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"/>
  </p:sldMasterIdLst>
  <p:notesMasterIdLst>
    <p:notesMasterId r:id="rId83"/>
  </p:notesMasterIdLst>
  <p:sldIdLst>
    <p:sldId id="298" r:id="rId54"/>
    <p:sldId id="383" r:id="rId55"/>
    <p:sldId id="386" r:id="rId56"/>
    <p:sldId id="378" r:id="rId57"/>
    <p:sldId id="379" r:id="rId58"/>
    <p:sldId id="387" r:id="rId59"/>
    <p:sldId id="380" r:id="rId60"/>
    <p:sldId id="388" r:id="rId61"/>
    <p:sldId id="392" r:id="rId62"/>
    <p:sldId id="391" r:id="rId63"/>
    <p:sldId id="393" r:id="rId64"/>
    <p:sldId id="377" r:id="rId65"/>
    <p:sldId id="376" r:id="rId66"/>
    <p:sldId id="395" r:id="rId67"/>
    <p:sldId id="396" r:id="rId68"/>
    <p:sldId id="397" r:id="rId69"/>
    <p:sldId id="390" r:id="rId70"/>
    <p:sldId id="394" r:id="rId71"/>
    <p:sldId id="374" r:id="rId72"/>
    <p:sldId id="384" r:id="rId73"/>
    <p:sldId id="382" r:id="rId74"/>
    <p:sldId id="398" r:id="rId75"/>
    <p:sldId id="399" r:id="rId76"/>
    <p:sldId id="400" r:id="rId77"/>
    <p:sldId id="401" r:id="rId78"/>
    <p:sldId id="403" r:id="rId79"/>
    <p:sldId id="402" r:id="rId80"/>
    <p:sldId id="404" r:id="rId81"/>
    <p:sldId id="385" r:id="rId8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6565"/>
    <a:srgbClr val="00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3" autoAdjust="0"/>
    <p:restoredTop sz="72108" autoAdjust="0"/>
  </p:normalViewPr>
  <p:slideViewPr>
    <p:cSldViewPr snapToGrid="0">
      <p:cViewPr varScale="1">
        <p:scale>
          <a:sx n="50" d="100"/>
          <a:sy n="50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51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Relationship Id="rId63" Type="http://schemas.openxmlformats.org/officeDocument/2006/relationships/slide" Target="slides/slide10.xml"/><Relationship Id="rId68" Type="http://schemas.openxmlformats.org/officeDocument/2006/relationships/slide" Target="slides/slide15.xml"/><Relationship Id="rId76" Type="http://schemas.openxmlformats.org/officeDocument/2006/relationships/slide" Target="slides/slide23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slide" Target="slides/slide5.xml"/><Relationship Id="rId66" Type="http://schemas.openxmlformats.org/officeDocument/2006/relationships/slide" Target="slides/slide13.xml"/><Relationship Id="rId74" Type="http://schemas.openxmlformats.org/officeDocument/2006/relationships/slide" Target="slides/slide21.xml"/><Relationship Id="rId79" Type="http://schemas.openxmlformats.org/officeDocument/2006/relationships/slide" Target="slides/slide26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8.xml"/><Relationship Id="rId82" Type="http://schemas.openxmlformats.org/officeDocument/2006/relationships/slide" Target="slides/slide29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64" Type="http://schemas.openxmlformats.org/officeDocument/2006/relationships/slide" Target="slides/slide11.xml"/><Relationship Id="rId69" Type="http://schemas.openxmlformats.org/officeDocument/2006/relationships/slide" Target="slides/slide16.xml"/><Relationship Id="rId77" Type="http://schemas.openxmlformats.org/officeDocument/2006/relationships/slide" Target="slides/slide2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9.xml"/><Relationship Id="rId80" Type="http://schemas.openxmlformats.org/officeDocument/2006/relationships/slide" Target="slides/slide27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6.xml"/><Relationship Id="rId67" Type="http://schemas.openxmlformats.org/officeDocument/2006/relationships/slide" Target="slides/slide1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62" Type="http://schemas.openxmlformats.org/officeDocument/2006/relationships/slide" Target="slides/slide9.xml"/><Relationship Id="rId70" Type="http://schemas.openxmlformats.org/officeDocument/2006/relationships/slide" Target="slides/slide17.xml"/><Relationship Id="rId75" Type="http://schemas.openxmlformats.org/officeDocument/2006/relationships/slide" Target="slides/slide22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7.xml"/><Relationship Id="rId65" Type="http://schemas.openxmlformats.org/officeDocument/2006/relationships/slide" Target="slides/slide12.xml"/><Relationship Id="rId73" Type="http://schemas.openxmlformats.org/officeDocument/2006/relationships/slide" Target="slides/slide20.xml"/><Relationship Id="rId78" Type="http://schemas.openxmlformats.org/officeDocument/2006/relationships/slide" Target="slides/slide25.xml"/><Relationship Id="rId81" Type="http://schemas.openxmlformats.org/officeDocument/2006/relationships/slide" Target="slides/slide28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064B236C-34A6-4428-B7FD-7894083272AC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8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2A05D096-CE65-44BD-B1C0-1F5CA21B6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4D71-1CBD-4053-A361-2337617C0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4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2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F707-A7C1-419D-B954-35C673524989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2226-B526-4F46-836F-603340B437D8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067B-E849-4275-B000-B1C99DFD67DB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/New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 userDrawn="1">
            <p:ph type="body" sz="quarter" idx="4294967295" hasCustomPrompt="1"/>
          </p:nvPr>
        </p:nvSpPr>
        <p:spPr>
          <a:xfrm>
            <a:off x="1625600" y="2590800"/>
            <a:ext cx="8940800" cy="2438400"/>
          </a:xfrm>
        </p:spPr>
        <p:txBody>
          <a:bodyPr>
            <a:normAutofit fontScale="92500"/>
          </a:bodyPr>
          <a:lstStyle>
            <a:lvl1pPr>
              <a:defRPr/>
            </a:lvl1pPr>
          </a:lstStyle>
          <a:p>
            <a:pPr marL="0" lvl="0" algn="ctr">
              <a:spcBef>
                <a:spcPts val="0"/>
              </a:spcBef>
              <a:buNone/>
              <a:defRPr/>
            </a:pPr>
            <a:r>
              <a:rPr lang="en-US" sz="4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  <a:t>Title</a:t>
            </a:r>
            <a:br>
              <a:rPr lang="en-US" sz="8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</a:br>
            <a:r>
              <a:rPr lang="en-US" sz="3200" b="1" i="0" dirty="0">
                <a:solidFill>
                  <a:schemeClr val="tx1"/>
                </a:solidFill>
                <a:latin typeface="Gill Sans MT" pitchFamily="34" charset="0"/>
              </a:rPr>
              <a:t>Presenter's</a:t>
            </a:r>
            <a:r>
              <a:rPr lang="en-US" b="1" dirty="0">
                <a:latin typeface="Gill Sans MT" pitchFamily="34" charset="0"/>
              </a:rPr>
              <a:t> Name</a:t>
            </a:r>
            <a:br>
              <a:rPr lang="en-US" sz="5400" b="1" dirty="0">
                <a:latin typeface="Gill Sans MT" pitchFamily="34" charset="0"/>
              </a:rPr>
            </a:br>
            <a:r>
              <a:rPr lang="en-US" sz="2000" b="0" dirty="0">
                <a:latin typeface="Gill Sans MT" pitchFamily="34" charset="0"/>
              </a:rPr>
              <a:t>Presenter’s Title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3588" y="6446837"/>
            <a:ext cx="981075" cy="20637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8DC8-586B-42E0-A9EE-7222AB49A7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14475" y="6721475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76FAD-498A-4EF6-BF2F-67D815F0F10E}"/>
              </a:ext>
            </a:extLst>
          </p:cNvPr>
          <p:cNvSpPr txBox="1"/>
          <p:nvPr userDrawn="1"/>
        </p:nvSpPr>
        <p:spPr>
          <a:xfrm>
            <a:off x="536010" y="621421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7352142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7DC-79F5-495C-829D-55B9AF3720B9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5E55-6DEF-4FC0-AB93-BBCEF2374418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B80-E62E-4246-9603-FA0DE41A9272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3E48-E950-40FC-80E2-2A4056BC881D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5CF2-5195-4C11-B918-E4E845FF5E24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1" y="6378575"/>
            <a:ext cx="1276349" cy="342900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FB88C1A-D124-40A5-9493-F821E2DE8183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7643" y="6435725"/>
            <a:ext cx="685800" cy="228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6669-A2E3-423E-BA14-E68DCE74A89A}"/>
              </a:ext>
            </a:extLst>
          </p:cNvPr>
          <p:cNvSpPr txBox="1"/>
          <p:nvPr userDrawn="1"/>
        </p:nvSpPr>
        <p:spPr>
          <a:xfrm>
            <a:off x="523484" y="622468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36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9DD-F1AF-4516-87FF-22D83DFF9ADA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BFF5-088D-4045-BF73-58DD2F255F74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182B-33B2-4B93-BB01-D972CDB5FDCF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524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uckertom/r_plumb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998538" y="1985950"/>
            <a:ext cx="9321800" cy="2713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Expose your R functions and data with an API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Gill Sans MT" pitchFamily="34" charset="0"/>
              <a:ea typeface="+mn-ea"/>
              <a:cs typeface="+mn-cs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Tom Purucker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3DA0-9FBD-4644-B4FA-BBAAACE6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06EE-1085-4763-8D23-EFE020C8B869}" type="datetime1">
              <a:rPr lang="en-US" smtClean="0">
                <a:solidFill>
                  <a:schemeClr val="bg1">
                    <a:lumMod val="50000"/>
                  </a:schemeClr>
                </a:solidFill>
              </a:rPr>
              <a:t>8/12/2019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b="1" dirty="0"/>
              <a:t>Access other web APIs using R (using the </a:t>
            </a:r>
            <a:r>
              <a:rPr lang="en-US" b="1" dirty="0" err="1"/>
              <a:t>httr</a:t>
            </a:r>
            <a:r>
              <a:rPr lang="en-US" b="1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 other Web APIs Using 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F1FD6DD0-108C-49E8-9FA5-2A6DEB90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" y="2118874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0923B-16AC-4BDF-B01D-B7B52E936E08}"/>
              </a:ext>
            </a:extLst>
          </p:cNvPr>
          <p:cNvSpPr txBox="1"/>
          <p:nvPr/>
        </p:nvSpPr>
        <p:spPr>
          <a:xfrm>
            <a:off x="1010524" y="1540724"/>
            <a:ext cx="68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6738D-A829-4EEB-8A92-EE0804E63EBF}"/>
              </a:ext>
            </a:extLst>
          </p:cNvPr>
          <p:cNvSpPr txBox="1"/>
          <p:nvPr/>
        </p:nvSpPr>
        <p:spPr>
          <a:xfrm>
            <a:off x="8869160" y="4307991"/>
            <a:ext cx="12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Them</a:t>
            </a:r>
          </a:p>
        </p:txBody>
      </p:sp>
      <p:pic>
        <p:nvPicPr>
          <p:cNvPr id="9218" name="Picture 2" descr="Image result for star wars api">
            <a:extLst>
              <a:ext uri="{FF2B5EF4-FFF2-40B4-BE49-F238E27FC236}">
                <a16:creationId xmlns:a16="http://schemas.microsoft.com/office/drawing/2014/main" id="{82972D1D-4033-460B-8599-2A4CCC35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75" y="2118622"/>
            <a:ext cx="2305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56A75FD-9192-447E-BB05-02FFA250A724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9B8E6-C171-4CD4-93C8-977F57C55679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9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CE9DA-79E3-48FC-B3E0-A3F652C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C1A-D124-40A5-9493-F821E2DE8183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9E20-BD90-41C9-80D1-8185FF6C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F73EA-21F8-43FE-BADD-D7E6E659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357" y="0"/>
            <a:ext cx="13526059" cy="69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Accessing web APIs from R</a:t>
            </a:r>
          </a:p>
          <a:p>
            <a:pPr lvl="0"/>
            <a:r>
              <a:rPr lang="en-US" dirty="0"/>
              <a:t>aws.s3, </a:t>
            </a:r>
            <a:r>
              <a:rPr lang="en-US" dirty="0" err="1"/>
              <a:t>acs</a:t>
            </a:r>
            <a:r>
              <a:rPr lang="en-US" dirty="0"/>
              <a:t>, </a:t>
            </a:r>
            <a:r>
              <a:rPr lang="en-US" dirty="0" err="1"/>
              <a:t>RGoogleAnalytics</a:t>
            </a:r>
            <a:endParaRPr lang="en-US" dirty="0"/>
          </a:p>
          <a:p>
            <a:pPr lvl="0"/>
            <a:r>
              <a:rPr lang="en-US" b="1" dirty="0" err="1"/>
              <a:t>httr</a:t>
            </a:r>
            <a:r>
              <a:rPr lang="en-US" b="1" dirty="0"/>
              <a:t> (hitter) for making requests– uses HTTP verbs ( GET POST, being the most common)</a:t>
            </a:r>
          </a:p>
          <a:p>
            <a:pPr lvl="0"/>
            <a:r>
              <a:rPr lang="en-US" dirty="0" err="1"/>
              <a:t>jsonlite</a:t>
            </a:r>
            <a:r>
              <a:rPr lang="en-US" dirty="0"/>
              <a:t>, xml2 for parsing the response</a:t>
            </a:r>
          </a:p>
          <a:p>
            <a:pPr lvl="0"/>
            <a:r>
              <a:rPr lang="en-US" dirty="0" err="1"/>
              <a:t>Tidyverse</a:t>
            </a:r>
            <a:r>
              <a:rPr lang="en-US" dirty="0"/>
              <a:t> packages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stingr</a:t>
            </a:r>
            <a:r>
              <a:rPr lang="en-US" dirty="0"/>
              <a:t>, etc) for going from json back to </a:t>
            </a:r>
            <a:r>
              <a:rPr lang="en-US" dirty="0" err="1"/>
              <a:t>dataframes</a:t>
            </a:r>
            <a:r>
              <a:rPr lang="en-US" dirty="0"/>
              <a:t> or other R objects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4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err="1"/>
              <a:t>httr</a:t>
            </a:r>
            <a:endParaRPr lang="en-US" sz="3200" b="1" u="sng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B6A2-653A-4C79-8BEC-890A234E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42974"/>
            <a:ext cx="7221894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55E89-5C0E-41B2-8CE4-3B8D6A5F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05" y="2590513"/>
            <a:ext cx="3262295" cy="670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467D9-BAF8-4FC7-8E70-F1AB85A7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96978"/>
            <a:ext cx="2717800" cy="351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6AB0-ABA4-4D49-A646-4444FCFB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005" y="4328752"/>
            <a:ext cx="2497982" cy="6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Response objects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28340-8F8A-4384-8C04-DA8BB29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897508"/>
            <a:ext cx="2595351" cy="43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8367-9E81-45EA-A4ED-729271CA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8" y="1390649"/>
            <a:ext cx="11459187" cy="5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476CC-6886-48A7-8EA9-0E672B4E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204788"/>
            <a:ext cx="4869017" cy="665321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Decoding the response content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4CF91-2D5F-46CF-A2F3-B3AA1E6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48" y="940371"/>
            <a:ext cx="4091214" cy="34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3888-9F6D-439D-85B7-E712A3DA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45" y="1745804"/>
            <a:ext cx="4918412" cy="51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b="1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Express our data/algorithms with an API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50D01228-1488-4E7E-B674-4EF84756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94" y="2161095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5ABE96-B17B-4BD8-AD46-CEB2F393343E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FF7BA0-EC3C-48F5-A226-3D1784025030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0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</a:t>
            </a:r>
          </a:p>
          <a:p>
            <a:pPr lvl="0"/>
            <a:r>
              <a:rPr lang="en-US" sz="2400" dirty="0"/>
              <a:t>Shiny bundles the web application and the API together</a:t>
            </a:r>
          </a:p>
          <a:p>
            <a:pPr lvl="0"/>
            <a:r>
              <a:rPr lang="en-US" sz="2400" dirty="0"/>
              <a:t>Plumber is a minimalist way to expose your data and functions as an API</a:t>
            </a:r>
          </a:p>
          <a:p>
            <a:pPr lvl="0"/>
            <a:r>
              <a:rPr lang="en-US" sz="2400" dirty="0"/>
              <a:t>Converts your existing R code into web APIs using </a:t>
            </a:r>
            <a:r>
              <a:rPr lang="en-US" sz="2400" b="1" dirty="0">
                <a:solidFill>
                  <a:srgbClr val="FF0000"/>
                </a:solidFill>
              </a:rPr>
              <a:t>decorator</a:t>
            </a:r>
            <a:r>
              <a:rPr lang="en-US" sz="2400" dirty="0"/>
              <a:t> comments on your functions</a:t>
            </a:r>
          </a:p>
          <a:p>
            <a:pPr lvl="0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serializer</a:t>
            </a:r>
            <a:r>
              <a:rPr lang="en-US" sz="2400" dirty="0"/>
              <a:t> included in the decorator specifies the type of output to return as part of the request (json, html, plaintext, image, etc.)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APIs</a:t>
            </a:r>
          </a:p>
          <a:p>
            <a:pPr lvl="0"/>
            <a:r>
              <a:rPr lang="en-US" sz="2400" dirty="0"/>
              <a:t>Programs interact with APIs, not people</a:t>
            </a:r>
          </a:p>
          <a:p>
            <a:pPr lvl="0"/>
            <a:r>
              <a:rPr lang="en-US" sz="2400" dirty="0"/>
              <a:t>Machine friendly data formats (usually JSON), but can also render images, HTML widgets</a:t>
            </a:r>
          </a:p>
          <a:p>
            <a:pPr lvl="0"/>
            <a:r>
              <a:rPr lang="en-US" sz="2400" dirty="0"/>
              <a:t>Accessible from all current programming languages and platforms</a:t>
            </a:r>
          </a:p>
          <a:p>
            <a:pPr lvl="1"/>
            <a:r>
              <a:rPr lang="en-US" sz="2000" dirty="0"/>
              <a:t>Including R with the </a:t>
            </a:r>
            <a:r>
              <a:rPr lang="en-US" sz="2000" dirty="0" err="1"/>
              <a:t>httr</a:t>
            </a:r>
            <a:r>
              <a:rPr lang="en-US" sz="2000" dirty="0"/>
              <a:t> package</a:t>
            </a:r>
          </a:p>
          <a:p>
            <a:pPr lvl="1"/>
            <a:r>
              <a:rPr lang="en-US" sz="2000" dirty="0"/>
              <a:t>Web browsers, apps</a:t>
            </a:r>
          </a:p>
          <a:p>
            <a:pPr lvl="1"/>
            <a:r>
              <a:rPr lang="en-US" sz="2000" dirty="0"/>
              <a:t>Any modern programming language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7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28344" y="3164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Decorator comments on functions</a:t>
            </a:r>
          </a:p>
          <a:p>
            <a:pPr lvl="0"/>
            <a:r>
              <a:rPr lang="en-US" sz="2400" dirty="0"/>
              <a:t>This plumber decorator turns the function into a service endpoint when plumber is run</a:t>
            </a:r>
          </a:p>
          <a:p>
            <a:pPr lvl="0"/>
            <a:r>
              <a:rPr lang="en-US" sz="2400" dirty="0"/>
              <a:t>The decorator specifies the function argument (@param) and the use of the http GET verb (@get) when the /echo endpoint is requested.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AC41-BE73-440D-B064-78FBD8E3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3095626"/>
            <a:ext cx="8520377" cy="1878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1FEF6-2157-4114-9D78-3FD7C88EF033}"/>
              </a:ext>
            </a:extLst>
          </p:cNvPr>
          <p:cNvSpPr/>
          <p:nvPr/>
        </p:nvSpPr>
        <p:spPr>
          <a:xfrm>
            <a:off x="850900" y="3378200"/>
            <a:ext cx="7188200" cy="71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Serializers specify output types</a:t>
            </a:r>
          </a:p>
          <a:p>
            <a:pPr marL="0" lvl="0" indent="0">
              <a:buNone/>
            </a:pPr>
            <a:r>
              <a:rPr lang="en-US" sz="2400" dirty="0"/>
              <a:t>The serializer included in the decorator specifies the type of output to return as part of the request (json, html, plaintext, image, etc)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B7E47-67E5-449C-8062-BCB6B809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57" y="2349501"/>
            <a:ext cx="6803693" cy="1598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177544" y="2374901"/>
            <a:ext cx="7188200" cy="6222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Example with argument and serializer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FC99-42BE-4623-BBB5-BAD8D767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1188173"/>
            <a:ext cx="9894895" cy="4882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554663" y="1485901"/>
            <a:ext cx="9894895" cy="9016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4125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Standing up plumber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0ED3A-0147-4883-991F-D9423F88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820132"/>
            <a:ext cx="8138612" cy="58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4ED6-9AD4-493E-8688-706C532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8E1CE-7ECF-4CF2-92B7-6CEFFC42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2" y="0"/>
            <a:ext cx="11666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324-B242-450B-BB48-681A799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DC61B-E5FA-4773-B493-52898BDE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8"/>
            <a:ext cx="12192000" cy="53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4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6294-0695-4E31-B6C8-EE8390D7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1C40-BB89-4B1F-A0BC-8F5B5CC8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62754"/>
            <a:ext cx="12192000" cy="65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1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BA3C1-3542-4BF3-9E6E-F2AE6D1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E088-881E-4C1D-A367-2383B054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939800"/>
            <a:ext cx="9092869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6FD51-5470-419E-8F8F-75AC3EE0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4" y="4273549"/>
            <a:ext cx="6918325" cy="18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6C8B9-B4B8-4D97-B4D8-200EA20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DC9D-5022-43B0-911E-A3F7FF8A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6902736" cy="551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2EB8F-EA8A-4401-BFB2-03FA1E35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62" y="1778000"/>
            <a:ext cx="613253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5900" y="202184"/>
            <a:ext cx="11315700" cy="5817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/>
              <a:t>Advantages of APIs for Developers</a:t>
            </a:r>
          </a:p>
          <a:p>
            <a:pPr lvl="0"/>
            <a:r>
              <a:rPr lang="en-US" dirty="0"/>
              <a:t>These API endpoints are available from the command line (curl), from browsers, and from within language IDEs</a:t>
            </a:r>
          </a:p>
          <a:p>
            <a:pPr lvl="0"/>
            <a:r>
              <a:rPr lang="en-US" dirty="0"/>
              <a:t>Allows other programmers/scientists to write programs to consume your data without scraping (json)</a:t>
            </a:r>
          </a:p>
          <a:p>
            <a:r>
              <a:rPr lang="en-US" dirty="0"/>
              <a:t>Other front end developers can create web applications/phone apps that integrate these R functions into their workflows</a:t>
            </a:r>
          </a:p>
          <a:p>
            <a:pPr lvl="0"/>
            <a:r>
              <a:rPr lang="en-US" dirty="0"/>
              <a:t>Other back end developers can use your algorithms/data outside of R (python, java, c, etc.) and integrate into scientific workflows</a:t>
            </a:r>
          </a:p>
          <a:p>
            <a:pPr lvl="0"/>
            <a:r>
              <a:rPr lang="en-US" dirty="0"/>
              <a:t>Allows for scaling of computations (high throughput) in concert with capable servers</a:t>
            </a:r>
          </a:p>
          <a:p>
            <a:pPr lvl="0"/>
            <a:r>
              <a:rPr lang="en-US" dirty="0"/>
              <a:t>I’ll talk Wednesday about deploying via docker</a:t>
            </a:r>
          </a:p>
          <a:p>
            <a:pPr lvl="0"/>
            <a:r>
              <a:rPr lang="en-US" dirty="0">
                <a:hlinkClick r:id="rId3"/>
              </a:rPr>
              <a:t>https://github.com/puruckertom/r_plumber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0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410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FA5C4-4B58-4D8A-826A-EC7280DA2690}"/>
              </a:ext>
            </a:extLst>
          </p:cNvPr>
          <p:cNvSpPr txBox="1"/>
          <p:nvPr/>
        </p:nvSpPr>
        <p:spPr>
          <a:xfrm>
            <a:off x="7859695" y="247018"/>
            <a:ext cx="4156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(e.g., a browser or phone app) makes a </a:t>
            </a:r>
            <a:r>
              <a:rPr lang="en-US" sz="2800" b="1" dirty="0">
                <a:solidFill>
                  <a:srgbClr val="0070C0"/>
                </a:solidFill>
              </a:rPr>
              <a:t>GET</a:t>
            </a:r>
            <a:r>
              <a:rPr lang="en-US" sz="2800" dirty="0">
                <a:solidFill>
                  <a:srgbClr val="0070C0"/>
                </a:solidFill>
              </a:rPr>
              <a:t> request for the Google home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F2325-B0FA-4560-9F5B-D26876FD2929}"/>
              </a:ext>
            </a:extLst>
          </p:cNvPr>
          <p:cNvSpPr txBox="1"/>
          <p:nvPr/>
        </p:nvSpPr>
        <p:spPr>
          <a:xfrm>
            <a:off x="7942978" y="2069331"/>
            <a:ext cx="3646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(hosted at Google) receives the request and returns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43285-E886-47B5-A59C-A12A154108FD}"/>
              </a:ext>
            </a:extLst>
          </p:cNvPr>
          <p:cNvSpPr txBox="1"/>
          <p:nvPr/>
        </p:nvSpPr>
        <p:spPr>
          <a:xfrm>
            <a:off x="7976029" y="3913797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5F1F5-B2CB-4811-AA15-BDE7AF0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90" y="4896487"/>
            <a:ext cx="3561256" cy="18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204788"/>
            <a:ext cx="8940800" cy="5967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GET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0FBAA-656A-42A5-94E8-3B4236DB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75" y="1150269"/>
            <a:ext cx="29622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7ECA7-CC77-4510-B3C0-19EA0B409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76" y="4044412"/>
            <a:ext cx="4093992" cy="2349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60FB59-431F-41A0-BDA8-CAF9C786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3275"/>
            <a:ext cx="3450210" cy="18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035D-807A-4502-9A02-A5BD6CEA0496}"/>
              </a:ext>
            </a:extLst>
          </p:cNvPr>
          <p:cNvSpPr txBox="1"/>
          <p:nvPr/>
        </p:nvSpPr>
        <p:spPr>
          <a:xfrm>
            <a:off x="7631093" y="103797"/>
            <a:ext cx="438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makes a </a:t>
            </a:r>
            <a:r>
              <a:rPr lang="en-US" sz="2800" b="1" dirty="0">
                <a:solidFill>
                  <a:srgbClr val="0070C0"/>
                </a:solidFill>
              </a:rPr>
              <a:t>POST</a:t>
            </a:r>
            <a:r>
              <a:rPr lang="en-US" sz="2800" dirty="0">
                <a:solidFill>
                  <a:srgbClr val="0070C0"/>
                </a:solidFill>
              </a:rPr>
              <a:t> request to Google for links about “Star Wars characters”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6CA48-E6B9-472D-982E-5DABF078EAF7}"/>
              </a:ext>
            </a:extLst>
          </p:cNvPr>
          <p:cNvSpPr txBox="1"/>
          <p:nvPr/>
        </p:nvSpPr>
        <p:spPr>
          <a:xfrm>
            <a:off x="7859694" y="1468353"/>
            <a:ext cx="42724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receives the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Creates a second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 to its own API for the relevant info/links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Then returns HTML with the API results embedded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BE990-E8EC-49B3-87ED-DB53E0ED1094}"/>
              </a:ext>
            </a:extLst>
          </p:cNvPr>
          <p:cNvSpPr txBox="1"/>
          <p:nvPr/>
        </p:nvSpPr>
        <p:spPr>
          <a:xfrm>
            <a:off x="7859695" y="4576896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F3D8F-47A4-4D77-B21F-ABC997DB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9" y="5607583"/>
            <a:ext cx="5089225" cy="11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E4F9A7-5812-4174-815D-1EB112D0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" y="4602478"/>
            <a:ext cx="3469247" cy="3794203"/>
          </a:xfrm>
          <a:prstGeom prst="rect">
            <a:avLst/>
          </a:prstGeom>
        </p:spPr>
      </p:pic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95" y="22050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9BF5D8E-5FCE-4F84-BA98-027C2F012A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76081" y="1406976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solidFill>
              <a:srgbClr val="7030A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BAC9C3-31C2-45C0-B991-37BECD8397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4" y="2619728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4457-12C9-43D6-ABBC-82800769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8867"/>
            <a:ext cx="3378854" cy="1729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9B1E25-5CA1-4E34-A3BF-394F1F7C7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665" y="4433451"/>
            <a:ext cx="3922212" cy="22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5" y="23066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 (API)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DD27CFA-BECC-4DD1-8C6E-EBBFDAC1E137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19FA68-6740-4AC8-B6CD-2ACC89506086}"/>
              </a:ext>
            </a:extLst>
          </p:cNvPr>
          <p:cNvCxnSpPr>
            <a:cxnSpLocks/>
          </p:cNvCxnSpPr>
          <p:nvPr/>
        </p:nvCxnSpPr>
        <p:spPr>
          <a:xfrm flipH="1" flipV="1">
            <a:off x="3450210" y="3429000"/>
            <a:ext cx="4866566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?mso-contentType ?>
<SharedContentType xmlns="Microsoft.SharePoint.Taxonomy.ContentTypeSync" SourceId="29f62856-1543-49d4-a736-4569d363f533" ContentTypeId="0x0101" PreviousValue="false"/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54CC07E52894D89429AA2FDCC16F7" ma:contentTypeVersion="30" ma:contentTypeDescription="Create a new document." ma:contentTypeScope="" ma:versionID="7d03eb2ce2acab2a410e76e2ec0cd8c9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f15e4d92-675c-4df7-a5c5-11f59c7da362" xmlns:ns7="4e691331-7ba7-4027-8afd-931a3c776f88" targetNamespace="http://schemas.microsoft.com/office/2006/metadata/properties" ma:root="true" ma:fieldsID="047cac17249e267ef3f746836ccdd37a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f15e4d92-675c-4df7-a5c5-11f59c7da362"/>
    <xsd:import namespace="4e691331-7ba7-4027-8afd-931a3c776f88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DateTaken" minOccurs="0"/>
                <xsd:element ref="ns7:MediaServiceLocation" minOccurs="0"/>
                <xsd:element ref="ns7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ae0d3fc0-b846-4e12-bedf-d5f3e0bb3b31}" ma:internalName="TaxCatchAllLabel" ma:readOnly="true" ma:showField="CatchAllDataLabel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ae0d3fc0-b846-4e12-bedf-d5f3e0bb3b31}" ma:internalName="TaxCatchAll" ma:showField="CatchAllData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e4d92-675c-4df7-a5c5-11f59c7da362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91331-7ba7-4027-8afd-931a3c776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Location" ma:internalName="MediaServiceLocation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Records_x0020_Date xmlns="f15e4d92-675c-4df7-a5c5-11f59c7da362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2019-08-03T13:00:04+00:00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Records_x0020_Status xmlns="f15e4d92-675c-4df7-a5c5-11f59c7da362">Pending</Records_x0020_Status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E005C61-6D4F-4840-81D9-2B34A31696D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AB853FC-54A1-425A-9404-1A047547D12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1A3EE77-5CE1-4868-9E17-7DBF183BA486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449A173A-EC42-4B5A-BADB-7DA1C1AE8F7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84D4354-9D5F-4020-A670-DB09A77A5CE5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36031B6-1808-49F2-A9F5-2CC833DAD63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973F0EB-93BB-43FC-96EF-9CC50705FFF2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2EADD250-38B7-4521-96E1-23E821AD8C8D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45B3B53F-F5A2-457B-8140-D13FCF88C6FD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7609BB4-DED3-4D42-80BB-69DF2E0AC2CA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CB202D2A-2066-441A-9BC9-7C2958BEDFC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53F4F2F-FA6B-4401-B9A1-351FC03CBD2C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C16D191-E0EE-4F21-968F-1C25B2FD791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2A7ABDF2-B40B-4FCE-8FF4-A597FD3F09BE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5A3911F-551B-4177-A681-93A53FEABA01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AEC4B914-303B-4AD7-B3D4-48377F453DA3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2D7A546A-4A58-4ACB-B956-BD2EB585F13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35F8D79E-2649-4FC2-8C80-6A3F8E88F2D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EE4CDC1-253A-4671-8E62-89F84F42D54A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1F1F6CE4-83BA-4471-A58D-0AD53AED530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B056B3E2-413A-4BB4-94DD-C3B2DE8A1B1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AFC95C12-56EA-47D3-8C06-ED5671FD0A89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8BBF979-C1F3-437B-8CFE-C8975FB54A00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92359E01-3ED8-4EAF-B92E-325A585B9422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240B67AC-EC38-4B53-A853-388835BCBFB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73AC0BB-7527-47DD-90CE-C251DB71B173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A072E911-3CE1-41A2-AD8E-1A4C43835EAA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4DA03774-F478-4AF7-B246-4DB2E166E664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4A1960BD-FC00-4FA4-A87D-DF7E3C30778A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59FC896B-5906-4E33-B420-19C9CD982781}">
  <ds:schemaRefs>
    <ds:schemaRef ds:uri="Microsoft.SharePoint.Taxonomy.ContentTypeSync"/>
  </ds:schemaRefs>
</ds:datastoreItem>
</file>

<file path=customXml/itemProps37.xml><?xml version="1.0" encoding="utf-8"?>
<ds:datastoreItem xmlns:ds="http://schemas.openxmlformats.org/officeDocument/2006/customXml" ds:itemID="{A5124261-ECD9-4301-918A-BA12FB0B2C78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AA12AD49-141C-4AEF-B5A1-9C2640B3AE03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1F82823B-7CB9-41B7-BDD4-ECCA15C48F2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91275EA-D1BD-4CBD-A522-7E2C95F36755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7D559223-BE9D-4414-B95A-77ABAA2EE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f15e4d92-675c-4df7-a5c5-11f59c7da362"/>
    <ds:schemaRef ds:uri="4e691331-7ba7-4027-8afd-931a3c776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1.xml><?xml version="1.0" encoding="utf-8"?>
<ds:datastoreItem xmlns:ds="http://schemas.openxmlformats.org/officeDocument/2006/customXml" ds:itemID="{21D12882-6AD3-4747-882D-7BBD093D28D7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4EB1F0BB-F980-42FE-9521-1A03E3966E07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4D7CC5B8-97AA-4B11-8937-72075C7BEA37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660B78C1-CFAB-4010-BD46-690F159D7BE2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F42FBDC6-2777-4728-97E9-92C31165E300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75DBAF60-D38A-4AC3-AF3A-6BFDCEE991A2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BDD5A017-32AD-469A-93EF-B361D8834774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861EB184-8D2D-4B5F-AC8A-3A5E6F20DBAB}">
  <ds:schemaRefs>
    <ds:schemaRef ds:uri="http://schemas.microsoft.com/sharepoint/v3/contenttype/forms"/>
  </ds:schemaRefs>
</ds:datastoreItem>
</file>

<file path=customXml/itemProps49.xml><?xml version="1.0" encoding="utf-8"?>
<ds:datastoreItem xmlns:ds="http://schemas.openxmlformats.org/officeDocument/2006/customXml" ds:itemID="{9DD4A5AA-D95E-4272-B4A6-B3191ADEEE4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D5622FC-DB59-48AA-A1D8-953676C5596F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80661F80-A720-490A-8579-8CFF02707809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6D4D6189-12F5-4098-8D85-483064C1C542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DDBB028C-D4EB-47C7-8EDE-DC26677F539D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A761C22-87FC-4CFE-AAE0-D1F38A2E237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3B2D9CD-2AD7-4A51-AA1D-A30DD55F278F}">
  <ds:schemaRefs>
    <ds:schemaRef ds:uri="http://purl.org/dc/elements/1.1/"/>
    <ds:schemaRef ds:uri="http://schemas.microsoft.com/office/2006/metadata/properties"/>
    <ds:schemaRef ds:uri="4ffa91fb-a0ff-4ac5-b2db-65c790d184a4"/>
    <ds:schemaRef ds:uri="http://schemas.microsoft.com/sharepoint.v3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f15e4d92-675c-4df7-a5c5-11f59c7da362"/>
    <ds:schemaRef ds:uri="http://schemas.openxmlformats.org/package/2006/metadata/core-properties"/>
    <ds:schemaRef ds:uri="4e691331-7ba7-4027-8afd-931a3c776f88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B419B9E4-B222-4812-A752-9643E727C9E3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37B3BD6-67F0-4B39-8394-38B7CB4C93D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11299</TotalTime>
  <Words>732</Words>
  <Application>Microsoft Office PowerPoint</Application>
  <PresentationFormat>Widescreen</PresentationFormat>
  <Paragraphs>158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Struble, Edward</dc:creator>
  <cp:lastModifiedBy>Purucker, Tom</cp:lastModifiedBy>
  <cp:revision>690</cp:revision>
  <cp:lastPrinted>2019-08-01T14:48:53Z</cp:lastPrinted>
  <dcterms:created xsi:type="dcterms:W3CDTF">2018-02-27T19:14:18Z</dcterms:created>
  <dcterms:modified xsi:type="dcterms:W3CDTF">2019-08-12T05:34:19Z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0x0101004AE54CC07E52894D89429AA2FDCC16F7</vt:lpwstr>
  </property>
</Properties>
</file>