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algn="l" rtl="0" fontAlgn="base">
      <a:spcBef>
        <a:spcPct val="0"/>
      </a:spcBef>
      <a:spcAft>
        <a:spcPct val="0"/>
      </a:spcAft>
      <a:defRPr sz="3800" kern="1200">
        <a:solidFill>
          <a:schemeClr val="tx1"/>
        </a:solidFill>
        <a:latin typeface="Arial" charset="0"/>
        <a:ea typeface="+mn-ea"/>
        <a:cs typeface="+mn-cs"/>
      </a:defRPr>
    </a:lvl1pPr>
    <a:lvl2pPr marL="457200" algn="l" rtl="0" fontAlgn="base">
      <a:spcBef>
        <a:spcPct val="0"/>
      </a:spcBef>
      <a:spcAft>
        <a:spcPct val="0"/>
      </a:spcAft>
      <a:defRPr sz="3800" kern="1200">
        <a:solidFill>
          <a:schemeClr val="tx1"/>
        </a:solidFill>
        <a:latin typeface="Arial" charset="0"/>
        <a:ea typeface="+mn-ea"/>
        <a:cs typeface="+mn-cs"/>
      </a:defRPr>
    </a:lvl2pPr>
    <a:lvl3pPr marL="914400" algn="l" rtl="0" fontAlgn="base">
      <a:spcBef>
        <a:spcPct val="0"/>
      </a:spcBef>
      <a:spcAft>
        <a:spcPct val="0"/>
      </a:spcAft>
      <a:defRPr sz="3800" kern="1200">
        <a:solidFill>
          <a:schemeClr val="tx1"/>
        </a:solidFill>
        <a:latin typeface="Arial" charset="0"/>
        <a:ea typeface="+mn-ea"/>
        <a:cs typeface="+mn-cs"/>
      </a:defRPr>
    </a:lvl3pPr>
    <a:lvl4pPr marL="1371600" algn="l" rtl="0" fontAlgn="base">
      <a:spcBef>
        <a:spcPct val="0"/>
      </a:spcBef>
      <a:spcAft>
        <a:spcPct val="0"/>
      </a:spcAft>
      <a:defRPr sz="3800" kern="1200">
        <a:solidFill>
          <a:schemeClr val="tx1"/>
        </a:solidFill>
        <a:latin typeface="Arial" charset="0"/>
        <a:ea typeface="+mn-ea"/>
        <a:cs typeface="+mn-cs"/>
      </a:defRPr>
    </a:lvl4pPr>
    <a:lvl5pPr marL="1828800" algn="l" rtl="0" fontAlgn="base">
      <a:spcBef>
        <a:spcPct val="0"/>
      </a:spcBef>
      <a:spcAft>
        <a:spcPct val="0"/>
      </a:spcAft>
      <a:defRPr sz="3800" kern="1200">
        <a:solidFill>
          <a:schemeClr val="tx1"/>
        </a:solidFill>
        <a:latin typeface="Arial" charset="0"/>
        <a:ea typeface="+mn-ea"/>
        <a:cs typeface="+mn-cs"/>
      </a:defRPr>
    </a:lvl5pPr>
    <a:lvl6pPr marL="2286000" algn="l" defTabSz="914400" rtl="0" eaLnBrk="1" latinLnBrk="0" hangingPunct="1">
      <a:defRPr sz="3800" kern="1200">
        <a:solidFill>
          <a:schemeClr val="tx1"/>
        </a:solidFill>
        <a:latin typeface="Arial" charset="0"/>
        <a:ea typeface="+mn-ea"/>
        <a:cs typeface="+mn-cs"/>
      </a:defRPr>
    </a:lvl6pPr>
    <a:lvl7pPr marL="2743200" algn="l" defTabSz="914400" rtl="0" eaLnBrk="1" latinLnBrk="0" hangingPunct="1">
      <a:defRPr sz="3800" kern="1200">
        <a:solidFill>
          <a:schemeClr val="tx1"/>
        </a:solidFill>
        <a:latin typeface="Arial" charset="0"/>
        <a:ea typeface="+mn-ea"/>
        <a:cs typeface="+mn-cs"/>
      </a:defRPr>
    </a:lvl7pPr>
    <a:lvl8pPr marL="3200400" algn="l" defTabSz="914400" rtl="0" eaLnBrk="1" latinLnBrk="0" hangingPunct="1">
      <a:defRPr sz="3800" kern="1200">
        <a:solidFill>
          <a:schemeClr val="tx1"/>
        </a:solidFill>
        <a:latin typeface="Arial" charset="0"/>
        <a:ea typeface="+mn-ea"/>
        <a:cs typeface="+mn-cs"/>
      </a:defRPr>
    </a:lvl8pPr>
    <a:lvl9pPr marL="3657600" algn="l" defTabSz="914400" rtl="0" eaLnBrk="1" latinLnBrk="0" hangingPunct="1">
      <a:defRPr sz="3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339966"/>
    <a:srgbClr val="DDDDDD"/>
    <a:srgbClr val="FF9966"/>
    <a:srgbClr val="87C5CB"/>
    <a:srgbClr val="336600"/>
    <a:srgbClr val="006666"/>
    <a:srgbClr val="669900"/>
    <a:srgbClr val="5BFFFF"/>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p:cViewPr>
        <p:scale>
          <a:sx n="33" d="100"/>
          <a:sy n="33" d="100"/>
        </p:scale>
        <p:origin x="67" y="-3667"/>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3186294" cy="473484"/>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defRPr sz="1200"/>
            </a:lvl1pPr>
          </a:lstStyle>
          <a:p>
            <a:pPr>
              <a:defRPr/>
            </a:pPr>
            <a:endParaRPr lang="en-US"/>
          </a:p>
        </p:txBody>
      </p:sp>
      <p:sp>
        <p:nvSpPr>
          <p:cNvPr id="17411" name="Rectangle 1027"/>
          <p:cNvSpPr>
            <a:spLocks noGrp="1" noChangeArrowheads="1"/>
          </p:cNvSpPr>
          <p:nvPr>
            <p:ph type="dt" sz="quarter" idx="1"/>
          </p:nvPr>
        </p:nvSpPr>
        <p:spPr bwMode="auto">
          <a:xfrm>
            <a:off x="4142182" y="0"/>
            <a:ext cx="3186294" cy="473484"/>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a:defRPr sz="1200"/>
            </a:lvl1pPr>
          </a:lstStyle>
          <a:p>
            <a:pPr>
              <a:defRPr/>
            </a:pPr>
            <a:fld id="{D718F64B-FF8F-49D3-8AAE-2745EF0652C8}" type="datetimeFigureOut">
              <a:rPr lang="en-US"/>
              <a:pPr>
                <a:defRPr/>
              </a:pPr>
              <a:t>5/11/2016</a:t>
            </a:fld>
            <a:endParaRPr lang="en-US" dirty="0"/>
          </a:p>
        </p:txBody>
      </p:sp>
      <p:sp>
        <p:nvSpPr>
          <p:cNvPr id="17412" name="Rectangle 1028"/>
          <p:cNvSpPr>
            <a:spLocks noGrp="1" noChangeArrowheads="1"/>
          </p:cNvSpPr>
          <p:nvPr>
            <p:ph type="ftr" sz="quarter" idx="2"/>
          </p:nvPr>
        </p:nvSpPr>
        <p:spPr bwMode="auto">
          <a:xfrm>
            <a:off x="0" y="9154021"/>
            <a:ext cx="3186294" cy="473484"/>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defRPr sz="1200"/>
            </a:lvl1pPr>
          </a:lstStyle>
          <a:p>
            <a:pPr>
              <a:defRPr/>
            </a:pPr>
            <a:endParaRPr lang="en-US"/>
          </a:p>
        </p:txBody>
      </p:sp>
      <p:sp>
        <p:nvSpPr>
          <p:cNvPr id="17413" name="Rectangle 1029"/>
          <p:cNvSpPr>
            <a:spLocks noGrp="1" noChangeArrowheads="1"/>
          </p:cNvSpPr>
          <p:nvPr>
            <p:ph type="sldNum" sz="quarter" idx="3"/>
          </p:nvPr>
        </p:nvSpPr>
        <p:spPr bwMode="auto">
          <a:xfrm>
            <a:off x="4142182" y="9154021"/>
            <a:ext cx="3186294" cy="473484"/>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a:defRPr sz="1200"/>
            </a:lvl1pPr>
          </a:lstStyle>
          <a:p>
            <a:pPr>
              <a:defRPr/>
            </a:pPr>
            <a:fld id="{8BC2ECF9-1D45-491D-992E-D2C5D8DCE9EC}" type="slidenum">
              <a:rPr lang="en-US"/>
              <a:pPr>
                <a:defRPr/>
              </a:pPr>
              <a:t>‹#›</a:t>
            </a:fld>
            <a:endParaRPr lang="en-US" dirty="0"/>
          </a:p>
        </p:txBody>
      </p:sp>
    </p:spTree>
    <p:extLst>
      <p:ext uri="{BB962C8B-B14F-4D97-AF65-F5344CB8AC3E}">
        <p14:creationId xmlns:p14="http://schemas.microsoft.com/office/powerpoint/2010/main" val="2593344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699" cy="48006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defTabSz="967300">
              <a:defRPr sz="1200"/>
            </a:lvl1pPr>
          </a:lstStyle>
          <a:p>
            <a:pPr>
              <a:defRPr/>
            </a:pPr>
            <a:endParaRPr lang="en-US"/>
          </a:p>
        </p:txBody>
      </p:sp>
      <p:sp>
        <p:nvSpPr>
          <p:cNvPr id="9219" name="Rectangle 3"/>
          <p:cNvSpPr>
            <a:spLocks noGrp="1" noChangeArrowheads="1"/>
          </p:cNvSpPr>
          <p:nvPr>
            <p:ph type="dt" idx="1"/>
          </p:nvPr>
        </p:nvSpPr>
        <p:spPr bwMode="auto">
          <a:xfrm>
            <a:off x="4143843" y="0"/>
            <a:ext cx="3169699" cy="48006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7300">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1853" y="4560570"/>
            <a:ext cx="5851496" cy="432054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19496"/>
            <a:ext cx="3169699" cy="480060"/>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defTabSz="967300">
              <a:defRPr sz="1200"/>
            </a:lvl1pPr>
          </a:lstStyle>
          <a:p>
            <a:pPr>
              <a:defRPr/>
            </a:pPr>
            <a:endParaRPr lang="en-US"/>
          </a:p>
        </p:txBody>
      </p:sp>
      <p:sp>
        <p:nvSpPr>
          <p:cNvPr id="9223" name="Rectangle 7"/>
          <p:cNvSpPr>
            <a:spLocks noGrp="1" noChangeArrowheads="1"/>
          </p:cNvSpPr>
          <p:nvPr>
            <p:ph type="sldNum" sz="quarter" idx="5"/>
          </p:nvPr>
        </p:nvSpPr>
        <p:spPr bwMode="auto">
          <a:xfrm>
            <a:off x="4143843" y="9119496"/>
            <a:ext cx="3169699" cy="480060"/>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7300">
              <a:defRPr sz="1200"/>
            </a:lvl1pPr>
          </a:lstStyle>
          <a:p>
            <a:pPr>
              <a:defRPr/>
            </a:pPr>
            <a:fld id="{66F66916-8DDA-451D-AB8A-37BD2EAEFAA1}" type="slidenum">
              <a:rPr lang="en-US"/>
              <a:pPr>
                <a:defRPr/>
              </a:pPr>
              <a:t>‹#›</a:t>
            </a:fld>
            <a:endParaRPr lang="en-US" dirty="0"/>
          </a:p>
        </p:txBody>
      </p:sp>
    </p:spTree>
    <p:extLst>
      <p:ext uri="{BB962C8B-B14F-4D97-AF65-F5344CB8AC3E}">
        <p14:creationId xmlns:p14="http://schemas.microsoft.com/office/powerpoint/2010/main" val="3363873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EBF16682-0B36-4713-B7D0-3FACA5276102}"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233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EA87D8-2CB0-456F-9CBE-131365F5B16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717C19-B860-4C3F-84D2-7C3B078D6ED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4DD1BC-37B9-4A02-8399-3878A9F8BA2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93925" y="7680325"/>
            <a:ext cx="19675475" cy="2172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22021800" y="7680325"/>
            <a:ext cx="19675475" cy="21726525"/>
          </a:xfrm>
        </p:spPr>
        <p:txBody>
          <a:bodyPr/>
          <a:lstStyle/>
          <a:p>
            <a:pPr lvl="0"/>
            <a:endParaRPr lang="en-US" noProof="0" dirty="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5041E9-ED56-4A73-BE8A-7F9D521D086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517F4D-A585-4A77-ACE3-8F07A6863B7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CDDC3-1568-4AA8-AD5B-26D3BA6BE8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C848FE-51A6-4570-92EE-8532279262C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151E42-B67A-443C-B943-2CA563E9AB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370D6FA-5A41-4002-9CC7-A6A1B8EC82E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C734794-4057-4D4A-A9BD-3B095E61E3F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24456A-6922-4EAA-A021-DD9C3D220B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EC0C81-E42F-4B30-ACD5-37F7B5D476C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w="9525">
            <a:noFill/>
            <a:miter lim="800000"/>
            <a:headEnd/>
            <a:tailEnd/>
          </a:ln>
        </p:spPr>
        <p:txBody>
          <a:bodyPr vert="horz" wrap="square" lIns="470207" tIns="235104" rIns="470207" bIns="235104"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w="9525">
            <a:noFill/>
            <a:miter lim="800000"/>
            <a:headEnd/>
            <a:tailEnd/>
          </a:ln>
        </p:spPr>
        <p:txBody>
          <a:bodyPr vert="horz" wrap="square" lIns="470207" tIns="235104" rIns="470207" bIns="2351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w="9525">
            <a:noFill/>
            <a:miter lim="800000"/>
            <a:headEnd/>
            <a:tailEnd/>
          </a:ln>
          <a:effectLst/>
        </p:spPr>
        <p:txBody>
          <a:bodyPr vert="horz" wrap="square" lIns="470207" tIns="235104" rIns="470207" bIns="235104" numCol="1" anchor="t" anchorCtr="0" compatLnSpc="1">
            <a:prstTxWarp prst="textNoShape">
              <a:avLst/>
            </a:prstTxWarp>
          </a:bodyPr>
          <a:lstStyle>
            <a:lvl1pPr>
              <a:defRPr sz="710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w="9525">
            <a:noFill/>
            <a:miter lim="800000"/>
            <a:headEnd/>
            <a:tailEnd/>
          </a:ln>
          <a:effectLst/>
        </p:spPr>
        <p:txBody>
          <a:bodyPr vert="horz" wrap="square" lIns="470207" tIns="235104" rIns="470207" bIns="235104" numCol="1" anchor="t" anchorCtr="0" compatLnSpc="1">
            <a:prstTxWarp prst="textNoShape">
              <a:avLst/>
            </a:prstTxWarp>
          </a:bodyPr>
          <a:lstStyle>
            <a:lvl1pPr algn="ctr">
              <a:defRPr sz="710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w="9525">
            <a:noFill/>
            <a:miter lim="800000"/>
            <a:headEnd/>
            <a:tailEnd/>
          </a:ln>
          <a:effectLst/>
        </p:spPr>
        <p:txBody>
          <a:bodyPr vert="horz" wrap="square" lIns="470207" tIns="235104" rIns="470207" bIns="235104" numCol="1" anchor="t" anchorCtr="0" compatLnSpc="1">
            <a:prstTxWarp prst="textNoShape">
              <a:avLst/>
            </a:prstTxWarp>
          </a:bodyPr>
          <a:lstStyle>
            <a:lvl1pPr algn="r">
              <a:defRPr sz="7100"/>
            </a:lvl1pPr>
          </a:lstStyle>
          <a:p>
            <a:pPr>
              <a:defRPr/>
            </a:pPr>
            <a:fld id="{3FB671C5-A8FD-41B1-8DE3-493D59D728B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hyperlink" Target="http://blogs.evergreen.edu/vistas" TargetMode="Externa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87C5CB"/>
            </a:gs>
            <a:gs pos="100000">
              <a:schemeClr val="bg1"/>
            </a:gs>
          </a:gsLst>
          <a:lin ang="5400000" scaled="1"/>
        </a:gradFill>
        <a:effectLst/>
      </p:bgPr>
    </p:bg>
    <p:spTree>
      <p:nvGrpSpPr>
        <p:cNvPr id="1" name=""/>
        <p:cNvGrpSpPr/>
        <p:nvPr/>
      </p:nvGrpSpPr>
      <p:grpSpPr>
        <a:xfrm>
          <a:off x="0" y="0"/>
          <a:ext cx="0" cy="0"/>
          <a:chOff x="0" y="0"/>
          <a:chExt cx="0" cy="0"/>
        </a:xfrm>
      </p:grpSpPr>
      <p:sp>
        <p:nvSpPr>
          <p:cNvPr id="2067" name="Rectangle 67"/>
          <p:cNvSpPr>
            <a:spLocks noChangeArrowheads="1"/>
          </p:cNvSpPr>
          <p:nvPr/>
        </p:nvSpPr>
        <p:spPr bwMode="auto">
          <a:xfrm>
            <a:off x="10885574" y="28879800"/>
            <a:ext cx="24852225" cy="3747075"/>
          </a:xfrm>
          <a:prstGeom prst="rect">
            <a:avLst/>
          </a:prstGeom>
          <a:solidFill>
            <a:schemeClr val="bg1"/>
          </a:solidFill>
          <a:ln w="127000">
            <a:solidFill>
              <a:schemeClr val="accent1"/>
            </a:solidFill>
            <a:miter lim="800000"/>
            <a:headEnd/>
            <a:tailEnd/>
          </a:ln>
          <a:effectLst>
            <a:outerShdw dist="38100" dir="10800000" algn="r" rotWithShape="0">
              <a:srgbClr val="808080">
                <a:alpha val="39999"/>
              </a:srgbClr>
            </a:outerShdw>
          </a:effectLst>
        </p:spPr>
        <p:txBody>
          <a:bodyPr wrap="none" anchor="ctr"/>
          <a:lstStyle/>
          <a:p>
            <a:pPr>
              <a:defRPr/>
            </a:pPr>
            <a:endParaRPr lang="en-US" sz="2800" dirty="0">
              <a:latin typeface="Lucida Grande" pitchFamily="28" charset="0"/>
              <a:ea typeface="ＭＳ Ｐゴシック" pitchFamily="28" charset="-128"/>
            </a:endParaRPr>
          </a:p>
          <a:p>
            <a:pPr>
              <a:defRPr/>
            </a:pPr>
            <a:r>
              <a:rPr lang="en-US" sz="2800" dirty="0">
                <a:latin typeface="Lucida Grande" pitchFamily="28" charset="0"/>
                <a:ea typeface="ＭＳ Ｐゴシック" pitchFamily="28" charset="-128"/>
              </a:rPr>
              <a:t>   </a:t>
            </a:r>
            <a:r>
              <a:rPr lang="en-US" sz="2800" dirty="0" smtClean="0">
                <a:latin typeface="Lucida Grande" pitchFamily="28" charset="0"/>
                <a:ea typeface="ＭＳ Ｐゴシック" pitchFamily="28" charset="-128"/>
              </a:rPr>
              <a:t>          		</a:t>
            </a:r>
            <a:r>
              <a:rPr lang="en-US" sz="3200" dirty="0" smtClean="0">
                <a:latin typeface="Lucida Grande" pitchFamily="28" charset="0"/>
                <a:ea typeface="ＭＳ Ｐゴシック" pitchFamily="28" charset="-128"/>
              </a:rPr>
              <a:t>.</a:t>
            </a:r>
            <a:endParaRPr lang="en-US" sz="3200" dirty="0">
              <a:latin typeface="Lucida Grande" pitchFamily="28" charset="0"/>
              <a:ea typeface="ＭＳ Ｐゴシック" pitchFamily="28" charset="-128"/>
            </a:endParaRPr>
          </a:p>
          <a:p>
            <a:pPr>
              <a:defRPr/>
            </a:pPr>
            <a:r>
              <a:rPr lang="en-US" sz="3200" dirty="0">
                <a:latin typeface="Lucida Grande" pitchFamily="28" charset="0"/>
                <a:ea typeface="ＭＳ Ｐゴシック" pitchFamily="28" charset="-128"/>
              </a:rPr>
              <a:t>				</a:t>
            </a:r>
          </a:p>
        </p:txBody>
      </p:sp>
      <p:sp>
        <p:nvSpPr>
          <p:cNvPr id="2050" name="Rectangle 13"/>
          <p:cNvSpPr>
            <a:spLocks noGrp="1" noChangeArrowheads="1"/>
          </p:cNvSpPr>
          <p:nvPr>
            <p:ph type="title"/>
          </p:nvPr>
        </p:nvSpPr>
        <p:spPr>
          <a:xfrm>
            <a:off x="2209800" y="-1"/>
            <a:ext cx="39503350" cy="8688289"/>
          </a:xfrm>
          <a:gradFill rotWithShape="1">
            <a:gsLst>
              <a:gs pos="0">
                <a:srgbClr val="008080"/>
              </a:gs>
              <a:gs pos="50000">
                <a:srgbClr val="4DA6A6"/>
              </a:gs>
              <a:gs pos="100000">
                <a:srgbClr val="008080"/>
              </a:gs>
            </a:gsLst>
            <a:lin ang="0" scaled="1"/>
          </a:gradFill>
          <a:ln w="60325" cap="flat">
            <a:solidFill>
              <a:srgbClr val="669900"/>
            </a:solidFill>
          </a:ln>
        </p:spPr>
        <p:txBody>
          <a:bodyPr/>
          <a:lstStyle/>
          <a:p>
            <a:pPr eaLnBrk="1" hangingPunct="1"/>
            <a:r>
              <a:rPr lang="en-US" sz="9600" b="1" dirty="0" smtClean="0">
                <a:solidFill>
                  <a:schemeClr val="bg1"/>
                </a:solidFill>
                <a:latin typeface="Lucida Grande" pitchFamily="28" charset="0"/>
              </a:rPr>
              <a:t>Visualizing Terrestrial and Aquatic Systems in 3D</a:t>
            </a:r>
            <a:br>
              <a:rPr lang="en-US" sz="9600" b="1" dirty="0" smtClean="0">
                <a:solidFill>
                  <a:schemeClr val="bg1"/>
                </a:solidFill>
                <a:latin typeface="Lucida Grande" pitchFamily="28" charset="0"/>
              </a:rPr>
            </a:br>
            <a:r>
              <a:rPr lang="en-US" sz="7200" b="1" dirty="0" smtClean="0">
                <a:solidFill>
                  <a:schemeClr val="bg1"/>
                </a:solidFill>
                <a:latin typeface="Lucida Grande" pitchFamily="28" charset="0"/>
              </a:rPr>
              <a:t>Stills, Fly-</a:t>
            </a:r>
            <a:r>
              <a:rPr lang="en-US" sz="7200" b="1" dirty="0" err="1" smtClean="0">
                <a:solidFill>
                  <a:schemeClr val="bg1"/>
                </a:solidFill>
                <a:latin typeface="Lucida Grande" pitchFamily="28" charset="0"/>
              </a:rPr>
              <a:t>throughs</a:t>
            </a:r>
            <a:r>
              <a:rPr lang="en-US" sz="7200" b="1" dirty="0" smtClean="0">
                <a:solidFill>
                  <a:schemeClr val="bg1"/>
                </a:solidFill>
                <a:latin typeface="Lucida Grande" pitchFamily="28" charset="0"/>
              </a:rPr>
              <a:t> and Animations of Complex Topography</a:t>
            </a:r>
            <a:br>
              <a:rPr lang="en-US" sz="7200" b="1" dirty="0" smtClean="0">
                <a:solidFill>
                  <a:schemeClr val="bg1"/>
                </a:solidFill>
                <a:latin typeface="Lucida Grande" pitchFamily="28" charset="0"/>
              </a:rPr>
            </a:br>
            <a:r>
              <a:rPr lang="en-US" sz="9600" b="1" dirty="0" smtClean="0">
                <a:solidFill>
                  <a:schemeClr val="bg1"/>
                </a:solidFill>
                <a:latin typeface="Lucida Grande" pitchFamily="28" charset="0"/>
              </a:rPr>
              <a:t/>
            </a:r>
            <a:br>
              <a:rPr lang="en-US" sz="9600" b="1" dirty="0" smtClean="0">
                <a:solidFill>
                  <a:schemeClr val="bg1"/>
                </a:solidFill>
                <a:latin typeface="Lucida Grande" pitchFamily="28" charset="0"/>
              </a:rPr>
            </a:br>
            <a:r>
              <a:rPr lang="en-US" sz="9600" b="1" dirty="0" smtClean="0">
                <a:solidFill>
                  <a:srgbClr val="FFC000"/>
                </a:solidFill>
                <a:latin typeface="Lucida Grande" pitchFamily="28" charset="0"/>
              </a:rPr>
              <a:t> </a:t>
            </a:r>
            <a:r>
              <a:rPr lang="en-US" sz="9000" dirty="0" smtClean="0">
                <a:latin typeface="Lucida Grande" pitchFamily="28" charset="0"/>
              </a:rPr>
              <a:t/>
            </a:r>
            <a:br>
              <a:rPr lang="en-US" sz="9000" dirty="0" smtClean="0">
                <a:latin typeface="Lucida Grande" pitchFamily="28" charset="0"/>
              </a:rPr>
            </a:br>
            <a:r>
              <a:rPr lang="en-US" sz="6000" dirty="0" smtClean="0">
                <a:latin typeface="Lucida Grande" pitchFamily="28" charset="0"/>
              </a:rPr>
              <a:t/>
            </a:r>
            <a:br>
              <a:rPr lang="en-US" sz="6000" dirty="0" smtClean="0">
                <a:latin typeface="Lucida Grande" pitchFamily="28" charset="0"/>
              </a:rPr>
            </a:br>
            <a:endParaRPr lang="en-US" sz="6000" i="1" dirty="0" smtClean="0">
              <a:solidFill>
                <a:schemeClr val="bg1"/>
              </a:solidFill>
              <a:latin typeface="Lucida Grande" pitchFamily="28" charset="0"/>
            </a:endParaRPr>
          </a:p>
        </p:txBody>
      </p:sp>
      <p:sp>
        <p:nvSpPr>
          <p:cNvPr id="2051" name="Rectangle 17"/>
          <p:cNvSpPr>
            <a:spLocks noChangeArrowheads="1"/>
          </p:cNvSpPr>
          <p:nvPr/>
        </p:nvSpPr>
        <p:spPr bwMode="auto">
          <a:xfrm>
            <a:off x="830695" y="8920211"/>
            <a:ext cx="13893800" cy="1301750"/>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6400" b="1" dirty="0" smtClean="0">
                <a:solidFill>
                  <a:srgbClr val="008080"/>
                </a:solidFill>
                <a:latin typeface="Lucida Grande" pitchFamily="28" charset="0"/>
              </a:rPr>
              <a:t>About VISTAS</a:t>
            </a:r>
            <a:endParaRPr lang="en-US" sz="6400" b="1" dirty="0">
              <a:solidFill>
                <a:srgbClr val="008080"/>
              </a:solidFill>
              <a:latin typeface="Lucida Grande" pitchFamily="28" charset="0"/>
            </a:endParaRPr>
          </a:p>
        </p:txBody>
      </p:sp>
      <p:sp>
        <p:nvSpPr>
          <p:cNvPr id="2053" name="Text Box 21"/>
          <p:cNvSpPr txBox="1">
            <a:spLocks noChangeArrowheads="1"/>
          </p:cNvSpPr>
          <p:nvPr/>
        </p:nvSpPr>
        <p:spPr bwMode="auto">
          <a:xfrm>
            <a:off x="21228050" y="35780584"/>
            <a:ext cx="13290550" cy="1573213"/>
          </a:xfrm>
          <a:prstGeom prst="rect">
            <a:avLst/>
          </a:prstGeom>
          <a:noFill/>
          <a:ln w="9525">
            <a:noFill/>
            <a:miter lim="800000"/>
            <a:headEnd/>
            <a:tailEnd/>
          </a:ln>
        </p:spPr>
        <p:txBody>
          <a:bodyPr lIns="171433" tIns="85716" rIns="171433" bIns="85716">
            <a:spAutoFit/>
          </a:bodyPr>
          <a:lstStyle/>
          <a:p>
            <a:pPr defTabSz="4703763"/>
            <a:endParaRPr lang="en-US" sz="9200"/>
          </a:p>
        </p:txBody>
      </p:sp>
      <p:sp>
        <p:nvSpPr>
          <p:cNvPr id="2080" name="Rectangle 25"/>
          <p:cNvSpPr>
            <a:spLocks noChangeArrowheads="1"/>
          </p:cNvSpPr>
          <p:nvPr/>
        </p:nvSpPr>
        <p:spPr bwMode="auto">
          <a:xfrm>
            <a:off x="244401" y="17954496"/>
            <a:ext cx="11778867" cy="2072740"/>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4400" b="1" dirty="0" smtClean="0">
                <a:solidFill>
                  <a:srgbClr val="008080"/>
                </a:solidFill>
                <a:latin typeface="Lucida Grande" pitchFamily="28" charset="0"/>
              </a:rPr>
              <a:t>Hydro-Biogeochemical Processes</a:t>
            </a:r>
          </a:p>
          <a:p>
            <a:pPr algn="ctr" defTabSz="4703763"/>
            <a:r>
              <a:rPr lang="en-US" sz="4400" b="1" dirty="0" smtClean="0">
                <a:solidFill>
                  <a:srgbClr val="008080"/>
                </a:solidFill>
                <a:latin typeface="Lucida Grande" pitchFamily="28" charset="0"/>
              </a:rPr>
              <a:t>VELMA</a:t>
            </a:r>
            <a:endParaRPr lang="en-US" sz="4400" b="1" dirty="0">
              <a:solidFill>
                <a:srgbClr val="008080"/>
              </a:solidFill>
              <a:latin typeface="Lucida Grande" pitchFamily="28" charset="0"/>
            </a:endParaRPr>
          </a:p>
        </p:txBody>
      </p:sp>
      <p:sp>
        <p:nvSpPr>
          <p:cNvPr id="2081" name="Text Box 32"/>
          <p:cNvSpPr txBox="1">
            <a:spLocks noChangeArrowheads="1"/>
          </p:cNvSpPr>
          <p:nvPr/>
        </p:nvSpPr>
        <p:spPr bwMode="auto">
          <a:xfrm>
            <a:off x="244402" y="23926800"/>
            <a:ext cx="11886121" cy="2058238"/>
          </a:xfrm>
          <a:prstGeom prst="rect">
            <a:avLst/>
          </a:prstGeom>
          <a:noFill/>
          <a:ln w="9525">
            <a:noFill/>
            <a:miter lim="800000"/>
            <a:headEnd/>
            <a:tailEnd/>
          </a:ln>
        </p:spPr>
        <p:txBody>
          <a:bodyPr wrap="square" lIns="171433" tIns="85716" rIns="171433" bIns="85716">
            <a:spAutoFit/>
          </a:bodyPr>
          <a:lstStyle/>
          <a:p>
            <a:pPr algn="ctr" defTabSz="4703763" eaLnBrk="0" hangingPunct="0">
              <a:lnSpc>
                <a:spcPts val="4900"/>
              </a:lnSpc>
              <a:spcBef>
                <a:spcPts val="1800"/>
              </a:spcBef>
            </a:pPr>
            <a:r>
              <a:rPr lang="en-US" sz="3600" dirty="0" smtClean="0"/>
              <a:t>         </a:t>
            </a:r>
            <a:r>
              <a:rPr lang="en-US" sz="3600" dirty="0" err="1" smtClean="0"/>
              <a:t>Mashel</a:t>
            </a:r>
            <a:r>
              <a:rPr lang="en-US" sz="3600" dirty="0" smtClean="0"/>
              <a:t> Watershed </a:t>
            </a:r>
            <a:r>
              <a:rPr lang="en-US" sz="3600" b="1" dirty="0" smtClean="0"/>
              <a:t>Snow Depth (SWE) </a:t>
            </a:r>
            <a:br>
              <a:rPr lang="en-US" sz="3600" b="1" dirty="0" smtClean="0"/>
            </a:br>
            <a:r>
              <a:rPr lang="en-US" sz="3600" b="1" dirty="0" smtClean="0"/>
              <a:t>Feb 4 &amp; 9, 1996</a:t>
            </a:r>
            <a:r>
              <a:rPr lang="en-US" sz="3600" b="1" dirty="0"/>
              <a:t/>
            </a:r>
            <a:br>
              <a:rPr lang="en-US" sz="3600" b="1" dirty="0"/>
            </a:br>
            <a:r>
              <a:rPr lang="en-US" sz="3600" b="1" dirty="0" smtClean="0"/>
              <a:t>Begin &amp; After Rain-on-Snow Event</a:t>
            </a:r>
          </a:p>
        </p:txBody>
      </p:sp>
      <p:sp>
        <p:nvSpPr>
          <p:cNvPr id="2058" name="Text Box 40"/>
          <p:cNvSpPr txBox="1">
            <a:spLocks noChangeArrowheads="1"/>
          </p:cNvSpPr>
          <p:nvPr/>
        </p:nvSpPr>
        <p:spPr bwMode="auto">
          <a:xfrm>
            <a:off x="890731" y="10413826"/>
            <a:ext cx="13868400" cy="5599335"/>
          </a:xfrm>
          <a:prstGeom prst="rect">
            <a:avLst/>
          </a:prstGeom>
          <a:noFill/>
          <a:ln w="9525">
            <a:noFill/>
            <a:miter lim="800000"/>
            <a:headEnd/>
            <a:tailEnd/>
          </a:ln>
        </p:spPr>
        <p:txBody>
          <a:bodyPr lIns="171433" tIns="85716" rIns="171433" bIns="85716"/>
          <a:lstStyle/>
          <a:p>
            <a:pPr algn="just" defTabSz="4703763" eaLnBrk="0" hangingPunct="0">
              <a:spcBef>
                <a:spcPts val="1800"/>
              </a:spcBef>
              <a:spcAft>
                <a:spcPts val="1200"/>
              </a:spcAft>
            </a:pPr>
            <a:r>
              <a:rPr lang="en-US" sz="3200" dirty="0">
                <a:latin typeface="+mj-lt"/>
              </a:rPr>
              <a:t>Grand challenge environmental science problems involve </a:t>
            </a:r>
            <a:r>
              <a:rPr lang="en-US" sz="3200" dirty="0" smtClean="0">
                <a:latin typeface="+mj-lt"/>
              </a:rPr>
              <a:t>large </a:t>
            </a:r>
            <a:r>
              <a:rPr lang="en-US" sz="3200" dirty="0">
                <a:latin typeface="+mj-lt"/>
              </a:rPr>
              <a:t>data sets </a:t>
            </a:r>
            <a:r>
              <a:rPr lang="en-US" sz="3200" dirty="0" smtClean="0">
                <a:latin typeface="+mj-lt"/>
              </a:rPr>
              <a:t>spanning </a:t>
            </a:r>
            <a:r>
              <a:rPr lang="en-US" sz="3200" dirty="0">
                <a:latin typeface="+mj-lt"/>
              </a:rPr>
              <a:t>multiple spatial and temporal </a:t>
            </a:r>
            <a:r>
              <a:rPr lang="en-US" sz="3200" dirty="0" smtClean="0">
                <a:latin typeface="+mj-lt"/>
              </a:rPr>
              <a:t>scales, with complex, highly distributed, heterogeneous data.  Visualizing natural phenomena helps scientists formulate new insights, tune models, and communicate results, but ecologists rarely use sophisticated visualization tools.  We ask why not. </a:t>
            </a:r>
          </a:p>
          <a:p>
            <a:pPr algn="just" defTabSz="4703763" eaLnBrk="0" hangingPunct="0">
              <a:spcBef>
                <a:spcPts val="1800"/>
              </a:spcBef>
              <a:spcAft>
                <a:spcPts val="1200"/>
              </a:spcAft>
            </a:pPr>
            <a:r>
              <a:rPr lang="en-US" sz="3200" dirty="0" smtClean="0">
                <a:latin typeface="+mj-lt"/>
              </a:rPr>
              <a:t>The </a:t>
            </a:r>
            <a:r>
              <a:rPr lang="en-US" sz="3200" b="1" dirty="0" err="1">
                <a:latin typeface="+mj-lt"/>
              </a:rPr>
              <a:t>VISualization</a:t>
            </a:r>
            <a:r>
              <a:rPr lang="en-US" sz="3200" b="1" dirty="0">
                <a:latin typeface="+mj-lt"/>
              </a:rPr>
              <a:t> of Terrestrial and Aquatic Systems</a:t>
            </a:r>
            <a:r>
              <a:rPr lang="en-US" sz="3200" dirty="0">
                <a:latin typeface="+mj-lt"/>
              </a:rPr>
              <a:t> (VISTAS) </a:t>
            </a:r>
            <a:r>
              <a:rPr lang="en-US" sz="3200" dirty="0" smtClean="0">
                <a:latin typeface="+mj-lt"/>
              </a:rPr>
              <a:t>project, an NSF-funded collaboration </a:t>
            </a:r>
            <a:r>
              <a:rPr lang="en-US" sz="3200" dirty="0">
                <a:latin typeface="+mj-lt"/>
              </a:rPr>
              <a:t>among ecologists, computer scientists, and social </a:t>
            </a:r>
            <a:r>
              <a:rPr lang="en-US" sz="3200" dirty="0" smtClean="0">
                <a:latin typeface="+mj-lt"/>
              </a:rPr>
              <a:t>scientists aims is to help scientists better </a:t>
            </a:r>
            <a:r>
              <a:rPr lang="en-US" sz="3200" dirty="0">
                <a:latin typeface="+mj-lt"/>
              </a:rPr>
              <a:t>understand and communicate grand challenge environmental science through visual </a:t>
            </a:r>
            <a:r>
              <a:rPr lang="en-US" sz="3200" dirty="0" smtClean="0">
                <a:latin typeface="+mj-lt"/>
              </a:rPr>
              <a:t>analytics, in particular 3D </a:t>
            </a:r>
            <a:r>
              <a:rPr lang="en-US" sz="3200" dirty="0" err="1" smtClean="0">
                <a:latin typeface="+mj-lt"/>
              </a:rPr>
              <a:t>interfactive</a:t>
            </a:r>
            <a:r>
              <a:rPr lang="en-US" sz="3200" dirty="0" smtClean="0">
                <a:latin typeface="+mj-lt"/>
              </a:rPr>
              <a:t> topographic images.  </a:t>
            </a:r>
            <a:br>
              <a:rPr lang="en-US" sz="3200" dirty="0" smtClean="0">
                <a:latin typeface="+mj-lt"/>
              </a:rPr>
            </a:br>
            <a:r>
              <a:rPr lang="en-US" sz="3200" dirty="0" smtClean="0">
                <a:latin typeface="+mj-lt"/>
              </a:rPr>
              <a:t/>
            </a:r>
            <a:br>
              <a:rPr lang="en-US" sz="3200" dirty="0" smtClean="0">
                <a:latin typeface="+mj-lt"/>
              </a:rPr>
            </a:br>
            <a:endParaRPr lang="en-US" sz="3200" dirty="0" smtClean="0">
              <a:latin typeface="+mj-lt"/>
            </a:endParaRPr>
          </a:p>
          <a:p>
            <a:pPr algn="just" defTabSz="4703763" eaLnBrk="0" hangingPunct="0">
              <a:spcBef>
                <a:spcPts val="1800"/>
              </a:spcBef>
              <a:spcAft>
                <a:spcPts val="1200"/>
              </a:spcAft>
            </a:pPr>
            <a:endParaRPr lang="en-US" sz="3200" dirty="0">
              <a:latin typeface="+mj-lt"/>
            </a:endParaRPr>
          </a:p>
        </p:txBody>
      </p:sp>
      <p:sp>
        <p:nvSpPr>
          <p:cNvPr id="2059" name="Rectangle 42"/>
          <p:cNvSpPr>
            <a:spLocks noChangeArrowheads="1"/>
          </p:cNvSpPr>
          <p:nvPr/>
        </p:nvSpPr>
        <p:spPr bwMode="auto">
          <a:xfrm>
            <a:off x="2209800" y="761999"/>
            <a:ext cx="457200" cy="7069723"/>
          </a:xfrm>
          <a:prstGeom prst="rect">
            <a:avLst/>
          </a:prstGeom>
          <a:solidFill>
            <a:srgbClr val="669900"/>
          </a:solidFill>
          <a:ln w="9525">
            <a:noFill/>
            <a:miter lim="800000"/>
            <a:headEnd/>
            <a:tailEnd/>
          </a:ln>
        </p:spPr>
        <p:txBody>
          <a:bodyPr wrap="none" anchor="ctr"/>
          <a:lstStyle/>
          <a:p>
            <a:endParaRPr lang="en-US"/>
          </a:p>
        </p:txBody>
      </p:sp>
      <p:sp>
        <p:nvSpPr>
          <p:cNvPr id="2060" name="Rectangle 43"/>
          <p:cNvSpPr>
            <a:spLocks noChangeArrowheads="1"/>
          </p:cNvSpPr>
          <p:nvPr/>
        </p:nvSpPr>
        <p:spPr bwMode="auto">
          <a:xfrm>
            <a:off x="41148000" y="762000"/>
            <a:ext cx="533400" cy="7172006"/>
          </a:xfrm>
          <a:prstGeom prst="rect">
            <a:avLst/>
          </a:prstGeom>
          <a:solidFill>
            <a:srgbClr val="669900"/>
          </a:solidFill>
          <a:ln w="9525">
            <a:noFill/>
            <a:miter lim="800000"/>
            <a:headEnd/>
            <a:tailEnd/>
          </a:ln>
        </p:spPr>
        <p:txBody>
          <a:bodyPr wrap="none" anchor="ctr"/>
          <a:lstStyle/>
          <a:p>
            <a:endParaRPr lang="en-US"/>
          </a:p>
        </p:txBody>
      </p:sp>
      <p:sp>
        <p:nvSpPr>
          <p:cNvPr id="2061" name="Text Box 63"/>
          <p:cNvSpPr txBox="1">
            <a:spLocks noChangeArrowheads="1"/>
          </p:cNvSpPr>
          <p:nvPr/>
        </p:nvSpPr>
        <p:spPr bwMode="auto">
          <a:xfrm>
            <a:off x="15424150" y="4119541"/>
            <a:ext cx="14020800" cy="1938992"/>
          </a:xfrm>
          <a:prstGeom prst="rect">
            <a:avLst/>
          </a:prstGeom>
          <a:noFill/>
          <a:ln w="9525">
            <a:noFill/>
            <a:miter lim="800000"/>
            <a:headEnd/>
            <a:tailEnd/>
          </a:ln>
        </p:spPr>
        <p:txBody>
          <a:bodyPr wrap="square">
            <a:spAutoFit/>
          </a:bodyPr>
          <a:lstStyle/>
          <a:p>
            <a:pPr algn="ctr">
              <a:spcBef>
                <a:spcPct val="50000"/>
              </a:spcBef>
            </a:pPr>
            <a:r>
              <a:rPr lang="en-US" sz="4000" dirty="0">
                <a:solidFill>
                  <a:schemeClr val="bg1"/>
                </a:solidFill>
                <a:latin typeface="Lucida Grande" pitchFamily="28" charset="0"/>
              </a:rPr>
              <a:t>Judith </a:t>
            </a:r>
            <a:r>
              <a:rPr lang="en-US" sz="4000" dirty="0" smtClean="0">
                <a:solidFill>
                  <a:schemeClr val="bg1"/>
                </a:solidFill>
                <a:latin typeface="Lucida Grande" pitchFamily="28" charset="0"/>
              </a:rPr>
              <a:t>B. Cushing</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judyc@evergreen.edu </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The </a:t>
            </a:r>
            <a:r>
              <a:rPr lang="en-US" sz="4000" dirty="0">
                <a:solidFill>
                  <a:schemeClr val="bg1"/>
                </a:solidFill>
                <a:latin typeface="Lucida Grande" pitchFamily="28" charset="0"/>
              </a:rPr>
              <a:t>Evergreen State College, </a:t>
            </a:r>
            <a:r>
              <a:rPr lang="en-US" sz="4000" dirty="0" smtClean="0">
                <a:solidFill>
                  <a:schemeClr val="bg1"/>
                </a:solidFill>
                <a:latin typeface="Lucida Grande" pitchFamily="28" charset="0"/>
              </a:rPr>
              <a:t>Olympia WA</a:t>
            </a:r>
            <a:endParaRPr lang="en-US" sz="4000" dirty="0">
              <a:latin typeface="Tahoma" pitchFamily="28" charset="0"/>
            </a:endParaRPr>
          </a:p>
        </p:txBody>
      </p:sp>
      <p:sp>
        <p:nvSpPr>
          <p:cNvPr id="2062" name="Text Box 64"/>
          <p:cNvSpPr txBox="1">
            <a:spLocks noChangeArrowheads="1"/>
          </p:cNvSpPr>
          <p:nvPr/>
        </p:nvSpPr>
        <p:spPr bwMode="auto">
          <a:xfrm>
            <a:off x="3021224" y="4071231"/>
            <a:ext cx="11607800" cy="2616101"/>
          </a:xfrm>
          <a:prstGeom prst="rect">
            <a:avLst/>
          </a:prstGeom>
          <a:noFill/>
          <a:ln w="9525">
            <a:noFill/>
            <a:miter lim="800000"/>
            <a:headEnd/>
            <a:tailEnd/>
          </a:ln>
        </p:spPr>
        <p:txBody>
          <a:bodyPr wrap="square">
            <a:spAutoFit/>
          </a:bodyPr>
          <a:lstStyle/>
          <a:p>
            <a:pPr algn="ctr">
              <a:spcBef>
                <a:spcPct val="50000"/>
              </a:spcBef>
            </a:pPr>
            <a:r>
              <a:rPr lang="en-US" sz="4000" dirty="0" smtClean="0">
                <a:solidFill>
                  <a:schemeClr val="bg1"/>
                </a:solidFill>
                <a:latin typeface="Lucida Grande" pitchFamily="28" charset="0"/>
              </a:rPr>
              <a:t>Mike </a:t>
            </a:r>
            <a:r>
              <a:rPr lang="en-US" sz="4000" dirty="0">
                <a:solidFill>
                  <a:schemeClr val="bg1"/>
                </a:solidFill>
                <a:latin typeface="Lucida Grande" pitchFamily="28" charset="0"/>
              </a:rPr>
              <a:t>Bailey, John </a:t>
            </a:r>
            <a:r>
              <a:rPr lang="en-US" sz="4000" dirty="0" err="1">
                <a:solidFill>
                  <a:schemeClr val="bg1"/>
                </a:solidFill>
                <a:latin typeface="Lucida Grande" pitchFamily="28" charset="0"/>
              </a:rPr>
              <a:t>Bolte</a:t>
            </a:r>
            <a:r>
              <a:rPr lang="en-US" sz="4000" dirty="0">
                <a:solidFill>
                  <a:schemeClr val="bg1"/>
                </a:solidFill>
                <a:latin typeface="Lucida Grande" pitchFamily="28" charset="0"/>
              </a:rPr>
              <a:t>, </a:t>
            </a:r>
            <a:r>
              <a:rPr lang="en-US" sz="4000" dirty="0" smtClean="0">
                <a:solidFill>
                  <a:schemeClr val="bg1"/>
                </a:solidFill>
                <a:latin typeface="Lucida Grande" pitchFamily="28" charset="0"/>
              </a:rPr>
              <a:t>Jonathan </a:t>
            </a:r>
            <a:r>
              <a:rPr lang="en-US" sz="4000" dirty="0" err="1" smtClean="0">
                <a:solidFill>
                  <a:schemeClr val="bg1"/>
                </a:solidFill>
                <a:latin typeface="Lucida Grande" pitchFamily="28" charset="0"/>
              </a:rPr>
              <a:t>Halama</a:t>
            </a:r>
            <a:r>
              <a:rPr lang="en-US" sz="4000" dirty="0" smtClean="0">
                <a:solidFill>
                  <a:schemeClr val="bg1"/>
                </a:solidFill>
                <a:latin typeface="Lucida Grande" pitchFamily="28" charset="0"/>
              </a:rPr>
              <a:t>, </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Denise </a:t>
            </a:r>
            <a:r>
              <a:rPr lang="en-US" sz="4000" dirty="0">
                <a:solidFill>
                  <a:schemeClr val="bg1"/>
                </a:solidFill>
                <a:latin typeface="Lucida Grande" pitchFamily="28" charset="0"/>
              </a:rPr>
              <a:t>Lach, </a:t>
            </a:r>
            <a:r>
              <a:rPr lang="en-US" sz="4000" dirty="0" smtClean="0">
                <a:solidFill>
                  <a:schemeClr val="bg1"/>
                </a:solidFill>
                <a:latin typeface="Lucida Grande" pitchFamily="28" charset="0"/>
              </a:rPr>
              <a:t>Christoph Thomas, </a:t>
            </a:r>
            <a:r>
              <a:rPr lang="en-US" sz="4000" dirty="0">
                <a:solidFill>
                  <a:schemeClr val="bg1"/>
                </a:solidFill>
                <a:latin typeface="Lucida Grande" pitchFamily="28" charset="0"/>
              </a:rPr>
              <a:t>Kirsten Winters, </a:t>
            </a:r>
            <a:r>
              <a:rPr lang="en-US" sz="4000" dirty="0" smtClean="0">
                <a:solidFill>
                  <a:schemeClr val="bg1"/>
                </a:solidFill>
                <a:latin typeface="Lucida Grande" pitchFamily="28" charset="0"/>
              </a:rPr>
              <a:t>Chad </a:t>
            </a:r>
            <a:r>
              <a:rPr lang="en-US" sz="4000" dirty="0" err="1" smtClean="0">
                <a:solidFill>
                  <a:schemeClr val="bg1"/>
                </a:solidFill>
                <a:latin typeface="Lucida Grande" pitchFamily="28" charset="0"/>
              </a:rPr>
              <a:t>Zanocco</a:t>
            </a:r>
            <a:endParaRPr lang="en-US" sz="4000" dirty="0">
              <a:solidFill>
                <a:schemeClr val="bg1"/>
              </a:solidFill>
              <a:latin typeface="Lucida Grande" pitchFamily="28" charset="0"/>
            </a:endParaRPr>
          </a:p>
          <a:p>
            <a:pPr algn="ctr">
              <a:lnSpc>
                <a:spcPct val="60000"/>
              </a:lnSpc>
              <a:spcBef>
                <a:spcPct val="50000"/>
              </a:spcBef>
            </a:pPr>
            <a:r>
              <a:rPr lang="en-US" sz="4000" dirty="0">
                <a:solidFill>
                  <a:schemeClr val="bg1"/>
                </a:solidFill>
                <a:latin typeface="Lucida Grande" pitchFamily="28" charset="0"/>
              </a:rPr>
              <a:t>Oregon State University, </a:t>
            </a:r>
            <a:r>
              <a:rPr lang="en-US" sz="4000" dirty="0" smtClean="0">
                <a:solidFill>
                  <a:schemeClr val="bg1"/>
                </a:solidFill>
                <a:latin typeface="Lucida Grande" pitchFamily="28" charset="0"/>
              </a:rPr>
              <a:t>Corvallis OR USA</a:t>
            </a:r>
            <a:endParaRPr lang="en-US" sz="4000" dirty="0">
              <a:solidFill>
                <a:schemeClr val="bg1"/>
              </a:solidFill>
              <a:latin typeface="Lucida Grande" pitchFamily="28" charset="0"/>
            </a:endParaRPr>
          </a:p>
        </p:txBody>
      </p:sp>
      <p:pic>
        <p:nvPicPr>
          <p:cNvPr id="2066" name="Picture 71" descr="OSUVertical 2C"/>
          <p:cNvPicPr>
            <a:picLocks noChangeAspect="1" noChangeArrowheads="1"/>
          </p:cNvPicPr>
          <p:nvPr/>
        </p:nvPicPr>
        <p:blipFill>
          <a:blip r:embed="rId3" cstate="print"/>
          <a:srcRect/>
          <a:stretch>
            <a:fillRect/>
          </a:stretch>
        </p:blipFill>
        <p:spPr bwMode="auto">
          <a:xfrm>
            <a:off x="30267275" y="29718000"/>
            <a:ext cx="2422525" cy="2557433"/>
          </a:xfrm>
          <a:prstGeom prst="rect">
            <a:avLst/>
          </a:prstGeom>
          <a:noFill/>
          <a:ln w="9525">
            <a:noFill/>
            <a:miter lim="800000"/>
            <a:headEnd/>
            <a:tailEnd/>
          </a:ln>
        </p:spPr>
      </p:pic>
      <p:pic>
        <p:nvPicPr>
          <p:cNvPr id="2068" name="Picture 89" descr="nsf1"/>
          <p:cNvPicPr>
            <a:picLocks noChangeAspect="1" noChangeArrowheads="1"/>
          </p:cNvPicPr>
          <p:nvPr/>
        </p:nvPicPr>
        <p:blipFill>
          <a:blip r:embed="rId4" cstate="print"/>
          <a:srcRect/>
          <a:stretch>
            <a:fillRect/>
          </a:stretch>
        </p:blipFill>
        <p:spPr bwMode="auto">
          <a:xfrm>
            <a:off x="13335757" y="29042996"/>
            <a:ext cx="1786948" cy="1796019"/>
          </a:xfrm>
          <a:prstGeom prst="rect">
            <a:avLst/>
          </a:prstGeom>
          <a:noFill/>
          <a:ln w="9525">
            <a:noFill/>
            <a:miter lim="800000"/>
            <a:headEnd/>
            <a:tailEnd/>
          </a:ln>
        </p:spPr>
      </p:pic>
      <p:pic>
        <p:nvPicPr>
          <p:cNvPr id="2069" name="Picture 90" descr="LTERLogo"/>
          <p:cNvPicPr>
            <a:picLocks noChangeAspect="1" noChangeArrowheads="1"/>
          </p:cNvPicPr>
          <p:nvPr/>
        </p:nvPicPr>
        <p:blipFill>
          <a:blip r:embed="rId5" cstate="print"/>
          <a:srcRect/>
          <a:stretch>
            <a:fillRect/>
          </a:stretch>
        </p:blipFill>
        <p:spPr bwMode="auto">
          <a:xfrm>
            <a:off x="11555984" y="29815470"/>
            <a:ext cx="1479675" cy="1875733"/>
          </a:xfrm>
          <a:prstGeom prst="rect">
            <a:avLst/>
          </a:prstGeom>
          <a:noFill/>
          <a:ln w="9525">
            <a:noFill/>
            <a:miter lim="800000"/>
            <a:headEnd/>
            <a:tailEnd/>
          </a:ln>
        </p:spPr>
      </p:pic>
      <p:sp>
        <p:nvSpPr>
          <p:cNvPr id="2075" name="Rectangle 17"/>
          <p:cNvSpPr>
            <a:spLocks noChangeArrowheads="1"/>
          </p:cNvSpPr>
          <p:nvPr/>
        </p:nvSpPr>
        <p:spPr bwMode="auto">
          <a:xfrm>
            <a:off x="22982778" y="18079773"/>
            <a:ext cx="9207820" cy="2008324"/>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5400" b="1" dirty="0" smtClean="0">
                <a:solidFill>
                  <a:srgbClr val="008080"/>
                </a:solidFill>
                <a:latin typeface="Lucida Grande" pitchFamily="28" charset="0"/>
              </a:rPr>
              <a:t>Alternative Land Use</a:t>
            </a:r>
          </a:p>
          <a:p>
            <a:pPr algn="ctr" defTabSz="4703763"/>
            <a:r>
              <a:rPr lang="en-US" sz="5400" b="1" dirty="0" smtClean="0">
                <a:solidFill>
                  <a:srgbClr val="008080"/>
                </a:solidFill>
                <a:latin typeface="Lucida Grande" pitchFamily="28" charset="0"/>
              </a:rPr>
              <a:t>ENVISION</a:t>
            </a:r>
            <a:endParaRPr lang="en-US" sz="5400" b="1" dirty="0">
              <a:solidFill>
                <a:srgbClr val="008080"/>
              </a:solidFill>
              <a:latin typeface="Lucida Grande" pitchFamily="28" charset="0"/>
            </a:endParaRPr>
          </a:p>
        </p:txBody>
      </p:sp>
      <p:sp>
        <p:nvSpPr>
          <p:cNvPr id="2076" name="Text Box 40"/>
          <p:cNvSpPr txBox="1">
            <a:spLocks noChangeArrowheads="1"/>
          </p:cNvSpPr>
          <p:nvPr/>
        </p:nvSpPr>
        <p:spPr bwMode="auto">
          <a:xfrm>
            <a:off x="22856789" y="25468928"/>
            <a:ext cx="9170836" cy="914400"/>
          </a:xfrm>
          <a:prstGeom prst="rect">
            <a:avLst/>
          </a:prstGeom>
          <a:noFill/>
          <a:ln w="9525">
            <a:noFill/>
            <a:miter lim="800000"/>
            <a:headEnd/>
            <a:tailEnd/>
          </a:ln>
        </p:spPr>
        <p:txBody>
          <a:bodyPr lIns="171433" tIns="85716" rIns="171433" bIns="85716"/>
          <a:lstStyle/>
          <a:p>
            <a:pPr lvl="1" algn="ctr" defTabSz="4703763" eaLnBrk="0" hangingPunct="0">
              <a:buSzPct val="125000"/>
            </a:pPr>
            <a:r>
              <a:rPr lang="en-US" sz="3600" b="1" dirty="0" smtClean="0"/>
              <a:t>Vegetative </a:t>
            </a:r>
            <a:r>
              <a:rPr lang="en-US" sz="3600" b="1" dirty="0"/>
              <a:t>Cover </a:t>
            </a:r>
            <a:r>
              <a:rPr lang="en-US" sz="3600" b="1" dirty="0" smtClean="0"/>
              <a:t>&amp; Land Use </a:t>
            </a:r>
            <a:br>
              <a:rPr lang="en-US" sz="3600" b="1" dirty="0" smtClean="0"/>
            </a:br>
            <a:r>
              <a:rPr lang="en-US" sz="3600" b="1" dirty="0" smtClean="0"/>
              <a:t>Big Wood Basin, Idaho</a:t>
            </a:r>
            <a:endParaRPr lang="en-US" sz="3600" dirty="0" smtClean="0">
              <a:latin typeface="Lucida Grande" pitchFamily="28" charset="0"/>
            </a:endParaRPr>
          </a:p>
        </p:txBody>
      </p:sp>
      <p:pic>
        <p:nvPicPr>
          <p:cNvPr id="2074" name="Picture 33" descr="HJA_newtlogo_hi_res_noname"/>
          <p:cNvPicPr>
            <a:picLocks noChangeAspect="1" noChangeArrowheads="1"/>
          </p:cNvPicPr>
          <p:nvPr/>
        </p:nvPicPr>
        <p:blipFill>
          <a:blip r:embed="rId6" cstate="print"/>
          <a:srcRect/>
          <a:stretch>
            <a:fillRect/>
          </a:stretch>
        </p:blipFill>
        <p:spPr bwMode="auto">
          <a:xfrm>
            <a:off x="13348127" y="30849199"/>
            <a:ext cx="1966239" cy="1406834"/>
          </a:xfrm>
          <a:prstGeom prst="rect">
            <a:avLst/>
          </a:prstGeom>
          <a:noFill/>
          <a:ln w="9525">
            <a:noFill/>
            <a:miter lim="800000"/>
            <a:headEnd/>
            <a:tailEnd/>
          </a:ln>
        </p:spPr>
      </p:pic>
      <p:grpSp>
        <p:nvGrpSpPr>
          <p:cNvPr id="36" name="Group 35"/>
          <p:cNvGrpSpPr/>
          <p:nvPr/>
        </p:nvGrpSpPr>
        <p:grpSpPr>
          <a:xfrm>
            <a:off x="32955481" y="29565600"/>
            <a:ext cx="2763898" cy="2870775"/>
            <a:chOff x="39243000" y="29260800"/>
            <a:chExt cx="2763898" cy="2870775"/>
          </a:xfrm>
        </p:grpSpPr>
        <p:pic>
          <p:nvPicPr>
            <p:cNvPr id="2065" name="Picture 69" descr="EvergreenLogo"/>
            <p:cNvPicPr>
              <a:picLocks noChangeAspect="1" noChangeArrowheads="1"/>
            </p:cNvPicPr>
            <p:nvPr/>
          </p:nvPicPr>
          <p:blipFill>
            <a:blip r:embed="rId7" cstate="print"/>
            <a:srcRect/>
            <a:stretch>
              <a:fillRect/>
            </a:stretch>
          </p:blipFill>
          <p:spPr bwMode="auto">
            <a:xfrm>
              <a:off x="39323176" y="29260800"/>
              <a:ext cx="2383624" cy="2323024"/>
            </a:xfrm>
            <a:prstGeom prst="rect">
              <a:avLst/>
            </a:prstGeom>
            <a:noFill/>
            <a:ln w="9525">
              <a:noFill/>
              <a:miter lim="800000"/>
              <a:headEnd/>
              <a:tailEnd/>
            </a:ln>
          </p:spPr>
        </p:pic>
        <p:sp>
          <p:nvSpPr>
            <p:cNvPr id="35" name="Rectangle 34"/>
            <p:cNvSpPr/>
            <p:nvPr/>
          </p:nvSpPr>
          <p:spPr>
            <a:xfrm>
              <a:off x="39243000" y="31546800"/>
              <a:ext cx="2763898"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spc="0" dirty="0" smtClean="0">
                  <a:ln w="0"/>
                  <a:solidFill>
                    <a:srgbClr val="006666"/>
                  </a:solidFill>
                  <a:effectLst>
                    <a:reflection blurRad="12700" stA="50000" endPos="50000" dist="5000" dir="5400000" sy="-100000" rotWithShape="0"/>
                  </a:effectLst>
                </a:rPr>
                <a:t>Evergreen</a:t>
              </a:r>
              <a:endParaRPr lang="en-US" sz="3200" b="1" cap="all" spc="0" dirty="0">
                <a:ln w="0"/>
                <a:solidFill>
                  <a:srgbClr val="006666"/>
                </a:solidFill>
                <a:effectLst>
                  <a:reflection blurRad="12700" stA="50000" endPos="50000" dist="5000" dir="5400000" sy="-100000" rotWithShape="0"/>
                </a:effectLst>
              </a:endParaRPr>
            </a:p>
          </p:txBody>
        </p:sp>
      </p:grpSp>
      <p:sp>
        <p:nvSpPr>
          <p:cNvPr id="41" name="TextBox 40"/>
          <p:cNvSpPr txBox="1"/>
          <p:nvPr/>
        </p:nvSpPr>
        <p:spPr>
          <a:xfrm>
            <a:off x="5370095" y="29197280"/>
            <a:ext cx="5297905" cy="3416320"/>
          </a:xfrm>
          <a:prstGeom prst="rect">
            <a:avLst/>
          </a:prstGeom>
          <a:noFill/>
        </p:spPr>
        <p:txBody>
          <a:bodyPr wrap="square" rtlCol="0">
            <a:spAutoFit/>
          </a:bodyPr>
          <a:lstStyle/>
          <a:p>
            <a:pPr marL="0" lvl="1" algn="ctr"/>
            <a:r>
              <a:rPr lang="en-US" sz="3600" i="1" dirty="0" smtClean="0">
                <a:latin typeface="Lucida Grande" pitchFamily="28" charset="0"/>
              </a:rPr>
              <a:t>VISTAS’</a:t>
            </a:r>
            <a:r>
              <a:rPr lang="en-US" sz="3600" dirty="0" smtClean="0">
                <a:latin typeface="Lucida Grande" pitchFamily="28" charset="0"/>
              </a:rPr>
              <a:t>  focus  is data from HJ Andrews Long Term Ecological Research (LTER) Site in the Cascade Mountains, Oregon, USA.</a:t>
            </a:r>
          </a:p>
        </p:txBody>
      </p:sp>
      <p:grpSp>
        <p:nvGrpSpPr>
          <p:cNvPr id="13" name="Group 12"/>
          <p:cNvGrpSpPr/>
          <p:nvPr/>
        </p:nvGrpSpPr>
        <p:grpSpPr>
          <a:xfrm>
            <a:off x="914400" y="29044880"/>
            <a:ext cx="4296315" cy="3729660"/>
            <a:chOff x="1523999" y="28078234"/>
            <a:chExt cx="3998495" cy="4382966"/>
          </a:xfrm>
        </p:grpSpPr>
        <p:pic>
          <p:nvPicPr>
            <p:cNvPr id="40" name="Picture 4"/>
            <p:cNvPicPr>
              <a:picLocks noChangeAspect="1" noChangeArrowheads="1"/>
            </p:cNvPicPr>
            <p:nvPr/>
          </p:nvPicPr>
          <p:blipFill>
            <a:blip r:embed="rId8" cstate="print"/>
            <a:srcRect l="1825" t="1667" r="3254" b="3333"/>
            <a:stretch>
              <a:fillRect/>
            </a:stretch>
          </p:blipFill>
          <p:spPr bwMode="auto">
            <a:xfrm>
              <a:off x="1523999" y="28078234"/>
              <a:ext cx="3998495" cy="4382966"/>
            </a:xfrm>
            <a:prstGeom prst="rect">
              <a:avLst/>
            </a:prstGeom>
            <a:noFill/>
            <a:ln w="9525">
              <a:noFill/>
              <a:miter lim="800000"/>
              <a:headEnd/>
              <a:tailEnd/>
            </a:ln>
            <a:effectLst/>
          </p:spPr>
        </p:pic>
        <p:sp>
          <p:nvSpPr>
            <p:cNvPr id="46" name="Oval 45"/>
            <p:cNvSpPr/>
            <p:nvPr/>
          </p:nvSpPr>
          <p:spPr bwMode="auto">
            <a:xfrm>
              <a:off x="3810000" y="29946600"/>
              <a:ext cx="1295400" cy="1295400"/>
            </a:xfrm>
            <a:prstGeom prst="ellipse">
              <a:avLst/>
            </a:prstGeom>
            <a:noFill/>
            <a:ln w="9525" cap="flat" cmpd="sng" algn="ctr">
              <a:solidFill>
                <a:srgbClr val="33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smtClean="0">
                <a:ln>
                  <a:noFill/>
                </a:ln>
                <a:solidFill>
                  <a:schemeClr val="tx1"/>
                </a:solidFill>
                <a:effectLst/>
                <a:latin typeface="Arial" charset="0"/>
              </a:endParaRPr>
            </a:p>
          </p:txBody>
        </p:sp>
      </p:grpSp>
      <p:sp>
        <p:nvSpPr>
          <p:cNvPr id="47" name="Rectangle 17"/>
          <p:cNvSpPr>
            <a:spLocks noChangeArrowheads="1"/>
          </p:cNvSpPr>
          <p:nvPr/>
        </p:nvSpPr>
        <p:spPr bwMode="auto">
          <a:xfrm>
            <a:off x="36745830" y="29355157"/>
            <a:ext cx="6273800" cy="2565012"/>
          </a:xfrm>
          <a:prstGeom prst="rect">
            <a:avLst/>
          </a:prstGeom>
          <a:solidFill>
            <a:srgbClr val="D1F0EF"/>
          </a:solidFill>
          <a:ln w="9525">
            <a:solidFill>
              <a:srgbClr val="87C5CB"/>
            </a:solidFill>
            <a:miter lim="800000"/>
            <a:headEnd/>
            <a:tailEnd/>
          </a:ln>
        </p:spPr>
        <p:txBody>
          <a:bodyPr wrap="none" lIns="171433" tIns="85716" rIns="171433" bIns="85716" anchor="ctr"/>
          <a:lstStyle/>
          <a:p>
            <a:pPr algn="ctr" defTabSz="4703763"/>
            <a:r>
              <a:rPr lang="en-US" sz="3600" b="1" dirty="0" smtClean="0">
                <a:solidFill>
                  <a:srgbClr val="008080"/>
                </a:solidFill>
                <a:latin typeface="Lucida Grande" pitchFamily="28" charset="0"/>
              </a:rPr>
              <a:t>Poster prepared for </a:t>
            </a:r>
          </a:p>
          <a:p>
            <a:pPr algn="ctr" defTabSz="4703763"/>
            <a:r>
              <a:rPr lang="en-US" sz="3600" b="1" dirty="0" smtClean="0">
                <a:solidFill>
                  <a:srgbClr val="008080"/>
                </a:solidFill>
                <a:latin typeface="Lucida Grande" pitchFamily="28" charset="0"/>
              </a:rPr>
              <a:t>2016 HJA Symposium</a:t>
            </a:r>
          </a:p>
          <a:p>
            <a:pPr algn="ctr" defTabSz="4703763"/>
            <a:r>
              <a:rPr lang="en-US" sz="3600" b="1" dirty="0" smtClean="0">
                <a:solidFill>
                  <a:srgbClr val="008080"/>
                </a:solidFill>
                <a:latin typeface="Lucida Grande" pitchFamily="28" charset="0"/>
              </a:rPr>
              <a:t>Corvallis, OR</a:t>
            </a:r>
          </a:p>
        </p:txBody>
      </p:sp>
      <p:sp>
        <p:nvSpPr>
          <p:cNvPr id="44" name="Text Box 65"/>
          <p:cNvSpPr txBox="1">
            <a:spLocks noChangeArrowheads="1"/>
          </p:cNvSpPr>
          <p:nvPr/>
        </p:nvSpPr>
        <p:spPr bwMode="auto">
          <a:xfrm>
            <a:off x="27818539" y="7395687"/>
            <a:ext cx="15621000" cy="461665"/>
          </a:xfrm>
          <a:prstGeom prst="rect">
            <a:avLst/>
          </a:prstGeom>
          <a:noFill/>
          <a:ln w="9525">
            <a:noFill/>
            <a:miter lim="800000"/>
            <a:headEnd/>
            <a:tailEnd/>
          </a:ln>
        </p:spPr>
        <p:txBody>
          <a:bodyPr wrap="square">
            <a:spAutoFit/>
          </a:bodyPr>
          <a:lstStyle/>
          <a:p>
            <a:pPr algn="ctr">
              <a:lnSpc>
                <a:spcPct val="60000"/>
              </a:lnSpc>
              <a:spcBef>
                <a:spcPct val="50000"/>
              </a:spcBef>
            </a:pPr>
            <a:r>
              <a:rPr lang="en-US" sz="4000" dirty="0">
                <a:solidFill>
                  <a:schemeClr val="bg1"/>
                </a:solidFill>
                <a:latin typeface="Lucida Grande" pitchFamily="28" charset="0"/>
              </a:rPr>
              <a:t>Susan </a:t>
            </a:r>
            <a:r>
              <a:rPr lang="en-US" sz="4000" dirty="0" smtClean="0">
                <a:solidFill>
                  <a:schemeClr val="bg1"/>
                </a:solidFill>
                <a:latin typeface="Lucida Grande" pitchFamily="28" charset="0"/>
              </a:rPr>
              <a:t>Stafford, </a:t>
            </a:r>
            <a:r>
              <a:rPr lang="en-US" sz="4000" dirty="0" err="1" smtClean="0">
                <a:solidFill>
                  <a:schemeClr val="bg1"/>
                </a:solidFill>
                <a:latin typeface="Lucida Grande" pitchFamily="28" charset="0"/>
              </a:rPr>
              <a:t>Univ</a:t>
            </a:r>
            <a:r>
              <a:rPr lang="en-US" sz="4000" dirty="0" smtClean="0">
                <a:solidFill>
                  <a:schemeClr val="bg1"/>
                </a:solidFill>
                <a:latin typeface="Lucida Grande" pitchFamily="28" charset="0"/>
              </a:rPr>
              <a:t>, Minnesota, St</a:t>
            </a:r>
            <a:r>
              <a:rPr lang="en-US" sz="4000" dirty="0">
                <a:solidFill>
                  <a:schemeClr val="bg1"/>
                </a:solidFill>
                <a:latin typeface="Lucida Grande" pitchFamily="28" charset="0"/>
              </a:rPr>
              <a:t>. </a:t>
            </a:r>
            <a:r>
              <a:rPr lang="en-US" sz="4000" dirty="0" smtClean="0">
                <a:solidFill>
                  <a:schemeClr val="bg1"/>
                </a:solidFill>
                <a:latin typeface="Lucida Grande" pitchFamily="28" charset="0"/>
              </a:rPr>
              <a:t>Paul MN</a:t>
            </a:r>
            <a:endParaRPr lang="en-US" sz="4000" dirty="0">
              <a:latin typeface="Tahoma" pitchFamily="28" charset="0"/>
            </a:endParaRPr>
          </a:p>
        </p:txBody>
      </p:sp>
      <p:sp>
        <p:nvSpPr>
          <p:cNvPr id="48" name="Text Box 65"/>
          <p:cNvSpPr txBox="1">
            <a:spLocks noChangeArrowheads="1"/>
          </p:cNvSpPr>
          <p:nvPr/>
        </p:nvSpPr>
        <p:spPr bwMode="auto">
          <a:xfrm>
            <a:off x="29193532" y="5404234"/>
            <a:ext cx="12709525" cy="1323439"/>
          </a:xfrm>
          <a:prstGeom prst="rect">
            <a:avLst/>
          </a:prstGeom>
          <a:noFill/>
          <a:ln w="9525">
            <a:noFill/>
            <a:miter lim="800000"/>
            <a:headEnd/>
            <a:tailEnd/>
          </a:ln>
        </p:spPr>
        <p:txBody>
          <a:bodyPr wrap="square">
            <a:spAutoFit/>
          </a:bodyPr>
          <a:lstStyle/>
          <a:p>
            <a:pPr algn="ctr">
              <a:spcBef>
                <a:spcPct val="50000"/>
              </a:spcBef>
            </a:pPr>
            <a:r>
              <a:rPr lang="en-US" sz="4000" dirty="0" smtClean="0">
                <a:solidFill>
                  <a:schemeClr val="bg1"/>
                </a:solidFill>
                <a:latin typeface="Lucida Grande" pitchFamily="28" charset="0"/>
              </a:rPr>
              <a:t>Robert </a:t>
            </a:r>
            <a:r>
              <a:rPr lang="en-US" sz="4000" dirty="0" err="1" smtClean="0">
                <a:solidFill>
                  <a:schemeClr val="bg1"/>
                </a:solidFill>
                <a:latin typeface="Lucida Grande" pitchFamily="28" charset="0"/>
              </a:rPr>
              <a:t>McKane</a:t>
            </a:r>
            <a:r>
              <a:rPr lang="en-US" sz="4000" dirty="0" smtClean="0">
                <a:solidFill>
                  <a:schemeClr val="bg1"/>
                </a:solidFill>
                <a:latin typeface="Lucida Grande" pitchFamily="28" charset="0"/>
              </a:rPr>
              <a:t>, Allen Brookes</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EPA Western Ecology Division,  Corvallis OR</a:t>
            </a:r>
            <a:endParaRPr lang="en-US" sz="4000" dirty="0">
              <a:latin typeface="Tahoma" pitchFamily="28" charset="0"/>
            </a:endParaRPr>
          </a:p>
        </p:txBody>
      </p:sp>
      <p:sp>
        <p:nvSpPr>
          <p:cNvPr id="49" name="Text Box 65"/>
          <p:cNvSpPr txBox="1">
            <a:spLocks noChangeArrowheads="1"/>
          </p:cNvSpPr>
          <p:nvPr/>
        </p:nvSpPr>
        <p:spPr bwMode="auto">
          <a:xfrm>
            <a:off x="29003625" y="3884553"/>
            <a:ext cx="12709525" cy="1323439"/>
          </a:xfrm>
          <a:prstGeom prst="rect">
            <a:avLst/>
          </a:prstGeom>
          <a:noFill/>
          <a:ln w="9525">
            <a:noFill/>
            <a:miter lim="800000"/>
            <a:headEnd/>
            <a:tailEnd/>
          </a:ln>
        </p:spPr>
        <p:txBody>
          <a:bodyPr wrap="square">
            <a:spAutoFit/>
          </a:bodyPr>
          <a:lstStyle/>
          <a:p>
            <a:pPr algn="ctr">
              <a:spcBef>
                <a:spcPct val="50000"/>
              </a:spcBef>
            </a:pPr>
            <a:r>
              <a:rPr lang="en-US" sz="4000" dirty="0" smtClean="0">
                <a:solidFill>
                  <a:schemeClr val="bg1"/>
                </a:solidFill>
                <a:latin typeface="Lucida Grande" pitchFamily="28" charset="0"/>
              </a:rPr>
              <a:t>Genevieve Orr</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Willamette University,  Salem OR</a:t>
            </a:r>
            <a:endParaRPr lang="en-US" sz="4000" dirty="0">
              <a:latin typeface="Tahoma" pitchFamily="28" charset="0"/>
            </a:endParaRPr>
          </a:p>
        </p:txBody>
      </p:sp>
      <p:sp>
        <p:nvSpPr>
          <p:cNvPr id="8" name="TextBox 7"/>
          <p:cNvSpPr txBox="1"/>
          <p:nvPr/>
        </p:nvSpPr>
        <p:spPr>
          <a:xfrm>
            <a:off x="13582626" y="29405073"/>
            <a:ext cx="15890247" cy="1323439"/>
          </a:xfrm>
          <a:prstGeom prst="rect">
            <a:avLst/>
          </a:prstGeom>
          <a:noFill/>
        </p:spPr>
        <p:txBody>
          <a:bodyPr wrap="none" rtlCol="0">
            <a:spAutoFit/>
          </a:bodyPr>
          <a:lstStyle/>
          <a:p>
            <a:pPr algn="ctr">
              <a:defRPr/>
            </a:pPr>
            <a:r>
              <a:rPr lang="en-US" sz="3600" dirty="0" smtClean="0">
                <a:latin typeface="Lucida Grande" pitchFamily="28" charset="0"/>
                <a:ea typeface="ＭＳ Ｐゴシック" pitchFamily="28" charset="-128"/>
              </a:rPr>
              <a:t>VISTAS </a:t>
            </a:r>
            <a:r>
              <a:rPr lang="en-US" sz="3600" dirty="0">
                <a:latin typeface="Lucida Grande" pitchFamily="28" charset="0"/>
                <a:ea typeface="ＭＳ Ｐゴシック" pitchFamily="28" charset="-128"/>
              </a:rPr>
              <a:t>is </a:t>
            </a:r>
            <a:r>
              <a:rPr lang="en-US" sz="4000" dirty="0">
                <a:latin typeface="Lucida Grande" pitchFamily="28" charset="0"/>
                <a:ea typeface="ＭＳ Ｐゴシック" pitchFamily="28" charset="-128"/>
              </a:rPr>
              <a:t>f</a:t>
            </a:r>
            <a:r>
              <a:rPr lang="en-US" sz="4000" dirty="0" smtClean="0">
                <a:latin typeface="Lucida Grande" pitchFamily="28" charset="0"/>
                <a:ea typeface="ＭＳ Ｐゴシック" pitchFamily="28" charset="-128"/>
              </a:rPr>
              <a:t>unded </a:t>
            </a:r>
            <a:r>
              <a:rPr lang="en-US" sz="4000" dirty="0">
                <a:latin typeface="Lucida Grande" pitchFamily="28" charset="0"/>
                <a:ea typeface="ＭＳ Ｐゴシック" pitchFamily="28" charset="-128"/>
              </a:rPr>
              <a:t>by NSF BIO/DBI 1062572, 0940748, </a:t>
            </a:r>
          </a:p>
          <a:p>
            <a:pPr algn="ctr">
              <a:defRPr/>
            </a:pPr>
            <a:r>
              <a:rPr lang="en-US" sz="4000" dirty="0">
                <a:latin typeface="Lucida Grande" pitchFamily="28" charset="0"/>
                <a:ea typeface="ＭＳ Ｐゴシック" pitchFamily="28" charset="-128"/>
              </a:rPr>
              <a:t>			          CIS/IIS 0940748, 0917708 and an HJA LTER ROA</a:t>
            </a:r>
          </a:p>
        </p:txBody>
      </p:sp>
      <p:sp>
        <p:nvSpPr>
          <p:cNvPr id="9" name="TextBox 8"/>
          <p:cNvSpPr txBox="1"/>
          <p:nvPr/>
        </p:nvSpPr>
        <p:spPr>
          <a:xfrm>
            <a:off x="16015855" y="31089600"/>
            <a:ext cx="13549931" cy="1323439"/>
          </a:xfrm>
          <a:prstGeom prst="rect">
            <a:avLst/>
          </a:prstGeom>
          <a:noFill/>
        </p:spPr>
        <p:txBody>
          <a:bodyPr wrap="square" rtlCol="0">
            <a:spAutoFit/>
          </a:bodyPr>
          <a:lstStyle/>
          <a:p>
            <a:pPr algn="ctr">
              <a:defRPr/>
            </a:pPr>
            <a:r>
              <a:rPr lang="en-US" sz="4000" dirty="0">
                <a:latin typeface="Lucida Grande" pitchFamily="28" charset="0"/>
                <a:ea typeface="ＭＳ Ｐゴシック" pitchFamily="28" charset="-128"/>
              </a:rPr>
              <a:t> For more </a:t>
            </a:r>
            <a:r>
              <a:rPr lang="en-US" sz="4000" dirty="0" smtClean="0">
                <a:latin typeface="Lucida Grande" pitchFamily="28" charset="0"/>
                <a:ea typeface="ＭＳ Ｐゴシック" pitchFamily="28" charset="-128"/>
              </a:rPr>
              <a:t>information visit </a:t>
            </a:r>
            <a:r>
              <a:rPr lang="en-US" sz="4000" dirty="0" smtClean="0">
                <a:solidFill>
                  <a:schemeClr val="accent2"/>
                </a:solidFill>
                <a:latin typeface="Lucida Grande" pitchFamily="28" charset="0"/>
                <a:ea typeface="ＭＳ Ｐゴシック" pitchFamily="28" charset="-128"/>
                <a:hlinkClick r:id="rId9"/>
              </a:rPr>
              <a:t>http</a:t>
            </a:r>
            <a:r>
              <a:rPr lang="en-US" sz="4000" dirty="0">
                <a:solidFill>
                  <a:schemeClr val="accent2"/>
                </a:solidFill>
                <a:latin typeface="Lucida Grande" pitchFamily="28" charset="0"/>
                <a:ea typeface="ＭＳ Ｐゴシック" pitchFamily="28" charset="-128"/>
                <a:hlinkClick r:id="rId9"/>
              </a:rPr>
              <a:t>://</a:t>
            </a:r>
            <a:r>
              <a:rPr lang="en-US" sz="4000" dirty="0" smtClean="0">
                <a:solidFill>
                  <a:schemeClr val="accent2"/>
                </a:solidFill>
                <a:latin typeface="Lucida Grande" pitchFamily="28" charset="0"/>
                <a:ea typeface="ＭＳ Ｐゴシック" pitchFamily="28" charset="-128"/>
                <a:hlinkClick r:id="rId9"/>
              </a:rPr>
              <a:t>blogs.evergreen.edu/vistas</a:t>
            </a:r>
            <a:r>
              <a:rPr lang="en-US" sz="4000" dirty="0" smtClean="0">
                <a:solidFill>
                  <a:schemeClr val="accent2"/>
                </a:solidFill>
                <a:latin typeface="Lucida Grande" pitchFamily="28" charset="0"/>
                <a:ea typeface="ＭＳ Ｐゴシック" pitchFamily="28" charset="-128"/>
              </a:rPr>
              <a:t> </a:t>
            </a:r>
          </a:p>
          <a:p>
            <a:pPr algn="ctr">
              <a:defRPr/>
            </a:pPr>
            <a:r>
              <a:rPr lang="en-US" sz="4000" dirty="0" smtClean="0">
                <a:latin typeface="Lucida Grande" pitchFamily="28" charset="0"/>
                <a:ea typeface="ＭＳ Ｐゴシック" pitchFamily="28" charset="-128"/>
              </a:rPr>
              <a:t> or contact: </a:t>
            </a:r>
            <a:r>
              <a:rPr lang="en-US" sz="4000" dirty="0" smtClean="0">
                <a:solidFill>
                  <a:schemeClr val="accent2"/>
                </a:solidFill>
                <a:latin typeface="Lucida Grande" pitchFamily="28" charset="0"/>
                <a:ea typeface="ＭＳ Ｐゴシック" pitchFamily="28" charset="-128"/>
              </a:rPr>
              <a:t>judyc@evergreen.edu</a:t>
            </a:r>
            <a:endParaRPr lang="en-US" sz="3600" dirty="0">
              <a:solidFill>
                <a:schemeClr val="accent2"/>
              </a:solidFill>
              <a:latin typeface="Lucida Grande" pitchFamily="28" charset="0"/>
              <a:ea typeface="ＭＳ Ｐゴシック" pitchFamily="28" charset="-128"/>
            </a:endParaRPr>
          </a:p>
        </p:txBody>
      </p:sp>
      <p:sp>
        <p:nvSpPr>
          <p:cNvPr id="60" name="Rectangle 17"/>
          <p:cNvSpPr>
            <a:spLocks noChangeArrowheads="1"/>
          </p:cNvSpPr>
          <p:nvPr/>
        </p:nvSpPr>
        <p:spPr bwMode="auto">
          <a:xfrm>
            <a:off x="15442440" y="8920211"/>
            <a:ext cx="13893800" cy="1371600"/>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6400" b="1" dirty="0" smtClean="0">
                <a:solidFill>
                  <a:srgbClr val="008080"/>
                </a:solidFill>
                <a:latin typeface="Lucida Grande" pitchFamily="28" charset="0"/>
              </a:rPr>
              <a:t>Current Status</a:t>
            </a:r>
            <a:endParaRPr lang="en-US" sz="6400" b="1" dirty="0">
              <a:solidFill>
                <a:srgbClr val="008080"/>
              </a:solidFill>
              <a:latin typeface="Lucida Grande" pitchFamily="28" charset="0"/>
            </a:endParaRPr>
          </a:p>
        </p:txBody>
      </p:sp>
      <p:sp>
        <p:nvSpPr>
          <p:cNvPr id="61" name="Rectangle 17"/>
          <p:cNvSpPr>
            <a:spLocks noChangeArrowheads="1"/>
          </p:cNvSpPr>
          <p:nvPr/>
        </p:nvSpPr>
        <p:spPr bwMode="auto">
          <a:xfrm>
            <a:off x="29884835" y="8920211"/>
            <a:ext cx="13893800" cy="1371600"/>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6400" b="1" dirty="0" smtClean="0">
                <a:solidFill>
                  <a:srgbClr val="008080"/>
                </a:solidFill>
                <a:latin typeface="Lucida Grande" pitchFamily="28" charset="0"/>
              </a:rPr>
              <a:t>The Future – Visual Analytics</a:t>
            </a:r>
            <a:endParaRPr lang="en-US" sz="6400" b="1" dirty="0">
              <a:solidFill>
                <a:srgbClr val="008080"/>
              </a:solidFill>
              <a:latin typeface="Lucida Grande" pitchFamily="28" charset="0"/>
            </a:endParaRPr>
          </a:p>
        </p:txBody>
      </p:sp>
      <p:sp>
        <p:nvSpPr>
          <p:cNvPr id="11" name="TextBox 10"/>
          <p:cNvSpPr txBox="1"/>
          <p:nvPr/>
        </p:nvSpPr>
        <p:spPr>
          <a:xfrm>
            <a:off x="15442440" y="10387052"/>
            <a:ext cx="13859164" cy="7478970"/>
          </a:xfrm>
          <a:prstGeom prst="rect">
            <a:avLst/>
          </a:prstGeom>
          <a:noFill/>
        </p:spPr>
        <p:txBody>
          <a:bodyPr wrap="square" rtlCol="0">
            <a:spAutoFit/>
          </a:bodyPr>
          <a:lstStyle/>
          <a:p>
            <a:pPr algn="just"/>
            <a:r>
              <a:rPr lang="en-US" sz="3200" dirty="0"/>
              <a:t>VISTAS focuses on 3D topographical visualizations over time and </a:t>
            </a:r>
            <a:r>
              <a:rPr lang="en-US" sz="3200" dirty="0" smtClean="0"/>
              <a:t>perspective.  To </a:t>
            </a:r>
            <a:r>
              <a:rPr lang="en-US" sz="3200" dirty="0"/>
              <a:t>date, </a:t>
            </a:r>
            <a:r>
              <a:rPr lang="en-US" sz="3200" dirty="0" smtClean="0"/>
              <a:t>we superimpose </a:t>
            </a:r>
            <a:r>
              <a:rPr lang="en-US" sz="3200" dirty="0"/>
              <a:t>measured or modeled variables on digital elevation models and </a:t>
            </a:r>
            <a:r>
              <a:rPr lang="en-US" sz="3200" dirty="0" smtClean="0"/>
              <a:t>allow </a:t>
            </a:r>
            <a:r>
              <a:rPr lang="en-US" sz="3200" dirty="0"/>
              <a:t>collaborators to view </a:t>
            </a:r>
            <a:r>
              <a:rPr lang="en-US" sz="3200" dirty="0" smtClean="0"/>
              <a:t>and interact with single </a:t>
            </a:r>
            <a:r>
              <a:rPr lang="en-US" sz="3200" dirty="0"/>
              <a:t>frames, animations, or multiple </a:t>
            </a:r>
            <a:r>
              <a:rPr lang="en-US" sz="3200" dirty="0" smtClean="0"/>
              <a:t>images. </a:t>
            </a:r>
            <a:r>
              <a:rPr lang="en-US" sz="3200" dirty="0"/>
              <a:t> </a:t>
            </a:r>
            <a:r>
              <a:rPr lang="en-US" sz="3200" dirty="0" smtClean="0"/>
              <a:t>This </a:t>
            </a:r>
            <a:r>
              <a:rPr lang="en-US" sz="3200" dirty="0"/>
              <a:t>poster </a:t>
            </a:r>
            <a:r>
              <a:rPr lang="en-US" sz="3200" dirty="0" smtClean="0"/>
              <a:t>presents visualizations of scientific </a:t>
            </a:r>
            <a:r>
              <a:rPr lang="en-US" sz="3200" dirty="0"/>
              <a:t>teams whose data (at different scales) might be enhanced with visualizations of each other’s data on the same canvas for </a:t>
            </a:r>
            <a:r>
              <a:rPr lang="en-US" sz="3200" dirty="0" smtClean="0"/>
              <a:t>cross-scale visualizations. Each image elucidates one or more concepts that might be better conveyed using VISTAS than with prior tools:  3D terrain, enhanced topography, interactive perspective browsing and manipulation, animation over time, side-by-side viewing of data at different points in time or different attributes.</a:t>
            </a:r>
          </a:p>
          <a:p>
            <a:pPr algn="just"/>
            <a:endParaRPr lang="en-US" sz="3200" dirty="0"/>
          </a:p>
          <a:p>
            <a:pPr algn="just"/>
            <a:r>
              <a:rPr lang="en-US" sz="3200" dirty="0" smtClean="0"/>
              <a:t>VISTAS is implemented in C++ and OpenGL, with modular, scalable design, and is freely available (source and executables) from http://blogs.evergreen.edu/vistas. </a:t>
            </a:r>
            <a:endParaRPr lang="en-US" sz="3200" dirty="0">
              <a:solidFill>
                <a:srgbClr val="FF0000"/>
              </a:solidFill>
            </a:endParaRPr>
          </a:p>
        </p:txBody>
      </p:sp>
      <p:sp>
        <p:nvSpPr>
          <p:cNvPr id="12" name="TextBox 11"/>
          <p:cNvSpPr txBox="1"/>
          <p:nvPr/>
        </p:nvSpPr>
        <p:spPr>
          <a:xfrm>
            <a:off x="30110095" y="10387052"/>
            <a:ext cx="13443280" cy="6986528"/>
          </a:xfrm>
          <a:prstGeom prst="rect">
            <a:avLst/>
          </a:prstGeom>
          <a:noFill/>
        </p:spPr>
        <p:txBody>
          <a:bodyPr wrap="square" rtlCol="0">
            <a:spAutoFit/>
          </a:bodyPr>
          <a:lstStyle/>
          <a:p>
            <a:r>
              <a:rPr lang="en-US" sz="3200" dirty="0"/>
              <a:t>VISTAS collaborators report that </a:t>
            </a:r>
            <a:r>
              <a:rPr lang="en-US" sz="3200" i="1" dirty="0"/>
              <a:t>some</a:t>
            </a:r>
            <a:r>
              <a:rPr lang="en-US" sz="3200" dirty="0"/>
              <a:t> data </a:t>
            </a:r>
            <a:r>
              <a:rPr lang="en-US" sz="3200" dirty="0" smtClean="0"/>
              <a:t>are </a:t>
            </a:r>
            <a:r>
              <a:rPr lang="en-US" sz="3200" dirty="0"/>
              <a:t>more effective when superimposed on 3D </a:t>
            </a:r>
            <a:r>
              <a:rPr lang="en-US" sz="3200" dirty="0" smtClean="0"/>
              <a:t>topography than when seen as 2D maps, and leads </a:t>
            </a:r>
            <a:r>
              <a:rPr lang="en-US" sz="3200" dirty="0"/>
              <a:t>to new ways of thinking about how ecosystems respond to stress. </a:t>
            </a:r>
            <a:endParaRPr lang="en-US" sz="3200" dirty="0" smtClean="0"/>
          </a:p>
          <a:p>
            <a:endParaRPr lang="en-US" sz="3200" dirty="0"/>
          </a:p>
          <a:p>
            <a:r>
              <a:rPr lang="en-US" sz="3200" dirty="0" smtClean="0"/>
              <a:t>Social scientists are asking which visualizations work, for which purposes, for which audiences.  We just received new NSF funding to explore using visualizations to bring communities together with scientists to co-develop climate change adaptation strategies.</a:t>
            </a:r>
          </a:p>
          <a:p>
            <a:endParaRPr lang="en-US" sz="3200" dirty="0"/>
          </a:p>
          <a:p>
            <a:r>
              <a:rPr lang="en-US" sz="3200" dirty="0" smtClean="0"/>
              <a:t>Models and remote sensing both produce data </a:t>
            </a:r>
            <a:r>
              <a:rPr lang="en-US" sz="3200" dirty="0"/>
              <a:t>streams </a:t>
            </a:r>
            <a:r>
              <a:rPr lang="en-US" sz="3200" dirty="0" smtClean="0"/>
              <a:t>too large even to view on one screen.  We are exploring machine learning techniques to help our collaborators categorize data and zoom in on critical changes in landscapes.  Statistical charts, coordinated </a:t>
            </a:r>
            <a:r>
              <a:rPr lang="en-US" sz="3200" dirty="0"/>
              <a:t>in time and space with the scientific </a:t>
            </a:r>
            <a:r>
              <a:rPr lang="en-US" sz="3200" dirty="0" smtClean="0"/>
              <a:t>visualizations, are also next steps for VISTAS.    </a:t>
            </a:r>
            <a:endParaRPr lang="en-US" sz="3200" dirty="0"/>
          </a:p>
        </p:txBody>
      </p:sp>
      <p:sp>
        <p:nvSpPr>
          <p:cNvPr id="66" name="Rectangle 17"/>
          <p:cNvSpPr>
            <a:spLocks noChangeArrowheads="1"/>
          </p:cNvSpPr>
          <p:nvPr/>
        </p:nvSpPr>
        <p:spPr bwMode="auto">
          <a:xfrm>
            <a:off x="33035656" y="17954496"/>
            <a:ext cx="10219119" cy="2009904"/>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5400" b="1" dirty="0" smtClean="0">
                <a:solidFill>
                  <a:srgbClr val="008080"/>
                </a:solidFill>
                <a:latin typeface="Lucida Grande" pitchFamily="28" charset="0"/>
              </a:rPr>
              <a:t>Airflows in Mountain Valleys</a:t>
            </a:r>
            <a:br>
              <a:rPr lang="en-US" sz="5400" b="1" dirty="0" smtClean="0">
                <a:solidFill>
                  <a:srgbClr val="008080"/>
                </a:solidFill>
                <a:latin typeface="Lucida Grande" pitchFamily="28" charset="0"/>
              </a:rPr>
            </a:br>
            <a:r>
              <a:rPr lang="en-US" sz="4400" b="1" dirty="0" smtClean="0">
                <a:solidFill>
                  <a:srgbClr val="008080"/>
                </a:solidFill>
                <a:latin typeface="Lucida Grande" pitchFamily="28" charset="0"/>
              </a:rPr>
              <a:t>Micrometeorology</a:t>
            </a:r>
            <a:endParaRPr lang="en-US" sz="5400" b="1" dirty="0">
              <a:solidFill>
                <a:srgbClr val="008080"/>
              </a:solidFill>
              <a:latin typeface="Lucida Grande" pitchFamily="28" charset="0"/>
            </a:endParaRPr>
          </a:p>
        </p:txBody>
      </p:sp>
      <p:sp>
        <p:nvSpPr>
          <p:cNvPr id="68" name="Text Box 40"/>
          <p:cNvSpPr txBox="1">
            <a:spLocks noChangeArrowheads="1"/>
          </p:cNvSpPr>
          <p:nvPr/>
        </p:nvSpPr>
        <p:spPr bwMode="auto">
          <a:xfrm>
            <a:off x="32962710" y="19888200"/>
            <a:ext cx="9965010" cy="1489995"/>
          </a:xfrm>
          <a:prstGeom prst="rect">
            <a:avLst/>
          </a:prstGeom>
          <a:noFill/>
          <a:ln w="9525">
            <a:noFill/>
            <a:miter lim="800000"/>
            <a:headEnd/>
            <a:tailEnd/>
          </a:ln>
        </p:spPr>
        <p:txBody>
          <a:bodyPr lIns="171433" tIns="85716" rIns="171433" bIns="85716"/>
          <a:lstStyle/>
          <a:p>
            <a:pPr algn="ctr" defTabSz="4703763" eaLnBrk="0" hangingPunct="0">
              <a:lnSpc>
                <a:spcPts val="4900"/>
              </a:lnSpc>
              <a:spcBef>
                <a:spcPts val="1800"/>
              </a:spcBef>
            </a:pPr>
            <a:r>
              <a:rPr lang="en-US" sz="3600" dirty="0" smtClean="0"/>
              <a:t>   </a:t>
            </a:r>
            <a:r>
              <a:rPr lang="en-US" sz="3600" b="1" dirty="0" smtClean="0"/>
              <a:t>Wind Direction and Speed  </a:t>
            </a:r>
            <a:br>
              <a:rPr lang="en-US" sz="3600" b="1" dirty="0" smtClean="0"/>
            </a:br>
            <a:r>
              <a:rPr lang="en-US" sz="3600" b="1" dirty="0" smtClean="0"/>
              <a:t>HJ Andrews LTER</a:t>
            </a:r>
            <a:r>
              <a:rPr lang="en-US" sz="3600" dirty="0" smtClean="0"/>
              <a:t/>
            </a:r>
            <a:br>
              <a:rPr lang="en-US" sz="3600" dirty="0" smtClean="0"/>
            </a:br>
            <a:endParaRPr lang="en-US" sz="3600" dirty="0" smtClean="0">
              <a:latin typeface="Lucida Grande" pitchFamily="28" charset="0"/>
            </a:endParaRPr>
          </a:p>
        </p:txBody>
      </p:sp>
      <p:sp>
        <p:nvSpPr>
          <p:cNvPr id="70" name="TextBox 69"/>
          <p:cNvSpPr txBox="1"/>
          <p:nvPr/>
        </p:nvSpPr>
        <p:spPr>
          <a:xfrm>
            <a:off x="3804415" y="7398603"/>
            <a:ext cx="10019089" cy="830997"/>
          </a:xfrm>
          <a:prstGeom prst="rect">
            <a:avLst/>
          </a:prstGeom>
          <a:noFill/>
        </p:spPr>
        <p:txBody>
          <a:bodyPr wrap="none" rtlCol="0">
            <a:spAutoFit/>
          </a:bodyPr>
          <a:lstStyle/>
          <a:p>
            <a:pPr algn="ctr"/>
            <a:r>
              <a:rPr lang="en-US" sz="4800" b="1" dirty="0" smtClean="0">
                <a:solidFill>
                  <a:schemeClr val="bg1"/>
                </a:solidFill>
              </a:rPr>
              <a:t>http://blogs.evergreen.edu/vistas</a:t>
            </a:r>
            <a:r>
              <a:rPr lang="en-US" sz="4800" b="1" dirty="0" smtClean="0"/>
              <a:t> </a:t>
            </a:r>
            <a:endParaRPr lang="en-US" sz="4800" b="1"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455370" y="23289853"/>
            <a:ext cx="9799405" cy="5009030"/>
          </a:xfrm>
          <a:prstGeom prst="rect">
            <a:avLst/>
          </a:prstGeom>
          <a:ln>
            <a:solidFill>
              <a:schemeClr val="accent1">
                <a:lumMod val="75000"/>
              </a:schemeClr>
            </a:solidFill>
          </a:ln>
        </p:spPr>
      </p:pic>
      <p:sp>
        <p:nvSpPr>
          <p:cNvPr id="4" name="TextBox 3"/>
          <p:cNvSpPr txBox="1"/>
          <p:nvPr/>
        </p:nvSpPr>
        <p:spPr>
          <a:xfrm>
            <a:off x="22812411" y="26531025"/>
            <a:ext cx="9143241" cy="2062103"/>
          </a:xfrm>
          <a:prstGeom prst="rect">
            <a:avLst/>
          </a:prstGeom>
          <a:noFill/>
        </p:spPr>
        <p:txBody>
          <a:bodyPr wrap="square" rtlCol="0">
            <a:spAutoFit/>
          </a:bodyPr>
          <a:lstStyle/>
          <a:p>
            <a:pPr lvl="1" defTabSz="4703763" eaLnBrk="0" hangingPunct="0">
              <a:buSzPct val="125000"/>
            </a:pPr>
            <a:r>
              <a:rPr lang="en-US" sz="3200" dirty="0" smtClean="0">
                <a:latin typeface="Lucida Grande" pitchFamily="28" charset="0"/>
              </a:rPr>
              <a:t>Ecologist Allison  Inouye used VISTAS to show land use futures near Sun Valley. </a:t>
            </a:r>
            <a:br>
              <a:rPr lang="en-US" sz="3200" dirty="0" smtClean="0">
                <a:latin typeface="Lucida Grande" pitchFamily="28" charset="0"/>
              </a:rPr>
            </a:br>
            <a:r>
              <a:rPr lang="en-US" sz="3200" u="sng" dirty="0" smtClean="0">
                <a:latin typeface="Lucida Grande" pitchFamily="28" charset="0"/>
              </a:rPr>
              <a:t>Above (left)</a:t>
            </a:r>
            <a:r>
              <a:rPr lang="en-US" sz="3200" dirty="0" smtClean="0">
                <a:latin typeface="Lucida Grande" pitchFamily="28" charset="0"/>
              </a:rPr>
              <a:t> 2D image vs. (</a:t>
            </a:r>
            <a:r>
              <a:rPr lang="en-US" sz="3200" u="sng" dirty="0" smtClean="0">
                <a:latin typeface="Lucida Grande" pitchFamily="28" charset="0"/>
              </a:rPr>
              <a:t>right</a:t>
            </a:r>
            <a:r>
              <a:rPr lang="en-US" sz="3200" dirty="0" smtClean="0">
                <a:latin typeface="Lucida Grande" pitchFamily="28" charset="0"/>
              </a:rPr>
              <a:t>) 3D image.</a:t>
            </a:r>
          </a:p>
          <a:p>
            <a:pPr lvl="1" defTabSz="4703763" eaLnBrk="0" hangingPunct="0">
              <a:buSzPct val="125000"/>
            </a:pPr>
            <a:r>
              <a:rPr lang="en-US" sz="3200" u="sng" dirty="0" smtClean="0">
                <a:latin typeface="Lucida Grande" pitchFamily="28" charset="0"/>
              </a:rPr>
              <a:t>Below</a:t>
            </a:r>
            <a:r>
              <a:rPr lang="en-US" sz="3200" dirty="0" smtClean="0">
                <a:latin typeface="Lucida Grande" pitchFamily="28" charset="0"/>
              </a:rPr>
              <a:t>:  Still from VISTAS fly-through.   </a:t>
            </a:r>
            <a:endParaRPr lang="en-US" dirty="0"/>
          </a:p>
        </p:txBody>
      </p:sp>
      <p:sp>
        <p:nvSpPr>
          <p:cNvPr id="5" name="TextBox 4"/>
          <p:cNvSpPr txBox="1"/>
          <p:nvPr/>
        </p:nvSpPr>
        <p:spPr>
          <a:xfrm>
            <a:off x="127443" y="25805995"/>
            <a:ext cx="11502740" cy="2062103"/>
          </a:xfrm>
          <a:prstGeom prst="rect">
            <a:avLst/>
          </a:prstGeom>
          <a:noFill/>
        </p:spPr>
        <p:txBody>
          <a:bodyPr wrap="square" rtlCol="0">
            <a:spAutoFit/>
          </a:bodyPr>
          <a:lstStyle/>
          <a:p>
            <a:pPr algn="just"/>
            <a:r>
              <a:rPr lang="en-US" sz="3200" dirty="0">
                <a:latin typeface="Lucida Grande" pitchFamily="28" charset="0"/>
              </a:rPr>
              <a:t>VISTAS </a:t>
            </a:r>
            <a:r>
              <a:rPr lang="en-US" sz="3200" dirty="0" smtClean="0">
                <a:latin typeface="Lucida Grande" pitchFamily="28" charset="0"/>
              </a:rPr>
              <a:t>3D stills help Bob </a:t>
            </a:r>
            <a:r>
              <a:rPr lang="en-US" sz="3200" dirty="0" err="1" smtClean="0">
                <a:latin typeface="Lucida Grande" pitchFamily="28" charset="0"/>
              </a:rPr>
              <a:t>McKane</a:t>
            </a:r>
            <a:r>
              <a:rPr lang="en-US" sz="3200" dirty="0" smtClean="0">
                <a:latin typeface="Lucida Grande" pitchFamily="28" charset="0"/>
              </a:rPr>
              <a:t> (EPA Corvallis) illustrate snow melt influences on hydrology and aid in Salmon Recover Planning for the Nisqually Watershed Council.</a:t>
            </a:r>
            <a:endParaRPr lang="en-US" sz="3200" dirty="0">
              <a:latin typeface="Lucida Grande" pitchFamily="28" charset="0"/>
            </a:endParaRPr>
          </a:p>
          <a:p>
            <a:pPr algn="just"/>
            <a:endParaRPr lang="en-US" sz="3200" dirty="0"/>
          </a:p>
        </p:txBody>
      </p:sp>
      <p:sp>
        <p:nvSpPr>
          <p:cNvPr id="6" name="TextBox 5"/>
          <p:cNvSpPr txBox="1"/>
          <p:nvPr/>
        </p:nvSpPr>
        <p:spPr>
          <a:xfrm>
            <a:off x="33220223" y="21108206"/>
            <a:ext cx="9799407" cy="2554545"/>
          </a:xfrm>
          <a:prstGeom prst="rect">
            <a:avLst/>
          </a:prstGeom>
          <a:noFill/>
        </p:spPr>
        <p:txBody>
          <a:bodyPr wrap="square" rtlCol="0">
            <a:spAutoFit/>
          </a:bodyPr>
          <a:lstStyle/>
          <a:p>
            <a:pPr algn="just"/>
            <a:r>
              <a:rPr lang="en-US" sz="3200" dirty="0"/>
              <a:t>A </a:t>
            </a:r>
            <a:r>
              <a:rPr lang="en-US" sz="3200" dirty="0" err="1"/>
              <a:t>WebGL</a:t>
            </a:r>
            <a:r>
              <a:rPr lang="en-US" sz="3200" dirty="0"/>
              <a:t> VISTAS prototype helps explain how w</a:t>
            </a:r>
            <a:r>
              <a:rPr lang="en-US" sz="3200" dirty="0">
                <a:latin typeface="Lucida Grande" pitchFamily="28" charset="0"/>
              </a:rPr>
              <a:t>ind speed and direction </a:t>
            </a:r>
            <a:r>
              <a:rPr lang="en-US" sz="3200" dirty="0" smtClean="0">
                <a:latin typeface="Lucida Grande" pitchFamily="28" charset="0"/>
              </a:rPr>
              <a:t>vary </a:t>
            </a:r>
            <a:r>
              <a:rPr lang="en-US" sz="3200" dirty="0">
                <a:latin typeface="Lucida Grande" pitchFamily="28" charset="0"/>
              </a:rPr>
              <a:t>over complex topographical landscapes, and how flow patterns affect atmospheric transport of nutrients and pollutants.</a:t>
            </a:r>
          </a:p>
          <a:p>
            <a:pPr algn="just"/>
            <a:endParaRPr lang="en-US" sz="3200" dirty="0"/>
          </a:p>
        </p:txBody>
      </p:sp>
      <p:sp>
        <p:nvSpPr>
          <p:cNvPr id="7" name="TextBox 6"/>
          <p:cNvSpPr txBox="1"/>
          <p:nvPr/>
        </p:nvSpPr>
        <p:spPr>
          <a:xfrm>
            <a:off x="3429000" y="16155650"/>
            <a:ext cx="9056967" cy="1446550"/>
          </a:xfrm>
          <a:prstGeom prst="rect">
            <a:avLst/>
          </a:prstGeom>
          <a:solidFill>
            <a:schemeClr val="accent5">
              <a:lumMod val="90000"/>
            </a:schemeClr>
          </a:solidFill>
          <a:ln>
            <a:solidFill>
              <a:schemeClr val="tx1"/>
            </a:solidFill>
          </a:ln>
        </p:spPr>
        <p:txBody>
          <a:bodyPr wrap="none" rtlCol="0">
            <a:spAutoFit/>
          </a:bodyPr>
          <a:lstStyle/>
          <a:p>
            <a:pPr algn="ctr"/>
            <a:r>
              <a:rPr lang="en-US" sz="4400" b="1" dirty="0">
                <a:solidFill>
                  <a:srgbClr val="008080"/>
                </a:solidFill>
              </a:rPr>
              <a:t>ASK TO SEE </a:t>
            </a:r>
            <a:endParaRPr lang="en-US" sz="4400" b="1" dirty="0" smtClean="0">
              <a:solidFill>
                <a:srgbClr val="008080"/>
              </a:solidFill>
            </a:endParaRPr>
          </a:p>
          <a:p>
            <a:pPr algn="ctr"/>
            <a:r>
              <a:rPr lang="en-US" sz="4400" b="1" dirty="0" smtClean="0">
                <a:solidFill>
                  <a:srgbClr val="008080"/>
                </a:solidFill>
              </a:rPr>
              <a:t>ANIMATIONS </a:t>
            </a:r>
            <a:r>
              <a:rPr lang="en-US" sz="4400" b="1" dirty="0">
                <a:solidFill>
                  <a:srgbClr val="008080"/>
                </a:solidFill>
              </a:rPr>
              <a:t>AND LIVE DEMO’S!</a:t>
            </a:r>
            <a:endParaRPr lang="en-US" sz="4000" b="1" dirty="0">
              <a:solidFill>
                <a:srgbClr val="008080"/>
              </a:solidFill>
            </a:endParaRPr>
          </a:p>
        </p:txBody>
      </p:sp>
      <p:cxnSp>
        <p:nvCxnSpPr>
          <p:cNvPr id="14" name="Straight Connector 13"/>
          <p:cNvCxnSpPr/>
          <p:nvPr/>
        </p:nvCxnSpPr>
        <p:spPr bwMode="auto">
          <a:xfrm>
            <a:off x="561377" y="17954496"/>
            <a:ext cx="42693399" cy="0"/>
          </a:xfrm>
          <a:prstGeom prst="line">
            <a:avLst/>
          </a:prstGeom>
          <a:solidFill>
            <a:schemeClr val="accent1"/>
          </a:solidFill>
          <a:ln w="250825" cap="flat" cmpd="sng" algn="ctr">
            <a:solidFill>
              <a:schemeClr val="accent1">
                <a:lumMod val="50000"/>
              </a:schemeClr>
            </a:solidFill>
            <a:prstDash val="solid"/>
            <a:round/>
            <a:headEnd type="none" w="med" len="med"/>
            <a:tailEnd type="none" w="med" len="med"/>
          </a:ln>
          <a:effectLst/>
        </p:spPr>
      </p:cxnSp>
      <p:pic>
        <p:nvPicPr>
          <p:cNvPr id="71" name="Picture 70"/>
          <p:cNvPicPr>
            <a:picLocks noChangeAspect="1" noChangeArrowheads="1"/>
          </p:cNvPicPr>
          <p:nvPr/>
        </p:nvPicPr>
        <p:blipFill rotWithShape="1">
          <a:blip r:embed="rId11">
            <a:extLst>
              <a:ext uri="{28A0092B-C50C-407E-A947-70E740481C1C}">
                <a14:useLocalDpi xmlns:a14="http://schemas.microsoft.com/office/drawing/2010/main" val="0"/>
              </a:ext>
            </a:extLst>
          </a:blip>
          <a:srcRect l="7241" t="3165" r="4449"/>
          <a:stretch/>
        </p:blipFill>
        <p:spPr bwMode="auto">
          <a:xfrm>
            <a:off x="28463247" y="20164297"/>
            <a:ext cx="3483349" cy="2732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2"/>
          <p:cNvPicPr>
            <a:picLocks noChangeAspect="1" noChangeArrowheads="1"/>
          </p:cNvPicPr>
          <p:nvPr/>
        </p:nvPicPr>
        <p:blipFill rotWithShape="1">
          <a:blip r:embed="rId12">
            <a:extLst>
              <a:ext uri="{28A0092B-C50C-407E-A947-70E740481C1C}">
                <a14:useLocalDpi xmlns:a14="http://schemas.microsoft.com/office/drawing/2010/main" val="0"/>
              </a:ext>
            </a:extLst>
          </a:blip>
          <a:srcRect l="3614" t="3050" r="5410" b="3636"/>
          <a:stretch/>
        </p:blipFill>
        <p:spPr bwMode="auto">
          <a:xfrm>
            <a:off x="23390736" y="20146918"/>
            <a:ext cx="3435186" cy="269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Rectangle 25"/>
          <p:cNvSpPr>
            <a:spLocks noChangeArrowheads="1"/>
          </p:cNvSpPr>
          <p:nvPr/>
        </p:nvSpPr>
        <p:spPr bwMode="auto">
          <a:xfrm>
            <a:off x="12023269" y="18145773"/>
            <a:ext cx="10455731" cy="1767939"/>
          </a:xfrm>
          <a:prstGeom prst="rect">
            <a:avLst/>
          </a:prstGeom>
          <a:solidFill>
            <a:srgbClr val="D1F0EF"/>
          </a:solidFill>
          <a:ln w="9525">
            <a:solidFill>
              <a:schemeClr val="tx1"/>
            </a:solidFill>
            <a:miter lim="800000"/>
            <a:headEnd/>
            <a:tailEnd/>
          </a:ln>
        </p:spPr>
        <p:txBody>
          <a:bodyPr wrap="none" lIns="171433" tIns="85716" rIns="171433" bIns="85716" anchor="ctr"/>
          <a:lstStyle/>
          <a:p>
            <a:pPr algn="ctr" defTabSz="4703763"/>
            <a:r>
              <a:rPr lang="en-US" sz="4400" b="1" dirty="0" smtClean="0">
                <a:solidFill>
                  <a:srgbClr val="008080"/>
                </a:solidFill>
                <a:latin typeface="Lucida Grande" pitchFamily="28" charset="0"/>
              </a:rPr>
              <a:t>Modeling Irradiance</a:t>
            </a:r>
          </a:p>
          <a:p>
            <a:pPr algn="ctr" defTabSz="4703763"/>
            <a:r>
              <a:rPr lang="en-US" sz="4400" b="1" dirty="0" smtClean="0">
                <a:solidFill>
                  <a:srgbClr val="008080"/>
                </a:solidFill>
                <a:latin typeface="Lucida Grande" pitchFamily="28" charset="0"/>
              </a:rPr>
              <a:t>Penumbra</a:t>
            </a:r>
            <a:endParaRPr lang="en-US" sz="4400" b="1" dirty="0">
              <a:solidFill>
                <a:srgbClr val="008080"/>
              </a:solidFill>
              <a:latin typeface="Lucida Grande" pitchFamily="28" charset="0"/>
            </a:endParaRPr>
          </a:p>
        </p:txBody>
      </p:sp>
      <p:sp>
        <p:nvSpPr>
          <p:cNvPr id="76" name="Text Box 32"/>
          <p:cNvSpPr txBox="1">
            <a:spLocks noChangeArrowheads="1"/>
          </p:cNvSpPr>
          <p:nvPr/>
        </p:nvSpPr>
        <p:spPr bwMode="auto">
          <a:xfrm>
            <a:off x="12512884" y="20001460"/>
            <a:ext cx="9821138" cy="1429860"/>
          </a:xfrm>
          <a:prstGeom prst="rect">
            <a:avLst/>
          </a:prstGeom>
          <a:noFill/>
          <a:ln w="9525">
            <a:noFill/>
            <a:miter lim="800000"/>
            <a:headEnd/>
            <a:tailEnd/>
          </a:ln>
        </p:spPr>
        <p:txBody>
          <a:bodyPr wrap="square" lIns="171433" tIns="85716" rIns="171433" bIns="85716">
            <a:spAutoFit/>
          </a:bodyPr>
          <a:lstStyle/>
          <a:p>
            <a:pPr algn="ctr" defTabSz="4703763" eaLnBrk="0" hangingPunct="0">
              <a:lnSpc>
                <a:spcPts val="4900"/>
              </a:lnSpc>
              <a:spcBef>
                <a:spcPts val="1800"/>
              </a:spcBef>
            </a:pPr>
            <a:r>
              <a:rPr lang="en-US" sz="3600" dirty="0" smtClean="0"/>
              <a:t>         Following the Sun at </a:t>
            </a:r>
            <a:r>
              <a:rPr lang="en-US" sz="3600" b="1" dirty="0" smtClean="0"/>
              <a:t>Mt. Gardner, WA</a:t>
            </a:r>
            <a:br>
              <a:rPr lang="en-US" sz="3600" b="1" dirty="0" smtClean="0"/>
            </a:br>
            <a:r>
              <a:rPr lang="en-US" sz="3600" b="1" dirty="0" smtClean="0"/>
              <a:t>July 6, 2013 </a:t>
            </a:r>
          </a:p>
        </p:txBody>
      </p:sp>
      <p:sp>
        <p:nvSpPr>
          <p:cNvPr id="77" name="TextBox 76"/>
          <p:cNvSpPr txBox="1"/>
          <p:nvPr/>
        </p:nvSpPr>
        <p:spPr>
          <a:xfrm>
            <a:off x="12367688" y="21382772"/>
            <a:ext cx="9939082" cy="3046988"/>
          </a:xfrm>
          <a:prstGeom prst="rect">
            <a:avLst/>
          </a:prstGeom>
          <a:noFill/>
        </p:spPr>
        <p:txBody>
          <a:bodyPr wrap="square" rtlCol="0">
            <a:spAutoFit/>
          </a:bodyPr>
          <a:lstStyle/>
          <a:p>
            <a:pPr algn="just"/>
            <a:r>
              <a:rPr lang="en-US" sz="3200" dirty="0" smtClean="0">
                <a:latin typeface="Lucida Grande" pitchFamily="28" charset="0"/>
              </a:rPr>
              <a:t>3D VISTAS </a:t>
            </a:r>
            <a:r>
              <a:rPr lang="en-US" sz="3200" dirty="0">
                <a:latin typeface="Lucida Grande" pitchFamily="28" charset="0"/>
              </a:rPr>
              <a:t>animation helps </a:t>
            </a:r>
            <a:r>
              <a:rPr lang="en-US" sz="3200" dirty="0" smtClean="0">
                <a:latin typeface="Lucida Grande" pitchFamily="28" charset="0"/>
              </a:rPr>
              <a:t>Jonathan </a:t>
            </a:r>
            <a:r>
              <a:rPr lang="en-US" sz="3200" dirty="0" err="1" smtClean="0">
                <a:latin typeface="Lucida Grande" pitchFamily="28" charset="0"/>
              </a:rPr>
              <a:t>Halama</a:t>
            </a:r>
            <a:r>
              <a:rPr lang="en-US" sz="3200" dirty="0" smtClean="0">
                <a:latin typeface="Lucida Grande" pitchFamily="28" charset="0"/>
              </a:rPr>
              <a:t> (OSU Ph.D. Candidate) fine-tune and validate his Irradiance model and then create images to illustrate changes in light at ground level as shaded by vegetation at this </a:t>
            </a:r>
            <a:r>
              <a:rPr lang="en-US" sz="3200" dirty="0" err="1" smtClean="0">
                <a:latin typeface="Lucida Grande" pitchFamily="28" charset="0"/>
              </a:rPr>
              <a:t>Snotel</a:t>
            </a:r>
            <a:r>
              <a:rPr lang="en-US" sz="3200" dirty="0" smtClean="0">
                <a:latin typeface="Lucida Grande" pitchFamily="28" charset="0"/>
              </a:rPr>
              <a:t> Site .</a:t>
            </a:r>
            <a:endParaRPr lang="en-US" sz="3200" dirty="0">
              <a:latin typeface="Lucida Grande" pitchFamily="28" charset="0"/>
            </a:endParaRPr>
          </a:p>
          <a:p>
            <a:pPr algn="just"/>
            <a:endParaRPr lang="en-US" sz="3200" dirty="0"/>
          </a:p>
        </p:txBody>
      </p:sp>
      <p:pic>
        <p:nvPicPr>
          <p:cNvPr id="7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4044" y="20001460"/>
            <a:ext cx="5517460" cy="374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4402" y="19888200"/>
            <a:ext cx="1050998" cy="3915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43205" y="20001460"/>
            <a:ext cx="5253830" cy="374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80930" y="22628373"/>
            <a:ext cx="9207819" cy="282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83"/>
          <p:cNvPicPr>
            <a:picLocks noChangeAspect="1"/>
          </p:cNvPicPr>
          <p:nvPr/>
        </p:nvPicPr>
        <p:blipFill rotWithShape="1">
          <a:blip r:embed="rId17">
            <a:extLst>
              <a:ext uri="{28A0092B-C50C-407E-A947-70E740481C1C}">
                <a14:useLocalDpi xmlns:a14="http://schemas.microsoft.com/office/drawing/2010/main" val="0"/>
              </a:ext>
            </a:extLst>
          </a:blip>
          <a:srcRect t="11404" r="16622" b="17222"/>
          <a:stretch/>
        </p:blipFill>
        <p:spPr>
          <a:xfrm>
            <a:off x="12075516" y="24138062"/>
            <a:ext cx="5485067" cy="3521516"/>
          </a:xfrm>
          <a:prstGeom prst="rect">
            <a:avLst/>
          </a:prstGeom>
        </p:spPr>
      </p:pic>
      <p:pic>
        <p:nvPicPr>
          <p:cNvPr id="85" name="Picture 84"/>
          <p:cNvPicPr>
            <a:picLocks noChangeAspect="1"/>
          </p:cNvPicPr>
          <p:nvPr/>
        </p:nvPicPr>
        <p:blipFill rotWithShape="1">
          <a:blip r:embed="rId18">
            <a:extLst>
              <a:ext uri="{28A0092B-C50C-407E-A947-70E740481C1C}">
                <a14:useLocalDpi xmlns:a14="http://schemas.microsoft.com/office/drawing/2010/main" val="0"/>
              </a:ext>
            </a:extLst>
          </a:blip>
          <a:srcRect l="18126" t="11937" r="16560" b="16423"/>
          <a:stretch/>
        </p:blipFill>
        <p:spPr>
          <a:xfrm>
            <a:off x="15814126" y="24129270"/>
            <a:ext cx="4296778" cy="3534658"/>
          </a:xfrm>
          <a:prstGeom prst="rect">
            <a:avLst/>
          </a:prstGeom>
        </p:spPr>
      </p:pic>
      <p:pic>
        <p:nvPicPr>
          <p:cNvPr id="86" name="Picture 85"/>
          <p:cNvPicPr>
            <a:picLocks noChangeAspect="1"/>
          </p:cNvPicPr>
          <p:nvPr/>
        </p:nvPicPr>
        <p:blipFill rotWithShape="1">
          <a:blip r:embed="rId19">
            <a:extLst>
              <a:ext uri="{28A0092B-C50C-407E-A947-70E740481C1C}">
                <a14:useLocalDpi xmlns:a14="http://schemas.microsoft.com/office/drawing/2010/main" val="0"/>
              </a:ext>
            </a:extLst>
          </a:blip>
          <a:srcRect l="19498" t="12079" r="17480" b="17642"/>
          <a:stretch/>
        </p:blipFill>
        <p:spPr>
          <a:xfrm>
            <a:off x="18697943" y="24138063"/>
            <a:ext cx="4204799" cy="3516740"/>
          </a:xfrm>
          <a:prstGeom prst="rect">
            <a:avLst/>
          </a:prstGeom>
        </p:spPr>
      </p:pic>
      <p:sp>
        <p:nvSpPr>
          <p:cNvPr id="87" name="Text Box 63"/>
          <p:cNvSpPr txBox="1">
            <a:spLocks noChangeArrowheads="1"/>
          </p:cNvSpPr>
          <p:nvPr/>
        </p:nvSpPr>
        <p:spPr bwMode="auto">
          <a:xfrm>
            <a:off x="15054406" y="6450161"/>
            <a:ext cx="14020800" cy="1938992"/>
          </a:xfrm>
          <a:prstGeom prst="rect">
            <a:avLst/>
          </a:prstGeom>
          <a:noFill/>
          <a:ln w="9525">
            <a:noFill/>
            <a:miter lim="800000"/>
            <a:headEnd/>
            <a:tailEnd/>
          </a:ln>
        </p:spPr>
        <p:txBody>
          <a:bodyPr wrap="square">
            <a:spAutoFit/>
          </a:bodyPr>
          <a:lstStyle/>
          <a:p>
            <a:pPr algn="ctr">
              <a:spcBef>
                <a:spcPct val="50000"/>
              </a:spcBef>
            </a:pPr>
            <a:r>
              <a:rPr lang="en-US" sz="4000" dirty="0" smtClean="0">
                <a:solidFill>
                  <a:schemeClr val="bg1"/>
                </a:solidFill>
                <a:latin typeface="Lucida Grande" pitchFamily="28" charset="0"/>
              </a:rPr>
              <a:t>Nik Stevenson-Molnar, Taylor </a:t>
            </a:r>
            <a:r>
              <a:rPr lang="en-US" sz="4000" dirty="0" err="1" smtClean="0">
                <a:solidFill>
                  <a:schemeClr val="bg1"/>
                </a:solidFill>
                <a:latin typeface="Lucida Grande" pitchFamily="28" charset="0"/>
              </a:rPr>
              <a:t>Mutch</a:t>
            </a:r>
            <a:r>
              <a:rPr lang="en-US" sz="4000" dirty="0" smtClean="0">
                <a:solidFill>
                  <a:schemeClr val="bg1"/>
                </a:solidFill>
                <a:latin typeface="Lucida Grande" pitchFamily="28" charset="0"/>
              </a:rPr>
              <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Dominique Bachelet</a:t>
            </a:r>
            <a:br>
              <a:rPr lang="en-US" sz="4000" dirty="0" smtClean="0">
                <a:solidFill>
                  <a:schemeClr val="bg1"/>
                </a:solidFill>
                <a:latin typeface="Lucida Grande" pitchFamily="28" charset="0"/>
              </a:rPr>
            </a:br>
            <a:r>
              <a:rPr lang="en-US" sz="4000" dirty="0" smtClean="0">
                <a:solidFill>
                  <a:schemeClr val="bg1"/>
                </a:solidFill>
                <a:latin typeface="Lucida Grande" pitchFamily="28" charset="0"/>
              </a:rPr>
              <a:t>Conservation Biology Institute, Corvallis OR</a:t>
            </a:r>
            <a:endParaRPr lang="en-US" sz="4000" dirty="0">
              <a:latin typeface="Tahoma" pitchFamily="2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4299</TotalTime>
  <Words>658</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Lucida Grande</vt:lpstr>
      <vt:lpstr>Tahoma</vt:lpstr>
      <vt:lpstr>Default Design</vt:lpstr>
      <vt:lpstr>Visualizing Terrestrial and Aquatic Systems in 3D Stills, Fly-throughs and Animations of Complex Topography     </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E 24 by 48</dc:title>
  <dc:creator>Cindy Kranz</dc:creator>
  <cp:lastModifiedBy>Judy Cushing</cp:lastModifiedBy>
  <cp:revision>171</cp:revision>
  <cp:lastPrinted>2014-08-09T19:29:25Z</cp:lastPrinted>
  <dcterms:created xsi:type="dcterms:W3CDTF">2004-07-26T21:45:23Z</dcterms:created>
  <dcterms:modified xsi:type="dcterms:W3CDTF">2016-05-12T05:17:43Z</dcterms:modified>
</cp:coreProperties>
</file>