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E6F-B228-4D65-B7B6-48E9129C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A960-EF85-444B-9313-F82DCC94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6737-55B2-493F-8FC0-47452999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6EAE-708F-4AED-BC43-CC03B348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54CC-E854-4754-8AE5-B4375E6A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9B7D-4348-42C5-9C49-9F1288BB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53C-364C-4A0D-BD1E-550E281B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25EA-891B-4691-B73F-1DC2A44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FAB5-A38B-4BB3-B773-A8F2ADAB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F4FB-0141-4FAF-8BFF-D30CE1BE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4CE3C-C6BD-4E72-97E0-8D7F0A68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8B9-777D-44DA-AB9F-366054F8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736F-40D6-4C86-84F7-F54CC0A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02B2-29A3-4CBF-96CC-3E05C4F9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DBF1-F3CA-496D-B7EB-DD714AB4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844-0992-4D7A-BC10-3D18BEC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22B-8609-4B27-BAE9-20293AAF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921C-5494-49AF-9D00-03E9590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A44-5169-426B-8B15-4D03874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C177-A2CA-47D3-882E-B915230F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236-E8BE-40F7-A349-62BCE150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9163-E1AA-46E7-83FA-04964949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15B5-7D20-461B-8161-A2E4E11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1039-67EA-4F98-B382-E620C5D3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76C-331C-4FF5-A825-ABF089F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03EC-65D0-47C0-9172-3C4AF89A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3B2-FBCE-4D80-8515-69DCDCEC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FE45C-38BE-4DB5-A05B-7069D05A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51AB-6334-4D02-A51C-D57914D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0CBA6-A2B2-4BCD-B422-4394CEF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EC81-B145-4778-99E0-21287C8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A07-A226-4DCD-AD40-C967BE3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3FF9-6C95-4FC8-8502-BC8AFD5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1BDF-28DD-4913-BDD9-5DE11575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349C-72EF-45AA-90A7-C3108E99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C6CF0-0649-4E04-86BB-48A2391E4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0309A-1905-45E8-9055-95DCA47E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D08A-1249-41DA-8053-BFB32915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72BD-5212-4BAC-A8AE-74BC896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D845-0D88-42B1-BB74-50F3A74C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664D-768E-4B91-B7CA-F128CE7F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C3B0-E972-4E7B-960A-718B8117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0D52-4D3F-49D9-9C03-67D8D742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EDF92-8366-49DF-92CB-4356FB56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57FD-851A-469E-8B9C-D4141E9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4151-F157-4FE5-8937-7C2E1A48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32ED-CBC2-4FE9-9CD4-B51CE410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2C2-EBC8-467E-A0B2-DC6CE0C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7B02-8115-4C71-806D-655529B4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6E9A-C398-4D2C-8B71-E51E624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1579-3284-4FCD-841C-99CC52D9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178A-8E8B-48D1-9F86-8B78A1B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4422-A6C0-4AC3-88E2-5CE67CBC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A240-D89E-4BCB-B907-96FD17857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EA63-5F76-4534-99F5-54157545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7E16-7638-4A6B-8460-08702836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E34C-E2CC-442A-B2EA-E902B8A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DC97-157B-40ED-8E0A-E9A246BC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1181-4D6F-41C5-BDA9-B00A9B3C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0199-5476-44B1-90C2-2D31BD94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6C1E-4B7A-43F7-925D-6C37242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2305-8947-44AF-8747-3E0916C3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D203-035C-4104-BB1A-B627F9D2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E44A2-DC3A-4C91-BECD-23FFF516AC11}"/>
              </a:ext>
            </a:extLst>
          </p:cNvPr>
          <p:cNvSpPr txBox="1"/>
          <p:nvPr/>
        </p:nvSpPr>
        <p:spPr>
          <a:xfrm>
            <a:off x="273215" y="1623268"/>
            <a:ext cx="117187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package for informatic and statistical analysis of in vitro toxicokinetic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baseline="-25000" dirty="0"/>
              <a:t>up</a:t>
            </a:r>
            <a:r>
              <a:rPr lang="en-US" b="1" dirty="0"/>
              <a:t> </a:t>
            </a:r>
            <a:r>
              <a:rPr lang="en-US" dirty="0"/>
              <a:t>-- fraction unbound in plasma measured by ultracentrifugation (UC) and rapid equilibrium dialysis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</a:t>
            </a:r>
            <a:r>
              <a:rPr lang="en-US" b="1" baseline="-25000" dirty="0"/>
              <a:t>int</a:t>
            </a:r>
            <a:r>
              <a:rPr lang="en-US" baseline="-25000" dirty="0"/>
              <a:t> </a:t>
            </a:r>
            <a:r>
              <a:rPr lang="en-US" dirty="0"/>
              <a:t>-- Hepatic clearance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Membrane permeability rates from Caco2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</a:t>
            </a:r>
            <a:r>
              <a:rPr lang="en-US" b="1" baseline="-25000" dirty="0" err="1"/>
              <a:t>b:p</a:t>
            </a:r>
            <a:r>
              <a:rPr lang="en-US" b="1" baseline="-25000" dirty="0"/>
              <a:t> </a:t>
            </a:r>
            <a:r>
              <a:rPr lang="en-US" dirty="0"/>
              <a:t>-- </a:t>
            </a:r>
            <a:r>
              <a:rPr lang="en-US" dirty="0" err="1"/>
              <a:t>blood:plasma</a:t>
            </a:r>
            <a:r>
              <a:rPr lang="en-US" dirty="0"/>
              <a:t> chemical concentration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stored in text files that can be tracked using version control software and are database-ready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can be scripted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frequentist (point) and Bayesian estimation methods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Helper functions can summarize information such as chemical analysis methods across assays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QAPP and SOP in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 can be made public with release of first data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Journal of Statistical Software manuscript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1C0ADF-993F-4CDE-97DC-1F7DEA8B1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Package </a:t>
            </a:r>
            <a:r>
              <a:rPr lang="en-US" dirty="0" err="1"/>
              <a:t>invitroTKstats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338-96AE-41F3-A2EC-E258DC0E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invitroTKstats</a:t>
            </a:r>
            <a:r>
              <a:rPr lang="en-US" dirty="0"/>
              <a:t> Data Hierarchy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87704D-B1C3-4BD4-84DE-20A2C1A708F4}"/>
              </a:ext>
            </a:extLst>
          </p:cNvPr>
          <p:cNvSpPr/>
          <p:nvPr/>
        </p:nvSpPr>
        <p:spPr>
          <a:xfrm>
            <a:off x="3105150" y="187122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5BB9A-7D0E-4EE7-A298-5C68B09B6244}"/>
              </a:ext>
            </a:extLst>
          </p:cNvPr>
          <p:cNvSpPr/>
          <p:nvPr/>
        </p:nvSpPr>
        <p:spPr>
          <a:xfrm>
            <a:off x="3110230" y="262211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6A14E4-CAC5-42FD-924E-ED441E865610}"/>
              </a:ext>
            </a:extLst>
          </p:cNvPr>
          <p:cNvSpPr/>
          <p:nvPr/>
        </p:nvSpPr>
        <p:spPr>
          <a:xfrm>
            <a:off x="3117850" y="333934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8037A-CBBD-453F-B74A-55C9AFC9C335}"/>
              </a:ext>
            </a:extLst>
          </p:cNvPr>
          <p:cNvSpPr txBox="1"/>
          <p:nvPr/>
        </p:nvSpPr>
        <p:spPr>
          <a:xfrm>
            <a:off x="4911725" y="1798998"/>
            <a:ext cx="533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as prepared by lab (EPA or contractor) preserved for auditing purposes (for example, Microsoft Excel)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66665-8EF2-4524-B36F-CEF414874255}"/>
              </a:ext>
            </a:extLst>
          </p:cNvPr>
          <p:cNvSpPr txBox="1"/>
          <p:nvPr/>
        </p:nvSpPr>
        <p:spPr>
          <a:xfrm>
            <a:off x="4911725" y="2587869"/>
            <a:ext cx="684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one row per measurement in text format (for tracking with version control software) and fully annotated for loading in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5A223-562C-4631-993D-671680D5DAE5}"/>
              </a:ext>
            </a:extLst>
          </p:cNvPr>
          <p:cNvSpPr txBox="1"/>
          <p:nvPr/>
        </p:nvSpPr>
        <p:spPr>
          <a:xfrm>
            <a:off x="4911725" y="3267118"/>
            <a:ext cx="547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each measurement annotated as to whether it should be included in subsequent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B4580-4112-4B9E-A63F-D7F2F42A993F}"/>
              </a:ext>
            </a:extLst>
          </p:cNvPr>
          <p:cNvSpPr/>
          <p:nvPr/>
        </p:nvSpPr>
        <p:spPr>
          <a:xfrm>
            <a:off x="1674812" y="415920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6DC96-42FB-4F18-A91F-9FFB2C7B330E}"/>
              </a:ext>
            </a:extLst>
          </p:cNvPr>
          <p:cNvSpPr txBox="1"/>
          <p:nvPr/>
        </p:nvSpPr>
        <p:spPr>
          <a:xfrm>
            <a:off x="628737" y="4884474"/>
            <a:ext cx="333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(point estimate)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964280-D4F7-41CF-8E5E-409D92E72354}"/>
              </a:ext>
            </a:extLst>
          </p:cNvPr>
          <p:cNvSpPr/>
          <p:nvPr/>
        </p:nvSpPr>
        <p:spPr>
          <a:xfrm>
            <a:off x="4779962" y="417216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D0FB1-CDEE-4729-8DAA-A8CBC762E8F9}"/>
              </a:ext>
            </a:extLst>
          </p:cNvPr>
          <p:cNvSpPr txBox="1"/>
          <p:nvPr/>
        </p:nvSpPr>
        <p:spPr>
          <a:xfrm>
            <a:off x="3824194" y="4884335"/>
            <a:ext cx="360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(Bayesian) with 95% credible interval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FD085-84BB-4098-B883-A1E1FEC7667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51195" y="2445329"/>
            <a:ext cx="5080" cy="17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42ACB3-9E49-411F-BD7F-3ABA69BADF5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56275" y="3196216"/>
            <a:ext cx="7620" cy="14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CD73B1-1CA6-4250-AD13-C7F27F9C3C3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520857" y="3913449"/>
            <a:ext cx="1443038" cy="24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84A93-037D-42E9-A192-C025EAEA6C6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963895" y="3913449"/>
            <a:ext cx="1662112" cy="25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Ultracentrifugation (UC)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7791450" y="2205038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types: aqueous fraction (</a:t>
            </a:r>
            <a:r>
              <a:rPr lang="en-US" b="1" dirty="0"/>
              <a:t>AF</a:t>
            </a:r>
            <a:r>
              <a:rPr lang="en-US" dirty="0"/>
              <a:t>), time 1 hour (</a:t>
            </a:r>
            <a:r>
              <a:rPr lang="en-US" b="1" dirty="0"/>
              <a:t>T1</a:t>
            </a:r>
            <a:r>
              <a:rPr lang="en-US" dirty="0"/>
              <a:t>), time 5 hours (</a:t>
            </a:r>
            <a:r>
              <a:rPr lang="en-US" b="1" dirty="0"/>
              <a:t>T5</a:t>
            </a:r>
            <a:r>
              <a:rPr lang="en-US" dirty="0"/>
              <a:t>), calibration curve (</a:t>
            </a:r>
            <a:r>
              <a:rPr lang="en-US" b="1" dirty="0"/>
              <a:t>CC</a:t>
            </a:r>
            <a:r>
              <a:rPr lang="en-US" dirty="0"/>
              <a:t>), and blanks (</a:t>
            </a:r>
            <a:r>
              <a:rPr lang="en-US" b="1" dirty="0"/>
              <a:t>BLANK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Currently T1 ignored, blanks treated as CC for concentration 0</a:t>
            </a:r>
          </a:p>
          <a:p>
            <a:endParaRPr lang="en-US" dirty="0"/>
          </a:p>
          <a:p>
            <a:r>
              <a:rPr lang="en-US" dirty="0"/>
              <a:t>Point estimation function does not use 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47F5-A628-4542-BC93-6DDAEFA8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1" y="1690688"/>
            <a:ext cx="6877789" cy="3929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096001" y="5095875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4077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Rapid Equilibrium Dialysis (RED)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792587" y="1661014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5050344" y="4834486"/>
            <a:ext cx="7002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format_fup_red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calc_fup_red_base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 using only 100% </a:t>
            </a:r>
            <a:r>
              <a:rPr lang="en-US" dirty="0" err="1"/>
              <a:t>physiogic</a:t>
            </a:r>
            <a:r>
              <a:rPr lang="en-US" dirty="0"/>
              <a:t> plasma protein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calc_fup_red_affinity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calculates Bayesian estimate using plasma protein titration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FC048-58E5-4993-BA3A-F4608BD15DC7}"/>
              </a:ext>
            </a:extLst>
          </p:cNvPr>
          <p:cNvGrpSpPr/>
          <p:nvPr/>
        </p:nvGrpSpPr>
        <p:grpSpPr>
          <a:xfrm>
            <a:off x="379920" y="1762125"/>
            <a:ext cx="7772399" cy="3908150"/>
            <a:chOff x="990601" y="1059138"/>
            <a:chExt cx="7772399" cy="3908150"/>
          </a:xfrm>
        </p:grpSpPr>
        <p:pic>
          <p:nvPicPr>
            <p:cNvPr id="8" name="Picture 4" descr="http://www.adithimedx.com/Vacutainer.jpg">
              <a:extLst>
                <a:ext uri="{FF2B5EF4-FFF2-40B4-BE49-F238E27FC236}">
                  <a16:creationId xmlns:a16="http://schemas.microsoft.com/office/drawing/2014/main" id="{FB4BDD29-1F9A-4B2A-AC59-6451EFC7D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51666" r="32906" b="35107"/>
            <a:stretch>
              <a:fillRect/>
            </a:stretch>
          </p:blipFill>
          <p:spPr bwMode="auto">
            <a:xfrm>
              <a:off x="3352800" y="1059138"/>
              <a:ext cx="247164" cy="92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4">
              <a:extLst>
                <a:ext uri="{FF2B5EF4-FFF2-40B4-BE49-F238E27FC236}">
                  <a16:creationId xmlns:a16="http://schemas.microsoft.com/office/drawing/2014/main" id="{980E64D7-3281-4C46-8B7E-F340250D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30">
              <a:extLst>
                <a:ext uri="{FF2B5EF4-FFF2-40B4-BE49-F238E27FC236}">
                  <a16:creationId xmlns:a16="http://schemas.microsoft.com/office/drawing/2014/main" id="{B6AA22B1-62EC-47F2-9386-937679BD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048000"/>
              <a:ext cx="12192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plasma (6 donor pool for human) to one well</a:t>
              </a:r>
            </a:p>
            <a:p>
              <a:pPr algn="ctr" eaLnBrk="1" hangingPunct="1"/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54">
              <a:extLst>
                <a:ext uri="{FF2B5EF4-FFF2-40B4-BE49-F238E27FC236}">
                  <a16:creationId xmlns:a16="http://schemas.microsoft.com/office/drawing/2014/main" id="{981FE496-86FE-4829-9863-EA20DCDD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id="{BC6B0F85-BAFA-43E1-9429-70C4E0F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386" y="3124200"/>
              <a:ext cx="1062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</p:txBody>
        </p:sp>
        <p:sp>
          <p:nvSpPr>
            <p:cNvPr id="13" name="AutoShape 54">
              <a:extLst>
                <a:ext uri="{FF2B5EF4-FFF2-40B4-BE49-F238E27FC236}">
                  <a16:creationId xmlns:a16="http://schemas.microsoft.com/office/drawing/2014/main" id="{6670CF94-2032-445F-8C97-16DAF408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utoShape 54">
              <a:extLst>
                <a:ext uri="{FF2B5EF4-FFF2-40B4-BE49-F238E27FC236}">
                  <a16:creationId xmlns:a16="http://schemas.microsoft.com/office/drawing/2014/main" id="{1DA25192-96EE-45D7-969B-E3F8CEF9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38475BCC-AFAE-45E2-AF3D-2F8986CD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77137" y="2319338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2CFE12E9-90E4-455E-A4BE-8AC8B82A2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0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Determine concentration in both wells (analytical chemistry)</a:t>
              </a:r>
            </a:p>
          </p:txBody>
        </p:sp>
        <p:sp>
          <p:nvSpPr>
            <p:cNvPr id="17" name="TextBox 30">
              <a:extLst>
                <a:ext uri="{FF2B5EF4-FFF2-40B4-BE49-F238E27FC236}">
                  <a16:creationId xmlns:a16="http://schemas.microsoft.com/office/drawing/2014/main" id="{26271B5D-7ED3-4063-BB03-E4FB8AA97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1" y="3048000"/>
              <a:ext cx="15240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Double-wells connected by semi-permeable membrane on a Rapid Equilibrium Dialysis (RED) Plate</a:t>
              </a:r>
            </a:p>
          </p:txBody>
        </p:sp>
        <p:pic>
          <p:nvPicPr>
            <p:cNvPr id="18" name="Picture 4" descr="Rapid Equilibrium Dialysis Device (RED)">
              <a:extLst>
                <a:ext uri="{FF2B5EF4-FFF2-40B4-BE49-F238E27FC236}">
                  <a16:creationId xmlns:a16="http://schemas.microsoft.com/office/drawing/2014/main" id="{01C7F946-305C-4F1C-A1CD-6F29A1E06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5323" y="2343944"/>
              <a:ext cx="915077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96909C-80B1-4CD3-B419-34AE8B084D88}"/>
                </a:ext>
              </a:extLst>
            </p:cNvPr>
            <p:cNvGrpSpPr/>
            <p:nvPr/>
          </p:nvGrpSpPr>
          <p:grpSpPr>
            <a:xfrm>
              <a:off x="1219200" y="2389188"/>
              <a:ext cx="1057275" cy="595313"/>
              <a:chOff x="228600" y="2300287"/>
              <a:chExt cx="1057275" cy="595313"/>
            </a:xfrm>
          </p:grpSpPr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F46B198F-2B9F-456D-A3BE-7AF7B318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37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DD11F9A6-F0C4-4F08-B5F7-466B15891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75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9819A406-A6C8-47B5-B9CC-88330A23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77E95618-CD31-4F0A-9B4B-7DF96F568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>
                <a:extLst>
                  <a:ext uri="{FF2B5EF4-FFF2-40B4-BE49-F238E27FC236}">
                    <a16:creationId xmlns:a16="http://schemas.microsoft.com/office/drawing/2014/main" id="{201C1832-0262-4038-A5DE-D75B4D9B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4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>
                <a:extLst>
                  <a:ext uri="{FF2B5EF4-FFF2-40B4-BE49-F238E27FC236}">
                    <a16:creationId xmlns:a16="http://schemas.microsoft.com/office/drawing/2014/main" id="{32D10527-7657-4FEB-BBB5-ADC05DAA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962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8">
                <a:extLst>
                  <a:ext uri="{FF2B5EF4-FFF2-40B4-BE49-F238E27FC236}">
                    <a16:creationId xmlns:a16="http://schemas.microsoft.com/office/drawing/2014/main" id="{EBBBCD29-881D-46F7-B572-731D9B06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0">
                <a:extLst>
                  <a:ext uri="{FF2B5EF4-FFF2-40B4-BE49-F238E27FC236}">
                    <a16:creationId xmlns:a16="http://schemas.microsoft.com/office/drawing/2014/main" id="{9C054F43-CEDF-4394-860C-D504D423B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5B04EFE-8BC1-46D5-BDC4-1D1477570901}"/>
                  </a:ext>
                </a:extLst>
              </p:cNvPr>
              <p:cNvGrpSpPr/>
              <p:nvPr/>
            </p:nvGrpSpPr>
            <p:grpSpPr>
              <a:xfrm>
                <a:off x="719139" y="2401730"/>
                <a:ext cx="76200" cy="415288"/>
                <a:chOff x="4152902" y="1556387"/>
                <a:chExt cx="76200" cy="415288"/>
              </a:xfrm>
            </p:grpSpPr>
            <p:sp>
              <p:nvSpPr>
                <p:cNvPr id="91" name="Rectangle 15">
                  <a:extLst>
                    <a:ext uri="{FF2B5EF4-FFF2-40B4-BE49-F238E27FC236}">
                      <a16:creationId xmlns:a16="http://schemas.microsoft.com/office/drawing/2014/main" id="{18D48531-F36F-4E04-9D67-3349D6611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C3E2D452-4F0A-4FFF-98C0-BB9EA54F4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5">
                  <a:extLst>
                    <a:ext uri="{FF2B5EF4-FFF2-40B4-BE49-F238E27FC236}">
                      <a16:creationId xmlns:a16="http://schemas.microsoft.com/office/drawing/2014/main" id="{BE849B40-8136-47DC-A7FB-857C7046D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5">
                  <a:extLst>
                    <a:ext uri="{FF2B5EF4-FFF2-40B4-BE49-F238E27FC236}">
                      <a16:creationId xmlns:a16="http://schemas.microsoft.com/office/drawing/2014/main" id="{16DCDCC1-2CD4-4E78-BF70-55EE0B823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5">
                  <a:extLst>
                    <a:ext uri="{FF2B5EF4-FFF2-40B4-BE49-F238E27FC236}">
                      <a16:creationId xmlns:a16="http://schemas.microsoft.com/office/drawing/2014/main" id="{B6EF1EBD-A8CD-4171-9F9A-524D7CF1F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15">
                  <a:extLst>
                    <a:ext uri="{FF2B5EF4-FFF2-40B4-BE49-F238E27FC236}">
                      <a16:creationId xmlns:a16="http://schemas.microsoft.com/office/drawing/2014/main" id="{AAFFAEDE-E432-4E7A-B519-A25C51EB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4022F3-AB0A-4FFB-BED8-3EFBD1F96B38}"/>
                </a:ext>
              </a:extLst>
            </p:cNvPr>
            <p:cNvGrpSpPr/>
            <p:nvPr/>
          </p:nvGrpSpPr>
          <p:grpSpPr>
            <a:xfrm>
              <a:off x="2828925" y="2389188"/>
              <a:ext cx="1057275" cy="595313"/>
              <a:chOff x="3662363" y="1452563"/>
              <a:chExt cx="1057275" cy="595313"/>
            </a:xfrm>
          </p:grpSpPr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D6B46687-CDB5-4FE6-8B65-67F714D5D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16">
                <a:extLst>
                  <a:ext uri="{FF2B5EF4-FFF2-40B4-BE49-F238E27FC236}">
                    <a16:creationId xmlns:a16="http://schemas.microsoft.com/office/drawing/2014/main" id="{5D00CCD2-E45E-4078-A5B7-E05561A22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838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8">
                <a:extLst>
                  <a:ext uri="{FF2B5EF4-FFF2-40B4-BE49-F238E27FC236}">
                    <a16:creationId xmlns:a16="http://schemas.microsoft.com/office/drawing/2014/main" id="{997924D1-13F7-4426-803D-B63372C5E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12495840-A2DB-45A5-9E40-C80454B7D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id="{F4225C07-6059-4759-8CFA-E9C43F5E4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16">
                <a:extLst>
                  <a:ext uri="{FF2B5EF4-FFF2-40B4-BE49-F238E27FC236}">
                    <a16:creationId xmlns:a16="http://schemas.microsoft.com/office/drawing/2014/main" id="{18EB10F8-13B1-4E81-B449-CE9CBCBF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725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2B33FF21-8C08-4B79-92EF-56DF83DF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0">
                <a:extLst>
                  <a:ext uri="{FF2B5EF4-FFF2-40B4-BE49-F238E27FC236}">
                    <a16:creationId xmlns:a16="http://schemas.microsoft.com/office/drawing/2014/main" id="{ECF9DA4E-E1D7-436B-A6D7-75821C829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" name="Group 140">
                <a:extLst>
                  <a:ext uri="{FF2B5EF4-FFF2-40B4-BE49-F238E27FC236}">
                    <a16:creationId xmlns:a16="http://schemas.microsoft.com/office/drawing/2014/main" id="{7D8F4CE5-E7CD-4374-AE0F-1906DA20210D}"/>
                  </a:ext>
                </a:extLst>
              </p:cNvPr>
              <p:cNvGrpSpPr/>
              <p:nvPr/>
            </p:nvGrpSpPr>
            <p:grpSpPr>
              <a:xfrm>
                <a:off x="4152902" y="1554006"/>
                <a:ext cx="76200" cy="415288"/>
                <a:chOff x="4152902" y="1556387"/>
                <a:chExt cx="76200" cy="415288"/>
              </a:xfrm>
            </p:grpSpPr>
            <p:sp>
              <p:nvSpPr>
                <p:cNvPr id="76" name="Rectangle 15">
                  <a:extLst>
                    <a:ext uri="{FF2B5EF4-FFF2-40B4-BE49-F238E27FC236}">
                      <a16:creationId xmlns:a16="http://schemas.microsoft.com/office/drawing/2014/main" id="{8FFF5A54-C832-4786-84A6-2E714450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5">
                  <a:extLst>
                    <a:ext uri="{FF2B5EF4-FFF2-40B4-BE49-F238E27FC236}">
                      <a16:creationId xmlns:a16="http://schemas.microsoft.com/office/drawing/2014/main" id="{C52E2B44-7A3F-4C26-AC11-A6E56E0E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5">
                  <a:extLst>
                    <a:ext uri="{FF2B5EF4-FFF2-40B4-BE49-F238E27FC236}">
                      <a16:creationId xmlns:a16="http://schemas.microsoft.com/office/drawing/2014/main" id="{44135923-4860-4DB9-8468-5F40AD588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8F642696-0136-44EE-A0AD-1A726B8F2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5EB75FFC-4E23-4245-87CD-A3AF15ED8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5">
                  <a:extLst>
                    <a:ext uri="{FF2B5EF4-FFF2-40B4-BE49-F238E27FC236}">
                      <a16:creationId xmlns:a16="http://schemas.microsoft.com/office/drawing/2014/main" id="{5B3C7D37-0061-4AE2-843D-9C5359FBB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Freeform 157">
                <a:extLst>
                  <a:ext uri="{FF2B5EF4-FFF2-40B4-BE49-F238E27FC236}">
                    <a16:creationId xmlns:a16="http://schemas.microsoft.com/office/drawing/2014/main" id="{77CAA210-29B2-41DA-A705-39CDFE5F092B}"/>
                  </a:ext>
                </a:extLst>
              </p:cNvPr>
              <p:cNvSpPr/>
              <p:nvPr/>
            </p:nvSpPr>
            <p:spPr bwMode="auto">
              <a:xfrm flipH="1">
                <a:off x="43434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2" name="Freeform 158">
                <a:extLst>
                  <a:ext uri="{FF2B5EF4-FFF2-40B4-BE49-F238E27FC236}">
                    <a16:creationId xmlns:a16="http://schemas.microsoft.com/office/drawing/2014/main" id="{6670167C-EBCD-43BE-8B90-8E876773EC07}"/>
                  </a:ext>
                </a:extLst>
              </p:cNvPr>
              <p:cNvSpPr/>
              <p:nvPr/>
            </p:nvSpPr>
            <p:spPr bwMode="auto">
              <a:xfrm flipH="1">
                <a:off x="4471935" y="1721193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3" name="Freeform 159">
                <a:extLst>
                  <a:ext uri="{FF2B5EF4-FFF2-40B4-BE49-F238E27FC236}">
                    <a16:creationId xmlns:a16="http://schemas.microsoft.com/office/drawing/2014/main" id="{DFF6D6CB-F2F6-42A6-A702-E223BD068A9E}"/>
                  </a:ext>
                </a:extLst>
              </p:cNvPr>
              <p:cNvSpPr/>
              <p:nvPr/>
            </p:nvSpPr>
            <p:spPr bwMode="auto">
              <a:xfrm flipH="1">
                <a:off x="45720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4" name="Freeform 160">
                <a:extLst>
                  <a:ext uri="{FF2B5EF4-FFF2-40B4-BE49-F238E27FC236}">
                    <a16:creationId xmlns:a16="http://schemas.microsoft.com/office/drawing/2014/main" id="{FEB80E76-875C-411C-A8C2-62702BDF2F8E}"/>
                  </a:ext>
                </a:extLst>
              </p:cNvPr>
              <p:cNvSpPr/>
              <p:nvPr/>
            </p:nvSpPr>
            <p:spPr bwMode="auto">
              <a:xfrm flipH="1">
                <a:off x="43434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5" name="Freeform 161">
                <a:extLst>
                  <a:ext uri="{FF2B5EF4-FFF2-40B4-BE49-F238E27FC236}">
                    <a16:creationId xmlns:a16="http://schemas.microsoft.com/office/drawing/2014/main" id="{E1FA9B48-6C7A-4898-A1EA-86DACAB7D39C}"/>
                  </a:ext>
                </a:extLst>
              </p:cNvPr>
              <p:cNvSpPr/>
              <p:nvPr/>
            </p:nvSpPr>
            <p:spPr bwMode="auto">
              <a:xfrm flipH="1">
                <a:off x="45720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</p:grpSp>
        <p:sp>
          <p:nvSpPr>
            <p:cNvPr id="21" name="AutoShape 54">
              <a:extLst>
                <a:ext uri="{FF2B5EF4-FFF2-40B4-BE49-F238E27FC236}">
                  <a16:creationId xmlns:a16="http://schemas.microsoft.com/office/drawing/2014/main" id="{52AB82FF-8C41-46AA-9732-9C180986FB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14700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C46D1C4E-410D-4299-938F-069C19735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6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Incubate plates to allow wells with and without protein to come to equilibrium</a:t>
              </a:r>
            </a:p>
          </p:txBody>
        </p:sp>
        <p:sp>
          <p:nvSpPr>
            <p:cNvPr id="23" name="AutoShape 54">
              <a:extLst>
                <a:ext uri="{FF2B5EF4-FFF2-40B4-BE49-F238E27FC236}">
                  <a16:creationId xmlns:a16="http://schemas.microsoft.com/office/drawing/2014/main" id="{DF140313-98BE-409C-8159-B9FF0B126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323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54">
              <a:extLst>
                <a:ext uri="{FF2B5EF4-FFF2-40B4-BE49-F238E27FC236}">
                  <a16:creationId xmlns:a16="http://schemas.microsoft.com/office/drawing/2014/main" id="{A7F829A1-D456-4B98-99B5-462EEE6808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895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8F92ED-6B85-4B5B-8C49-2958867DC29D}"/>
                </a:ext>
              </a:extLst>
            </p:cNvPr>
            <p:cNvGrpSpPr/>
            <p:nvPr/>
          </p:nvGrpSpPr>
          <p:grpSpPr>
            <a:xfrm>
              <a:off x="4495800" y="2343944"/>
              <a:ext cx="1057275" cy="685800"/>
              <a:chOff x="3362325" y="2209800"/>
              <a:chExt cx="1057275" cy="685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A9DE59B-0D9C-4A03-907B-F0AD33DF3E5C}"/>
                  </a:ext>
                </a:extLst>
              </p:cNvPr>
              <p:cNvGrpSpPr/>
              <p:nvPr/>
            </p:nvGrpSpPr>
            <p:grpSpPr>
              <a:xfrm>
                <a:off x="3362325" y="2286000"/>
                <a:ext cx="1057275" cy="595313"/>
                <a:chOff x="3662363" y="1452563"/>
                <a:chExt cx="1057275" cy="595313"/>
              </a:xfrm>
            </p:grpSpPr>
            <p:sp>
              <p:nvSpPr>
                <p:cNvPr id="42" name="Rectangle 15">
                  <a:extLst>
                    <a:ext uri="{FF2B5EF4-FFF2-40B4-BE49-F238E27FC236}">
                      <a16:creationId xmlns:a16="http://schemas.microsoft.com/office/drawing/2014/main" id="{A6FA0F8C-0AED-4814-8B88-FD51E1842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6">
                  <a:extLst>
                    <a:ext uri="{FF2B5EF4-FFF2-40B4-BE49-F238E27FC236}">
                      <a16:creationId xmlns:a16="http://schemas.microsoft.com/office/drawing/2014/main" id="{927B93D7-5425-4F59-B400-8A7AF1AAA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0838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>
                  <a:extLst>
                    <a:ext uri="{FF2B5EF4-FFF2-40B4-BE49-F238E27FC236}">
                      <a16:creationId xmlns:a16="http://schemas.microsoft.com/office/drawing/2014/main" id="{8D2C12D2-0B60-4DEE-A999-4E100EF36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20">
                  <a:extLst>
                    <a:ext uri="{FF2B5EF4-FFF2-40B4-BE49-F238E27FC236}">
                      <a16:creationId xmlns:a16="http://schemas.microsoft.com/office/drawing/2014/main" id="{BB346BCB-DEF6-488A-9C30-F643421A3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E7EE2F59-B469-4325-A7EB-90B3BE133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5287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6">
                  <a:extLst>
                    <a:ext uri="{FF2B5EF4-FFF2-40B4-BE49-F238E27FC236}">
                      <a16:creationId xmlns:a16="http://schemas.microsoft.com/office/drawing/2014/main" id="{6575E606-86D9-4523-983A-C616C82CC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725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8">
                  <a:extLst>
                    <a:ext uri="{FF2B5EF4-FFF2-40B4-BE49-F238E27FC236}">
                      <a16:creationId xmlns:a16="http://schemas.microsoft.com/office/drawing/2014/main" id="{26CE1BF9-0935-4914-9519-7E2041AAA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0">
                  <a:extLst>
                    <a:ext uri="{FF2B5EF4-FFF2-40B4-BE49-F238E27FC236}">
                      <a16:creationId xmlns:a16="http://schemas.microsoft.com/office/drawing/2014/main" id="{E89212C5-8020-4223-BB6A-D898582FC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0" name="Group 140">
                  <a:extLst>
                    <a:ext uri="{FF2B5EF4-FFF2-40B4-BE49-F238E27FC236}">
                      <a16:creationId xmlns:a16="http://schemas.microsoft.com/office/drawing/2014/main" id="{E9B8B6D9-418A-456F-A56C-4A8C4A8B1474}"/>
                    </a:ext>
                  </a:extLst>
                </p:cNvPr>
                <p:cNvGrpSpPr/>
                <p:nvPr/>
              </p:nvGrpSpPr>
              <p:grpSpPr>
                <a:xfrm>
                  <a:off x="4152902" y="1554006"/>
                  <a:ext cx="76200" cy="415288"/>
                  <a:chOff x="4152902" y="1556387"/>
                  <a:chExt cx="76200" cy="415288"/>
                </a:xfrm>
              </p:grpSpPr>
              <p:sp>
                <p:nvSpPr>
                  <p:cNvPr id="56" name="Rectangle 15">
                    <a:extLst>
                      <a:ext uri="{FF2B5EF4-FFF2-40B4-BE49-F238E27FC236}">
                        <a16:creationId xmlns:a16="http://schemas.microsoft.com/office/drawing/2014/main" id="{DC05455F-23DD-4B32-B928-F8B4C628C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556387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Rectangle 15">
                    <a:extLst>
                      <a:ext uri="{FF2B5EF4-FFF2-40B4-BE49-F238E27FC236}">
                        <a16:creationId xmlns:a16="http://schemas.microsoft.com/office/drawing/2014/main" id="{9420D788-7F8F-4D7D-98B7-2E92D4CEC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630301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Rectangle 15">
                    <a:extLst>
                      <a:ext uri="{FF2B5EF4-FFF2-40B4-BE49-F238E27FC236}">
                        <a16:creationId xmlns:a16="http://schemas.microsoft.com/office/drawing/2014/main" id="{0C142C1E-9388-4141-8973-CE4CBC7C6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04215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Rectangle 15">
                    <a:extLst>
                      <a:ext uri="{FF2B5EF4-FFF2-40B4-BE49-F238E27FC236}">
                        <a16:creationId xmlns:a16="http://schemas.microsoft.com/office/drawing/2014/main" id="{FFFC99BD-1C38-47F1-A61A-A89482530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78129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5">
                    <a:extLst>
                      <a:ext uri="{FF2B5EF4-FFF2-40B4-BE49-F238E27FC236}">
                        <a16:creationId xmlns:a16="http://schemas.microsoft.com/office/drawing/2014/main" id="{CAB4E020-6052-43EE-880F-70383E86C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852043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5">
                    <a:extLst>
                      <a:ext uri="{FF2B5EF4-FFF2-40B4-BE49-F238E27FC236}">
                        <a16:creationId xmlns:a16="http://schemas.microsoft.com/office/drawing/2014/main" id="{FD0FA239-3D1C-4771-87EE-1C2DD3409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925956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Freeform 184">
                  <a:extLst>
                    <a:ext uri="{FF2B5EF4-FFF2-40B4-BE49-F238E27FC236}">
                      <a16:creationId xmlns:a16="http://schemas.microsoft.com/office/drawing/2014/main" id="{30911D41-C73F-49C5-8412-54ACBB67D95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2" name="Freeform 185">
                  <a:extLst>
                    <a:ext uri="{FF2B5EF4-FFF2-40B4-BE49-F238E27FC236}">
                      <a16:creationId xmlns:a16="http://schemas.microsoft.com/office/drawing/2014/main" id="{C743CA15-45ED-4FF5-BE25-18981C7681E5}"/>
                    </a:ext>
                  </a:extLst>
                </p:cNvPr>
                <p:cNvSpPr/>
                <p:nvPr/>
              </p:nvSpPr>
              <p:spPr bwMode="auto">
                <a:xfrm flipH="1">
                  <a:off x="4471935" y="1721193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3" name="Freeform 186">
                  <a:extLst>
                    <a:ext uri="{FF2B5EF4-FFF2-40B4-BE49-F238E27FC236}">
                      <a16:creationId xmlns:a16="http://schemas.microsoft.com/office/drawing/2014/main" id="{41FEEFF6-F0AC-4E94-B466-81D613FFC6BE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4" name="Freeform 187">
                  <a:extLst>
                    <a:ext uri="{FF2B5EF4-FFF2-40B4-BE49-F238E27FC236}">
                      <a16:creationId xmlns:a16="http://schemas.microsoft.com/office/drawing/2014/main" id="{D38A050F-C686-4494-9751-25FEB7D6AF9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5" name="Freeform 188">
                  <a:extLst>
                    <a:ext uri="{FF2B5EF4-FFF2-40B4-BE49-F238E27FC236}">
                      <a16:creationId xmlns:a16="http://schemas.microsoft.com/office/drawing/2014/main" id="{CBA14043-129E-4E58-850C-A31A5597BEE2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BBB788-319B-4C5D-A34C-BB58877253E4}"/>
                  </a:ext>
                </a:extLst>
              </p:cNvPr>
              <p:cNvSpPr txBox="1"/>
              <p:nvPr/>
            </p:nvSpPr>
            <p:spPr>
              <a:xfrm>
                <a:off x="3505200" y="22860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D60B4-BE64-446C-A12F-16F5F84CB4AD}"/>
                  </a:ext>
                </a:extLst>
              </p:cNvPr>
              <p:cNvSpPr txBox="1"/>
              <p:nvPr/>
            </p:nvSpPr>
            <p:spPr>
              <a:xfrm>
                <a:off x="35814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0BD6EF-1587-414D-B1AB-7CD91E79634F}"/>
                  </a:ext>
                </a:extLst>
              </p:cNvPr>
              <p:cNvSpPr txBox="1"/>
              <p:nvPr/>
            </p:nvSpPr>
            <p:spPr>
              <a:xfrm>
                <a:off x="34290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1806B6-A98B-4FEE-909F-DB69458AA3F9}"/>
                  </a:ext>
                </a:extLst>
              </p:cNvPr>
              <p:cNvSpPr txBox="1"/>
              <p:nvPr/>
            </p:nvSpPr>
            <p:spPr>
              <a:xfrm>
                <a:off x="4038600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947F8F-A2BC-4AD6-A233-21D028D8C1C8}"/>
                  </a:ext>
                </a:extLst>
              </p:cNvPr>
              <p:cNvSpPr txBox="1"/>
              <p:nvPr/>
            </p:nvSpPr>
            <p:spPr>
              <a:xfrm>
                <a:off x="3581400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E117C4-D456-418C-9A33-31369BF3F48A}"/>
                  </a:ext>
                </a:extLst>
              </p:cNvPr>
              <p:cNvSpPr txBox="1"/>
              <p:nvPr/>
            </p:nvSpPr>
            <p:spPr>
              <a:xfrm>
                <a:off x="3415226" y="2221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AB46A-232A-4F42-994F-F02D13B5D90A}"/>
                  </a:ext>
                </a:extLst>
              </p:cNvPr>
              <p:cNvSpPr txBox="1"/>
              <p:nvPr/>
            </p:nvSpPr>
            <p:spPr>
              <a:xfrm>
                <a:off x="3643826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FDB47C-BBEF-48AA-899C-B27817BE9300}"/>
                  </a:ext>
                </a:extLst>
              </p:cNvPr>
              <p:cNvSpPr txBox="1"/>
              <p:nvPr/>
            </p:nvSpPr>
            <p:spPr>
              <a:xfrm>
                <a:off x="39761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0CCF41-0D4F-4262-A009-F9726816BED7}"/>
                  </a:ext>
                </a:extLst>
              </p:cNvPr>
              <p:cNvSpPr txBox="1"/>
              <p:nvPr/>
            </p:nvSpPr>
            <p:spPr>
              <a:xfrm>
                <a:off x="38237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060D08-4DFE-4B5C-AB2F-5175C0CF3A5A}"/>
                  </a:ext>
                </a:extLst>
              </p:cNvPr>
              <p:cNvSpPr txBox="1"/>
              <p:nvPr/>
            </p:nvSpPr>
            <p:spPr>
              <a:xfrm>
                <a:off x="4024826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96A1AD-4DCD-4A74-93F6-462376F71283}"/>
                  </a:ext>
                </a:extLst>
              </p:cNvPr>
              <p:cNvSpPr txBox="1"/>
              <p:nvPr/>
            </p:nvSpPr>
            <p:spPr>
              <a:xfrm>
                <a:off x="4177226" y="23622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EDB920EE-840A-4AFC-8AE8-6ADC27D41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3163" y="4038600"/>
            <a:ext cx="1776412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6" imgW="825480" imgH="431640" progId="Equation.3">
                    <p:embed/>
                  </p:oleObj>
                </mc:Choice>
                <mc:Fallback>
                  <p:oleObj name="Equation" r:id="rId6" imgW="825480" imgH="431640" progId="Equation.3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6B5EB5FE-1E4E-4778-A807-9CC95310B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163" y="4038600"/>
                          <a:ext cx="1776412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50E8-F077-4824-A812-0ECC75CF5A09}"/>
                </a:ext>
              </a:extLst>
            </p:cNvPr>
            <p:cNvSpPr txBox="1"/>
            <p:nvPr/>
          </p:nvSpPr>
          <p:spPr>
            <a:xfrm>
              <a:off x="1371600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ECBD62-6BC1-4B7B-9C91-3ADBBD2CC6E8}"/>
                </a:ext>
              </a:extLst>
            </p:cNvPr>
            <p:cNvSpPr txBox="1"/>
            <p:nvPr/>
          </p:nvSpPr>
          <p:spPr>
            <a:xfrm>
              <a:off x="1844738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pic>
          <p:nvPicPr>
            <p:cNvPr id="29" name="Picture 31">
              <a:extLst>
                <a:ext uri="{FF2B5EF4-FFF2-40B4-BE49-F238E27FC236}">
                  <a16:creationId xmlns:a16="http://schemas.microsoft.com/office/drawing/2014/main" id="{9A8E51FA-445B-4E75-A299-99B3C9663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57724" y="1247590"/>
              <a:ext cx="647648" cy="64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09B87C-06A9-4777-8A23-162A838F9169}"/>
              </a:ext>
            </a:extLst>
          </p:cNvPr>
          <p:cNvSpPr txBox="1"/>
          <p:nvPr/>
        </p:nvSpPr>
        <p:spPr>
          <a:xfrm>
            <a:off x="294759" y="5482590"/>
            <a:ext cx="165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Rapid Equilibrium Dialysis (RED) Waters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(2008)</a:t>
            </a:r>
          </a:p>
        </p:txBody>
      </p:sp>
    </p:spTree>
    <p:extLst>
      <p:ext uri="{BB962C8B-B14F-4D97-AF65-F5344CB8AC3E}">
        <p14:creationId xmlns:p14="http://schemas.microsoft.com/office/powerpoint/2010/main" val="9595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Cl</a:t>
            </a:r>
            <a:r>
              <a:rPr lang="en-US" baseline="-25000" dirty="0"/>
              <a:t>int</a:t>
            </a:r>
            <a:r>
              <a:rPr lang="en-US" dirty="0"/>
              <a:t> Hepatocyte Incubation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calc_clint_point</a:t>
            </a:r>
            <a:r>
              <a:rPr lang="en-US" b="1" dirty="0"/>
              <a:t> </a:t>
            </a:r>
            <a:r>
              <a:rPr lang="en-US" dirty="0"/>
              <a:t>– calculates point estimate of Cl</a:t>
            </a:r>
            <a:r>
              <a:rPr lang="en-US" baseline="-25000" dirty="0"/>
              <a:t>int </a:t>
            </a:r>
            <a:r>
              <a:rPr lang="en-US" dirty="0"/>
              <a:t>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clint</a:t>
            </a:r>
            <a:r>
              <a:rPr lang="en-US" dirty="0">
                <a:solidFill>
                  <a:srgbClr val="FF0000"/>
                </a:solidFill>
              </a:rPr>
              <a:t>– calculates Bayesian estimate of Cl</a:t>
            </a:r>
            <a:r>
              <a:rPr lang="en-US" baseline="-25000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7BEFB1-E94F-435A-86DE-C1CE1579DD4D}"/>
              </a:ext>
            </a:extLst>
          </p:cNvPr>
          <p:cNvSpPr txBox="1"/>
          <p:nvPr/>
        </p:nvSpPr>
        <p:spPr>
          <a:xfrm>
            <a:off x="-78431" y="2245372"/>
            <a:ext cx="1795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Cryopreserved hepatocyte suspension</a:t>
            </a:r>
          </a:p>
          <a:p>
            <a:pPr algn="ctr"/>
            <a:r>
              <a:rPr lang="en-US" sz="1400" dirty="0">
                <a:latin typeface="+mn-lt"/>
              </a:rPr>
              <a:t> Shibata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(2002)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CB47DFD-75AA-4240-B096-A08158761BF0}"/>
              </a:ext>
            </a:extLst>
          </p:cNvPr>
          <p:cNvGrpSpPr/>
          <p:nvPr/>
        </p:nvGrpSpPr>
        <p:grpSpPr>
          <a:xfrm>
            <a:off x="990599" y="1534020"/>
            <a:ext cx="7620000" cy="5070725"/>
            <a:chOff x="381000" y="760261"/>
            <a:chExt cx="7620000" cy="5070725"/>
          </a:xfrm>
        </p:grpSpPr>
        <p:pic>
          <p:nvPicPr>
            <p:cNvPr id="100" name="Picture 81" descr="the human body organs liver">
              <a:extLst>
                <a:ext uri="{FF2B5EF4-FFF2-40B4-BE49-F238E27FC236}">
                  <a16:creationId xmlns:a16="http://schemas.microsoft.com/office/drawing/2014/main" id="{0722B4C0-54BA-4EEB-AC1E-BBE30D768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1447800"/>
              <a:ext cx="838200" cy="551815"/>
            </a:xfrm>
            <a:prstGeom prst="rect">
              <a:avLst/>
            </a:prstGeom>
            <a:noFill/>
          </p:spPr>
        </p:pic>
        <p:sp>
          <p:nvSpPr>
            <p:cNvPr id="101" name="AutoShape 54">
              <a:extLst>
                <a:ext uri="{FF2B5EF4-FFF2-40B4-BE49-F238E27FC236}">
                  <a16:creationId xmlns:a16="http://schemas.microsoft.com/office/drawing/2014/main" id="{86104076-CA66-4981-A518-DF57ADD7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30">
              <a:extLst>
                <a:ext uri="{FF2B5EF4-FFF2-40B4-BE49-F238E27FC236}">
                  <a16:creationId xmlns:a16="http://schemas.microsoft.com/office/drawing/2014/main" id="{1498A24B-1686-4736-849F-0AF64AC7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16609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 err="1">
                  <a:latin typeface="Calibri" pitchFamily="34" charset="0"/>
                  <a:cs typeface="Calibri" pitchFamily="34" charset="0"/>
                </a:rPr>
                <a:t>Cryopreserved</a:t>
              </a:r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Hepatocytes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(10 donor pool for human)</a:t>
              </a:r>
            </a:p>
          </p:txBody>
        </p:sp>
        <p:sp>
          <p:nvSpPr>
            <p:cNvPr id="103" name="AutoShape 54">
              <a:extLst>
                <a:ext uri="{FF2B5EF4-FFF2-40B4-BE49-F238E27FC236}">
                  <a16:creationId xmlns:a16="http://schemas.microsoft.com/office/drawing/2014/main" id="{360382F3-3CF1-4CF1-8D05-35DFFBEA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TextBox 30">
              <a:extLst>
                <a:ext uri="{FF2B5EF4-FFF2-40B4-BE49-F238E27FC236}">
                  <a16:creationId xmlns:a16="http://schemas.microsoft.com/office/drawing/2014/main" id="{CDCAF7AF-226C-42D9-95C4-4A315F3A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675" y="2047723"/>
              <a:ext cx="11240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 and 10 µM)</a:t>
              </a:r>
            </a:p>
          </p:txBody>
        </p:sp>
        <p:sp>
          <p:nvSpPr>
            <p:cNvPr id="105" name="AutoShape 54">
              <a:extLst>
                <a:ext uri="{FF2B5EF4-FFF2-40B4-BE49-F238E27FC236}">
                  <a16:creationId xmlns:a16="http://schemas.microsoft.com/office/drawing/2014/main" id="{6D5AAD4C-1469-40BB-8BA9-BC929126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75" y="150797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F2D549-BB00-48C1-B88E-3684DE96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047723"/>
              <a:ext cx="13620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Remove Aliquots at 15, 30, 60, 120 min</a:t>
              </a: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80F6BAF1-03E2-45E3-8801-822230F978C7}"/>
                </a:ext>
              </a:extLst>
            </p:cNvPr>
            <p:cNvSpPr/>
            <p:nvPr/>
          </p:nvSpPr>
          <p:spPr bwMode="auto">
            <a:xfrm rot="18966619">
              <a:off x="5667375" y="1242861"/>
              <a:ext cx="119063" cy="123825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2800" b="1">
                <a:solidFill>
                  <a:srgbClr val="246049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08" name="Picture 13" descr="C:\Documents and Settings\rthomas\Local Settings\Temporary Internet Files\Content.IE5\4VB10BF7\MCj03404440000[1].wmf">
              <a:extLst>
                <a:ext uri="{FF2B5EF4-FFF2-40B4-BE49-F238E27FC236}">
                  <a16:creationId xmlns:a16="http://schemas.microsoft.com/office/drawing/2014/main" id="{0188BC77-55F9-4E09-AA5D-78C9D6D65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760261"/>
              <a:ext cx="32385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77E8605D-FB78-4C7C-A015-07410AECC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1000" y="1274611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AutoShape 54">
              <a:extLst>
                <a:ext uri="{FF2B5EF4-FFF2-40B4-BE49-F238E27FC236}">
                  <a16:creationId xmlns:a16="http://schemas.microsoft.com/office/drawing/2014/main" id="{C4736A76-B3F0-4965-A7B7-8C9D3519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1460348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TextBox 30">
              <a:extLst>
                <a:ext uri="{FF2B5EF4-FFF2-40B4-BE49-F238E27FC236}">
                  <a16:creationId xmlns:a16="http://schemas.microsoft.com/office/drawing/2014/main" id="{FF8C6970-A913-47A8-8433-B00E092A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2047723"/>
              <a:ext cx="1362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Analytical Chemistry</a:t>
              </a:r>
            </a:p>
          </p:txBody>
        </p:sp>
        <p:sp>
          <p:nvSpPr>
            <p:cNvPr id="112" name="TextBox 30">
              <a:extLst>
                <a:ext uri="{FF2B5EF4-FFF2-40B4-BE49-F238E27FC236}">
                  <a16:creationId xmlns:a16="http://schemas.microsoft.com/office/drawing/2014/main" id="{68B8EDAA-2699-433A-93D6-7BFFB5DD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477161"/>
              <a:ext cx="25908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The rate of disappearance of parent compound (slope of line) is the 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hepatic clearance</a:t>
              </a:r>
            </a:p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(µL/min/10</a:t>
              </a:r>
              <a:r>
                <a:rPr lang="en-US" sz="1600" baseline="300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hepatocytes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113" name="Right Brace 112">
              <a:extLst>
                <a:ext uri="{FF2B5EF4-FFF2-40B4-BE49-F238E27FC236}">
                  <a16:creationId xmlns:a16="http://schemas.microsoft.com/office/drawing/2014/main" id="{301F0914-FF11-484F-9769-7114BEA87AAE}"/>
                </a:ext>
              </a:extLst>
            </p:cNvPr>
            <p:cNvSpPr/>
            <p:nvPr/>
          </p:nvSpPr>
          <p:spPr>
            <a:xfrm rot="5400000">
              <a:off x="4343400" y="-304800"/>
              <a:ext cx="533400" cy="6629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30">
              <a:extLst>
                <a:ext uri="{FF2B5EF4-FFF2-40B4-BE49-F238E27FC236}">
                  <a16:creationId xmlns:a16="http://schemas.microsoft.com/office/drawing/2014/main" id="{C60D1BC1-9110-483B-B8C5-1A6B244D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69" y="4753768"/>
              <a:ext cx="24384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We perform the assay at 1 and 10 µM to check for saturation of metabolizing enzymes.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69EC49FC-FBB0-463A-84EC-7AEC00434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65500"/>
              <a:ext cx="2093913" cy="1201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extBox 30">
              <a:extLst>
                <a:ext uri="{FF2B5EF4-FFF2-40B4-BE49-F238E27FC236}">
                  <a16:creationId xmlns:a16="http://schemas.microsoft.com/office/drawing/2014/main" id="{F9737BD0-6C79-4A9F-AB8E-D68BD22B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250" y="36044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10 µM</a:t>
              </a:r>
            </a:p>
          </p:txBody>
        </p:sp>
        <p:sp>
          <p:nvSpPr>
            <p:cNvPr id="117" name="TextBox 30">
              <a:extLst>
                <a:ext uri="{FF2B5EF4-FFF2-40B4-BE49-F238E27FC236}">
                  <a16:creationId xmlns:a16="http://schemas.microsoft.com/office/drawing/2014/main" id="{854D6E05-7FB6-42A9-9D49-6C8976563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42140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 µM</a:t>
              </a:r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423011BD-E193-4822-B7C7-FEB5614B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70262"/>
              <a:ext cx="6350" cy="12017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B5A7D02B-3904-44E3-B100-AF5B1239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9813" y="3365500"/>
              <a:ext cx="38100" cy="1209675"/>
            </a:xfrm>
            <a:custGeom>
              <a:avLst/>
              <a:gdLst/>
              <a:ahLst/>
              <a:cxnLst>
                <a:cxn ang="0">
                  <a:pos x="0" y="757"/>
                </a:cxn>
                <a:cxn ang="0">
                  <a:pos x="24" y="757"/>
                </a:cxn>
                <a:cxn ang="0">
                  <a:pos x="24" y="762"/>
                </a:cxn>
                <a:cxn ang="0">
                  <a:pos x="0" y="762"/>
                </a:cxn>
                <a:cxn ang="0">
                  <a:pos x="0" y="757"/>
                </a:cxn>
                <a:cxn ang="0">
                  <a:pos x="0" y="663"/>
                </a:cxn>
                <a:cxn ang="0">
                  <a:pos x="24" y="663"/>
                </a:cxn>
                <a:cxn ang="0">
                  <a:pos x="24" y="667"/>
                </a:cxn>
                <a:cxn ang="0">
                  <a:pos x="0" y="667"/>
                </a:cxn>
                <a:cxn ang="0">
                  <a:pos x="0" y="663"/>
                </a:cxn>
                <a:cxn ang="0">
                  <a:pos x="0" y="568"/>
                </a:cxn>
                <a:cxn ang="0">
                  <a:pos x="24" y="568"/>
                </a:cxn>
                <a:cxn ang="0">
                  <a:pos x="24" y="573"/>
                </a:cxn>
                <a:cxn ang="0">
                  <a:pos x="0" y="573"/>
                </a:cxn>
                <a:cxn ang="0">
                  <a:pos x="0" y="568"/>
                </a:cxn>
                <a:cxn ang="0">
                  <a:pos x="0" y="473"/>
                </a:cxn>
                <a:cxn ang="0">
                  <a:pos x="24" y="473"/>
                </a:cxn>
                <a:cxn ang="0">
                  <a:pos x="24" y="478"/>
                </a:cxn>
                <a:cxn ang="0">
                  <a:pos x="0" y="478"/>
                </a:cxn>
                <a:cxn ang="0">
                  <a:pos x="0" y="473"/>
                </a:cxn>
                <a:cxn ang="0">
                  <a:pos x="0" y="379"/>
                </a:cxn>
                <a:cxn ang="0">
                  <a:pos x="24" y="379"/>
                </a:cxn>
                <a:cxn ang="0">
                  <a:pos x="24" y="384"/>
                </a:cxn>
                <a:cxn ang="0">
                  <a:pos x="0" y="384"/>
                </a:cxn>
                <a:cxn ang="0">
                  <a:pos x="0" y="379"/>
                </a:cxn>
                <a:cxn ang="0">
                  <a:pos x="0" y="284"/>
                </a:cxn>
                <a:cxn ang="0">
                  <a:pos x="24" y="284"/>
                </a:cxn>
                <a:cxn ang="0">
                  <a:pos x="24" y="289"/>
                </a:cxn>
                <a:cxn ang="0">
                  <a:pos x="0" y="289"/>
                </a:cxn>
                <a:cxn ang="0">
                  <a:pos x="0" y="284"/>
                </a:cxn>
                <a:cxn ang="0">
                  <a:pos x="0" y="190"/>
                </a:cxn>
                <a:cxn ang="0">
                  <a:pos x="24" y="190"/>
                </a:cxn>
                <a:cxn ang="0">
                  <a:pos x="24" y="194"/>
                </a:cxn>
                <a:cxn ang="0">
                  <a:pos x="0" y="194"/>
                </a:cxn>
                <a:cxn ang="0">
                  <a:pos x="0" y="190"/>
                </a:cxn>
                <a:cxn ang="0">
                  <a:pos x="0" y="95"/>
                </a:cxn>
                <a:cxn ang="0">
                  <a:pos x="24" y="95"/>
                </a:cxn>
                <a:cxn ang="0">
                  <a:pos x="24" y="100"/>
                </a:cxn>
                <a:cxn ang="0">
                  <a:pos x="0" y="100"/>
                </a:cxn>
                <a:cxn ang="0">
                  <a:pos x="0" y="95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24" h="762">
                  <a:moveTo>
                    <a:pt x="0" y="757"/>
                  </a:moveTo>
                  <a:lnTo>
                    <a:pt x="24" y="757"/>
                  </a:lnTo>
                  <a:lnTo>
                    <a:pt x="24" y="762"/>
                  </a:lnTo>
                  <a:lnTo>
                    <a:pt x="0" y="762"/>
                  </a:lnTo>
                  <a:lnTo>
                    <a:pt x="0" y="757"/>
                  </a:lnTo>
                  <a:close/>
                  <a:moveTo>
                    <a:pt x="0" y="663"/>
                  </a:moveTo>
                  <a:lnTo>
                    <a:pt x="24" y="663"/>
                  </a:lnTo>
                  <a:lnTo>
                    <a:pt x="24" y="667"/>
                  </a:lnTo>
                  <a:lnTo>
                    <a:pt x="0" y="667"/>
                  </a:lnTo>
                  <a:lnTo>
                    <a:pt x="0" y="663"/>
                  </a:lnTo>
                  <a:close/>
                  <a:moveTo>
                    <a:pt x="0" y="568"/>
                  </a:moveTo>
                  <a:lnTo>
                    <a:pt x="24" y="568"/>
                  </a:lnTo>
                  <a:lnTo>
                    <a:pt x="24" y="573"/>
                  </a:lnTo>
                  <a:lnTo>
                    <a:pt x="0" y="573"/>
                  </a:lnTo>
                  <a:lnTo>
                    <a:pt x="0" y="568"/>
                  </a:lnTo>
                  <a:close/>
                  <a:moveTo>
                    <a:pt x="0" y="473"/>
                  </a:moveTo>
                  <a:lnTo>
                    <a:pt x="24" y="473"/>
                  </a:lnTo>
                  <a:lnTo>
                    <a:pt x="24" y="478"/>
                  </a:lnTo>
                  <a:lnTo>
                    <a:pt x="0" y="478"/>
                  </a:lnTo>
                  <a:lnTo>
                    <a:pt x="0" y="473"/>
                  </a:lnTo>
                  <a:close/>
                  <a:moveTo>
                    <a:pt x="0" y="379"/>
                  </a:moveTo>
                  <a:lnTo>
                    <a:pt x="24" y="379"/>
                  </a:lnTo>
                  <a:lnTo>
                    <a:pt x="24" y="384"/>
                  </a:lnTo>
                  <a:lnTo>
                    <a:pt x="0" y="384"/>
                  </a:lnTo>
                  <a:lnTo>
                    <a:pt x="0" y="379"/>
                  </a:lnTo>
                  <a:close/>
                  <a:moveTo>
                    <a:pt x="0" y="284"/>
                  </a:moveTo>
                  <a:lnTo>
                    <a:pt x="24" y="284"/>
                  </a:lnTo>
                  <a:lnTo>
                    <a:pt x="24" y="289"/>
                  </a:lnTo>
                  <a:lnTo>
                    <a:pt x="0" y="289"/>
                  </a:lnTo>
                  <a:lnTo>
                    <a:pt x="0" y="284"/>
                  </a:lnTo>
                  <a:close/>
                  <a:moveTo>
                    <a:pt x="0" y="190"/>
                  </a:moveTo>
                  <a:lnTo>
                    <a:pt x="24" y="190"/>
                  </a:lnTo>
                  <a:lnTo>
                    <a:pt x="24" y="194"/>
                  </a:lnTo>
                  <a:lnTo>
                    <a:pt x="0" y="194"/>
                  </a:lnTo>
                  <a:lnTo>
                    <a:pt x="0" y="190"/>
                  </a:lnTo>
                  <a:close/>
                  <a:moveTo>
                    <a:pt x="0" y="95"/>
                  </a:moveTo>
                  <a:lnTo>
                    <a:pt x="24" y="95"/>
                  </a:lnTo>
                  <a:lnTo>
                    <a:pt x="24" y="100"/>
                  </a:lnTo>
                  <a:lnTo>
                    <a:pt x="0" y="100"/>
                  </a:lnTo>
                  <a:lnTo>
                    <a:pt x="0" y="95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0">
              <a:extLst>
                <a:ext uri="{FF2B5EF4-FFF2-40B4-BE49-F238E27FC236}">
                  <a16:creationId xmlns:a16="http://schemas.microsoft.com/office/drawing/2014/main" id="{C78EA19E-3A0C-477D-81A7-6AD98112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567237"/>
              <a:ext cx="2087563" cy="79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3C96490D-C004-4B97-A217-EBFA01C77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738" y="4572000"/>
              <a:ext cx="2093913" cy="301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44" y="0"/>
                </a:cxn>
                <a:cxn ang="0">
                  <a:pos x="444" y="19"/>
                </a:cxn>
                <a:cxn ang="0">
                  <a:pos x="439" y="19"/>
                </a:cxn>
                <a:cxn ang="0">
                  <a:pos x="439" y="0"/>
                </a:cxn>
                <a:cxn ang="0">
                  <a:pos x="444" y="0"/>
                </a:cxn>
                <a:cxn ang="0">
                  <a:pos x="879" y="0"/>
                </a:cxn>
                <a:cxn ang="0">
                  <a:pos x="879" y="19"/>
                </a:cxn>
                <a:cxn ang="0">
                  <a:pos x="875" y="19"/>
                </a:cxn>
                <a:cxn ang="0">
                  <a:pos x="875" y="0"/>
                </a:cxn>
                <a:cxn ang="0">
                  <a:pos x="879" y="0"/>
                </a:cxn>
                <a:cxn ang="0">
                  <a:pos x="1319" y="0"/>
                </a:cxn>
                <a:cxn ang="0">
                  <a:pos x="1319" y="19"/>
                </a:cxn>
                <a:cxn ang="0">
                  <a:pos x="1315" y="19"/>
                </a:cxn>
                <a:cxn ang="0">
                  <a:pos x="1315" y="0"/>
                </a:cxn>
                <a:cxn ang="0">
                  <a:pos x="1319" y="0"/>
                </a:cxn>
              </a:cxnLst>
              <a:rect l="0" t="0" r="r" b="b"/>
              <a:pathLst>
                <a:path w="1319" h="19">
                  <a:moveTo>
                    <a:pt x="4" y="0"/>
                  </a:moveTo>
                  <a:lnTo>
                    <a:pt x="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44" y="0"/>
                  </a:moveTo>
                  <a:lnTo>
                    <a:pt x="444" y="19"/>
                  </a:lnTo>
                  <a:lnTo>
                    <a:pt x="439" y="19"/>
                  </a:lnTo>
                  <a:lnTo>
                    <a:pt x="439" y="0"/>
                  </a:lnTo>
                  <a:lnTo>
                    <a:pt x="444" y="0"/>
                  </a:lnTo>
                  <a:close/>
                  <a:moveTo>
                    <a:pt x="879" y="0"/>
                  </a:moveTo>
                  <a:lnTo>
                    <a:pt x="879" y="19"/>
                  </a:lnTo>
                  <a:lnTo>
                    <a:pt x="875" y="19"/>
                  </a:lnTo>
                  <a:lnTo>
                    <a:pt x="875" y="0"/>
                  </a:lnTo>
                  <a:lnTo>
                    <a:pt x="879" y="0"/>
                  </a:lnTo>
                  <a:close/>
                  <a:moveTo>
                    <a:pt x="1319" y="0"/>
                  </a:moveTo>
                  <a:lnTo>
                    <a:pt x="1319" y="19"/>
                  </a:lnTo>
                  <a:lnTo>
                    <a:pt x="1315" y="19"/>
                  </a:lnTo>
                  <a:lnTo>
                    <a:pt x="1315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3692515C-7017-4AC6-A7FC-AC9EA46C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3752850"/>
              <a:ext cx="71438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5" y="22"/>
                </a:cxn>
                <a:cxn ang="0">
                  <a:pos x="22" y="44"/>
                </a:cxn>
              </a:cxnLst>
              <a:rect l="0" t="0" r="r" b="b"/>
              <a:pathLst>
                <a:path w="45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5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3120C2A5-BC4D-45B3-8671-663B3410A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749675"/>
              <a:ext cx="77788" cy="77788"/>
            </a:xfrm>
            <a:custGeom>
              <a:avLst/>
              <a:gdLst/>
              <a:ahLst/>
              <a:cxnLst>
                <a:cxn ang="0">
                  <a:pos x="89" y="163"/>
                </a:cxn>
                <a:cxn ang="0">
                  <a:pos x="77" y="163"/>
                </a:cxn>
                <a:cxn ang="0">
                  <a:pos x="3" y="89"/>
                </a:cxn>
                <a:cxn ang="0">
                  <a:pos x="3" y="77"/>
                </a:cxn>
                <a:cxn ang="0">
                  <a:pos x="77" y="3"/>
                </a:cxn>
                <a:cxn ang="0">
                  <a:pos x="89" y="3"/>
                </a:cxn>
                <a:cxn ang="0">
                  <a:pos x="163" y="77"/>
                </a:cxn>
                <a:cxn ang="0">
                  <a:pos x="163" y="89"/>
                </a:cxn>
                <a:cxn ang="0">
                  <a:pos x="89" y="163"/>
                </a:cxn>
                <a:cxn ang="0">
                  <a:pos x="152" y="77"/>
                </a:cxn>
                <a:cxn ang="0">
                  <a:pos x="152" y="89"/>
                </a:cxn>
                <a:cxn ang="0">
                  <a:pos x="77" y="14"/>
                </a:cxn>
                <a:cxn ang="0">
                  <a:pos x="89" y="14"/>
                </a:cxn>
                <a:cxn ang="0">
                  <a:pos x="14" y="89"/>
                </a:cxn>
                <a:cxn ang="0">
                  <a:pos x="14" y="77"/>
                </a:cxn>
                <a:cxn ang="0">
                  <a:pos x="89" y="152"/>
                </a:cxn>
                <a:cxn ang="0">
                  <a:pos x="77" y="152"/>
                </a:cxn>
                <a:cxn ang="0">
                  <a:pos x="152" y="77"/>
                </a:cxn>
              </a:cxnLst>
              <a:rect l="0" t="0" r="r" b="b"/>
              <a:pathLst>
                <a:path w="167" h="167">
                  <a:moveTo>
                    <a:pt x="89" y="163"/>
                  </a:moveTo>
                  <a:cubicBezTo>
                    <a:pt x="86" y="167"/>
                    <a:pt x="81" y="167"/>
                    <a:pt x="77" y="163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7"/>
                  </a:cubicBezTo>
                  <a:lnTo>
                    <a:pt x="77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3" y="77"/>
                  </a:lnTo>
                  <a:cubicBezTo>
                    <a:pt x="167" y="81"/>
                    <a:pt x="167" y="86"/>
                    <a:pt x="163" y="89"/>
                  </a:cubicBezTo>
                  <a:lnTo>
                    <a:pt x="89" y="163"/>
                  </a:lnTo>
                  <a:close/>
                  <a:moveTo>
                    <a:pt x="152" y="77"/>
                  </a:moveTo>
                  <a:lnTo>
                    <a:pt x="152" y="89"/>
                  </a:lnTo>
                  <a:lnTo>
                    <a:pt x="77" y="14"/>
                  </a:lnTo>
                  <a:lnTo>
                    <a:pt x="89" y="14"/>
                  </a:lnTo>
                  <a:lnTo>
                    <a:pt x="14" y="89"/>
                  </a:lnTo>
                  <a:lnTo>
                    <a:pt x="14" y="77"/>
                  </a:lnTo>
                  <a:lnTo>
                    <a:pt x="89" y="152"/>
                  </a:lnTo>
                  <a:lnTo>
                    <a:pt x="77" y="152"/>
                  </a:lnTo>
                  <a:lnTo>
                    <a:pt x="152" y="77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34B5B36E-6E92-4883-8B7A-618E5FDC4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11E48463-B2DE-4B9D-B70A-402B3369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600" y="3956050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90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90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F683F097-8606-40D4-96B8-4D1BB4C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D5E6C767-0466-4701-A90E-F4EC9F754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0" y="395605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90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90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EF12AC62-E6E9-473A-911E-133020D0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4098925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80FCB3B-0CD8-4927-A5B0-D6D92701D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1663" y="4094162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89"/>
                </a:cxn>
                <a:cxn ang="0">
                  <a:pos x="3" y="78"/>
                </a:cxn>
                <a:cxn ang="0">
                  <a:pos x="78" y="3"/>
                </a:cxn>
                <a:cxn ang="0">
                  <a:pos x="89" y="3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89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89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A5B47C3D-E41E-41F8-A28A-7ACC9EA8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38" y="4448175"/>
              <a:ext cx="69850" cy="71438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0" y="23"/>
                </a:cxn>
                <a:cxn ang="0">
                  <a:pos x="22" y="0"/>
                </a:cxn>
                <a:cxn ang="0">
                  <a:pos x="44" y="23"/>
                </a:cxn>
                <a:cxn ang="0">
                  <a:pos x="22" y="45"/>
                </a:cxn>
              </a:cxnLst>
              <a:rect l="0" t="0" r="r" b="b"/>
              <a:pathLst>
                <a:path w="44" h="45">
                  <a:moveTo>
                    <a:pt x="22" y="45"/>
                  </a:moveTo>
                  <a:lnTo>
                    <a:pt x="0" y="23"/>
                  </a:lnTo>
                  <a:lnTo>
                    <a:pt x="22" y="0"/>
                  </a:lnTo>
                  <a:lnTo>
                    <a:pt x="44" y="2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09EFB646-C640-405B-ADC5-C51E8C2B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275" y="444500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4" y="89"/>
                </a:cxn>
                <a:cxn ang="0">
                  <a:pos x="4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89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4" y="89"/>
                  </a:lnTo>
                  <a:cubicBezTo>
                    <a:pt x="0" y="86"/>
                    <a:pt x="0" y="81"/>
                    <a:pt x="4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89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4">
              <a:extLst>
                <a:ext uri="{FF2B5EF4-FFF2-40B4-BE49-F238E27FC236}">
                  <a16:creationId xmlns:a16="http://schemas.microsoft.com/office/drawing/2014/main" id="{3B638B3C-52DB-454E-AB78-7AF480D1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813" y="3482975"/>
              <a:ext cx="68263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54A3BF1A-929F-4C98-836B-E30CD7BD8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478212"/>
              <a:ext cx="74613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DD3FFBD-E1BD-4009-8D8D-C793BD0A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535362"/>
              <a:ext cx="66675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045502F-9D99-4EFA-B56F-EC3E97261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188" y="3530600"/>
              <a:ext cx="76200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D9F66E00-089A-4512-A865-52876983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3579812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6C253A74-9DB8-4683-8875-05CF1A060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7325" y="3576637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2987BFAA-9F98-4580-B6BD-17ED1698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3736975"/>
              <a:ext cx="76200" cy="76200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0ACD7414-EB2A-415E-BB3B-CED3E6E92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075" y="3733800"/>
              <a:ext cx="82550" cy="825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176" y="168"/>
                </a:cxn>
                <a:cxn ang="0">
                  <a:pos x="168" y="176"/>
                </a:cxn>
                <a:cxn ang="0">
                  <a:pos x="8" y="176"/>
                </a:cxn>
                <a:cxn ang="0">
                  <a:pos x="0" y="168"/>
                </a:cxn>
                <a:cxn ang="0">
                  <a:pos x="0" y="8"/>
                </a:cxn>
                <a:cxn ang="0">
                  <a:pos x="16" y="168"/>
                </a:cxn>
                <a:cxn ang="0">
                  <a:pos x="8" y="160"/>
                </a:cxn>
                <a:cxn ang="0">
                  <a:pos x="168" y="160"/>
                </a:cxn>
                <a:cxn ang="0">
                  <a:pos x="160" y="168"/>
                </a:cxn>
                <a:cxn ang="0">
                  <a:pos x="160" y="8"/>
                </a:cxn>
                <a:cxn ang="0">
                  <a:pos x="168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68"/>
                </a:cxn>
              </a:cxnLst>
              <a:rect l="0" t="0" r="r" b="b"/>
              <a:pathLst>
                <a:path w="176" h="17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68" y="0"/>
                  </a:lnTo>
                  <a:cubicBezTo>
                    <a:pt x="173" y="0"/>
                    <a:pt x="176" y="4"/>
                    <a:pt x="176" y="8"/>
                  </a:cubicBezTo>
                  <a:lnTo>
                    <a:pt x="176" y="168"/>
                  </a:lnTo>
                  <a:cubicBezTo>
                    <a:pt x="176" y="173"/>
                    <a:pt x="173" y="176"/>
                    <a:pt x="168" y="176"/>
                  </a:cubicBezTo>
                  <a:lnTo>
                    <a:pt x="8" y="176"/>
                  </a:lnTo>
                  <a:cubicBezTo>
                    <a:pt x="4" y="176"/>
                    <a:pt x="0" y="173"/>
                    <a:pt x="0" y="168"/>
                  </a:cubicBezTo>
                  <a:lnTo>
                    <a:pt x="0" y="8"/>
                  </a:lnTo>
                  <a:close/>
                  <a:moveTo>
                    <a:pt x="16" y="168"/>
                  </a:moveTo>
                  <a:lnTo>
                    <a:pt x="8" y="160"/>
                  </a:lnTo>
                  <a:lnTo>
                    <a:pt x="168" y="160"/>
                  </a:lnTo>
                  <a:lnTo>
                    <a:pt x="160" y="16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68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2">
              <a:extLst>
                <a:ext uri="{FF2B5EF4-FFF2-40B4-BE49-F238E27FC236}">
                  <a16:creationId xmlns:a16="http://schemas.microsoft.com/office/drawing/2014/main" id="{A7C45E04-6104-4FB4-9019-65CB4F16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25" y="3932237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63F920E8-C98D-44F8-B019-061FEB3BF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0" y="3929062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48">
              <a:extLst>
                <a:ext uri="{FF2B5EF4-FFF2-40B4-BE49-F238E27FC236}">
                  <a16:creationId xmlns:a16="http://schemas.microsoft.com/office/drawing/2014/main" id="{42CA57A1-C5CD-4BDA-8787-5F295A5D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4675187"/>
              <a:ext cx="106363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49">
              <a:extLst>
                <a:ext uri="{FF2B5EF4-FFF2-40B4-BE49-F238E27FC236}">
                  <a16:creationId xmlns:a16="http://schemas.microsoft.com/office/drawing/2014/main" id="{83D538FE-5FFF-443B-9899-A4B9AAF8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4675187"/>
              <a:ext cx="158750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50">
              <a:extLst>
                <a:ext uri="{FF2B5EF4-FFF2-40B4-BE49-F238E27FC236}">
                  <a16:creationId xmlns:a16="http://schemas.microsoft.com/office/drawing/2014/main" id="{E522A216-C9A3-4E7B-8C3C-26DF1021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775" y="4675187"/>
              <a:ext cx="219075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51">
              <a:extLst>
                <a:ext uri="{FF2B5EF4-FFF2-40B4-BE49-F238E27FC236}">
                  <a16:creationId xmlns:a16="http://schemas.microsoft.com/office/drawing/2014/main" id="{000A12F5-E222-4ACE-824D-FC5A0A99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688" y="4675187"/>
              <a:ext cx="217488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5357AB-D31A-4FE5-A2D0-28EEECC981AF}"/>
                </a:ext>
              </a:extLst>
            </p:cNvPr>
            <p:cNvCxnSpPr/>
            <p:nvPr/>
          </p:nvCxnSpPr>
          <p:spPr>
            <a:xfrm>
              <a:off x="3605328" y="3863270"/>
              <a:ext cx="1700118" cy="71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DF4876F-975A-4615-A099-B1B3CA909994}"/>
                </a:ext>
              </a:extLst>
            </p:cNvPr>
            <p:cNvCxnSpPr/>
            <p:nvPr/>
          </p:nvCxnSpPr>
          <p:spPr>
            <a:xfrm>
              <a:off x="3575050" y="3500437"/>
              <a:ext cx="2133600" cy="60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52">
              <a:extLst>
                <a:ext uri="{FF2B5EF4-FFF2-40B4-BE49-F238E27FC236}">
                  <a16:creationId xmlns:a16="http://schemas.microsoft.com/office/drawing/2014/main" id="{FA90AF57-9212-48B7-9DB2-5E080C51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756" y="3428999"/>
              <a:ext cx="215444" cy="106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Log </a:t>
              </a:r>
              <a:r>
                <a:rPr kumimoji="0" lang="en-US" sz="140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Conc</a:t>
              </a: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(µM)</a:t>
              </a:r>
              <a:endPara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CD848E-986F-4323-BF2A-02D534D159D9}"/>
                </a:ext>
              </a:extLst>
            </p:cNvPr>
            <p:cNvGrpSpPr/>
            <p:nvPr/>
          </p:nvGrpSpPr>
          <p:grpSpPr>
            <a:xfrm>
              <a:off x="2595563" y="1295400"/>
              <a:ext cx="560388" cy="595313"/>
              <a:chOff x="2595563" y="1300163"/>
              <a:chExt cx="560388" cy="595313"/>
            </a:xfrm>
          </p:grpSpPr>
          <p:sp>
            <p:nvSpPr>
              <p:cNvPr id="170" name="Rectangle 15">
                <a:extLst>
                  <a:ext uri="{FF2B5EF4-FFF2-40B4-BE49-F238E27FC236}">
                    <a16:creationId xmlns:a16="http://schemas.microsoft.com/office/drawing/2014/main" id="{E1CE7C14-0B44-4A55-AE7E-712A9C08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6">
                <a:extLst>
                  <a:ext uri="{FF2B5EF4-FFF2-40B4-BE49-F238E27FC236}">
                    <a16:creationId xmlns:a16="http://schemas.microsoft.com/office/drawing/2014/main" id="{BF440606-B908-4403-867F-8546A0A28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8">
                <a:extLst>
                  <a:ext uri="{FF2B5EF4-FFF2-40B4-BE49-F238E27FC236}">
                    <a16:creationId xmlns:a16="http://schemas.microsoft.com/office/drawing/2014/main" id="{15CE9B9E-5388-4536-89BF-0D0EDB3A6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0">
                <a:extLst>
                  <a:ext uri="{FF2B5EF4-FFF2-40B4-BE49-F238E27FC236}">
                    <a16:creationId xmlns:a16="http://schemas.microsoft.com/office/drawing/2014/main" id="{1AF0A723-83E0-4E8F-BE84-014133A39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9FC5BA3-6EB0-4A3F-92AE-664FE96567A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75" name="Picture 65">
                  <a:extLst>
                    <a:ext uri="{FF2B5EF4-FFF2-40B4-BE49-F238E27FC236}">
                      <a16:creationId xmlns:a16="http://schemas.microsoft.com/office/drawing/2014/main" id="{B9A31EA5-F980-4969-B70E-7DE614FB66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6" name="Picture 65">
                  <a:extLst>
                    <a:ext uri="{FF2B5EF4-FFF2-40B4-BE49-F238E27FC236}">
                      <a16:creationId xmlns:a16="http://schemas.microsoft.com/office/drawing/2014/main" id="{AAB66FAD-538B-44A1-86A5-1AE1AA4D9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7" name="Picture 65">
                  <a:extLst>
                    <a:ext uri="{FF2B5EF4-FFF2-40B4-BE49-F238E27FC236}">
                      <a16:creationId xmlns:a16="http://schemas.microsoft.com/office/drawing/2014/main" id="{3D0B7B40-2575-4CAB-BAB5-031991FE1A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8" name="Picture 65">
                  <a:extLst>
                    <a:ext uri="{FF2B5EF4-FFF2-40B4-BE49-F238E27FC236}">
                      <a16:creationId xmlns:a16="http://schemas.microsoft.com/office/drawing/2014/main" id="{A1EDBF6C-8550-4194-B5C2-A3BAC1518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12CF8C4-4753-45B9-B344-E3E25A36CBE3}"/>
                </a:ext>
              </a:extLst>
            </p:cNvPr>
            <p:cNvGrpSpPr/>
            <p:nvPr/>
          </p:nvGrpSpPr>
          <p:grpSpPr>
            <a:xfrm>
              <a:off x="4040982" y="1295400"/>
              <a:ext cx="560388" cy="595313"/>
              <a:chOff x="2595563" y="1300163"/>
              <a:chExt cx="560388" cy="595313"/>
            </a:xfrm>
          </p:grpSpPr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9B765DBF-00A0-460A-865B-259CC6ED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16">
                <a:extLst>
                  <a:ext uri="{FF2B5EF4-FFF2-40B4-BE49-F238E27FC236}">
                    <a16:creationId xmlns:a16="http://schemas.microsoft.com/office/drawing/2014/main" id="{42E92CA1-C24F-4CFA-9EBB-BEB423CD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8">
                <a:extLst>
                  <a:ext uri="{FF2B5EF4-FFF2-40B4-BE49-F238E27FC236}">
                    <a16:creationId xmlns:a16="http://schemas.microsoft.com/office/drawing/2014/main" id="{0D0EBF71-D8FC-48E7-A10E-92EAF72A0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0">
                <a:extLst>
                  <a:ext uri="{FF2B5EF4-FFF2-40B4-BE49-F238E27FC236}">
                    <a16:creationId xmlns:a16="http://schemas.microsoft.com/office/drawing/2014/main" id="{1091F4EA-F6B0-4308-A232-5FED808E8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" name="Group 177">
                <a:extLst>
                  <a:ext uri="{FF2B5EF4-FFF2-40B4-BE49-F238E27FC236}">
                    <a16:creationId xmlns:a16="http://schemas.microsoft.com/office/drawing/2014/main" id="{73934D1C-A468-4CAC-B310-0D5F2AE963C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66" name="Picture 65">
                  <a:extLst>
                    <a:ext uri="{FF2B5EF4-FFF2-40B4-BE49-F238E27FC236}">
                      <a16:creationId xmlns:a16="http://schemas.microsoft.com/office/drawing/2014/main" id="{D68252DE-BF87-4281-BEB6-31BF6FB116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7" name="Picture 65">
                  <a:extLst>
                    <a:ext uri="{FF2B5EF4-FFF2-40B4-BE49-F238E27FC236}">
                      <a16:creationId xmlns:a16="http://schemas.microsoft.com/office/drawing/2014/main" id="{FFC7CF14-FAB5-436B-9BF0-092CF8710D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8" name="Picture 65">
                  <a:extLst>
                    <a:ext uri="{FF2B5EF4-FFF2-40B4-BE49-F238E27FC236}">
                      <a16:creationId xmlns:a16="http://schemas.microsoft.com/office/drawing/2014/main" id="{BCB7F303-9FAC-464A-960B-E8EF45310F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9" name="Picture 65">
                  <a:extLst>
                    <a:ext uri="{FF2B5EF4-FFF2-40B4-BE49-F238E27FC236}">
                      <a16:creationId xmlns:a16="http://schemas.microsoft.com/office/drawing/2014/main" id="{3C524BE0-24B4-48A1-B58F-47D23E7CAA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781213-D9FF-41C7-A498-935DEE2448AB}"/>
                </a:ext>
              </a:extLst>
            </p:cNvPr>
            <p:cNvGrpSpPr/>
            <p:nvPr/>
          </p:nvGrpSpPr>
          <p:grpSpPr>
            <a:xfrm>
              <a:off x="5486400" y="1295400"/>
              <a:ext cx="560388" cy="595313"/>
              <a:chOff x="2595563" y="1300163"/>
              <a:chExt cx="560388" cy="595313"/>
            </a:xfrm>
          </p:grpSpPr>
          <p:sp>
            <p:nvSpPr>
              <p:cNvPr id="152" name="Rectangle 15">
                <a:extLst>
                  <a:ext uri="{FF2B5EF4-FFF2-40B4-BE49-F238E27FC236}">
                    <a16:creationId xmlns:a16="http://schemas.microsoft.com/office/drawing/2014/main" id="{0311A110-3AB9-4C23-B319-D7F35AAC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16">
                <a:extLst>
                  <a:ext uri="{FF2B5EF4-FFF2-40B4-BE49-F238E27FC236}">
                    <a16:creationId xmlns:a16="http://schemas.microsoft.com/office/drawing/2014/main" id="{9F2EFCB0-2BE4-4B35-BC79-37E93A603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18">
                <a:extLst>
                  <a:ext uri="{FF2B5EF4-FFF2-40B4-BE49-F238E27FC236}">
                    <a16:creationId xmlns:a16="http://schemas.microsoft.com/office/drawing/2014/main" id="{10249521-D91E-4FFC-9BFD-2D0C9AAF7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20">
                <a:extLst>
                  <a:ext uri="{FF2B5EF4-FFF2-40B4-BE49-F238E27FC236}">
                    <a16:creationId xmlns:a16="http://schemas.microsoft.com/office/drawing/2014/main" id="{D9FB6E19-457D-4FA8-8E2B-6705FC40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77">
                <a:extLst>
                  <a:ext uri="{FF2B5EF4-FFF2-40B4-BE49-F238E27FC236}">
                    <a16:creationId xmlns:a16="http://schemas.microsoft.com/office/drawing/2014/main" id="{5D80B74A-9488-43F0-8A77-A0E3FC8A5FBB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57" name="Picture 65">
                  <a:extLst>
                    <a:ext uri="{FF2B5EF4-FFF2-40B4-BE49-F238E27FC236}">
                      <a16:creationId xmlns:a16="http://schemas.microsoft.com/office/drawing/2014/main" id="{EF207C37-EDBF-46AD-93D2-07C339186B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8" name="Picture 65">
                  <a:extLst>
                    <a:ext uri="{FF2B5EF4-FFF2-40B4-BE49-F238E27FC236}">
                      <a16:creationId xmlns:a16="http://schemas.microsoft.com/office/drawing/2014/main" id="{813D9428-A844-4594-8666-F738F6ADE2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9" name="Picture 65">
                  <a:extLst>
                    <a:ext uri="{FF2B5EF4-FFF2-40B4-BE49-F238E27FC236}">
                      <a16:creationId xmlns:a16="http://schemas.microsoft.com/office/drawing/2014/main" id="{695525FD-6176-4797-92E1-233441048D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0" name="Picture 65">
                  <a:extLst>
                    <a:ext uri="{FF2B5EF4-FFF2-40B4-BE49-F238E27FC236}">
                      <a16:creationId xmlns:a16="http://schemas.microsoft.com/office/drawing/2014/main" id="{3004DB8B-0649-414C-BFE2-AD3A3805E3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37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</a:t>
            </a:r>
            <a:r>
              <a:rPr lang="en-US" dirty="0" err="1"/>
              <a:t>R</a:t>
            </a:r>
            <a:r>
              <a:rPr lang="en-US" baseline="-25000" dirty="0" err="1"/>
              <a:t>blood:plasmat</a:t>
            </a:r>
            <a:r>
              <a:rPr lang="en-US" dirty="0"/>
              <a:t> From </a:t>
            </a:r>
            <a:r>
              <a:rPr lang="en-US" i="1" dirty="0"/>
              <a:t>In Vitro </a:t>
            </a:r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format_rb2p </a:t>
            </a:r>
            <a:r>
              <a:rPr lang="en-US" dirty="0">
                <a:solidFill>
                  <a:srgbClr val="FF0000"/>
                </a:solidFill>
              </a:rPr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b2p _point </a:t>
            </a:r>
            <a:r>
              <a:rPr lang="en-US" dirty="0">
                <a:solidFill>
                  <a:srgbClr val="FF0000"/>
                </a:solidFill>
              </a:rPr>
              <a:t>– calculates point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calc_rb2p</a:t>
            </a:r>
            <a:r>
              <a:rPr lang="en-US" dirty="0">
                <a:solidFill>
                  <a:srgbClr val="FF0000"/>
                </a:solidFill>
              </a:rPr>
              <a:t>– calculates Bayesian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Membrane </a:t>
            </a:r>
            <a:r>
              <a:rPr lang="en-US" dirty="0" err="1"/>
              <a:t>Permability</a:t>
            </a:r>
            <a:r>
              <a:rPr lang="en-US" dirty="0"/>
              <a:t> from Caco2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format_caco2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calc_caco2_point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calc_caco2</a:t>
            </a:r>
            <a:r>
              <a:rPr lang="en-US" dirty="0">
                <a:solidFill>
                  <a:srgbClr val="FF0000"/>
                </a:solidFill>
              </a:rPr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51230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1354137" y="1526194"/>
            <a:ext cx="726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create_chem_table</a:t>
            </a:r>
            <a:r>
              <a:rPr lang="en-US" b="1" dirty="0"/>
              <a:t> </a:t>
            </a:r>
            <a:r>
              <a:rPr lang="en-US" dirty="0"/>
              <a:t>-- Creates a standardized data table of chemical identities from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create_method_table</a:t>
            </a:r>
            <a:r>
              <a:rPr lang="en-US" b="1" dirty="0"/>
              <a:t> </a:t>
            </a:r>
            <a:r>
              <a:rPr lang="en-US" dirty="0"/>
              <a:t>-- Creates a standardized data table for chemical analysis </a:t>
            </a:r>
            <a:r>
              <a:rPr lang="en-US" dirty="0" err="1"/>
              <a:t>methodsfrom</a:t>
            </a:r>
            <a:r>
              <a:rPr lang="en-US" dirty="0"/>
              <a:t>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951</Words>
  <Application>Microsoft Office PowerPoint</Application>
  <PresentationFormat>Widescreen</PresentationFormat>
  <Paragraphs>124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Equation</vt:lpstr>
      <vt:lpstr>PowerPoint Presentation</vt:lpstr>
      <vt:lpstr>invitroTKstats Data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8</cp:revision>
  <dcterms:created xsi:type="dcterms:W3CDTF">2021-07-21T19:56:11Z</dcterms:created>
  <dcterms:modified xsi:type="dcterms:W3CDTF">2021-07-21T20:46:07Z</dcterms:modified>
</cp:coreProperties>
</file>