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9" r:id="rId3"/>
    <p:sldId id="257" r:id="rId4"/>
    <p:sldId id="261" r:id="rId5"/>
    <p:sldId id="320" r:id="rId6"/>
    <p:sldId id="342" r:id="rId7"/>
    <p:sldId id="262" r:id="rId8"/>
    <p:sldId id="263" r:id="rId9"/>
    <p:sldId id="264" r:id="rId10"/>
    <p:sldId id="307" r:id="rId11"/>
    <p:sldId id="268" r:id="rId12"/>
    <p:sldId id="269" r:id="rId13"/>
    <p:sldId id="272" r:id="rId14"/>
    <p:sldId id="270" r:id="rId15"/>
    <p:sldId id="271" r:id="rId16"/>
    <p:sldId id="273" r:id="rId17"/>
    <p:sldId id="275" r:id="rId18"/>
    <p:sldId id="407" r:id="rId19"/>
    <p:sldId id="308" r:id="rId20"/>
    <p:sldId id="327" r:id="rId21"/>
    <p:sldId id="328" r:id="rId22"/>
    <p:sldId id="274" r:id="rId23"/>
    <p:sldId id="408" r:id="rId24"/>
    <p:sldId id="409" r:id="rId25"/>
    <p:sldId id="410" r:id="rId26"/>
    <p:sldId id="411" r:id="rId27"/>
    <p:sldId id="318" r:id="rId28"/>
    <p:sldId id="330" r:id="rId29"/>
    <p:sldId id="331" r:id="rId30"/>
    <p:sldId id="332" r:id="rId31"/>
    <p:sldId id="333" r:id="rId32"/>
    <p:sldId id="397" r:id="rId33"/>
    <p:sldId id="278" r:id="rId34"/>
    <p:sldId id="398" r:id="rId35"/>
    <p:sldId id="399" r:id="rId36"/>
    <p:sldId id="315" r:id="rId37"/>
    <p:sldId id="317" r:id="rId38"/>
    <p:sldId id="280" r:id="rId39"/>
    <p:sldId id="305" r:id="rId40"/>
    <p:sldId id="282" r:id="rId41"/>
    <p:sldId id="284" r:id="rId42"/>
    <p:sldId id="286" r:id="rId43"/>
    <p:sldId id="288" r:id="rId44"/>
    <p:sldId id="400" r:id="rId45"/>
    <p:sldId id="291" r:id="rId46"/>
    <p:sldId id="294" r:id="rId47"/>
    <p:sldId id="296" r:id="rId48"/>
    <p:sldId id="298" r:id="rId49"/>
    <p:sldId id="334" r:id="rId50"/>
    <p:sldId id="412" r:id="rId51"/>
    <p:sldId id="401" r:id="rId52"/>
    <p:sldId id="316" r:id="rId53"/>
    <p:sldId id="299" r:id="rId54"/>
    <p:sldId id="322" r:id="rId55"/>
    <p:sldId id="413" r:id="rId56"/>
    <p:sldId id="301" r:id="rId57"/>
    <p:sldId id="414" r:id="rId58"/>
    <p:sldId id="338" r:id="rId59"/>
    <p:sldId id="403" r:id="rId60"/>
    <p:sldId id="404" r:id="rId61"/>
    <p:sldId id="405" r:id="rId62"/>
    <p:sldId id="302" r:id="rId63"/>
    <p:sldId id="303" r:id="rId64"/>
    <p:sldId id="339" r:id="rId65"/>
    <p:sldId id="340" r:id="rId66"/>
    <p:sldId id="415" r:id="rId67"/>
    <p:sldId id="416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custDataLst>
    <p:tags r:id="rId7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0E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6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19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Complex/Reduced Instruction Set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6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120=30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按字节编制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5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120=30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按字节编制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5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低级语言：机器语言和汇编</a:t>
            </a:r>
            <a:endParaRPr lang="en-US" altLang="zh-CN" dirty="0" smtClean="0"/>
          </a:p>
          <a:p>
            <a:r>
              <a:rPr lang="zh-CN" altLang="en-US" dirty="0" smtClean="0"/>
              <a:t>高级语言：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4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Advanced RISC Machine, base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UK</a:t>
            </a:r>
            <a:r>
              <a:rPr lang="zh-CN" altLang="en-US" dirty="0" smtClean="0"/>
              <a:t>剑桥，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年被软银收购，嵌入式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移动设备的主流架构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48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 </a:t>
            </a:r>
            <a:r>
              <a:rPr lang="zh-CN" altLang="en-US" dirty="0" smtClean="0"/>
              <a:t>目标 源</a:t>
            </a:r>
            <a:r>
              <a:rPr lang="en-US" altLang="zh-CN" dirty="0" smtClean="0"/>
              <a:t>1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0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BCD=Binary-Coded</a:t>
            </a:r>
            <a:r>
              <a:rPr lang="en-US" altLang="zh-CN" baseline="0" dirty="0" smtClean="0"/>
              <a:t> Decimal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位表示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个十进制数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66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冯诺依曼型计算机的特点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73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（）代表取内容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26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 smtClean="0"/>
              <a:t>主要采用段寻址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2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None/>
            </a:pPr>
            <a:fld id="{9A0DB2DC-4C9A-4742-B13C-FB6460FD3503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4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0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3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4t41197ZV/?spm_id_from=333.337.search-card.all.click&amp;vd_source=b869861226c5456c9b6bc90d165bf07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4.2.sw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315913" y="1465263"/>
            <a:ext cx="6781800" cy="1135062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dirty="0">
                <a:latin typeface="+mj-lt"/>
                <a:ea typeface="+mj-ea"/>
                <a:cs typeface="+mj-cs"/>
              </a:rPr>
              <a:t>4</a:t>
            </a:r>
            <a:r>
              <a:rPr lang="zh-CN" altLang="en-US" dirty="0">
                <a:latin typeface="+mj-lt"/>
                <a:ea typeface="+mj-ea"/>
                <a:cs typeface="+mj-cs"/>
              </a:rPr>
              <a:t>章  指令系统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>
          <a:xfrm>
            <a:off x="1692275" y="2997200"/>
            <a:ext cx="5400675" cy="2932113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4.1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指令系统的发展与性能要求</a:t>
            </a: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4.2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指令格式</a:t>
            </a: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4.3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操作数类型</a:t>
            </a: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</a:rPr>
              <a:t>4.4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指令和数据的寻址方式</a:t>
            </a: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+mn-cs"/>
              </a:rPr>
              <a:t>4.5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典型指令</a:t>
            </a:r>
            <a:endParaRPr lang="en-US" altLang="zh-CN" sz="2800" dirty="0">
              <a:latin typeface="+mn-lt"/>
              <a:ea typeface="+mn-ea"/>
              <a:cs typeface="+mn-cs"/>
            </a:endParaRPr>
          </a:p>
          <a:p>
            <a:pPr algn="l" eaLnBrk="1" hangingPunct="1">
              <a:lnSpc>
                <a:spcPct val="80000"/>
              </a:lnSpc>
              <a:buSzPct val="70000"/>
            </a:pPr>
            <a:r>
              <a:rPr lang="en-US" altLang="zh-CN" sz="2800" dirty="0">
                <a:latin typeface="+mn-lt"/>
                <a:ea typeface="+mn-ea"/>
                <a:cs typeface="+mn-cs"/>
              </a:rPr>
              <a:t>4.6 ARM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汇编语言</a:t>
            </a:r>
          </a:p>
        </p:txBody>
      </p:sp>
      <p:sp>
        <p:nvSpPr>
          <p:cNvPr id="3074" name="Rectangle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</a:t>
            </a:fld>
            <a:endParaRPr lang="en-US" altLang="zh-CN" sz="1000" dirty="0"/>
          </a:p>
        </p:txBody>
      </p:sp>
      <p:sp>
        <p:nvSpPr>
          <p:cNvPr id="3077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  <a:ln/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根据一条指令中有几个操作数地址，可将该指令称为几操作数指令或几地址指令。</a:t>
            </a:r>
            <a:endParaRPr lang="zh-CN" altLang="en-US" sz="3400" dirty="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三地址指令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二地址指令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单地址指令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零地址指令</a:t>
            </a:r>
          </a:p>
        </p:txBody>
      </p:sp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10</a:t>
            </a:fld>
            <a:endParaRPr lang="en-US" altLang="zh-CN" sz="1000" dirty="0"/>
          </a:p>
        </p:txBody>
      </p:sp>
      <p:grpSp>
        <p:nvGrpSpPr>
          <p:cNvPr id="12293" name="Group 4"/>
          <p:cNvGrpSpPr/>
          <p:nvPr/>
        </p:nvGrpSpPr>
        <p:grpSpPr>
          <a:xfrm>
            <a:off x="1835150" y="5267325"/>
            <a:ext cx="3744913" cy="466725"/>
            <a:chOff x="2608" y="3657"/>
            <a:chExt cx="2359" cy="294"/>
          </a:xfrm>
        </p:grpSpPr>
        <p:sp>
          <p:nvSpPr>
            <p:cNvPr id="12303" name="Line 5"/>
            <p:cNvSpPr/>
            <p:nvPr/>
          </p:nvSpPr>
          <p:spPr>
            <a:xfrm>
              <a:off x="3878" y="3657"/>
              <a:ext cx="0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608" y="3657"/>
              <a:ext cx="235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操作码（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位）Ａ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位） </a:t>
              </a:r>
            </a:p>
          </p:txBody>
        </p:sp>
      </p:grpSp>
      <p:sp>
        <p:nvSpPr>
          <p:cNvPr id="12294" name="Line 7"/>
          <p:cNvSpPr/>
          <p:nvPr/>
        </p:nvSpPr>
        <p:spPr>
          <a:xfrm>
            <a:off x="3816350" y="479742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Line 8"/>
          <p:cNvSpPr/>
          <p:nvPr/>
        </p:nvSpPr>
        <p:spPr>
          <a:xfrm>
            <a:off x="5416550" y="479742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835150" y="4797425"/>
            <a:ext cx="541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操作码（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位）Ａ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位） Ａ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位）</a:t>
            </a:r>
          </a:p>
        </p:txBody>
      </p:sp>
      <p:grpSp>
        <p:nvGrpSpPr>
          <p:cNvPr id="12297" name="Group 10"/>
          <p:cNvGrpSpPr/>
          <p:nvPr/>
        </p:nvGrpSpPr>
        <p:grpSpPr>
          <a:xfrm>
            <a:off x="1835150" y="4294188"/>
            <a:ext cx="5410200" cy="533400"/>
            <a:chOff x="1536" y="3696"/>
            <a:chExt cx="3408" cy="336"/>
          </a:xfrm>
        </p:grpSpPr>
        <p:sp>
          <p:nvSpPr>
            <p:cNvPr id="12300" name="Line 11"/>
            <p:cNvSpPr/>
            <p:nvPr/>
          </p:nvSpPr>
          <p:spPr>
            <a:xfrm>
              <a:off x="2784" y="36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1" name="Line 12"/>
            <p:cNvSpPr/>
            <p:nvPr/>
          </p:nvSpPr>
          <p:spPr>
            <a:xfrm>
              <a:off x="3792" y="369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536" y="3696"/>
              <a:ext cx="340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操作码（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位）Ａ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位） Ａ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位）</a:t>
              </a:r>
            </a:p>
          </p:txBody>
        </p:sp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835150" y="5775325"/>
            <a:ext cx="15128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操作码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7235825" y="4292600"/>
            <a:ext cx="1584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A3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三地址指令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指令格式如下：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操作码</a:t>
            </a:r>
            <a:r>
              <a:rPr lang="zh-CN" altLang="zh-CN" dirty="0"/>
              <a:t>op</a:t>
            </a:r>
            <a:r>
              <a:rPr lang="en-US" altLang="zh-CN" dirty="0"/>
              <a:t>   </a:t>
            </a:r>
            <a:r>
              <a:rPr lang="zh-CN" altLang="en-US" dirty="0"/>
              <a:t>第一操作数</a:t>
            </a:r>
            <a:r>
              <a:rPr lang="en-US" altLang="zh-CN" dirty="0"/>
              <a:t>A1   </a:t>
            </a:r>
            <a:r>
              <a:rPr lang="zh-CN" altLang="en-US" dirty="0"/>
              <a:t>第二操作数</a:t>
            </a:r>
            <a:r>
              <a:rPr lang="en-US" altLang="zh-CN" dirty="0"/>
              <a:t>A2      </a:t>
            </a:r>
            <a:r>
              <a:rPr lang="zh-CN" altLang="en-US" dirty="0"/>
              <a:t>结果</a:t>
            </a:r>
            <a:r>
              <a:rPr lang="en-US" altLang="zh-CN" dirty="0"/>
              <a:t>A3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功能描述：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(A1)</a:t>
            </a:r>
            <a:r>
              <a:rPr lang="zh-CN" altLang="zh-CN" dirty="0"/>
              <a:t> op</a:t>
            </a:r>
            <a:r>
              <a:rPr lang="en-US" altLang="zh-CN" dirty="0"/>
              <a:t>(A2)→A3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(PC) +1→PC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这种格式</a:t>
            </a:r>
            <a:r>
              <a:rPr lang="zh-CN" altLang="en-US" u="sng" dirty="0"/>
              <a:t>指令长度比较长</a:t>
            </a:r>
            <a:r>
              <a:rPr lang="zh-CN" altLang="en-US" dirty="0"/>
              <a:t>，所以只在字长较长的大、中型机中使用，而小型、微型机中很少使用。</a:t>
            </a:r>
          </a:p>
        </p:txBody>
      </p:sp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11</a:t>
            </a:fld>
            <a:endParaRPr lang="en-US" altLang="zh-CN" sz="1000" dirty="0"/>
          </a:p>
        </p:txBody>
      </p:sp>
      <p:grpSp>
        <p:nvGrpSpPr>
          <p:cNvPr id="13317" name="Group 4"/>
          <p:cNvGrpSpPr/>
          <p:nvPr/>
        </p:nvGrpSpPr>
        <p:grpSpPr>
          <a:xfrm>
            <a:off x="2133600" y="2895600"/>
            <a:ext cx="4572000" cy="533400"/>
            <a:chOff x="1344" y="1824"/>
            <a:chExt cx="2880" cy="336"/>
          </a:xfrm>
        </p:grpSpPr>
        <p:sp>
          <p:nvSpPr>
            <p:cNvPr id="13318" name="Rectangle 5"/>
            <p:cNvSpPr/>
            <p:nvPr/>
          </p:nvSpPr>
          <p:spPr>
            <a:xfrm>
              <a:off x="1344" y="1824"/>
              <a:ext cx="2880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3319" name="Line 6"/>
            <p:cNvSpPr/>
            <p:nvPr/>
          </p:nvSpPr>
          <p:spPr>
            <a:xfrm>
              <a:off x="196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0" name="Line 7"/>
            <p:cNvSpPr/>
            <p:nvPr/>
          </p:nvSpPr>
          <p:spPr>
            <a:xfrm>
              <a:off x="3456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1" name="Line 8"/>
            <p:cNvSpPr/>
            <p:nvPr/>
          </p:nvSpPr>
          <p:spPr>
            <a:xfrm>
              <a:off x="268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369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A3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27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A2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2160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二地址指令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其格式如下：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操作码</a:t>
            </a:r>
            <a:r>
              <a:rPr lang="zh-CN" altLang="zh-CN" dirty="0"/>
              <a:t>op</a:t>
            </a:r>
            <a:r>
              <a:rPr lang="zh-CN" altLang="en-US" dirty="0"/>
              <a:t>第一操作数</a:t>
            </a:r>
            <a:r>
              <a:rPr lang="en-US" altLang="zh-CN" dirty="0"/>
              <a:t>A1</a:t>
            </a:r>
            <a:r>
              <a:rPr lang="zh-CN" altLang="en-US" dirty="0"/>
              <a:t>第二操作数</a:t>
            </a:r>
            <a:r>
              <a:rPr lang="en-US" altLang="zh-CN" dirty="0"/>
              <a:t>A2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    </a:t>
            </a:r>
            <a:r>
              <a:rPr lang="zh-CN" altLang="en-US" dirty="0"/>
              <a:t>功能描述：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(A1)</a:t>
            </a:r>
            <a:r>
              <a:rPr lang="zh-CN" altLang="zh-CN" dirty="0"/>
              <a:t> op</a:t>
            </a:r>
            <a:r>
              <a:rPr lang="en-US" altLang="zh-CN" dirty="0"/>
              <a:t>(A2)→A1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(PC)+1→PC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二地址指令在计算机中得到了广泛的应用，但是在使用时有一点必须注意：指令执行之后，</a:t>
            </a:r>
            <a:r>
              <a:rPr lang="en-US" altLang="zh-CN" u="sng" dirty="0"/>
              <a:t>A1</a:t>
            </a:r>
            <a:r>
              <a:rPr lang="zh-CN" altLang="en-US" u="sng" dirty="0"/>
              <a:t>中原存的内容已经被新的运算结果替换了</a:t>
            </a:r>
            <a:r>
              <a:rPr lang="zh-CN" altLang="en-US" dirty="0"/>
              <a:t>。</a:t>
            </a:r>
          </a:p>
        </p:txBody>
      </p:sp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12</a:t>
            </a:fld>
            <a:endParaRPr lang="en-US" altLang="zh-CN" sz="1000" dirty="0"/>
          </a:p>
        </p:txBody>
      </p:sp>
      <p:grpSp>
        <p:nvGrpSpPr>
          <p:cNvPr id="14341" name="Group 4"/>
          <p:cNvGrpSpPr/>
          <p:nvPr/>
        </p:nvGrpSpPr>
        <p:grpSpPr>
          <a:xfrm>
            <a:off x="2046514" y="2564904"/>
            <a:ext cx="3276600" cy="533400"/>
            <a:chOff x="1344" y="1824"/>
            <a:chExt cx="2064" cy="336"/>
          </a:xfrm>
        </p:grpSpPr>
        <p:sp>
          <p:nvSpPr>
            <p:cNvPr id="14342" name="Rectangle 5"/>
            <p:cNvSpPr/>
            <p:nvPr/>
          </p:nvSpPr>
          <p:spPr>
            <a:xfrm>
              <a:off x="1344" y="18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4343" name="Line 6"/>
            <p:cNvSpPr/>
            <p:nvPr/>
          </p:nvSpPr>
          <p:spPr>
            <a:xfrm>
              <a:off x="196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Line 7"/>
            <p:cNvSpPr/>
            <p:nvPr/>
          </p:nvSpPr>
          <p:spPr>
            <a:xfrm>
              <a:off x="268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7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A2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2160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zh-CN" altLang="en-US" dirty="0" smtClean="0"/>
              <a:t>二地址指令根据</a:t>
            </a:r>
            <a:r>
              <a:rPr lang="zh-CN" altLang="en-US" dirty="0"/>
              <a:t>两个</a:t>
            </a:r>
            <a:r>
              <a:rPr lang="zh-CN" altLang="en-US" dirty="0" smtClean="0"/>
              <a:t>操作数</a:t>
            </a:r>
            <a:r>
              <a:rPr lang="zh-CN" altLang="en-US" dirty="0"/>
              <a:t>的物理位置分为：</a:t>
            </a:r>
          </a:p>
          <a:p>
            <a:pPr lvl="2" eaLnBrk="1" hangingPunct="1"/>
            <a:r>
              <a:rPr lang="en-US" altLang="zh-CN" dirty="0"/>
              <a:t>SS   </a:t>
            </a:r>
            <a:r>
              <a:rPr lang="zh-CN" altLang="en-US" dirty="0"/>
              <a:t>存储器</a:t>
            </a:r>
            <a:r>
              <a:rPr lang="en-US" altLang="zh-CN" dirty="0"/>
              <a:t>-</a:t>
            </a:r>
            <a:r>
              <a:rPr lang="zh-CN" altLang="en-US" dirty="0"/>
              <a:t>存储器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en-US" altLang="zh-CN" dirty="0"/>
              <a:t>RS   </a:t>
            </a:r>
            <a:r>
              <a:rPr lang="zh-CN" altLang="en-US" dirty="0"/>
              <a:t>寄存器</a:t>
            </a:r>
            <a:r>
              <a:rPr lang="en-US" altLang="zh-CN" dirty="0"/>
              <a:t>-</a:t>
            </a:r>
            <a:r>
              <a:rPr lang="zh-CN" altLang="en-US" dirty="0"/>
              <a:t>存储器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zh-CN" altLang="en-US" dirty="0"/>
          </a:p>
          <a:p>
            <a:pPr lvl="2" eaLnBrk="1" hangingPunct="1"/>
            <a:r>
              <a:rPr lang="en-US" altLang="zh-CN" dirty="0"/>
              <a:t>RR   </a:t>
            </a:r>
            <a:r>
              <a:rPr lang="zh-CN" altLang="en-US" dirty="0"/>
              <a:t>寄存器</a:t>
            </a:r>
            <a:r>
              <a:rPr lang="en-US" altLang="zh-CN" dirty="0"/>
              <a:t>-</a:t>
            </a:r>
            <a:r>
              <a:rPr lang="zh-CN" altLang="en-US" dirty="0"/>
              <a:t>寄存器类型	</a:t>
            </a:r>
          </a:p>
        </p:txBody>
      </p:sp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13</a:t>
            </a:fld>
            <a:endParaRPr lang="en-US" altLang="zh-CN" sz="1000" dirty="0"/>
          </a:p>
        </p:txBody>
      </p:sp>
      <p:sp>
        <p:nvSpPr>
          <p:cNvPr id="15365" name="AutoShape 4"/>
          <p:cNvSpPr/>
          <p:nvPr/>
        </p:nvSpPr>
        <p:spPr>
          <a:xfrm>
            <a:off x="539750" y="2133600"/>
            <a:ext cx="457200" cy="354898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5366" name="Text Box 5"/>
          <p:cNvSpPr txBox="1"/>
          <p:nvPr/>
        </p:nvSpPr>
        <p:spPr>
          <a:xfrm>
            <a:off x="47307" y="3198689"/>
            <a:ext cx="492443" cy="294991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越来越慢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3037114" y="2679576"/>
            <a:ext cx="3276600" cy="533400"/>
            <a:chOff x="1344" y="1824"/>
            <a:chExt cx="2064" cy="336"/>
          </a:xfrm>
        </p:grpSpPr>
        <p:sp>
          <p:nvSpPr>
            <p:cNvPr id="8" name="Rectangle 5"/>
            <p:cNvSpPr/>
            <p:nvPr/>
          </p:nvSpPr>
          <p:spPr>
            <a:xfrm>
              <a:off x="1344" y="18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9" name="Line 6"/>
            <p:cNvSpPr/>
            <p:nvPr/>
          </p:nvSpPr>
          <p:spPr>
            <a:xfrm>
              <a:off x="196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7"/>
            <p:cNvSpPr/>
            <p:nvPr/>
          </p:nvSpPr>
          <p:spPr>
            <a:xfrm>
              <a:off x="268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160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Group 4"/>
          <p:cNvGrpSpPr/>
          <p:nvPr/>
        </p:nvGrpSpPr>
        <p:grpSpPr>
          <a:xfrm>
            <a:off x="3037114" y="4005064"/>
            <a:ext cx="3276600" cy="533400"/>
            <a:chOff x="1344" y="1824"/>
            <a:chExt cx="2064" cy="336"/>
          </a:xfrm>
        </p:grpSpPr>
        <p:sp>
          <p:nvSpPr>
            <p:cNvPr id="15" name="Rectangle 5"/>
            <p:cNvSpPr/>
            <p:nvPr/>
          </p:nvSpPr>
          <p:spPr>
            <a:xfrm>
              <a:off x="1344" y="18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" name="Line 6"/>
            <p:cNvSpPr/>
            <p:nvPr/>
          </p:nvSpPr>
          <p:spPr>
            <a:xfrm>
              <a:off x="196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Line 7"/>
            <p:cNvSpPr/>
            <p:nvPr/>
          </p:nvSpPr>
          <p:spPr>
            <a:xfrm>
              <a:off x="268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7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2160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4"/>
          <p:cNvGrpSpPr/>
          <p:nvPr/>
        </p:nvGrpSpPr>
        <p:grpSpPr>
          <a:xfrm>
            <a:off x="3037114" y="5415880"/>
            <a:ext cx="3276600" cy="533400"/>
            <a:chOff x="1344" y="1824"/>
            <a:chExt cx="2064" cy="336"/>
          </a:xfrm>
        </p:grpSpPr>
        <p:sp>
          <p:nvSpPr>
            <p:cNvPr id="22" name="Rectangle 5"/>
            <p:cNvSpPr/>
            <p:nvPr/>
          </p:nvSpPr>
          <p:spPr>
            <a:xfrm>
              <a:off x="1344" y="1824"/>
              <a:ext cx="2064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3" name="Line 6"/>
            <p:cNvSpPr/>
            <p:nvPr/>
          </p:nvSpPr>
          <p:spPr>
            <a:xfrm>
              <a:off x="196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Line 7"/>
            <p:cNvSpPr/>
            <p:nvPr/>
          </p:nvSpPr>
          <p:spPr>
            <a:xfrm>
              <a:off x="2688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536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7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60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 smtClean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一地址指令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指令格式为：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 操作码</a:t>
            </a:r>
            <a:r>
              <a:rPr lang="zh-CN" altLang="zh-CN" dirty="0"/>
              <a:t>op </a:t>
            </a:r>
            <a:r>
              <a:rPr lang="en-US" altLang="zh-CN" dirty="0"/>
              <a:t>     </a:t>
            </a:r>
            <a:r>
              <a:rPr lang="zh-CN" altLang="en-US" dirty="0"/>
              <a:t>第一操作数</a:t>
            </a:r>
            <a:r>
              <a:rPr lang="en-US" altLang="zh-CN" dirty="0"/>
              <a:t>A1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功能描述：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(AC)</a:t>
            </a:r>
            <a:r>
              <a:rPr lang="zh-CN" altLang="zh-CN" dirty="0"/>
              <a:t> op</a:t>
            </a:r>
            <a:r>
              <a:rPr lang="en-US" altLang="zh-CN" dirty="0"/>
              <a:t>(A1) →A1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(PC)+1→PC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单操作数运算指令，如“</a:t>
            </a:r>
            <a:r>
              <a:rPr lang="en-US" altLang="zh-CN" dirty="0"/>
              <a:t>+1”</a:t>
            </a:r>
            <a:r>
              <a:rPr lang="zh-CN" altLang="en-US" dirty="0"/>
              <a:t>、“</a:t>
            </a:r>
            <a:r>
              <a:rPr lang="en-US" altLang="zh-CN" dirty="0"/>
              <a:t>-1”</a:t>
            </a:r>
            <a:r>
              <a:rPr lang="zh-CN" altLang="en-US" dirty="0"/>
              <a:t>、“求反”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指令中给出一个源操作数的</a:t>
            </a:r>
            <a:r>
              <a:rPr lang="zh-CN" altLang="en-US" dirty="0" smtClean="0"/>
              <a:t>地址，另一个隐藏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以运算器中累加寄存器</a:t>
            </a:r>
            <a:r>
              <a:rPr lang="en-US" altLang="zh-CN" dirty="0"/>
              <a:t>AC</a:t>
            </a:r>
            <a:r>
              <a:rPr lang="zh-CN" altLang="en-US" dirty="0"/>
              <a:t>中的数据为隐含的被操作数。</a:t>
            </a:r>
          </a:p>
        </p:txBody>
      </p:sp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14</a:t>
            </a:fld>
            <a:endParaRPr lang="en-US" altLang="zh-CN" sz="1000" dirty="0"/>
          </a:p>
        </p:txBody>
      </p:sp>
      <p:grpSp>
        <p:nvGrpSpPr>
          <p:cNvPr id="16389" name="Group 4"/>
          <p:cNvGrpSpPr/>
          <p:nvPr/>
        </p:nvGrpSpPr>
        <p:grpSpPr>
          <a:xfrm>
            <a:off x="3352800" y="2415880"/>
            <a:ext cx="2209800" cy="533400"/>
            <a:chOff x="1392" y="1824"/>
            <a:chExt cx="1392" cy="336"/>
          </a:xfrm>
        </p:grpSpPr>
        <p:sp>
          <p:nvSpPr>
            <p:cNvPr id="16390" name="Rectangle 5"/>
            <p:cNvSpPr/>
            <p:nvPr/>
          </p:nvSpPr>
          <p:spPr>
            <a:xfrm>
              <a:off x="1392" y="1824"/>
              <a:ext cx="1392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6391" name="Line 6"/>
            <p:cNvSpPr/>
            <p:nvPr/>
          </p:nvSpPr>
          <p:spPr>
            <a:xfrm>
              <a:off x="2016" y="18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584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op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2208" y="182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kern="1200" cap="none" spc="0" normalizeH="0" baseline="0" noProof="0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A1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4.2.2 地址码</a:t>
            </a:r>
            <a:endParaRPr lang="zh-CN" altLang="en-US" sz="3500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3400" dirty="0"/>
              <a:t>零地址指令 </a:t>
            </a:r>
            <a:r>
              <a:rPr lang="zh-CN" altLang="en-US" sz="2100" dirty="0"/>
              <a:t> </a:t>
            </a:r>
          </a:p>
          <a:p>
            <a:pPr lvl="1" eaLnBrk="1" hangingPunct="1"/>
            <a:r>
              <a:rPr lang="zh-CN" altLang="en-US" sz="3000" dirty="0"/>
              <a:t>其格式为：</a:t>
            </a:r>
          </a:p>
          <a:p>
            <a:pPr lvl="1" eaLnBrk="1" hangingPunct="1"/>
            <a:endParaRPr lang="zh-CN" altLang="en-US" sz="3000" dirty="0"/>
          </a:p>
          <a:p>
            <a:pPr lvl="1" eaLnBrk="1" hangingPunct="1"/>
            <a:endParaRPr lang="zh-CN" altLang="en-US" sz="3000" dirty="0"/>
          </a:p>
          <a:p>
            <a:pPr lvl="1" eaLnBrk="1" hangingPunct="1"/>
            <a:r>
              <a:rPr lang="zh-CN" altLang="en-US" sz="3000" dirty="0"/>
              <a:t> 操作码</a:t>
            </a:r>
            <a:r>
              <a:rPr lang="zh-CN" altLang="zh-CN" sz="3200" dirty="0"/>
              <a:t>op</a:t>
            </a:r>
            <a:endParaRPr lang="en-US" altLang="zh-CN" sz="3000" dirty="0"/>
          </a:p>
          <a:p>
            <a:pPr lvl="1" eaLnBrk="1" hangingPunct="1"/>
            <a:r>
              <a:rPr lang="en-US" altLang="zh-CN" sz="3000" dirty="0"/>
              <a:t>“</a:t>
            </a:r>
            <a:r>
              <a:rPr lang="zh-CN" altLang="en-US" sz="3000" dirty="0"/>
              <a:t>停机”、“空操作”、“清除”等控制类指令。</a:t>
            </a:r>
          </a:p>
        </p:txBody>
      </p:sp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15</a:t>
            </a:fld>
            <a:endParaRPr lang="en-US" altLang="zh-CN" sz="1000" dirty="0"/>
          </a:p>
        </p:txBody>
      </p:sp>
      <p:grpSp>
        <p:nvGrpSpPr>
          <p:cNvPr id="17413" name="Group 4"/>
          <p:cNvGrpSpPr/>
          <p:nvPr/>
        </p:nvGrpSpPr>
        <p:grpSpPr>
          <a:xfrm>
            <a:off x="2057400" y="3162300"/>
            <a:ext cx="1524000" cy="533400"/>
            <a:chOff x="1344" y="1632"/>
            <a:chExt cx="960" cy="336"/>
          </a:xfrm>
        </p:grpSpPr>
        <p:sp>
          <p:nvSpPr>
            <p:cNvPr id="17414" name="Rectangle 5"/>
            <p:cNvSpPr/>
            <p:nvPr/>
          </p:nvSpPr>
          <p:spPr>
            <a:xfrm>
              <a:off x="1344" y="1632"/>
              <a:ext cx="960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488" y="163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op</a:t>
              </a:r>
              <a:endParaRPr kumimoji="1" lang="en-US" altLang="zh-CN" sz="2800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4.2.3 </a:t>
            </a:r>
            <a:r>
              <a:rPr lang="zh-CN" altLang="en-US" sz="3600" dirty="0"/>
              <a:t>指令字长度</a:t>
            </a:r>
            <a:endParaRPr lang="zh-CN" altLang="en-US" sz="350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指令字长度（一个指令字包含二进制代码的位数）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机器字长：计算机能直接处理的二进制数据的位数。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单字长指令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半字长指令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双字长指令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b="1" i="1" dirty="0"/>
              <a:t>多字长指令</a:t>
            </a:r>
            <a:r>
              <a:rPr lang="zh-CN" altLang="en-US" sz="2100" dirty="0"/>
              <a:t>的优缺点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优点提供足够的地址位来解决访问内存任何单元的寻址问题 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缺点必须两次或多次访问内存以取出一整条指令，降低了</a:t>
            </a:r>
            <a:r>
              <a:rPr lang="en-US" altLang="zh-CN" sz="2000" dirty="0"/>
              <a:t>CPU</a:t>
            </a:r>
            <a:r>
              <a:rPr lang="zh-CN" altLang="en-US" sz="2000" dirty="0"/>
              <a:t>的运算速度，又占用了更多的存储空间。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指令系统中指令采用</a:t>
            </a:r>
            <a:r>
              <a:rPr lang="zh-CN" altLang="en-US" sz="2100" b="1" i="1" dirty="0"/>
              <a:t>等长指令</a:t>
            </a:r>
            <a:r>
              <a:rPr lang="zh-CN" altLang="en-US" sz="2100" dirty="0"/>
              <a:t>的优点：各种指令字长度是相等的，</a:t>
            </a:r>
            <a:r>
              <a:rPr lang="zh-CN" altLang="en-US" sz="2100" u="sng" dirty="0"/>
              <a:t>指令字结构简单，且指令字长度是不变的</a:t>
            </a:r>
            <a:r>
              <a:rPr lang="zh-CN" altLang="en-US" sz="2100" dirty="0"/>
              <a:t> 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采用</a:t>
            </a:r>
            <a:r>
              <a:rPr lang="zh-CN" altLang="en-US" sz="2100" b="1" i="1" dirty="0"/>
              <a:t>非等长指令</a:t>
            </a:r>
            <a:r>
              <a:rPr lang="zh-CN" altLang="en-US" sz="2100" dirty="0"/>
              <a:t>的的优点：各种指令字长度随指令功能而异，</a:t>
            </a:r>
            <a:r>
              <a:rPr lang="zh-CN" altLang="en-US" sz="2100" u="sng" dirty="0"/>
              <a:t>结构灵活，能充分利用指令长度，但指令的控制较复杂</a:t>
            </a:r>
            <a:r>
              <a:rPr lang="zh-CN" altLang="en-US" sz="2100" dirty="0"/>
              <a:t> 。</a:t>
            </a:r>
          </a:p>
        </p:txBody>
      </p:sp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16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4.2.4 指令助记符</a:t>
            </a:r>
            <a:endParaRPr lang="zh-CN" altLang="en-US" sz="3500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由于硬件只能识别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，所以采用二进制操作码是必要的，但是我们用二进制来书写程序却非常麻烦。</a:t>
            </a:r>
            <a:endParaRPr lang="zh-CN" altLang="en-US" sz="2600" dirty="0"/>
          </a:p>
          <a:p>
            <a:pPr eaLnBrk="1" hangingPunct="1"/>
            <a:r>
              <a:rPr lang="zh-CN" altLang="en-US" dirty="0"/>
              <a:t>为了便于书写和阅读程序，每条指令通常用</a:t>
            </a:r>
            <a:r>
              <a:rPr lang="en-US" altLang="zh-CN" dirty="0"/>
              <a:t>3</a:t>
            </a:r>
            <a:r>
              <a:rPr lang="zh-CN" altLang="en-US" dirty="0"/>
              <a:t>个或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u="sng" dirty="0"/>
              <a:t>英文缩写字母</a:t>
            </a:r>
            <a:r>
              <a:rPr lang="zh-CN" altLang="en-US" dirty="0"/>
              <a:t>来表示。这种缩写码叫做</a:t>
            </a:r>
            <a:r>
              <a:rPr lang="zh-CN" altLang="en-US" u="sng" dirty="0"/>
              <a:t>指令助记符</a:t>
            </a:r>
            <a:endParaRPr lang="zh-CN" altLang="en-US" sz="2600" u="sng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/>
              <a:t>用</a:t>
            </a:r>
            <a:r>
              <a:rPr lang="en-US" altLang="zh-CN" sz="2200" dirty="0"/>
              <a:t>3</a:t>
            </a:r>
            <a:r>
              <a:rPr lang="zh-CN" altLang="en-US" sz="2200" dirty="0"/>
              <a:t>～</a:t>
            </a:r>
            <a:r>
              <a:rPr lang="en-US" altLang="zh-CN" sz="2200" dirty="0"/>
              <a:t>4</a:t>
            </a:r>
            <a:r>
              <a:rPr lang="zh-CN" altLang="en-US" sz="2200" dirty="0"/>
              <a:t>个英文字母来表示操作码，一般为英文缩写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/>
              <a:t>不同的计算机系统，规定不一样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/>
              <a:t>必须用</a:t>
            </a:r>
            <a:r>
              <a:rPr lang="zh-CN" altLang="en-US" sz="2200" b="1" dirty="0"/>
              <a:t>汇编语言</a:t>
            </a:r>
            <a:r>
              <a:rPr lang="zh-CN" altLang="en-US" sz="2200" dirty="0"/>
              <a:t>翻译成二进制代码</a:t>
            </a:r>
          </a:p>
        </p:txBody>
      </p:sp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17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4.2.4 指令助记符</a:t>
            </a:r>
            <a:endParaRPr lang="zh-CN" altLang="en-US" sz="3500" dirty="0"/>
          </a:p>
        </p:txBody>
      </p:sp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18</a:t>
            </a:fld>
            <a:endParaRPr lang="en-US" altLang="zh-CN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5" y="1916832"/>
            <a:ext cx="8919699" cy="30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25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4.2.5 指令格式举例</a:t>
            </a:r>
            <a:endParaRPr lang="zh-CN" altLang="en-US" sz="3500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600" dirty="0"/>
              <a:t>8</a:t>
            </a:r>
            <a:r>
              <a:rPr lang="zh-CN" altLang="en-US" sz="2600" dirty="0"/>
              <a:t>位微型计算机的指令格式</a:t>
            </a:r>
          </a:p>
          <a:p>
            <a:pPr lvl="1" eaLnBrk="1" hangingPunct="1"/>
            <a:r>
              <a:rPr lang="zh-CN" altLang="en-US" sz="2200" dirty="0"/>
              <a:t>如</a:t>
            </a:r>
            <a:r>
              <a:rPr lang="en-US" altLang="zh-CN" sz="2200" dirty="0"/>
              <a:t>8088</a:t>
            </a:r>
            <a:r>
              <a:rPr lang="zh-CN" altLang="en-US" sz="2200" dirty="0"/>
              <a:t>，字长</a:t>
            </a:r>
            <a:r>
              <a:rPr lang="en-US" altLang="zh-CN" sz="2200" dirty="0"/>
              <a:t>8</a:t>
            </a:r>
            <a:r>
              <a:rPr lang="zh-CN" altLang="en-US" sz="2200" dirty="0"/>
              <a:t>位，指令结构可变</a:t>
            </a:r>
          </a:p>
          <a:p>
            <a:pPr lvl="1" eaLnBrk="1" hangingPunct="1"/>
            <a:r>
              <a:rPr lang="zh-CN" altLang="en-US" sz="2200" dirty="0"/>
              <a:t>包括单字长指令、双字长指令和三字长指令</a:t>
            </a:r>
          </a:p>
          <a:p>
            <a:pPr lvl="1" eaLnBrk="1" hangingPunct="1"/>
            <a:r>
              <a:rPr lang="zh-CN" altLang="en-US" sz="2200" dirty="0"/>
              <a:t>操作码长度固定</a:t>
            </a:r>
          </a:p>
          <a:p>
            <a:pPr lvl="1" eaLnBrk="1" hangingPunct="1">
              <a:buNone/>
            </a:pPr>
            <a:endParaRPr lang="zh-CN" altLang="en-US" sz="2200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19</a:t>
            </a:fld>
            <a:endParaRPr lang="en-US" altLang="zh-CN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8" y="3573016"/>
            <a:ext cx="85725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4.1 </a:t>
            </a:r>
            <a:r>
              <a:rPr lang="zh-CN" altLang="en-US" dirty="0"/>
              <a:t>指令系统的发展与性能要求</a:t>
            </a: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4.1.1 </a:t>
            </a:r>
            <a:r>
              <a:rPr lang="zh-CN" altLang="en-US" dirty="0"/>
              <a:t>指令系统的发展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4.1.2 </a:t>
            </a:r>
            <a:r>
              <a:rPr lang="zh-CN" altLang="en-US" dirty="0"/>
              <a:t>指令系统的性能要求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4.1.3 </a:t>
            </a:r>
            <a:r>
              <a:rPr lang="zh-CN" altLang="en-US" dirty="0"/>
              <a:t>低级语言与硬件结构的关系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4.2.5 指令格式举例</a:t>
            </a:r>
            <a:endParaRPr lang="zh-CN" altLang="en-US" sz="3500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r>
              <a:rPr lang="zh-CN" altLang="zh-CN" dirty="0"/>
              <a:t>MIPS R4000指令格式</a:t>
            </a:r>
          </a:p>
          <a:p>
            <a:r>
              <a:rPr lang="zh-CN" altLang="zh-CN" dirty="0"/>
              <a:t>RISC计算机系统，32位字长，32个通用寄存器。</a:t>
            </a:r>
            <a:br>
              <a:rPr lang="zh-CN" altLang="zh-CN" dirty="0"/>
            </a:br>
            <a:r>
              <a:rPr lang="zh-CN" altLang="zh-CN" dirty="0"/>
              <a:t>R型（寄存器）指令：</a:t>
            </a:r>
            <a:br>
              <a:rPr lang="zh-CN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 smtClean="0"/>
              <a:t> </a:t>
            </a:r>
            <a:r>
              <a:rPr lang="zh-CN" altLang="zh-CN" dirty="0" smtClean="0"/>
              <a:t>I</a:t>
            </a:r>
            <a:r>
              <a:rPr lang="zh-CN" altLang="zh-CN" dirty="0"/>
              <a:t>型（立即数）指令：</a:t>
            </a:r>
            <a:br>
              <a:rPr lang="zh-CN" altLang="zh-CN" dirty="0"/>
            </a:br>
            <a:endParaRPr lang="en-US" altLang="zh-CN" dirty="0"/>
          </a:p>
        </p:txBody>
      </p:sp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20</a:t>
            </a:fld>
            <a:endParaRPr lang="en-US" altLang="zh-CN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6155690" y="2925445"/>
            <a:ext cx="3048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型指令：</a:t>
            </a:r>
          </a:p>
          <a:p>
            <a:r>
              <a:rPr lang="en-US" altLang="zh-CN"/>
              <a:t>rs</a:t>
            </a:r>
            <a:r>
              <a:rPr lang="zh-CN" altLang="en-US"/>
              <a:t>：第</a:t>
            </a:r>
            <a:r>
              <a:rPr lang="en-US" altLang="zh-CN"/>
              <a:t>1</a:t>
            </a:r>
            <a:r>
              <a:rPr lang="zh-CN" altLang="en-US"/>
              <a:t>个源操作数寄存器</a:t>
            </a:r>
          </a:p>
          <a:p>
            <a:r>
              <a:rPr lang="en-US" altLang="zh-CN"/>
              <a:t>rt</a:t>
            </a:r>
            <a:r>
              <a:rPr lang="zh-CN" altLang="en-US"/>
              <a:t>：第</a:t>
            </a:r>
            <a:r>
              <a:rPr lang="en-US" altLang="zh-CN"/>
              <a:t>2</a:t>
            </a:r>
            <a:r>
              <a:rPr lang="zh-CN" altLang="en-US"/>
              <a:t>个源操作数寄存器</a:t>
            </a:r>
          </a:p>
          <a:p>
            <a:r>
              <a:rPr lang="en-US" altLang="zh-CN"/>
              <a:t>rd</a:t>
            </a:r>
            <a:r>
              <a:rPr lang="zh-CN" altLang="en-US"/>
              <a:t>：目的数寄存器</a:t>
            </a:r>
          </a:p>
          <a:p>
            <a:r>
              <a:rPr lang="en-US" altLang="zh-CN"/>
              <a:t>shamt</a:t>
            </a:r>
            <a:r>
              <a:rPr lang="zh-CN" altLang="en-US"/>
              <a:t>：移位码，用于移位指令。</a:t>
            </a:r>
          </a:p>
          <a:p>
            <a:r>
              <a:rPr lang="en-US" altLang="zh-CN"/>
              <a:t>funct</a:t>
            </a:r>
            <a:r>
              <a:rPr lang="zh-CN" altLang="en-US"/>
              <a:t>：函数码，指定</a:t>
            </a:r>
            <a:r>
              <a:rPr lang="en-US" altLang="zh-CN"/>
              <a:t>R</a:t>
            </a:r>
            <a:r>
              <a:rPr lang="zh-CN" altLang="en-US"/>
              <a:t>型指令的特定操作。</a:t>
            </a:r>
          </a:p>
          <a:p>
            <a:r>
              <a:rPr lang="en-US" altLang="zh-CN"/>
              <a:t>I</a:t>
            </a:r>
            <a:r>
              <a:rPr lang="zh-CN" altLang="en-US"/>
              <a:t>型指令：</a:t>
            </a:r>
          </a:p>
          <a:p>
            <a:r>
              <a:rPr lang="en-US" altLang="zh-CN"/>
              <a:t>16</a:t>
            </a:r>
            <a:r>
              <a:rPr lang="zh-CN" altLang="en-US"/>
              <a:t>位地址字段提供取字指令、存字指令访问存储器的基值地址码（也称位移量）。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" y="3882977"/>
            <a:ext cx="5988535" cy="71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54936"/>
            <a:ext cx="5988535" cy="66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4.2.5 指令格式举例</a:t>
            </a:r>
            <a:r>
              <a:rPr lang="zh-CN" altLang="en-US" sz="3600" dirty="0"/>
              <a:t>：</a:t>
            </a:r>
            <a:r>
              <a:rPr lang="en-US" altLang="zh-CN" sz="3600" dirty="0"/>
              <a:t>ARM</a:t>
            </a:r>
            <a:r>
              <a:rPr lang="zh-CN" altLang="en-US" sz="3600" dirty="0"/>
              <a:t>指令格式</a:t>
            </a:r>
            <a:endParaRPr lang="zh-CN" altLang="en-US" sz="3500" dirty="0"/>
          </a:p>
        </p:txBody>
      </p:sp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21</a:t>
            </a:fld>
            <a:endParaRPr lang="en-US" altLang="zh-CN" sz="1000" dirty="0"/>
          </a:p>
        </p:txBody>
      </p:sp>
      <p:pic>
        <p:nvPicPr>
          <p:cNvPr id="22532" name="图片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684338"/>
            <a:ext cx="7572375" cy="478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云形 1"/>
          <p:cNvSpPr/>
          <p:nvPr/>
        </p:nvSpPr>
        <p:spPr>
          <a:xfrm>
            <a:off x="6372200" y="3536640"/>
            <a:ext cx="2230706" cy="108012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i="1" dirty="0" smtClean="0"/>
              <a:t>（</a:t>
            </a:r>
            <a:r>
              <a:rPr lang="en-US" altLang="zh-CN" sz="1600" i="1" dirty="0" smtClean="0"/>
              <a:t>Note</a:t>
            </a:r>
            <a:r>
              <a:rPr lang="zh-CN" altLang="en-US" sz="1600" i="1" dirty="0" smtClean="0"/>
              <a:t>）</a:t>
            </a:r>
            <a:endParaRPr lang="en-US" altLang="zh-CN" sz="1600" i="1" dirty="0" smtClean="0"/>
          </a:p>
          <a:p>
            <a:pPr algn="ctr"/>
            <a:r>
              <a:rPr lang="en-US" altLang="zh-CN" sz="1600" i="1" dirty="0" smtClean="0">
                <a:hlinkClick r:id="rId4"/>
              </a:rPr>
              <a:t>ARM</a:t>
            </a:r>
            <a:r>
              <a:rPr lang="zh-CN" altLang="en-US" sz="1600" i="1" dirty="0" smtClean="0">
                <a:hlinkClick r:id="rId4"/>
              </a:rPr>
              <a:t>是什么架构？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200" dirty="0"/>
              <a:t>4.2.5 指令格式举例</a:t>
            </a:r>
            <a:endParaRPr lang="zh-CN" altLang="en-US" dirty="0"/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395288" y="1628774"/>
            <a:ext cx="7848600" cy="4968577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buNone/>
            </a:pPr>
            <a:r>
              <a:rPr lang="en-US" altLang="zh-CN" sz="2100" dirty="0"/>
              <a:t>     </a:t>
            </a:r>
            <a:r>
              <a:rPr lang="en-US" altLang="zh-CN" sz="2400" dirty="0"/>
              <a:t>Pentium</a:t>
            </a:r>
            <a:r>
              <a:rPr lang="zh-CN" altLang="en-US" sz="2400" dirty="0"/>
              <a:t>指令格式</a:t>
            </a:r>
            <a:endParaRPr lang="en-US" altLang="zh-CN" sz="2100" dirty="0"/>
          </a:p>
          <a:p>
            <a:r>
              <a:rPr lang="en-US" altLang="zh-CN" sz="1800" dirty="0"/>
              <a:t>Pentium </a:t>
            </a:r>
            <a:r>
              <a:rPr lang="zh-CN" altLang="en-US" sz="1800" dirty="0"/>
              <a:t>机的指令字长度是可变的：从 </a:t>
            </a:r>
            <a:r>
              <a:rPr lang="en-US" altLang="zh-CN" sz="1800" dirty="0"/>
              <a:t>1B </a:t>
            </a:r>
            <a:r>
              <a:rPr lang="zh-CN" altLang="en-US" sz="1800" dirty="0"/>
              <a:t>到 </a:t>
            </a:r>
            <a:r>
              <a:rPr lang="en-US" altLang="zh-CN" sz="1800" dirty="0"/>
              <a:t>12B</a:t>
            </a:r>
            <a:r>
              <a:rPr lang="zh-CN" altLang="en-US" sz="1800" dirty="0"/>
              <a:t>，</a:t>
            </a:r>
            <a:r>
              <a:rPr lang="en-US" altLang="zh-CN" sz="1800" dirty="0"/>
              <a:t>1B </a:t>
            </a:r>
            <a:r>
              <a:rPr lang="zh-CN" altLang="en-US" sz="1800" dirty="0"/>
              <a:t>表示 </a:t>
            </a:r>
            <a:r>
              <a:rPr lang="en-US" altLang="zh-CN" sz="1800" dirty="0"/>
              <a:t>1 </a:t>
            </a:r>
            <a:r>
              <a:rPr lang="zh-CN" altLang="en-US" sz="1800" dirty="0"/>
              <a:t>字节。指令格式如下所示</a:t>
            </a:r>
            <a:r>
              <a:rPr lang="zh-CN" altLang="en-US" sz="1800" dirty="0" smtClean="0"/>
              <a:t>。这种</a:t>
            </a:r>
            <a:r>
              <a:rPr lang="zh-CN" altLang="en-US" sz="1800" dirty="0"/>
              <a:t>非固定长度的指令格式是典型的 </a:t>
            </a:r>
            <a:r>
              <a:rPr lang="en-US" altLang="zh-CN" sz="1800" dirty="0"/>
              <a:t>CISC </a:t>
            </a:r>
            <a:r>
              <a:rPr lang="zh-CN" altLang="en-US" sz="1800" dirty="0"/>
              <a:t>结构特征。之所以如此，一是为了与它的</a:t>
            </a:r>
            <a:r>
              <a:rPr lang="zh-CN" altLang="en-US" sz="1800" dirty="0" smtClean="0"/>
              <a:t>前身</a:t>
            </a:r>
            <a:r>
              <a:rPr lang="en-US" altLang="zh-CN" sz="1800" dirty="0" smtClean="0"/>
              <a:t>80486 </a:t>
            </a:r>
            <a:r>
              <a:rPr lang="zh-CN" altLang="en-US" sz="1800" dirty="0"/>
              <a:t>保持兼容，二是希望能给编译程序写作者以更多灵活的编程支持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endParaRPr lang="en-US" altLang="zh-CN" sz="21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指令</a:t>
            </a:r>
            <a:r>
              <a:rPr lang="zh-CN" altLang="en-US" sz="1600" dirty="0"/>
              <a:t>本身由操作码字段、</a:t>
            </a:r>
            <a:r>
              <a:rPr lang="en-US" altLang="zh-CN" sz="1600" dirty="0"/>
              <a:t>Mod-R/M </a:t>
            </a:r>
            <a:r>
              <a:rPr lang="zh-CN" altLang="en-US" sz="1600" dirty="0"/>
              <a:t>字段、</a:t>
            </a:r>
            <a:r>
              <a:rPr lang="en-US" altLang="zh-CN" sz="1600" dirty="0"/>
              <a:t>SIB </a:t>
            </a:r>
            <a:r>
              <a:rPr lang="zh-CN" altLang="en-US" sz="1600" dirty="0"/>
              <a:t>字段、位移量字段、立即数字段组成</a:t>
            </a:r>
            <a:r>
              <a:rPr lang="zh-CN" altLang="en-US" sz="1600" dirty="0" smtClean="0"/>
              <a:t>。除</a:t>
            </a:r>
            <a:r>
              <a:rPr lang="zh-CN" altLang="en-US" sz="1600" dirty="0"/>
              <a:t>操作码字段外，其他四个字段都是可选字段</a:t>
            </a:r>
            <a:r>
              <a:rPr lang="en-US" altLang="zh-CN" sz="1600" dirty="0"/>
              <a:t>(</a:t>
            </a:r>
            <a:r>
              <a:rPr lang="zh-CN" altLang="en-US" sz="1600" dirty="0"/>
              <a:t>不选时取 </a:t>
            </a:r>
            <a:r>
              <a:rPr lang="en-US" altLang="zh-CN" sz="1600" dirty="0"/>
              <a:t>0 </a:t>
            </a:r>
            <a:r>
              <a:rPr lang="zh-CN" altLang="en-US" sz="1600" dirty="0"/>
              <a:t>字节</a:t>
            </a:r>
            <a:r>
              <a:rPr lang="en-US" altLang="zh-CN" sz="1600" dirty="0"/>
              <a:t>)</a:t>
            </a:r>
            <a:r>
              <a:rPr lang="zh-CN" altLang="en-US" sz="1600" dirty="0"/>
              <a:t>。 </a:t>
            </a:r>
          </a:p>
          <a:p>
            <a:r>
              <a:rPr lang="en-US" altLang="zh-CN" sz="1600" dirty="0"/>
              <a:t>Mod-R/M </a:t>
            </a:r>
            <a:r>
              <a:rPr lang="zh-CN" altLang="en-US" sz="1600" dirty="0"/>
              <a:t>字段规定了存储器操作数的寻址方式，给出了寄存器操作数的寄存器地址号</a:t>
            </a:r>
            <a:r>
              <a:rPr lang="zh-CN" altLang="en-US" sz="1600" dirty="0" smtClean="0"/>
              <a:t>。除</a:t>
            </a:r>
            <a:r>
              <a:rPr lang="zh-CN" altLang="en-US" sz="1600" dirty="0"/>
              <a:t>少数预先规定寻址方式的指令外，绝大多数指令都包含这个字段。 </a:t>
            </a:r>
          </a:p>
          <a:p>
            <a:r>
              <a:rPr lang="en-US" altLang="zh-CN" sz="1600" dirty="0"/>
              <a:t>SIB </a:t>
            </a:r>
            <a:r>
              <a:rPr lang="zh-CN" altLang="en-US" sz="1600" dirty="0"/>
              <a:t>字段由比例系数 </a:t>
            </a:r>
            <a:r>
              <a:rPr lang="en-US" altLang="zh-CN" sz="1600" dirty="0"/>
              <a:t>S</a:t>
            </a:r>
            <a:r>
              <a:rPr lang="zh-CN" altLang="en-US" sz="1600" dirty="0"/>
              <a:t>、变址寄存器号 </a:t>
            </a:r>
            <a:r>
              <a:rPr lang="en-US" altLang="zh-CN" sz="1600" dirty="0"/>
              <a:t>I</a:t>
            </a:r>
            <a:r>
              <a:rPr lang="zh-CN" altLang="en-US" sz="1600" dirty="0"/>
              <a:t>、基址寄存器号 </a:t>
            </a:r>
            <a:r>
              <a:rPr lang="en-US" altLang="zh-CN" sz="1600" dirty="0"/>
              <a:t>B </a:t>
            </a:r>
            <a:r>
              <a:rPr lang="zh-CN" altLang="en-US" sz="1600" dirty="0"/>
              <a:t>组成。利用该字段，可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Mod-R/M </a:t>
            </a:r>
            <a:r>
              <a:rPr lang="zh-CN" altLang="en-US" sz="1600" dirty="0"/>
              <a:t>字段一起，对操作数来源进行完整的说明。显然，</a:t>
            </a:r>
            <a:r>
              <a:rPr lang="en-US" altLang="zh-CN" sz="1600" dirty="0"/>
              <a:t>Pentium </a:t>
            </a:r>
            <a:r>
              <a:rPr lang="zh-CN" altLang="en-US" sz="1600" dirty="0"/>
              <a:t>采用 </a:t>
            </a:r>
            <a:r>
              <a:rPr lang="en-US" altLang="zh-CN" sz="1600" dirty="0"/>
              <a:t>RS </a:t>
            </a:r>
            <a:r>
              <a:rPr lang="zh-CN" altLang="en-US" sz="1600" dirty="0"/>
              <a:t>型指令，</a:t>
            </a:r>
            <a:r>
              <a:rPr lang="zh-CN" altLang="en-US" sz="1600" dirty="0" smtClean="0"/>
              <a:t>指令格式</a:t>
            </a:r>
            <a:r>
              <a:rPr lang="zh-CN" altLang="en-US" sz="1600" dirty="0"/>
              <a:t>中只有一个存储器操作数。</a:t>
            </a:r>
          </a:p>
        </p:txBody>
      </p:sp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22</a:t>
            </a:fld>
            <a:endParaRPr lang="en-US" altLang="zh-CN" sz="1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78237"/>
            <a:ext cx="82311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914400" y="836712"/>
            <a:ext cx="7315200" cy="42484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将下面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语句翻译成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ARM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汇编语言代码。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赋值语句是：</a:t>
            </a:r>
          </a:p>
          <a:p>
            <a:pPr lvl="0" algn="ctr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f=(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g+h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)-(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i+j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假设变量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分别放在寄存器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r0,r1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（假设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g+h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的求和结果暂存在寄存器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i+j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的求和结果暂存在寄存器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5650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914400" y="836712"/>
            <a:ext cx="7315200" cy="338437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将下面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语句翻译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成汇编语言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代码。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赋值语句是：</a:t>
            </a:r>
          </a:p>
          <a:p>
            <a:pPr lvl="0" algn="ctr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f=(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g+h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)-(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i+j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假设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分别放在寄存器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r0,r1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，结果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放在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（假设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g+h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的求和结果暂存在寄存器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i+j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的求和结果暂存在寄存器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r6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699792" y="4065470"/>
            <a:ext cx="3744416" cy="156966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pt-BR" altLang="zh-CN" sz="32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ADD r5,r0,r1</a:t>
            </a:r>
          </a:p>
          <a:p>
            <a:r>
              <a:rPr lang="pt-BR" altLang="zh-CN" sz="32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ADD r6,r2,r3</a:t>
            </a:r>
          </a:p>
          <a:p>
            <a:r>
              <a:rPr lang="pt-BR" altLang="zh-CN" sz="3200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SUB  r4,r5,r6</a:t>
            </a:r>
            <a:endParaRPr lang="zh-CN" altLang="en-US" sz="3200" dirty="0">
              <a:solidFill>
                <a:srgbClr val="FF0000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4430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86" y="1191721"/>
            <a:ext cx="8662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 </a:t>
            </a:r>
            <a:r>
              <a:rPr lang="en-US" altLang="zh-CN" sz="2400" dirty="0"/>
              <a:t>4.4】 MIPS R4000 </a:t>
            </a:r>
            <a:r>
              <a:rPr lang="zh-CN" altLang="en-US" sz="2400" dirty="0"/>
              <a:t>汇编语言中，寄存器＄</a:t>
            </a:r>
            <a:r>
              <a:rPr lang="en-US" altLang="zh-CN" sz="2400" dirty="0"/>
              <a:t>s0</a:t>
            </a:r>
            <a:r>
              <a:rPr lang="zh-CN" altLang="en-US" sz="2400" dirty="0"/>
              <a:t>～＄</a:t>
            </a:r>
            <a:r>
              <a:rPr lang="en-US" altLang="zh-CN" sz="2400" dirty="0"/>
              <a:t>s7 </a:t>
            </a:r>
            <a:r>
              <a:rPr lang="zh-CN" altLang="en-US" sz="2400" dirty="0"/>
              <a:t>对应寄存器号为 </a:t>
            </a:r>
            <a:r>
              <a:rPr lang="en-US" altLang="zh-CN" sz="2400" dirty="0"/>
              <a:t>16</a:t>
            </a:r>
            <a:r>
              <a:rPr lang="zh-CN" altLang="en-US" sz="2400" dirty="0"/>
              <a:t>～</a:t>
            </a:r>
            <a:r>
              <a:rPr lang="en-US" altLang="zh-CN" sz="2400" dirty="0"/>
              <a:t>23(</a:t>
            </a:r>
            <a:r>
              <a:rPr lang="zh-CN" altLang="en-US" sz="2400" dirty="0" smtClean="0"/>
              <a:t>十进制</a:t>
            </a:r>
            <a:r>
              <a:rPr lang="en-US" altLang="zh-CN" sz="2400" dirty="0"/>
              <a:t>)</a:t>
            </a:r>
            <a:r>
              <a:rPr lang="zh-CN" altLang="en-US" sz="2400" dirty="0"/>
              <a:t>，寄存器＄</a:t>
            </a:r>
            <a:r>
              <a:rPr lang="en-US" altLang="zh-CN" sz="2400" dirty="0"/>
              <a:t>t0</a:t>
            </a:r>
            <a:r>
              <a:rPr lang="zh-CN" altLang="en-US" sz="2400" dirty="0"/>
              <a:t>～＄</a:t>
            </a:r>
            <a:r>
              <a:rPr lang="en-US" altLang="zh-CN" sz="2400" dirty="0"/>
              <a:t>t7 </a:t>
            </a:r>
            <a:r>
              <a:rPr lang="zh-CN" altLang="en-US" sz="2400" dirty="0"/>
              <a:t>对应的寄存器号为 </a:t>
            </a:r>
            <a:r>
              <a:rPr lang="en-US" altLang="zh-CN" sz="2400" dirty="0"/>
              <a:t>8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。表 </a:t>
            </a:r>
            <a:r>
              <a:rPr lang="en-US" altLang="zh-CN" sz="2400" dirty="0"/>
              <a:t>4.5 </a:t>
            </a:r>
            <a:r>
              <a:rPr lang="zh-CN" altLang="en-US" sz="2400" dirty="0"/>
              <a:t>列出了 </a:t>
            </a:r>
            <a:r>
              <a:rPr lang="en-US" altLang="zh-CN" sz="2400" dirty="0"/>
              <a:t>2 </a:t>
            </a:r>
            <a:r>
              <a:rPr lang="zh-CN" altLang="en-US" sz="2400" dirty="0"/>
              <a:t>条 </a:t>
            </a:r>
            <a:r>
              <a:rPr lang="en-US" altLang="zh-CN" sz="2400" dirty="0"/>
              <a:t>R </a:t>
            </a:r>
            <a:r>
              <a:rPr lang="zh-CN" altLang="en-US" sz="2400" dirty="0"/>
              <a:t>型指令</a:t>
            </a:r>
            <a:r>
              <a:rPr lang="en-US" altLang="zh-CN" sz="2400" dirty="0"/>
              <a:t>(add</a:t>
            </a:r>
            <a:r>
              <a:rPr lang="zh-CN" altLang="en-US" sz="2400" dirty="0"/>
              <a:t>、</a:t>
            </a:r>
            <a:r>
              <a:rPr lang="en-US" altLang="zh-CN" sz="2400" dirty="0"/>
              <a:t>sub)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 </a:t>
            </a:r>
            <a:r>
              <a:rPr lang="zh-CN" altLang="en-US" sz="2400" dirty="0"/>
              <a:t>条 </a:t>
            </a:r>
            <a:r>
              <a:rPr lang="en-US" altLang="zh-CN" sz="2400" dirty="0"/>
              <a:t>I </a:t>
            </a:r>
            <a:r>
              <a:rPr lang="zh-CN" altLang="en-US" sz="2400" dirty="0"/>
              <a:t>型指令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)</a:t>
            </a:r>
            <a:r>
              <a:rPr lang="zh-CN" altLang="en-US" sz="2400" dirty="0"/>
              <a:t>的汇编语言表示。请将 </a:t>
            </a:r>
            <a:r>
              <a:rPr lang="en-US" altLang="zh-CN" sz="2400" dirty="0"/>
              <a:t>4 </a:t>
            </a:r>
            <a:r>
              <a:rPr lang="zh-CN" altLang="en-US" sz="2400" dirty="0"/>
              <a:t>条汇编语言</a:t>
            </a:r>
            <a:r>
              <a:rPr lang="zh-CN" altLang="en-US" sz="2400" dirty="0">
                <a:solidFill>
                  <a:srgbClr val="FF0000"/>
                </a:solidFill>
              </a:rPr>
              <a:t>手工翻译成对应的机器语言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十进制数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表示</a:t>
            </a:r>
            <a:r>
              <a:rPr lang="zh-CN" altLang="en-US" sz="2400" dirty="0"/>
              <a:t>。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5" y="3645024"/>
            <a:ext cx="87630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1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86" y="1052736"/>
            <a:ext cx="8662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 </a:t>
            </a:r>
            <a:r>
              <a:rPr lang="en-US" altLang="zh-CN" sz="2400" dirty="0"/>
              <a:t>4.4】 MIPS R4000 </a:t>
            </a:r>
            <a:r>
              <a:rPr lang="zh-CN" altLang="en-US" sz="2400" dirty="0"/>
              <a:t>汇编语言中，寄存器＄</a:t>
            </a:r>
            <a:r>
              <a:rPr lang="en-US" altLang="zh-CN" sz="2400" dirty="0"/>
              <a:t>s0</a:t>
            </a:r>
            <a:r>
              <a:rPr lang="zh-CN" altLang="en-US" sz="2400" dirty="0"/>
              <a:t>～＄</a:t>
            </a:r>
            <a:r>
              <a:rPr lang="en-US" altLang="zh-CN" sz="2400" dirty="0"/>
              <a:t>s7 </a:t>
            </a:r>
            <a:r>
              <a:rPr lang="zh-CN" altLang="en-US" sz="2400" dirty="0"/>
              <a:t>对应寄存器号为 </a:t>
            </a:r>
            <a:r>
              <a:rPr lang="en-US" altLang="zh-CN" sz="2400" dirty="0"/>
              <a:t>16</a:t>
            </a:r>
            <a:r>
              <a:rPr lang="zh-CN" altLang="en-US" sz="2400" dirty="0"/>
              <a:t>～</a:t>
            </a:r>
            <a:r>
              <a:rPr lang="en-US" altLang="zh-CN" sz="2400" dirty="0"/>
              <a:t>23(</a:t>
            </a:r>
            <a:r>
              <a:rPr lang="zh-CN" altLang="en-US" sz="2400" dirty="0" smtClean="0"/>
              <a:t>十进制</a:t>
            </a:r>
            <a:r>
              <a:rPr lang="en-US" altLang="zh-CN" sz="2400" dirty="0"/>
              <a:t>)</a:t>
            </a:r>
            <a:r>
              <a:rPr lang="zh-CN" altLang="en-US" sz="2400" dirty="0"/>
              <a:t>，寄存器＄</a:t>
            </a:r>
            <a:r>
              <a:rPr lang="en-US" altLang="zh-CN" sz="2400" dirty="0"/>
              <a:t>t0</a:t>
            </a:r>
            <a:r>
              <a:rPr lang="zh-CN" altLang="en-US" sz="2400" dirty="0"/>
              <a:t>～＄</a:t>
            </a:r>
            <a:r>
              <a:rPr lang="en-US" altLang="zh-CN" sz="2400" dirty="0"/>
              <a:t>t7 </a:t>
            </a:r>
            <a:r>
              <a:rPr lang="zh-CN" altLang="en-US" sz="2400" dirty="0"/>
              <a:t>对应的寄存器号为 </a:t>
            </a:r>
            <a:r>
              <a:rPr lang="en-US" altLang="zh-CN" sz="2400" dirty="0"/>
              <a:t>8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。表 </a:t>
            </a:r>
            <a:r>
              <a:rPr lang="en-US" altLang="zh-CN" sz="2400" dirty="0"/>
              <a:t>4.5 </a:t>
            </a:r>
            <a:r>
              <a:rPr lang="zh-CN" altLang="en-US" sz="2400" dirty="0"/>
              <a:t>列出了 </a:t>
            </a:r>
            <a:r>
              <a:rPr lang="en-US" altLang="zh-CN" sz="2400" dirty="0"/>
              <a:t>2 </a:t>
            </a:r>
            <a:r>
              <a:rPr lang="zh-CN" altLang="en-US" sz="2400" dirty="0"/>
              <a:t>条 </a:t>
            </a:r>
            <a:r>
              <a:rPr lang="en-US" altLang="zh-CN" sz="2400" dirty="0"/>
              <a:t>R </a:t>
            </a:r>
            <a:r>
              <a:rPr lang="zh-CN" altLang="en-US" sz="2400" dirty="0"/>
              <a:t>型指令</a:t>
            </a:r>
            <a:r>
              <a:rPr lang="en-US" altLang="zh-CN" sz="2400" dirty="0"/>
              <a:t>(add</a:t>
            </a:r>
            <a:r>
              <a:rPr lang="zh-CN" altLang="en-US" sz="2400" dirty="0"/>
              <a:t>、</a:t>
            </a:r>
            <a:r>
              <a:rPr lang="en-US" altLang="zh-CN" sz="2400" dirty="0"/>
              <a:t>sub)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 </a:t>
            </a:r>
            <a:r>
              <a:rPr lang="zh-CN" altLang="en-US" sz="2400" dirty="0"/>
              <a:t>条 </a:t>
            </a:r>
            <a:r>
              <a:rPr lang="en-US" altLang="zh-CN" sz="2400" dirty="0"/>
              <a:t>I </a:t>
            </a:r>
            <a:r>
              <a:rPr lang="zh-CN" altLang="en-US" sz="2400" dirty="0"/>
              <a:t>型指令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)</a:t>
            </a:r>
            <a:r>
              <a:rPr lang="zh-CN" altLang="en-US" sz="2400" dirty="0"/>
              <a:t>的汇编语言表示。请将 </a:t>
            </a:r>
            <a:r>
              <a:rPr lang="en-US" altLang="zh-CN" sz="2400" dirty="0"/>
              <a:t>4 </a:t>
            </a:r>
            <a:r>
              <a:rPr lang="zh-CN" altLang="en-US" sz="2400" dirty="0"/>
              <a:t>条汇编语言</a:t>
            </a:r>
            <a:r>
              <a:rPr lang="zh-CN" altLang="en-US" sz="2400" dirty="0">
                <a:solidFill>
                  <a:srgbClr val="FF0000"/>
                </a:solidFill>
              </a:rPr>
              <a:t>手工翻译成对应的机器语言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十进制数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表示</a:t>
            </a:r>
            <a:r>
              <a:rPr lang="zh-CN" altLang="en-US" sz="2400" dirty="0"/>
              <a:t>。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6" y="3284984"/>
            <a:ext cx="88296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77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4.3 </a:t>
            </a:r>
            <a:r>
              <a:rPr lang="zh-CN" altLang="en-US" dirty="0"/>
              <a:t>操作数类型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600" dirty="0"/>
              <a:t>4.3.1 </a:t>
            </a:r>
            <a:r>
              <a:rPr lang="zh-CN" altLang="en-US" sz="2600" dirty="0"/>
              <a:t>一般的数据类型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4.3.2 Pentium</a:t>
            </a:r>
            <a:r>
              <a:rPr lang="zh-CN" altLang="en-US" sz="2600" dirty="0"/>
              <a:t>数据类型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4.3.3 Power PC</a:t>
            </a:r>
            <a:r>
              <a:rPr lang="zh-CN" altLang="en-US" sz="2600" dirty="0"/>
              <a:t>数据类型</a:t>
            </a:r>
            <a:br>
              <a:rPr lang="zh-CN" altLang="en-US" sz="2600" dirty="0"/>
            </a:br>
            <a:endParaRPr lang="en-US" altLang="zh-CN" sz="2200" dirty="0"/>
          </a:p>
        </p:txBody>
      </p:sp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27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4.3.1 </a:t>
            </a:r>
            <a:r>
              <a:rPr lang="zh-CN" altLang="en-US" dirty="0"/>
              <a:t>一般的数据类型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zh-CN" altLang="en-US" sz="2200" b="1" dirty="0"/>
              <a:t>地址数据</a:t>
            </a:r>
            <a:r>
              <a:rPr lang="en-US" altLang="zh-CN" sz="2200" dirty="0"/>
              <a:t>:</a:t>
            </a:r>
            <a:r>
              <a:rPr lang="zh-CN" altLang="en-US" sz="2200" dirty="0"/>
              <a:t>地址实际上也是一种形式的数据。</a:t>
            </a:r>
          </a:p>
          <a:p>
            <a:pPr lvl="1" eaLnBrk="1" hangingPunct="1"/>
            <a:r>
              <a:rPr lang="zh-CN" altLang="en-US" sz="2200" b="1" dirty="0"/>
              <a:t>数值数据</a:t>
            </a:r>
            <a:r>
              <a:rPr lang="en-US" altLang="zh-CN" sz="2200" dirty="0"/>
              <a:t>:</a:t>
            </a:r>
            <a:r>
              <a:rPr lang="zh-CN" altLang="en-US" sz="2200" dirty="0"/>
              <a:t>计算机中普遍使用的三种</a:t>
            </a:r>
            <a:r>
              <a:rPr lang="zh-CN" altLang="en-US" sz="2200" dirty="0" smtClean="0"/>
              <a:t>类型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定点</a:t>
            </a:r>
            <a:r>
              <a:rPr lang="zh-CN" altLang="en-US" sz="1800" dirty="0"/>
              <a:t>整数或定点</a:t>
            </a:r>
            <a:r>
              <a:rPr lang="zh-CN" altLang="en-US" sz="1800" dirty="0" smtClean="0"/>
              <a:t>小数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浮点数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压缩十进制数，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字节</a:t>
            </a:r>
            <a:r>
              <a:rPr lang="en-US" altLang="zh-CN" sz="1800" dirty="0" smtClean="0"/>
              <a:t>=2</a:t>
            </a:r>
            <a:r>
              <a:rPr lang="zh-CN" altLang="en-US" sz="1800" dirty="0" smtClean="0"/>
              <a:t>位</a:t>
            </a:r>
            <a:r>
              <a:rPr lang="en-US" altLang="zh-CN" sz="1800" dirty="0" smtClean="0"/>
              <a:t>BCD</a:t>
            </a:r>
            <a:r>
              <a:rPr lang="zh-CN" altLang="en-US" sz="1800" dirty="0" smtClean="0"/>
              <a:t>码。</a:t>
            </a:r>
            <a:endParaRPr lang="zh-CN" altLang="en-US" sz="1800" dirty="0"/>
          </a:p>
          <a:p>
            <a:pPr lvl="1" eaLnBrk="1" hangingPunct="1"/>
            <a:r>
              <a:rPr lang="zh-CN" altLang="en-US" sz="2200" b="1" dirty="0"/>
              <a:t>字符数据</a:t>
            </a:r>
            <a:r>
              <a:rPr lang="en-US" altLang="zh-CN" sz="2200" dirty="0"/>
              <a:t>:</a:t>
            </a:r>
            <a:r>
              <a:rPr lang="zh-CN" altLang="en-US" sz="2200" dirty="0"/>
              <a:t>文本数据或字符串，目前广泛使用</a:t>
            </a:r>
            <a:r>
              <a:rPr lang="en-US" altLang="zh-CN" sz="2200" dirty="0"/>
              <a:t>ASCII</a:t>
            </a:r>
            <a:r>
              <a:rPr lang="zh-CN" altLang="en-US" sz="2200" dirty="0"/>
              <a:t>码。</a:t>
            </a:r>
          </a:p>
          <a:p>
            <a:pPr lvl="1" eaLnBrk="1" hangingPunct="1"/>
            <a:r>
              <a:rPr lang="zh-CN" altLang="en-US" sz="2200" b="1" dirty="0"/>
              <a:t>逻辑数据</a:t>
            </a:r>
            <a:r>
              <a:rPr lang="en-US" altLang="zh-CN" sz="2200" dirty="0"/>
              <a:t>:</a:t>
            </a:r>
            <a:r>
              <a:rPr lang="zh-CN" altLang="en-US" sz="2200" dirty="0"/>
              <a:t>一个单元中有几位二进制</a:t>
            </a:r>
            <a:r>
              <a:rPr lang="en-US" altLang="zh-CN" sz="2200" dirty="0"/>
              <a:t>bit</a:t>
            </a:r>
            <a:r>
              <a:rPr lang="zh-CN" altLang="en-US" sz="2200" dirty="0"/>
              <a:t>项组成，每个</a:t>
            </a:r>
            <a:r>
              <a:rPr lang="en-US" altLang="zh-CN" sz="2200" dirty="0"/>
              <a:t>bit</a:t>
            </a:r>
            <a:r>
              <a:rPr lang="zh-CN" altLang="en-US" sz="2200" dirty="0"/>
              <a:t>的值可以是</a:t>
            </a:r>
            <a:r>
              <a:rPr lang="en-US" altLang="zh-CN" sz="2200" dirty="0"/>
              <a:t>1</a:t>
            </a:r>
            <a:r>
              <a:rPr lang="zh-CN" altLang="en-US" sz="2200" dirty="0"/>
              <a:t>或</a:t>
            </a:r>
            <a:r>
              <a:rPr lang="en-US" altLang="zh-CN" sz="2200" dirty="0"/>
              <a:t>0</a:t>
            </a:r>
            <a:r>
              <a:rPr lang="zh-CN" altLang="en-US" sz="2200" dirty="0"/>
              <a:t>。当数据以这种方式看待时，称为逻辑性数据。</a:t>
            </a:r>
          </a:p>
        </p:txBody>
      </p:sp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28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4.3.2 Pentium</a:t>
            </a:r>
            <a:r>
              <a:rPr lang="zh-CN" altLang="en-US" dirty="0"/>
              <a:t>数据类型</a:t>
            </a: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zh-CN" altLang="en-US" sz="2200" dirty="0"/>
              <a:t>   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zh-CN" altLang="en-US" sz="2200" dirty="0" smtClean="0"/>
              <a:t>常规</a:t>
            </a:r>
            <a:endParaRPr lang="en-US" altLang="zh-CN" sz="2200" dirty="0"/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zh-CN" altLang="en-US" sz="2200" dirty="0" smtClean="0"/>
              <a:t>整数</a:t>
            </a:r>
            <a:endParaRPr lang="en-US" altLang="zh-CN" sz="2200" dirty="0"/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zh-CN" altLang="en-US" sz="2200" dirty="0" smtClean="0"/>
              <a:t>序数</a:t>
            </a:r>
            <a:endParaRPr lang="en-US" altLang="zh-CN" sz="2200" dirty="0"/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zh-CN" altLang="en-US" sz="2200" dirty="0" smtClean="0"/>
              <a:t>未</a:t>
            </a:r>
            <a:r>
              <a:rPr lang="zh-CN" altLang="en-US" sz="2200" dirty="0"/>
              <a:t>压缩的</a:t>
            </a:r>
            <a:r>
              <a:rPr lang="en-US" altLang="zh-CN" sz="2200" dirty="0"/>
              <a:t>BCD</a:t>
            </a:r>
            <a:br>
              <a:rPr lang="en-US" altLang="zh-CN" sz="2200" dirty="0"/>
            </a:br>
            <a:r>
              <a:rPr lang="zh-CN" altLang="en-US" sz="2200" dirty="0"/>
              <a:t>压缩的</a:t>
            </a:r>
            <a:r>
              <a:rPr lang="en-US" altLang="zh-CN" sz="2200" dirty="0"/>
              <a:t>BCD</a:t>
            </a:r>
            <a:br>
              <a:rPr lang="en-US" altLang="zh-CN" sz="2200" dirty="0"/>
            </a:br>
            <a:r>
              <a:rPr lang="zh-CN" altLang="en-US" sz="2200" dirty="0"/>
              <a:t>近指针</a:t>
            </a:r>
            <a:br>
              <a:rPr lang="zh-CN" altLang="en-US" sz="2200" dirty="0"/>
            </a:br>
            <a:r>
              <a:rPr lang="zh-CN" altLang="en-US" sz="2200" dirty="0"/>
              <a:t>位串</a:t>
            </a:r>
            <a:br>
              <a:rPr lang="zh-CN" altLang="en-US" sz="2200" dirty="0"/>
            </a:br>
            <a:r>
              <a:rPr lang="zh-CN" altLang="en-US" sz="2200" dirty="0"/>
              <a:t>字符串</a:t>
            </a:r>
            <a:br>
              <a:rPr lang="zh-CN" altLang="en-US" sz="2200" dirty="0"/>
            </a:br>
            <a:r>
              <a:rPr lang="zh-CN" altLang="en-US" sz="2200" dirty="0"/>
              <a:t>浮点数</a:t>
            </a:r>
          </a:p>
        </p:txBody>
      </p:sp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29</a:t>
            </a:fld>
            <a:endParaRPr lang="en-US" altLang="zh-CN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6729959" cy="187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69921"/>
            <a:ext cx="6729959" cy="171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4.1.1 </a:t>
            </a:r>
            <a:r>
              <a:rPr lang="zh-CN" altLang="zh-CN" dirty="0"/>
              <a:t>指令系统的发展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7859713" cy="44116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dirty="0"/>
              <a:t>指令系统基本概念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指令：就是要计算机执行某种操作的命令。从计算机组成的层次结构来说，计算机的指令有微指令、机器指令和宏指令之分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 lvl="1">
              <a:lnSpc>
                <a:spcPct val="90000"/>
              </a:lnSpc>
            </a:pPr>
            <a:r>
              <a:rPr lang="zh-CN" altLang="en-US" sz="1700" dirty="0" smtClean="0"/>
              <a:t>微指令</a:t>
            </a:r>
            <a:r>
              <a:rPr lang="zh-CN" altLang="en-US" sz="1700" dirty="0"/>
              <a:t>是微程序级的命令，它属于硬件；</a:t>
            </a:r>
          </a:p>
          <a:p>
            <a:pPr lvl="1">
              <a:lnSpc>
                <a:spcPct val="90000"/>
              </a:lnSpc>
            </a:pPr>
            <a:r>
              <a:rPr lang="zh-CN" altLang="en-US" sz="1700" dirty="0"/>
              <a:t>宏指令：由若干条机器指令组成的软件指令，它属于软件；</a:t>
            </a:r>
          </a:p>
          <a:p>
            <a:pPr lvl="1">
              <a:lnSpc>
                <a:spcPct val="90000"/>
              </a:lnSpc>
            </a:pPr>
            <a:r>
              <a:rPr lang="zh-CN" altLang="en-US" sz="1700" b="1" dirty="0"/>
              <a:t>机器指令</a:t>
            </a:r>
            <a:r>
              <a:rPr lang="zh-CN" altLang="en-US" sz="1700" dirty="0"/>
              <a:t>：介于微指令与宏指令之间，通常简称为指令，每一条指令可完成一个</a:t>
            </a:r>
            <a:r>
              <a:rPr lang="zh-CN" altLang="en-US" sz="1700" u="sng" dirty="0"/>
              <a:t>独立的算术运算或逻辑运算操作</a:t>
            </a:r>
            <a:r>
              <a:rPr lang="zh-CN" altLang="en-US" sz="17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b="1" dirty="0"/>
              <a:t>本章所讨论的指令，是机器指令。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一台计算机中所有机器指令的集合，称为这台计算机的</a:t>
            </a:r>
            <a:r>
              <a:rPr lang="zh-CN" altLang="en-US" sz="2100" b="1" dirty="0" smtClean="0"/>
              <a:t>指令系统</a:t>
            </a:r>
            <a:r>
              <a:rPr lang="en-US" altLang="zh-CN" sz="2100" b="1" dirty="0" smtClean="0"/>
              <a:t>（</a:t>
            </a:r>
            <a:r>
              <a:rPr lang="zh-CN" altLang="en-US" sz="2100" b="1" dirty="0" smtClean="0"/>
              <a:t>指令集）</a:t>
            </a:r>
            <a:r>
              <a:rPr lang="zh-CN" altLang="en-US" sz="2100" dirty="0" smtClean="0"/>
              <a:t>。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指令系统是表征一台计算机性能的重要因素，它的格式与功能不仅直接影响到机器的硬件结构，而且也直接影响到系统软件，影响到机器的适用范围</a:t>
            </a:r>
          </a:p>
        </p:txBody>
      </p:sp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4.3.3 Power PC</a:t>
            </a:r>
            <a:r>
              <a:rPr lang="zh-CN" altLang="en-US" dirty="0"/>
              <a:t>数据类型</a:t>
            </a: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lvl="1">
              <a:buNone/>
            </a:pPr>
            <a:r>
              <a:rPr lang="en-US" altLang="zh-CN" sz="2200" dirty="0"/>
              <a:t>(1)</a:t>
            </a:r>
            <a:r>
              <a:rPr lang="zh-CN" altLang="en-US" sz="2200" dirty="0"/>
              <a:t>无符号</a:t>
            </a:r>
            <a:r>
              <a:rPr lang="zh-CN" altLang="en-US" sz="2200" dirty="0" smtClean="0"/>
              <a:t>字节： </a:t>
            </a:r>
            <a:r>
              <a:rPr lang="zh-CN" altLang="en-US" sz="2200" dirty="0"/>
              <a:t>用于逻辑和整数算术运算。它由存储器取出装入通用寄存器时，</a:t>
            </a:r>
            <a:r>
              <a:rPr lang="zh-CN" altLang="en-US" sz="2200" dirty="0" smtClean="0"/>
              <a:t>寄存器</a:t>
            </a:r>
            <a:r>
              <a:rPr lang="zh-CN" altLang="en-US" sz="2200" dirty="0"/>
              <a:t>左端以 </a:t>
            </a:r>
            <a:r>
              <a:rPr lang="en-US" altLang="zh-CN" sz="2200" dirty="0"/>
              <a:t>0 </a:t>
            </a:r>
            <a:r>
              <a:rPr lang="zh-CN" altLang="en-US" sz="2200" dirty="0"/>
              <a:t>填充。 </a:t>
            </a:r>
          </a:p>
          <a:p>
            <a:pPr lvl="1">
              <a:buNone/>
            </a:pPr>
            <a:r>
              <a:rPr lang="en-US" altLang="zh-CN" sz="2200" dirty="0"/>
              <a:t>(2)</a:t>
            </a:r>
            <a:r>
              <a:rPr lang="zh-CN" altLang="en-US" sz="2200" dirty="0"/>
              <a:t>无符号半</a:t>
            </a:r>
            <a:r>
              <a:rPr lang="zh-CN" altLang="en-US" sz="2200" dirty="0" smtClean="0"/>
              <a:t>字： </a:t>
            </a:r>
            <a:r>
              <a:rPr lang="zh-CN" altLang="en-US" sz="2200" dirty="0"/>
              <a:t>同无符号字节，只是一个 </a:t>
            </a:r>
            <a:r>
              <a:rPr lang="en-US" altLang="zh-CN" sz="2200" dirty="0"/>
              <a:t>16 </a:t>
            </a:r>
            <a:r>
              <a:rPr lang="zh-CN" altLang="en-US" sz="2200" dirty="0"/>
              <a:t>位的量。 </a:t>
            </a:r>
          </a:p>
          <a:p>
            <a:pPr lvl="1">
              <a:buNone/>
            </a:pPr>
            <a:r>
              <a:rPr lang="en-US" altLang="zh-CN" sz="2200" dirty="0"/>
              <a:t>(3)</a:t>
            </a:r>
            <a:r>
              <a:rPr lang="zh-CN" altLang="en-US" sz="2200" dirty="0"/>
              <a:t>有符号半</a:t>
            </a:r>
            <a:r>
              <a:rPr lang="zh-CN" altLang="en-US" sz="2200" dirty="0" smtClean="0"/>
              <a:t>字： </a:t>
            </a:r>
            <a:r>
              <a:rPr lang="zh-CN" altLang="en-US" sz="2200" dirty="0"/>
              <a:t>用于 </a:t>
            </a:r>
            <a:r>
              <a:rPr lang="en-US" altLang="zh-CN" sz="2200" dirty="0"/>
              <a:t>16 </a:t>
            </a:r>
            <a:r>
              <a:rPr lang="zh-CN" altLang="en-US" sz="2200" dirty="0"/>
              <a:t>位算术运算。由存储器取出装入通用寄存器时，要进行</a:t>
            </a:r>
            <a:r>
              <a:rPr lang="zh-CN" altLang="en-US" sz="2200" dirty="0" smtClean="0"/>
              <a:t>符号位</a:t>
            </a:r>
            <a:r>
              <a:rPr lang="zh-CN" altLang="en-US" sz="2200" dirty="0"/>
              <a:t>扩展，即所有空出位用符号位填充。 </a:t>
            </a:r>
          </a:p>
          <a:p>
            <a:pPr lvl="1">
              <a:buNone/>
            </a:pPr>
            <a:r>
              <a:rPr lang="en-US" altLang="zh-CN" sz="2200" dirty="0"/>
              <a:t>(4)</a:t>
            </a:r>
            <a:r>
              <a:rPr lang="zh-CN" altLang="en-US" sz="2200" dirty="0"/>
              <a:t>无符号</a:t>
            </a:r>
            <a:r>
              <a:rPr lang="zh-CN" altLang="en-US" sz="2200" dirty="0" smtClean="0"/>
              <a:t>字： </a:t>
            </a:r>
            <a:r>
              <a:rPr lang="zh-CN" altLang="en-US" sz="2200" dirty="0"/>
              <a:t>用于 </a:t>
            </a:r>
            <a:r>
              <a:rPr lang="en-US" altLang="zh-CN" sz="2200" dirty="0"/>
              <a:t>32 </a:t>
            </a:r>
            <a:r>
              <a:rPr lang="zh-CN" altLang="en-US" sz="2200" dirty="0"/>
              <a:t>位逻辑运算，或作为地址指针。 </a:t>
            </a:r>
          </a:p>
          <a:p>
            <a:pPr lvl="1">
              <a:buNone/>
            </a:pPr>
            <a:r>
              <a:rPr lang="en-US" altLang="zh-CN" sz="2200" dirty="0"/>
              <a:t>(5)</a:t>
            </a:r>
            <a:r>
              <a:rPr lang="zh-CN" altLang="en-US" sz="2200" dirty="0"/>
              <a:t>有符号</a:t>
            </a:r>
            <a:r>
              <a:rPr lang="zh-CN" altLang="en-US" sz="2200" dirty="0" smtClean="0"/>
              <a:t>字： </a:t>
            </a:r>
            <a:r>
              <a:rPr lang="zh-CN" altLang="en-US" sz="2200" dirty="0"/>
              <a:t>用于 </a:t>
            </a:r>
            <a:r>
              <a:rPr lang="en-US" altLang="zh-CN" sz="2200" dirty="0"/>
              <a:t>32 </a:t>
            </a:r>
            <a:r>
              <a:rPr lang="zh-CN" altLang="en-US" sz="2200" dirty="0"/>
              <a:t>位算术运算。 </a:t>
            </a:r>
          </a:p>
          <a:p>
            <a:pPr lvl="1">
              <a:buNone/>
            </a:pPr>
            <a:r>
              <a:rPr lang="en-US" altLang="zh-CN" sz="2200" dirty="0"/>
              <a:t>(6)</a:t>
            </a:r>
            <a:r>
              <a:rPr lang="zh-CN" altLang="en-US" sz="2200" dirty="0"/>
              <a:t>无符号双</a:t>
            </a:r>
            <a:r>
              <a:rPr lang="zh-CN" altLang="en-US" sz="2200" dirty="0" smtClean="0"/>
              <a:t>字： </a:t>
            </a:r>
            <a:r>
              <a:rPr lang="zh-CN" altLang="en-US" sz="2200" dirty="0"/>
              <a:t>用作 </a:t>
            </a:r>
            <a:r>
              <a:rPr lang="en-US" altLang="zh-CN" sz="2200" dirty="0"/>
              <a:t>64 </a:t>
            </a:r>
            <a:r>
              <a:rPr lang="zh-CN" altLang="en-US" sz="2200" dirty="0"/>
              <a:t>位地址指针。 </a:t>
            </a:r>
          </a:p>
          <a:p>
            <a:pPr lvl="1">
              <a:buNone/>
            </a:pPr>
            <a:r>
              <a:rPr lang="en-US" altLang="zh-CN" sz="2200" dirty="0"/>
              <a:t>(7)</a:t>
            </a:r>
            <a:r>
              <a:rPr lang="zh-CN" altLang="en-US" sz="2200" dirty="0"/>
              <a:t>字节</a:t>
            </a:r>
            <a:r>
              <a:rPr lang="zh-CN" altLang="en-US" sz="2200" dirty="0" smtClean="0"/>
              <a:t>串： </a:t>
            </a:r>
            <a:r>
              <a:rPr lang="zh-CN" altLang="en-US" sz="2200" dirty="0"/>
              <a:t>可从 </a:t>
            </a:r>
            <a:r>
              <a:rPr lang="en-US" altLang="zh-CN" sz="2200" dirty="0"/>
              <a:t>0 </a:t>
            </a:r>
            <a:r>
              <a:rPr lang="zh-CN" altLang="en-US" sz="2200" dirty="0"/>
              <a:t>到 </a:t>
            </a:r>
            <a:r>
              <a:rPr lang="en-US" altLang="zh-CN" sz="2200" dirty="0"/>
              <a:t>128 </a:t>
            </a:r>
            <a:r>
              <a:rPr lang="zh-CN" altLang="en-US" sz="2200" dirty="0"/>
              <a:t>字节长。 </a:t>
            </a:r>
          </a:p>
          <a:p>
            <a:pPr lvl="1">
              <a:buNone/>
            </a:pPr>
            <a:r>
              <a:rPr lang="en-US" altLang="zh-CN" sz="2200" dirty="0"/>
              <a:t>(8)</a:t>
            </a:r>
            <a:r>
              <a:rPr lang="zh-CN" altLang="en-US" sz="2200" dirty="0" smtClean="0"/>
              <a:t>浮点数： </a:t>
            </a:r>
            <a:r>
              <a:rPr lang="zh-CN" altLang="en-US" sz="2200" dirty="0"/>
              <a:t>支持 </a:t>
            </a:r>
            <a:r>
              <a:rPr lang="en-US" altLang="zh-CN" sz="2200" dirty="0"/>
              <a:t>IEEE 754 </a:t>
            </a:r>
            <a:r>
              <a:rPr lang="zh-CN" altLang="en-US" sz="2200" dirty="0"/>
              <a:t>中定义的单、双精度浮点数据类型。</a:t>
            </a:r>
            <a:br>
              <a:rPr lang="zh-CN" altLang="en-US" sz="2200" dirty="0"/>
            </a:br>
            <a:endParaRPr lang="zh-CN" altLang="en-US" sz="2200" dirty="0"/>
          </a:p>
        </p:txBody>
      </p:sp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30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 </a:t>
            </a:r>
            <a:r>
              <a:rPr lang="zh-CN" altLang="zh-CN" dirty="0"/>
              <a:t>指令和数据的寻址方式</a:t>
            </a:r>
            <a:endParaRPr lang="zh-CN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sz="2200" dirty="0"/>
              <a:t>4.4.1 </a:t>
            </a:r>
            <a:r>
              <a:rPr lang="zh-CN" altLang="en-US" sz="2200" dirty="0"/>
              <a:t>指令的寻址方式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4.4.2 </a:t>
            </a:r>
            <a:r>
              <a:rPr lang="zh-CN" altLang="en-US" sz="2200" dirty="0"/>
              <a:t>操作数基本寻址方式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sz="2200" dirty="0"/>
              <a:t>4.4.3 </a:t>
            </a:r>
            <a:r>
              <a:rPr lang="zh-CN" altLang="en-US" sz="2200" dirty="0"/>
              <a:t>寻址方式举例</a:t>
            </a:r>
            <a:br>
              <a:rPr lang="zh-CN" altLang="en-US" sz="2200" dirty="0"/>
            </a:br>
            <a:endParaRPr lang="zh-CN" altLang="en-US" sz="2200" dirty="0"/>
          </a:p>
        </p:txBody>
      </p:sp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31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67585"/>
          <p:cNvSpPr>
            <a:spLocks noGrp="1" noRot="1"/>
          </p:cNvSpPr>
          <p:nvPr>
            <p:ph type="title"/>
          </p:nvPr>
        </p:nvSpPr>
        <p:spPr>
          <a:xfrm>
            <a:off x="323850" y="836613"/>
            <a:ext cx="8540750" cy="1143000"/>
          </a:xfrm>
        </p:spPr>
        <p:txBody>
          <a:bodyPr anchor="ctr" anchorCtr="0"/>
          <a:lstStyle/>
          <a:p>
            <a:r>
              <a:rPr lang="en-US" altLang="zh-CN" dirty="0"/>
              <a:t>4.4 </a:t>
            </a:r>
            <a:r>
              <a:rPr lang="zh-CN" altLang="en-US" dirty="0"/>
              <a:t>指令和数据的寻址方式</a:t>
            </a:r>
          </a:p>
        </p:txBody>
      </p:sp>
      <p:sp>
        <p:nvSpPr>
          <p:cNvPr id="52227" name="文本占位符 67586"/>
          <p:cNvSpPr>
            <a:spLocks noGrp="1" noRot="1"/>
          </p:cNvSpPr>
          <p:nvPr>
            <p:ph idx="1"/>
          </p:nvPr>
        </p:nvSpPr>
        <p:spPr>
          <a:xfrm>
            <a:off x="323850" y="2060575"/>
            <a:ext cx="8540750" cy="4125913"/>
          </a:xfrm>
        </p:spPr>
        <p:txBody>
          <a:bodyPr anchor="t" anchorCtr="0"/>
          <a:lstStyle/>
          <a:p>
            <a:pPr lvl="1"/>
            <a:r>
              <a:rPr lang="zh-CN" altLang="en-US" sz="2400" dirty="0"/>
              <a:t>指令或数据的</a:t>
            </a:r>
            <a:r>
              <a:rPr lang="zh-CN" altLang="en-US" sz="2400" b="1" dirty="0">
                <a:solidFill>
                  <a:schemeClr val="tx2"/>
                </a:solidFill>
              </a:rPr>
              <a:t>地址：</a:t>
            </a:r>
            <a:r>
              <a:rPr lang="zh-CN" altLang="en-US" sz="2400" dirty="0"/>
              <a:t>即指令或数据存放在存储器中，所在</a:t>
            </a:r>
            <a:r>
              <a:rPr lang="zh-CN" altLang="en-US" sz="2400" b="1" dirty="0">
                <a:solidFill>
                  <a:schemeClr val="hlink"/>
                </a:solidFill>
              </a:rPr>
              <a:t>存储单元的编号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寻址</a:t>
            </a:r>
            <a:r>
              <a:rPr lang="zh-CN" altLang="en-US" sz="2400" dirty="0">
                <a:solidFill>
                  <a:schemeClr val="tx2"/>
                </a:solidFill>
              </a:rPr>
              <a:t>：</a:t>
            </a:r>
            <a:r>
              <a:rPr lang="zh-CN" altLang="en-US" sz="2400" dirty="0"/>
              <a:t>即</a:t>
            </a:r>
            <a:r>
              <a:rPr lang="zh-CN" altLang="en-US" sz="2400" b="1" dirty="0">
                <a:solidFill>
                  <a:schemeClr val="hlink"/>
                </a:solidFill>
              </a:rPr>
              <a:t>确定</a:t>
            </a:r>
            <a:r>
              <a:rPr lang="zh-CN" altLang="en-US" sz="2400" dirty="0"/>
              <a:t>指令或数据的</a:t>
            </a:r>
            <a:r>
              <a:rPr lang="zh-CN" altLang="en-US" sz="2400" b="1" dirty="0">
                <a:solidFill>
                  <a:schemeClr val="hlink"/>
                </a:solidFill>
              </a:rPr>
              <a:t>地址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形式地址</a:t>
            </a:r>
            <a:r>
              <a:rPr lang="zh-CN" altLang="en-US" sz="2400" dirty="0"/>
              <a:t>：在一条指令中所给出的数据的地址。但往往不是存储单元的编号，不能直接用来访问主存。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有效地址（物理地址）</a:t>
            </a:r>
            <a:r>
              <a:rPr lang="zh-CN" altLang="en-US" sz="2400" dirty="0"/>
              <a:t>：形式地址按一定规则计算后，所得出的能直接访问主存的地址（即存储单元的编号）。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</a:rPr>
              <a:t>寻址方式</a:t>
            </a:r>
            <a:r>
              <a:rPr lang="zh-CN" altLang="en-US" sz="2400" dirty="0"/>
              <a:t>：从形式地址产生有效地址的方法。</a:t>
            </a:r>
          </a:p>
        </p:txBody>
      </p:sp>
      <p:sp>
        <p:nvSpPr>
          <p:cNvPr id="5222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75723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4.4.1 </a:t>
            </a:r>
            <a:r>
              <a:rPr lang="zh-CN" altLang="zh-CN" sz="3600" dirty="0"/>
              <a:t>指令的寻址方式</a:t>
            </a:r>
            <a:endParaRPr lang="zh-CN" altLang="en-US" sz="3500" dirty="0"/>
          </a:p>
        </p:txBody>
      </p:sp>
      <p:sp>
        <p:nvSpPr>
          <p:cNvPr id="53250" name="文本占位符 36866"/>
          <p:cNvSpPr>
            <a:spLocks noGrp="1" noRot="1"/>
          </p:cNvSpPr>
          <p:nvPr>
            <p:ph idx="1"/>
          </p:nvPr>
        </p:nvSpPr>
        <p:spPr>
          <a:xfrm>
            <a:off x="251460" y="1196975"/>
            <a:ext cx="8540750" cy="5473700"/>
          </a:xfrm>
        </p:spPr>
        <p:txBody>
          <a:bodyPr anchor="t" anchorCtr="0"/>
          <a:lstStyle/>
          <a:p>
            <a:pPr marL="609600" indent="-609600">
              <a:lnSpc>
                <a:spcPct val="130000"/>
              </a:lnSpc>
              <a:buNone/>
            </a:pPr>
            <a:r>
              <a:rPr lang="zh-CN" altLang="en-US" dirty="0"/>
              <a:t>一、指令的寻址方式</a:t>
            </a:r>
          </a:p>
          <a:p>
            <a:pPr marL="1371600" lvl="2" indent="-457200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顺序寻址方式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chemeClr val="tx2"/>
                </a:solidFill>
              </a:rPr>
              <a:t>跳跃寻址方式</a:t>
            </a:r>
            <a:r>
              <a:rPr lang="zh-CN" altLang="en-US" sz="2800" b="1" dirty="0"/>
              <a:t>。</a:t>
            </a:r>
          </a:p>
          <a:p>
            <a:pPr marL="990600" lvl="1" indent="-533400">
              <a:lnSpc>
                <a:spcPct val="130000"/>
              </a:lnSpc>
              <a:buAutoNum type="arabicPeriod"/>
            </a:pPr>
            <a:r>
              <a:rPr lang="zh-CN" altLang="en-US" b="1" dirty="0"/>
              <a:t>顺序寻址方式</a:t>
            </a:r>
            <a:endParaRPr lang="zh-CN" altLang="en-US" b="1"/>
          </a:p>
        </p:txBody>
      </p:sp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33</a:t>
            </a:fld>
            <a:endParaRPr lang="en-US" altLang="zh-CN" sz="1000" dirty="0"/>
          </a:p>
        </p:txBody>
      </p:sp>
      <p:pic>
        <p:nvPicPr>
          <p:cNvPr id="53251" name="图片 368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3429000"/>
            <a:ext cx="5256530" cy="3361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线形标注 1(带强调线) 36869"/>
          <p:cNvSpPr/>
          <p:nvPr/>
        </p:nvSpPr>
        <p:spPr>
          <a:xfrm>
            <a:off x="6182360" y="2667000"/>
            <a:ext cx="2587625" cy="609600"/>
          </a:xfrm>
          <a:prstGeom prst="accentCallout1">
            <a:avLst>
              <a:gd name="adj1" fmla="val 18750"/>
              <a:gd name="adj2" fmla="val -2944"/>
              <a:gd name="adj3" fmla="val 113023"/>
              <a:gd name="adj4" fmla="val -36319"/>
            </a:avLst>
          </a:prstGeom>
          <a:solidFill>
            <a:schemeClr val="accent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由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程序计数器（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PC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）来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给出下一条指令地址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37890"/>
          <p:cNvSpPr>
            <a:spLocks noGrp="1" noRot="1"/>
          </p:cNvSpPr>
          <p:nvPr>
            <p:ph idx="1"/>
          </p:nvPr>
        </p:nvSpPr>
        <p:spPr>
          <a:xfrm>
            <a:off x="323850" y="836613"/>
            <a:ext cx="8540750" cy="5329237"/>
          </a:xfrm>
        </p:spPr>
        <p:txBody>
          <a:bodyPr anchor="t" anchorCtr="0"/>
          <a:lstStyle/>
          <a:p>
            <a:pPr lvl="1">
              <a:buNone/>
            </a:pPr>
            <a:r>
              <a:rPr lang="en-US" altLang="zh-CN" dirty="0"/>
              <a:t>2. </a:t>
            </a:r>
            <a:r>
              <a:rPr lang="zh-CN" altLang="en-US" dirty="0"/>
              <a:t>跳跃寻址方式</a:t>
            </a:r>
          </a:p>
        </p:txBody>
      </p:sp>
      <p:sp>
        <p:nvSpPr>
          <p:cNvPr id="5427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4275" name="图片 378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1773238"/>
            <a:ext cx="6048375" cy="417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线形标注 2(无边框) 37892"/>
          <p:cNvSpPr/>
          <p:nvPr/>
        </p:nvSpPr>
        <p:spPr>
          <a:xfrm>
            <a:off x="6016625" y="1011238"/>
            <a:ext cx="1868488" cy="609600"/>
          </a:xfrm>
          <a:prstGeom prst="callout2">
            <a:avLst>
              <a:gd name="adj1" fmla="val 18750"/>
              <a:gd name="adj2" fmla="val -4079"/>
              <a:gd name="adj3" fmla="val 18750"/>
              <a:gd name="adj4" fmla="val -38148"/>
              <a:gd name="adj5" fmla="val 113023"/>
              <a:gd name="adj6" fmla="val -7349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下一条指令地址由本条指令给出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占位符 94210"/>
          <p:cNvSpPr>
            <a:spLocks noGrp="1" noRot="1"/>
          </p:cNvSpPr>
          <p:nvPr>
            <p:ph idx="1"/>
          </p:nvPr>
        </p:nvSpPr>
        <p:spPr>
          <a:xfrm>
            <a:off x="301625" y="981075"/>
            <a:ext cx="8540750" cy="5041900"/>
          </a:xfrm>
        </p:spPr>
        <p:txBody>
          <a:bodyPr anchor="t" anchorCtr="0"/>
          <a:lstStyle/>
          <a:p>
            <a:pPr lvl="1">
              <a:lnSpc>
                <a:spcPct val="130000"/>
              </a:lnSpc>
            </a:pPr>
            <a:r>
              <a:rPr lang="zh-CN" altLang="en-US" dirty="0"/>
              <a:t>补充：跳跃寻址方式中，转移地址形成的三种方式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直接（绝对）：转移地址</a:t>
            </a:r>
            <a:r>
              <a:rPr lang="en-US" altLang="zh-CN" dirty="0"/>
              <a:t>=</a:t>
            </a:r>
            <a:r>
              <a:rPr lang="zh-CN" altLang="en-US" dirty="0"/>
              <a:t>形式地址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相对：转移地址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PC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形式地址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间接：转移地址</a:t>
            </a:r>
            <a:r>
              <a:rPr lang="en-US" altLang="zh-CN" dirty="0"/>
              <a:t>=</a:t>
            </a:r>
            <a:r>
              <a:rPr lang="zh-CN" altLang="en-US" dirty="0"/>
              <a:t>（形式地址）</a:t>
            </a:r>
          </a:p>
        </p:txBody>
      </p:sp>
      <p:sp>
        <p:nvSpPr>
          <p:cNvPr id="5529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zh-CN" dirty="0"/>
              <a:t>操作数基本寻址方式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7859216" cy="4411662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lvl="1"/>
            <a:r>
              <a:rPr lang="zh-CN" altLang="en-US" sz="2400" dirty="0"/>
              <a:t>在指令执行过程中，操作数的来源一般有三个：①由指令中的</a:t>
            </a:r>
            <a:r>
              <a:rPr lang="zh-CN" altLang="en-US" sz="2400" u="sng" dirty="0"/>
              <a:t>地址码部分直接给出</a:t>
            </a:r>
            <a:r>
              <a:rPr lang="zh-CN" altLang="en-US" sz="2400" u="sng" dirty="0" smtClean="0"/>
              <a:t>操作数</a:t>
            </a:r>
            <a:r>
              <a:rPr lang="zh-CN" altLang="en-US" sz="2400" dirty="0"/>
              <a:t>，虽然简便快捷，但是操作数是固定不变的；②将操作数存放在 </a:t>
            </a:r>
            <a:r>
              <a:rPr lang="en-US" altLang="zh-CN" sz="2400" dirty="0"/>
              <a:t>CPU </a:t>
            </a:r>
            <a:r>
              <a:rPr lang="zh-CN" altLang="en-US" sz="2400" dirty="0"/>
              <a:t>内的通用</a:t>
            </a:r>
            <a:r>
              <a:rPr lang="zh-CN" altLang="en-US" sz="2400" u="sng" dirty="0"/>
              <a:t>数据</a:t>
            </a:r>
            <a:r>
              <a:rPr lang="zh-CN" altLang="en-US" sz="2400" u="sng" dirty="0" smtClean="0"/>
              <a:t>寄存器</a:t>
            </a:r>
            <a:r>
              <a:rPr lang="zh-CN" altLang="en-US" sz="2400" dirty="0"/>
              <a:t>中，这样可以很快获取操作数，但是可以存储的操作数的数量有限；③更一般化的</a:t>
            </a:r>
            <a:r>
              <a:rPr lang="zh-CN" altLang="en-US" sz="2400" dirty="0" smtClean="0"/>
              <a:t>方式</a:t>
            </a:r>
            <a:r>
              <a:rPr lang="zh-CN" altLang="en-US" sz="2400" dirty="0"/>
              <a:t>是将操作数存放在</a:t>
            </a:r>
            <a:r>
              <a:rPr lang="zh-CN" altLang="en-US" sz="2400" u="sng" dirty="0"/>
              <a:t>内存的数据区</a:t>
            </a:r>
            <a:r>
              <a:rPr lang="zh-CN" altLang="en-US" sz="2400" dirty="0"/>
              <a:t>中。而对于内存寻址，既可以在指令中直接给出</a:t>
            </a:r>
            <a:r>
              <a:rPr lang="zh-CN" altLang="en-US" sz="2400" dirty="0" smtClean="0"/>
              <a:t>操作数的</a:t>
            </a:r>
            <a:r>
              <a:rPr lang="zh-CN" altLang="en-US" sz="2400" dirty="0"/>
              <a:t>实际访存地址</a:t>
            </a:r>
            <a:r>
              <a:rPr lang="en-US" altLang="zh-CN" sz="2400" dirty="0"/>
              <a:t>(</a:t>
            </a:r>
            <a:r>
              <a:rPr lang="zh-CN" altLang="en-US" sz="2400" dirty="0"/>
              <a:t>称为有效地址</a:t>
            </a:r>
            <a:r>
              <a:rPr lang="en-US" altLang="zh-CN" sz="2400" dirty="0"/>
              <a:t>)</a:t>
            </a:r>
            <a:r>
              <a:rPr lang="zh-CN" altLang="en-US" sz="2400" dirty="0"/>
              <a:t>，也可以在指令的地址字段给出所谓的形式地址，在</a:t>
            </a:r>
            <a:r>
              <a:rPr lang="zh-CN" altLang="en-US" sz="2400" dirty="0" smtClean="0"/>
              <a:t>指令执行</a:t>
            </a:r>
            <a:r>
              <a:rPr lang="zh-CN" altLang="en-US" sz="2400" dirty="0"/>
              <a:t>时，将形式地址依据某种方式变换为有效地址再取操作数。</a:t>
            </a:r>
            <a:endParaRPr lang="en-US" altLang="zh-CN" sz="2400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形成</a:t>
            </a:r>
            <a:r>
              <a:rPr lang="zh-CN" altLang="en-US" dirty="0">
                <a:solidFill>
                  <a:srgbClr val="FF0000"/>
                </a:solidFill>
              </a:rPr>
              <a:t>操作数有效地址</a:t>
            </a:r>
            <a:r>
              <a:rPr lang="zh-CN" altLang="en-US" dirty="0"/>
              <a:t>的方法，称为寻址方式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36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zh-CN" dirty="0"/>
              <a:t>操作数基本寻址方式</a:t>
            </a:r>
            <a:endParaRPr lang="zh-CN" altLang="en-US" dirty="0"/>
          </a:p>
        </p:txBody>
      </p:sp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37</a:t>
            </a:fld>
            <a:endParaRPr lang="en-US" altLang="zh-CN" sz="1000" dirty="0"/>
          </a:p>
        </p:txBody>
      </p:sp>
      <p:pic>
        <p:nvPicPr>
          <p:cNvPr id="32771" name="Picture 2" descr="4a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75"/>
            <a:ext cx="6173788" cy="521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4.4.2 操作数基本寻址方式</a:t>
            </a:r>
            <a:endParaRPr lang="zh-CN" altLang="en-US" sz="3500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、隐含寻址</a:t>
            </a:r>
            <a:endParaRPr lang="en-US" altLang="zh-CN" sz="2600" dirty="0"/>
          </a:p>
          <a:p>
            <a:pPr eaLnBrk="1" hangingPunct="1"/>
            <a:r>
              <a:rPr lang="zh-CN" altLang="en-US" sz="2600" b="1" dirty="0">
                <a:sym typeface="+mn-ea"/>
              </a:rPr>
              <a:t>在指令中不明显的给出而是隐含着操作数的地址。</a:t>
            </a:r>
          </a:p>
          <a:p>
            <a:pPr eaLnBrk="1" hangingPunct="1"/>
            <a:endParaRPr lang="zh-CN" altLang="en-US" sz="2600" dirty="0"/>
          </a:p>
          <a:p>
            <a:pPr lvl="1" eaLnBrk="1" hangingPunct="1"/>
            <a:r>
              <a:rPr lang="zh-CN" altLang="en-US" sz="2200" dirty="0"/>
              <a:t>如</a:t>
            </a:r>
            <a:r>
              <a:rPr lang="zh-CN" sz="2200" dirty="0"/>
              <a:t>累加寄存器</a:t>
            </a:r>
            <a:r>
              <a:rPr lang="en-US" altLang="zh-CN" sz="2200" dirty="0"/>
              <a:t>AC </a:t>
            </a:r>
            <a:r>
              <a:rPr lang="zh-CN" altLang="en-US" sz="2200" dirty="0"/>
              <a:t>对单地址指令格式来说是隐含地址</a:t>
            </a:r>
          </a:p>
        </p:txBody>
      </p:sp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38</a:t>
            </a:fld>
            <a:endParaRPr lang="en-US" altLang="zh-CN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77072"/>
            <a:ext cx="18573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dirty="0"/>
              <a:t>4.4.2 操作数基本寻址方式</a:t>
            </a:r>
            <a:endParaRPr lang="zh-CN" altLang="en-US" sz="3500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890837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、立即寻址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立即寻址是一种特殊的寻址方式，指令中在操作码字段后面的部分不是通常意义上的操作数地址，而是操作数本身，也就是说数据就包含在指令中，只要取出指令，就取出了可以立即使用的操作数，因此，这样的操作数被称为</a:t>
            </a:r>
            <a:r>
              <a:rPr lang="zh-CN" altLang="en-US" sz="2600" dirty="0">
                <a:solidFill>
                  <a:srgbClr val="FF0000"/>
                </a:solidFill>
              </a:rPr>
              <a:t>立即数</a:t>
            </a:r>
            <a:r>
              <a:rPr lang="zh-CN" altLang="en-US" sz="2600" dirty="0"/>
              <a:t>。</a:t>
            </a:r>
          </a:p>
          <a:p>
            <a:pPr eaLnBrk="1" hangingPunct="1"/>
            <a:r>
              <a:rPr lang="zh-CN" altLang="en-US" sz="2600" dirty="0"/>
              <a:t>指令格式：操作码</a:t>
            </a:r>
            <a:r>
              <a:rPr lang="zh-CN" altLang="zh-CN" sz="2800" dirty="0"/>
              <a:t>OP</a:t>
            </a:r>
            <a:r>
              <a:rPr lang="en-US" altLang="zh-CN" sz="2600" dirty="0"/>
              <a:t>  </a:t>
            </a:r>
            <a:r>
              <a:rPr lang="zh-CN" altLang="en-US" sz="2600" dirty="0"/>
              <a:t>操作数</a:t>
            </a:r>
            <a:r>
              <a:rPr lang="en-US" altLang="zh-CN" sz="2600" dirty="0"/>
              <a:t>D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39</a:t>
            </a:fld>
            <a:endParaRPr lang="en-US" altLang="zh-CN" sz="1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4653136"/>
            <a:ext cx="1838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4.1.1 </a:t>
            </a:r>
            <a:r>
              <a:rPr lang="zh-CN" altLang="zh-CN" sz="3600" dirty="0"/>
              <a:t>指令系统的发展</a:t>
            </a:r>
            <a:endParaRPr lang="zh-CN" altLang="en-US" sz="3500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发展情况</a:t>
            </a:r>
          </a:p>
          <a:p>
            <a:pPr lvl="1" eaLnBrk="1" hangingPunct="1"/>
            <a:r>
              <a:rPr lang="zh-CN" altLang="en-US" sz="3000" dirty="0"/>
              <a:t>复杂指令系统计算机，简称</a:t>
            </a:r>
            <a:r>
              <a:rPr lang="en-US" altLang="zh-CN" sz="3000" dirty="0"/>
              <a:t>CISC</a:t>
            </a:r>
            <a:r>
              <a:rPr lang="zh-CN" altLang="en-US" sz="3000" dirty="0"/>
              <a:t>。但是如此庞大的指令系统不但使计算机的研制周期变长，难以保证正确性，不易调试维护，而且由于采用了大量使用频率很低的复杂指令而造成硬件资源浪费。</a:t>
            </a:r>
          </a:p>
          <a:p>
            <a:pPr lvl="1" eaLnBrk="1" hangingPunct="1"/>
            <a:r>
              <a:rPr lang="zh-CN" altLang="en-US" sz="3000" dirty="0"/>
              <a:t>精简指令系统计算机：简称</a:t>
            </a:r>
            <a:r>
              <a:rPr lang="en-US" altLang="zh-CN" sz="3000" dirty="0"/>
              <a:t>RISC</a:t>
            </a:r>
            <a:r>
              <a:rPr lang="zh-CN" altLang="en-US" sz="3000" dirty="0"/>
              <a:t>，人们又提出了便于</a:t>
            </a:r>
            <a:r>
              <a:rPr lang="en-US" altLang="zh-CN" sz="3000" dirty="0"/>
              <a:t>VLSI</a:t>
            </a:r>
            <a:r>
              <a:rPr lang="zh-CN" altLang="en-US" sz="3000" dirty="0"/>
              <a:t>技术实现的精简指令系统计算机。</a:t>
            </a:r>
            <a:endParaRPr lang="zh-CN" altLang="en-US" dirty="0"/>
          </a:p>
          <a:p>
            <a:pPr eaLnBrk="1" hangingPunct="1"/>
            <a:endParaRPr lang="en-US" altLang="zh-CN" sz="3100" dirty="0"/>
          </a:p>
        </p:txBody>
      </p:sp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3</a:t>
            </a:r>
            <a:r>
              <a:rPr lang="zh-CN" altLang="en-US" sz="2800" dirty="0"/>
              <a:t>、</a:t>
            </a:r>
            <a:r>
              <a:rPr lang="zh-CN" altLang="en-US" dirty="0"/>
              <a:t>直接寻址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 </a:t>
            </a:r>
            <a:r>
              <a:rPr lang="zh-CN" altLang="en-US" dirty="0"/>
              <a:t>指令中地址码字段给出的地址</a:t>
            </a:r>
            <a:r>
              <a:rPr lang="en-US" altLang="zh-CN" dirty="0"/>
              <a:t>A</a:t>
            </a:r>
            <a:r>
              <a:rPr lang="zh-CN" altLang="en-US" dirty="0"/>
              <a:t>就是操作数的有效地址</a:t>
            </a:r>
            <a:r>
              <a:rPr lang="en-US" altLang="zh-CN" dirty="0"/>
              <a:t>EA(Effective Address)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EA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 lvl="1"/>
            <a:r>
              <a:rPr lang="zh-CN" altLang="en-US" dirty="0"/>
              <a:t>直接寻址的表达式为</a:t>
            </a:r>
            <a:r>
              <a:rPr lang="en-US" altLang="zh-CN" dirty="0"/>
              <a:t>D=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40</a:t>
            </a:fld>
            <a:endParaRPr lang="en-US" altLang="zh-CN" sz="1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94192"/>
            <a:ext cx="26384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755650" y="1484313"/>
            <a:ext cx="7848600" cy="4876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4</a:t>
            </a:r>
            <a:r>
              <a:rPr lang="zh-CN" altLang="en-US" sz="2800" dirty="0"/>
              <a:t>、</a:t>
            </a:r>
            <a:r>
              <a:rPr lang="zh-CN" altLang="en-US" dirty="0"/>
              <a:t>间接寻址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 </a:t>
            </a:r>
            <a:r>
              <a:rPr lang="zh-CN" altLang="en-US" dirty="0"/>
              <a:t>间接寻址意味着指令的地址码部分给出的地址</a:t>
            </a:r>
            <a:r>
              <a:rPr lang="en-US" altLang="zh-CN" dirty="0"/>
              <a:t>A</a:t>
            </a:r>
            <a:r>
              <a:rPr lang="zh-CN" altLang="en-US" dirty="0"/>
              <a:t>不是操作数的地址，而是存放操作数地址的主存单元的地址，简称操作数地址的地址。操作数的有效地址的计算公式为：</a:t>
            </a:r>
            <a:r>
              <a:rPr lang="en-US" altLang="zh-CN" dirty="0"/>
              <a:t>EA</a:t>
            </a:r>
            <a:r>
              <a:rPr lang="zh-CN" altLang="en-US" dirty="0"/>
              <a:t>＝</a:t>
            </a:r>
            <a:r>
              <a:rPr lang="en-US" altLang="zh-CN" dirty="0"/>
              <a:t>(A)</a:t>
            </a:r>
          </a:p>
        </p:txBody>
      </p:sp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41</a:t>
            </a:fld>
            <a:endParaRPr lang="en-US" altLang="zh-CN" sz="1000" dirty="0"/>
          </a:p>
        </p:txBody>
      </p:sp>
      <p:pic>
        <p:nvPicPr>
          <p:cNvPr id="36869" name="Picture 4" descr="jxnr5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9" y="4659159"/>
            <a:ext cx="4368155" cy="1833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571500" y="-428625"/>
            <a:ext cx="7543800" cy="12954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en-US" dirty="0"/>
              <a:t>操作数基本寻址方式</a:t>
            </a: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571500" y="857250"/>
            <a:ext cx="8229600" cy="5308054"/>
          </a:xfrm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lvl="1" eaLnBrk="1" hangingPunct="1">
              <a:buNone/>
            </a:pPr>
            <a:r>
              <a:rPr lang="en-US" altLang="zh-CN" dirty="0"/>
              <a:t>5</a:t>
            </a:r>
            <a:r>
              <a:rPr lang="zh-CN" altLang="en-US" dirty="0"/>
              <a:t>、寄存器寻址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在指令的地址码部分给出</a:t>
            </a:r>
            <a:r>
              <a:rPr lang="en-US" altLang="zh-CN" dirty="0"/>
              <a:t>CPU</a:t>
            </a:r>
            <a:r>
              <a:rPr lang="zh-CN" altLang="en-US" dirty="0"/>
              <a:t>内某一通用寄存器的编号，指令的操作数</a:t>
            </a:r>
            <a:r>
              <a:rPr lang="zh-CN" altLang="en-US" b="1" dirty="0"/>
              <a:t>存放在相应的寄存器中</a:t>
            </a:r>
            <a:r>
              <a:rPr lang="zh-CN" altLang="en-US" dirty="0"/>
              <a:t>，即</a:t>
            </a:r>
            <a:r>
              <a:rPr lang="en-US" altLang="zh-CN" dirty="0"/>
              <a:t>EA=Ri </a:t>
            </a:r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 smtClean="0"/>
              <a:t>优点</a:t>
            </a:r>
            <a:r>
              <a:rPr lang="zh-CN" altLang="en-US" dirty="0"/>
              <a:t>：</a:t>
            </a:r>
          </a:p>
          <a:p>
            <a:pPr lvl="1" eaLnBrk="1" hangingPunct="1">
              <a:buNone/>
            </a:pPr>
            <a:r>
              <a:rPr lang="en-US" altLang="zh-CN" dirty="0"/>
              <a:t>(1)</a:t>
            </a:r>
            <a:r>
              <a:rPr lang="zh-CN" altLang="en-US" dirty="0"/>
              <a:t>由于寄存器在</a:t>
            </a:r>
            <a:r>
              <a:rPr lang="en-US" altLang="zh-CN" dirty="0"/>
              <a:t>CPU</a:t>
            </a:r>
            <a:r>
              <a:rPr lang="zh-CN" altLang="en-US" dirty="0"/>
              <a:t>的内部，指令在执行时从寄存器中取操作数比访问主存要快得多；</a:t>
            </a:r>
          </a:p>
          <a:p>
            <a:pPr lvl="1" eaLnBrk="1" hangingPunct="1">
              <a:buNone/>
            </a:pPr>
            <a:r>
              <a:rPr lang="en-US" altLang="zh-CN" dirty="0"/>
              <a:t>(2)</a:t>
            </a:r>
            <a:r>
              <a:rPr lang="zh-CN" altLang="en-US" dirty="0"/>
              <a:t>由于寄存器的数量较少，因此寄存器编号所占位数也较少，从而可以有效减少指令的地址码字段的长度。</a:t>
            </a:r>
          </a:p>
        </p:txBody>
      </p:sp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42</a:t>
            </a:fld>
            <a:endParaRPr lang="en-US" altLang="zh-CN" sz="1000" dirty="0"/>
          </a:p>
        </p:txBody>
      </p:sp>
      <p:pic>
        <p:nvPicPr>
          <p:cNvPr id="37893" name="Picture 4" descr="jxnr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42" y="1961091"/>
            <a:ext cx="609600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en-US" dirty="0"/>
              <a:t>操作数基本寻址方式</a:t>
            </a:r>
            <a:endParaRPr lang="zh-CN" altLang="en-US" b="0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827088" y="1484312"/>
            <a:ext cx="7848600" cy="5373687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、寄存器间接寻址 </a:t>
            </a:r>
            <a:endParaRPr lang="en-US" altLang="zh-CN" sz="21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为了克服间接寻址中多次访存的缺点，可采用寄存器间接寻址，</a:t>
            </a:r>
            <a:r>
              <a:rPr lang="zh-CN" altLang="en-US" sz="2100" b="1" dirty="0"/>
              <a:t>即将操作数放在主存储器中，而操作数的地址放在某一通用寄存器中</a:t>
            </a:r>
            <a:r>
              <a:rPr lang="zh-CN" altLang="en-US" sz="2100" dirty="0"/>
              <a:t>，然后在指令的地址码部分给出该通用寄存器的编号，这时有</a:t>
            </a:r>
            <a:r>
              <a:rPr lang="en-US" altLang="zh-CN" sz="2100" dirty="0"/>
              <a:t>EA=(Ri)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1900" dirty="0"/>
              <a:t>这种寻址方式的指令较短，并且在取指后只需一次访存便可得到操作数，因此指令执行速度较前述的间接寻址方式要快，也是目前在计算机中使用较为广泛的一种寻址方式。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1900" dirty="0"/>
          </a:p>
        </p:txBody>
      </p:sp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43</a:t>
            </a:fld>
            <a:endParaRPr lang="en-US" altLang="zh-CN" sz="1000" dirty="0"/>
          </a:p>
        </p:txBody>
      </p:sp>
      <p:pic>
        <p:nvPicPr>
          <p:cNvPr id="38917" name="Picture 4" descr="jxnr5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155032"/>
            <a:ext cx="7010400" cy="236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en-US" dirty="0"/>
              <a:t>操作数基本寻址方式</a:t>
            </a:r>
            <a:endParaRPr lang="zh-CN" altLang="en-US" b="0" dirty="0"/>
          </a:p>
        </p:txBody>
      </p:sp>
      <p:sp>
        <p:nvSpPr>
          <p:cNvPr id="62466" name="文本占位符 44034"/>
          <p:cNvSpPr>
            <a:spLocks noGrp="1" noRot="1"/>
          </p:cNvSpPr>
          <p:nvPr>
            <p:ph idx="1"/>
          </p:nvPr>
        </p:nvSpPr>
        <p:spPr>
          <a:xfrm>
            <a:off x="323215" y="1772603"/>
            <a:ext cx="8540750" cy="5262562"/>
          </a:xfrm>
        </p:spPr>
        <p:txBody>
          <a:bodyPr anchor="t" anchorCtr="0"/>
          <a:lstStyle/>
          <a:p>
            <a:pPr lvl="1">
              <a:lnSpc>
                <a:spcPct val="110000"/>
              </a:lnSpc>
              <a:buNone/>
            </a:pPr>
            <a:r>
              <a:rPr lang="en-US" altLang="zh-CN" dirty="0"/>
              <a:t>7. </a:t>
            </a:r>
            <a:r>
              <a:rPr lang="zh-CN" altLang="en-US" dirty="0"/>
              <a:t>偏移寻址</a:t>
            </a:r>
          </a:p>
          <a:p>
            <a:pPr lvl="2">
              <a:lnSpc>
                <a:spcPct val="110000"/>
              </a:lnSpc>
            </a:pPr>
            <a:r>
              <a:rPr lang="zh-CN" altLang="en-US" b="1" dirty="0"/>
              <a:t>一</a:t>
            </a:r>
            <a:r>
              <a:rPr lang="zh-CN" altLang="en-US" b="1" dirty="0" smtClean="0"/>
              <a:t>种混合的</a:t>
            </a:r>
            <a:r>
              <a:rPr lang="zh-CN" altLang="en-US" b="1" dirty="0"/>
              <a:t>寻址方式</a:t>
            </a:r>
            <a:r>
              <a:rPr lang="en-US" altLang="zh-CN" b="1" dirty="0">
                <a:latin typeface="宋体" panose="02010600030101010101" pitchFamily="2" charset="-122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</a:rPr>
              <a:t>直接寻址与寄存器间接寻址的结合。有效地址计算公式：</a:t>
            </a:r>
            <a:endParaRPr lang="zh-CN" altLang="en-US" b="1" dirty="0"/>
          </a:p>
          <a:p>
            <a:pPr lvl="2" algn="ctr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EA=A+(</a:t>
            </a:r>
            <a:r>
              <a:rPr lang="en-US" altLang="zh-CN" dirty="0">
                <a:solidFill>
                  <a:srgbClr val="000066"/>
                </a:solidFill>
              </a:rPr>
              <a:t>R)</a:t>
            </a:r>
            <a:endParaRPr lang="en-US" altLang="zh-CN" b="1" dirty="0"/>
          </a:p>
          <a:p>
            <a:pPr lvl="2">
              <a:lnSpc>
                <a:spcPct val="110000"/>
              </a:lnSpc>
              <a:buNone/>
            </a:pPr>
            <a:r>
              <a:rPr lang="en-US" altLang="zh-CN" b="1" dirty="0"/>
              <a:t> 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：</a:t>
            </a:r>
            <a:r>
              <a:rPr lang="zh-CN" altLang="en-US" b="1" dirty="0"/>
              <a:t>形式地址（偏移量）；</a:t>
            </a:r>
            <a:r>
              <a:rPr lang="en-US" altLang="zh-CN" b="1" dirty="0"/>
              <a:t>R</a:t>
            </a:r>
            <a:r>
              <a:rPr lang="zh-CN" altLang="en-US" b="1" dirty="0"/>
              <a:t>：某个专用寄存器。</a:t>
            </a:r>
          </a:p>
          <a:p>
            <a:pPr lvl="2">
              <a:lnSpc>
                <a:spcPct val="110000"/>
              </a:lnSpc>
            </a:pPr>
            <a:r>
              <a:rPr lang="zh-CN" altLang="en-US" b="1" dirty="0"/>
              <a:t>常用的三种偏移寻址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3">
              <a:lnSpc>
                <a:spcPct val="110000"/>
              </a:lnSpc>
            </a:pPr>
            <a:r>
              <a:rPr lang="zh-CN" altLang="en-US" b="1" dirty="0" smtClean="0"/>
              <a:t>相对寻址，</a:t>
            </a:r>
            <a:endParaRPr lang="en-US" altLang="zh-CN" b="1" dirty="0" smtClean="0"/>
          </a:p>
          <a:p>
            <a:pPr lvl="3">
              <a:lnSpc>
                <a:spcPct val="110000"/>
              </a:lnSpc>
            </a:pPr>
            <a:r>
              <a:rPr lang="zh-CN" altLang="en-US" b="1" dirty="0" smtClean="0"/>
              <a:t>基址</a:t>
            </a:r>
            <a:r>
              <a:rPr lang="zh-CN" altLang="en-US" b="1" dirty="0"/>
              <a:t>寻址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lvl="3">
              <a:lnSpc>
                <a:spcPct val="110000"/>
              </a:lnSpc>
            </a:pPr>
            <a:r>
              <a:rPr lang="zh-CN" altLang="en-US" b="1" dirty="0" smtClean="0"/>
              <a:t>变址</a:t>
            </a:r>
            <a:r>
              <a:rPr lang="zh-CN" altLang="en-US" b="1" dirty="0"/>
              <a:t>寻址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624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44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en-US" dirty="0"/>
              <a:t>操作数基本寻址方式</a:t>
            </a:r>
            <a:endParaRPr lang="zh-CN" altLang="en-US" b="0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457200" lvl="1" indent="0">
              <a:buNone/>
            </a:pPr>
            <a:r>
              <a:rPr lang="zh-CN" altLang="zh-CN" b="1" dirty="0"/>
              <a:t>偏移寻址：</a:t>
            </a:r>
            <a:r>
              <a:rPr lang="zh-CN" altLang="zh-CN" b="1" dirty="0" smtClean="0"/>
              <a:t>相对寻址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zh-CN" altLang="en-US" sz="2400" b="1" dirty="0" smtClean="0"/>
              <a:t>由</a:t>
            </a:r>
            <a:r>
              <a:rPr lang="zh-CN" altLang="en-US" sz="2400" b="1" dirty="0"/>
              <a:t>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提供基准地址，而指令的地址码部分给出相对的位移量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，两者相加后作为操作数的有效地址，即：</a:t>
            </a:r>
            <a:r>
              <a:rPr lang="en-US" altLang="zh-CN" sz="2400" b="1" dirty="0"/>
              <a:t>EA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(PC)</a:t>
            </a:r>
            <a:r>
              <a:rPr lang="zh-CN" altLang="en-US" sz="2400" b="1" dirty="0"/>
              <a:t>＋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。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45</a:t>
            </a:fld>
            <a:endParaRPr lang="en-US" altLang="zh-CN" sz="1000" dirty="0"/>
          </a:p>
        </p:txBody>
      </p:sp>
      <p:pic>
        <p:nvPicPr>
          <p:cNvPr id="39941" name="Picture 4" descr="jxnr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81400"/>
            <a:ext cx="8229600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4.4.2 </a:t>
            </a:r>
            <a:r>
              <a:rPr lang="zh-CN" altLang="en-US" dirty="0"/>
              <a:t>操作数基本寻址方式</a:t>
            </a:r>
            <a:endParaRPr lang="zh-CN" altLang="en-US" b="0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zh-CN" altLang="zh-CN" b="1" dirty="0"/>
              <a:t>偏移寻址：</a:t>
            </a:r>
            <a:r>
              <a:rPr lang="zh-CN" altLang="zh-CN" b="1" dirty="0" smtClean="0"/>
              <a:t>基址寻址</a:t>
            </a:r>
            <a:endParaRPr lang="en-US" altLang="zh-CN" b="1" dirty="0"/>
          </a:p>
          <a:p>
            <a:pPr lvl="1"/>
            <a:r>
              <a:rPr lang="zh-CN" altLang="en-US" dirty="0"/>
              <a:t> </a:t>
            </a:r>
            <a:r>
              <a:rPr lang="zh-CN" altLang="en-US" sz="2600" dirty="0"/>
              <a:t>被引用的专用寄存器含有一个存储器地址，地址字段含有一个相对于该地</a:t>
            </a:r>
          </a:p>
          <a:p>
            <a:pPr lvl="1"/>
            <a:r>
              <a:rPr lang="zh-CN" altLang="en-US" sz="2600" dirty="0"/>
              <a:t>址的偏移量</a:t>
            </a:r>
            <a:r>
              <a:rPr lang="en-US" altLang="zh-CN" sz="2600" dirty="0"/>
              <a:t>(</a:t>
            </a:r>
            <a:r>
              <a:rPr lang="zh-CN" altLang="en-US" sz="2600" dirty="0"/>
              <a:t>通常是无符号整数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endParaRPr lang="en-US" altLang="zh-CN" sz="2600" dirty="0"/>
          </a:p>
          <a:p>
            <a:pPr lvl="1" eaLnBrk="1" hangingPunct="1"/>
            <a:r>
              <a:rPr lang="zh-CN" altLang="en-US" sz="2600" dirty="0"/>
              <a:t>基址寄存器的位数可以设置得很长，从而可以在较大的存储空间中寻址。</a:t>
            </a:r>
          </a:p>
        </p:txBody>
      </p:sp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46</a:t>
            </a:fld>
            <a:endParaRPr lang="en-US" altLang="zh-CN" sz="1000" dirty="0"/>
          </a:p>
        </p:txBody>
      </p:sp>
      <p:pic>
        <p:nvPicPr>
          <p:cNvPr id="40965" name="Picture 4" descr="jxnr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170510"/>
            <a:ext cx="5112568" cy="2490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b="0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zh-CN" sz="2800" b="1" dirty="0" smtClean="0"/>
              <a:t>偏移</a:t>
            </a:r>
            <a:r>
              <a:rPr lang="zh-CN" altLang="zh-CN" sz="2800" b="1" dirty="0"/>
              <a:t>寻址：变址寻址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zh-CN" sz="2800" dirty="0" smtClean="0"/>
              <a:t>变址</a:t>
            </a:r>
            <a:r>
              <a:rPr lang="zh-CN" altLang="zh-CN" sz="2800" dirty="0"/>
              <a:t>寻址就是将指令的地址码部分给出的基准地址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CPU</a:t>
            </a:r>
            <a:r>
              <a:rPr lang="zh-CN" altLang="zh-CN" sz="2800" dirty="0"/>
              <a:t>内</a:t>
            </a:r>
            <a:r>
              <a:rPr lang="zh-CN" altLang="zh-CN" sz="2800" u="sng" dirty="0"/>
              <a:t>某特定的变址寄存器</a:t>
            </a:r>
            <a:r>
              <a:rPr lang="en-US" altLang="zh-CN" sz="2800" u="sng" dirty="0"/>
              <a:t>Rx</a:t>
            </a:r>
            <a:r>
              <a:rPr lang="zh-CN" altLang="zh-CN" sz="2800" dirty="0"/>
              <a:t>中的内容相加，以形成操作数的有效地址。</a:t>
            </a:r>
            <a:endParaRPr lang="zh-CN" altLang="zh-CN" sz="2600" dirty="0"/>
          </a:p>
        </p:txBody>
      </p:sp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47</a:t>
            </a:fld>
            <a:endParaRPr lang="en-US" altLang="zh-CN" sz="1000" dirty="0"/>
          </a:p>
        </p:txBody>
      </p:sp>
      <p:pic>
        <p:nvPicPr>
          <p:cNvPr id="41989" name="Picture 4" descr="jxnr5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133600"/>
            <a:ext cx="6781800" cy="251953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66562" name="文本占位符 47106"/>
          <p:cNvSpPr>
            <a:spLocks noGrp="1" noRot="1"/>
          </p:cNvSpPr>
          <p:nvPr>
            <p:ph idx="1"/>
            <p:custDataLst>
              <p:tags r:id="rId1"/>
            </p:custDataLst>
          </p:nvPr>
        </p:nvSpPr>
        <p:spPr>
          <a:xfrm>
            <a:off x="323850" y="765175"/>
            <a:ext cx="8540750" cy="5402263"/>
          </a:xfrm>
        </p:spPr>
        <p:txBody>
          <a:bodyPr anchor="t" anchorCtr="0"/>
          <a:lstStyle/>
          <a:p>
            <a:pPr lvl="1" indent="0">
              <a:lnSpc>
                <a:spcPct val="120000"/>
              </a:lnSpc>
              <a:buNone/>
            </a:pPr>
            <a:endParaRPr lang="zh-CN" altLang="en-US" dirty="0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b="1" dirty="0" smtClean="0"/>
              <a:t>段</a:t>
            </a:r>
            <a:r>
              <a:rPr lang="zh-CN" altLang="zh-CN" b="1" dirty="0" smtClean="0"/>
              <a:t>寻址</a:t>
            </a:r>
            <a:r>
              <a:rPr lang="zh-CN" altLang="zh-CN" b="1" dirty="0"/>
              <a:t>：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主存空间划分为若干段，每段均有一起始地址，称为该段的</a:t>
            </a:r>
            <a:r>
              <a:rPr lang="zh-CN" altLang="en-US" sz="2400" dirty="0">
                <a:solidFill>
                  <a:srgbClr val="FF0000"/>
                </a:solidFill>
              </a:rPr>
              <a:t>段地址</a:t>
            </a:r>
            <a:r>
              <a:rPr lang="zh-CN" altLang="en-US" sz="2400" dirty="0"/>
              <a:t>。则主存中任一单元地址</a:t>
            </a:r>
          </a:p>
          <a:p>
            <a:pPr lvl="1" indent="0" algn="ctr"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E=</a:t>
            </a:r>
            <a:r>
              <a:rPr lang="zh-CN" altLang="en-US" sz="2400" dirty="0">
                <a:solidFill>
                  <a:srgbClr val="000066"/>
                </a:solidFill>
              </a:rPr>
              <a:t>段地址</a:t>
            </a:r>
            <a:r>
              <a:rPr lang="en-US" altLang="zh-CN" sz="2400" dirty="0">
                <a:solidFill>
                  <a:srgbClr val="000066"/>
                </a:solidFill>
              </a:rPr>
              <a:t>+D</a:t>
            </a:r>
          </a:p>
          <a:p>
            <a:pPr lvl="1" indent="0">
              <a:buNone/>
            </a:pPr>
            <a:r>
              <a:rPr lang="en-US" altLang="zh-CN" sz="2400" dirty="0"/>
              <a:t>   D</a:t>
            </a:r>
            <a:r>
              <a:rPr lang="zh-CN" altLang="en-US" sz="2400" dirty="0"/>
              <a:t>：该单元与所在段起始地址的偏移量</a:t>
            </a:r>
          </a:p>
        </p:txBody>
      </p:sp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48</a:t>
            </a:fld>
            <a:endParaRPr lang="en-US" altLang="zh-CN" sz="1000" dirty="0"/>
          </a:p>
        </p:txBody>
      </p:sp>
      <p:sp>
        <p:nvSpPr>
          <p:cNvPr id="66561" name="灯片编号占位符 1"/>
          <p:cNvSpPr/>
          <p:nvPr>
            <p:custDataLst>
              <p:tags r:id="rId2"/>
            </p:custDataLst>
          </p:nvPr>
        </p:nvSpPr>
        <p:spPr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48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3" name="图片 471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11638" y="3357563"/>
            <a:ext cx="4033837" cy="283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文本框 47108"/>
          <p:cNvSpPr txBox="1"/>
          <p:nvPr>
            <p:custDataLst>
              <p:tags r:id="rId4"/>
            </p:custDataLst>
          </p:nvPr>
        </p:nvSpPr>
        <p:spPr>
          <a:xfrm>
            <a:off x="323528" y="3342097"/>
            <a:ext cx="3384872" cy="300082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图示为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8086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的主存物理地址形成示意图</a:t>
            </a:r>
            <a:r>
              <a:rPr lang="zh-CN" altLang="en-US" sz="2400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hlink"/>
                </a:solidFill>
              </a:rPr>
              <a:t>D=</a:t>
            </a:r>
            <a:r>
              <a:rPr lang="zh-CN" altLang="en-US" sz="2400" dirty="0" smtClean="0">
                <a:solidFill>
                  <a:schemeClr val="hlink"/>
                </a:solidFill>
              </a:rPr>
              <a:t>逻辑地址，段地址</a:t>
            </a:r>
            <a:r>
              <a:rPr lang="en-US" altLang="zh-CN" sz="2400" dirty="0" smtClean="0">
                <a:solidFill>
                  <a:schemeClr val="hlink"/>
                </a:solidFill>
              </a:rPr>
              <a:t>=（</a:t>
            </a:r>
            <a:r>
              <a:rPr lang="zh-CN" altLang="en-US" sz="2400" dirty="0" smtClean="0">
                <a:solidFill>
                  <a:schemeClr val="hlink"/>
                </a:solidFill>
              </a:rPr>
              <a:t>段寄存器</a:t>
            </a:r>
            <a:r>
              <a:rPr lang="en-US" altLang="zh-CN" sz="2400" dirty="0">
                <a:solidFill>
                  <a:schemeClr val="hlink"/>
                </a:solidFill>
              </a:rPr>
              <a:t>）</a:t>
            </a:r>
            <a:endParaRPr lang="zh-CN" altLang="en-US" sz="2400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在形成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位物理地址时，段寄存器中的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位数会自动左移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位，然后与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位偏移量相加，即可形成所需的内存地址。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49</a:t>
            </a:fld>
            <a:endParaRPr lang="en-US" altLang="zh-CN" sz="1000" dirty="0"/>
          </a:p>
        </p:txBody>
      </p:sp>
      <p:sp>
        <p:nvSpPr>
          <p:cNvPr id="44036" name="TextBox 4"/>
          <p:cNvSpPr txBox="1"/>
          <p:nvPr/>
        </p:nvSpPr>
        <p:spPr>
          <a:xfrm>
            <a:off x="571500" y="1556792"/>
            <a:ext cx="7858125" cy="32316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/>
              <a:t>堆栈</a:t>
            </a:r>
            <a:r>
              <a:rPr lang="zh-CN" altLang="zh-CN" sz="2800" b="1" dirty="0" smtClean="0"/>
              <a:t>寻址</a:t>
            </a:r>
            <a:r>
              <a:rPr lang="zh-CN" altLang="zh-CN" sz="2800" b="1" dirty="0"/>
              <a:t>：</a:t>
            </a:r>
            <a:endParaRPr lang="en-US" altLang="zh-CN" sz="2800" dirty="0" smtClean="0"/>
          </a:p>
          <a:p>
            <a:pPr marL="0" lvl="0" indent="0" eaLnBrk="1" hangingPunct="1">
              <a:spcBef>
                <a:spcPct val="0"/>
              </a:spcBef>
              <a:buClrTx/>
              <a:buSzTx/>
            </a:pPr>
            <a:r>
              <a:rPr lang="zh-CN" altLang="zh-CN" sz="2800" dirty="0" smtClean="0"/>
              <a:t>分</a:t>
            </a:r>
            <a:r>
              <a:rPr lang="zh-CN" altLang="zh-CN" sz="2800" dirty="0"/>
              <a:t>寄存器堆栈、存储器堆栈</a:t>
            </a:r>
            <a:br>
              <a:rPr lang="zh-CN" altLang="zh-CN" sz="2800" dirty="0"/>
            </a:br>
            <a:r>
              <a:rPr lang="en-US" altLang="zh-CN" sz="2800" dirty="0" smtClean="0"/>
              <a:t>        </a:t>
            </a:r>
            <a:r>
              <a:rPr lang="zh-CN" altLang="zh-CN" sz="2400" dirty="0" smtClean="0"/>
              <a:t>以</a:t>
            </a:r>
            <a:r>
              <a:rPr lang="zh-CN" altLang="zh-CN" sz="2400" dirty="0"/>
              <a:t>先进后出原理存储</a:t>
            </a:r>
            <a:r>
              <a:rPr lang="zh-CN" altLang="zh-CN" sz="2400" dirty="0" smtClean="0"/>
              <a:t>数据</a:t>
            </a:r>
            <a:r>
              <a:rPr lang="zh-CN" altLang="en-US" sz="2400" dirty="0"/>
              <a:t>。不论是寄存器堆栈，还是存储器堆栈，数据的存取都与栈顶地址打交通，为此需要一个隐式或显式的堆栈指示器</a:t>
            </a:r>
            <a:r>
              <a:rPr lang="en-US" altLang="zh-CN" sz="2400" dirty="0"/>
              <a:t>(</a:t>
            </a:r>
            <a:r>
              <a:rPr lang="zh-CN" altLang="en-US" sz="2400" dirty="0"/>
              <a:t>寄存器</a:t>
            </a:r>
            <a:r>
              <a:rPr lang="en-US" altLang="zh-CN" sz="2400" dirty="0"/>
              <a:t>)</a:t>
            </a:r>
            <a:r>
              <a:rPr lang="zh-CN" altLang="en-US" sz="2400" dirty="0"/>
              <a:t>。数据进栈时使用 </a:t>
            </a:r>
            <a:r>
              <a:rPr lang="en-US" altLang="zh-CN" sz="2400" dirty="0"/>
              <a:t>PUSH </a:t>
            </a:r>
            <a:r>
              <a:rPr lang="zh-CN" altLang="en-US" sz="2400" dirty="0"/>
              <a:t>指令，将数据</a:t>
            </a:r>
            <a:r>
              <a:rPr lang="zh-CN" altLang="en-US" sz="2400" dirty="0" smtClean="0"/>
              <a:t>压入</a:t>
            </a:r>
            <a:r>
              <a:rPr lang="zh-CN" altLang="en-US" sz="2400" dirty="0"/>
              <a:t>栈顶地址，堆栈指示器减 </a:t>
            </a:r>
            <a:r>
              <a:rPr lang="en-US" altLang="zh-CN" sz="2400" dirty="0"/>
              <a:t>1</a:t>
            </a:r>
            <a:r>
              <a:rPr lang="zh-CN" altLang="en-US" sz="2400" dirty="0"/>
              <a:t>；数据退栈时，使用 </a:t>
            </a:r>
            <a:r>
              <a:rPr lang="en-US" altLang="zh-CN" sz="2400" dirty="0"/>
              <a:t>POP </a:t>
            </a:r>
            <a:r>
              <a:rPr lang="zh-CN" altLang="en-US" sz="2400" dirty="0"/>
              <a:t>指令，数据从栈顶地址弹出，</a:t>
            </a:r>
            <a:r>
              <a:rPr lang="zh-CN" altLang="en-US" sz="2400" dirty="0" smtClean="0"/>
              <a:t>堆栈指示器</a:t>
            </a:r>
            <a:r>
              <a:rPr lang="zh-CN" altLang="en-US" sz="2400" dirty="0"/>
              <a:t>加 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18" y="4653136"/>
            <a:ext cx="23431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4.1.2 </a:t>
            </a:r>
            <a:r>
              <a:rPr lang="zh-CN" altLang="en-US" dirty="0"/>
              <a:t>指令系统的性能要求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7427913" cy="507841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完备性：</a:t>
            </a:r>
            <a:r>
              <a:rPr lang="zh-CN" altLang="en-US" sz="2400" dirty="0">
                <a:solidFill>
                  <a:srgbClr val="FF0000"/>
                </a:solidFill>
              </a:rPr>
              <a:t>完备性是指用汇编语言编写各种程序时，指令系统直接提供的指令足够使用，而不必用软件来实现。</a:t>
            </a:r>
            <a:r>
              <a:rPr lang="zh-CN" altLang="en-US" sz="2400" dirty="0"/>
              <a:t>完备性要求指令系统丰富、功能齐全、使用方便。一台计算机中最基本、必不可少的指令是不多的。许多指令可用最基本的指令编程来实现。例如，乘除运算指令、浮点运算指令可直接用硬件来实现，也可用基本指令编写的程序来实现。采用硬件指令的目的是提高程序执行速度，便于用户编写程序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有效性：</a:t>
            </a:r>
            <a:r>
              <a:rPr lang="zh-CN" altLang="en-US" sz="2400" dirty="0">
                <a:solidFill>
                  <a:srgbClr val="FF0000"/>
                </a:solidFill>
              </a:rPr>
              <a:t>有效性是指利用该指令系统所编写的程序能够高效率地运行。</a:t>
            </a:r>
            <a:r>
              <a:rPr lang="zh-CN" altLang="en-US" sz="2400" dirty="0"/>
              <a:t>高效率主要表现在程序占据存储空间小、执行速度快。一般来说，一个功能更强、更完善的指令系统，必定有更好的有效性。</a:t>
            </a:r>
          </a:p>
        </p:txBody>
      </p:sp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4.4.2 </a:t>
            </a:r>
            <a:r>
              <a:rPr lang="zh-CN" altLang="en-US" sz="3600" dirty="0"/>
              <a:t>操作数基本寻址方式</a:t>
            </a:r>
            <a:endParaRPr lang="zh-CN" altLang="en-US" sz="3500" dirty="0"/>
          </a:p>
        </p:txBody>
      </p:sp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50</a:t>
            </a:fld>
            <a:endParaRPr lang="en-US" altLang="zh-CN" sz="1000" dirty="0"/>
          </a:p>
        </p:txBody>
      </p:sp>
      <p:sp>
        <p:nvSpPr>
          <p:cNvPr id="44036" name="TextBox 4"/>
          <p:cNvSpPr txBox="1"/>
          <p:nvPr/>
        </p:nvSpPr>
        <p:spPr>
          <a:xfrm>
            <a:off x="571500" y="1556792"/>
            <a:ext cx="7858125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 smtClean="0"/>
              <a:t>寻址方式对比</a:t>
            </a:r>
            <a:r>
              <a:rPr lang="zh-CN" altLang="zh-CN" sz="2800" b="1" dirty="0" smtClean="0"/>
              <a:t>：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306568"/>
            <a:ext cx="88773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94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4400" dirty="0"/>
              <a:t>4.4.3 寻址方式举例</a:t>
            </a:r>
            <a:endParaRPr lang="en-US" altLang="zh-CN" sz="4300" dirty="0"/>
          </a:p>
        </p:txBody>
      </p:sp>
      <p:sp>
        <p:nvSpPr>
          <p:cNvPr id="72706" name="文本占位符 51202"/>
          <p:cNvSpPr>
            <a:spLocks noGrp="1" noRot="1"/>
          </p:cNvSpPr>
          <p:nvPr>
            <p:ph idx="1"/>
          </p:nvPr>
        </p:nvSpPr>
        <p:spPr>
          <a:xfrm>
            <a:off x="301625" y="1442085"/>
            <a:ext cx="8540750" cy="4795520"/>
          </a:xfrm>
        </p:spPr>
        <p:txBody>
          <a:bodyPr anchor="t" anchorCtr="0"/>
          <a:lstStyle/>
          <a:p>
            <a:pPr marL="990600" lvl="1" indent="-533400">
              <a:lnSpc>
                <a:spcPct val="130000"/>
              </a:lnSpc>
              <a:buAutoNum type="arabicPeriod"/>
            </a:pPr>
            <a:r>
              <a:rPr lang="en-US" altLang="zh-CN" dirty="0"/>
              <a:t>Pentium</a:t>
            </a:r>
            <a:r>
              <a:rPr lang="zh-CN" altLang="en-US" dirty="0"/>
              <a:t>的寻址方式 </a:t>
            </a:r>
          </a:p>
          <a:p>
            <a:pPr marL="1371600" lvl="2" indent="-457200">
              <a:lnSpc>
                <a:spcPct val="130000"/>
              </a:lnSpc>
            </a:pPr>
            <a:r>
              <a:rPr lang="en-US" altLang="zh-CN" dirty="0" err="1"/>
              <a:t>pentium</a:t>
            </a:r>
            <a:r>
              <a:rPr lang="zh-CN" altLang="en-US" dirty="0"/>
              <a:t>的外部地址总线宽度是</a:t>
            </a:r>
            <a:r>
              <a:rPr lang="en-US" altLang="zh-CN" dirty="0"/>
              <a:t>36</a:t>
            </a:r>
            <a:r>
              <a:rPr lang="zh-CN" altLang="en-US" dirty="0"/>
              <a:t>位，亦支持</a:t>
            </a:r>
            <a:r>
              <a:rPr lang="en-US" altLang="zh-CN" dirty="0"/>
              <a:t>32</a:t>
            </a:r>
            <a:r>
              <a:rPr lang="zh-CN" altLang="en-US" dirty="0"/>
              <a:t>位物理地址空间。</a:t>
            </a:r>
          </a:p>
          <a:p>
            <a:pPr marL="1371600" lvl="2" indent="-457200"/>
            <a:r>
              <a:rPr lang="zh-CN" altLang="en-US" dirty="0"/>
              <a:t>两种获取物理地址的方式：</a:t>
            </a:r>
          </a:p>
          <a:p>
            <a:pPr marL="1752600" lvl="3" indent="-381000"/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66"/>
                </a:solidFill>
                <a:ea typeface="华文细黑" panose="02010600040101010101" pitchFamily="2" charset="-122"/>
              </a:rPr>
              <a:t>实地址模式</a:t>
            </a:r>
            <a:r>
              <a:rPr lang="zh-CN" altLang="en-US" sz="2400" dirty="0"/>
              <a:t>下，将段名所指定的段寄存器内容（</a:t>
            </a:r>
            <a:r>
              <a:rPr lang="en-US" altLang="zh-CN" sz="2400" dirty="0"/>
              <a:t>16</a:t>
            </a:r>
            <a:r>
              <a:rPr lang="zh-CN" altLang="en-US" sz="2400" dirty="0"/>
              <a:t>位）左移</a:t>
            </a:r>
            <a:r>
              <a:rPr lang="en-US" altLang="zh-CN" sz="2400" dirty="0"/>
              <a:t>4</a:t>
            </a:r>
            <a:r>
              <a:rPr lang="zh-CN" altLang="en-US" sz="2400" dirty="0"/>
              <a:t>位，低</a:t>
            </a:r>
            <a:r>
              <a:rPr lang="en-US" altLang="zh-CN" sz="2400" dirty="0"/>
              <a:t>4</a:t>
            </a:r>
            <a:r>
              <a:rPr lang="zh-CN" altLang="en-US" sz="2400" dirty="0"/>
              <a:t>位补全</a:t>
            </a:r>
            <a:r>
              <a:rPr lang="en-US" altLang="zh-CN" sz="2400" dirty="0"/>
              <a:t>0,</a:t>
            </a:r>
            <a:r>
              <a:rPr lang="zh-CN" altLang="en-US" sz="2400" dirty="0"/>
              <a:t>得到</a:t>
            </a:r>
            <a:r>
              <a:rPr lang="en-US" altLang="zh-CN" sz="2400" dirty="0"/>
              <a:t>20</a:t>
            </a:r>
            <a:r>
              <a:rPr lang="zh-CN" altLang="en-US" sz="2400" dirty="0"/>
              <a:t>位段基地址，再加上</a:t>
            </a:r>
            <a:r>
              <a:rPr lang="en-US" altLang="zh-CN" sz="2400" dirty="0"/>
              <a:t>16</a:t>
            </a:r>
            <a:r>
              <a:rPr lang="zh-CN" altLang="en-US" sz="2400" dirty="0"/>
              <a:t>位段内偏移，即得</a:t>
            </a:r>
            <a:r>
              <a:rPr lang="en-US" altLang="zh-CN" sz="2400" dirty="0"/>
              <a:t>20</a:t>
            </a:r>
            <a:r>
              <a:rPr lang="zh-CN" altLang="en-US" sz="2400" dirty="0"/>
              <a:t>位物理地址。 </a:t>
            </a:r>
          </a:p>
          <a:p>
            <a:pPr marL="1752600" lvl="3" indent="-381000"/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66"/>
                </a:solidFill>
                <a:ea typeface="华文细黑" panose="02010600040101010101" pitchFamily="2" charset="-122"/>
              </a:rPr>
              <a:t>保护模式</a:t>
            </a:r>
            <a:r>
              <a:rPr lang="zh-CN" altLang="en-US" sz="2400" dirty="0"/>
              <a:t>下，</a:t>
            </a:r>
            <a:r>
              <a:rPr lang="en-US" altLang="zh-CN" sz="2400" dirty="0"/>
              <a:t>32</a:t>
            </a:r>
            <a:r>
              <a:rPr lang="zh-CN" altLang="en-US" sz="2400" dirty="0"/>
              <a:t>位段基地址加上段内偏移得到</a:t>
            </a:r>
            <a:r>
              <a:rPr lang="en-US" altLang="zh-CN" sz="2400" dirty="0"/>
              <a:t>32</a:t>
            </a:r>
            <a:r>
              <a:rPr lang="zh-CN" altLang="en-US" sz="2400" dirty="0"/>
              <a:t>位线性地址。由存储管理部件将其转换成</a:t>
            </a:r>
            <a:r>
              <a:rPr lang="en-US" altLang="zh-CN" sz="2400" dirty="0"/>
              <a:t>32</a:t>
            </a:r>
            <a:r>
              <a:rPr lang="zh-CN" altLang="en-US" sz="2400" dirty="0"/>
              <a:t>位的物理地址。 </a:t>
            </a:r>
          </a:p>
        </p:txBody>
      </p:sp>
      <p:sp>
        <p:nvSpPr>
          <p:cNvPr id="7270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51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4400" dirty="0"/>
              <a:t>4.4.3 寻址方式举例</a:t>
            </a:r>
            <a:endParaRPr lang="en-US" altLang="zh-CN" sz="4300" dirty="0"/>
          </a:p>
        </p:txBody>
      </p:sp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52</a:t>
            </a:fld>
            <a:endParaRPr lang="en-US" altLang="zh-CN" sz="1000" dirty="0"/>
          </a:p>
        </p:txBody>
      </p:sp>
      <p:sp>
        <p:nvSpPr>
          <p:cNvPr id="47109" name="矩形 4"/>
          <p:cNvSpPr/>
          <p:nvPr/>
        </p:nvSpPr>
        <p:spPr>
          <a:xfrm>
            <a:off x="1357313" y="1500188"/>
            <a:ext cx="29448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Pentium的寻址方式</a:t>
            </a:r>
            <a:endParaRPr lang="zh-CN" altLang="en-US" sz="2400" b="1" dirty="0"/>
          </a:p>
        </p:txBody>
      </p:sp>
      <p:grpSp>
        <p:nvGrpSpPr>
          <p:cNvPr id="73730" name="组合 75791"/>
          <p:cNvGrpSpPr/>
          <p:nvPr/>
        </p:nvGrpSpPr>
        <p:grpSpPr>
          <a:xfrm>
            <a:off x="827405" y="1917065"/>
            <a:ext cx="7058025" cy="4851400"/>
            <a:chOff x="839" y="572"/>
            <a:chExt cx="4446" cy="3287"/>
          </a:xfrm>
        </p:grpSpPr>
        <p:grpSp>
          <p:nvGrpSpPr>
            <p:cNvPr id="73731" name="组合 75785"/>
            <p:cNvGrpSpPr/>
            <p:nvPr/>
          </p:nvGrpSpPr>
          <p:grpSpPr>
            <a:xfrm>
              <a:off x="839" y="572"/>
              <a:ext cx="4446" cy="3287"/>
              <a:chOff x="839" y="572"/>
              <a:chExt cx="4446" cy="3287"/>
            </a:xfrm>
          </p:grpSpPr>
          <p:pic>
            <p:nvPicPr>
              <p:cNvPr id="73732" name="图片 7577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39" y="572"/>
                <a:ext cx="4446" cy="328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3733" name="文本框 7578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25" y="3566"/>
                <a:ext cx="681" cy="2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段基地址</a:t>
                </a:r>
              </a:p>
            </p:txBody>
          </p:sp>
          <p:sp>
            <p:nvSpPr>
              <p:cNvPr id="73734" name="文本框 7578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971" y="2795"/>
                <a:ext cx="318" cy="2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EA</a:t>
                </a:r>
              </a:p>
            </p:txBody>
          </p:sp>
        </p:grpSp>
        <p:grpSp>
          <p:nvGrpSpPr>
            <p:cNvPr id="73735" name="组合 75790"/>
            <p:cNvGrpSpPr/>
            <p:nvPr/>
          </p:nvGrpSpPr>
          <p:grpSpPr>
            <a:xfrm>
              <a:off x="2562" y="1979"/>
              <a:ext cx="590" cy="136"/>
              <a:chOff x="2562" y="1979"/>
              <a:chExt cx="590" cy="136"/>
            </a:xfrm>
          </p:grpSpPr>
          <p:sp>
            <p:nvSpPr>
              <p:cNvPr id="73736" name="矩形 75786"/>
              <p:cNvSpPr/>
              <p:nvPr>
                <p:custDataLst>
                  <p:tags r:id="rId1"/>
                </p:custDataLst>
              </p:nvPr>
            </p:nvSpPr>
            <p:spPr>
              <a:xfrm>
                <a:off x="2562" y="1979"/>
                <a:ext cx="318" cy="136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37" name="矩形 75787"/>
              <p:cNvSpPr/>
              <p:nvPr>
                <p:custDataLst>
                  <p:tags r:id="rId2"/>
                </p:custDataLst>
              </p:nvPr>
            </p:nvSpPr>
            <p:spPr>
              <a:xfrm>
                <a:off x="2925" y="1979"/>
                <a:ext cx="227" cy="136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4400" dirty="0"/>
              <a:t>4.4.3 寻址方式举例</a:t>
            </a:r>
            <a:endParaRPr lang="zh-CN" altLang="en-US" sz="4300" dirty="0"/>
          </a:p>
        </p:txBody>
      </p:sp>
      <p:graphicFrame>
        <p:nvGraphicFramePr>
          <p:cNvPr id="52271" name="内容占位符 52270"/>
          <p:cNvGraphicFramePr>
            <a:graphicFrameLocks noGrp="1"/>
          </p:cNvGraphicFramePr>
          <p:nvPr>
            <p:ph sz="half" idx="2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58626"/>
              </p:ext>
            </p:extLst>
          </p:nvPr>
        </p:nvGraphicFramePr>
        <p:xfrm>
          <a:off x="301625" y="2277110"/>
          <a:ext cx="8540750" cy="3459163"/>
        </p:xfrm>
        <a:graphic>
          <a:graphicData uri="http://schemas.openxmlformats.org/drawingml/2006/table">
            <a:tbl>
              <a:tblPr/>
              <a:tblGrid>
                <a:gridCol w="814388"/>
                <a:gridCol w="2663825"/>
                <a:gridCol w="2663825"/>
                <a:gridCol w="2398712"/>
              </a:tblGrid>
              <a:tr h="452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序号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寻址方式名称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有效地址</a:t>
                      </a:r>
                      <a:r>
                        <a:rPr lang="en-US" altLang="zh-CN" sz="1800" dirty="0"/>
                        <a:t>EA</a:t>
                      </a:r>
                      <a:r>
                        <a:rPr lang="zh-CN" altLang="en-US" sz="1800" dirty="0"/>
                        <a:t>算法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说明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6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） （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5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6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7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8</a:t>
                      </a:r>
                      <a:r>
                        <a:rPr lang="zh-CN" altLang="en-US" sz="1800" dirty="0"/>
                        <a:t>）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9</a:t>
                      </a:r>
                      <a:r>
                        <a:rPr lang="zh-CN" altLang="en-US" sz="1800" dirty="0"/>
                        <a:t>）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立即寻址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寄存器寻址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直接寻址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基址寻址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基址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偏移量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比例变址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偏移量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基址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变址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偏移量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基址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比例变址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偏移量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 smtClean="0"/>
                        <a:t>相对寻址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操作数</a:t>
                      </a:r>
                      <a:r>
                        <a:rPr lang="en-US" altLang="zh-CN" sz="1800"/>
                        <a:t>=A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EA=R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EA=(B)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EA=(B)+A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EA=(I) ×S+A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EA= (B)+(I)+A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EA=(</a:t>
                      </a:r>
                      <a:r>
                        <a:rPr lang="en-US" altLang="zh-CN" sz="1800"/>
                        <a:t>B)+(I) ×S+A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指令地址</a:t>
                      </a:r>
                      <a:r>
                        <a:rPr lang="en-US" altLang="zh-CN" sz="1800" dirty="0"/>
                        <a:t>=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）</a:t>
                      </a:r>
                      <a:r>
                        <a:rPr lang="en-US" altLang="zh-CN" sz="1800"/>
                        <a:t>+A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15000"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操作数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在指令中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操作数在某寄存器中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在指令中</a:t>
                      </a:r>
                      <a:endParaRPr lang="zh-CN" altLang="en-US" sz="1800"/>
                    </a:p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为基址寄存器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I</a:t>
                      </a:r>
                      <a:r>
                        <a:rPr lang="zh-CN" altLang="en-US" sz="1800" dirty="0"/>
                        <a:t>为变址寄存器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为程序计数器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3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53</a:t>
            </a:fld>
            <a:endParaRPr lang="en-US" altLang="zh-CN" sz="1000" dirty="0"/>
          </a:p>
        </p:txBody>
      </p:sp>
      <p:sp>
        <p:nvSpPr>
          <p:cNvPr id="48167" name="矩形 4"/>
          <p:cNvSpPr/>
          <p:nvPr/>
        </p:nvSpPr>
        <p:spPr>
          <a:xfrm>
            <a:off x="1143000" y="1428750"/>
            <a:ext cx="38893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Pentium的</a:t>
            </a:r>
            <a:r>
              <a:rPr lang="zh-CN" altLang="zh-CN" sz="2400" b="1" dirty="0" smtClean="0"/>
              <a:t>寻址方式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种）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dirty="0"/>
              <a:t>4.4.3 寻址方式举例</a:t>
            </a:r>
            <a:endParaRPr lang="en-US" altLang="zh-CN" dirty="0"/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81550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1" dirty="0"/>
              <a:t>[例4] </a:t>
            </a:r>
            <a:r>
              <a:rPr lang="zh-CN" altLang="zh-CN" sz="2400" dirty="0"/>
              <a:t>一种二地址RS型指令的结构如下：</a:t>
            </a:r>
            <a:br>
              <a:rPr lang="zh-CN" altLang="zh-CN" sz="2400" dirty="0"/>
            </a:b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　其中I为间接寻址标志位，X为寻址模式字段，D为偏移量字段。通过I，X，D的组合，可构成如下</a:t>
            </a:r>
            <a:r>
              <a:rPr lang="zh-CN" altLang="zh-CN" sz="2400" dirty="0" smtClean="0"/>
              <a:t>寻址方式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请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写出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这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zh-CN" sz="2400" b="1" dirty="0">
                <a:solidFill>
                  <a:srgbClr val="FF0000"/>
                </a:solidFill>
              </a:rPr>
              <a:t>种寻址方式的名称</a:t>
            </a:r>
            <a:r>
              <a:rPr lang="zh-CN" altLang="zh-CN" sz="2400" dirty="0">
                <a:solidFill>
                  <a:srgbClr val="FF0000"/>
                </a:solidFill>
              </a:rPr>
              <a:t>。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endParaRPr lang="en-US" altLang="zh-CN" sz="2100" dirty="0"/>
          </a:p>
        </p:txBody>
      </p:sp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54</a:t>
            </a:fld>
            <a:endParaRPr lang="en-US" altLang="zh-CN" sz="1000" dirty="0"/>
          </a:p>
        </p:txBody>
      </p:sp>
      <p:pic>
        <p:nvPicPr>
          <p:cNvPr id="4915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88" y="3941210"/>
            <a:ext cx="5435600" cy="2643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9"/>
            <a:ext cx="6336703" cy="76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dirty="0"/>
              <a:t>4.4.3 寻址方式举例</a:t>
            </a:r>
            <a:endParaRPr lang="en-US" altLang="zh-CN" dirty="0"/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81550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/>
              <a:t>[例4] 一种二地址RS型指令的结构如下：</a:t>
            </a:r>
            <a:br>
              <a:rPr lang="zh-CN" altLang="zh-CN" sz="2400" dirty="0"/>
            </a:b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　其中I为间接寻址标志位，X为寻址模式字段，D为偏移量字段。通过I，X，D的组合，可构成如下</a:t>
            </a:r>
            <a:r>
              <a:rPr lang="zh-CN" altLang="zh-CN" sz="2400" dirty="0" smtClean="0"/>
              <a:t>寻址方式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zh-CN" sz="2400" dirty="0"/>
              <a:t>请</a:t>
            </a:r>
            <a:r>
              <a:rPr lang="zh-CN" altLang="zh-CN" sz="2400" dirty="0" smtClean="0"/>
              <a:t>写出</a:t>
            </a:r>
            <a:r>
              <a:rPr lang="zh-CN" altLang="en-US" sz="2400" dirty="0" smtClean="0"/>
              <a:t>这</a:t>
            </a:r>
            <a:r>
              <a:rPr lang="zh-CN" altLang="zh-CN" sz="2400" dirty="0" smtClean="0"/>
              <a:t>6</a:t>
            </a:r>
            <a:r>
              <a:rPr lang="zh-CN" altLang="zh-CN" sz="2400" dirty="0"/>
              <a:t>种寻址方式的名称。</a:t>
            </a:r>
            <a:br>
              <a:rPr lang="zh-CN" altLang="zh-CN" sz="2400" dirty="0"/>
            </a:br>
            <a:endParaRPr lang="en-US" altLang="zh-CN" sz="2100" dirty="0"/>
          </a:p>
        </p:txBody>
      </p:sp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55</a:t>
            </a:fld>
            <a:endParaRPr lang="en-US" altLang="zh-CN" sz="1000" dirty="0"/>
          </a:p>
        </p:txBody>
      </p:sp>
      <p:pic>
        <p:nvPicPr>
          <p:cNvPr id="4915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31555"/>
            <a:ext cx="5435600" cy="2643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9"/>
            <a:ext cx="6336703" cy="76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3931555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 smtClean="0">
                <a:solidFill>
                  <a:srgbClr val="FF0000"/>
                </a:solidFill>
              </a:rPr>
              <a:t>直接寻址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2)</a:t>
            </a:r>
            <a:r>
              <a:rPr lang="zh-CN" altLang="en-US" sz="2400" dirty="0">
                <a:solidFill>
                  <a:srgbClr val="FF0000"/>
                </a:solidFill>
              </a:rPr>
              <a:t>相对寻址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3)</a:t>
            </a:r>
            <a:r>
              <a:rPr lang="zh-CN" altLang="en-US" sz="2400" dirty="0">
                <a:solidFill>
                  <a:srgbClr val="FF0000"/>
                </a:solidFill>
              </a:rPr>
              <a:t>变址寻址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4)</a:t>
            </a:r>
            <a:r>
              <a:rPr lang="zh-CN" altLang="en-US" sz="2400" dirty="0">
                <a:solidFill>
                  <a:srgbClr val="FF0000"/>
                </a:solidFill>
              </a:rPr>
              <a:t>寄存器间接寻址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5)</a:t>
            </a:r>
            <a:r>
              <a:rPr lang="zh-CN" altLang="en-US" sz="2400" dirty="0" smtClean="0">
                <a:solidFill>
                  <a:srgbClr val="FF0000"/>
                </a:solidFill>
              </a:rPr>
              <a:t>间接寻址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6)</a:t>
            </a:r>
            <a:r>
              <a:rPr lang="zh-CN" altLang="en-US" sz="2400" dirty="0">
                <a:solidFill>
                  <a:srgbClr val="FF0000"/>
                </a:solidFill>
              </a:rPr>
              <a:t>基址寻址</a:t>
            </a:r>
          </a:p>
        </p:txBody>
      </p:sp>
    </p:spTree>
    <p:extLst>
      <p:ext uri="{BB962C8B-B14F-4D97-AF65-F5344CB8AC3E}">
        <p14:creationId xmlns:p14="http://schemas.microsoft.com/office/powerpoint/2010/main" val="230650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500" dirty="0">
                <a:cs typeface="Times New Roman" panose="02020603050405020304" pitchFamily="18" charset="0"/>
              </a:rPr>
              <a:t>4.5 </a:t>
            </a:r>
            <a:r>
              <a:rPr lang="zh-CN" altLang="en-US" sz="3500" dirty="0"/>
              <a:t>典型指令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4430117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    4.5.1 </a:t>
            </a:r>
            <a:r>
              <a:rPr lang="zh-CN" altLang="en-US" b="1" dirty="0"/>
              <a:t>指令的分类</a:t>
            </a:r>
            <a:br>
              <a:rPr lang="zh-CN" altLang="en-US" b="1" dirty="0"/>
            </a:br>
            <a:r>
              <a:rPr lang="en-US" altLang="zh-CN" b="1" dirty="0"/>
              <a:t>4.5.2 </a:t>
            </a:r>
            <a:r>
              <a:rPr lang="zh-CN" altLang="en-US" b="1" dirty="0"/>
              <a:t>基本指令系统的操作</a:t>
            </a:r>
            <a:br>
              <a:rPr lang="zh-CN" altLang="en-US" b="1" dirty="0"/>
            </a:br>
            <a:r>
              <a:rPr lang="en-US" altLang="zh-CN" b="1" dirty="0"/>
              <a:t>4.5.3 </a:t>
            </a:r>
            <a:r>
              <a:rPr lang="zh-CN" altLang="en-US" b="1" dirty="0"/>
              <a:t>精简指令系统</a:t>
            </a:r>
            <a:r>
              <a:rPr lang="en-US" altLang="zh-CN" b="1" dirty="0"/>
              <a:t>RISC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sz="2800" dirty="0"/>
          </a:p>
        </p:txBody>
      </p:sp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56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dirty="0">
                <a:sym typeface="+mn-ea"/>
              </a:rPr>
              <a:t>一、指令的分类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不同机器的指令系统各不</a:t>
            </a:r>
            <a:r>
              <a:rPr lang="zh-CN" altLang="en-US" dirty="0" smtClean="0">
                <a:sym typeface="+mn-ea"/>
              </a:rPr>
              <a:t>相同，</a:t>
            </a:r>
            <a:r>
              <a:rPr lang="zh-CN" altLang="en-US" dirty="0">
                <a:sym typeface="+mn-ea"/>
              </a:rPr>
              <a:t>四大</a:t>
            </a:r>
            <a:r>
              <a:rPr lang="zh-CN" altLang="en-US" dirty="0" smtClean="0">
                <a:sym typeface="+mn-ea"/>
              </a:rPr>
              <a:t>类：数据处理、数据存储、数据传送、程序控制</a:t>
            </a:r>
            <a:endParaRPr lang="zh-CN" altLang="en-US" dirty="0"/>
          </a:p>
          <a:p>
            <a:pPr lvl="1"/>
            <a:r>
              <a:rPr lang="zh-CN" altLang="en-US" dirty="0" smtClean="0">
                <a:sym typeface="+mn-ea"/>
              </a:rPr>
              <a:t>更具体，一</a:t>
            </a:r>
            <a:r>
              <a:rPr lang="zh-CN" altLang="en-US" dirty="0">
                <a:sym typeface="+mn-ea"/>
              </a:rPr>
              <a:t>个较完善的指令系统应包括如下几类指令：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数据传送类指令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算术运算类指令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逻辑运算类指令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程序控制类指令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输入输出类指令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字符串类指令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系统控制类指令</a:t>
            </a:r>
            <a:r>
              <a:rPr lang="zh-CN" altLang="en-US" dirty="0">
                <a:sym typeface="+mn-ea"/>
              </a:rPr>
              <a:t>等。 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4.5.1 </a:t>
            </a:r>
            <a:r>
              <a:rPr lang="zh-CN" altLang="zh-CN" sz="3600" dirty="0"/>
              <a:t>指令的分类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14312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4.5.1 </a:t>
            </a:r>
            <a:r>
              <a:rPr lang="zh-CN" altLang="zh-CN" sz="3600" dirty="0"/>
              <a:t>指令的分类</a:t>
            </a:r>
            <a:endParaRPr lang="zh-CN" altLang="en-US" sz="3500" dirty="0"/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6612"/>
          </a:xfrm>
          <a:ln/>
        </p:spPr>
        <p:txBody>
          <a:bodyPr vert="horz" wrap="square" lIns="91440" tIns="45720" rIns="91440" bIns="45720" anchor="t" anchorCtr="0"/>
          <a:lstStyle/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altLang="zh-CN" sz="2200" b="1" dirty="0"/>
              <a:t>        1. </a:t>
            </a:r>
            <a:r>
              <a:rPr lang="zh-CN" altLang="en-US" sz="2200" b="1" dirty="0"/>
              <a:t>数据传送类指令</a:t>
            </a:r>
            <a:r>
              <a:rPr lang="zh-CN" altLang="en-US" sz="2200" dirty="0"/>
              <a:t>（</a:t>
            </a:r>
            <a:r>
              <a:rPr lang="zh-CN" altLang="en-US" sz="2200" b="1" dirty="0">
                <a:solidFill>
                  <a:schemeClr val="tx2"/>
                </a:solidFill>
                <a:sym typeface="+mn-ea"/>
              </a:rPr>
              <a:t>主要用来实现主存和寄存器之间，或寄存器和寄存器之间的数据传送。）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一般传送指令：   </a:t>
            </a:r>
            <a:r>
              <a:rPr lang="en-US" altLang="zh-CN" sz="2100" dirty="0"/>
              <a:t>MOV   AX</a:t>
            </a:r>
            <a:r>
              <a:rPr lang="zh-CN" altLang="en-US" sz="2100" dirty="0"/>
              <a:t>，</a:t>
            </a:r>
            <a:r>
              <a:rPr lang="en-US" altLang="zh-CN" sz="2100" dirty="0"/>
              <a:t>BX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数据交换指令：   </a:t>
            </a:r>
            <a:r>
              <a:rPr lang="en-US" altLang="zh-CN" sz="2100" dirty="0"/>
              <a:t>XCHG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堆栈操作指令：   </a:t>
            </a:r>
            <a:r>
              <a:rPr lang="en-US" altLang="zh-CN" sz="2100" dirty="0"/>
              <a:t>PUSH</a:t>
            </a:r>
            <a:r>
              <a:rPr lang="zh-CN" altLang="en-US" sz="2100" dirty="0"/>
              <a:t>，</a:t>
            </a:r>
            <a:r>
              <a:rPr lang="en-US" altLang="zh-CN" sz="2100" dirty="0" smtClean="0"/>
              <a:t>POP</a:t>
            </a:r>
          </a:p>
          <a:p>
            <a:pPr marL="693420" lvl="2" indent="0" algn="l" eaLnBrk="1" hangingPunct="1">
              <a:lnSpc>
                <a:spcPct val="90000"/>
              </a:lnSpc>
              <a:buNone/>
            </a:pPr>
            <a:r>
              <a:rPr lang="en-US" altLang="zh-CN" sz="2100" b="1" dirty="0" smtClean="0"/>
              <a:t>2. </a:t>
            </a:r>
            <a:r>
              <a:rPr lang="zh-CN" altLang="en-US" sz="2200" b="1" dirty="0" smtClean="0"/>
              <a:t>运算类指令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zh-CN" altLang="en-US" sz="2100" dirty="0" smtClean="0">
                <a:cs typeface="+mn-ea"/>
              </a:rPr>
              <a:t>算术运算</a:t>
            </a:r>
            <a:r>
              <a:rPr lang="zh-CN" altLang="en-US" sz="2100" dirty="0">
                <a:cs typeface="+mn-ea"/>
              </a:rPr>
              <a:t>指令： 加、减、乘、除以及加1、减1、比较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altLang="zh-CN" sz="2100" dirty="0">
                <a:sym typeface="+mn-ea"/>
              </a:rPr>
              <a:t>(</a:t>
            </a:r>
            <a:r>
              <a:rPr lang="zh-CN" altLang="en-US" sz="2100" b="1" dirty="0">
                <a:solidFill>
                  <a:schemeClr val="tx2"/>
                </a:solidFill>
                <a:sym typeface="+mn-ea"/>
              </a:rPr>
              <a:t>主要用于定点或浮点的算术运算，大型机中有向量运算指令，直接对整个向量或矩阵进行求和、求积运算。</a:t>
            </a:r>
            <a:r>
              <a:rPr lang="en-US" altLang="zh-CN" sz="2100" b="1" dirty="0" smtClean="0">
                <a:solidFill>
                  <a:schemeClr val="tx2"/>
                </a:solidFill>
                <a:sym typeface="+mn-ea"/>
              </a:rPr>
              <a:t>)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zh-CN" altLang="en-US" sz="2100" dirty="0" smtClean="0">
                <a:cs typeface="+mn-ea"/>
              </a:rPr>
              <a:t>逻辑运算</a:t>
            </a:r>
            <a:r>
              <a:rPr lang="zh-CN" altLang="en-US" sz="2100" dirty="0">
                <a:cs typeface="+mn-ea"/>
              </a:rPr>
              <a:t>指令： </a:t>
            </a:r>
            <a:r>
              <a:rPr lang="zh-CN" altLang="en-US" sz="2100" dirty="0">
                <a:cs typeface="+mn-ea"/>
                <a:sym typeface="+mn-ea"/>
              </a:rPr>
              <a:t>主要用于无符号数的位操作、代码的转换、判断及运算。 </a:t>
            </a:r>
            <a:r>
              <a:rPr lang="zh-CN" altLang="en-US" sz="2100" dirty="0">
                <a:cs typeface="+mn-ea"/>
              </a:rPr>
              <a:t> 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zh-CN" altLang="en-US" sz="2100" dirty="0" smtClean="0">
                <a:cs typeface="+mn-ea"/>
              </a:rPr>
              <a:t>移位指令</a:t>
            </a:r>
            <a:r>
              <a:rPr lang="zh-CN" altLang="en-US" sz="2100" dirty="0">
                <a:cs typeface="+mn-ea"/>
              </a:rPr>
              <a:t>   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200" dirty="0"/>
          </a:p>
        </p:txBody>
      </p:sp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58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4.5.1 </a:t>
            </a:r>
            <a:r>
              <a:rPr lang="zh-CN" altLang="zh-CN" dirty="0"/>
              <a:t>指令的分类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0" eaLnBrk="1" hangingPunct="1">
              <a:lnSpc>
                <a:spcPct val="90000"/>
              </a:lnSpc>
              <a:buNone/>
            </a:pPr>
            <a:r>
              <a:rPr lang="en-US" altLang="zh-CN" sz="3000" dirty="0">
                <a:sym typeface="+mn-ea"/>
              </a:rPr>
              <a:t>3. </a:t>
            </a:r>
            <a:r>
              <a:rPr lang="zh-CN" altLang="en-US" sz="3000" dirty="0">
                <a:sym typeface="+mn-ea"/>
              </a:rPr>
              <a:t>程序控制类指令   </a:t>
            </a:r>
            <a:endParaRPr lang="zh-CN" altLang="en-US" sz="3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3000" dirty="0">
                <a:sym typeface="+mn-ea"/>
              </a:rPr>
              <a:t>程序控制类指令用于</a:t>
            </a:r>
            <a:r>
              <a:rPr lang="zh-CN" altLang="en-US" sz="3000" u="sng" dirty="0">
                <a:sym typeface="+mn-ea"/>
              </a:rPr>
              <a:t>控制程序的执行方向</a:t>
            </a:r>
            <a:r>
              <a:rPr lang="zh-CN" altLang="en-US" sz="3000" dirty="0">
                <a:sym typeface="+mn-ea"/>
              </a:rPr>
              <a:t>，并使程序具有测试、分析与判断的能力。</a:t>
            </a:r>
          </a:p>
          <a:p>
            <a:pPr marL="344170" lvl="1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包括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条件转移指令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、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无条件转移指令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、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转子程序指令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、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返回主程序指令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、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中断返回指令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等。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条件转移指令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：</a:t>
            </a:r>
            <a:r>
              <a:rPr lang="zh-CN" altLang="en-US" sz="2000" b="1" dirty="0" smtClean="0">
                <a:solidFill>
                  <a:schemeClr val="tx2"/>
                </a:solidFill>
                <a:sym typeface="+mn-ea"/>
              </a:rPr>
              <a:t>执行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程序时，有时机器执行到某条指令时，出现了几种不同结果，这时机器必须执行一条转移指令，根据不同结果进行转移，从而改变程序原来执行的顺序。这种转移指令称为</a:t>
            </a:r>
            <a:r>
              <a:rPr lang="zh-CN" altLang="en-US" sz="2000" b="1" dirty="0">
                <a:solidFill>
                  <a:schemeClr val="hlink"/>
                </a:solidFill>
                <a:sym typeface="+mn-ea"/>
              </a:rPr>
              <a:t>条件转移指令</a:t>
            </a:r>
            <a:r>
              <a:rPr lang="zh-CN" altLang="en-US" sz="2000" b="1" dirty="0" smtClean="0">
                <a:solidFill>
                  <a:schemeClr val="tx2"/>
                </a:solidFill>
                <a:sym typeface="+mn-ea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sym typeface="+mn-ea"/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</a:rPr>
              <a:t>转移条件有进位标志</a:t>
            </a:r>
            <a:r>
              <a:rPr lang="en-US" altLang="zh-CN" sz="2000" b="1" dirty="0">
                <a:solidFill>
                  <a:schemeClr val="tx2"/>
                </a:solidFill>
              </a:rPr>
              <a:t>(C)</a:t>
            </a:r>
            <a:r>
              <a:rPr lang="zh-CN" altLang="en-US" sz="2000" b="1" dirty="0">
                <a:solidFill>
                  <a:schemeClr val="tx2"/>
                </a:solidFill>
              </a:rPr>
              <a:t>、结果为零标志</a:t>
            </a:r>
            <a:r>
              <a:rPr lang="en-US" altLang="zh-CN" sz="2000" b="1" dirty="0">
                <a:solidFill>
                  <a:schemeClr val="tx2"/>
                </a:solidFill>
              </a:rPr>
              <a:t>(Z)</a:t>
            </a:r>
            <a:r>
              <a:rPr lang="zh-CN" altLang="en-US" sz="2000" b="1" dirty="0">
                <a:solidFill>
                  <a:schemeClr val="tx2"/>
                </a:solidFill>
              </a:rPr>
              <a:t>、结果为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负标志</a:t>
            </a:r>
            <a:r>
              <a:rPr lang="en-US" altLang="zh-CN" sz="2000" b="1" dirty="0">
                <a:solidFill>
                  <a:schemeClr val="tx2"/>
                </a:solidFill>
              </a:rPr>
              <a:t>(N)</a:t>
            </a:r>
            <a:r>
              <a:rPr lang="zh-CN" altLang="en-US" sz="2000" b="1" dirty="0">
                <a:solidFill>
                  <a:schemeClr val="tx2"/>
                </a:solidFill>
              </a:rPr>
              <a:t>、结果溢出标志</a:t>
            </a:r>
            <a:r>
              <a:rPr lang="en-US" altLang="zh-CN" sz="2000" b="1" dirty="0">
                <a:solidFill>
                  <a:schemeClr val="tx2"/>
                </a:solidFill>
              </a:rPr>
              <a:t>(V)</a:t>
            </a:r>
            <a:r>
              <a:rPr lang="zh-CN" altLang="en-US" sz="2000" b="1" dirty="0">
                <a:solidFill>
                  <a:schemeClr val="tx2"/>
                </a:solidFill>
              </a:rPr>
              <a:t>和结果奇偶标志</a:t>
            </a:r>
            <a:r>
              <a:rPr lang="en-US" altLang="zh-CN" sz="2000" b="1" dirty="0">
                <a:solidFill>
                  <a:schemeClr val="tx2"/>
                </a:solidFill>
              </a:rPr>
              <a:t>(P)</a:t>
            </a:r>
            <a:r>
              <a:rPr lang="zh-CN" altLang="en-US" sz="2000" b="1" dirty="0">
                <a:solidFill>
                  <a:schemeClr val="tx2"/>
                </a:solidFill>
              </a:rPr>
              <a:t>等。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5812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4.1.2 </a:t>
            </a:r>
            <a:r>
              <a:rPr lang="zh-CN" altLang="en-US" dirty="0"/>
              <a:t>指令系统的性能要求</a:t>
            </a: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7427913" cy="5078412"/>
          </a:xfrm>
          <a:ln/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规整性：</a:t>
            </a:r>
            <a:r>
              <a:rPr lang="zh-CN" altLang="en-US" sz="2400" dirty="0"/>
              <a:t>规整性包括指令系统的对称性、匀齐性、指令格式和数据格式的一致性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对称性</a:t>
            </a:r>
            <a:r>
              <a:rPr lang="zh-CN" altLang="en-US" sz="2000" dirty="0"/>
              <a:t>是指：在指令系统中所有的寄存器和存储器单元都可同等对待，所有的指令都可使用各种寻址方式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匀</a:t>
            </a:r>
            <a:r>
              <a:rPr lang="zh-CN" altLang="en-US" sz="2000" dirty="0"/>
              <a:t>齐性是指：一种操作性质的指令可以支持各种数据类型，如算术运算指令可支持字节、字、双字整数的运算，十进制数运算和单、双精度浮点数运算等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指令格式</a:t>
            </a:r>
            <a:r>
              <a:rPr lang="zh-CN" altLang="en-US" sz="2000" dirty="0"/>
              <a:t>和数据格式的一致性是指：指令长度和数据长度有一定的关系，以方便处理和存取。例如指令长度和数据长度通常是字节长度的整数倍。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/>
              <a:t>兼容性</a:t>
            </a:r>
            <a:r>
              <a:rPr lang="zh-CN" altLang="en-US" sz="2400" b="1" dirty="0"/>
              <a:t>：</a:t>
            </a:r>
            <a:r>
              <a:rPr lang="zh-CN" altLang="en-US" sz="2400" dirty="0"/>
              <a:t>系列机各机种之间具有相同的基本结构和共同的基本指令集，因而指令系统是兼容的，即各机种上基本软件可以通用。但由于不同机种推出的时间不同，在结构和性能上有差异，做到所有软件都完全兼容是不可能的，只能做到“向上兼容”，即低档机上运行的软件可以在高档机上运行。</a:t>
            </a:r>
          </a:p>
        </p:txBody>
      </p:sp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19458"/>
          <p:cNvSpPr>
            <a:spLocks noGrp="1" noRot="1"/>
          </p:cNvSpPr>
          <p:nvPr>
            <p:ph idx="1"/>
          </p:nvPr>
        </p:nvSpPr>
        <p:spPr>
          <a:xfrm>
            <a:off x="323850" y="1196752"/>
            <a:ext cx="8540750" cy="5256436"/>
          </a:xfrm>
        </p:spPr>
        <p:txBody>
          <a:bodyPr anchor="t" anchorCtr="0"/>
          <a:lstStyle/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输入输出类指令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   主要用来启动外围设备，检查测试外围设备的工作状态，并实现外部设备和</a:t>
            </a:r>
            <a:r>
              <a:rPr lang="en-US" altLang="zh-CN" b="1" dirty="0">
                <a:solidFill>
                  <a:schemeClr val="tx2"/>
                </a:solidFill>
              </a:rPr>
              <a:t>CPU</a:t>
            </a:r>
            <a:r>
              <a:rPr lang="zh-CN" altLang="en-US" b="1" dirty="0">
                <a:solidFill>
                  <a:schemeClr val="tx2"/>
                </a:solidFill>
              </a:rPr>
              <a:t>之间，或外围设备与外围设备之间的信息传送</a:t>
            </a:r>
            <a:r>
              <a:rPr lang="zh-CN" altLang="en-US" b="1" dirty="0" smtClean="0">
                <a:solidFill>
                  <a:schemeClr val="tx2"/>
                </a:solidFill>
              </a:rPr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5. </a:t>
            </a:r>
            <a:r>
              <a:rPr lang="zh-CN" altLang="en-US" dirty="0"/>
              <a:t>字符串处理指令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是一种非数值处理指令，一般包括字符串传送、字符串转换（把一种编码的字符串转换成另一种编码的字符串）、字符串替换（把某一字符串用另一字符串替换）等。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这类指令在文字编辑中对大量字符串进行处理。</a:t>
            </a:r>
          </a:p>
        </p:txBody>
      </p:sp>
      <p:sp>
        <p:nvSpPr>
          <p:cNvPr id="2150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60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4.5.1 </a:t>
            </a:r>
            <a:r>
              <a:rPr lang="zh-CN" altLang="zh-CN" dirty="0"/>
              <a:t>指令的分类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占位符 20482"/>
          <p:cNvSpPr>
            <a:spLocks noGrp="1" noRot="1"/>
          </p:cNvSpPr>
          <p:nvPr>
            <p:ph idx="1"/>
          </p:nvPr>
        </p:nvSpPr>
        <p:spPr>
          <a:xfrm>
            <a:off x="323850" y="1196752"/>
            <a:ext cx="8540750" cy="5256436"/>
          </a:xfrm>
        </p:spPr>
        <p:txBody>
          <a:bodyPr anchor="t" anchorCtr="0"/>
          <a:lstStyle/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6. </a:t>
            </a:r>
            <a:r>
              <a:rPr lang="zh-CN" altLang="en-US" dirty="0"/>
              <a:t>特权指令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指具有特殊权限的指令。这类指令只用于操作系统或其它系统软件，一般不直接提供给用户使用。 在多用户、多任务的计算机系统中特权指令必不可少。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主要用于系统资源的分配和管理</a:t>
            </a:r>
            <a:r>
              <a:rPr lang="zh-CN" altLang="en-US" b="1" dirty="0" smtClean="0">
                <a:solidFill>
                  <a:schemeClr val="tx2"/>
                </a:solidFill>
              </a:rPr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7. </a:t>
            </a:r>
            <a:r>
              <a:rPr lang="zh-CN" altLang="en-US" dirty="0"/>
              <a:t>其它指令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    除以上各类指令外，还有</a:t>
            </a:r>
            <a:r>
              <a:rPr lang="zh-CN" altLang="en-US" b="1" dirty="0">
                <a:solidFill>
                  <a:schemeClr val="hlink"/>
                </a:solidFill>
              </a:rPr>
              <a:t>状态寄存器置位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zh-CN" altLang="en-US" b="1" dirty="0">
                <a:solidFill>
                  <a:schemeClr val="hlink"/>
                </a:solidFill>
              </a:rPr>
              <a:t>复位指令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zh-CN" altLang="en-US" b="1" dirty="0">
                <a:solidFill>
                  <a:schemeClr val="hlink"/>
                </a:solidFill>
              </a:rPr>
              <a:t>测试指令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zh-CN" altLang="en-US" b="1" dirty="0">
                <a:solidFill>
                  <a:schemeClr val="hlink"/>
                </a:solidFill>
              </a:rPr>
              <a:t>暂停指令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zh-CN" altLang="en-US" b="1" dirty="0">
                <a:solidFill>
                  <a:schemeClr val="hlink"/>
                </a:solidFill>
              </a:rPr>
              <a:t>空操作指令</a:t>
            </a:r>
            <a:r>
              <a:rPr lang="zh-CN" altLang="en-US" b="1" dirty="0">
                <a:solidFill>
                  <a:schemeClr val="tx2"/>
                </a:solidFill>
              </a:rPr>
              <a:t>，以及其它一些系统控制用的特殊指令。</a:t>
            </a:r>
          </a:p>
        </p:txBody>
      </p:sp>
      <p:sp>
        <p:nvSpPr>
          <p:cNvPr id="225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61</a:t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4.5.1 </a:t>
            </a:r>
            <a:r>
              <a:rPr lang="zh-CN" altLang="zh-CN" dirty="0"/>
              <a:t>指令的分类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4.5.2 </a:t>
            </a:r>
            <a:r>
              <a:rPr lang="zh-CN" altLang="en-US" sz="3600" dirty="0" smtClean="0"/>
              <a:t>复杂指令系统</a:t>
            </a:r>
            <a:r>
              <a:rPr lang="en-US" altLang="zh-CN" sz="3600" dirty="0" smtClean="0"/>
              <a:t>CISC</a:t>
            </a:r>
            <a:r>
              <a:rPr lang="zh-CN" altLang="en-US" sz="3500" dirty="0"/>
              <a:t>	</a:t>
            </a: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468313" y="1628801"/>
            <a:ext cx="8229600" cy="4267174"/>
          </a:xfrm>
          <a:ln/>
        </p:spPr>
        <p:txBody>
          <a:bodyPr vert="horz" wrap="square" lIns="91440" tIns="45720" rIns="91440" bIns="45720" anchor="t" anchorCtr="0"/>
          <a:lstStyle/>
          <a:p>
            <a:pPr lvl="1">
              <a:lnSpc>
                <a:spcPct val="90000"/>
              </a:lnSpc>
            </a:pPr>
            <a:r>
              <a:rPr lang="en-US" altLang="zh-CN" sz="2000" dirty="0"/>
              <a:t>CISC </a:t>
            </a:r>
            <a:r>
              <a:rPr lang="zh-CN" altLang="en-US" sz="2000" dirty="0"/>
              <a:t>的指令系统一般多达二三百条，如 </a:t>
            </a:r>
            <a:r>
              <a:rPr lang="en-US" altLang="zh-CN" sz="2000" dirty="0"/>
              <a:t>VAX11/780 </a:t>
            </a:r>
            <a:r>
              <a:rPr lang="zh-CN" altLang="en-US" sz="2000" dirty="0"/>
              <a:t>计算机有 </a:t>
            </a:r>
            <a:r>
              <a:rPr lang="en-US" altLang="zh-CN" sz="2000" dirty="0"/>
              <a:t>303 </a:t>
            </a:r>
            <a:r>
              <a:rPr lang="zh-CN" altLang="en-US" sz="2000" dirty="0"/>
              <a:t>条指令，</a:t>
            </a:r>
            <a:r>
              <a:rPr lang="en-US" altLang="zh-CN" sz="2000" dirty="0"/>
              <a:t>18 </a:t>
            </a:r>
            <a:r>
              <a:rPr lang="zh-CN" altLang="en-US" sz="2000" dirty="0"/>
              <a:t>种</a:t>
            </a:r>
            <a:r>
              <a:rPr lang="zh-CN" altLang="en-US" sz="2000" dirty="0" smtClean="0"/>
              <a:t>寻址方式</a:t>
            </a:r>
            <a:r>
              <a:rPr lang="zh-CN" altLang="en-US" sz="2000" dirty="0"/>
              <a:t>。</a:t>
            </a:r>
            <a:r>
              <a:rPr lang="en-US" altLang="zh-CN" sz="2000" dirty="0"/>
              <a:t>Pentium </a:t>
            </a:r>
            <a:r>
              <a:rPr lang="zh-CN" altLang="en-US" sz="2000" dirty="0"/>
              <a:t>机也有 </a:t>
            </a:r>
            <a:r>
              <a:rPr lang="en-US" altLang="zh-CN" sz="2000" dirty="0"/>
              <a:t>191 </a:t>
            </a:r>
            <a:r>
              <a:rPr lang="zh-CN" altLang="en-US" sz="2000" dirty="0"/>
              <a:t>条指令，</a:t>
            </a:r>
            <a:r>
              <a:rPr lang="en-US" altLang="zh-CN" sz="2000" dirty="0"/>
              <a:t>9 </a:t>
            </a:r>
            <a:r>
              <a:rPr lang="zh-CN" altLang="en-US" sz="2000" dirty="0"/>
              <a:t>种</a:t>
            </a:r>
            <a:r>
              <a:rPr lang="zh-CN" altLang="en-US" sz="2000" dirty="0" smtClean="0"/>
              <a:t>寻址方式。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20</a:t>
            </a:r>
            <a:r>
              <a:rPr lang="en-US" altLang="zh-CN" sz="2000" dirty="0"/>
              <a:t>%</a:t>
            </a:r>
            <a:r>
              <a:rPr lang="zh-CN" altLang="en-US" sz="2000" dirty="0"/>
              <a:t>和</a:t>
            </a:r>
            <a:r>
              <a:rPr lang="en-US" altLang="zh-CN" sz="2000" dirty="0"/>
              <a:t>80%</a:t>
            </a:r>
            <a:r>
              <a:rPr lang="zh-CN" altLang="en-US" sz="2000" dirty="0"/>
              <a:t>规律：</a:t>
            </a:r>
            <a:r>
              <a:rPr lang="en-US" altLang="zh-CN" sz="2000" dirty="0"/>
              <a:t>CISC</a:t>
            </a:r>
            <a:r>
              <a:rPr lang="zh-CN" altLang="en-US" sz="2000" dirty="0"/>
              <a:t>中大约有</a:t>
            </a:r>
            <a:r>
              <a:rPr lang="en-US" altLang="zh-CN" sz="2000" dirty="0"/>
              <a:t>20%</a:t>
            </a:r>
            <a:r>
              <a:rPr lang="zh-CN" altLang="en-US" sz="2000" dirty="0"/>
              <a:t>的指令使用频率高，占据了</a:t>
            </a:r>
            <a:r>
              <a:rPr lang="en-US" altLang="zh-CN" sz="2000" dirty="0"/>
              <a:t>80%</a:t>
            </a:r>
            <a:r>
              <a:rPr lang="zh-CN" altLang="en-US" sz="2000" dirty="0"/>
              <a:t>的处理机时间，而有</a:t>
            </a:r>
            <a:r>
              <a:rPr lang="en-US" altLang="zh-CN" sz="2000" dirty="0"/>
              <a:t>80%</a:t>
            </a:r>
            <a:r>
              <a:rPr lang="zh-CN" altLang="en-US" sz="2000" dirty="0"/>
              <a:t>的不常用指令只占用处理机的</a:t>
            </a:r>
            <a:r>
              <a:rPr lang="en-US" altLang="zh-CN" sz="2000" dirty="0"/>
              <a:t>20%</a:t>
            </a:r>
            <a:r>
              <a:rPr lang="zh-CN" altLang="en-US" sz="2000" dirty="0"/>
              <a:t>时间。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VLSI</a:t>
            </a:r>
            <a:r>
              <a:rPr lang="zh-CN" altLang="en-US" sz="2000" dirty="0"/>
              <a:t>技术</a:t>
            </a:r>
            <a:r>
              <a:rPr lang="zh-CN" altLang="en-US" sz="2000" dirty="0" smtClean="0"/>
              <a:t>发展的要求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/>
              <a:t>VLSI</a:t>
            </a:r>
            <a:r>
              <a:rPr lang="zh-CN" altLang="en-US" sz="1800" dirty="0" smtClean="0"/>
              <a:t>工艺要求规整性，而大量复杂指令控制逻辑极其不规整，给</a:t>
            </a:r>
            <a:r>
              <a:rPr lang="en-US" altLang="zh-CN" sz="1800" dirty="0" smtClean="0"/>
              <a:t>VLSI</a:t>
            </a:r>
            <a:r>
              <a:rPr lang="zh-CN" altLang="en-US" sz="1800" dirty="0" smtClean="0"/>
              <a:t>工艺造成了很大的困难。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现在</a:t>
            </a:r>
            <a:r>
              <a:rPr lang="zh-CN" altLang="en-US" sz="1800" dirty="0"/>
              <a:t>用微程序实现复杂指令与用简单指令组成的子程序相比，没有多大的区别。因为现在控制存储器和主存的速度差缩小。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复杂指令集系统（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CISC </a:t>
            </a:r>
            <a:r>
              <a:rPr lang="zh-CN" altLang="en-US" sz="2000" dirty="0" smtClean="0"/>
              <a:t>）中</a:t>
            </a:r>
            <a:r>
              <a:rPr lang="zh-CN" altLang="en-US" sz="2000" dirty="0"/>
              <a:t>，通过增强指令系统的功能，简化了软件，增加了硬件的复杂程度。然而指令复杂了，指令的执行时间必然加长，从而使整个系统的执行时间反而增加，因而在计算机体系结构设计中，软硬件的功能分配必须</a:t>
            </a:r>
            <a:r>
              <a:rPr lang="zh-CN" altLang="en-US" sz="2000" dirty="0" smtClean="0"/>
              <a:t>恰当。</a:t>
            </a:r>
            <a:endParaRPr lang="zh-CN" altLang="en-US" sz="2000" dirty="0"/>
          </a:p>
        </p:txBody>
      </p:sp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62</a:t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4.5.3 </a:t>
            </a:r>
            <a:r>
              <a:rPr lang="zh-CN" altLang="zh-CN" sz="3600" dirty="0"/>
              <a:t>精简指令系统</a:t>
            </a:r>
            <a:r>
              <a:rPr lang="en-US" altLang="zh-CN" sz="3600" dirty="0"/>
              <a:t>RISC</a:t>
            </a:r>
            <a:r>
              <a:rPr lang="zh-CN" altLang="en-US" sz="3500" dirty="0"/>
              <a:t>	</a:t>
            </a: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824412"/>
          </a:xfrm>
          <a:ln/>
        </p:spPr>
        <p:txBody>
          <a:bodyPr vert="horz" wrap="square" lIns="91440" tIns="45720" rIns="91440" bIns="45720" anchor="t" anchorCtr="0">
            <a:normAutofit fontScale="77500" lnSpcReduction="20000"/>
          </a:bodyPr>
          <a:lstStyle/>
          <a:p>
            <a:pPr lvl="1"/>
            <a:r>
              <a:rPr lang="en-US" altLang="zh-CN" dirty="0"/>
              <a:t>RISC </a:t>
            </a:r>
            <a:r>
              <a:rPr lang="zh-CN" altLang="en-US" dirty="0"/>
              <a:t>指令系统的最大特点是：①选取使用频率最高的一些简单指令，指令条数</a:t>
            </a:r>
            <a:r>
              <a:rPr lang="zh-CN" altLang="en-US" dirty="0" smtClean="0"/>
              <a:t>少（一般</a:t>
            </a:r>
            <a:r>
              <a:rPr lang="en-US" altLang="zh-CN" dirty="0" smtClean="0"/>
              <a:t>&lt;100</a:t>
            </a:r>
            <a:r>
              <a:rPr lang="zh-CN" altLang="en-US" dirty="0" smtClean="0"/>
              <a:t>种）；②</a:t>
            </a:r>
            <a:r>
              <a:rPr lang="zh-CN" altLang="en-US" dirty="0"/>
              <a:t>指令长度固定，指令格式种类少，寻址方式种类少；③只有取数</a:t>
            </a:r>
            <a:r>
              <a:rPr lang="en-US" altLang="zh-CN" dirty="0"/>
              <a:t>/</a:t>
            </a:r>
            <a:r>
              <a:rPr lang="zh-CN" altLang="en-US" dirty="0"/>
              <a:t>存数指令访问存储器</a:t>
            </a:r>
            <a:r>
              <a:rPr lang="zh-CN" altLang="en-US" dirty="0" smtClean="0"/>
              <a:t>，其余</a:t>
            </a:r>
            <a:r>
              <a:rPr lang="zh-CN" altLang="en-US" dirty="0"/>
              <a:t>指令的操作都在寄存器之间进行。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其它特点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简单而统一格式的指令译码；</a:t>
            </a:r>
          </a:p>
          <a:p>
            <a:pPr lvl="2" eaLnBrk="1" hangingPunct="1"/>
            <a:r>
              <a:rPr lang="zh-CN" altLang="en-US" dirty="0"/>
              <a:t>大部分指令可以单周期执行</a:t>
            </a:r>
          </a:p>
          <a:p>
            <a:pPr lvl="2" eaLnBrk="1" hangingPunct="1"/>
            <a:r>
              <a:rPr lang="zh-CN" altLang="en-US" dirty="0"/>
              <a:t>只有</a:t>
            </a:r>
            <a:r>
              <a:rPr lang="en-US" altLang="zh-CN" dirty="0"/>
              <a:t>LOAD/STORE</a:t>
            </a:r>
            <a:r>
              <a:rPr lang="zh-CN" altLang="en-US" dirty="0"/>
              <a:t>可以访问存储器</a:t>
            </a:r>
          </a:p>
          <a:p>
            <a:pPr lvl="2" eaLnBrk="1" hangingPunct="1"/>
            <a:r>
              <a:rPr lang="zh-CN" altLang="en-US" dirty="0"/>
              <a:t>简单的寻址方式</a:t>
            </a:r>
          </a:p>
          <a:p>
            <a:pPr lvl="2" eaLnBrk="1" hangingPunct="1"/>
            <a:r>
              <a:rPr lang="zh-CN" altLang="en-US" dirty="0"/>
              <a:t>采用延迟转移技术</a:t>
            </a:r>
          </a:p>
          <a:p>
            <a:pPr lvl="2" eaLnBrk="1" hangingPunct="1"/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延迟技术</a:t>
            </a:r>
          </a:p>
          <a:p>
            <a:pPr lvl="2" eaLnBrk="1" hangingPunct="1"/>
            <a:r>
              <a:rPr lang="zh-CN" altLang="en-US" dirty="0"/>
              <a:t>三地址指令格式</a:t>
            </a:r>
          </a:p>
          <a:p>
            <a:pPr lvl="2" eaLnBrk="1" hangingPunct="1"/>
            <a:r>
              <a:rPr lang="zh-CN" altLang="en-US" dirty="0"/>
              <a:t>较多的寄存器</a:t>
            </a:r>
          </a:p>
          <a:p>
            <a:pPr lvl="2" eaLnBrk="1" hangingPunct="1"/>
            <a:r>
              <a:rPr lang="zh-CN" altLang="en-US" dirty="0"/>
              <a:t>对称的</a:t>
            </a:r>
            <a:r>
              <a:rPr lang="zh-CN" altLang="en-US" dirty="0" smtClean="0"/>
              <a:t>指令格式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案例：</a:t>
            </a:r>
            <a:r>
              <a:rPr lang="en-US" altLang="zh-CN" dirty="0" smtClean="0"/>
              <a:t>p138</a:t>
            </a:r>
            <a:r>
              <a:rPr lang="zh-CN" altLang="en-US" dirty="0" smtClean="0"/>
              <a:t>表</a:t>
            </a:r>
            <a:r>
              <a:rPr lang="en-US" altLang="zh-CN" dirty="0"/>
              <a:t>4.13</a:t>
            </a:r>
            <a:endParaRPr lang="zh-CN" altLang="en-US" dirty="0"/>
          </a:p>
        </p:txBody>
      </p:sp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63</a:t>
            </a:fld>
            <a:endParaRPr lang="en-US" altLang="zh-CN" sz="1000" dirty="0"/>
          </a:p>
        </p:txBody>
      </p:sp>
      <p:sp>
        <p:nvSpPr>
          <p:cNvPr id="54277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b="0" dirty="0"/>
              <a:t>4.6 ARM汇编语言</a:t>
            </a:r>
            <a:endParaRPr lang="zh-CN" altLang="en-US" sz="3500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411662"/>
          </a:xfrm>
          <a:ln/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dirty="0"/>
              <a:t>    </a:t>
            </a:r>
            <a:r>
              <a:rPr lang="zh-CN" altLang="zh-CN" dirty="0">
                <a:solidFill>
                  <a:srgbClr val="3333FF"/>
                </a:solidFill>
              </a:rPr>
              <a:t>汇编语言</a:t>
            </a:r>
            <a:r>
              <a:rPr lang="zh-CN" altLang="zh-CN" dirty="0"/>
              <a:t>是计算机机器语言（二进制指令代码）进行符号化的一种表示方法，每一个基本汇编语句对应一条机器指令。</a:t>
            </a:r>
            <a:br>
              <a:rPr lang="zh-CN" altLang="zh-CN" dirty="0"/>
            </a:b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>表4.</a:t>
            </a:r>
            <a:r>
              <a:rPr lang="zh-CN" altLang="zh-CN" dirty="0" smtClean="0"/>
              <a:t>1</a:t>
            </a:r>
            <a:r>
              <a:rPr lang="en-US" altLang="zh-CN" dirty="0" smtClean="0"/>
              <a:t>5</a:t>
            </a:r>
            <a:r>
              <a:rPr lang="zh-CN" altLang="zh-CN" dirty="0" smtClean="0"/>
              <a:t>列出</a:t>
            </a:r>
            <a:r>
              <a:rPr lang="zh-CN" altLang="zh-CN" dirty="0"/>
              <a:t>了嵌入式处理机ARM的汇编语言。其中操作数使用16个寄存器（r0 , r1～r12 , sp , Ir , pc）,2</a:t>
            </a:r>
            <a:r>
              <a:rPr lang="zh-CN" altLang="zh-CN" baseline="30000" dirty="0"/>
              <a:t>30</a:t>
            </a:r>
            <a:r>
              <a:rPr lang="zh-CN" altLang="zh-CN" dirty="0"/>
              <a:t>个存储字（字节编址，连续的字的地址间相差4）。</a:t>
            </a:r>
            <a:endParaRPr lang="zh-CN" altLang="en-US" dirty="0"/>
          </a:p>
        </p:txBody>
      </p:sp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64</a:t>
            </a:fld>
            <a:endParaRPr lang="en-US" altLang="zh-CN" sz="1000" dirty="0"/>
          </a:p>
        </p:txBody>
      </p:sp>
      <p:sp>
        <p:nvSpPr>
          <p:cNvPr id="55301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2" name="云形 1"/>
          <p:cNvSpPr/>
          <p:nvPr/>
        </p:nvSpPr>
        <p:spPr>
          <a:xfrm>
            <a:off x="4860032" y="4941168"/>
            <a:ext cx="2592288" cy="136755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（</a:t>
            </a:r>
            <a:r>
              <a:rPr lang="en-US" altLang="zh-CN" i="1" dirty="0" smtClean="0"/>
              <a:t>Note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pPr algn="ctr"/>
            <a:r>
              <a:rPr lang="en-US" altLang="zh-CN" i="1" dirty="0" smtClean="0"/>
              <a:t>ARM</a:t>
            </a:r>
            <a:r>
              <a:rPr lang="zh-CN" altLang="en-US" i="1" dirty="0" smtClean="0"/>
              <a:t>汇编指令表见课本</a:t>
            </a:r>
            <a:r>
              <a:rPr lang="en-US" altLang="zh-CN" i="1" dirty="0" smtClean="0"/>
              <a:t>p141</a:t>
            </a:r>
            <a:r>
              <a:rPr lang="zh-CN" altLang="en-US" i="1" dirty="0" smtClean="0"/>
              <a:t>表</a:t>
            </a:r>
            <a:r>
              <a:rPr lang="en-US" altLang="zh-CN" i="1" dirty="0" smtClean="0"/>
              <a:t>4.15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b="0" dirty="0"/>
              <a:t>4.6 ARM汇编语言</a:t>
            </a:r>
            <a:endParaRPr lang="zh-CN" altLang="en-US" sz="3500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214313" y="1500188"/>
            <a:ext cx="8229600" cy="4411662"/>
          </a:xfrm>
          <a:ln/>
        </p:spPr>
        <p:txBody>
          <a:bodyPr vert="horz" wrap="square" lIns="91440" tIns="45720" rIns="91440" bIns="45720" anchor="t" anchorCtr="0">
            <a:normAutofit fontScale="92500" lnSpcReduction="20000"/>
          </a:bodyPr>
          <a:lstStyle/>
          <a:p>
            <a:pPr lvl="1" eaLnBrk="1" hangingPunct="1">
              <a:buNone/>
            </a:pPr>
            <a:r>
              <a:rPr lang="en-US" altLang="zh-CN" dirty="0"/>
              <a:t>    在进行汇编语言程序设计时，可直接使用英文单词或其缩写表示指令，使用标识表示数据或地址，从而有效地避免了记忆二进制的指令代码。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不用由程序设计人员对指令和数据分配内存地址，直接调用操作系统的某些程序段完成输入输出。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用编辑程序建立好的汇编语言源程序，需要经过系统软件中的“汇编器”翻译为机器语言程序之后，才能交付给计算机硬件系统去执行。</a:t>
            </a:r>
          </a:p>
          <a:p>
            <a:pPr lvl="1" eaLnBrk="1" hangingPunct="1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65</a:t>
            </a:fld>
            <a:endParaRPr lang="en-US" altLang="zh-CN" sz="1000" dirty="0"/>
          </a:p>
        </p:txBody>
      </p:sp>
      <p:sp>
        <p:nvSpPr>
          <p:cNvPr id="56325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b="0" dirty="0"/>
              <a:t>4.6 ARM汇编语言</a:t>
            </a:r>
            <a:endParaRPr lang="zh-CN" altLang="en-US" sz="3500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214313" y="1500188"/>
            <a:ext cx="8229600" cy="5169172"/>
          </a:xfrm>
          <a:ln/>
        </p:spPr>
        <p:txBody>
          <a:bodyPr vert="horz" wrap="square" lIns="91440" tIns="45720" rIns="91440" bIns="45720" anchor="t" anchorCtr="0">
            <a:normAutofit fontScale="850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dirty="0"/>
              <a:t>例题：将 </a:t>
            </a:r>
            <a:r>
              <a:rPr lang="en-US" altLang="zh-CN" dirty="0"/>
              <a:t>ARM </a:t>
            </a:r>
            <a:r>
              <a:rPr lang="zh-CN" altLang="en-US" dirty="0"/>
              <a:t>汇编语言翻译成机器语言。已知 </a:t>
            </a:r>
            <a:r>
              <a:rPr lang="en-US" altLang="zh-CN" dirty="0"/>
              <a:t>5 </a:t>
            </a:r>
            <a:r>
              <a:rPr lang="zh-CN" altLang="en-US" dirty="0"/>
              <a:t>条 </a:t>
            </a:r>
            <a:r>
              <a:rPr lang="en-US" altLang="zh-CN" dirty="0"/>
              <a:t>ARM </a:t>
            </a:r>
            <a:r>
              <a:rPr lang="zh-CN" altLang="en-US" dirty="0"/>
              <a:t>指令格式译码见表 </a:t>
            </a:r>
            <a:r>
              <a:rPr lang="en-US" altLang="zh-CN" dirty="0" smtClean="0"/>
              <a:t>4.16</a:t>
            </a:r>
            <a:r>
              <a:rPr lang="zh-CN" altLang="en-US" dirty="0" smtClean="0"/>
              <a:t>所</a:t>
            </a:r>
            <a:r>
              <a:rPr lang="zh-CN" altLang="en-US" dirty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dirty="0" smtClean="0"/>
              <a:t>设 </a:t>
            </a:r>
            <a:r>
              <a:rPr lang="en-US" altLang="zh-CN" dirty="0"/>
              <a:t>r3 </a:t>
            </a:r>
            <a:r>
              <a:rPr lang="zh-CN" altLang="en-US" dirty="0"/>
              <a:t>寄存器中保存数组 </a:t>
            </a:r>
            <a:r>
              <a:rPr lang="en-US" altLang="zh-CN" dirty="0"/>
              <a:t>A </a:t>
            </a:r>
            <a:r>
              <a:rPr lang="zh-CN" altLang="en-US" dirty="0"/>
              <a:t>的基地址，</a:t>
            </a:r>
            <a:r>
              <a:rPr lang="en-US" altLang="zh-CN" dirty="0"/>
              <a:t>h </a:t>
            </a:r>
            <a:r>
              <a:rPr lang="zh-CN" altLang="en-US" dirty="0"/>
              <a:t>放在寄存器 </a:t>
            </a:r>
            <a:r>
              <a:rPr lang="en-US" altLang="zh-CN" dirty="0"/>
              <a:t>r2 </a:t>
            </a:r>
            <a:r>
              <a:rPr lang="zh-CN" altLang="en-US" dirty="0"/>
              <a:t>中。</a:t>
            </a:r>
            <a:r>
              <a:rPr lang="en-US" altLang="zh-CN" dirty="0"/>
              <a:t>C </a:t>
            </a:r>
            <a:r>
              <a:rPr lang="zh-CN" altLang="en-US" dirty="0"/>
              <a:t>语言程序语句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CN" dirty="0"/>
              <a:t>A[30]=</a:t>
            </a:r>
            <a:r>
              <a:rPr lang="en-US" altLang="zh-CN" dirty="0" err="1"/>
              <a:t>h+A</a:t>
            </a:r>
            <a:r>
              <a:rPr lang="en-US" altLang="zh-CN" dirty="0"/>
              <a:t>[30]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dirty="0"/>
              <a:t>可编译成如下 </a:t>
            </a:r>
            <a:r>
              <a:rPr lang="en-US" altLang="zh-CN" dirty="0"/>
              <a:t>3 </a:t>
            </a:r>
            <a:r>
              <a:rPr lang="zh-CN" altLang="en-US" dirty="0"/>
              <a:t>条汇编语言指令： 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zh-CN" dirty="0"/>
              <a:t>LDR r5,[r3,#</a:t>
            </a:r>
            <a:r>
              <a:rPr lang="en-US" altLang="zh-CN" dirty="0">
                <a:solidFill>
                  <a:schemeClr val="accent5"/>
                </a:solidFill>
              </a:rPr>
              <a:t>120</a:t>
            </a:r>
            <a:r>
              <a:rPr lang="en-US" altLang="zh-CN" dirty="0"/>
              <a:t>] </a:t>
            </a:r>
            <a:r>
              <a:rPr lang="zh-CN" altLang="en-US" dirty="0"/>
              <a:t>；寄存器 </a:t>
            </a:r>
            <a:r>
              <a:rPr lang="en-US" altLang="zh-CN" dirty="0"/>
              <a:t>r5 </a:t>
            </a:r>
            <a:r>
              <a:rPr lang="zh-CN" altLang="en-US" dirty="0"/>
              <a:t>中获得 </a:t>
            </a:r>
            <a:r>
              <a:rPr lang="en-US" altLang="zh-CN" dirty="0"/>
              <a:t>A[30] 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zh-CN" dirty="0"/>
              <a:t>ADD r5,r2,r5 </a:t>
            </a:r>
            <a:r>
              <a:rPr lang="zh-CN" altLang="en-US" dirty="0"/>
              <a:t>；寄存器 </a:t>
            </a:r>
            <a:r>
              <a:rPr lang="en-US" altLang="zh-CN" dirty="0"/>
              <a:t>r5 </a:t>
            </a:r>
            <a:r>
              <a:rPr lang="zh-CN" altLang="en-US" dirty="0"/>
              <a:t>中获得 </a:t>
            </a:r>
            <a:r>
              <a:rPr lang="en-US" altLang="zh-CN" dirty="0" err="1"/>
              <a:t>h+A</a:t>
            </a:r>
            <a:r>
              <a:rPr lang="en-US" altLang="zh-CN" dirty="0"/>
              <a:t>[30] 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zh-CN" dirty="0"/>
              <a:t>STR r5,[r3,#120] </a:t>
            </a:r>
            <a:r>
              <a:rPr lang="zh-CN" altLang="en-US" dirty="0"/>
              <a:t>；将 </a:t>
            </a:r>
            <a:r>
              <a:rPr lang="en-US" altLang="zh-CN" dirty="0" err="1"/>
              <a:t>h+A</a:t>
            </a:r>
            <a:r>
              <a:rPr lang="en-US" altLang="zh-CN" dirty="0"/>
              <a:t>[30]</a:t>
            </a:r>
            <a:r>
              <a:rPr lang="zh-CN" altLang="en-US" dirty="0"/>
              <a:t>存入到 </a:t>
            </a:r>
            <a:r>
              <a:rPr lang="en-US" altLang="zh-CN" dirty="0"/>
              <a:t>A[30]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请问这 </a:t>
            </a:r>
            <a:r>
              <a:rPr lang="en-US" altLang="zh-CN" dirty="0">
                <a:solidFill>
                  <a:schemeClr val="accent5"/>
                </a:solidFill>
              </a:rPr>
              <a:t>3 </a:t>
            </a:r>
            <a:r>
              <a:rPr lang="zh-CN" altLang="en-US" dirty="0">
                <a:solidFill>
                  <a:schemeClr val="accent5"/>
                </a:solidFill>
              </a:rPr>
              <a:t>条汇编语言指令的机器语言是什么</a:t>
            </a:r>
            <a:r>
              <a:rPr lang="zh-CN" altLang="en-US" dirty="0" smtClean="0">
                <a:solidFill>
                  <a:schemeClr val="accent5"/>
                </a:solidFill>
              </a:rPr>
              <a:t>？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66</a:t>
            </a:fld>
            <a:endParaRPr lang="en-US" altLang="zh-CN" sz="1000" dirty="0"/>
          </a:p>
        </p:txBody>
      </p:sp>
      <p:sp>
        <p:nvSpPr>
          <p:cNvPr id="56325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12" y="2128214"/>
            <a:ext cx="6984776" cy="19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880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zh-CN" sz="3600" b="0" dirty="0"/>
              <a:t>4.6 ARM汇编语言</a:t>
            </a:r>
            <a:endParaRPr lang="zh-CN" altLang="en-US" sz="3500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214313" y="1500188"/>
            <a:ext cx="8229600" cy="1784796"/>
          </a:xfrm>
          <a:ln/>
        </p:spPr>
        <p:txBody>
          <a:bodyPr vert="horz" wrap="square" lIns="91440" tIns="45720" rIns="91440" bIns="45720" anchor="t" anchorCtr="0">
            <a:normAutofit fontScale="62500" lnSpcReduction="20000"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accent5"/>
                </a:solidFill>
              </a:rPr>
              <a:t>解：</a:t>
            </a:r>
            <a:r>
              <a:rPr lang="en-US" altLang="zh-CN" dirty="0"/>
              <a:t> </a:t>
            </a:r>
            <a:r>
              <a:rPr lang="zh-CN" altLang="en-US" dirty="0" smtClean="0"/>
              <a:t>参考表</a:t>
            </a:r>
            <a:r>
              <a:rPr lang="en-US" altLang="zh-CN" dirty="0" smtClean="0"/>
              <a:t>4.16</a:t>
            </a:r>
            <a:r>
              <a:rPr lang="zh-CN" altLang="en-US" dirty="0" smtClean="0"/>
              <a:t>即可将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汇编指令翻译成机器码</a:t>
            </a:r>
            <a:endParaRPr lang="en-US" altLang="zh-CN" dirty="0" smtClean="0"/>
          </a:p>
          <a:p>
            <a:pPr marL="457200" lvl="1" indent="-457200">
              <a:spcBef>
                <a:spcPts val="0"/>
              </a:spcBef>
            </a:pPr>
            <a:r>
              <a:rPr lang="en-US" altLang="zh-CN" dirty="0" smtClean="0"/>
              <a:t>LDR </a:t>
            </a:r>
            <a:r>
              <a:rPr lang="zh-CN" altLang="en-US" dirty="0"/>
              <a:t>指令在第 </a:t>
            </a:r>
            <a:r>
              <a:rPr lang="en-US" altLang="zh-CN" dirty="0"/>
              <a:t>3 </a:t>
            </a:r>
            <a:r>
              <a:rPr lang="zh-CN" altLang="en-US" dirty="0"/>
              <a:t>字段</a:t>
            </a:r>
            <a:r>
              <a:rPr lang="en-US" altLang="zh-CN" dirty="0"/>
              <a:t>(</a:t>
            </a:r>
            <a:r>
              <a:rPr lang="en-US" altLang="zh-CN" dirty="0" err="1"/>
              <a:t>opcode</a:t>
            </a:r>
            <a:r>
              <a:rPr lang="en-US" altLang="zh-CN" dirty="0"/>
              <a:t>)</a:t>
            </a:r>
            <a:r>
              <a:rPr lang="zh-CN" altLang="en-US" dirty="0"/>
              <a:t>用操作码 </a:t>
            </a:r>
            <a:r>
              <a:rPr lang="en-US" altLang="zh-CN" dirty="0"/>
              <a:t>24 </a:t>
            </a:r>
            <a:r>
              <a:rPr lang="zh-CN" altLang="en-US" dirty="0"/>
              <a:t>确定。基值寄存器 </a:t>
            </a:r>
            <a:r>
              <a:rPr lang="en-US" altLang="zh-CN" dirty="0"/>
              <a:t>3 </a:t>
            </a:r>
            <a:r>
              <a:rPr lang="zh-CN" altLang="en-US" dirty="0"/>
              <a:t>指定在第 </a:t>
            </a:r>
            <a:r>
              <a:rPr lang="en-US" altLang="zh-CN" dirty="0"/>
              <a:t>4 </a:t>
            </a:r>
            <a:r>
              <a:rPr lang="zh-CN" altLang="en-US" dirty="0"/>
              <a:t>字段</a:t>
            </a:r>
            <a:r>
              <a:rPr lang="en-US" altLang="zh-CN" dirty="0"/>
              <a:t>(</a:t>
            </a:r>
            <a:r>
              <a:rPr lang="en-US" altLang="zh-CN" dirty="0" err="1"/>
              <a:t>Rn</a:t>
            </a:r>
            <a:r>
              <a:rPr lang="en-US" altLang="zh-CN" dirty="0"/>
              <a:t>)</a:t>
            </a:r>
            <a:r>
              <a:rPr lang="zh-CN" altLang="en-US" dirty="0" smtClean="0"/>
              <a:t>，目的</a:t>
            </a:r>
            <a:r>
              <a:rPr lang="zh-CN" altLang="en-US" dirty="0"/>
              <a:t>寄存器 </a:t>
            </a:r>
            <a:r>
              <a:rPr lang="en-US" altLang="zh-CN" dirty="0"/>
              <a:t>5 </a:t>
            </a:r>
            <a:r>
              <a:rPr lang="zh-CN" altLang="en-US" dirty="0"/>
              <a:t>指定在第 </a:t>
            </a:r>
            <a:r>
              <a:rPr lang="en-US" altLang="zh-CN" dirty="0"/>
              <a:t>6 </a:t>
            </a:r>
            <a:r>
              <a:rPr lang="zh-CN" altLang="en-US" dirty="0"/>
              <a:t>字段</a:t>
            </a:r>
            <a:r>
              <a:rPr lang="en-US" altLang="zh-CN" dirty="0"/>
              <a:t>(Rd)</a:t>
            </a:r>
            <a:r>
              <a:rPr lang="zh-CN" altLang="en-US" dirty="0"/>
              <a:t>，选择 </a:t>
            </a:r>
            <a:r>
              <a:rPr lang="en-US" altLang="zh-CN" dirty="0"/>
              <a:t>A[30](120=30×4)</a:t>
            </a:r>
            <a:r>
              <a:rPr lang="zh-CN" altLang="en-US" dirty="0"/>
              <a:t>的 </a:t>
            </a:r>
            <a:r>
              <a:rPr lang="en-US" altLang="zh-CN" dirty="0"/>
              <a:t>offset </a:t>
            </a:r>
            <a:r>
              <a:rPr lang="zh-CN" altLang="en-US" dirty="0"/>
              <a:t>字段放在最后一个</a:t>
            </a:r>
            <a:r>
              <a:rPr lang="zh-CN" altLang="en-US" dirty="0" smtClean="0"/>
              <a:t>字段</a:t>
            </a:r>
            <a:r>
              <a:rPr lang="en-US" altLang="zh-CN" dirty="0"/>
              <a:t>(offset 12)</a:t>
            </a:r>
            <a:r>
              <a:rPr lang="zh-CN" altLang="en-US" dirty="0"/>
              <a:t>。 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dirty="0"/>
              <a:t>ADD </a:t>
            </a:r>
            <a:r>
              <a:rPr lang="zh-CN" altLang="en-US" dirty="0"/>
              <a:t>指令在第 </a:t>
            </a:r>
            <a:r>
              <a:rPr lang="en-US" altLang="zh-CN" dirty="0"/>
              <a:t>4 </a:t>
            </a:r>
            <a:r>
              <a:rPr lang="zh-CN" altLang="en-US" dirty="0"/>
              <a:t>字段</a:t>
            </a:r>
            <a:r>
              <a:rPr lang="en-US" altLang="zh-CN" dirty="0"/>
              <a:t>(</a:t>
            </a:r>
            <a:r>
              <a:rPr lang="en-US" altLang="zh-CN" dirty="0" err="1"/>
              <a:t>opcode</a:t>
            </a:r>
            <a:r>
              <a:rPr lang="en-US" altLang="zh-CN" dirty="0"/>
              <a:t>)</a:t>
            </a:r>
            <a:r>
              <a:rPr lang="zh-CN" altLang="en-US" dirty="0"/>
              <a:t>用操作码 </a:t>
            </a:r>
            <a:r>
              <a:rPr lang="en-US" altLang="zh-CN" dirty="0"/>
              <a:t>4 </a:t>
            </a:r>
            <a:r>
              <a:rPr lang="zh-CN" altLang="en-US" dirty="0"/>
              <a:t>确定。</a:t>
            </a:r>
            <a:r>
              <a:rPr lang="en-US" altLang="zh-CN" dirty="0"/>
              <a:t>3 </a:t>
            </a:r>
            <a:r>
              <a:rPr lang="zh-CN" altLang="en-US" dirty="0"/>
              <a:t>个寄存器操作</a:t>
            </a:r>
            <a:r>
              <a:rPr lang="en-US" altLang="zh-CN" dirty="0"/>
              <a:t>(2</a:t>
            </a:r>
            <a:r>
              <a:rPr lang="zh-CN" altLang="en-US" dirty="0"/>
              <a:t>、</a:t>
            </a:r>
            <a:r>
              <a:rPr lang="en-US" altLang="zh-CN" dirty="0"/>
              <a:t>5 </a:t>
            </a:r>
            <a:r>
              <a:rPr lang="zh-CN" altLang="en-US" dirty="0"/>
              <a:t>和 </a:t>
            </a:r>
            <a:r>
              <a:rPr lang="en-US" altLang="zh-CN" dirty="0"/>
              <a:t>5)</a:t>
            </a:r>
            <a:r>
              <a:rPr lang="zh-CN" altLang="en-US" dirty="0"/>
              <a:t>分别被</a:t>
            </a:r>
            <a:r>
              <a:rPr lang="zh-CN" altLang="en-US" dirty="0" smtClean="0"/>
              <a:t>指定</a:t>
            </a:r>
            <a:r>
              <a:rPr lang="zh-CN" altLang="en-US" dirty="0"/>
              <a:t>在第 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 </a:t>
            </a:r>
            <a:r>
              <a:rPr lang="zh-CN" altLang="en-US" dirty="0"/>
              <a:t>字段。 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dirty="0"/>
              <a:t>STR </a:t>
            </a:r>
            <a:r>
              <a:rPr lang="zh-CN" altLang="en-US" dirty="0"/>
              <a:t>指令在第 </a:t>
            </a:r>
            <a:r>
              <a:rPr lang="en-US" altLang="zh-CN" dirty="0"/>
              <a:t>3 </a:t>
            </a:r>
            <a:r>
              <a:rPr lang="zh-CN" altLang="en-US" dirty="0"/>
              <a:t>字段用操作码 </a:t>
            </a:r>
            <a:r>
              <a:rPr lang="en-US" altLang="zh-CN" dirty="0"/>
              <a:t>25 </a:t>
            </a:r>
            <a:r>
              <a:rPr lang="zh-CN" altLang="en-US" dirty="0"/>
              <a:t>确定，其余部分与 </a:t>
            </a:r>
            <a:r>
              <a:rPr lang="en-US" altLang="zh-CN" dirty="0"/>
              <a:t>LDR </a:t>
            </a:r>
            <a:r>
              <a:rPr lang="zh-CN" altLang="en-US" dirty="0"/>
              <a:t>指令相同。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67</a:t>
            </a:fld>
            <a:endParaRPr lang="en-US" altLang="zh-CN" sz="1000" dirty="0"/>
          </a:p>
        </p:txBody>
      </p:sp>
      <p:sp>
        <p:nvSpPr>
          <p:cNvPr id="56325" name="AutoShape 4">
            <a:hlinkClick r:id="" action="ppaction://hlinkshowjump?jump=endshow"/>
          </p:cNvPr>
          <p:cNvSpPr/>
          <p:nvPr/>
        </p:nvSpPr>
        <p:spPr>
          <a:xfrm>
            <a:off x="8532440" y="5792206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74" y="3068959"/>
            <a:ext cx="6552728" cy="17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56715"/>
            <a:ext cx="5886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9211" y="5330541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dirty="0"/>
              <a:t>LDR r5,[r3,#</a:t>
            </a:r>
            <a:r>
              <a:rPr lang="en-US" altLang="zh-CN" dirty="0">
                <a:solidFill>
                  <a:schemeClr val="accent5"/>
                </a:solidFill>
              </a:rPr>
              <a:t>120</a:t>
            </a:r>
            <a:r>
              <a:rPr lang="en-US" altLang="zh-CN" dirty="0"/>
              <a:t>]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 algn="ctr">
              <a:spcBef>
                <a:spcPts val="0"/>
              </a:spcBef>
            </a:pPr>
            <a:r>
              <a:rPr lang="en-US" altLang="zh-CN" dirty="0" smtClean="0"/>
              <a:t>ADD </a:t>
            </a:r>
            <a:r>
              <a:rPr lang="en-US" altLang="zh-CN" dirty="0"/>
              <a:t>r5,r2,r5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1" algn="ctr">
              <a:spcBef>
                <a:spcPts val="0"/>
              </a:spcBef>
            </a:pPr>
            <a:r>
              <a:rPr lang="en-US" altLang="zh-CN" dirty="0" smtClean="0"/>
              <a:t>STR </a:t>
            </a:r>
            <a:r>
              <a:rPr lang="en-US" altLang="zh-CN" dirty="0"/>
              <a:t>r5,[r3,#120]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875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 章 小 结</a:t>
            </a: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755576" y="980728"/>
            <a:ext cx="7632700" cy="5688013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700" dirty="0"/>
              <a:t>          </a:t>
            </a:r>
            <a:r>
              <a:rPr lang="zh-CN" altLang="en-US" sz="3700" dirty="0"/>
              <a:t>一台计算机中所有机器指令的集合，称为这台计算机的</a:t>
            </a:r>
            <a:r>
              <a:rPr lang="zh-CN" altLang="en-US" sz="3700" dirty="0" smtClean="0"/>
              <a:t>指令系统（亦称指令集架构</a:t>
            </a:r>
            <a:r>
              <a:rPr lang="en-US" altLang="zh-CN" sz="3700" dirty="0" smtClean="0"/>
              <a:t>ISC</a:t>
            </a:r>
            <a:r>
              <a:rPr lang="zh-CN" altLang="en-US" sz="3700" dirty="0" smtClean="0"/>
              <a:t>）。</a:t>
            </a:r>
            <a:endParaRPr lang="en-US" altLang="zh-CN" sz="3700" dirty="0" smtClean="0"/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700" dirty="0"/>
              <a:t> </a:t>
            </a:r>
            <a:r>
              <a:rPr lang="en-US" altLang="zh-CN" sz="3700" dirty="0" smtClean="0"/>
              <a:t>       </a:t>
            </a:r>
            <a:r>
              <a:rPr lang="zh-CN" altLang="en-US" sz="3700" dirty="0" smtClean="0"/>
              <a:t>指令系统</a:t>
            </a:r>
            <a:r>
              <a:rPr lang="zh-CN" altLang="en-US" sz="3700" dirty="0"/>
              <a:t>是表征一台计算机性能的重要因素，它的格式与功能不仅直接影响到机器的硬件结构，而且也影响到系统软件。指令格式是指令字用二进制代码表示的结构形式，通常由操作码字段和地址码字段组成。</a:t>
            </a:r>
          </a:p>
        </p:txBody>
      </p:sp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68</a:t>
            </a:fld>
            <a:endParaRPr lang="en-US" altLang="zh-CN" sz="1000" dirty="0"/>
          </a:p>
        </p:txBody>
      </p:sp>
      <p:sp>
        <p:nvSpPr>
          <p:cNvPr id="57349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 章 小 结</a:t>
            </a: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3800" dirty="0"/>
              <a:t>          </a:t>
            </a:r>
            <a:r>
              <a:rPr lang="zh-CN" altLang="en-US" sz="3800" dirty="0"/>
              <a:t>操作码字段表征指令的操作特性与功能，而地址码字段指示操作数的地址。目前多采用二地址、单地址、零地址混合方式的指令格式。指令字长度分为：单字长、半字长、双字长三种形式</a:t>
            </a:r>
            <a:r>
              <a:rPr lang="zh-CN" altLang="en-US" sz="3800" dirty="0" smtClean="0"/>
              <a:t>。</a:t>
            </a:r>
            <a:endParaRPr lang="zh-CN" altLang="en-US" sz="2600" dirty="0"/>
          </a:p>
        </p:txBody>
      </p:sp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69</a:t>
            </a:fld>
            <a:endParaRPr lang="en-US" altLang="zh-CN" sz="1000" dirty="0"/>
          </a:p>
        </p:txBody>
      </p:sp>
      <p:sp>
        <p:nvSpPr>
          <p:cNvPr id="58373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4.1.3 </a:t>
            </a:r>
            <a:r>
              <a:rPr lang="zh-CN" altLang="en-US" sz="3600" dirty="0"/>
              <a:t>低级语言与硬件结构的关系</a:t>
            </a:r>
            <a:endParaRPr lang="zh-CN" altLang="en-US" sz="3500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8001000" cy="4495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600" dirty="0"/>
              <a:t>低级语言与高级语言关系</a:t>
            </a:r>
          </a:p>
        </p:txBody>
      </p:sp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7</a:t>
            </a:fld>
            <a:endParaRPr lang="en-US" altLang="zh-CN" sz="1000" dirty="0"/>
          </a:p>
        </p:txBody>
      </p:sp>
      <p:grpSp>
        <p:nvGrpSpPr>
          <p:cNvPr id="9221" name="Group 4"/>
          <p:cNvGrpSpPr/>
          <p:nvPr/>
        </p:nvGrpSpPr>
        <p:grpSpPr>
          <a:xfrm>
            <a:off x="684213" y="2060575"/>
            <a:ext cx="7848600" cy="4419600"/>
            <a:chOff x="-3" y="-3"/>
            <a:chExt cx="3239" cy="6772"/>
          </a:xfrm>
        </p:grpSpPr>
        <p:grpSp>
          <p:nvGrpSpPr>
            <p:cNvPr id="9222" name="Group 5"/>
            <p:cNvGrpSpPr/>
            <p:nvPr/>
          </p:nvGrpSpPr>
          <p:grpSpPr>
            <a:xfrm>
              <a:off x="0" y="0"/>
              <a:ext cx="3233" cy="6766"/>
              <a:chOff x="0" y="0"/>
              <a:chExt cx="3233" cy="6766"/>
            </a:xfrm>
          </p:grpSpPr>
          <p:grpSp>
            <p:nvGrpSpPr>
              <p:cNvPr id="9224" name="Group 6"/>
              <p:cNvGrpSpPr/>
              <p:nvPr/>
            </p:nvGrpSpPr>
            <p:grpSpPr>
              <a:xfrm>
                <a:off x="0" y="0"/>
                <a:ext cx="294" cy="1038"/>
                <a:chOff x="0" y="0"/>
                <a:chExt cx="294" cy="1038"/>
              </a:xfrm>
            </p:grpSpPr>
            <p:sp>
              <p:nvSpPr>
                <p:cNvPr id="9306" name="Rectangle 7"/>
                <p:cNvSpPr/>
                <p:nvPr/>
              </p:nvSpPr>
              <p:spPr>
                <a:xfrm>
                  <a:off x="43" y="0"/>
                  <a:ext cx="208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Times New Roman" panose="02020603050405020304" pitchFamily="18" charset="0"/>
                    </a:rPr>
                    <a:t> </a:t>
                  </a: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07" name="Rectangle 8"/>
                <p:cNvSpPr/>
                <p:nvPr/>
              </p:nvSpPr>
              <p:spPr>
                <a:xfrm>
                  <a:off x="0" y="0"/>
                  <a:ext cx="294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25" name="Group 9"/>
              <p:cNvGrpSpPr/>
              <p:nvPr/>
            </p:nvGrpSpPr>
            <p:grpSpPr>
              <a:xfrm>
                <a:off x="294" y="0"/>
                <a:ext cx="1239" cy="1038"/>
                <a:chOff x="294" y="0"/>
                <a:chExt cx="1239" cy="1038"/>
              </a:xfrm>
            </p:grpSpPr>
            <p:sp>
              <p:nvSpPr>
                <p:cNvPr id="9304" name="Rectangle 10"/>
                <p:cNvSpPr/>
                <p:nvPr/>
              </p:nvSpPr>
              <p:spPr>
                <a:xfrm>
                  <a:off x="337" y="0"/>
                  <a:ext cx="1153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比较内容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05" name="Rectangle 11"/>
                <p:cNvSpPr/>
                <p:nvPr/>
              </p:nvSpPr>
              <p:spPr>
                <a:xfrm>
                  <a:off x="294" y="0"/>
                  <a:ext cx="1239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26" name="Group 12"/>
              <p:cNvGrpSpPr/>
              <p:nvPr/>
            </p:nvGrpSpPr>
            <p:grpSpPr>
              <a:xfrm>
                <a:off x="1533" y="0"/>
                <a:ext cx="850" cy="1038"/>
                <a:chOff x="1533" y="0"/>
                <a:chExt cx="850" cy="1038"/>
              </a:xfrm>
            </p:grpSpPr>
            <p:sp>
              <p:nvSpPr>
                <p:cNvPr id="9302" name="Rectangle 13"/>
                <p:cNvSpPr/>
                <p:nvPr/>
              </p:nvSpPr>
              <p:spPr>
                <a:xfrm>
                  <a:off x="1576" y="0"/>
                  <a:ext cx="764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高级语言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03" name="Rectangle 14"/>
                <p:cNvSpPr/>
                <p:nvPr/>
              </p:nvSpPr>
              <p:spPr>
                <a:xfrm>
                  <a:off x="1533" y="0"/>
                  <a:ext cx="850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27" name="Group 15"/>
              <p:cNvGrpSpPr/>
              <p:nvPr/>
            </p:nvGrpSpPr>
            <p:grpSpPr>
              <a:xfrm>
                <a:off x="2383" y="0"/>
                <a:ext cx="850" cy="1038"/>
                <a:chOff x="2383" y="0"/>
                <a:chExt cx="850" cy="1038"/>
              </a:xfrm>
            </p:grpSpPr>
            <p:sp>
              <p:nvSpPr>
                <p:cNvPr id="9300" name="Rectangle 16"/>
                <p:cNvSpPr/>
                <p:nvPr/>
              </p:nvSpPr>
              <p:spPr>
                <a:xfrm>
                  <a:off x="2426" y="0"/>
                  <a:ext cx="764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低级语言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01" name="Rectangle 17"/>
                <p:cNvSpPr/>
                <p:nvPr/>
              </p:nvSpPr>
              <p:spPr>
                <a:xfrm>
                  <a:off x="2383" y="0"/>
                  <a:ext cx="850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28" name="Group 18"/>
              <p:cNvGrpSpPr/>
              <p:nvPr/>
            </p:nvGrpSpPr>
            <p:grpSpPr>
              <a:xfrm>
                <a:off x="0" y="1038"/>
                <a:ext cx="294" cy="1538"/>
                <a:chOff x="0" y="1038"/>
                <a:chExt cx="294" cy="1538"/>
              </a:xfrm>
            </p:grpSpPr>
            <p:sp>
              <p:nvSpPr>
                <p:cNvPr id="9298" name="Rectangle 19"/>
                <p:cNvSpPr/>
                <p:nvPr/>
              </p:nvSpPr>
              <p:spPr>
                <a:xfrm>
                  <a:off x="43" y="1038"/>
                  <a:ext cx="208" cy="15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99" name="Rectangle 20"/>
                <p:cNvSpPr/>
                <p:nvPr/>
              </p:nvSpPr>
              <p:spPr>
                <a:xfrm>
                  <a:off x="0" y="1038"/>
                  <a:ext cx="294" cy="15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29" name="Group 21"/>
              <p:cNvGrpSpPr/>
              <p:nvPr/>
            </p:nvGrpSpPr>
            <p:grpSpPr>
              <a:xfrm>
                <a:off x="294" y="1038"/>
                <a:ext cx="1239" cy="1538"/>
                <a:chOff x="294" y="1038"/>
                <a:chExt cx="1239" cy="1538"/>
              </a:xfrm>
            </p:grpSpPr>
            <p:sp>
              <p:nvSpPr>
                <p:cNvPr id="9296" name="Rectangle 22"/>
                <p:cNvSpPr/>
                <p:nvPr/>
              </p:nvSpPr>
              <p:spPr>
                <a:xfrm>
                  <a:off x="337" y="1038"/>
                  <a:ext cx="1153" cy="15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对程序员的训练要求</a:t>
                  </a:r>
                </a:p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dirty="0">
                      <a:latin typeface="Times New Roman" panose="02020603050405020304" pitchFamily="18" charset="0"/>
                    </a:rPr>
                    <a:t>(1)</a:t>
                  </a:r>
                  <a:r>
                    <a:rPr lang="zh-CN" altLang="en-US" sz="1800" dirty="0">
                      <a:latin typeface="Times New Roman" panose="02020603050405020304" pitchFamily="18" charset="0"/>
                    </a:rPr>
                    <a:t>通用算法</a:t>
                  </a: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dirty="0">
                      <a:latin typeface="Times New Roman" panose="02020603050405020304" pitchFamily="18" charset="0"/>
                    </a:rPr>
                    <a:t>(2)</a:t>
                  </a:r>
                  <a:r>
                    <a:rPr lang="zh-CN" altLang="en-US" sz="1800" dirty="0">
                      <a:latin typeface="Times New Roman" panose="02020603050405020304" pitchFamily="18" charset="0"/>
                    </a:rPr>
                    <a:t>语言规则</a:t>
                  </a: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dirty="0">
                      <a:latin typeface="Times New Roman" panose="02020603050405020304" pitchFamily="18" charset="0"/>
                    </a:rPr>
                    <a:t>(3)</a:t>
                  </a:r>
                  <a:r>
                    <a:rPr lang="zh-CN" altLang="en-US" sz="1800" dirty="0">
                      <a:latin typeface="Times New Roman" panose="02020603050405020304" pitchFamily="18" charset="0"/>
                    </a:rPr>
                    <a:t>硬件知识</a:t>
                  </a:r>
                </a:p>
              </p:txBody>
            </p:sp>
            <p:sp>
              <p:nvSpPr>
                <p:cNvPr id="9297" name="Rectangle 23"/>
                <p:cNvSpPr/>
                <p:nvPr/>
              </p:nvSpPr>
              <p:spPr>
                <a:xfrm>
                  <a:off x="294" y="1038"/>
                  <a:ext cx="1239" cy="15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0" name="Group 24"/>
              <p:cNvGrpSpPr/>
              <p:nvPr/>
            </p:nvGrpSpPr>
            <p:grpSpPr>
              <a:xfrm>
                <a:off x="1533" y="1038"/>
                <a:ext cx="850" cy="1538"/>
                <a:chOff x="1533" y="1038"/>
                <a:chExt cx="850" cy="1538"/>
              </a:xfrm>
            </p:grpSpPr>
            <p:sp>
              <p:nvSpPr>
                <p:cNvPr id="9294" name="Rectangle 25"/>
                <p:cNvSpPr/>
                <p:nvPr/>
              </p:nvSpPr>
              <p:spPr>
                <a:xfrm>
                  <a:off x="1576" y="1038"/>
                  <a:ext cx="764" cy="15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</a:rPr>
                    <a:t> </a:t>
                  </a:r>
                  <a:endParaRPr lang="en-US" altLang="zh-CN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有</a:t>
                  </a:r>
                  <a:endParaRPr lang="zh-CN" altLang="en-US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较少</a:t>
                  </a:r>
                  <a:endParaRPr lang="zh-CN" altLang="en-US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不要</a:t>
                  </a:r>
                  <a:endParaRPr lang="zh-CN" altLang="en-US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95" name="Rectangle 26"/>
                <p:cNvSpPr/>
                <p:nvPr/>
              </p:nvSpPr>
              <p:spPr>
                <a:xfrm>
                  <a:off x="1533" y="1038"/>
                  <a:ext cx="850" cy="15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1" name="Group 27"/>
              <p:cNvGrpSpPr/>
              <p:nvPr/>
            </p:nvGrpSpPr>
            <p:grpSpPr>
              <a:xfrm>
                <a:off x="2383" y="1038"/>
                <a:ext cx="850" cy="1538"/>
                <a:chOff x="2383" y="1038"/>
                <a:chExt cx="850" cy="1538"/>
              </a:xfrm>
            </p:grpSpPr>
            <p:sp>
              <p:nvSpPr>
                <p:cNvPr id="9292" name="Rectangle 28"/>
                <p:cNvSpPr/>
                <p:nvPr/>
              </p:nvSpPr>
              <p:spPr>
                <a:xfrm>
                  <a:off x="2426" y="1038"/>
                  <a:ext cx="764" cy="15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 smtClean="0">
                      <a:latin typeface="Times New Roman" panose="02020603050405020304" pitchFamily="18" charset="0"/>
                    </a:rPr>
                    <a:t>有</a:t>
                  </a:r>
                  <a:endParaRPr lang="zh-CN" altLang="en-US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较多</a:t>
                  </a:r>
                  <a:endParaRPr lang="zh-CN" altLang="en-US" sz="8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要</a:t>
                  </a:r>
                  <a:endParaRPr lang="zh-CN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93" name="Rectangle 29"/>
                <p:cNvSpPr/>
                <p:nvPr/>
              </p:nvSpPr>
              <p:spPr>
                <a:xfrm>
                  <a:off x="2383" y="1038"/>
                  <a:ext cx="850" cy="15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2" name="Group 30"/>
              <p:cNvGrpSpPr/>
              <p:nvPr/>
            </p:nvGrpSpPr>
            <p:grpSpPr>
              <a:xfrm>
                <a:off x="0" y="2576"/>
                <a:ext cx="294" cy="788"/>
                <a:chOff x="0" y="2576"/>
                <a:chExt cx="294" cy="788"/>
              </a:xfrm>
            </p:grpSpPr>
            <p:sp>
              <p:nvSpPr>
                <p:cNvPr id="9290" name="Rectangle 31"/>
                <p:cNvSpPr/>
                <p:nvPr/>
              </p:nvSpPr>
              <p:spPr>
                <a:xfrm>
                  <a:off x="43" y="2576"/>
                  <a:ext cx="208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91" name="Rectangle 32"/>
                <p:cNvSpPr/>
                <p:nvPr/>
              </p:nvSpPr>
              <p:spPr>
                <a:xfrm>
                  <a:off x="0" y="2576"/>
                  <a:ext cx="294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3" name="Group 33"/>
              <p:cNvGrpSpPr/>
              <p:nvPr/>
            </p:nvGrpSpPr>
            <p:grpSpPr>
              <a:xfrm>
                <a:off x="294" y="2576"/>
                <a:ext cx="1239" cy="788"/>
                <a:chOff x="294" y="2576"/>
                <a:chExt cx="1239" cy="788"/>
              </a:xfrm>
            </p:grpSpPr>
            <p:sp>
              <p:nvSpPr>
                <p:cNvPr id="9288" name="Rectangle 34"/>
                <p:cNvSpPr/>
                <p:nvPr/>
              </p:nvSpPr>
              <p:spPr>
                <a:xfrm>
                  <a:off x="337" y="2576"/>
                  <a:ext cx="1153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对机器独立的程度</a:t>
                  </a:r>
                </a:p>
              </p:txBody>
            </p:sp>
            <p:sp>
              <p:nvSpPr>
                <p:cNvPr id="9289" name="Rectangle 35"/>
                <p:cNvSpPr/>
                <p:nvPr/>
              </p:nvSpPr>
              <p:spPr>
                <a:xfrm>
                  <a:off x="294" y="2576"/>
                  <a:ext cx="1239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4" name="Group 36"/>
              <p:cNvGrpSpPr/>
              <p:nvPr/>
            </p:nvGrpSpPr>
            <p:grpSpPr>
              <a:xfrm>
                <a:off x="1533" y="2576"/>
                <a:ext cx="850" cy="788"/>
                <a:chOff x="1533" y="2576"/>
                <a:chExt cx="850" cy="788"/>
              </a:xfrm>
            </p:grpSpPr>
            <p:sp>
              <p:nvSpPr>
                <p:cNvPr id="9286" name="Rectangle 37"/>
                <p:cNvSpPr/>
                <p:nvPr/>
              </p:nvSpPr>
              <p:spPr>
                <a:xfrm>
                  <a:off x="1576" y="2576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独立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" name="Rectangle 38"/>
                <p:cNvSpPr/>
                <p:nvPr/>
              </p:nvSpPr>
              <p:spPr>
                <a:xfrm>
                  <a:off x="1533" y="2576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5" name="Group 39"/>
              <p:cNvGrpSpPr/>
              <p:nvPr/>
            </p:nvGrpSpPr>
            <p:grpSpPr>
              <a:xfrm>
                <a:off x="2383" y="2576"/>
                <a:ext cx="850" cy="788"/>
                <a:chOff x="2383" y="2576"/>
                <a:chExt cx="850" cy="788"/>
              </a:xfrm>
            </p:grpSpPr>
            <p:sp>
              <p:nvSpPr>
                <p:cNvPr id="9284" name="Rectangle 40"/>
                <p:cNvSpPr/>
                <p:nvPr/>
              </p:nvSpPr>
              <p:spPr>
                <a:xfrm>
                  <a:off x="2426" y="2576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不独立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5" name="Rectangle 41"/>
                <p:cNvSpPr/>
                <p:nvPr/>
              </p:nvSpPr>
              <p:spPr>
                <a:xfrm>
                  <a:off x="2383" y="2576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6" name="Group 42"/>
              <p:cNvGrpSpPr/>
              <p:nvPr/>
            </p:nvGrpSpPr>
            <p:grpSpPr>
              <a:xfrm>
                <a:off x="0" y="3364"/>
                <a:ext cx="294" cy="788"/>
                <a:chOff x="0" y="3364"/>
                <a:chExt cx="294" cy="788"/>
              </a:xfrm>
            </p:grpSpPr>
            <p:sp>
              <p:nvSpPr>
                <p:cNvPr id="9282" name="Rectangle 43"/>
                <p:cNvSpPr/>
                <p:nvPr/>
              </p:nvSpPr>
              <p:spPr>
                <a:xfrm>
                  <a:off x="43" y="3364"/>
                  <a:ext cx="208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3" name="Rectangle 44"/>
                <p:cNvSpPr/>
                <p:nvPr/>
              </p:nvSpPr>
              <p:spPr>
                <a:xfrm>
                  <a:off x="0" y="3364"/>
                  <a:ext cx="294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7" name="Group 45"/>
              <p:cNvGrpSpPr/>
              <p:nvPr/>
            </p:nvGrpSpPr>
            <p:grpSpPr>
              <a:xfrm>
                <a:off x="294" y="3364"/>
                <a:ext cx="1239" cy="788"/>
                <a:chOff x="294" y="3364"/>
                <a:chExt cx="1239" cy="788"/>
              </a:xfrm>
            </p:grpSpPr>
            <p:sp>
              <p:nvSpPr>
                <p:cNvPr id="9280" name="Rectangle 46"/>
                <p:cNvSpPr/>
                <p:nvPr/>
              </p:nvSpPr>
              <p:spPr>
                <a:xfrm>
                  <a:off x="337" y="3364"/>
                  <a:ext cx="1153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编制程序的难易程度</a:t>
                  </a:r>
                </a:p>
              </p:txBody>
            </p:sp>
            <p:sp>
              <p:nvSpPr>
                <p:cNvPr id="9281" name="Rectangle 47"/>
                <p:cNvSpPr/>
                <p:nvPr/>
              </p:nvSpPr>
              <p:spPr>
                <a:xfrm>
                  <a:off x="294" y="3364"/>
                  <a:ext cx="1239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8" name="Group 48"/>
              <p:cNvGrpSpPr/>
              <p:nvPr/>
            </p:nvGrpSpPr>
            <p:grpSpPr>
              <a:xfrm>
                <a:off x="1533" y="3364"/>
                <a:ext cx="850" cy="788"/>
                <a:chOff x="1533" y="3364"/>
                <a:chExt cx="850" cy="788"/>
              </a:xfrm>
            </p:grpSpPr>
            <p:sp>
              <p:nvSpPr>
                <p:cNvPr id="9278" name="Rectangle 49"/>
                <p:cNvSpPr/>
                <p:nvPr/>
              </p:nvSpPr>
              <p:spPr>
                <a:xfrm>
                  <a:off x="1576" y="3364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易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9" name="Rectangle 50"/>
                <p:cNvSpPr/>
                <p:nvPr/>
              </p:nvSpPr>
              <p:spPr>
                <a:xfrm>
                  <a:off x="1533" y="3364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39" name="Group 51"/>
              <p:cNvGrpSpPr/>
              <p:nvPr/>
            </p:nvGrpSpPr>
            <p:grpSpPr>
              <a:xfrm>
                <a:off x="2383" y="3364"/>
                <a:ext cx="850" cy="788"/>
                <a:chOff x="2383" y="3364"/>
                <a:chExt cx="850" cy="788"/>
              </a:xfrm>
            </p:grpSpPr>
            <p:sp>
              <p:nvSpPr>
                <p:cNvPr id="9276" name="Rectangle 52"/>
                <p:cNvSpPr/>
                <p:nvPr/>
              </p:nvSpPr>
              <p:spPr>
                <a:xfrm>
                  <a:off x="2426" y="3364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难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7" name="Rectangle 53"/>
                <p:cNvSpPr/>
                <p:nvPr/>
              </p:nvSpPr>
              <p:spPr>
                <a:xfrm>
                  <a:off x="2383" y="3364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0" name="Group 54"/>
              <p:cNvGrpSpPr/>
              <p:nvPr/>
            </p:nvGrpSpPr>
            <p:grpSpPr>
              <a:xfrm>
                <a:off x="0" y="4152"/>
                <a:ext cx="294" cy="788"/>
                <a:chOff x="0" y="4152"/>
                <a:chExt cx="294" cy="788"/>
              </a:xfrm>
            </p:grpSpPr>
            <p:sp>
              <p:nvSpPr>
                <p:cNvPr id="9274" name="Rectangle 55"/>
                <p:cNvSpPr/>
                <p:nvPr/>
              </p:nvSpPr>
              <p:spPr>
                <a:xfrm>
                  <a:off x="43" y="4152"/>
                  <a:ext cx="208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5" name="Rectangle 56"/>
                <p:cNvSpPr/>
                <p:nvPr/>
              </p:nvSpPr>
              <p:spPr>
                <a:xfrm>
                  <a:off x="0" y="4152"/>
                  <a:ext cx="294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1" name="Group 57"/>
              <p:cNvGrpSpPr/>
              <p:nvPr/>
            </p:nvGrpSpPr>
            <p:grpSpPr>
              <a:xfrm>
                <a:off x="294" y="4152"/>
                <a:ext cx="1239" cy="788"/>
                <a:chOff x="294" y="4152"/>
                <a:chExt cx="1239" cy="788"/>
              </a:xfrm>
            </p:grpSpPr>
            <p:sp>
              <p:nvSpPr>
                <p:cNvPr id="9272" name="Rectangle 58"/>
                <p:cNvSpPr/>
                <p:nvPr/>
              </p:nvSpPr>
              <p:spPr>
                <a:xfrm>
                  <a:off x="337" y="4152"/>
                  <a:ext cx="1153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编制程序所需时间</a:t>
                  </a:r>
                </a:p>
              </p:txBody>
            </p:sp>
            <p:sp>
              <p:nvSpPr>
                <p:cNvPr id="9273" name="Rectangle 59"/>
                <p:cNvSpPr/>
                <p:nvPr/>
              </p:nvSpPr>
              <p:spPr>
                <a:xfrm>
                  <a:off x="294" y="4152"/>
                  <a:ext cx="1239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2" name="Group 60"/>
              <p:cNvGrpSpPr/>
              <p:nvPr/>
            </p:nvGrpSpPr>
            <p:grpSpPr>
              <a:xfrm>
                <a:off x="1533" y="4152"/>
                <a:ext cx="850" cy="788"/>
                <a:chOff x="1533" y="4152"/>
                <a:chExt cx="850" cy="788"/>
              </a:xfrm>
            </p:grpSpPr>
            <p:sp>
              <p:nvSpPr>
                <p:cNvPr id="9270" name="Rectangle 61"/>
                <p:cNvSpPr/>
                <p:nvPr/>
              </p:nvSpPr>
              <p:spPr>
                <a:xfrm>
                  <a:off x="1576" y="4152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短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1" name="Rectangle 62"/>
                <p:cNvSpPr/>
                <p:nvPr/>
              </p:nvSpPr>
              <p:spPr>
                <a:xfrm>
                  <a:off x="1533" y="4152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3" name="Group 63"/>
              <p:cNvGrpSpPr/>
              <p:nvPr/>
            </p:nvGrpSpPr>
            <p:grpSpPr>
              <a:xfrm>
                <a:off x="2383" y="4152"/>
                <a:ext cx="850" cy="788"/>
                <a:chOff x="2383" y="4152"/>
                <a:chExt cx="850" cy="788"/>
              </a:xfrm>
            </p:grpSpPr>
            <p:sp>
              <p:nvSpPr>
                <p:cNvPr id="9268" name="Rectangle 64"/>
                <p:cNvSpPr/>
                <p:nvPr/>
              </p:nvSpPr>
              <p:spPr>
                <a:xfrm>
                  <a:off x="2426" y="4152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较长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9" name="Rectangle 65"/>
                <p:cNvSpPr/>
                <p:nvPr/>
              </p:nvSpPr>
              <p:spPr>
                <a:xfrm>
                  <a:off x="2383" y="4152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4" name="Group 66"/>
              <p:cNvGrpSpPr/>
              <p:nvPr/>
            </p:nvGrpSpPr>
            <p:grpSpPr>
              <a:xfrm>
                <a:off x="0" y="4940"/>
                <a:ext cx="294" cy="788"/>
                <a:chOff x="0" y="4940"/>
                <a:chExt cx="294" cy="788"/>
              </a:xfrm>
            </p:grpSpPr>
            <p:sp>
              <p:nvSpPr>
                <p:cNvPr id="9266" name="Rectangle 67"/>
                <p:cNvSpPr/>
                <p:nvPr/>
              </p:nvSpPr>
              <p:spPr>
                <a:xfrm>
                  <a:off x="43" y="4940"/>
                  <a:ext cx="208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7" name="Rectangle 68"/>
                <p:cNvSpPr/>
                <p:nvPr/>
              </p:nvSpPr>
              <p:spPr>
                <a:xfrm>
                  <a:off x="0" y="4940"/>
                  <a:ext cx="294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5" name="Group 69"/>
              <p:cNvGrpSpPr/>
              <p:nvPr/>
            </p:nvGrpSpPr>
            <p:grpSpPr>
              <a:xfrm>
                <a:off x="294" y="4940"/>
                <a:ext cx="1239" cy="788"/>
                <a:chOff x="294" y="4940"/>
                <a:chExt cx="1239" cy="788"/>
              </a:xfrm>
            </p:grpSpPr>
            <p:sp>
              <p:nvSpPr>
                <p:cNvPr id="9264" name="Rectangle 70"/>
                <p:cNvSpPr/>
                <p:nvPr/>
              </p:nvSpPr>
              <p:spPr>
                <a:xfrm>
                  <a:off x="337" y="4940"/>
                  <a:ext cx="1153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程序执行时间</a:t>
                  </a:r>
                </a:p>
              </p:txBody>
            </p:sp>
            <p:sp>
              <p:nvSpPr>
                <p:cNvPr id="9265" name="Rectangle 71"/>
                <p:cNvSpPr/>
                <p:nvPr/>
              </p:nvSpPr>
              <p:spPr>
                <a:xfrm>
                  <a:off x="294" y="4940"/>
                  <a:ext cx="1239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6" name="Group 72"/>
              <p:cNvGrpSpPr/>
              <p:nvPr/>
            </p:nvGrpSpPr>
            <p:grpSpPr>
              <a:xfrm>
                <a:off x="1533" y="4940"/>
                <a:ext cx="850" cy="788"/>
                <a:chOff x="1533" y="4940"/>
                <a:chExt cx="850" cy="788"/>
              </a:xfrm>
            </p:grpSpPr>
            <p:sp>
              <p:nvSpPr>
                <p:cNvPr id="9262" name="Rectangle 73"/>
                <p:cNvSpPr/>
                <p:nvPr/>
              </p:nvSpPr>
              <p:spPr>
                <a:xfrm>
                  <a:off x="1576" y="4940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较长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3" name="Rectangle 74"/>
                <p:cNvSpPr/>
                <p:nvPr/>
              </p:nvSpPr>
              <p:spPr>
                <a:xfrm>
                  <a:off x="1533" y="4940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7" name="Group 75"/>
              <p:cNvGrpSpPr/>
              <p:nvPr/>
            </p:nvGrpSpPr>
            <p:grpSpPr>
              <a:xfrm>
                <a:off x="2383" y="4940"/>
                <a:ext cx="850" cy="788"/>
                <a:chOff x="2383" y="4940"/>
                <a:chExt cx="850" cy="788"/>
              </a:xfrm>
            </p:grpSpPr>
            <p:sp>
              <p:nvSpPr>
                <p:cNvPr id="9260" name="Rectangle 76"/>
                <p:cNvSpPr/>
                <p:nvPr/>
              </p:nvSpPr>
              <p:spPr>
                <a:xfrm>
                  <a:off x="2426" y="4940"/>
                  <a:ext cx="764" cy="7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短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1" name="Rectangle 77"/>
                <p:cNvSpPr/>
                <p:nvPr/>
              </p:nvSpPr>
              <p:spPr>
                <a:xfrm>
                  <a:off x="2383" y="4940"/>
                  <a:ext cx="850" cy="78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8" name="Group 78"/>
              <p:cNvGrpSpPr/>
              <p:nvPr/>
            </p:nvGrpSpPr>
            <p:grpSpPr>
              <a:xfrm>
                <a:off x="0" y="5728"/>
                <a:ext cx="294" cy="1038"/>
                <a:chOff x="0" y="5728"/>
                <a:chExt cx="294" cy="1038"/>
              </a:xfrm>
            </p:grpSpPr>
            <p:sp>
              <p:nvSpPr>
                <p:cNvPr id="9258" name="Rectangle 79"/>
                <p:cNvSpPr/>
                <p:nvPr/>
              </p:nvSpPr>
              <p:spPr>
                <a:xfrm>
                  <a:off x="43" y="5728"/>
                  <a:ext cx="208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　</a:t>
                  </a:r>
                  <a:r>
                    <a:rPr lang="en-US" altLang="zh-CN" sz="26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0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9" name="Rectangle 80"/>
                <p:cNvSpPr/>
                <p:nvPr/>
              </p:nvSpPr>
              <p:spPr>
                <a:xfrm>
                  <a:off x="0" y="5728"/>
                  <a:ext cx="294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49" name="Group 81"/>
              <p:cNvGrpSpPr/>
              <p:nvPr/>
            </p:nvGrpSpPr>
            <p:grpSpPr>
              <a:xfrm>
                <a:off x="294" y="5728"/>
                <a:ext cx="1239" cy="1038"/>
                <a:chOff x="294" y="5728"/>
                <a:chExt cx="1239" cy="1038"/>
              </a:xfrm>
            </p:grpSpPr>
            <p:sp>
              <p:nvSpPr>
                <p:cNvPr id="9256" name="Rectangle 82"/>
                <p:cNvSpPr/>
                <p:nvPr/>
              </p:nvSpPr>
              <p:spPr>
                <a:xfrm>
                  <a:off x="337" y="5728"/>
                  <a:ext cx="1153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编译过程中对计算机资源的要求</a:t>
                  </a:r>
                </a:p>
              </p:txBody>
            </p:sp>
            <p:sp>
              <p:nvSpPr>
                <p:cNvPr id="9257" name="Rectangle 83"/>
                <p:cNvSpPr/>
                <p:nvPr/>
              </p:nvSpPr>
              <p:spPr>
                <a:xfrm>
                  <a:off x="294" y="5728"/>
                  <a:ext cx="1239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50" name="Group 84"/>
              <p:cNvGrpSpPr/>
              <p:nvPr/>
            </p:nvGrpSpPr>
            <p:grpSpPr>
              <a:xfrm>
                <a:off x="1533" y="5728"/>
                <a:ext cx="850" cy="1038"/>
                <a:chOff x="1533" y="5728"/>
                <a:chExt cx="850" cy="1038"/>
              </a:xfrm>
            </p:grpSpPr>
            <p:sp>
              <p:nvSpPr>
                <p:cNvPr id="9254" name="Rectangle 85"/>
                <p:cNvSpPr/>
                <p:nvPr/>
              </p:nvSpPr>
              <p:spPr>
                <a:xfrm>
                  <a:off x="1576" y="5728"/>
                  <a:ext cx="764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600" dirty="0">
                      <a:latin typeface="Times New Roman" panose="02020603050405020304" pitchFamily="18" charset="0"/>
                    </a:rPr>
                    <a:t>多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5" name="Rectangle 86"/>
                <p:cNvSpPr/>
                <p:nvPr/>
              </p:nvSpPr>
              <p:spPr>
                <a:xfrm>
                  <a:off x="1533" y="5728"/>
                  <a:ext cx="850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  <p:grpSp>
            <p:nvGrpSpPr>
              <p:cNvPr id="9251" name="Group 87"/>
              <p:cNvGrpSpPr/>
              <p:nvPr/>
            </p:nvGrpSpPr>
            <p:grpSpPr>
              <a:xfrm>
                <a:off x="2383" y="5728"/>
                <a:ext cx="850" cy="1038"/>
                <a:chOff x="2383" y="5728"/>
                <a:chExt cx="850" cy="1038"/>
              </a:xfrm>
            </p:grpSpPr>
            <p:sp>
              <p:nvSpPr>
                <p:cNvPr id="9252" name="Rectangle 88"/>
                <p:cNvSpPr/>
                <p:nvPr/>
              </p:nvSpPr>
              <p:spPr>
                <a:xfrm>
                  <a:off x="2426" y="5728"/>
                  <a:ext cx="764" cy="10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少</a:t>
                  </a:r>
                </a:p>
              </p:txBody>
            </p:sp>
            <p:sp>
              <p:nvSpPr>
                <p:cNvPr id="9253" name="Rectangle 89"/>
                <p:cNvSpPr/>
                <p:nvPr/>
              </p:nvSpPr>
              <p:spPr>
                <a:xfrm>
                  <a:off x="2383" y="5728"/>
                  <a:ext cx="850" cy="103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92150" indent="-34798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987425" indent="-29400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281430" indent="-2921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59893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</p:grpSp>
        </p:grpSp>
        <p:sp>
          <p:nvSpPr>
            <p:cNvPr id="9223" name="Rectangle 90"/>
            <p:cNvSpPr/>
            <p:nvPr/>
          </p:nvSpPr>
          <p:spPr>
            <a:xfrm>
              <a:off x="-3" y="-3"/>
              <a:ext cx="3239" cy="677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 章 小 结</a:t>
            </a: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900" dirty="0"/>
              <a:t>           </a:t>
            </a:r>
            <a:r>
              <a:rPr lang="zh-CN" altLang="en-US" sz="2900" dirty="0"/>
              <a:t>形成指令地址的方式，称为指令寻址方式。有顺序寻址和跳跃寻址两种，由指令计数器来跟踪。形成操作数地址的方式，称为数据寻址方式。操作数可放在专用寄存器、通用寄存器、内存和指令中。数据寻址方式有隐含寻址、立即寻址、直接寻址、间接寻址、寄存器寻址、寄存器间接寻址、相对寻址、基值寻址、变址寻址、块寻址、段寻址等多种。按操作数的物理位置不同，有</a:t>
            </a:r>
            <a:r>
              <a:rPr lang="en-US" altLang="zh-CN" sz="2900" dirty="0"/>
              <a:t>RR</a:t>
            </a:r>
            <a:r>
              <a:rPr lang="zh-CN" altLang="en-US" sz="2900" dirty="0"/>
              <a:t>型和</a:t>
            </a:r>
            <a:r>
              <a:rPr lang="en-US" altLang="zh-CN" sz="2900" dirty="0"/>
              <a:t>RS</a:t>
            </a:r>
            <a:r>
              <a:rPr lang="zh-CN" altLang="en-US" sz="2900" dirty="0"/>
              <a:t>型。前者比后者执行的速度快。</a:t>
            </a:r>
            <a:endParaRPr lang="zh-CN" altLang="en-US" sz="1900" dirty="0"/>
          </a:p>
        </p:txBody>
      </p:sp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70</a:t>
            </a:fld>
            <a:endParaRPr lang="en-US" altLang="zh-CN" sz="1000" dirty="0"/>
          </a:p>
        </p:txBody>
      </p:sp>
      <p:sp>
        <p:nvSpPr>
          <p:cNvPr id="59397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本 章 小 结</a:t>
            </a: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indent="0" eaLnBrk="1" hangingPunct="1">
              <a:lnSpc>
                <a:spcPct val="80000"/>
              </a:lnSpc>
              <a:buNone/>
            </a:pPr>
            <a:r>
              <a:rPr lang="zh-CN" altLang="en-US" sz="2900" dirty="0" smtClean="0"/>
              <a:t>        不同</a:t>
            </a:r>
            <a:r>
              <a:rPr lang="zh-CN" altLang="en-US" sz="2900" dirty="0"/>
              <a:t>机器有不同的指令系统。一个较完善的指令系统应当包含数据传送类指令、算术运算类指令、逻辑运算类指令、程序控制类指令、</a:t>
            </a:r>
            <a:r>
              <a:rPr lang="en-US" altLang="zh-CN" sz="2900" dirty="0"/>
              <a:t>I/O</a:t>
            </a:r>
            <a:r>
              <a:rPr lang="zh-CN" altLang="en-US" sz="2900" dirty="0"/>
              <a:t>类指令、字符串类指令、系统控制类指令。</a:t>
            </a:r>
            <a:r>
              <a:rPr lang="en-US" altLang="zh-CN" sz="2900" dirty="0"/>
              <a:t>RISC</a:t>
            </a:r>
            <a:r>
              <a:rPr lang="zh-CN" altLang="en-US" sz="2900" dirty="0"/>
              <a:t>指令系统是目前计算机发展的主流，也是</a:t>
            </a:r>
            <a:r>
              <a:rPr lang="en-US" altLang="zh-CN" sz="2900" dirty="0"/>
              <a:t>CISC</a:t>
            </a:r>
            <a:r>
              <a:rPr lang="zh-CN" altLang="en-US" sz="2900" dirty="0"/>
              <a:t>指令系统的改进，它的最大特点是：①指令条数少；②指令长度固定，指令格式和寻址方式种类少；③只有取数</a:t>
            </a:r>
            <a:r>
              <a:rPr lang="en-US" altLang="zh-CN" sz="2900" dirty="0"/>
              <a:t>/</a:t>
            </a:r>
            <a:r>
              <a:rPr lang="zh-CN" altLang="en-US" sz="2900" dirty="0"/>
              <a:t>存数指令访问存储器，其余指令的操作均在寄存器之间进行。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1900" dirty="0"/>
          </a:p>
        </p:txBody>
      </p:sp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71</a:t>
            </a:fld>
            <a:endParaRPr lang="en-US" altLang="zh-CN" sz="1000" dirty="0"/>
          </a:p>
        </p:txBody>
      </p:sp>
      <p:sp>
        <p:nvSpPr>
          <p:cNvPr id="60421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828675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500" dirty="0">
                <a:cs typeface="Times New Roman" panose="02020603050405020304" pitchFamily="18" charset="0"/>
              </a:rPr>
              <a:t>4.2 </a:t>
            </a:r>
            <a:r>
              <a:rPr lang="zh-CN" altLang="en-US" sz="3500" dirty="0"/>
              <a:t>指令格式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411663"/>
          </a:xfrm>
          <a:ln/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操作码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地址码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指令字长度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指令助记符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指令格式举例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指令格式包括两个方面：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8</a:t>
            </a:fld>
            <a:endParaRPr lang="en-US" altLang="zh-CN" sz="1000" dirty="0"/>
          </a:p>
        </p:txBody>
      </p:sp>
      <p:grpSp>
        <p:nvGrpSpPr>
          <p:cNvPr id="10245" name="Group 4"/>
          <p:cNvGrpSpPr/>
          <p:nvPr/>
        </p:nvGrpSpPr>
        <p:grpSpPr>
          <a:xfrm>
            <a:off x="1403350" y="5876925"/>
            <a:ext cx="7010400" cy="685800"/>
            <a:chOff x="1056" y="1728"/>
            <a:chExt cx="4416" cy="432"/>
          </a:xfrm>
        </p:grpSpPr>
        <p:sp>
          <p:nvSpPr>
            <p:cNvPr id="10246" name="Rectangle 5"/>
            <p:cNvSpPr/>
            <p:nvPr/>
          </p:nvSpPr>
          <p:spPr>
            <a:xfrm>
              <a:off x="1056" y="1728"/>
              <a:ext cx="4416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0247" name="Line 6"/>
            <p:cNvSpPr/>
            <p:nvPr/>
          </p:nvSpPr>
          <p:spPr>
            <a:xfrm>
              <a:off x="3120" y="172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8" name="Rectangle 7"/>
            <p:cNvSpPr/>
            <p:nvPr/>
          </p:nvSpPr>
          <p:spPr>
            <a:xfrm>
              <a:off x="1283" y="1776"/>
              <a:ext cx="15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操作码字</a:t>
              </a:r>
              <a:r>
                <a:rPr lang="zh-CN" altLang="en-US" sz="2800" b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OP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9" name="Rectangle 8"/>
            <p:cNvSpPr/>
            <p:nvPr/>
          </p:nvSpPr>
          <p:spPr>
            <a:xfrm>
              <a:off x="3648" y="1776"/>
              <a:ext cx="1536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40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430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93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地址码字</a:t>
              </a:r>
              <a:r>
                <a:rPr lang="zh-CN" altLang="en-US" sz="2800" b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223838"/>
            <a:ext cx="7543800" cy="1193800"/>
          </a:xfrm>
          <a:ln/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dirty="0"/>
              <a:t>4.2.1 </a:t>
            </a:r>
            <a:r>
              <a:rPr lang="zh-CN" altLang="zh-CN" sz="3600" dirty="0"/>
              <a:t>操作码</a:t>
            </a:r>
            <a:endParaRPr lang="zh-CN" altLang="en-US" sz="3500" dirty="0"/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614363" y="1719263"/>
            <a:ext cx="7915275" cy="44116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设计计算机时，对指令系统的每一条指令都要规定一个操作码。指令的</a:t>
            </a:r>
            <a:r>
              <a:rPr lang="zh-CN" altLang="en-US" sz="2100" dirty="0">
                <a:solidFill>
                  <a:srgbClr val="FF0000"/>
                </a:solidFill>
              </a:rPr>
              <a:t>操作码</a:t>
            </a:r>
            <a:r>
              <a:rPr lang="en-US" altLang="zh-CN" sz="2100" dirty="0">
                <a:solidFill>
                  <a:srgbClr val="FF0000"/>
                </a:solidFill>
              </a:rPr>
              <a:t>OP</a:t>
            </a:r>
            <a:r>
              <a:rPr lang="zh-CN" altLang="en-US" sz="2100" dirty="0">
                <a:solidFill>
                  <a:srgbClr val="FF0000"/>
                </a:solidFill>
              </a:rPr>
              <a:t>表示该指令应进行什么性质的操作</a:t>
            </a:r>
            <a:r>
              <a:rPr lang="zh-CN" altLang="en-US" sz="2100" dirty="0"/>
              <a:t>，如进行加法、减法、乘法、除法、取数、存数等等。不同的指令用操作码字段的不同编码来表示，每一种编码代表一种指令。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组成操作码字段的位数一般取决于计算机指令系统的规模。较大的指令系统就需要更多的位数来表示每条特定的指令。</a:t>
            </a:r>
            <a:endParaRPr lang="zh-CN" altLang="en-US" sz="19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等长（指令规整，译码简单）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例如</a:t>
            </a:r>
            <a:r>
              <a:rPr lang="en-US" altLang="zh-CN" sz="2100" dirty="0"/>
              <a:t>IBM 370</a:t>
            </a:r>
            <a:r>
              <a:rPr lang="zh-CN" altLang="en-US" sz="2100" dirty="0"/>
              <a:t>机，该机字长</a:t>
            </a:r>
            <a:r>
              <a:rPr lang="en-US" altLang="zh-CN" sz="2100" dirty="0"/>
              <a:t>32</a:t>
            </a:r>
            <a:r>
              <a:rPr lang="zh-CN" altLang="en-US" sz="2100" dirty="0"/>
              <a:t>位，</a:t>
            </a:r>
            <a:r>
              <a:rPr lang="en-US" altLang="zh-CN" sz="2100" dirty="0"/>
              <a:t>16</a:t>
            </a:r>
            <a:r>
              <a:rPr lang="zh-CN" altLang="en-US" sz="2100" dirty="0"/>
              <a:t>个通用寄存器</a:t>
            </a:r>
            <a:r>
              <a:rPr lang="en-US" altLang="zh-CN" sz="2100" dirty="0"/>
              <a:t>R0</a:t>
            </a:r>
            <a:r>
              <a:rPr lang="zh-CN" altLang="en-US" sz="2100" dirty="0"/>
              <a:t>～</a:t>
            </a:r>
            <a:r>
              <a:rPr lang="en-US" altLang="zh-CN" sz="2100" dirty="0"/>
              <a:t>R15</a:t>
            </a:r>
            <a:r>
              <a:rPr lang="zh-CN" altLang="en-US" sz="2100" dirty="0"/>
              <a:t>，共有</a:t>
            </a:r>
            <a:r>
              <a:rPr lang="en-US" altLang="zh-CN" sz="2100" dirty="0"/>
              <a:t>183</a:t>
            </a:r>
            <a:r>
              <a:rPr lang="zh-CN" altLang="en-US" sz="2100" dirty="0"/>
              <a:t>条指令；指令的长度可以分为</a:t>
            </a:r>
            <a:r>
              <a:rPr lang="en-US" altLang="zh-CN" sz="2100" dirty="0"/>
              <a:t>16</a:t>
            </a:r>
            <a:r>
              <a:rPr lang="zh-CN" altLang="en-US" sz="2100" dirty="0"/>
              <a:t>位、</a:t>
            </a:r>
            <a:r>
              <a:rPr lang="en-US" altLang="zh-CN" sz="2100" dirty="0"/>
              <a:t>32</a:t>
            </a:r>
            <a:r>
              <a:rPr lang="zh-CN" altLang="en-US" sz="2100" dirty="0"/>
              <a:t>位和</a:t>
            </a:r>
            <a:r>
              <a:rPr lang="en-US" altLang="zh-CN" sz="2100" dirty="0"/>
              <a:t>48</a:t>
            </a:r>
            <a:r>
              <a:rPr lang="zh-CN" altLang="en-US" sz="2100" dirty="0"/>
              <a:t>位等几种，所有指令的</a:t>
            </a:r>
            <a:r>
              <a:rPr lang="zh-CN" altLang="en-US" sz="2100" u="sng" dirty="0"/>
              <a:t>操作码都是</a:t>
            </a:r>
            <a:r>
              <a:rPr lang="en-US" altLang="zh-CN" sz="2100" u="sng" dirty="0"/>
              <a:t>8</a:t>
            </a:r>
            <a:r>
              <a:rPr lang="zh-CN" altLang="en-US" sz="2100" u="sng" dirty="0"/>
              <a:t>位固定长度</a:t>
            </a:r>
            <a:r>
              <a:rPr lang="zh-CN" altLang="en-US" sz="2100" dirty="0"/>
              <a:t>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固定长度编码的主要缺点是：信息的冗余极大，使程序的总长度增加。</a:t>
            </a:r>
          </a:p>
        </p:txBody>
      </p:sp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9</a:t>
            </a:fld>
            <a:endParaRPr lang="en-US" altLang="zh-CN" sz="10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813e8c4-2c37-4c95-b72c-86a7e30a7eb5"/>
  <p:tag name="COMMONDATA" val="eyJoZGlkIjoiZDMzNjVhNzNjYjMzNGU4OTdjYmQxZTgzODAwMGQ3Y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9f21a0-902a-46a2-a9e9-153c0439a777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5003</Words>
  <Application>Microsoft Office PowerPoint</Application>
  <PresentationFormat>全屏显示(4:3)</PresentationFormat>
  <Paragraphs>616</Paragraphs>
  <Slides>71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主题​​</vt:lpstr>
      <vt:lpstr>第4章  指令系统</vt:lpstr>
      <vt:lpstr>4.1 指令系统的发展与性能要求</vt:lpstr>
      <vt:lpstr>4.1.1 指令系统的发展</vt:lpstr>
      <vt:lpstr>4.1.1 指令系统的发展</vt:lpstr>
      <vt:lpstr>4.1.2 指令系统的性能要求</vt:lpstr>
      <vt:lpstr>4.1.2 指令系统的性能要求</vt:lpstr>
      <vt:lpstr>4.1.3 低级语言与硬件结构的关系</vt:lpstr>
      <vt:lpstr>4.2 指令格式</vt:lpstr>
      <vt:lpstr>4.2.1 操作码</vt:lpstr>
      <vt:lpstr>4.2.2 地址码</vt:lpstr>
      <vt:lpstr>4.2.2 地址码</vt:lpstr>
      <vt:lpstr>4.2.2 地址码</vt:lpstr>
      <vt:lpstr>4.2.2 地址码</vt:lpstr>
      <vt:lpstr>4.2.2 地址码</vt:lpstr>
      <vt:lpstr>4.2.2 地址码</vt:lpstr>
      <vt:lpstr>4.2.3 指令字长度</vt:lpstr>
      <vt:lpstr>4.2.4 指令助记符</vt:lpstr>
      <vt:lpstr>4.2.4 指令助记符</vt:lpstr>
      <vt:lpstr>4.2.5 指令格式举例</vt:lpstr>
      <vt:lpstr>4.2.5 指令格式举例</vt:lpstr>
      <vt:lpstr>4.2.5 指令格式举例：ARM指令格式</vt:lpstr>
      <vt:lpstr>4.2.5 指令格式举例</vt:lpstr>
      <vt:lpstr>PowerPoint 演示文稿</vt:lpstr>
      <vt:lpstr>PowerPoint 演示文稿</vt:lpstr>
      <vt:lpstr>PowerPoint 演示文稿</vt:lpstr>
      <vt:lpstr>PowerPoint 演示文稿</vt:lpstr>
      <vt:lpstr>4.3 操作数类型</vt:lpstr>
      <vt:lpstr>4.3.1 一般的数据类型</vt:lpstr>
      <vt:lpstr>4.3.2 Pentium数据类型</vt:lpstr>
      <vt:lpstr>4.3.3 Power PC数据类型</vt:lpstr>
      <vt:lpstr>4.4 指令和数据的寻址方式</vt:lpstr>
      <vt:lpstr>4.4 指令和数据的寻址方式</vt:lpstr>
      <vt:lpstr>4.4.1 指令的寻址方式</vt:lpstr>
      <vt:lpstr>PowerPoint 演示文稿</vt:lpstr>
      <vt:lpstr>PowerPoint 演示文稿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4.4.2 操作数基本寻址方式</vt:lpstr>
      <vt:lpstr>4.4.3 寻址方式举例</vt:lpstr>
      <vt:lpstr>4.4.3 寻址方式举例</vt:lpstr>
      <vt:lpstr>4.4.3 寻址方式举例</vt:lpstr>
      <vt:lpstr>4.4.3 寻址方式举例</vt:lpstr>
      <vt:lpstr>4.4.3 寻址方式举例</vt:lpstr>
      <vt:lpstr>4.5 典型指令</vt:lpstr>
      <vt:lpstr>4.5.1 指令的分类</vt:lpstr>
      <vt:lpstr>4.5.1 指令的分类</vt:lpstr>
      <vt:lpstr>4.5.1 指令的分类</vt:lpstr>
      <vt:lpstr>4.5.1 指令的分类</vt:lpstr>
      <vt:lpstr>4.5.1 指令的分类</vt:lpstr>
      <vt:lpstr>4.5.2 复杂指令系统CISC </vt:lpstr>
      <vt:lpstr>4.5.3 精简指令系统RISC </vt:lpstr>
      <vt:lpstr>4.6 ARM汇编语言</vt:lpstr>
      <vt:lpstr>4.6 ARM汇编语言</vt:lpstr>
      <vt:lpstr>4.6 ARM汇编语言</vt:lpstr>
      <vt:lpstr>4.6 ARM汇编语言</vt:lpstr>
      <vt:lpstr>本 章 小 结</vt:lpstr>
      <vt:lpstr>本 章 小 结</vt:lpstr>
      <vt:lpstr>本 章 小 结</vt:lpstr>
      <vt:lpstr>本 章 小 结</vt:lpstr>
    </vt:vector>
  </TitlesOfParts>
  <Company>Ningbo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指令系统</dc:title>
  <dc:creator>Wentai Wu</dc:creator>
  <cp:lastModifiedBy>wentai</cp:lastModifiedBy>
  <cp:revision>248</cp:revision>
  <cp:lastPrinted>2020-01-26T09:13:36Z</cp:lastPrinted>
  <dcterms:created xsi:type="dcterms:W3CDTF">2008-05-19T20:46:08Z</dcterms:created>
  <dcterms:modified xsi:type="dcterms:W3CDTF">2024-05-13T13:52:41Z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5024333D6D8E4A18B7BFFAE1046C8407_12</vt:lpwstr>
  </property>
  <property fmtid="{D5CDD505-2E9C-101B-9397-08002B2CF9AE}" pid="3" name="KSOProductBuildVer">
    <vt:lpwstr>2052-11.1.0.14036</vt:lpwstr>
  </property>
</Properties>
</file>