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6.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24.xml" ContentType="application/vnd.openxmlformats-officedocument.presentationml.notesSlide+xml"/>
  <Override PartName="/ppt/tags/tag75.xml" ContentType="application/vnd.openxmlformats-officedocument.presentationml.tags+xml"/>
  <Override PartName="/ppt/notesSlides/notesSlide25.xml" ContentType="application/vnd.openxmlformats-officedocument.presentationml.notesSlide+xml"/>
  <Override PartName="/ppt/tags/tag76.xml" ContentType="application/vnd.openxmlformats-officedocument.presentationml.tags+xml"/>
  <Override PartName="/ppt/notesSlides/notesSlide26.xml" ContentType="application/vnd.openxmlformats-officedocument.presentationml.notesSlide+xml"/>
  <Override PartName="/ppt/tags/tag77.xml" ContentType="application/vnd.openxmlformats-officedocument.presentationml.tags+xml"/>
  <Override PartName="/ppt/notesSlides/notesSlide27.xml" ContentType="application/vnd.openxmlformats-officedocument.presentationml.notesSlide+xml"/>
  <Override PartName="/ppt/tags/tag78.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4" r:id="rId1"/>
    <p:sldMasterId id="2147483679" r:id="rId2"/>
  </p:sldMasterIdLst>
  <p:notesMasterIdLst>
    <p:notesMasterId r:id="rId171"/>
  </p:notesMasterIdLst>
  <p:sldIdLst>
    <p:sldId id="258" r:id="rId3"/>
    <p:sldId id="260" r:id="rId4"/>
    <p:sldId id="551" r:id="rId5"/>
    <p:sldId id="552" r:id="rId6"/>
    <p:sldId id="447" r:id="rId7"/>
    <p:sldId id="553" r:id="rId8"/>
    <p:sldId id="554" r:id="rId9"/>
    <p:sldId id="555" r:id="rId10"/>
    <p:sldId id="277" r:id="rId11"/>
    <p:sldId id="302" r:id="rId12"/>
    <p:sldId id="261" r:id="rId13"/>
    <p:sldId id="265" r:id="rId14"/>
    <p:sldId id="557" r:id="rId15"/>
    <p:sldId id="267" r:id="rId16"/>
    <p:sldId id="558" r:id="rId17"/>
    <p:sldId id="559" r:id="rId18"/>
    <p:sldId id="560" r:id="rId19"/>
    <p:sldId id="1001" r:id="rId20"/>
    <p:sldId id="769" r:id="rId21"/>
    <p:sldId id="1002" r:id="rId22"/>
    <p:sldId id="770" r:id="rId23"/>
    <p:sldId id="278" r:id="rId24"/>
    <p:sldId id="269" r:id="rId25"/>
    <p:sldId id="270" r:id="rId26"/>
    <p:sldId id="665" r:id="rId27"/>
    <p:sldId id="271" r:id="rId28"/>
    <p:sldId id="286" r:id="rId29"/>
    <p:sldId id="1003" r:id="rId30"/>
    <p:sldId id="768" r:id="rId31"/>
    <p:sldId id="667" r:id="rId32"/>
    <p:sldId id="303" r:id="rId33"/>
    <p:sldId id="1004" r:id="rId34"/>
    <p:sldId id="1005" r:id="rId35"/>
    <p:sldId id="289" r:id="rId36"/>
    <p:sldId id="293" r:id="rId37"/>
    <p:sldId id="448" r:id="rId38"/>
    <p:sldId id="294" r:id="rId39"/>
    <p:sldId id="295" r:id="rId40"/>
    <p:sldId id="296" r:id="rId41"/>
    <p:sldId id="297" r:id="rId42"/>
    <p:sldId id="298" r:id="rId43"/>
    <p:sldId id="668" r:id="rId44"/>
    <p:sldId id="275" r:id="rId45"/>
    <p:sldId id="669" r:id="rId46"/>
    <p:sldId id="299" r:id="rId47"/>
    <p:sldId id="300" r:id="rId48"/>
    <p:sldId id="1008" r:id="rId49"/>
    <p:sldId id="301" r:id="rId50"/>
    <p:sldId id="672" r:id="rId51"/>
    <p:sldId id="673" r:id="rId52"/>
    <p:sldId id="308" r:id="rId53"/>
    <p:sldId id="309" r:id="rId54"/>
    <p:sldId id="310" r:id="rId55"/>
    <p:sldId id="882" r:id="rId56"/>
    <p:sldId id="884" r:id="rId57"/>
    <p:sldId id="885" r:id="rId58"/>
    <p:sldId id="883" r:id="rId59"/>
    <p:sldId id="887" r:id="rId60"/>
    <p:sldId id="1006" r:id="rId61"/>
    <p:sldId id="322" r:id="rId62"/>
    <p:sldId id="323" r:id="rId63"/>
    <p:sldId id="1007" r:id="rId64"/>
    <p:sldId id="324" r:id="rId65"/>
    <p:sldId id="325" r:id="rId66"/>
    <p:sldId id="326" r:id="rId67"/>
    <p:sldId id="327" r:id="rId68"/>
    <p:sldId id="328" r:id="rId69"/>
    <p:sldId id="329" r:id="rId70"/>
    <p:sldId id="889" r:id="rId71"/>
    <p:sldId id="331" r:id="rId72"/>
    <p:sldId id="891" r:id="rId73"/>
    <p:sldId id="333" r:id="rId74"/>
    <p:sldId id="893" r:id="rId75"/>
    <p:sldId id="771" r:id="rId76"/>
    <p:sldId id="1009" r:id="rId77"/>
    <p:sldId id="1010" r:id="rId78"/>
    <p:sldId id="1011" r:id="rId79"/>
    <p:sldId id="1012" r:id="rId80"/>
    <p:sldId id="896" r:id="rId81"/>
    <p:sldId id="772" r:id="rId82"/>
    <p:sldId id="337" r:id="rId83"/>
    <p:sldId id="338" r:id="rId84"/>
    <p:sldId id="898" r:id="rId85"/>
    <p:sldId id="899" r:id="rId86"/>
    <p:sldId id="901" r:id="rId87"/>
    <p:sldId id="902" r:id="rId88"/>
    <p:sldId id="903" r:id="rId89"/>
    <p:sldId id="904" r:id="rId90"/>
    <p:sldId id="905" r:id="rId91"/>
    <p:sldId id="906" r:id="rId92"/>
    <p:sldId id="907" r:id="rId93"/>
    <p:sldId id="908" r:id="rId94"/>
    <p:sldId id="909" r:id="rId95"/>
    <p:sldId id="910" r:id="rId96"/>
    <p:sldId id="912" r:id="rId97"/>
    <p:sldId id="1013" r:id="rId98"/>
    <p:sldId id="1000" r:id="rId99"/>
    <p:sldId id="341" r:id="rId100"/>
    <p:sldId id="914" r:id="rId101"/>
    <p:sldId id="915" r:id="rId102"/>
    <p:sldId id="350" r:id="rId103"/>
    <p:sldId id="351" r:id="rId104"/>
    <p:sldId id="918" r:id="rId105"/>
    <p:sldId id="921" r:id="rId106"/>
    <p:sldId id="922" r:id="rId107"/>
    <p:sldId id="923" r:id="rId108"/>
    <p:sldId id="359" r:id="rId109"/>
    <p:sldId id="361" r:id="rId110"/>
    <p:sldId id="362" r:id="rId111"/>
    <p:sldId id="363" r:id="rId112"/>
    <p:sldId id="364" r:id="rId113"/>
    <p:sldId id="1014" r:id="rId114"/>
    <p:sldId id="367" r:id="rId115"/>
    <p:sldId id="924" r:id="rId116"/>
    <p:sldId id="369" r:id="rId117"/>
    <p:sldId id="1015" r:id="rId118"/>
    <p:sldId id="371" r:id="rId119"/>
    <p:sldId id="372" r:id="rId120"/>
    <p:sldId id="1025" r:id="rId121"/>
    <p:sldId id="373" r:id="rId122"/>
    <p:sldId id="374" r:id="rId123"/>
    <p:sldId id="375" r:id="rId124"/>
    <p:sldId id="1016" r:id="rId125"/>
    <p:sldId id="990" r:id="rId126"/>
    <p:sldId id="378" r:id="rId127"/>
    <p:sldId id="452" r:id="rId128"/>
    <p:sldId id="1017" r:id="rId129"/>
    <p:sldId id="999" r:id="rId130"/>
    <p:sldId id="391" r:id="rId131"/>
    <p:sldId id="392" r:id="rId132"/>
    <p:sldId id="393" r:id="rId133"/>
    <p:sldId id="991" r:id="rId134"/>
    <p:sldId id="996" r:id="rId135"/>
    <p:sldId id="394" r:id="rId136"/>
    <p:sldId id="992" r:id="rId137"/>
    <p:sldId id="993" r:id="rId138"/>
    <p:sldId id="994" r:id="rId139"/>
    <p:sldId id="995" r:id="rId140"/>
    <p:sldId id="398" r:id="rId141"/>
    <p:sldId id="399" r:id="rId142"/>
    <p:sldId id="1026" r:id="rId143"/>
    <p:sldId id="400" r:id="rId144"/>
    <p:sldId id="401" r:id="rId145"/>
    <p:sldId id="404" r:id="rId146"/>
    <p:sldId id="443" r:id="rId147"/>
    <p:sldId id="1018" r:id="rId148"/>
    <p:sldId id="407" r:id="rId149"/>
    <p:sldId id="453" r:id="rId150"/>
    <p:sldId id="1019" r:id="rId151"/>
    <p:sldId id="409" r:id="rId152"/>
    <p:sldId id="408" r:id="rId153"/>
    <p:sldId id="410" r:id="rId154"/>
    <p:sldId id="411" r:id="rId155"/>
    <p:sldId id="412" r:id="rId156"/>
    <p:sldId id="413" r:id="rId157"/>
    <p:sldId id="1020" r:id="rId158"/>
    <p:sldId id="1021" r:id="rId159"/>
    <p:sldId id="417" r:id="rId160"/>
    <p:sldId id="1022" r:id="rId161"/>
    <p:sldId id="419" r:id="rId162"/>
    <p:sldId id="420" r:id="rId163"/>
    <p:sldId id="1023" r:id="rId164"/>
    <p:sldId id="1024" r:id="rId165"/>
    <p:sldId id="454" r:id="rId166"/>
    <p:sldId id="440" r:id="rId167"/>
    <p:sldId id="444" r:id="rId168"/>
    <p:sldId id="445" r:id="rId169"/>
    <p:sldId id="446" r:id="rId170"/>
  </p:sldIdLst>
  <p:sldSz cx="9144000" cy="6858000" type="screen4x3"/>
  <p:notesSz cx="6858000" cy="9144000"/>
  <p:custDataLst>
    <p:tags r:id="rId172"/>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2453CA"/>
    <a:srgbClr val="E8060B"/>
    <a:srgbClr val="EE2200"/>
    <a:srgbClr val="2BCB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23" autoAdjust="0"/>
  </p:normalViewPr>
  <p:slideViewPr>
    <p:cSldViewPr showGuides="1">
      <p:cViewPr varScale="1">
        <p:scale>
          <a:sx n="88" d="100"/>
          <a:sy n="88" d="100"/>
        </p:scale>
        <p:origin x="1311" y="54"/>
      </p:cViewPr>
      <p:guideLst>
        <p:guide orient="horz" pos="215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notesMaster" Target="notesMasters/notesMaster1.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2" Type="http://schemas.openxmlformats.org/officeDocument/2006/relationships/tags" Target="tags/tag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viewProps" Target="view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theme" Target="theme/theme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tableStyles" Target="tableStyles.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62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latin typeface="Times New Roman" panose="02020603050405020304" pitchFamily="18" charset="0"/>
              </a:rPr>
              <a:t>‹#›</a:t>
            </a:fld>
            <a:endParaRPr lang="en-US" altLang="zh-CN" sz="1200" dirty="0">
              <a:latin typeface="Times New Roman" panose="02020603050405020304" pitchFamily="18" charset="0"/>
            </a:endParaRPr>
          </a:p>
        </p:txBody>
      </p:sp>
    </p:spTree>
    <p:extLst>
      <p:ext uri="{BB962C8B-B14F-4D97-AF65-F5344CB8AC3E}">
        <p14:creationId xmlns:p14="http://schemas.microsoft.com/office/powerpoint/2010/main" val="406248123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ALU</a:t>
            </a:r>
            <a:r>
              <a:rPr lang="zh-CN" altLang="en-US" dirty="0"/>
              <a:t>由</a:t>
            </a:r>
            <a:r>
              <a:rPr lang="en-US" altLang="zh-CN" dirty="0"/>
              <a:t>OC</a:t>
            </a:r>
            <a:r>
              <a:rPr lang="zh-CN" altLang="en-US" dirty="0"/>
              <a:t>的信号控制</a:t>
            </a:r>
          </a:p>
        </p:txBody>
      </p:sp>
    </p:spTree>
    <p:extLst>
      <p:ext uri="{BB962C8B-B14F-4D97-AF65-F5344CB8AC3E}">
        <p14:creationId xmlns:p14="http://schemas.microsoft.com/office/powerpoint/2010/main" val="1909608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(R2)→(R3) </a:t>
            </a:r>
            <a:r>
              <a:rPr lang="zh-CN" altLang="en-US" dirty="0"/>
              <a:t>：</a:t>
            </a:r>
            <a:r>
              <a:rPr lang="en-US" altLang="zh-CN" dirty="0"/>
              <a:t>R2</a:t>
            </a:r>
            <a:r>
              <a:rPr lang="zh-CN" altLang="en-US" dirty="0"/>
              <a:t>提供数值，</a:t>
            </a:r>
            <a:r>
              <a:rPr lang="en-US" altLang="zh-CN" dirty="0"/>
              <a:t>R3</a:t>
            </a:r>
            <a:r>
              <a:rPr lang="zh-CN" altLang="en-US" dirty="0"/>
              <a:t>提供内存地址</a:t>
            </a:r>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t>39</a:t>
            </a:fld>
            <a:endParaRPr lang="en-US" altLang="zh-CN" dirty="0"/>
          </a:p>
        </p:txBody>
      </p:sp>
      <p:sp>
        <p:nvSpPr>
          <p:cNvPr id="117763" name="Rectangle 2"/>
          <p:cNvSpPr>
            <a:spLocks noGrp="1" noRot="1" noChangeAspect="1" noTextEdit="1"/>
          </p:cNvSpPr>
          <p:nvPr>
            <p:ph type="sldImg"/>
          </p:nvPr>
        </p:nvSpPr>
        <p:spPr/>
      </p:sp>
      <p:sp>
        <p:nvSpPr>
          <p:cNvPr id="117764" name="Rectangle 3"/>
          <p:cNvSpPr>
            <a:spLocks noGrp="1"/>
          </p:cNvSpPr>
          <p:nvPr>
            <p:ph type="body" idx="1"/>
          </p:nvPr>
        </p:nvSpPr>
        <p:spPr/>
        <p:txBody>
          <a:bodyPr wrap="square" lIns="91440" tIns="45720" rIns="91440" bIns="45720" anchor="t" anchorCtr="0"/>
          <a:lstStyle/>
          <a:p>
            <a:pPr lvl="0" eaLnBrk="1" hangingPunct="1"/>
            <a:r>
              <a:rPr lang="en-US" altLang="zh-CN" dirty="0"/>
              <a:t>(1)</a:t>
            </a:r>
            <a:r>
              <a:rPr lang="zh-CN" altLang="en-US" dirty="0"/>
              <a:t>操作控制器</a:t>
            </a:r>
            <a:r>
              <a:rPr lang="en-US" altLang="zh-CN" dirty="0"/>
              <a:t>OC </a:t>
            </a:r>
            <a:r>
              <a:rPr lang="zh-CN" altLang="en-US" dirty="0"/>
              <a:t>送出操作命令到通用寄存器，选择</a:t>
            </a:r>
            <a:r>
              <a:rPr lang="en-US" altLang="zh-CN" dirty="0"/>
              <a:t>(R3)=30 </a:t>
            </a:r>
            <a:r>
              <a:rPr lang="zh-CN" altLang="en-US" dirty="0"/>
              <a:t>做数据存储器的地址单元；</a:t>
            </a:r>
          </a:p>
          <a:p>
            <a:pPr lvl="0" eaLnBrk="1" hangingPunct="1"/>
            <a:r>
              <a:rPr lang="en-US" altLang="zh-CN" dirty="0"/>
              <a:t>(2)OC </a:t>
            </a:r>
            <a:r>
              <a:rPr lang="zh-CN" altLang="en-US" dirty="0"/>
              <a:t>发出操作命令，打开通用寄存器输出三态门</a:t>
            </a:r>
            <a:r>
              <a:rPr lang="en-US" altLang="zh-CN" dirty="0"/>
              <a:t>(</a:t>
            </a:r>
            <a:r>
              <a:rPr lang="zh-CN" altLang="en-US" dirty="0"/>
              <a:t>不经 </a:t>
            </a:r>
            <a:r>
              <a:rPr lang="en-US" altLang="zh-CN" dirty="0"/>
              <a:t>ALU </a:t>
            </a:r>
            <a:r>
              <a:rPr lang="zh-CN" altLang="en-US" dirty="0"/>
              <a:t>以节省时间</a:t>
            </a:r>
            <a:r>
              <a:rPr lang="en-US" altLang="zh-CN" dirty="0"/>
              <a:t>)</a:t>
            </a:r>
            <a:r>
              <a:rPr lang="zh-CN" altLang="en-US" dirty="0"/>
              <a:t>，将地址</a:t>
            </a:r>
            <a:r>
              <a:rPr lang="en-US" altLang="zh-CN" dirty="0"/>
              <a:t>30 </a:t>
            </a:r>
            <a:r>
              <a:rPr lang="zh-CN" altLang="en-US" dirty="0"/>
              <a:t>放到 </a:t>
            </a:r>
            <a:r>
              <a:rPr lang="en-US" altLang="zh-CN" dirty="0"/>
              <a:t>DBUS </a:t>
            </a:r>
            <a:r>
              <a:rPr lang="zh-CN" altLang="en-US" dirty="0"/>
              <a:t>上； </a:t>
            </a:r>
          </a:p>
          <a:p>
            <a:pPr lvl="0" eaLnBrk="1" hangingPunct="1"/>
            <a:r>
              <a:rPr lang="en-US" altLang="zh-CN" dirty="0"/>
              <a:t>(3)OC </a:t>
            </a:r>
            <a:r>
              <a:rPr lang="zh-CN" altLang="en-US" dirty="0"/>
              <a:t>发出操作命令，将地址 </a:t>
            </a:r>
            <a:r>
              <a:rPr lang="en-US" altLang="zh-CN" dirty="0"/>
              <a:t>30 </a:t>
            </a:r>
            <a:r>
              <a:rPr lang="zh-CN" altLang="en-US" dirty="0"/>
              <a:t>打入 </a:t>
            </a:r>
            <a:r>
              <a:rPr lang="en-US" altLang="zh-CN" dirty="0"/>
              <a:t>AR</a:t>
            </a:r>
            <a:r>
              <a:rPr lang="zh-CN" altLang="en-US" dirty="0"/>
              <a:t>，并进行数存地址译码； </a:t>
            </a:r>
          </a:p>
          <a:p>
            <a:pPr lvl="0" eaLnBrk="1" hangingPunct="1"/>
            <a:r>
              <a:rPr lang="en-US" altLang="zh-CN" dirty="0"/>
              <a:t>(4)OC </a:t>
            </a:r>
            <a:r>
              <a:rPr lang="zh-CN" altLang="en-US" dirty="0"/>
              <a:t>发出操作命令到通用寄存器，选择</a:t>
            </a:r>
            <a:r>
              <a:rPr lang="en-US" altLang="zh-CN" dirty="0"/>
              <a:t>(R2)=120</a:t>
            </a:r>
            <a:r>
              <a:rPr lang="zh-CN" altLang="en-US" dirty="0"/>
              <a:t>，作为数存的写入数据； </a:t>
            </a:r>
          </a:p>
          <a:p>
            <a:pPr lvl="0" eaLnBrk="1" hangingPunct="1"/>
            <a:r>
              <a:rPr lang="en-US" altLang="zh-CN" dirty="0"/>
              <a:t>(5)OC </a:t>
            </a:r>
            <a:r>
              <a:rPr lang="zh-CN" altLang="en-US" dirty="0"/>
              <a:t>发出操作命令，打开通用寄存器输出三态门，将数据 </a:t>
            </a:r>
            <a:r>
              <a:rPr lang="en-US" altLang="zh-CN" dirty="0"/>
              <a:t>120 </a:t>
            </a:r>
            <a:r>
              <a:rPr lang="zh-CN" altLang="en-US" dirty="0"/>
              <a:t>放到</a:t>
            </a:r>
            <a:r>
              <a:rPr lang="en-US" altLang="zh-CN" dirty="0"/>
              <a:t>DBUS </a:t>
            </a:r>
            <a:r>
              <a:rPr lang="zh-CN" altLang="en-US" dirty="0"/>
              <a:t>上； </a:t>
            </a:r>
          </a:p>
          <a:p>
            <a:pPr lvl="0" eaLnBrk="1" hangingPunct="1"/>
            <a:r>
              <a:rPr lang="en-US" altLang="zh-CN" dirty="0"/>
              <a:t>(6)OC </a:t>
            </a:r>
            <a:r>
              <a:rPr lang="zh-CN" altLang="en-US" dirty="0"/>
              <a:t>发出操作命令，将数据 </a:t>
            </a:r>
            <a:r>
              <a:rPr lang="en-US" altLang="zh-CN" dirty="0"/>
              <a:t>120 </a:t>
            </a:r>
            <a:r>
              <a:rPr lang="zh-CN" altLang="en-US" dirty="0"/>
              <a:t>写入数存 </a:t>
            </a:r>
            <a:r>
              <a:rPr lang="en-US" altLang="zh-CN" dirty="0"/>
              <a:t>30 </a:t>
            </a:r>
            <a:r>
              <a:rPr lang="zh-CN" altLang="en-US" dirty="0"/>
              <a:t>号单元，它原先的数据 </a:t>
            </a:r>
            <a:r>
              <a:rPr lang="en-US" altLang="zh-CN" dirty="0"/>
              <a:t>40 </a:t>
            </a:r>
            <a:r>
              <a:rPr lang="zh-CN" altLang="en-US" dirty="0"/>
              <a:t>被冲掉。至此，</a:t>
            </a:r>
            <a:r>
              <a:rPr lang="en-US" altLang="zh-CN" dirty="0"/>
              <a:t>STO </a:t>
            </a:r>
            <a:r>
              <a:rPr lang="zh-CN" altLang="en-US" dirty="0"/>
              <a:t>指令执行周期结束。 </a:t>
            </a:r>
          </a:p>
          <a:p>
            <a:pPr lvl="0" eaLnBrk="1" hangingPunct="1"/>
            <a:r>
              <a:rPr lang="zh-CN" altLang="en-US" dirty="0"/>
              <a:t>注意，</a:t>
            </a:r>
            <a:r>
              <a:rPr lang="en-US" altLang="zh-CN" dirty="0"/>
              <a:t>DBUS </a:t>
            </a:r>
            <a:r>
              <a:rPr lang="zh-CN" altLang="en-US" dirty="0"/>
              <a:t>是单总线结构，先送地址</a:t>
            </a:r>
            <a:r>
              <a:rPr lang="en-US" altLang="zh-CN" dirty="0"/>
              <a:t>(30)</a:t>
            </a:r>
            <a:r>
              <a:rPr lang="zh-CN" altLang="en-US" dirty="0"/>
              <a:t>，后送数据</a:t>
            </a:r>
            <a:r>
              <a:rPr lang="en-US" altLang="zh-CN" dirty="0"/>
              <a:t>(120)</a:t>
            </a:r>
            <a:r>
              <a:rPr lang="zh-CN" altLang="en-US" dirty="0"/>
              <a:t>，必须分时传送。 </a:t>
            </a:r>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t>41</a:t>
            </a:fld>
            <a:endParaRPr lang="en-US" altLang="zh-CN" dirty="0"/>
          </a:p>
        </p:txBody>
      </p:sp>
      <p:sp>
        <p:nvSpPr>
          <p:cNvPr id="118787" name="Rectangle 2"/>
          <p:cNvSpPr>
            <a:spLocks noGrp="1" noRot="1" noChangeAspect="1" noTextEdit="1"/>
          </p:cNvSpPr>
          <p:nvPr>
            <p:ph type="sldImg"/>
          </p:nvPr>
        </p:nvSpPr>
        <p:spPr/>
      </p:sp>
      <p:sp>
        <p:nvSpPr>
          <p:cNvPr id="118788" name="Rectangle 3"/>
          <p:cNvSpPr>
            <a:spLocks noGrp="1"/>
          </p:cNvSpPr>
          <p:nvPr>
            <p:ph type="body" idx="1"/>
          </p:nvPr>
        </p:nvSpPr>
        <p:spPr/>
        <p:txBody>
          <a:bodyPr wrap="square" lIns="91440" tIns="45720" rIns="91440" bIns="45720" anchor="t" anchorCtr="0"/>
          <a:lstStyle/>
          <a:p>
            <a:pPr lvl="0" eaLnBrk="1" hangingPunct="1"/>
            <a:r>
              <a:rPr lang="en-US" altLang="zh-CN" dirty="0"/>
              <a:t>① OC</a:t>
            </a:r>
            <a:r>
              <a:rPr lang="zh-CN" altLang="en-US" dirty="0"/>
              <a:t>发生操作控制命令，打开指令寄存器</a:t>
            </a:r>
            <a:r>
              <a:rPr lang="en-US" altLang="zh-CN" dirty="0"/>
              <a:t>IR</a:t>
            </a:r>
            <a:r>
              <a:rPr lang="zh-CN" altLang="en-US" dirty="0"/>
              <a:t>的输出三态门，将</a:t>
            </a:r>
            <a:r>
              <a:rPr lang="en-US" altLang="zh-CN" dirty="0"/>
              <a:t>IR</a:t>
            </a:r>
            <a:r>
              <a:rPr lang="zh-CN" altLang="en-US" dirty="0"/>
              <a:t>中的地址码</a:t>
            </a:r>
            <a:r>
              <a:rPr lang="en-US" altLang="zh-CN" dirty="0"/>
              <a:t>101</a:t>
            </a:r>
            <a:r>
              <a:rPr lang="zh-CN" altLang="en-US" dirty="0"/>
              <a:t>发送到</a:t>
            </a:r>
            <a:r>
              <a:rPr lang="en-US" altLang="zh-CN" dirty="0"/>
              <a:t>DBUS</a:t>
            </a:r>
            <a:r>
              <a:rPr lang="zh-CN" altLang="en-US" dirty="0"/>
              <a:t>上；</a:t>
            </a:r>
          </a:p>
          <a:p>
            <a:pPr lvl="0" eaLnBrk="1" hangingPunct="1"/>
            <a:r>
              <a:rPr lang="zh-CN" altLang="en-US" dirty="0"/>
              <a:t>② </a:t>
            </a:r>
            <a:r>
              <a:rPr lang="en-US" altLang="zh-CN" dirty="0"/>
              <a:t>CC</a:t>
            </a:r>
            <a:r>
              <a:rPr lang="zh-CN" altLang="en-US" dirty="0"/>
              <a:t>发出操作控制命令，将</a:t>
            </a:r>
            <a:r>
              <a:rPr lang="en-US" altLang="zh-CN" dirty="0"/>
              <a:t>DBUS</a:t>
            </a:r>
            <a:r>
              <a:rPr lang="zh-CN" altLang="en-US" dirty="0"/>
              <a:t>上的地址码</a:t>
            </a:r>
            <a:r>
              <a:rPr lang="en-US" altLang="zh-CN" dirty="0"/>
              <a:t>101</a:t>
            </a:r>
            <a:r>
              <a:rPr lang="zh-CN" altLang="en-US" dirty="0"/>
              <a:t>打入到程序计数器</a:t>
            </a:r>
            <a:r>
              <a:rPr lang="en-US" altLang="zh-CN" dirty="0"/>
              <a:t>PC</a:t>
            </a:r>
            <a:r>
              <a:rPr lang="zh-CN" altLang="en-US" dirty="0"/>
              <a:t>中，</a:t>
            </a:r>
            <a:r>
              <a:rPr lang="en-US" altLang="zh-CN" dirty="0"/>
              <a:t>PC</a:t>
            </a:r>
            <a:r>
              <a:rPr lang="zh-CN" altLang="en-US" dirty="0"/>
              <a:t>中的原先内容</a:t>
            </a:r>
            <a:r>
              <a:rPr lang="en-US" altLang="zh-CN" dirty="0"/>
              <a:t>106</a:t>
            </a:r>
            <a:r>
              <a:rPr lang="zh-CN" altLang="en-US" dirty="0"/>
              <a:t>被更换。于是下一条指令不是从</a:t>
            </a:r>
            <a:r>
              <a:rPr lang="en-US" altLang="zh-CN" dirty="0"/>
              <a:t>106</a:t>
            </a:r>
            <a:r>
              <a:rPr lang="zh-CN" altLang="en-US" dirty="0"/>
              <a:t>号单元取出，而是转移到</a:t>
            </a:r>
            <a:r>
              <a:rPr lang="en-US" altLang="zh-CN" dirty="0"/>
              <a:t>101</a:t>
            </a:r>
            <a:r>
              <a:rPr lang="zh-CN" altLang="en-US" dirty="0"/>
              <a:t>号单元取出。至此</a:t>
            </a:r>
            <a:r>
              <a:rPr lang="en-US" altLang="zh-CN" dirty="0"/>
              <a:t>JMP</a:t>
            </a:r>
            <a:r>
              <a:rPr lang="zh-CN" altLang="en-US" dirty="0"/>
              <a:t>指令执行周期结束。</a:t>
            </a:r>
          </a:p>
          <a:p>
            <a:pPr lvl="0" eaLnBrk="1" hangingPunct="1"/>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所谓公操作，就是一条指令执行完毕后，</a:t>
            </a:r>
            <a:r>
              <a:rPr lang="en-US" altLang="zh-CN" dirty="0"/>
              <a:t>CPU </a:t>
            </a:r>
            <a:r>
              <a:rPr lang="zh-CN" altLang="en-US" dirty="0"/>
              <a:t>所开始进行的一些操作，这些操作主要是 </a:t>
            </a:r>
            <a:r>
              <a:rPr lang="en-US" altLang="zh-CN" dirty="0"/>
              <a:t>CPU </a:t>
            </a:r>
            <a:r>
              <a:rPr lang="zh-CN" altLang="en-US" dirty="0"/>
              <a:t>对外围设备请求的处理，如中断处理、通道处理等。如果外围设备没有向 </a:t>
            </a:r>
            <a:r>
              <a:rPr lang="en-US" altLang="zh-CN" dirty="0"/>
              <a:t>CPU </a:t>
            </a:r>
            <a:r>
              <a:rPr lang="zh-CN" altLang="en-US" dirty="0"/>
              <a:t>请求交换数据，那么 </a:t>
            </a:r>
            <a:r>
              <a:rPr lang="en-US" altLang="zh-CN" dirty="0"/>
              <a:t>CPU </a:t>
            </a:r>
            <a:r>
              <a:rPr lang="zh-CN" altLang="en-US" dirty="0"/>
              <a:t>又转向指存取下一条指令</a:t>
            </a:r>
          </a:p>
        </p:txBody>
      </p:sp>
    </p:spTree>
    <p:extLst>
      <p:ext uri="{BB962C8B-B14F-4D97-AF65-F5344CB8AC3E}">
        <p14:creationId xmlns:p14="http://schemas.microsoft.com/office/powerpoint/2010/main" val="3359117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I,o</a:t>
            </a:r>
            <a:r>
              <a:rPr lang="zh-CN" altLang="en-US" dirty="0"/>
              <a:t>下标表示相应的输入</a:t>
            </a:r>
            <a:r>
              <a:rPr lang="en-US" altLang="zh-CN" dirty="0"/>
              <a:t>/</a:t>
            </a:r>
            <a:r>
              <a:rPr lang="zh-CN" altLang="en-US" dirty="0"/>
              <a:t>输出控制信号，</a:t>
            </a:r>
            <a:r>
              <a:rPr lang="en-US" altLang="zh-CN" dirty="0"/>
              <a:t>G</a:t>
            </a:r>
            <a:r>
              <a:rPr lang="zh-CN" altLang="en-US" dirty="0"/>
              <a:t>是桥梁</a:t>
            </a:r>
          </a:p>
        </p:txBody>
      </p:sp>
    </p:spTree>
    <p:extLst>
      <p:ext uri="{BB962C8B-B14F-4D97-AF65-F5344CB8AC3E}">
        <p14:creationId xmlns:p14="http://schemas.microsoft.com/office/powerpoint/2010/main" val="3362685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取指令事件总是发生在指令周期的第一个 </a:t>
            </a:r>
            <a:r>
              <a:rPr lang="en-US" altLang="zh-CN" dirty="0"/>
              <a:t>CPU</a:t>
            </a:r>
            <a:r>
              <a:rPr lang="zh-CN" altLang="en-US" dirty="0"/>
              <a:t>周期中</a:t>
            </a:r>
          </a:p>
        </p:txBody>
      </p:sp>
    </p:spTree>
    <p:extLst>
      <p:ext uri="{BB962C8B-B14F-4D97-AF65-F5344CB8AC3E}">
        <p14:creationId xmlns:p14="http://schemas.microsoft.com/office/powerpoint/2010/main" val="1163188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zh-CN" altLang="zh-CN" sz="1200" b="0" i="0" u="none" strike="noStrike" kern="0" cap="none" spc="0" normalizeH="0" baseline="0" noProof="0" dirty="0">
                <a:ln>
                  <a:noFill/>
                </a:ln>
                <a:solidFill>
                  <a:schemeClr val="tx2">
                    <a:lumMod val="40000"/>
                    <a:lumOff val="60000"/>
                  </a:schemeClr>
                </a:solidFill>
                <a:effectLst/>
                <a:uLnTx/>
                <a:uFillTx/>
                <a:latin typeface="Times New Roman" panose="02020603050405020304" pitchFamily="18" charset="0"/>
                <a:ea typeface="宋体" panose="02010600030101010101" pitchFamily="2" charset="-122"/>
                <a:cs typeface="+mn-cs"/>
              </a:rPr>
              <a:t>主状态周期</a:t>
            </a:r>
            <a:r>
              <a:rPr kumimoji="0" lang="en-US" altLang="zh-CN" sz="1200" b="0" i="0" u="none" strike="noStrike" kern="0" cap="none" spc="0" normalizeH="0" baseline="0" noProof="0" dirty="0">
                <a:ln>
                  <a:noFill/>
                </a:ln>
                <a:solidFill>
                  <a:schemeClr val="tx2">
                    <a:lumMod val="40000"/>
                    <a:lumOff val="60000"/>
                  </a:schemeClr>
                </a:solidFill>
                <a:effectLst/>
                <a:uLnTx/>
                <a:uFillTx/>
                <a:latin typeface="Times New Roman" panose="02020603050405020304" pitchFamily="18" charset="0"/>
                <a:ea typeface="宋体" panose="02010600030101010101" pitchFamily="2" charset="-122"/>
                <a:cs typeface="+mn-cs"/>
              </a:rPr>
              <a:t>&gt;</a:t>
            </a:r>
            <a:r>
              <a:rPr kumimoji="0" lang="zh-CN" altLang="en-US" sz="1200" b="0" i="0" u="none" strike="noStrike" kern="0" cap="none" spc="0" normalizeH="0" baseline="0" noProof="0" dirty="0">
                <a:ln>
                  <a:noFill/>
                </a:ln>
                <a:solidFill>
                  <a:schemeClr val="tx2">
                    <a:lumMod val="40000"/>
                    <a:lumOff val="60000"/>
                  </a:schemeClr>
                </a:solidFill>
                <a:effectLst/>
                <a:uLnTx/>
                <a:uFillTx/>
                <a:latin typeface="Times New Roman" panose="02020603050405020304" pitchFamily="18" charset="0"/>
                <a:ea typeface="宋体" panose="02010600030101010101" pitchFamily="2" charset="-122"/>
                <a:cs typeface="+mn-cs"/>
              </a:rPr>
              <a:t>节拍电位</a:t>
            </a:r>
            <a:r>
              <a:rPr kumimoji="0" lang="en-US" altLang="zh-CN" sz="1200" b="0" i="0" u="none" strike="noStrike" kern="0" cap="none" spc="0" normalizeH="0" baseline="0" noProof="0" dirty="0">
                <a:ln>
                  <a:noFill/>
                </a:ln>
                <a:solidFill>
                  <a:schemeClr val="tx2">
                    <a:lumMod val="40000"/>
                    <a:lumOff val="60000"/>
                  </a:schemeClr>
                </a:solidFill>
                <a:effectLst/>
                <a:uLnTx/>
                <a:uFillTx/>
                <a:latin typeface="Times New Roman" panose="02020603050405020304" pitchFamily="18" charset="0"/>
                <a:ea typeface="宋体" panose="02010600030101010101" pitchFamily="2" charset="-122"/>
                <a:cs typeface="+mn-cs"/>
              </a:rPr>
              <a:t>&gt;</a:t>
            </a:r>
            <a:r>
              <a:rPr kumimoji="0" lang="zh-CN" altLang="en-US" sz="1200" b="0" i="0" u="none" strike="noStrike" kern="0" cap="none" spc="0" normalizeH="0" baseline="0" noProof="0" dirty="0">
                <a:ln>
                  <a:noFill/>
                </a:ln>
                <a:solidFill>
                  <a:schemeClr val="tx2">
                    <a:lumMod val="40000"/>
                    <a:lumOff val="60000"/>
                  </a:schemeClr>
                </a:solidFill>
                <a:effectLst/>
                <a:uLnTx/>
                <a:uFillTx/>
                <a:latin typeface="Times New Roman" panose="02020603050405020304" pitchFamily="18" charset="0"/>
                <a:ea typeface="宋体" panose="02010600030101010101" pitchFamily="2" charset="-122"/>
                <a:cs typeface="+mn-cs"/>
              </a:rPr>
              <a:t>节拍脉冲。</a:t>
            </a:r>
            <a:r>
              <a:rPr lang="zh-CN" altLang="en-US" dirty="0"/>
              <a:t>节拍电位表示一个 </a:t>
            </a:r>
            <a:r>
              <a:rPr lang="en-US" altLang="zh-CN" dirty="0"/>
              <a:t>CPU </a:t>
            </a:r>
            <a:r>
              <a:rPr lang="zh-CN" altLang="en-US" dirty="0"/>
              <a:t>周期的时间，而节拍脉冲把一个 </a:t>
            </a:r>
            <a:r>
              <a:rPr lang="en-US" altLang="zh-CN" dirty="0"/>
              <a:t>CPU </a:t>
            </a:r>
            <a:r>
              <a:rPr lang="zh-CN" altLang="en-US" dirty="0"/>
              <a:t>周期划分成几个较小的时间间隔。根据需要，这些时间间隔可以相等，也可以不相等。</a:t>
            </a:r>
          </a:p>
        </p:txBody>
      </p:sp>
    </p:spTree>
    <p:extLst>
      <p:ext uri="{BB962C8B-B14F-4D97-AF65-F5344CB8AC3E}">
        <p14:creationId xmlns:p14="http://schemas.microsoft.com/office/powerpoint/2010/main" val="1971732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节拍脉冲</a:t>
            </a:r>
            <a:r>
              <a:rPr lang="en-US" altLang="zh-CN" dirty="0"/>
              <a:t>=</a:t>
            </a:r>
            <a:r>
              <a:rPr lang="zh-CN" altLang="en-US" dirty="0"/>
              <a:t>微操作</a:t>
            </a:r>
          </a:p>
        </p:txBody>
      </p:sp>
    </p:spTree>
    <p:extLst>
      <p:ext uri="{BB962C8B-B14F-4D97-AF65-F5344CB8AC3E}">
        <p14:creationId xmlns:p14="http://schemas.microsoft.com/office/powerpoint/2010/main" val="3850802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取指、执行分别包含</a:t>
            </a:r>
            <a:r>
              <a:rPr lang="en-US" altLang="zh-CN" dirty="0"/>
              <a:t>4</a:t>
            </a:r>
            <a:r>
              <a:rPr lang="zh-CN" altLang="en-US" dirty="0"/>
              <a:t>个微操作</a:t>
            </a:r>
          </a:p>
        </p:txBody>
      </p:sp>
    </p:spTree>
    <p:extLst>
      <p:ext uri="{BB962C8B-B14F-4D97-AF65-F5344CB8AC3E}">
        <p14:creationId xmlns:p14="http://schemas.microsoft.com/office/powerpoint/2010/main" val="587352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Tx</a:t>
            </a:r>
            <a:r>
              <a:rPr lang="zh-CN" altLang="en-US" dirty="0"/>
              <a:t>为节拍脉冲信号</a:t>
            </a:r>
          </a:p>
        </p:txBody>
      </p:sp>
    </p:spTree>
    <p:extLst>
      <p:ext uri="{BB962C8B-B14F-4D97-AF65-F5344CB8AC3E}">
        <p14:creationId xmlns:p14="http://schemas.microsoft.com/office/powerpoint/2010/main" val="3044046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地址寄存器（</a:t>
            </a:r>
            <a:r>
              <a:rPr lang="en-US" altLang="zh-CN" dirty="0"/>
              <a:t>AR</a:t>
            </a:r>
            <a:r>
              <a:rPr lang="zh-CN" altLang="en-US" dirty="0"/>
              <a:t>）保存当前</a:t>
            </a:r>
            <a:r>
              <a:rPr lang="en-US" altLang="zh-CN" dirty="0"/>
              <a:t>CPU</a:t>
            </a:r>
            <a:r>
              <a:rPr lang="zh-CN" altLang="en-US" dirty="0"/>
              <a:t>所访问的数据</a:t>
            </a:r>
            <a:r>
              <a:rPr lang="en-US" altLang="zh-CN" dirty="0"/>
              <a:t>Cache</a:t>
            </a:r>
            <a:r>
              <a:rPr lang="zh-CN" altLang="en-US" dirty="0"/>
              <a:t>存储器（数存）单元的地址，直到一次读</a:t>
            </a:r>
            <a:r>
              <a:rPr lang="en-US" altLang="zh-CN" dirty="0"/>
              <a:t>/</a:t>
            </a:r>
            <a:r>
              <a:rPr lang="zh-CN" altLang="en-US" dirty="0"/>
              <a:t>写操作完成为止 。</a:t>
            </a:r>
          </a:p>
        </p:txBody>
      </p:sp>
    </p:spTree>
    <p:extLst>
      <p:ext uri="{BB962C8B-B14F-4D97-AF65-F5344CB8AC3E}">
        <p14:creationId xmlns:p14="http://schemas.microsoft.com/office/powerpoint/2010/main" val="2664642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t>60</a:t>
            </a:fld>
            <a:endParaRPr lang="en-US" altLang="zh-CN" dirty="0"/>
          </a:p>
        </p:txBody>
      </p:sp>
      <p:sp>
        <p:nvSpPr>
          <p:cNvPr id="119811" name="Rectangle 2"/>
          <p:cNvSpPr>
            <a:spLocks noGrp="1" noRot="1" noChangeAspect="1" noTextEdit="1"/>
          </p:cNvSpPr>
          <p:nvPr>
            <p:ph type="sldImg"/>
          </p:nvPr>
        </p:nvSpPr>
        <p:spPr/>
      </p:sp>
      <p:sp>
        <p:nvSpPr>
          <p:cNvPr id="119812" name="Rectangle 3"/>
          <p:cNvSpPr>
            <a:spLocks noGrp="1"/>
          </p:cNvSpPr>
          <p:nvPr>
            <p:ph type="body" idx="1"/>
          </p:nvPr>
        </p:nvSpPr>
        <p:spPr/>
        <p:txBody>
          <a:bodyPr wrap="square" lIns="91440" tIns="45720" rIns="91440" bIns="45720" anchor="t" anchorCtr="0"/>
          <a:lstStyle/>
          <a:p>
            <a:pPr lvl="0" eaLnBrk="1" hangingPunct="1"/>
            <a:r>
              <a:rPr lang="zh-CN" altLang="en-US" dirty="0"/>
              <a:t>机器一旦接通电源，就会自动产生原始的节拍脉冲信号</a:t>
            </a:r>
            <a:r>
              <a:rPr lang="en-US" altLang="zh-CN" dirty="0"/>
              <a:t>T°1</a:t>
            </a:r>
            <a:r>
              <a:rPr lang="en-US" altLang="zh-CN" dirty="0">
                <a:latin typeface="Arial" panose="020B0604020202020204" pitchFamily="34" charset="0"/>
              </a:rPr>
              <a:t>—</a:t>
            </a:r>
            <a:r>
              <a:rPr lang="en-US" altLang="zh-CN" dirty="0"/>
              <a:t>T°4</a:t>
            </a:r>
            <a:r>
              <a:rPr lang="zh-CN" altLang="en-US" dirty="0"/>
              <a:t>，然而，只有在启动机器运行的情况下，才允许时序产生器发出</a:t>
            </a:r>
            <a:r>
              <a:rPr lang="en-US" altLang="zh-CN" dirty="0"/>
              <a:t>CPU</a:t>
            </a:r>
            <a:r>
              <a:rPr lang="zh-CN" altLang="en-US" dirty="0"/>
              <a:t>工作所需的节拍脉冲</a:t>
            </a:r>
            <a:r>
              <a:rPr lang="en-US" altLang="zh-CN" dirty="0"/>
              <a:t>T1</a:t>
            </a:r>
            <a:r>
              <a:rPr lang="en-US" altLang="zh-CN" dirty="0">
                <a:latin typeface="Arial" panose="020B0604020202020204" pitchFamily="34" charset="0"/>
              </a:rPr>
              <a:t>—</a:t>
            </a:r>
            <a:r>
              <a:rPr lang="en-US" altLang="zh-CN" dirty="0"/>
              <a:t>T4</a:t>
            </a:r>
            <a:r>
              <a:rPr lang="zh-CN" altLang="en-US" dirty="0"/>
              <a:t>。</a:t>
            </a:r>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微程序控制器同硬布线控制器相比较，具有规整性、灵活性、可维护性等一系列优点，因而在计算机设计中逐渐取代了早期采用的硬布线控制器，并已广泛地应用。在计算机系统中，微程序设计技术是利用软件方法来设计硬件的一门技术。 </a:t>
            </a:r>
          </a:p>
        </p:txBody>
      </p:sp>
    </p:spTree>
    <p:extLst>
      <p:ext uri="{BB962C8B-B14F-4D97-AF65-F5344CB8AC3E}">
        <p14:creationId xmlns:p14="http://schemas.microsoft.com/office/powerpoint/2010/main" val="3208706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
            </a:r>
            <a:r>
              <a:rPr lang="zh-CN" altLang="en-US" dirty="0"/>
              <a:t>传送</a:t>
            </a:r>
          </a:p>
        </p:txBody>
      </p:sp>
    </p:spTree>
    <p:extLst>
      <p:ext uri="{BB962C8B-B14F-4D97-AF65-F5344CB8AC3E}">
        <p14:creationId xmlns:p14="http://schemas.microsoft.com/office/powerpoint/2010/main" val="41037630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RD’</a:t>
            </a:r>
            <a:r>
              <a:rPr lang="zh-CN" altLang="en-US" dirty="0"/>
              <a:t>是读内存</a:t>
            </a:r>
          </a:p>
        </p:txBody>
      </p:sp>
    </p:spTree>
    <p:extLst>
      <p:ext uri="{BB962C8B-B14F-4D97-AF65-F5344CB8AC3E}">
        <p14:creationId xmlns:p14="http://schemas.microsoft.com/office/powerpoint/2010/main" val="2764938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RD’</a:t>
            </a:r>
            <a:r>
              <a:rPr lang="zh-CN" altLang="en-US" dirty="0"/>
              <a:t>是读内存</a:t>
            </a:r>
          </a:p>
        </p:txBody>
      </p:sp>
    </p:spTree>
    <p:extLst>
      <p:ext uri="{BB962C8B-B14F-4D97-AF65-F5344CB8AC3E}">
        <p14:creationId xmlns:p14="http://schemas.microsoft.com/office/powerpoint/2010/main" val="2764938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RD’</a:t>
            </a:r>
            <a:r>
              <a:rPr lang="zh-CN" altLang="en-US" dirty="0"/>
              <a:t>是读内存</a:t>
            </a:r>
          </a:p>
        </p:txBody>
      </p:sp>
    </p:spTree>
    <p:extLst>
      <p:ext uri="{BB962C8B-B14F-4D97-AF65-F5344CB8AC3E}">
        <p14:creationId xmlns:p14="http://schemas.microsoft.com/office/powerpoint/2010/main" val="2764938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RD’</a:t>
            </a:r>
            <a:r>
              <a:rPr lang="zh-CN" altLang="en-US" dirty="0"/>
              <a:t>是读内存</a:t>
            </a:r>
          </a:p>
        </p:txBody>
      </p:sp>
    </p:spTree>
    <p:extLst>
      <p:ext uri="{BB962C8B-B14F-4D97-AF65-F5344CB8AC3E}">
        <p14:creationId xmlns:p14="http://schemas.microsoft.com/office/powerpoint/2010/main" val="2764938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RD’</a:t>
            </a:r>
            <a:r>
              <a:rPr lang="zh-CN" altLang="en-US" dirty="0"/>
              <a:t>是读内存</a:t>
            </a:r>
          </a:p>
        </p:txBody>
      </p:sp>
    </p:spTree>
    <p:extLst>
      <p:ext uri="{BB962C8B-B14F-4D97-AF65-F5344CB8AC3E}">
        <p14:creationId xmlns:p14="http://schemas.microsoft.com/office/powerpoint/2010/main" val="27649384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微指令寄存器用来存放由控制存储器读出的一条微指令信息。其中微地址寄存器决定将要访问的下一条微指令的地址，而微命令寄存器则保存一条微指令的操作控制字段和判别测试字段</a:t>
            </a:r>
            <a:r>
              <a:rPr lang="en-US" altLang="zh-CN" dirty="0"/>
              <a:t>P</a:t>
            </a:r>
            <a:r>
              <a:rPr lang="zh-CN" altLang="en-US" dirty="0"/>
              <a:t>的信息。</a:t>
            </a:r>
          </a:p>
        </p:txBody>
      </p:sp>
    </p:spTree>
    <p:extLst>
      <p:ext uri="{BB962C8B-B14F-4D97-AF65-F5344CB8AC3E}">
        <p14:creationId xmlns:p14="http://schemas.microsoft.com/office/powerpoint/2010/main" val="1912677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Times New Roman" panose="02020603050405020304" pitchFamily="18" charset="0"/>
                <a:ea typeface="宋体" panose="02010600030101010101" pitchFamily="2" charset="-122"/>
                <a:cs typeface="+mn-cs"/>
              </a:rPr>
              <a:t>寄存器的单元是触发器</a:t>
            </a:r>
            <a:r>
              <a:rPr lang="en-US" altLang="zh-CN" sz="1200" b="0" i="0" kern="1200" dirty="0">
                <a:solidFill>
                  <a:schemeClr val="tx1"/>
                </a:solidFill>
                <a:effectLst/>
                <a:latin typeface="Times New Roman" panose="02020603050405020304" pitchFamily="18" charset="0"/>
                <a:ea typeface="宋体" panose="02010600030101010101" pitchFamily="2" charset="-122"/>
                <a:cs typeface="+mn-cs"/>
              </a:rPr>
              <a:t>(</a:t>
            </a:r>
            <a:r>
              <a:rPr lang="en-US" sz="1200" b="0" i="0" kern="1200" dirty="0">
                <a:solidFill>
                  <a:schemeClr val="tx1"/>
                </a:solidFill>
                <a:effectLst/>
                <a:latin typeface="Times New Roman" panose="02020603050405020304" pitchFamily="18" charset="0"/>
                <a:ea typeface="宋体" panose="02010600030101010101" pitchFamily="2" charset="-122"/>
                <a:cs typeface="+mn-cs"/>
              </a:rPr>
              <a:t>Flip-</a:t>
            </a:r>
            <a:r>
              <a:rPr lang="en-US" sz="1200" b="0" i="0" kern="1200" dirty="0" err="1">
                <a:solidFill>
                  <a:schemeClr val="tx1"/>
                </a:solidFill>
                <a:effectLst/>
                <a:latin typeface="Times New Roman" panose="02020603050405020304" pitchFamily="18" charset="0"/>
                <a:ea typeface="宋体" panose="02010600030101010101" pitchFamily="2" charset="-122"/>
                <a:cs typeface="+mn-cs"/>
              </a:rPr>
              <a:t>Flop,FF</a:t>
            </a:r>
            <a:r>
              <a:rPr lang="en-US" sz="1200" b="0" i="0" kern="1200" dirty="0">
                <a:solidFill>
                  <a:schemeClr val="tx1"/>
                </a:solidFill>
                <a:effectLst/>
                <a:latin typeface="Times New Roman" panose="02020603050405020304" pitchFamily="18" charset="0"/>
                <a:ea typeface="宋体" panose="02010600030101010101" pitchFamily="2" charset="-122"/>
                <a:cs typeface="+mn-cs"/>
              </a:rPr>
              <a:t>): </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锁存器由使能端电平触发</a:t>
            </a:r>
            <a:r>
              <a:rPr lang="en-US" altLang="zh-CN" sz="1200" b="0" i="0" kern="1200" dirty="0">
                <a:solidFill>
                  <a:schemeClr val="tx1"/>
                </a:solidFill>
                <a:effectLst/>
                <a:latin typeface="Times New Roman" panose="02020603050405020304" pitchFamily="18" charset="0"/>
                <a:ea typeface="宋体" panose="02010600030101010101" pitchFamily="2" charset="-122"/>
                <a:cs typeface="+mn-cs"/>
              </a:rPr>
              <a:t>,</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属于异步控制</a:t>
            </a:r>
            <a:r>
              <a:rPr lang="en-US" altLang="zh-CN" sz="1200" b="0" i="0" kern="1200" dirty="0">
                <a:solidFill>
                  <a:schemeClr val="tx1"/>
                </a:solidFill>
                <a:effectLst/>
                <a:latin typeface="Times New Roman" panose="02020603050405020304" pitchFamily="18" charset="0"/>
                <a:ea typeface="宋体" panose="02010600030101010101" pitchFamily="2" charset="-122"/>
                <a:cs typeface="+mn-cs"/>
              </a:rPr>
              <a:t>;</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触发器由时钟沿触发</a:t>
            </a:r>
            <a:r>
              <a:rPr lang="en-US" altLang="zh-CN" sz="1200" b="0" i="0" kern="1200" dirty="0">
                <a:solidFill>
                  <a:schemeClr val="tx1"/>
                </a:solidFill>
                <a:effectLst/>
                <a:latin typeface="Times New Roman" panose="02020603050405020304" pitchFamily="18" charset="0"/>
                <a:ea typeface="宋体" panose="02010600030101010101" pitchFamily="2" charset="-122"/>
                <a:cs typeface="+mn-cs"/>
              </a:rPr>
              <a:t>,</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属于同步控制</a:t>
            </a:r>
            <a:r>
              <a:rPr lang="en-US" altLang="zh-CN" sz="1200" b="0" i="0" kern="1200" dirty="0">
                <a:solidFill>
                  <a:schemeClr val="tx1"/>
                </a:solidFill>
                <a:effectLst/>
                <a:latin typeface="Times New Roman" panose="02020603050405020304" pitchFamily="18" charset="0"/>
                <a:ea typeface="宋体" panose="02010600030101010101" pitchFamily="2" charset="-122"/>
                <a:cs typeface="+mn-cs"/>
              </a:rPr>
              <a:t>;</a:t>
            </a:r>
            <a:endParaRPr lang="en-US" dirty="0"/>
          </a:p>
        </p:txBody>
      </p:sp>
    </p:spTree>
    <p:extLst>
      <p:ext uri="{BB962C8B-B14F-4D97-AF65-F5344CB8AC3E}">
        <p14:creationId xmlns:p14="http://schemas.microsoft.com/office/powerpoint/2010/main" val="28001925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取指令</a:t>
            </a:r>
            <a:r>
              <a:rPr lang="en-US" altLang="zh-CN" dirty="0"/>
              <a:t>”</a:t>
            </a:r>
            <a:r>
              <a:rPr lang="zh-CN" altLang="en-US" dirty="0"/>
              <a:t>是微指令，取出的指令是机器指令，指令译码产生的是微指令</a:t>
            </a:r>
          </a:p>
        </p:txBody>
      </p:sp>
    </p:spTree>
    <p:extLst>
      <p:ext uri="{BB962C8B-B14F-4D97-AF65-F5344CB8AC3E}">
        <p14:creationId xmlns:p14="http://schemas.microsoft.com/office/powerpoint/2010/main" val="34578605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微命令信号有效时，取微指令；节拍脉冲到达时，才执行操作。</a:t>
            </a:r>
          </a:p>
        </p:txBody>
      </p:sp>
    </p:spTree>
    <p:extLst>
      <p:ext uri="{BB962C8B-B14F-4D97-AF65-F5344CB8AC3E}">
        <p14:creationId xmlns:p14="http://schemas.microsoft.com/office/powerpoint/2010/main" val="12170709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：因为微程序中最后一条微指令的下址为</a:t>
            </a:r>
            <a:r>
              <a:rPr lang="en-US" altLang="zh-CN" dirty="0"/>
              <a:t>0000</a:t>
            </a:r>
            <a:endParaRPr lang="zh-CN" altLang="en-US" dirty="0"/>
          </a:p>
        </p:txBody>
      </p:sp>
    </p:spTree>
    <p:extLst>
      <p:ext uri="{BB962C8B-B14F-4D97-AF65-F5344CB8AC3E}">
        <p14:creationId xmlns:p14="http://schemas.microsoft.com/office/powerpoint/2010/main" val="14623739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477206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CPU</a:t>
            </a:r>
            <a:r>
              <a:rPr lang="zh-CN" altLang="en-US" dirty="0"/>
              <a:t>周期</a:t>
            </a:r>
            <a:r>
              <a:rPr lang="en-US" altLang="zh-CN" dirty="0"/>
              <a:t>=</a:t>
            </a:r>
            <a:r>
              <a:rPr lang="zh-CN" altLang="en-US" dirty="0"/>
              <a:t>取指周期</a:t>
            </a:r>
            <a:r>
              <a:rPr lang="en-US" altLang="zh-CN" dirty="0"/>
              <a:t>=</a:t>
            </a:r>
            <a:r>
              <a:rPr lang="zh-CN" altLang="en-US" dirty="0"/>
              <a:t>微指令周期</a:t>
            </a:r>
          </a:p>
        </p:txBody>
      </p:sp>
    </p:spTree>
    <p:extLst>
      <p:ext uri="{BB962C8B-B14F-4D97-AF65-F5344CB8AC3E}">
        <p14:creationId xmlns:p14="http://schemas.microsoft.com/office/powerpoint/2010/main" val="36696734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类似于</a:t>
            </a:r>
            <a:r>
              <a:rPr lang="en-US" altLang="zh-CN" dirty="0"/>
              <a:t>one-hot</a:t>
            </a:r>
            <a:r>
              <a:rPr lang="zh-CN" altLang="en-US" dirty="0"/>
              <a:t>编码</a:t>
            </a:r>
          </a:p>
        </p:txBody>
      </p:sp>
    </p:spTree>
    <p:extLst>
      <p:ext uri="{BB962C8B-B14F-4D97-AF65-F5344CB8AC3E}">
        <p14:creationId xmlns:p14="http://schemas.microsoft.com/office/powerpoint/2010/main" val="41653665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t>107</a:t>
            </a:fld>
            <a:endParaRPr lang="en-US" altLang="zh-CN" dirty="0"/>
          </a:p>
        </p:txBody>
      </p:sp>
      <p:sp>
        <p:nvSpPr>
          <p:cNvPr id="120835" name="Rectangle 2"/>
          <p:cNvSpPr>
            <a:spLocks noGrp="1" noRot="1" noChangeAspect="1" noTextEdit="1"/>
          </p:cNvSpPr>
          <p:nvPr>
            <p:ph type="sldImg"/>
          </p:nvPr>
        </p:nvSpPr>
        <p:spPr/>
      </p:sp>
      <p:sp>
        <p:nvSpPr>
          <p:cNvPr id="120836" name="Rectangle 3"/>
          <p:cNvSpPr>
            <a:spLocks noGrp="1"/>
          </p:cNvSpPr>
          <p:nvPr>
            <p:ph type="body" idx="1"/>
          </p:nvPr>
        </p:nvSpPr>
        <p:spPr/>
        <p:txBody>
          <a:bodyPr wrap="square" lIns="91440" tIns="45720" rIns="91440" bIns="45720" anchor="t" anchorCtr="0"/>
          <a:lstStyle/>
          <a:p>
            <a:pPr lvl="0" eaLnBrk="1" hangingPunct="1"/>
            <a:r>
              <a:rPr lang="zh-CN" altLang="en-US" sz="1200" dirty="0"/>
              <a:t>即地址转移逻辑</a:t>
            </a:r>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t>109</a:t>
            </a:fld>
            <a:endParaRPr lang="en-US" altLang="zh-CN" dirty="0"/>
          </a:p>
        </p:txBody>
      </p:sp>
      <p:sp>
        <p:nvSpPr>
          <p:cNvPr id="121859" name="Rectangle 2"/>
          <p:cNvSpPr>
            <a:spLocks noGrp="1" noRot="1" noChangeAspect="1" noTextEdit="1"/>
          </p:cNvSpPr>
          <p:nvPr>
            <p:ph type="sldImg"/>
          </p:nvPr>
        </p:nvSpPr>
        <p:spPr/>
      </p:sp>
      <p:sp>
        <p:nvSpPr>
          <p:cNvPr id="121860" name="Rectangle 3"/>
          <p:cNvSpPr>
            <a:spLocks noGrp="1"/>
          </p:cNvSpPr>
          <p:nvPr>
            <p:ph type="body" idx="1"/>
          </p:nvPr>
        </p:nvSpPr>
        <p:spPr/>
        <p:txBody>
          <a:bodyPr wrap="square" lIns="91440" tIns="45720" rIns="91440" bIns="45720" anchor="t" anchorCtr="0"/>
          <a:lstStyle/>
          <a:p>
            <a:pPr lvl="0" eaLnBrk="1" hangingPunct="1"/>
            <a:endParaRPr lang="en-US"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a:t>
            </a:r>
            <a:r>
              <a:rPr lang="en-US" altLang="zh-CN" dirty="0"/>
              <a:t>P1</a:t>
            </a:r>
            <a:r>
              <a:rPr lang="zh-CN" altLang="en-US" dirty="0"/>
              <a:t>是取指转移条件，</a:t>
            </a:r>
            <a:r>
              <a:rPr lang="en-US" altLang="zh-CN" dirty="0"/>
              <a:t>P2</a:t>
            </a:r>
            <a:r>
              <a:rPr lang="zh-CN" altLang="en-US" dirty="0"/>
              <a:t>是运算进位转移条件，二者互斥</a:t>
            </a:r>
          </a:p>
        </p:txBody>
      </p:sp>
    </p:spTree>
    <p:extLst>
      <p:ext uri="{BB962C8B-B14F-4D97-AF65-F5344CB8AC3E}">
        <p14:creationId xmlns:p14="http://schemas.microsoft.com/office/powerpoint/2010/main" val="27656731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硬布线控制器是计算机中最复杂的逻辑部件之一。当执行不同的机器指令时，通过激活一系列彼此很不相同的控制信号来实现对指令的解释，其结果使得控制器往往很少有明确的结构而变得杂乱无章。结构上的这种缺陷使得硬布线控制器的设计和调试非常复杂且代价很大。正因为如此，硬布线控制器被微程序控制器所取代。但是随着新一代机器及 </a:t>
            </a:r>
            <a:r>
              <a:rPr lang="en-US" altLang="zh-CN" dirty="0"/>
              <a:t>VLSI</a:t>
            </a:r>
            <a:r>
              <a:rPr lang="zh-CN" altLang="en-US" dirty="0"/>
              <a:t>技术的发展，硬布线逻辑设计思想又得到了重视。 </a:t>
            </a:r>
          </a:p>
        </p:txBody>
      </p:sp>
    </p:spTree>
    <p:extLst>
      <p:ext uri="{BB962C8B-B14F-4D97-AF65-F5344CB8AC3E}">
        <p14:creationId xmlns:p14="http://schemas.microsoft.com/office/powerpoint/2010/main" val="1968331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ABUS</a:t>
            </a:r>
            <a:r>
              <a:rPr lang="zh-CN" altLang="en-US" dirty="0"/>
              <a:t>地址总线，</a:t>
            </a:r>
            <a:r>
              <a:rPr lang="en-US" altLang="zh-CN" dirty="0"/>
              <a:t>AR</a:t>
            </a:r>
            <a:r>
              <a:rPr lang="zh-CN" altLang="en-US" dirty="0"/>
              <a:t>地址寄存器，</a:t>
            </a:r>
            <a:r>
              <a:rPr lang="en-US" altLang="zh-CN" dirty="0"/>
              <a:t>DR</a:t>
            </a:r>
            <a:r>
              <a:rPr lang="zh-CN" altLang="en-US" dirty="0"/>
              <a:t>数据寄存器</a:t>
            </a:r>
            <a:endParaRPr lang="en-US" dirty="0"/>
          </a:p>
        </p:txBody>
      </p:sp>
    </p:spTree>
    <p:extLst>
      <p:ext uri="{BB962C8B-B14F-4D97-AF65-F5344CB8AC3E}">
        <p14:creationId xmlns:p14="http://schemas.microsoft.com/office/powerpoint/2010/main" val="9176843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来自指令译码器的输出</a:t>
            </a:r>
            <a:r>
              <a:rPr lang="en-US" altLang="zh-CN" dirty="0" err="1"/>
              <a:t>Im</a:t>
            </a:r>
            <a:r>
              <a:rPr lang="zh-CN" altLang="en-US" dirty="0"/>
              <a:t>；来自执行部件的反馈信息</a:t>
            </a:r>
            <a:r>
              <a:rPr lang="en-US" altLang="zh-CN" dirty="0" err="1"/>
              <a:t>Bj</a:t>
            </a:r>
            <a:r>
              <a:rPr lang="zh-CN" altLang="en-US" dirty="0"/>
              <a:t>；来自时序产生器的时序信号，包括节拍电位信号</a:t>
            </a:r>
            <a:r>
              <a:rPr lang="en-US" altLang="zh-CN" dirty="0" err="1"/>
              <a:t>Mi</a:t>
            </a:r>
            <a:r>
              <a:rPr lang="zh-CN" altLang="en-US" dirty="0"/>
              <a:t>和节拍脉冲信号</a:t>
            </a:r>
            <a:r>
              <a:rPr lang="en-US" altLang="zh-CN" dirty="0"/>
              <a:t>Ti</a:t>
            </a:r>
            <a:r>
              <a:rPr lang="zh-CN" altLang="en-US" dirty="0"/>
              <a:t>。</a:t>
            </a:r>
          </a:p>
        </p:txBody>
      </p:sp>
    </p:spTree>
    <p:extLst>
      <p:ext uri="{BB962C8B-B14F-4D97-AF65-F5344CB8AC3E}">
        <p14:creationId xmlns:p14="http://schemas.microsoft.com/office/powerpoint/2010/main" val="34429486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来自指令译码器的输出</a:t>
            </a:r>
            <a:r>
              <a:rPr lang="en-US" altLang="zh-CN" dirty="0" err="1"/>
              <a:t>Im</a:t>
            </a:r>
            <a:r>
              <a:rPr lang="zh-CN" altLang="en-US" dirty="0"/>
              <a:t>；来自执行部件的反馈信息</a:t>
            </a:r>
            <a:r>
              <a:rPr lang="en-US" altLang="zh-CN" dirty="0" err="1"/>
              <a:t>Bj</a:t>
            </a:r>
            <a:r>
              <a:rPr lang="zh-CN" altLang="en-US" dirty="0"/>
              <a:t>；来自时序产生器的时序信号，包括节拍电位信号</a:t>
            </a:r>
            <a:r>
              <a:rPr lang="en-US" altLang="zh-CN" dirty="0" err="1"/>
              <a:t>Mi</a:t>
            </a:r>
            <a:r>
              <a:rPr lang="zh-CN" altLang="en-US" dirty="0"/>
              <a:t>和节拍脉冲信号</a:t>
            </a:r>
            <a:r>
              <a:rPr lang="en-US" altLang="zh-CN" dirty="0"/>
              <a:t>Ti</a:t>
            </a:r>
            <a:r>
              <a:rPr lang="zh-CN" altLang="en-US" dirty="0"/>
              <a:t>。</a:t>
            </a:r>
          </a:p>
        </p:txBody>
      </p:sp>
    </p:spTree>
    <p:extLst>
      <p:ext uri="{BB962C8B-B14F-4D97-AF65-F5344CB8AC3E}">
        <p14:creationId xmlns:p14="http://schemas.microsoft.com/office/powerpoint/2010/main" val="34429486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节拍电位</a:t>
            </a:r>
            <a:r>
              <a:rPr lang="en-US" altLang="zh-CN" dirty="0"/>
              <a:t>·</a:t>
            </a:r>
            <a:r>
              <a:rPr lang="zh-CN" altLang="en-US" dirty="0"/>
              <a:t>节拍脉冲</a:t>
            </a:r>
            <a:r>
              <a:rPr lang="en-US" altLang="zh-CN" dirty="0"/>
              <a:t>·OP</a:t>
            </a:r>
            <a:r>
              <a:rPr lang="zh-CN" altLang="en-US" dirty="0"/>
              <a:t>译码信号</a:t>
            </a:r>
          </a:p>
        </p:txBody>
      </p:sp>
    </p:spTree>
    <p:extLst>
      <p:ext uri="{BB962C8B-B14F-4D97-AF65-F5344CB8AC3E}">
        <p14:creationId xmlns:p14="http://schemas.microsoft.com/office/powerpoint/2010/main" val="19720837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superscalar</a:t>
            </a:r>
            <a:endParaRPr lang="zh-CN" altLang="en-US" dirty="0"/>
          </a:p>
        </p:txBody>
      </p:sp>
    </p:spTree>
    <p:extLst>
      <p:ext uri="{BB962C8B-B14F-4D97-AF65-F5344CB8AC3E}">
        <p14:creationId xmlns:p14="http://schemas.microsoft.com/office/powerpoint/2010/main" val="8802089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021369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时间并行：不同工序时间重叠</a:t>
            </a:r>
          </a:p>
        </p:txBody>
      </p:sp>
    </p:spTree>
    <p:extLst>
      <p:ext uri="{BB962C8B-B14F-4D97-AF65-F5344CB8AC3E}">
        <p14:creationId xmlns:p14="http://schemas.microsoft.com/office/powerpoint/2010/main" val="19955737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此例中</a:t>
            </a:r>
            <a:r>
              <a:rPr lang="en-US" altLang="zh-CN" dirty="0"/>
              <a:t>MEM</a:t>
            </a:r>
            <a:r>
              <a:rPr lang="zh-CN" altLang="en-US" dirty="0"/>
              <a:t>为访存，和取指</a:t>
            </a:r>
            <a:r>
              <a:rPr lang="en-US" altLang="zh-CN" dirty="0"/>
              <a:t>IF</a:t>
            </a:r>
            <a:r>
              <a:rPr lang="zh-CN" altLang="en-US" dirty="0"/>
              <a:t>操作可能存在冲突</a:t>
            </a:r>
          </a:p>
        </p:txBody>
      </p:sp>
    </p:spTree>
    <p:extLst>
      <p:ext uri="{BB962C8B-B14F-4D97-AF65-F5344CB8AC3E}">
        <p14:creationId xmlns:p14="http://schemas.microsoft.com/office/powerpoint/2010/main" val="8299983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此例中</a:t>
            </a:r>
            <a:r>
              <a:rPr lang="en-US" altLang="zh-CN" dirty="0"/>
              <a:t>MEM</a:t>
            </a:r>
            <a:r>
              <a:rPr lang="zh-CN" altLang="en-US" dirty="0"/>
              <a:t>为访存，和取指</a:t>
            </a:r>
            <a:r>
              <a:rPr lang="en-US" altLang="zh-CN" dirty="0"/>
              <a:t>IF</a:t>
            </a:r>
            <a:r>
              <a:rPr lang="zh-CN" altLang="en-US" dirty="0"/>
              <a:t>操作可能存在冲突</a:t>
            </a:r>
          </a:p>
        </p:txBody>
      </p:sp>
    </p:spTree>
    <p:extLst>
      <p:ext uri="{BB962C8B-B14F-4D97-AF65-F5344CB8AC3E}">
        <p14:creationId xmlns:p14="http://schemas.microsoft.com/office/powerpoint/2010/main" val="8299983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RISC（</a:t>
            </a:r>
            <a:r>
              <a:rPr lang="zh-CN" altLang="en-US" dirty="0"/>
              <a:t>精简指令系统计算机</a:t>
            </a:r>
            <a:r>
              <a:rPr lang="en-US" altLang="zh-CN" dirty="0"/>
              <a:t>/</a:t>
            </a:r>
            <a:r>
              <a:rPr lang="zh-CN" altLang="en-US" dirty="0"/>
              <a:t>精简指令集计算架构</a:t>
            </a:r>
            <a:r>
              <a:rPr lang="en-US" altLang="zh-CN" dirty="0"/>
              <a:t>）</a:t>
            </a:r>
            <a:endParaRPr lang="zh-CN" altLang="en-US" dirty="0"/>
          </a:p>
        </p:txBody>
      </p:sp>
    </p:spTree>
    <p:extLst>
      <p:ext uri="{BB962C8B-B14F-4D97-AF65-F5344CB8AC3E}">
        <p14:creationId xmlns:p14="http://schemas.microsoft.com/office/powerpoint/2010/main" val="28357324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400" dirty="0"/>
              <a:t>指令 </a:t>
            </a:r>
            <a:r>
              <a:rPr lang="en-US" altLang="zh-CN" sz="2400" dirty="0"/>
              <a:t>cache</a:t>
            </a:r>
            <a:r>
              <a:rPr lang="zh-CN" altLang="en-US" sz="2400" dirty="0"/>
              <a:t>，是数据 </a:t>
            </a:r>
            <a:r>
              <a:rPr lang="en-US" altLang="zh-CN" sz="2400" dirty="0"/>
              <a:t>cache</a:t>
            </a:r>
            <a:r>
              <a:rPr lang="zh-CN" altLang="en-US" sz="2400" dirty="0"/>
              <a:t>，还有一个是目标指令 </a:t>
            </a:r>
            <a:r>
              <a:rPr lang="en-US" altLang="zh-CN" sz="2400" dirty="0"/>
              <a:t>cache(TIC)</a:t>
            </a:r>
            <a:r>
              <a:rPr lang="zh-CN" altLang="en-US" sz="2400" dirty="0"/>
              <a:t>，它用于保存转移目标指令。 </a:t>
            </a:r>
          </a:p>
        </p:txBody>
      </p:sp>
    </p:spTree>
    <p:extLst>
      <p:ext uri="{BB962C8B-B14F-4D97-AF65-F5344CB8AC3E}">
        <p14:creationId xmlns:p14="http://schemas.microsoft.com/office/powerpoint/2010/main" val="3063449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PC</a:t>
            </a:r>
            <a:r>
              <a:rPr lang="zh-CN" altLang="en-US" dirty="0"/>
              <a:t>的内容是下一条指令的地址</a:t>
            </a:r>
            <a:endParaRPr lang="en-US" dirty="0"/>
          </a:p>
        </p:txBody>
      </p:sp>
    </p:spTree>
    <p:extLst>
      <p:ext uri="{BB962C8B-B14F-4D97-AF65-F5344CB8AC3E}">
        <p14:creationId xmlns:p14="http://schemas.microsoft.com/office/powerpoint/2010/main" val="33265509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a:t>
            </a:r>
            <a:r>
              <a:rPr lang="zh-CN" altLang="en-US" dirty="0"/>
              <a:t>、</a:t>
            </a:r>
            <a:r>
              <a:rPr lang="en-US" altLang="zh-CN" dirty="0"/>
              <a:t>D</a:t>
            </a:r>
            <a:r>
              <a:rPr lang="zh-CN" altLang="en-US" dirty="0"/>
              <a:t>、</a:t>
            </a:r>
            <a:r>
              <a:rPr lang="en-US" altLang="zh-CN" dirty="0"/>
              <a:t>W </a:t>
            </a:r>
            <a:r>
              <a:rPr lang="zh-CN" altLang="en-US" dirty="0"/>
              <a:t>段只需 </a:t>
            </a:r>
            <a:r>
              <a:rPr lang="en-US" altLang="zh-CN" dirty="0"/>
              <a:t>1 </a:t>
            </a:r>
            <a:r>
              <a:rPr lang="zh-CN" altLang="en-US" dirty="0"/>
              <a:t>个时钟周期完成。</a:t>
            </a:r>
            <a:r>
              <a:rPr lang="en-US" altLang="zh-CN" dirty="0"/>
              <a:t>E </a:t>
            </a:r>
            <a:r>
              <a:rPr lang="zh-CN" altLang="en-US" dirty="0"/>
              <a:t>段有多个功能部件，其中取数</a:t>
            </a:r>
            <a:r>
              <a:rPr lang="en-US" altLang="zh-CN" dirty="0"/>
              <a:t>/</a:t>
            </a:r>
            <a:r>
              <a:rPr lang="zh-CN" altLang="en-US" dirty="0"/>
              <a:t>存数部件完成数据 </a:t>
            </a:r>
            <a:r>
              <a:rPr lang="en-US" altLang="zh-CN" dirty="0"/>
              <a:t>cache </a:t>
            </a:r>
            <a:r>
              <a:rPr lang="zh-CN" altLang="en-US" dirty="0"/>
              <a:t>访问，只需 </a:t>
            </a:r>
            <a:r>
              <a:rPr lang="en-US" altLang="zh-CN" dirty="0"/>
              <a:t>1 </a:t>
            </a:r>
            <a:r>
              <a:rPr lang="zh-CN" altLang="en-US" dirty="0"/>
              <a:t>个时钟周期；加法器完成需 </a:t>
            </a:r>
            <a:r>
              <a:rPr lang="en-US" altLang="zh-CN" dirty="0"/>
              <a:t>2 </a:t>
            </a:r>
            <a:r>
              <a:rPr lang="zh-CN" altLang="en-US" dirty="0"/>
              <a:t>个时钟周期，乘法器需 </a:t>
            </a:r>
            <a:r>
              <a:rPr lang="en-US" altLang="zh-CN" dirty="0"/>
              <a:t>3 </a:t>
            </a:r>
            <a:r>
              <a:rPr lang="zh-CN" altLang="en-US" dirty="0"/>
              <a:t>个时钟周期，它们都已流水化。</a:t>
            </a:r>
            <a:r>
              <a:rPr lang="en-US" altLang="zh-CN" dirty="0"/>
              <a:t>F </a:t>
            </a:r>
            <a:r>
              <a:rPr lang="zh-CN" altLang="en-US" dirty="0"/>
              <a:t>段和 </a:t>
            </a:r>
            <a:r>
              <a:rPr lang="en-US" altLang="zh-CN" dirty="0"/>
              <a:t>D </a:t>
            </a:r>
            <a:r>
              <a:rPr lang="zh-CN" altLang="en-US" dirty="0"/>
              <a:t>段要求成对地输入。</a:t>
            </a:r>
            <a:r>
              <a:rPr lang="en-US" altLang="zh-CN" dirty="0"/>
              <a:t>E </a:t>
            </a:r>
            <a:r>
              <a:rPr lang="zh-CN" altLang="en-US" dirty="0"/>
              <a:t>段有内部数据定向传送，结果生成即可使用。</a:t>
            </a:r>
          </a:p>
        </p:txBody>
      </p:sp>
    </p:spTree>
    <p:extLst>
      <p:ext uri="{BB962C8B-B14F-4D97-AF65-F5344CB8AC3E}">
        <p14:creationId xmlns:p14="http://schemas.microsoft.com/office/powerpoint/2010/main" val="35386764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I3&amp;I4</a:t>
            </a:r>
            <a:r>
              <a:rPr lang="zh-CN" altLang="en-US" dirty="0"/>
              <a:t>不会出错，因为</a:t>
            </a:r>
            <a:r>
              <a:rPr lang="en-US" altLang="zh-CN" dirty="0"/>
              <a:t>I4</a:t>
            </a:r>
            <a:r>
              <a:rPr lang="zh-CN" altLang="en-US" dirty="0"/>
              <a:t>是乘法用时长</a:t>
            </a:r>
          </a:p>
        </p:txBody>
      </p:sp>
    </p:spTree>
    <p:extLst>
      <p:ext uri="{BB962C8B-B14F-4D97-AF65-F5344CB8AC3E}">
        <p14:creationId xmlns:p14="http://schemas.microsoft.com/office/powerpoint/2010/main" val="8986561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主要留意</a:t>
            </a:r>
            <a:r>
              <a:rPr lang="en-US" altLang="zh-CN" dirty="0"/>
              <a:t>I2</a:t>
            </a:r>
            <a:r>
              <a:rPr lang="zh-CN" altLang="en-US" dirty="0"/>
              <a:t>的发射</a:t>
            </a:r>
            <a:r>
              <a:rPr lang="en-US" altLang="zh-CN" dirty="0"/>
              <a:t>/</a:t>
            </a:r>
            <a:r>
              <a:rPr lang="zh-CN" altLang="en-US" dirty="0"/>
              <a:t>执行时机（</a:t>
            </a:r>
            <a:r>
              <a:rPr lang="en-US" altLang="zh-CN" dirty="0"/>
              <a:t>E</a:t>
            </a:r>
            <a:r>
              <a:rPr lang="zh-CN" altLang="en-US" dirty="0"/>
              <a:t>），</a:t>
            </a:r>
            <a:r>
              <a:rPr lang="en-US" altLang="zh-CN" dirty="0"/>
              <a:t>I3</a:t>
            </a:r>
            <a:r>
              <a:rPr lang="zh-CN" altLang="en-US" dirty="0"/>
              <a:t>和</a:t>
            </a:r>
            <a:r>
              <a:rPr lang="en-US" altLang="zh-CN" dirty="0"/>
              <a:t>I4</a:t>
            </a:r>
            <a:r>
              <a:rPr lang="zh-CN" altLang="en-US" dirty="0"/>
              <a:t>的发射时机，</a:t>
            </a:r>
            <a:r>
              <a:rPr lang="en-US" altLang="zh-CN" dirty="0"/>
              <a:t>I6</a:t>
            </a:r>
            <a:r>
              <a:rPr lang="zh-CN" altLang="en-US" dirty="0"/>
              <a:t>的发射时机</a:t>
            </a:r>
          </a:p>
        </p:txBody>
      </p:sp>
    </p:spTree>
    <p:extLst>
      <p:ext uri="{BB962C8B-B14F-4D97-AF65-F5344CB8AC3E}">
        <p14:creationId xmlns:p14="http://schemas.microsoft.com/office/powerpoint/2010/main" val="42492892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所谓动态流水线调度，是对指令进行重新排序以避免处理器阻塞的硬件支持。图 </a:t>
            </a:r>
            <a:r>
              <a:rPr lang="en-US" altLang="zh-CN" dirty="0"/>
              <a:t>5.36</a:t>
            </a:r>
          </a:p>
          <a:p>
            <a:r>
              <a:rPr lang="zh-CN" altLang="en-US" dirty="0"/>
              <a:t>描述了动态流水线调度模型。通常流水线分为 </a:t>
            </a:r>
            <a:r>
              <a:rPr lang="en-US" altLang="zh-CN" dirty="0"/>
              <a:t>3 </a:t>
            </a:r>
            <a:r>
              <a:rPr lang="zh-CN" altLang="en-US" dirty="0"/>
              <a:t>个主要单元：一个取指令发射单元，多个功能单元</a:t>
            </a:r>
            <a:r>
              <a:rPr lang="en-US" altLang="zh-CN" dirty="0"/>
              <a:t>(10 </a:t>
            </a:r>
            <a:r>
              <a:rPr lang="zh-CN" altLang="en-US" dirty="0"/>
              <a:t>个或更多</a:t>
            </a:r>
            <a:r>
              <a:rPr lang="en-US" altLang="zh-CN" dirty="0"/>
              <a:t>)</a:t>
            </a:r>
            <a:r>
              <a:rPr lang="zh-CN" altLang="en-US" dirty="0"/>
              <a:t>，一个指令完成单元。第一个单元用于取指令，将指令译码，并将它们送到相应的功能单元执行。每个功能单元都有自己的缓冲器，称为保留站，它用于暂存操作数和操作指令。当缓冲器中包含了所有的操作数，并且功能单元已经就绪，结果就被计算出来。当完成结果时，它就被发送到等待特殊结果的储存站及指令完成单元。而指令完成单元确定何时能够安全地将结果放入到寄存器堆或内存中。 </a:t>
            </a:r>
          </a:p>
        </p:txBody>
      </p:sp>
    </p:spTree>
    <p:extLst>
      <p:ext uri="{BB962C8B-B14F-4D97-AF65-F5344CB8AC3E}">
        <p14:creationId xmlns:p14="http://schemas.microsoft.com/office/powerpoint/2010/main" val="2803041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000000"/>
                </a:solidFill>
                <a:latin typeface="微软雅黑" panose="020B0503020204020204" charset="-122"/>
                <a:ea typeface="微软雅黑" panose="020B0503020204020204" charset="-122"/>
              </a:rPr>
              <a:t>状态条件寄存器</a:t>
            </a:r>
            <a:r>
              <a:rPr lang="en-US" altLang="zh-CN" sz="1200" dirty="0">
                <a:solidFill>
                  <a:srgbClr val="000000"/>
                </a:solidFill>
                <a:latin typeface="微软雅黑" panose="020B0503020204020204" charset="-122"/>
                <a:ea typeface="微软雅黑" panose="020B0503020204020204" charset="-122"/>
              </a:rPr>
              <a:t>PSWR</a:t>
            </a:r>
            <a:r>
              <a:rPr lang="zh-CN" altLang="en-US" sz="1200" dirty="0">
                <a:solidFill>
                  <a:srgbClr val="000000"/>
                </a:solidFill>
                <a:latin typeface="微软雅黑" panose="020B0503020204020204" charset="-122"/>
                <a:ea typeface="微软雅黑" panose="020B0503020204020204" charset="-122"/>
              </a:rPr>
              <a:t>存的是</a:t>
            </a:r>
            <a:r>
              <a:rPr lang="en-US" altLang="zh-CN" sz="1200" dirty="0">
                <a:solidFill>
                  <a:srgbClr val="000000"/>
                </a:solidFill>
                <a:latin typeface="微软雅黑" panose="020B0503020204020204" charset="-122"/>
                <a:ea typeface="微软雅黑" panose="020B0503020204020204" charset="-122"/>
              </a:rPr>
              <a:t>ALU</a:t>
            </a:r>
            <a:r>
              <a:rPr lang="zh-CN" altLang="en-US" sz="1200" dirty="0">
                <a:solidFill>
                  <a:srgbClr val="000000"/>
                </a:solidFill>
                <a:latin typeface="微软雅黑" panose="020B0503020204020204" charset="-122"/>
                <a:ea typeface="微软雅黑" panose="020B0503020204020204" charset="-122"/>
              </a:rPr>
              <a:t>各种运算产生的条件代码，比如进位、溢出标记</a:t>
            </a:r>
          </a:p>
        </p:txBody>
      </p:sp>
    </p:spTree>
    <p:extLst>
      <p:ext uri="{BB962C8B-B14F-4D97-AF65-F5344CB8AC3E}">
        <p14:creationId xmlns:p14="http://schemas.microsoft.com/office/powerpoint/2010/main" val="1132742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t>35</a:t>
            </a:fld>
            <a:endParaRPr lang="en-US" altLang="zh-CN" dirty="0"/>
          </a:p>
        </p:txBody>
      </p:sp>
      <p:sp>
        <p:nvSpPr>
          <p:cNvPr id="114691" name="Rectangle 2"/>
          <p:cNvSpPr>
            <a:spLocks noGrp="1" noRot="1" noChangeAspect="1" noTextEdit="1"/>
          </p:cNvSpPr>
          <p:nvPr>
            <p:ph type="sldImg"/>
          </p:nvPr>
        </p:nvSpPr>
        <p:spPr/>
      </p:sp>
      <p:sp>
        <p:nvSpPr>
          <p:cNvPr id="114692" name="Rectangle 3"/>
          <p:cNvSpPr>
            <a:spLocks noGrp="1"/>
          </p:cNvSpPr>
          <p:nvPr>
            <p:ph type="body" idx="1"/>
          </p:nvPr>
        </p:nvSpPr>
        <p:spPr/>
        <p:txBody>
          <a:bodyPr wrap="square" lIns="91440" tIns="45720" rIns="91440" bIns="45720" anchor="t" anchorCtr="0"/>
          <a:lstStyle/>
          <a:p>
            <a:pPr lvl="0" eaLnBrk="1" hangingPunct="1"/>
            <a:r>
              <a:rPr lang="en-US" altLang="zh-CN" dirty="0"/>
              <a:t>LAD</a:t>
            </a:r>
            <a:r>
              <a:rPr lang="zh-CN" altLang="en-US" dirty="0"/>
              <a:t>指令的执行周期见图</a:t>
            </a:r>
            <a:r>
              <a:rPr lang="en-US" altLang="zh-CN" dirty="0"/>
              <a:t>58</a:t>
            </a:r>
            <a:r>
              <a:rPr lang="zh-CN" altLang="en-US" dirty="0"/>
              <a:t>所示。</a:t>
            </a:r>
            <a:r>
              <a:rPr lang="en-US" altLang="zh-CN" dirty="0"/>
              <a:t>CPU</a:t>
            </a:r>
            <a:r>
              <a:rPr lang="zh-CN" altLang="en-US" dirty="0"/>
              <a:t>执行的动作如下：</a:t>
            </a:r>
          </a:p>
          <a:p>
            <a:pPr lvl="0" eaLnBrk="1" hangingPunct="1"/>
            <a:r>
              <a:rPr lang="zh-CN" altLang="en-US" dirty="0"/>
              <a:t>① 操作控制器</a:t>
            </a:r>
            <a:r>
              <a:rPr lang="en-US" altLang="zh-CN" dirty="0"/>
              <a:t>OC</a:t>
            </a:r>
            <a:r>
              <a:rPr lang="zh-CN" altLang="en-US" dirty="0"/>
              <a:t>发出控制命令打开</a:t>
            </a:r>
            <a:r>
              <a:rPr lang="en-US" altLang="zh-CN" dirty="0"/>
              <a:t>IR</a:t>
            </a:r>
            <a:r>
              <a:rPr lang="zh-CN" altLang="en-US" dirty="0"/>
              <a:t>输出三态门，将指令中的直接地址码</a:t>
            </a:r>
            <a:r>
              <a:rPr lang="en-US" altLang="zh-CN" dirty="0"/>
              <a:t>6</a:t>
            </a:r>
            <a:r>
              <a:rPr lang="zh-CN" altLang="en-US" dirty="0"/>
              <a:t>放到数据总线</a:t>
            </a:r>
            <a:r>
              <a:rPr lang="en-US" altLang="zh-CN" dirty="0"/>
              <a:t>DBUS</a:t>
            </a:r>
            <a:r>
              <a:rPr lang="zh-CN" altLang="en-US" dirty="0"/>
              <a:t>上；</a:t>
            </a:r>
          </a:p>
          <a:p>
            <a:pPr lvl="0" eaLnBrk="1" hangingPunct="1"/>
            <a:r>
              <a:rPr lang="zh-CN" altLang="en-US" dirty="0"/>
              <a:t>② </a:t>
            </a:r>
            <a:r>
              <a:rPr lang="en-US" altLang="zh-CN" dirty="0"/>
              <a:t>OC</a:t>
            </a:r>
            <a:r>
              <a:rPr lang="zh-CN" altLang="en-US" dirty="0"/>
              <a:t>发出操作命令，将地址码</a:t>
            </a:r>
            <a:r>
              <a:rPr lang="en-US" altLang="zh-CN" dirty="0"/>
              <a:t>6</a:t>
            </a:r>
            <a:r>
              <a:rPr lang="zh-CN" altLang="en-US" dirty="0"/>
              <a:t>装入数存地址寄存器</a:t>
            </a:r>
            <a:r>
              <a:rPr lang="en-US" altLang="zh-CN" dirty="0"/>
              <a:t>AR</a:t>
            </a:r>
            <a:r>
              <a:rPr lang="zh-CN" altLang="en-US" dirty="0"/>
              <a:t>；</a:t>
            </a:r>
          </a:p>
          <a:p>
            <a:pPr lvl="0" eaLnBrk="1" hangingPunct="1"/>
            <a:r>
              <a:rPr lang="zh-CN" altLang="en-US" dirty="0"/>
              <a:t>③ </a:t>
            </a:r>
            <a:r>
              <a:rPr lang="en-US" altLang="zh-CN" dirty="0"/>
              <a:t>OC</a:t>
            </a:r>
            <a:r>
              <a:rPr lang="zh-CN" altLang="en-US" dirty="0"/>
              <a:t>发出读命令，将数存</a:t>
            </a:r>
            <a:r>
              <a:rPr lang="en-US" altLang="zh-CN" dirty="0"/>
              <a:t>6</a:t>
            </a:r>
            <a:r>
              <a:rPr lang="zh-CN" altLang="en-US" dirty="0"/>
              <a:t>号单元中的数</a:t>
            </a:r>
            <a:r>
              <a:rPr lang="en-US" altLang="zh-CN" dirty="0"/>
              <a:t>100</a:t>
            </a:r>
            <a:r>
              <a:rPr lang="zh-CN" altLang="en-US" dirty="0"/>
              <a:t>读出到</a:t>
            </a:r>
            <a:r>
              <a:rPr lang="en-US" altLang="zh-CN" dirty="0"/>
              <a:t>DBUS</a:t>
            </a:r>
            <a:r>
              <a:rPr lang="zh-CN" altLang="en-US" dirty="0"/>
              <a:t>上；</a:t>
            </a:r>
          </a:p>
          <a:p>
            <a:pPr lvl="0" eaLnBrk="1" hangingPunct="1"/>
            <a:r>
              <a:rPr lang="zh-CN" altLang="en-US" dirty="0"/>
              <a:t>④ </a:t>
            </a:r>
            <a:r>
              <a:rPr lang="en-US" altLang="zh-CN" dirty="0"/>
              <a:t>OC</a:t>
            </a:r>
            <a:r>
              <a:rPr lang="zh-CN" altLang="en-US" dirty="0"/>
              <a:t>发出命令，将</a:t>
            </a:r>
            <a:r>
              <a:rPr lang="en-US" altLang="zh-CN" dirty="0"/>
              <a:t>DBUS</a:t>
            </a:r>
            <a:r>
              <a:rPr lang="zh-CN" altLang="en-US" dirty="0"/>
              <a:t>上的数据</a:t>
            </a:r>
            <a:r>
              <a:rPr lang="en-US" altLang="zh-CN" dirty="0"/>
              <a:t>100</a:t>
            </a:r>
            <a:r>
              <a:rPr lang="zh-CN" altLang="en-US" dirty="0"/>
              <a:t>装入缓冲寄存器</a:t>
            </a:r>
            <a:r>
              <a:rPr lang="en-US" altLang="zh-CN" dirty="0"/>
              <a:t>DR</a:t>
            </a:r>
            <a:r>
              <a:rPr lang="zh-CN" altLang="en-US" dirty="0"/>
              <a:t>；</a:t>
            </a:r>
          </a:p>
          <a:p>
            <a:pPr lvl="0" eaLnBrk="1" hangingPunct="1"/>
            <a:r>
              <a:rPr lang="zh-CN" altLang="en-US" dirty="0"/>
              <a:t>⑤ </a:t>
            </a:r>
            <a:r>
              <a:rPr lang="en-US" altLang="zh-CN" dirty="0"/>
              <a:t>OC</a:t>
            </a:r>
            <a:r>
              <a:rPr lang="zh-CN" altLang="en-US" dirty="0"/>
              <a:t>发出命令，将</a:t>
            </a:r>
            <a:r>
              <a:rPr lang="en-US" altLang="zh-CN" dirty="0"/>
              <a:t>DR</a:t>
            </a:r>
            <a:r>
              <a:rPr lang="zh-CN" altLang="en-US" dirty="0"/>
              <a:t>中的数</a:t>
            </a:r>
            <a:r>
              <a:rPr lang="en-US" altLang="zh-CN" dirty="0"/>
              <a:t>100</a:t>
            </a:r>
            <a:r>
              <a:rPr lang="zh-CN" altLang="en-US" dirty="0"/>
              <a:t>装入通用寄存器</a:t>
            </a:r>
            <a:r>
              <a:rPr lang="en-US" altLang="zh-CN" dirty="0"/>
              <a:t>R1</a:t>
            </a:r>
            <a:r>
              <a:rPr lang="zh-CN" altLang="en-US" dirty="0"/>
              <a:t>，原来</a:t>
            </a:r>
            <a:r>
              <a:rPr lang="en-US" altLang="zh-CN" dirty="0"/>
              <a:t>R1</a:t>
            </a:r>
            <a:r>
              <a:rPr lang="zh-CN" altLang="en-US" dirty="0"/>
              <a:t>中的数</a:t>
            </a:r>
            <a:r>
              <a:rPr lang="en-US" altLang="zh-CN" dirty="0"/>
              <a:t>10</a:t>
            </a:r>
            <a:r>
              <a:rPr lang="zh-CN" altLang="en-US" dirty="0"/>
              <a:t>被冲掉。至此，</a:t>
            </a:r>
            <a:r>
              <a:rPr lang="en-US" altLang="zh-CN" dirty="0"/>
              <a:t>LAD</a:t>
            </a:r>
            <a:r>
              <a:rPr lang="zh-CN" altLang="en-US" dirty="0"/>
              <a:t>指令执行周期结束。</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t>36</a:t>
            </a:fld>
            <a:endParaRPr lang="en-US" altLang="zh-CN" dirty="0"/>
          </a:p>
        </p:txBody>
      </p:sp>
      <p:sp>
        <p:nvSpPr>
          <p:cNvPr id="115715" name="Rectangle 2"/>
          <p:cNvSpPr>
            <a:spLocks noGrp="1" noRot="1" noChangeAspect="1" noTextEdit="1"/>
          </p:cNvSpPr>
          <p:nvPr>
            <p:ph type="sldImg"/>
          </p:nvPr>
        </p:nvSpPr>
        <p:spPr/>
      </p:sp>
      <p:sp>
        <p:nvSpPr>
          <p:cNvPr id="115716" name="Rectangle 3"/>
          <p:cNvSpPr>
            <a:spLocks noGrp="1"/>
          </p:cNvSpPr>
          <p:nvPr>
            <p:ph type="body" idx="1"/>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t>37</a:t>
            </a:fld>
            <a:endParaRPr lang="en-US" altLang="zh-CN" dirty="0"/>
          </a:p>
        </p:txBody>
      </p:sp>
      <p:sp>
        <p:nvSpPr>
          <p:cNvPr id="116739" name="Rectangle 2"/>
          <p:cNvSpPr>
            <a:spLocks noGrp="1" noRot="1" noChangeAspect="1" noTextEdit="1"/>
          </p:cNvSpPr>
          <p:nvPr>
            <p:ph type="sldImg"/>
          </p:nvPr>
        </p:nvSpPr>
        <p:spPr/>
      </p:sp>
      <p:sp>
        <p:nvSpPr>
          <p:cNvPr id="116740" name="Rectangle 3"/>
          <p:cNvSpPr>
            <a:spLocks noGrp="1"/>
          </p:cNvSpPr>
          <p:nvPr>
            <p:ph type="body" idx="1"/>
          </p:nvPr>
        </p:nvSpPr>
        <p:spPr/>
        <p:txBody>
          <a:bodyPr wrap="square" lIns="91440" tIns="45720" rIns="91440" bIns="45720" anchor="t" anchorCtr="0"/>
          <a:lstStyle/>
          <a:p>
            <a:pPr lvl="1" eaLnBrk="1" hangingPunct="1">
              <a:spcBef>
                <a:spcPct val="0"/>
              </a:spcBef>
              <a:buClrTx/>
              <a:buSzTx/>
              <a:buFont typeface="Arial" pitchFamily="34" charset="0"/>
              <a:buChar char="•"/>
            </a:pPr>
            <a:r>
              <a:rPr lang="en-US" altLang="zh-CN" sz="2000" dirty="0"/>
              <a:t>(1)</a:t>
            </a:r>
            <a:r>
              <a:rPr lang="zh-CN" altLang="en-US" sz="2000" dirty="0"/>
              <a:t>操作控制器 </a:t>
            </a:r>
            <a:r>
              <a:rPr lang="en-US" altLang="zh-CN" sz="2000" dirty="0"/>
              <a:t>OC </a:t>
            </a:r>
            <a:r>
              <a:rPr lang="zh-CN" altLang="en-US" sz="2000" dirty="0"/>
              <a:t>送出控制命令到通用寄存器，选择 </a:t>
            </a:r>
            <a:r>
              <a:rPr lang="en-US" altLang="zh-CN" sz="2000" dirty="0"/>
              <a:t>R1 </a:t>
            </a:r>
            <a:r>
              <a:rPr lang="zh-CN" altLang="en-US" sz="2000" dirty="0"/>
              <a:t>做源寄存器，</a:t>
            </a:r>
            <a:r>
              <a:rPr lang="en-US" altLang="zh-CN" sz="2000" dirty="0"/>
              <a:t>R2 </a:t>
            </a:r>
            <a:r>
              <a:rPr lang="zh-CN" altLang="en-US" sz="2000" dirty="0"/>
              <a:t>做目标寄存器； </a:t>
            </a:r>
          </a:p>
          <a:p>
            <a:pPr lvl="1" eaLnBrk="1" hangingPunct="1">
              <a:spcBef>
                <a:spcPct val="0"/>
              </a:spcBef>
              <a:buClrTx/>
              <a:buSzTx/>
              <a:buFont typeface="Arial" pitchFamily="34" charset="0"/>
              <a:buChar char="•"/>
            </a:pPr>
            <a:r>
              <a:rPr lang="en-US" altLang="zh-CN" sz="2000" dirty="0"/>
              <a:t>(2)OC </a:t>
            </a:r>
            <a:r>
              <a:rPr lang="zh-CN" altLang="en-US" sz="2000" dirty="0"/>
              <a:t>送出控制命令到 </a:t>
            </a:r>
            <a:r>
              <a:rPr lang="en-US" altLang="zh-CN" sz="2000" dirty="0"/>
              <a:t>ALU</a:t>
            </a:r>
            <a:r>
              <a:rPr lang="zh-CN" altLang="en-US" sz="2000" dirty="0"/>
              <a:t>，指定 </a:t>
            </a:r>
            <a:r>
              <a:rPr lang="en-US" altLang="zh-CN" sz="2000" dirty="0"/>
              <a:t>ALU </a:t>
            </a:r>
            <a:r>
              <a:rPr lang="zh-CN" altLang="en-US" sz="2000" dirty="0"/>
              <a:t>做 </a:t>
            </a:r>
            <a:r>
              <a:rPr lang="en-US" altLang="zh-CN" sz="2000" dirty="0"/>
              <a:t>R1(100)</a:t>
            </a:r>
            <a:r>
              <a:rPr lang="zh-CN" altLang="en-US" sz="2000" dirty="0"/>
              <a:t>和 </a:t>
            </a:r>
            <a:r>
              <a:rPr lang="en-US" altLang="zh-CN" sz="2000" dirty="0"/>
              <a:t>R2(20)</a:t>
            </a:r>
            <a:r>
              <a:rPr lang="zh-CN" altLang="en-US" sz="2000" dirty="0"/>
              <a:t>的加法操作； </a:t>
            </a:r>
          </a:p>
          <a:p>
            <a:pPr lvl="1" eaLnBrk="1" hangingPunct="1">
              <a:spcBef>
                <a:spcPct val="0"/>
              </a:spcBef>
              <a:buClrTx/>
              <a:buSzTx/>
              <a:buFont typeface="Arial" pitchFamily="34" charset="0"/>
              <a:buChar char="•"/>
            </a:pPr>
            <a:r>
              <a:rPr lang="en-US" altLang="zh-CN" sz="2000" dirty="0"/>
              <a:t>(3)OC </a:t>
            </a:r>
            <a:r>
              <a:rPr lang="zh-CN" altLang="en-US" sz="2000" dirty="0"/>
              <a:t>送出控制命令，打开 </a:t>
            </a:r>
            <a:r>
              <a:rPr lang="en-US" altLang="zh-CN" sz="2000" dirty="0"/>
              <a:t>ALU </a:t>
            </a:r>
            <a:r>
              <a:rPr lang="zh-CN" altLang="en-US" sz="2000" dirty="0"/>
              <a:t>输出三态门，运算结果 </a:t>
            </a:r>
            <a:r>
              <a:rPr lang="en-US" altLang="zh-CN" sz="2000" dirty="0"/>
              <a:t>120 </a:t>
            </a:r>
            <a:r>
              <a:rPr lang="zh-CN" altLang="en-US" sz="2000" dirty="0"/>
              <a:t>放到 </a:t>
            </a:r>
            <a:r>
              <a:rPr lang="en-US" altLang="zh-CN" sz="2000" dirty="0"/>
              <a:t>DBUS </a:t>
            </a:r>
            <a:r>
              <a:rPr lang="zh-CN" altLang="en-US" sz="2000" dirty="0"/>
              <a:t>上； </a:t>
            </a:r>
          </a:p>
          <a:p>
            <a:pPr lvl="1" eaLnBrk="1" hangingPunct="1">
              <a:spcBef>
                <a:spcPct val="0"/>
              </a:spcBef>
              <a:buClrTx/>
              <a:buSzTx/>
              <a:buFont typeface="Arial" pitchFamily="34" charset="0"/>
              <a:buChar char="•"/>
            </a:pPr>
            <a:r>
              <a:rPr lang="en-US" altLang="zh-CN" sz="2000" dirty="0"/>
              <a:t>(4)OC </a:t>
            </a:r>
            <a:r>
              <a:rPr lang="zh-CN" altLang="en-US" sz="2000" dirty="0"/>
              <a:t>送出控制命令，将 </a:t>
            </a:r>
            <a:r>
              <a:rPr lang="en-US" altLang="zh-CN" sz="2000" dirty="0"/>
              <a:t>DBUS </a:t>
            </a:r>
            <a:r>
              <a:rPr lang="zh-CN" altLang="en-US" sz="2000" dirty="0"/>
              <a:t>上数据打入缓冲寄存器 </a:t>
            </a:r>
            <a:r>
              <a:rPr lang="en-US" altLang="zh-CN" sz="2000" dirty="0"/>
              <a:t>DR</a:t>
            </a:r>
            <a:r>
              <a:rPr lang="zh-CN" altLang="en-US" sz="2000" dirty="0"/>
              <a:t>；</a:t>
            </a:r>
            <a:r>
              <a:rPr lang="en-US" altLang="zh-CN" sz="2000" dirty="0"/>
              <a:t>ALU </a:t>
            </a:r>
            <a:r>
              <a:rPr lang="zh-CN" altLang="en-US" sz="2000" dirty="0"/>
              <a:t>产生的进位信号保存在状态字寄存器 </a:t>
            </a:r>
            <a:r>
              <a:rPr lang="en-US" altLang="zh-CN" sz="2000" dirty="0"/>
              <a:t>PSWR </a:t>
            </a:r>
            <a:r>
              <a:rPr lang="zh-CN" altLang="en-US" sz="2000" dirty="0"/>
              <a:t>中； </a:t>
            </a:r>
          </a:p>
          <a:p>
            <a:pPr lvl="1" eaLnBrk="1" hangingPunct="1">
              <a:spcBef>
                <a:spcPct val="0"/>
              </a:spcBef>
              <a:buClrTx/>
              <a:buSzTx/>
              <a:buFont typeface="Arial" pitchFamily="34" charset="0"/>
              <a:buChar char="•"/>
            </a:pPr>
            <a:r>
              <a:rPr lang="en-US" altLang="zh-CN" sz="2000" dirty="0"/>
              <a:t>(5)OC </a:t>
            </a:r>
            <a:r>
              <a:rPr lang="zh-CN" altLang="en-US" sz="2000" dirty="0"/>
              <a:t>送出控制命令，将 </a:t>
            </a:r>
            <a:r>
              <a:rPr lang="en-US" altLang="zh-CN" sz="2000" dirty="0"/>
              <a:t>DR(120)</a:t>
            </a:r>
            <a:r>
              <a:rPr lang="zh-CN" altLang="en-US" sz="2000" dirty="0"/>
              <a:t>装入 </a:t>
            </a:r>
            <a:r>
              <a:rPr lang="en-US" altLang="zh-CN" sz="2000" dirty="0"/>
              <a:t>R2</a:t>
            </a:r>
            <a:r>
              <a:rPr lang="zh-CN" altLang="en-US" sz="2000" dirty="0"/>
              <a:t>，</a:t>
            </a:r>
            <a:r>
              <a:rPr lang="en-US" altLang="zh-CN" sz="2000" dirty="0"/>
              <a:t>R2 </a:t>
            </a:r>
            <a:r>
              <a:rPr lang="zh-CN" altLang="en-US" sz="2000" dirty="0"/>
              <a:t>中原来的内容 </a:t>
            </a:r>
            <a:r>
              <a:rPr lang="en-US" altLang="zh-CN" sz="2000" dirty="0"/>
              <a:t>20 </a:t>
            </a:r>
            <a:r>
              <a:rPr lang="zh-CN" altLang="en-US" sz="2000" dirty="0"/>
              <a:t>被冲掉。至此，</a:t>
            </a:r>
            <a:r>
              <a:rPr lang="en-US" altLang="zh-CN" sz="2000" dirty="0"/>
              <a:t>ADD</a:t>
            </a:r>
            <a:r>
              <a:rPr lang="zh-CN" altLang="en-US" sz="2000" dirty="0"/>
              <a:t>指令执行周期结束。 </a:t>
            </a:r>
            <a:endParaRPr lang="zh-CN" altLang="zh-CN" sz="20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050" name="Line 2"/>
          <p:cNvSpPr/>
          <p:nvPr/>
        </p:nvSpPr>
        <p:spPr>
          <a:xfrm>
            <a:off x="7315200" y="1066800"/>
            <a:ext cx="0" cy="4495800"/>
          </a:xfrm>
          <a:prstGeom prst="line">
            <a:avLst/>
          </a:prstGeom>
          <a:ln w="9525" cap="flat" cmpd="sng">
            <a:solidFill>
              <a:schemeClr val="tx1"/>
            </a:solidFill>
            <a:prstDash val="solid"/>
            <a:headEnd type="none" w="med" len="med"/>
            <a:tailEnd type="none" w="med" len="med"/>
          </a:ln>
        </p:spPr>
      </p:sp>
      <p:grpSp>
        <p:nvGrpSpPr>
          <p:cNvPr id="2" name="Group 8"/>
          <p:cNvGrpSpPr/>
          <p:nvPr/>
        </p:nvGrpSpPr>
        <p:grpSpPr>
          <a:xfrm>
            <a:off x="7493000" y="2992438"/>
            <a:ext cx="1338263" cy="2189162"/>
            <a:chOff x="4704" y="1885"/>
            <a:chExt cx="843" cy="1379"/>
          </a:xfrm>
        </p:grpSpPr>
        <p:sp>
          <p:nvSpPr>
            <p:cNvPr id="2058" name="Oval 9"/>
            <p:cNvSpPr/>
            <p:nvPr/>
          </p:nvSpPr>
          <p:spPr>
            <a:xfrm>
              <a:off x="4704" y="1885"/>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59" name="Oval 10"/>
            <p:cNvSpPr/>
            <p:nvPr/>
          </p:nvSpPr>
          <p:spPr>
            <a:xfrm>
              <a:off x="4883" y="1885"/>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60" name="Oval 11"/>
            <p:cNvSpPr/>
            <p:nvPr/>
          </p:nvSpPr>
          <p:spPr>
            <a:xfrm>
              <a:off x="5062" y="1885"/>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61" name="Oval 12"/>
            <p:cNvSpPr/>
            <p:nvPr/>
          </p:nvSpPr>
          <p:spPr>
            <a:xfrm>
              <a:off x="4704" y="2064"/>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62" name="Oval 13"/>
            <p:cNvSpPr/>
            <p:nvPr/>
          </p:nvSpPr>
          <p:spPr>
            <a:xfrm>
              <a:off x="4883" y="2064"/>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63" name="Oval 14"/>
            <p:cNvSpPr/>
            <p:nvPr/>
          </p:nvSpPr>
          <p:spPr>
            <a:xfrm>
              <a:off x="5062" y="2064"/>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64" name="Oval 15"/>
            <p:cNvSpPr/>
            <p:nvPr/>
          </p:nvSpPr>
          <p:spPr>
            <a:xfrm>
              <a:off x="5241" y="2064"/>
              <a:ext cx="127" cy="127"/>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65" name="Oval 16"/>
            <p:cNvSpPr/>
            <p:nvPr/>
          </p:nvSpPr>
          <p:spPr>
            <a:xfrm>
              <a:off x="4704" y="2243"/>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66" name="Oval 17"/>
            <p:cNvSpPr/>
            <p:nvPr/>
          </p:nvSpPr>
          <p:spPr>
            <a:xfrm>
              <a:off x="4883" y="2243"/>
              <a:ext cx="127" cy="12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67" name="Oval 18"/>
            <p:cNvSpPr/>
            <p:nvPr/>
          </p:nvSpPr>
          <p:spPr>
            <a:xfrm>
              <a:off x="5062" y="2243"/>
              <a:ext cx="127" cy="127"/>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68" name="Oval 19"/>
            <p:cNvSpPr/>
            <p:nvPr/>
          </p:nvSpPr>
          <p:spPr>
            <a:xfrm>
              <a:off x="5241" y="2243"/>
              <a:ext cx="127" cy="127"/>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69" name="Oval 20"/>
            <p:cNvSpPr/>
            <p:nvPr/>
          </p:nvSpPr>
          <p:spPr>
            <a:xfrm>
              <a:off x="5420" y="2243"/>
              <a:ext cx="127" cy="127"/>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70" name="Oval 21"/>
            <p:cNvSpPr/>
            <p:nvPr/>
          </p:nvSpPr>
          <p:spPr>
            <a:xfrm>
              <a:off x="4704" y="2421"/>
              <a:ext cx="127" cy="128"/>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71" name="Oval 22"/>
            <p:cNvSpPr/>
            <p:nvPr/>
          </p:nvSpPr>
          <p:spPr>
            <a:xfrm>
              <a:off x="4883" y="2421"/>
              <a:ext cx="127" cy="128"/>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72" name="Oval 23"/>
            <p:cNvSpPr/>
            <p:nvPr/>
          </p:nvSpPr>
          <p:spPr>
            <a:xfrm>
              <a:off x="5062" y="2421"/>
              <a:ext cx="127" cy="128"/>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73" name="Oval 24"/>
            <p:cNvSpPr/>
            <p:nvPr/>
          </p:nvSpPr>
          <p:spPr>
            <a:xfrm>
              <a:off x="5241" y="2421"/>
              <a:ext cx="127" cy="128"/>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74" name="Oval 25"/>
            <p:cNvSpPr/>
            <p:nvPr/>
          </p:nvSpPr>
          <p:spPr>
            <a:xfrm>
              <a:off x="4704" y="2600"/>
              <a:ext cx="127" cy="128"/>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75" name="Oval 26"/>
            <p:cNvSpPr/>
            <p:nvPr/>
          </p:nvSpPr>
          <p:spPr>
            <a:xfrm>
              <a:off x="4883" y="2600"/>
              <a:ext cx="127" cy="128"/>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76" name="Oval 27"/>
            <p:cNvSpPr/>
            <p:nvPr/>
          </p:nvSpPr>
          <p:spPr>
            <a:xfrm>
              <a:off x="5062" y="2600"/>
              <a:ext cx="127" cy="128"/>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77" name="Oval 28"/>
            <p:cNvSpPr/>
            <p:nvPr/>
          </p:nvSpPr>
          <p:spPr>
            <a:xfrm>
              <a:off x="5241" y="2600"/>
              <a:ext cx="127" cy="128"/>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78" name="Oval 29"/>
            <p:cNvSpPr/>
            <p:nvPr/>
          </p:nvSpPr>
          <p:spPr>
            <a:xfrm>
              <a:off x="5420" y="2600"/>
              <a:ext cx="127" cy="128"/>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79" name="Oval 30"/>
            <p:cNvSpPr/>
            <p:nvPr/>
          </p:nvSpPr>
          <p:spPr>
            <a:xfrm>
              <a:off x="4704" y="2779"/>
              <a:ext cx="127" cy="127"/>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80" name="Oval 31"/>
            <p:cNvSpPr/>
            <p:nvPr/>
          </p:nvSpPr>
          <p:spPr>
            <a:xfrm>
              <a:off x="4883" y="2779"/>
              <a:ext cx="127" cy="127"/>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81" name="Oval 32"/>
            <p:cNvSpPr/>
            <p:nvPr/>
          </p:nvSpPr>
          <p:spPr>
            <a:xfrm>
              <a:off x="5062" y="2779"/>
              <a:ext cx="127" cy="127"/>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82" name="Oval 33"/>
            <p:cNvSpPr/>
            <p:nvPr/>
          </p:nvSpPr>
          <p:spPr>
            <a:xfrm>
              <a:off x="5241" y="2779"/>
              <a:ext cx="127" cy="127"/>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83" name="Oval 34"/>
            <p:cNvSpPr/>
            <p:nvPr/>
          </p:nvSpPr>
          <p:spPr>
            <a:xfrm>
              <a:off x="4704" y="2958"/>
              <a:ext cx="127" cy="127"/>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84" name="Oval 35"/>
            <p:cNvSpPr/>
            <p:nvPr/>
          </p:nvSpPr>
          <p:spPr>
            <a:xfrm>
              <a:off x="4883" y="2958"/>
              <a:ext cx="127" cy="127"/>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85" name="Oval 36"/>
            <p:cNvSpPr/>
            <p:nvPr/>
          </p:nvSpPr>
          <p:spPr>
            <a:xfrm>
              <a:off x="5062" y="2958"/>
              <a:ext cx="127" cy="127"/>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86" name="Oval 37"/>
            <p:cNvSpPr/>
            <p:nvPr/>
          </p:nvSpPr>
          <p:spPr>
            <a:xfrm>
              <a:off x="5241" y="2958"/>
              <a:ext cx="127" cy="127"/>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87" name="Oval 38"/>
            <p:cNvSpPr/>
            <p:nvPr/>
          </p:nvSpPr>
          <p:spPr>
            <a:xfrm>
              <a:off x="4883" y="3137"/>
              <a:ext cx="127" cy="127"/>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2088" name="Oval 39"/>
            <p:cNvSpPr/>
            <p:nvPr/>
          </p:nvSpPr>
          <p:spPr>
            <a:xfrm>
              <a:off x="5241" y="3137"/>
              <a:ext cx="127" cy="127"/>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grpSp>
      <p:sp>
        <p:nvSpPr>
          <p:cNvPr id="3" name="Line 40"/>
          <p:cNvSpPr/>
          <p:nvPr/>
        </p:nvSpPr>
        <p:spPr>
          <a:xfrm>
            <a:off x="304800" y="2819400"/>
            <a:ext cx="8229600" cy="0"/>
          </a:xfrm>
          <a:prstGeom prst="line">
            <a:avLst/>
          </a:prstGeom>
          <a:ln w="6350" cap="flat" cmpd="sng">
            <a:solidFill>
              <a:schemeClr val="tx1"/>
            </a:solidFill>
            <a:prstDash val="solid"/>
            <a:headEnd type="none" w="med" len="med"/>
            <a:tailEnd type="none" w="med" len="med"/>
          </a:ln>
        </p:spPr>
      </p:sp>
      <p:sp>
        <p:nvSpPr>
          <p:cNvPr id="2051"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2052"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p>
        </p:txBody>
      </p:sp>
      <p:sp>
        <p:nvSpPr>
          <p:cNvPr id="74" name="Rectangle 5"/>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 name="Rectangle 6"/>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6" name="Rectangle 7"/>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dirty="0"/>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表格占位符 2"/>
          <p:cNvSpPr>
            <a:spLocks noGrp="1"/>
          </p:cNvSpPr>
          <p:nvPr>
            <p:ph type="tbl" idx="1"/>
          </p:nvPr>
        </p:nvSpPr>
        <p:spPr>
          <a:xfrm>
            <a:off x="457200" y="1719263"/>
            <a:ext cx="8229600" cy="4411662"/>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endParaRPr kumimoji="0" lang="zh-CN" altLang="en-US" sz="30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8229600" cy="2128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4000500"/>
            <a:ext cx="8229600" cy="2130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algn="r">
              <a:buNone/>
            </a:pPr>
            <a:fld id="{9A0DB2DC-4C9A-4742-B13C-FB6460FD3503}" type="slidenum">
              <a:rPr lang="en-US" altLang="zh-CN" smtClean="0"/>
              <a:t>‹#›</a:t>
            </a:fld>
            <a:endParaRPr lang="en-US" altLang="zh-CN" dirty="0"/>
          </a:p>
        </p:txBody>
      </p:sp>
    </p:spTree>
    <p:extLst>
      <p:ext uri="{BB962C8B-B14F-4D97-AF65-F5344CB8AC3E}">
        <p14:creationId xmlns:p14="http://schemas.microsoft.com/office/powerpoint/2010/main" val="2180896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smtClean="0">
                <a:latin typeface="Arial" panose="020B0604020202020204" pitchFamily="34" charset="0"/>
              </a:rPr>
              <a:t>‹#›</a:t>
            </a:fld>
            <a:endParaRPr lang="en-US" altLang="zh-CN" dirty="0">
              <a:latin typeface="Arial" panose="020B0604020202020204" pitchFamily="34" charset="0"/>
            </a:endParaRPr>
          </a:p>
        </p:txBody>
      </p:sp>
    </p:spTree>
    <p:extLst>
      <p:ext uri="{BB962C8B-B14F-4D97-AF65-F5344CB8AC3E}">
        <p14:creationId xmlns:p14="http://schemas.microsoft.com/office/powerpoint/2010/main" val="3291609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smtClean="0">
                <a:latin typeface="Arial" panose="020B0604020202020204" pitchFamily="34" charset="0"/>
              </a:rPr>
              <a:t>‹#›</a:t>
            </a:fld>
            <a:endParaRPr lang="en-US" altLang="zh-CN" dirty="0">
              <a:latin typeface="Arial" panose="020B0604020202020204" pitchFamily="34" charset="0"/>
            </a:endParaRPr>
          </a:p>
        </p:txBody>
      </p:sp>
    </p:spTree>
    <p:extLst>
      <p:ext uri="{BB962C8B-B14F-4D97-AF65-F5344CB8AC3E}">
        <p14:creationId xmlns:p14="http://schemas.microsoft.com/office/powerpoint/2010/main" val="2358778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smtClean="0">
                <a:latin typeface="Arial" panose="020B0604020202020204" pitchFamily="34" charset="0"/>
              </a:rPr>
              <a:t>‹#›</a:t>
            </a:fld>
            <a:endParaRPr lang="en-US" altLang="zh-CN" dirty="0">
              <a:latin typeface="Arial" panose="020B0604020202020204" pitchFamily="34" charset="0"/>
            </a:endParaRPr>
          </a:p>
        </p:txBody>
      </p:sp>
    </p:spTree>
    <p:extLst>
      <p:ext uri="{BB962C8B-B14F-4D97-AF65-F5344CB8AC3E}">
        <p14:creationId xmlns:p14="http://schemas.microsoft.com/office/powerpoint/2010/main" val="13535693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smtClean="0">
                <a:latin typeface="Arial" panose="020B0604020202020204" pitchFamily="34" charset="0"/>
              </a:rPr>
              <a:t>‹#›</a:t>
            </a:fld>
            <a:endParaRPr lang="en-US" altLang="zh-CN" dirty="0">
              <a:latin typeface="Arial" panose="020B0604020202020204" pitchFamily="34" charset="0"/>
            </a:endParaRPr>
          </a:p>
        </p:txBody>
      </p:sp>
    </p:spTree>
    <p:extLst>
      <p:ext uri="{BB962C8B-B14F-4D97-AF65-F5344CB8AC3E}">
        <p14:creationId xmlns:p14="http://schemas.microsoft.com/office/powerpoint/2010/main" val="1402179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smtClean="0">
                <a:latin typeface="Arial" panose="020B0604020202020204" pitchFamily="34" charset="0"/>
              </a:rPr>
              <a:t>‹#›</a:t>
            </a:fld>
            <a:endParaRPr lang="en-US" altLang="zh-CN" dirty="0">
              <a:latin typeface="Arial" panose="020B0604020202020204" pitchFamily="34" charset="0"/>
            </a:endParaRPr>
          </a:p>
        </p:txBody>
      </p:sp>
    </p:spTree>
    <p:extLst>
      <p:ext uri="{BB962C8B-B14F-4D97-AF65-F5344CB8AC3E}">
        <p14:creationId xmlns:p14="http://schemas.microsoft.com/office/powerpoint/2010/main" val="515232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smtClean="0">
                <a:latin typeface="Arial" panose="020B0604020202020204" pitchFamily="34" charset="0"/>
              </a:rPr>
              <a:t>‹#›</a:t>
            </a:fld>
            <a:endParaRPr lang="en-US" altLang="zh-CN" dirty="0">
              <a:latin typeface="Arial" panose="020B0604020202020204" pitchFamily="34" charset="0"/>
            </a:endParaRPr>
          </a:p>
        </p:txBody>
      </p:sp>
    </p:spTree>
    <p:extLst>
      <p:ext uri="{BB962C8B-B14F-4D97-AF65-F5344CB8AC3E}">
        <p14:creationId xmlns:p14="http://schemas.microsoft.com/office/powerpoint/2010/main" val="3456627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smtClean="0">
                <a:latin typeface="Arial" panose="020B0604020202020204" pitchFamily="34" charset="0"/>
              </a:rPr>
              <a:t>‹#›</a:t>
            </a:fld>
            <a:endParaRPr lang="en-US" altLang="zh-CN" dirty="0">
              <a:latin typeface="Arial" panose="020B0604020202020204" pitchFamily="34" charset="0"/>
            </a:endParaRPr>
          </a:p>
        </p:txBody>
      </p:sp>
    </p:spTree>
    <p:extLst>
      <p:ext uri="{BB962C8B-B14F-4D97-AF65-F5344CB8AC3E}">
        <p14:creationId xmlns:p14="http://schemas.microsoft.com/office/powerpoint/2010/main" val="41260638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smtClean="0">
                <a:latin typeface="Arial" panose="020B0604020202020204" pitchFamily="34" charset="0"/>
              </a:rPr>
              <a:t>‹#›</a:t>
            </a:fld>
            <a:endParaRPr lang="en-US" altLang="zh-CN" dirty="0">
              <a:latin typeface="Arial" panose="020B0604020202020204" pitchFamily="34" charset="0"/>
            </a:endParaRPr>
          </a:p>
        </p:txBody>
      </p:sp>
    </p:spTree>
    <p:extLst>
      <p:ext uri="{BB962C8B-B14F-4D97-AF65-F5344CB8AC3E}">
        <p14:creationId xmlns:p14="http://schemas.microsoft.com/office/powerpoint/2010/main" val="14822791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smtClean="0">
                <a:latin typeface="Arial" panose="020B0604020202020204" pitchFamily="34" charset="0"/>
              </a:rPr>
              <a:t>‹#›</a:t>
            </a:fld>
            <a:endParaRPr lang="en-US" altLang="zh-CN" dirty="0">
              <a:latin typeface="Arial" panose="020B0604020202020204" pitchFamily="34" charset="0"/>
            </a:endParaRPr>
          </a:p>
        </p:txBody>
      </p:sp>
    </p:spTree>
    <p:extLst>
      <p:ext uri="{BB962C8B-B14F-4D97-AF65-F5344CB8AC3E}">
        <p14:creationId xmlns:p14="http://schemas.microsoft.com/office/powerpoint/2010/main" val="1076036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smtClean="0">
                <a:latin typeface="Arial" panose="020B0604020202020204" pitchFamily="34" charset="0"/>
              </a:rPr>
              <a:t>‹#›</a:t>
            </a:fld>
            <a:endParaRPr lang="en-US" altLang="zh-CN" dirty="0">
              <a:latin typeface="Arial" panose="020B0604020202020204" pitchFamily="34" charset="0"/>
            </a:endParaRPr>
          </a:p>
        </p:txBody>
      </p:sp>
    </p:spTree>
    <p:extLst>
      <p:ext uri="{BB962C8B-B14F-4D97-AF65-F5344CB8AC3E}">
        <p14:creationId xmlns:p14="http://schemas.microsoft.com/office/powerpoint/2010/main" val="37343418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8229600" cy="2128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4000500"/>
            <a:ext cx="8229600" cy="2130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1026" name="Line 2"/>
          <p:cNvSpPr/>
          <p:nvPr/>
        </p:nvSpPr>
        <p:spPr>
          <a:xfrm>
            <a:off x="7962900" y="152400"/>
            <a:ext cx="0" cy="1524000"/>
          </a:xfrm>
          <a:prstGeom prst="line">
            <a:avLst/>
          </a:prstGeom>
          <a:ln w="9525" cap="flat" cmpd="sng">
            <a:solidFill>
              <a:schemeClr val="tx1"/>
            </a:solidFill>
            <a:prstDash val="solid"/>
            <a:headEnd type="none" w="med" len="med"/>
            <a:tailEnd type="none" w="med" len="med"/>
          </a:ln>
        </p:spPr>
      </p:sp>
      <p:sp>
        <p:nvSpPr>
          <p:cNvPr id="1027" name="Rectangle 3"/>
          <p:cNvSpPr>
            <a:spLocks noGrp="1"/>
          </p:cNvSpPr>
          <p:nvPr>
            <p:ph type="title"/>
          </p:nvPr>
        </p:nvSpPr>
        <p:spPr>
          <a:xfrm>
            <a:off x="457200" y="122238"/>
            <a:ext cx="7543800" cy="1295400"/>
          </a:xfrm>
          <a:prstGeom prst="rect">
            <a:avLst/>
          </a:prstGeom>
          <a:noFill/>
          <a:ln w="9525">
            <a:noFill/>
          </a:ln>
        </p:spPr>
        <p:txBody>
          <a:bodyPr anchor="b" anchorCtr="0"/>
          <a:lstStyle/>
          <a:p>
            <a:pPr lvl="0"/>
            <a:r>
              <a:rPr lang="zh-CN" altLang="en-US" dirty="0"/>
              <a:t>单击此处编辑母版标题样式</a:t>
            </a:r>
          </a:p>
        </p:txBody>
      </p:sp>
      <p:sp>
        <p:nvSpPr>
          <p:cNvPr id="1028" name="Rectangle 4"/>
          <p:cNvSpPr>
            <a:spLocks noGrp="1"/>
          </p:cNvSpPr>
          <p:nvPr>
            <p:ph type="body" idx="1"/>
          </p:nvPr>
        </p:nvSpPr>
        <p:spPr>
          <a:xfrm>
            <a:off x="457200" y="1719263"/>
            <a:ext cx="8229600" cy="441166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9" name="Rectangle 5"/>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1" name="Rectangle 7"/>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grpSp>
        <p:nvGrpSpPr>
          <p:cNvPr id="1032" name="Group 8"/>
          <p:cNvGrpSpPr/>
          <p:nvPr/>
        </p:nvGrpSpPr>
        <p:grpSpPr>
          <a:xfrm>
            <a:off x="8153400" y="152400"/>
            <a:ext cx="792163" cy="1295400"/>
            <a:chOff x="5136" y="960"/>
            <a:chExt cx="528" cy="864"/>
          </a:xfrm>
        </p:grpSpPr>
        <p:sp>
          <p:nvSpPr>
            <p:cNvPr id="1033" name="Oval 9"/>
            <p:cNvSpPr/>
            <p:nvPr/>
          </p:nvSpPr>
          <p:spPr>
            <a:xfrm>
              <a:off x="5136" y="960"/>
              <a:ext cx="80" cy="80"/>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34" name="Oval 10"/>
            <p:cNvSpPr/>
            <p:nvPr/>
          </p:nvSpPr>
          <p:spPr>
            <a:xfrm>
              <a:off x="5248" y="960"/>
              <a:ext cx="79" cy="80"/>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35" name="Oval 11"/>
            <p:cNvSpPr/>
            <p:nvPr/>
          </p:nvSpPr>
          <p:spPr>
            <a:xfrm>
              <a:off x="5360" y="960"/>
              <a:ext cx="76" cy="80"/>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36" name="Oval 12"/>
            <p:cNvSpPr/>
            <p:nvPr/>
          </p:nvSpPr>
          <p:spPr>
            <a:xfrm>
              <a:off x="5136" y="1072"/>
              <a:ext cx="80" cy="7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37" name="Oval 13"/>
            <p:cNvSpPr/>
            <p:nvPr/>
          </p:nvSpPr>
          <p:spPr>
            <a:xfrm>
              <a:off x="5248" y="1072"/>
              <a:ext cx="79" cy="7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38" name="Oval 14"/>
            <p:cNvSpPr/>
            <p:nvPr/>
          </p:nvSpPr>
          <p:spPr>
            <a:xfrm>
              <a:off x="5360" y="1072"/>
              <a:ext cx="76" cy="77"/>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39" name="Oval 15"/>
            <p:cNvSpPr/>
            <p:nvPr/>
          </p:nvSpPr>
          <p:spPr>
            <a:xfrm>
              <a:off x="5472" y="1072"/>
              <a:ext cx="73" cy="77"/>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0" name="Oval 16"/>
            <p:cNvSpPr/>
            <p:nvPr/>
          </p:nvSpPr>
          <p:spPr>
            <a:xfrm>
              <a:off x="5136" y="1184"/>
              <a:ext cx="80" cy="73"/>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1" name="Oval 17"/>
            <p:cNvSpPr/>
            <p:nvPr/>
          </p:nvSpPr>
          <p:spPr>
            <a:xfrm>
              <a:off x="5248" y="1184"/>
              <a:ext cx="79" cy="73"/>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2" name="Oval 18"/>
            <p:cNvSpPr/>
            <p:nvPr/>
          </p:nvSpPr>
          <p:spPr>
            <a:xfrm>
              <a:off x="5360" y="1184"/>
              <a:ext cx="76" cy="73"/>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3" name="Oval 19"/>
            <p:cNvSpPr/>
            <p:nvPr/>
          </p:nvSpPr>
          <p:spPr>
            <a:xfrm>
              <a:off x="5472" y="1184"/>
              <a:ext cx="73" cy="73"/>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4" name="Oval 20"/>
            <p:cNvSpPr/>
            <p:nvPr/>
          </p:nvSpPr>
          <p:spPr>
            <a:xfrm>
              <a:off x="5584" y="1184"/>
              <a:ext cx="80" cy="73"/>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5" name="Oval 21"/>
            <p:cNvSpPr/>
            <p:nvPr/>
          </p:nvSpPr>
          <p:spPr>
            <a:xfrm>
              <a:off x="5136" y="1296"/>
              <a:ext cx="80" cy="80"/>
            </a:xfrm>
            <a:prstGeom prst="ellipse">
              <a:avLst/>
            </a:prstGeom>
            <a:solidFill>
              <a:schemeClr val="tx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6" name="Oval 22"/>
            <p:cNvSpPr/>
            <p:nvPr/>
          </p:nvSpPr>
          <p:spPr>
            <a:xfrm>
              <a:off x="5248" y="1296"/>
              <a:ext cx="79" cy="80"/>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7" name="Oval 23"/>
            <p:cNvSpPr/>
            <p:nvPr/>
          </p:nvSpPr>
          <p:spPr>
            <a:xfrm>
              <a:off x="5360" y="1296"/>
              <a:ext cx="76" cy="80"/>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8" name="Oval 24"/>
            <p:cNvSpPr/>
            <p:nvPr/>
          </p:nvSpPr>
          <p:spPr>
            <a:xfrm>
              <a:off x="5472" y="1296"/>
              <a:ext cx="73" cy="80"/>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49" name="Oval 25"/>
            <p:cNvSpPr/>
            <p:nvPr/>
          </p:nvSpPr>
          <p:spPr>
            <a:xfrm>
              <a:off x="5136" y="1408"/>
              <a:ext cx="80" cy="80"/>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0" name="Oval 26"/>
            <p:cNvSpPr/>
            <p:nvPr/>
          </p:nvSpPr>
          <p:spPr>
            <a:xfrm>
              <a:off x="5248" y="1408"/>
              <a:ext cx="79" cy="80"/>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1" name="Oval 27"/>
            <p:cNvSpPr/>
            <p:nvPr/>
          </p:nvSpPr>
          <p:spPr>
            <a:xfrm>
              <a:off x="5360" y="1408"/>
              <a:ext cx="76" cy="80"/>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2" name="Oval 28"/>
            <p:cNvSpPr/>
            <p:nvPr/>
          </p:nvSpPr>
          <p:spPr>
            <a:xfrm>
              <a:off x="5472" y="1408"/>
              <a:ext cx="73" cy="80"/>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3" name="Oval 29"/>
            <p:cNvSpPr/>
            <p:nvPr/>
          </p:nvSpPr>
          <p:spPr>
            <a:xfrm>
              <a:off x="5584" y="1408"/>
              <a:ext cx="80" cy="80"/>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4" name="Oval 30"/>
            <p:cNvSpPr/>
            <p:nvPr/>
          </p:nvSpPr>
          <p:spPr>
            <a:xfrm>
              <a:off x="5136" y="1520"/>
              <a:ext cx="80" cy="79"/>
            </a:xfrm>
            <a:prstGeom prst="ellipse">
              <a:avLst/>
            </a:prstGeom>
            <a:solidFill>
              <a:schemeClr val="accent2"/>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5" name="Oval 31"/>
            <p:cNvSpPr/>
            <p:nvPr/>
          </p:nvSpPr>
          <p:spPr>
            <a:xfrm>
              <a:off x="5248" y="1520"/>
              <a:ext cx="79" cy="79"/>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6" name="Oval 32"/>
            <p:cNvSpPr/>
            <p:nvPr/>
          </p:nvSpPr>
          <p:spPr>
            <a:xfrm>
              <a:off x="5360" y="1520"/>
              <a:ext cx="76" cy="79"/>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7" name="Oval 33"/>
            <p:cNvSpPr/>
            <p:nvPr/>
          </p:nvSpPr>
          <p:spPr>
            <a:xfrm>
              <a:off x="5472" y="1520"/>
              <a:ext cx="73" cy="79"/>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8" name="Oval 34"/>
            <p:cNvSpPr/>
            <p:nvPr/>
          </p:nvSpPr>
          <p:spPr>
            <a:xfrm>
              <a:off x="5136" y="1632"/>
              <a:ext cx="80" cy="75"/>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59" name="Oval 35"/>
            <p:cNvSpPr/>
            <p:nvPr/>
          </p:nvSpPr>
          <p:spPr>
            <a:xfrm>
              <a:off x="5248" y="1632"/>
              <a:ext cx="79" cy="75"/>
            </a:xfrm>
            <a:prstGeom prst="ellipse">
              <a:avLst/>
            </a:prstGeom>
            <a:solidFill>
              <a:schemeClr val="accent1"/>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60" name="Oval 36"/>
            <p:cNvSpPr/>
            <p:nvPr/>
          </p:nvSpPr>
          <p:spPr>
            <a:xfrm>
              <a:off x="5360" y="1632"/>
              <a:ext cx="76" cy="75"/>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61" name="Oval 37"/>
            <p:cNvSpPr/>
            <p:nvPr/>
          </p:nvSpPr>
          <p:spPr>
            <a:xfrm>
              <a:off x="5472" y="1632"/>
              <a:ext cx="73" cy="75"/>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62" name="Oval 38"/>
            <p:cNvSpPr/>
            <p:nvPr/>
          </p:nvSpPr>
          <p:spPr>
            <a:xfrm>
              <a:off x="5248" y="1744"/>
              <a:ext cx="79" cy="80"/>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sp>
          <p:nvSpPr>
            <p:cNvPr id="1063" name="Oval 39"/>
            <p:cNvSpPr/>
            <p:nvPr/>
          </p:nvSpPr>
          <p:spPr>
            <a:xfrm>
              <a:off x="5472" y="1744"/>
              <a:ext cx="73" cy="80"/>
            </a:xfrm>
            <a:prstGeom prst="ellipse">
              <a:avLst/>
            </a:prstGeom>
            <a:solidFill>
              <a:schemeClr val="folHlink"/>
            </a:solidFill>
            <a:ln w="9525">
              <a:noFill/>
            </a:ln>
          </p:spPr>
          <p:txBody>
            <a:bodyPr wrap="none" anchor="ctr" anchorCtr="0"/>
            <a:lstStyle/>
            <a:p>
              <a:pPr lvl="0" eaLnBrk="1" hangingPunct="1">
                <a:buNone/>
              </a:pPr>
              <a:endParaRPr lang="zh-CN" altLang="en-US" dirty="0">
                <a:latin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hf sldNum="0"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vl="0" eaLnBrk="1" hangingPunct="1">
              <a:buNone/>
            </a:pPr>
            <a:fld id="{9A0DB2DC-4C9A-4742-B13C-FB6460FD3503}" type="slidenum">
              <a:rPr lang="en-US" altLang="zh-CN" smtClean="0">
                <a:latin typeface="Arial" panose="020B0604020202020204" pitchFamily="34" charset="0"/>
              </a:rPr>
              <a:t>‹#›</a:t>
            </a:fld>
            <a:endParaRPr lang="en-US" altLang="zh-CN" dirty="0">
              <a:latin typeface="Arial" panose="020B0604020202020204" pitchFamily="34" charset="0"/>
            </a:endParaRPr>
          </a:p>
        </p:txBody>
      </p:sp>
    </p:spTree>
    <p:extLst>
      <p:ext uri="{BB962C8B-B14F-4D97-AF65-F5344CB8AC3E}">
        <p14:creationId xmlns:p14="http://schemas.microsoft.com/office/powerpoint/2010/main" val="307633133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0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02.xml"/><Relationship Id="rId1" Type="http://schemas.openxmlformats.org/officeDocument/2006/relationships/tags" Target="../tags/tag10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6.xml"/></Relationships>
</file>

<file path=ppt/slides/_rels/slide1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6.xml"/><Relationship Id="rId4" Type="http://schemas.openxmlformats.org/officeDocument/2006/relationships/image" Target="../media/image54.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9.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hyperlink" Target="https://www.bilibili.com/video/BV1eb4y1v7M2/?spm_id_from=333.337.search-card.all.click&amp;vd_source=9425cd44c3d5ecfb16567fc3212e6b6c" TargetMode="External"/><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12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6.xml"/></Relationships>
</file>

<file path=ppt/slides/_rels/slide1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1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12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6.xml"/></Relationships>
</file>

<file path=ppt/slides/_rels/slide1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6.xml"/></Relationships>
</file>

<file path=ppt/slides/_rels/slide1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127.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slideLayout" Target="../slideLayouts/slideLayout16.xml"/><Relationship Id="rId5" Type="http://schemas.openxmlformats.org/officeDocument/2006/relationships/tags" Target="../tags/tag107.xml"/><Relationship Id="rId4" Type="http://schemas.openxmlformats.org/officeDocument/2006/relationships/tags" Target="../tags/tag106.xml"/></Relationships>
</file>

<file path=ppt/slides/_rels/slide128.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tags" Target="../tags/tag120.xml"/><Relationship Id="rId18" Type="http://schemas.openxmlformats.org/officeDocument/2006/relationships/slideLayout" Target="../slideLayouts/slideLayout21.xml"/><Relationship Id="rId3" Type="http://schemas.openxmlformats.org/officeDocument/2006/relationships/tags" Target="../tags/tag110.xml"/><Relationship Id="rId7" Type="http://schemas.openxmlformats.org/officeDocument/2006/relationships/tags" Target="../tags/tag114.xml"/><Relationship Id="rId12" Type="http://schemas.openxmlformats.org/officeDocument/2006/relationships/tags" Target="../tags/tag119.xml"/><Relationship Id="rId17" Type="http://schemas.openxmlformats.org/officeDocument/2006/relationships/tags" Target="../tags/tag124.xml"/><Relationship Id="rId2" Type="http://schemas.openxmlformats.org/officeDocument/2006/relationships/tags" Target="../tags/tag109.xml"/><Relationship Id="rId16" Type="http://schemas.openxmlformats.org/officeDocument/2006/relationships/tags" Target="../tags/tag123.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5" Type="http://schemas.openxmlformats.org/officeDocument/2006/relationships/tags" Target="../tags/tag112.xml"/><Relationship Id="rId15" Type="http://schemas.openxmlformats.org/officeDocument/2006/relationships/tags" Target="../tags/tag122.xml"/><Relationship Id="rId10" Type="http://schemas.openxmlformats.org/officeDocument/2006/relationships/tags" Target="../tags/tag117.xml"/><Relationship Id="rId19" Type="http://schemas.openxmlformats.org/officeDocument/2006/relationships/image" Target="../media/image5.png"/><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tags" Target="../tags/tag121.xml"/></Relationships>
</file>

<file path=ppt/slides/_rels/slide129.xml.rels><?xml version="1.0" encoding="UTF-8" standalone="yes"?>
<Relationships xmlns="http://schemas.openxmlformats.org/package/2006/relationships"><Relationship Id="rId2" Type="http://schemas.openxmlformats.org/officeDocument/2006/relationships/hyperlink" Target="https://www.bilibili.com/video/BV1a2421M7Tz/?spm_id_from=333.788&amp;vd_source=b869861226c5456c9b6bc90d165bf07e" TargetMode="Externa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6.xml"/></Relationships>
</file>

<file path=ppt/slides/_rels/slide13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6.xml"/></Relationships>
</file>

<file path=ppt/slides/_rels/slide13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1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138.xml.rels><?xml version="1.0" encoding="UTF-8" standalone="yes"?>
<Relationships xmlns="http://schemas.openxmlformats.org/package/2006/relationships"><Relationship Id="rId3" Type="http://schemas.openxmlformats.org/officeDocument/2006/relationships/hyperlink" Target="https://www.bilibili.com/video/BV18B4y1N7N1/?p=34&amp;vd_source=b869861226c5456c9b6bc90d165bf07e" TargetMode="External"/><Relationship Id="rId2" Type="http://schemas.openxmlformats.org/officeDocument/2006/relationships/image" Target="../media/image64.png"/><Relationship Id="rId1" Type="http://schemas.openxmlformats.org/officeDocument/2006/relationships/slideLayout" Target="../slideLayouts/slideLayout1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14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6.xml"/></Relationships>
</file>

<file path=ppt/slides/_rels/slide15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0.xml"/><Relationship Id="rId1" Type="http://schemas.openxmlformats.org/officeDocument/2006/relationships/slideLayout" Target="../slideLayouts/slideLayout2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1.xml"/><Relationship Id="rId1" Type="http://schemas.openxmlformats.org/officeDocument/2006/relationships/slideLayout" Target="../slideLayouts/slideLayout16.xml"/><Relationship Id="rId4" Type="http://schemas.openxmlformats.org/officeDocument/2006/relationships/image" Target="../media/image71.png"/></Relationships>
</file>

<file path=ppt/slides/_rels/slide16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6.xml"/></Relationships>
</file>

<file path=ppt/slides/_rels/slide16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3.png"/><Relationship Id="rId1" Type="http://schemas.openxmlformats.org/officeDocument/2006/relationships/slideLayout" Target="../slideLayouts/slideLayout16.xml"/></Relationships>
</file>

<file path=ppt/slides/_rels/slide16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16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Layout" Target="../slideLayouts/slideLayout16.xml"/><Relationship Id="rId5" Type="http://schemas.openxmlformats.org/officeDocument/2006/relationships/tags" Target="../tags/tag8.xml"/><Relationship Id="rId4" Type="http://schemas.openxmlformats.org/officeDocument/2006/relationships/tags" Target="../tags/tag7.xml"/></Relationships>
</file>

<file path=ppt/slides/_rels/slide19.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18" Type="http://schemas.openxmlformats.org/officeDocument/2006/relationships/slideLayout" Target="../slideLayouts/slideLayout2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tags" Target="../tags/tag25.xml"/><Relationship Id="rId2" Type="http://schemas.openxmlformats.org/officeDocument/2006/relationships/tags" Target="../tags/tag10.xml"/><Relationship Id="rId16" Type="http://schemas.openxmlformats.org/officeDocument/2006/relationships/tags" Target="../tags/tag24.xml"/><Relationship Id="rId20" Type="http://schemas.openxmlformats.org/officeDocument/2006/relationships/image" Target="../media/image5.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5" Type="http://schemas.openxmlformats.org/officeDocument/2006/relationships/tags" Target="../tags/tag23.xml"/><Relationship Id="rId10" Type="http://schemas.openxmlformats.org/officeDocument/2006/relationships/tags" Target="../tags/tag18.xml"/><Relationship Id="rId19" Type="http://schemas.openxmlformats.org/officeDocument/2006/relationships/notesSlide" Target="../notesSlides/notesSlide5.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21.xml"/><Relationship Id="rId5" Type="http://schemas.openxmlformats.org/officeDocument/2006/relationships/tags" Target="../tags/tag30.xml"/><Relationship Id="rId4" Type="http://schemas.openxmlformats.org/officeDocument/2006/relationships/tags" Target="../tags/tag29.xml"/></Relationships>
</file>

<file path=ppt/slides/_rels/slide21.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slideLayout" Target="../slideLayouts/slideLayout21.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 Type="http://schemas.openxmlformats.org/officeDocument/2006/relationships/tags" Target="../tags/tag32.xml"/><Relationship Id="rId16" Type="http://schemas.openxmlformats.org/officeDocument/2006/relationships/tags" Target="../tags/tag46.xml"/><Relationship Id="rId20" Type="http://schemas.openxmlformats.org/officeDocument/2006/relationships/image" Target="../media/image5.png"/><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tags" Target="../tags/tag45.xml"/><Relationship Id="rId10" Type="http://schemas.openxmlformats.org/officeDocument/2006/relationships/tags" Target="../tags/tag40.xml"/><Relationship Id="rId19" Type="http://schemas.openxmlformats.org/officeDocument/2006/relationships/notesSlide" Target="../notesSlides/notesSlide6.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5.2.swf" TargetMode="Externa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5.3.swf" TargetMode="Externa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Layout" Target="../slideLayouts/slideLayout16.xml"/><Relationship Id="rId5" Type="http://schemas.openxmlformats.org/officeDocument/2006/relationships/tags" Target="../tags/tag52.xml"/><Relationship Id="rId4" Type="http://schemas.openxmlformats.org/officeDocument/2006/relationships/tags" Target="../tags/tag51.xml"/></Relationships>
</file>

<file path=ppt/slides/_rels/slide29.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tags" Target="../tags/tag65.xml"/><Relationship Id="rId18" Type="http://schemas.openxmlformats.org/officeDocument/2006/relationships/slideLayout" Target="../slideLayouts/slideLayout21.xml"/><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tags" Target="../tags/tag64.xml"/><Relationship Id="rId17" Type="http://schemas.openxmlformats.org/officeDocument/2006/relationships/tags" Target="../tags/tag69.xml"/><Relationship Id="rId2" Type="http://schemas.openxmlformats.org/officeDocument/2006/relationships/tags" Target="../tags/tag54.xml"/><Relationship Id="rId16" Type="http://schemas.openxmlformats.org/officeDocument/2006/relationships/tags" Target="../tags/tag68.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5" Type="http://schemas.openxmlformats.org/officeDocument/2006/relationships/tags" Target="../tags/tag57.xml"/><Relationship Id="rId15" Type="http://schemas.openxmlformats.org/officeDocument/2006/relationships/tags" Target="../tags/tag67.xml"/><Relationship Id="rId10" Type="http://schemas.openxmlformats.org/officeDocument/2006/relationships/tags" Target="../tags/tag62.xml"/><Relationship Id="rId19" Type="http://schemas.openxmlformats.org/officeDocument/2006/relationships/image" Target="../media/image5.png"/><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hyperlink" Target="https://www.bilibili.com/video/BV1JW421c77E/?spm_id_from=333.788&amp;vd_source=b869861226c5456c9b6bc90d165bf07e" TargetMode="Externa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70.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5.14.swf" TargetMode="Externa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6.xml"/><Relationship Id="rId1" Type="http://schemas.openxmlformats.org/officeDocument/2006/relationships/tags" Target="../tags/tag71.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6.xml"/><Relationship Id="rId1" Type="http://schemas.openxmlformats.org/officeDocument/2006/relationships/tags" Target="../tags/tag72.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6.xml"/><Relationship Id="rId5" Type="http://schemas.openxmlformats.org/officeDocument/2006/relationships/slide" Target="slide31.xml"/><Relationship Id="rId4" Type="http://schemas.openxmlformats.org/officeDocument/2006/relationships/slide" Target="slide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5.17.swf" TargetMode="External"/><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2" Type="http://schemas.openxmlformats.org/officeDocument/2006/relationships/hyperlink" Target="https://www.bilibili.com/video/BV1ho4y1H7Kk/?spm_id_from=333.788.recommend_more_video.-1&amp;vd_source=b869861226c5456c9b6bc90d165bf07e" TargetMode="Externa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3" Type="http://schemas.openxmlformats.org/officeDocument/2006/relationships/hyperlink" Target="5.19.swf" TargetMode="External"/><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22.xml"/><Relationship Id="rId1" Type="http://schemas.openxmlformats.org/officeDocument/2006/relationships/slideLayout" Target="../slideLayouts/slideLayout1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slideLayout" Target="../slideLayouts/slideLayout16.xml"/><Relationship Id="rId1" Type="http://schemas.openxmlformats.org/officeDocument/2006/relationships/tags" Target="../tags/tag73.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6.xml"/><Relationship Id="rId1" Type="http://schemas.openxmlformats.org/officeDocument/2006/relationships/tags" Target="../tags/tag74.xml"/><Relationship Id="rId4" Type="http://schemas.openxmlformats.org/officeDocument/2006/relationships/image" Target="../media/image32.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6.xml"/><Relationship Id="rId1" Type="http://schemas.openxmlformats.org/officeDocument/2006/relationships/tags" Target="../tags/tag75.xml"/><Relationship Id="rId5" Type="http://schemas.openxmlformats.org/officeDocument/2006/relationships/image" Target="../media/image32.png"/><Relationship Id="rId4" Type="http://schemas.openxmlformats.org/officeDocument/2006/relationships/image" Target="../media/image31.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tags" Target="../tags/tag76.xml"/><Relationship Id="rId5" Type="http://schemas.openxmlformats.org/officeDocument/2006/relationships/image" Target="../media/image32.png"/><Relationship Id="rId4" Type="http://schemas.openxmlformats.org/officeDocument/2006/relationships/image" Target="../media/image31.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6.xml"/><Relationship Id="rId1" Type="http://schemas.openxmlformats.org/officeDocument/2006/relationships/tags" Target="../tags/tag77.xml"/><Relationship Id="rId5" Type="http://schemas.openxmlformats.org/officeDocument/2006/relationships/image" Target="../media/image32.png"/><Relationship Id="rId4" Type="http://schemas.openxmlformats.org/officeDocument/2006/relationships/image" Target="../media/image31.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6.xml"/><Relationship Id="rId1" Type="http://schemas.openxmlformats.org/officeDocument/2006/relationships/tags" Target="../tags/tag78.xml"/><Relationship Id="rId5" Type="http://schemas.openxmlformats.org/officeDocument/2006/relationships/image" Target="../media/image32.png"/><Relationship Id="rId4" Type="http://schemas.openxmlformats.org/officeDocument/2006/relationships/image" Target="../media/image31.png"/></Relationships>
</file>

<file path=ppt/slides/_rels/slide7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16.xml"/><Relationship Id="rId1" Type="http://schemas.openxmlformats.org/officeDocument/2006/relationships/tags" Target="../tags/tag2.xml"/></Relationships>
</file>

<file path=ppt/slides/_rels/slide80.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3" Type="http://schemas.openxmlformats.org/officeDocument/2006/relationships/hyperlink" Target="5.23.swf" TargetMode="External"/><Relationship Id="rId2" Type="http://schemas.openxmlformats.org/officeDocument/2006/relationships/notesSlide" Target="../notesSlides/notesSlide29.xml"/><Relationship Id="rId1" Type="http://schemas.openxmlformats.org/officeDocument/2006/relationships/slideLayout" Target="../slideLayouts/slideLayout16.xml"/><Relationship Id="rId4" Type="http://schemas.openxmlformats.org/officeDocument/2006/relationships/image" Target="../media/image35.jpe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16.xml"/><Relationship Id="rId6" Type="http://schemas.openxmlformats.org/officeDocument/2006/relationships/hyperlink" Target="https://www.bilibili.com/video/BV1Ga4y1N7F6/?spm_id_from=333.337.search-card.all.click&amp;vd_source=b869861226c5456c9b6bc90d165bf07e"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8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16.xml"/><Relationship Id="rId4" Type="http://schemas.openxmlformats.org/officeDocument/2006/relationships/image" Target="../media/image3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41.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image" Target="../media/image43.png"/><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16.xml"/><Relationship Id="rId4" Type="http://schemas.openxmlformats.org/officeDocument/2006/relationships/image" Target="../media/image46.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slideLayout" Target="../slideLayouts/slideLayout16.xml"/><Relationship Id="rId5" Type="http://schemas.openxmlformats.org/officeDocument/2006/relationships/tags" Target="../tags/tag83.xml"/><Relationship Id="rId4" Type="http://schemas.openxmlformats.org/officeDocument/2006/relationships/tags" Target="../tags/tag82.xml"/></Relationships>
</file>

<file path=ppt/slides/_rels/slide97.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tags" Target="../tags/tag96.xml"/><Relationship Id="rId18" Type="http://schemas.openxmlformats.org/officeDocument/2006/relationships/slideLayout" Target="../slideLayouts/slideLayout21.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tags" Target="../tags/tag95.xml"/><Relationship Id="rId17" Type="http://schemas.openxmlformats.org/officeDocument/2006/relationships/tags" Target="../tags/tag100.xml"/><Relationship Id="rId2" Type="http://schemas.openxmlformats.org/officeDocument/2006/relationships/tags" Target="../tags/tag85.xml"/><Relationship Id="rId16" Type="http://schemas.openxmlformats.org/officeDocument/2006/relationships/tags" Target="../tags/tag99.xml"/><Relationship Id="rId20" Type="http://schemas.openxmlformats.org/officeDocument/2006/relationships/image" Target="../media/image5.png"/><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5" Type="http://schemas.openxmlformats.org/officeDocument/2006/relationships/tags" Target="../tags/tag88.xml"/><Relationship Id="rId15" Type="http://schemas.openxmlformats.org/officeDocument/2006/relationships/tags" Target="../tags/tag98.xml"/><Relationship Id="rId10" Type="http://schemas.openxmlformats.org/officeDocument/2006/relationships/tags" Target="../tags/tag93.xml"/><Relationship Id="rId19" Type="http://schemas.openxmlformats.org/officeDocument/2006/relationships/notesSlide" Target="../notesSlides/notesSlide33.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tags" Target="../tags/tag97.xml"/></Relationships>
</file>

<file path=ppt/slides/_rels/slide9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5" name="Rectangle 2"/>
          <p:cNvSpPr>
            <a:spLocks noGrp="1"/>
          </p:cNvSpPr>
          <p:nvPr>
            <p:ph type="title"/>
          </p:nvPr>
        </p:nvSpPr>
        <p:spPr/>
        <p:txBody>
          <a:bodyPr vert="horz" wrap="square" lIns="91440" tIns="45720" rIns="91440" bIns="45720" anchor="b" anchorCtr="0"/>
          <a:lstStyle/>
          <a:p>
            <a:pPr eaLnBrk="1" hangingPunct="1"/>
            <a:r>
              <a:rPr lang="zh-CN" altLang="en-US" b="0" dirty="0">
                <a:solidFill>
                  <a:schemeClr val="tx1"/>
                </a:solidFill>
              </a:rPr>
              <a:t>第</a:t>
            </a:r>
            <a:r>
              <a:rPr lang="en-US" altLang="zh-CN" b="0" dirty="0">
                <a:solidFill>
                  <a:schemeClr val="tx1"/>
                </a:solidFill>
              </a:rPr>
              <a:t>5</a:t>
            </a:r>
            <a:r>
              <a:rPr lang="zh-CN" altLang="en-US" b="0" dirty="0">
                <a:solidFill>
                  <a:schemeClr val="tx1"/>
                </a:solidFill>
              </a:rPr>
              <a:t>章   中央处理器</a:t>
            </a:r>
          </a:p>
        </p:txBody>
      </p:sp>
      <p:sp>
        <p:nvSpPr>
          <p:cNvPr id="3076" name="Rectangle 3"/>
          <p:cNvSpPr>
            <a:spLocks noGrp="1"/>
          </p:cNvSpPr>
          <p:nvPr>
            <p:ph idx="1"/>
          </p:nvPr>
        </p:nvSpPr>
        <p:spPr/>
        <p:txBody>
          <a:bodyPr vert="horz" wrap="square" lIns="91440" tIns="45720" rIns="91440" bIns="45720" anchor="t" anchorCtr="0"/>
          <a:lstStyle/>
          <a:p>
            <a:pPr eaLnBrk="1" hangingPunct="1">
              <a:buNone/>
            </a:pPr>
            <a:r>
              <a:rPr lang="en-US" altLang="zh-CN" sz="2600" dirty="0"/>
              <a:t>5.1 CPU</a:t>
            </a:r>
            <a:r>
              <a:rPr lang="zh-CN" altLang="en-US" sz="2600" dirty="0"/>
              <a:t>的功能和组成</a:t>
            </a:r>
          </a:p>
          <a:p>
            <a:pPr eaLnBrk="1" hangingPunct="1">
              <a:buNone/>
            </a:pPr>
            <a:r>
              <a:rPr lang="en-US" altLang="zh-CN" sz="2600" dirty="0"/>
              <a:t>5.2 </a:t>
            </a:r>
            <a:r>
              <a:rPr lang="zh-CN" altLang="en-US" sz="2600" dirty="0"/>
              <a:t>指令周期</a:t>
            </a:r>
          </a:p>
          <a:p>
            <a:pPr eaLnBrk="1" hangingPunct="1">
              <a:buNone/>
            </a:pPr>
            <a:r>
              <a:rPr lang="en-US" altLang="zh-CN" sz="2600" dirty="0"/>
              <a:t>5.3 </a:t>
            </a:r>
            <a:r>
              <a:rPr lang="zh-CN" altLang="en-US" sz="2600" dirty="0"/>
              <a:t>时序产生器和控制方式</a:t>
            </a:r>
          </a:p>
          <a:p>
            <a:pPr eaLnBrk="1" hangingPunct="1">
              <a:buNone/>
            </a:pPr>
            <a:r>
              <a:rPr lang="en-US" altLang="zh-CN" sz="2600" dirty="0"/>
              <a:t>5.4 </a:t>
            </a:r>
            <a:r>
              <a:rPr lang="zh-CN" altLang="en-US" sz="2600" dirty="0"/>
              <a:t>微程序控制器</a:t>
            </a:r>
          </a:p>
          <a:p>
            <a:pPr eaLnBrk="1" hangingPunct="1">
              <a:buNone/>
            </a:pPr>
            <a:r>
              <a:rPr lang="en-US" altLang="zh-CN" sz="2600" dirty="0"/>
              <a:t>5.5 </a:t>
            </a:r>
            <a:r>
              <a:rPr lang="zh-CN" altLang="en-US" sz="2600" dirty="0"/>
              <a:t>硬布线控制器</a:t>
            </a:r>
          </a:p>
          <a:p>
            <a:pPr eaLnBrk="1" hangingPunct="1">
              <a:buNone/>
            </a:pPr>
            <a:r>
              <a:rPr lang="en-US" altLang="zh-CN" sz="2600" dirty="0"/>
              <a:t>5.6 </a:t>
            </a:r>
            <a:r>
              <a:rPr lang="zh-CN" altLang="en-US" sz="2600" dirty="0"/>
              <a:t>流水</a:t>
            </a:r>
            <a:r>
              <a:rPr lang="en-US" altLang="zh-CN" sz="2600" dirty="0"/>
              <a:t>CPU</a:t>
            </a:r>
          </a:p>
          <a:p>
            <a:pPr eaLnBrk="1" hangingPunct="1">
              <a:buNone/>
            </a:pPr>
            <a:r>
              <a:rPr lang="en-US" altLang="zh-CN" sz="2600" dirty="0"/>
              <a:t>5.7 RISC</a:t>
            </a:r>
            <a:r>
              <a:rPr lang="zh-CN" altLang="en-US" sz="2600" dirty="0"/>
              <a:t> </a:t>
            </a:r>
            <a:r>
              <a:rPr lang="en-US" altLang="zh-CN" sz="2600" dirty="0"/>
              <a:t>CPU</a:t>
            </a:r>
          </a:p>
        </p:txBody>
      </p:sp>
      <p:sp>
        <p:nvSpPr>
          <p:cNvPr id="307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a:t>
            </a:fld>
            <a:endParaRPr lang="en-US" altLang="zh-CN"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p:cNvSpPr>
          <p:nvPr>
            <p:ph type="title"/>
          </p:nvPr>
        </p:nvSpPr>
        <p:spPr/>
        <p:txBody>
          <a:bodyPr vert="horz" wrap="square" lIns="91440" tIns="45720" rIns="91440" bIns="45720" anchor="b" anchorCtr="0"/>
          <a:lstStyle/>
          <a:p>
            <a:pPr eaLnBrk="1" hangingPunct="1"/>
            <a:r>
              <a:rPr lang="en-US" altLang="zh-CN" dirty="0"/>
              <a:t>5.1.2 CPU</a:t>
            </a:r>
            <a:r>
              <a:rPr lang="zh-CN" altLang="en-US" dirty="0"/>
              <a:t>的基本组成</a:t>
            </a:r>
          </a:p>
        </p:txBody>
      </p:sp>
      <p:sp>
        <p:nvSpPr>
          <p:cNvPr id="7172" name="Rectangle 3"/>
          <p:cNvSpPr>
            <a:spLocks noGrp="1"/>
          </p:cNvSpPr>
          <p:nvPr>
            <p:ph idx="1"/>
          </p:nvPr>
        </p:nvSpPr>
        <p:spPr/>
        <p:txBody>
          <a:bodyPr vert="horz" wrap="square" lIns="91440" tIns="45720" rIns="91440" bIns="45720" anchor="t" anchorCtr="0">
            <a:normAutofit lnSpcReduction="10000"/>
          </a:bodyPr>
          <a:lstStyle/>
          <a:p>
            <a:pPr>
              <a:buNone/>
            </a:pPr>
            <a:r>
              <a:rPr lang="zh-CN" altLang="zh-CN" sz="2800" dirty="0"/>
              <a:t>中央处理器</a:t>
            </a:r>
            <a:r>
              <a:rPr lang="en-US" altLang="zh-CN" sz="2800" dirty="0"/>
              <a:t>CPU = </a:t>
            </a:r>
            <a:r>
              <a:rPr lang="zh-CN" altLang="zh-CN" sz="2800" dirty="0"/>
              <a:t>运算器 + cache + 控制器 </a:t>
            </a:r>
          </a:p>
          <a:p>
            <a:pPr>
              <a:buNone/>
            </a:pPr>
            <a:r>
              <a:rPr lang="zh-CN" altLang="zh-CN" sz="2800" dirty="0"/>
              <a:t>（</a:t>
            </a:r>
            <a:r>
              <a:rPr lang="en-US" altLang="zh-CN" sz="2800" dirty="0"/>
              <a:t>1</a:t>
            </a:r>
            <a:r>
              <a:rPr lang="zh-CN" altLang="zh-CN" sz="2800" dirty="0"/>
              <a:t>）运算器 </a:t>
            </a:r>
          </a:p>
          <a:p>
            <a:r>
              <a:rPr lang="en-US" altLang="zh-CN" sz="2800" dirty="0"/>
              <a:t>ALU </a:t>
            </a:r>
            <a:endParaRPr lang="zh-CN" altLang="zh-CN" sz="2800" dirty="0"/>
          </a:p>
          <a:p>
            <a:r>
              <a:rPr lang="zh-CN" altLang="zh-CN" sz="2800" dirty="0"/>
              <a:t>通用寄存器：R0～R3 </a:t>
            </a:r>
          </a:p>
          <a:p>
            <a:r>
              <a:rPr lang="zh-CN" altLang="zh-CN" sz="2800" dirty="0"/>
              <a:t>暂存器：DR </a:t>
            </a:r>
          </a:p>
          <a:p>
            <a:r>
              <a:rPr lang="zh-CN" altLang="zh-CN" sz="2800" dirty="0"/>
              <a:t>状态字寄存器：PSW </a:t>
            </a:r>
          </a:p>
          <a:p>
            <a:pPr>
              <a:buNone/>
            </a:pPr>
            <a:r>
              <a:rPr lang="zh-CN" altLang="zh-CN" sz="2800" dirty="0"/>
              <a:t>（</a:t>
            </a:r>
            <a:r>
              <a:rPr lang="en-US" altLang="zh-CN" sz="2800" dirty="0"/>
              <a:t>2</a:t>
            </a:r>
            <a:r>
              <a:rPr lang="zh-CN" altLang="zh-CN" sz="2800" dirty="0"/>
              <a:t>）cache </a:t>
            </a:r>
          </a:p>
          <a:p>
            <a:r>
              <a:rPr lang="zh-CN" altLang="zh-CN" sz="2800" dirty="0"/>
              <a:t>指令cache</a:t>
            </a:r>
          </a:p>
          <a:p>
            <a:r>
              <a:rPr lang="zh-CN" altLang="zh-CN" sz="2800" dirty="0"/>
              <a:t>数据cache</a:t>
            </a:r>
            <a:r>
              <a:rPr lang="zh-CN" altLang="en-US" sz="2800" dirty="0"/>
              <a:t>、</a:t>
            </a:r>
            <a:r>
              <a:rPr lang="zh-CN" altLang="zh-CN" sz="2800" dirty="0"/>
              <a:t>AR</a:t>
            </a:r>
            <a:endParaRPr lang="en-US" altLang="zh-CN" sz="2800" dirty="0"/>
          </a:p>
        </p:txBody>
      </p:sp>
      <p:sp>
        <p:nvSpPr>
          <p:cNvPr id="7170"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10</a:t>
            </a:fld>
            <a:endParaRPr lang="en-US" altLang="zh-CN" sz="10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文本占位符 39938"/>
          <p:cNvSpPr>
            <a:spLocks noGrp="1" noRot="1"/>
          </p:cNvSpPr>
          <p:nvPr>
            <p:ph idx="1"/>
          </p:nvPr>
        </p:nvSpPr>
        <p:spPr>
          <a:xfrm>
            <a:off x="301625" y="620713"/>
            <a:ext cx="5278438" cy="6237287"/>
          </a:xfrm>
        </p:spPr>
        <p:txBody>
          <a:bodyPr anchor="t" anchorCtr="0"/>
          <a:lstStyle/>
          <a:p>
            <a:pPr marL="914400" lvl="1" indent="-457200">
              <a:lnSpc>
                <a:spcPct val="110000"/>
              </a:lnSpc>
            </a:pPr>
            <a:r>
              <a:rPr lang="zh-CN" altLang="en-US" dirty="0"/>
              <a:t>微程序控制的计算机的工作过程</a:t>
            </a:r>
          </a:p>
          <a:p>
            <a:pPr marL="914400" lvl="1" indent="-457200">
              <a:lnSpc>
                <a:spcPct val="110000"/>
              </a:lnSpc>
              <a:buFont typeface="Wingdings" panose="05000000000000000000" pitchFamily="2" charset="2"/>
              <a:buAutoNum type="circleNumDbPlain"/>
            </a:pPr>
            <a:r>
              <a:rPr lang="zh-CN" altLang="en-US" sz="2000" dirty="0"/>
              <a:t>从</a:t>
            </a:r>
            <a:r>
              <a:rPr lang="en-US" altLang="zh-CN" sz="2000" dirty="0"/>
              <a:t>CM</a:t>
            </a:r>
            <a:r>
              <a:rPr lang="zh-CN" altLang="en-US" sz="2000" dirty="0"/>
              <a:t>中取</a:t>
            </a:r>
            <a:r>
              <a:rPr lang="en-US" altLang="zh-CN" sz="2000" dirty="0"/>
              <a:t>“</a:t>
            </a:r>
            <a:r>
              <a:rPr lang="zh-CN" altLang="en-US" sz="2000" dirty="0">
                <a:sym typeface="宋体" panose="02010600030101010101" pitchFamily="2" charset="-122"/>
              </a:rPr>
              <a:t>取指微指令</a:t>
            </a:r>
            <a:r>
              <a:rPr lang="en-US" altLang="zh-CN" sz="2000" dirty="0">
                <a:sym typeface="宋体" panose="02010600030101010101" pitchFamily="2" charset="-122"/>
              </a:rPr>
              <a:t>”’</a:t>
            </a:r>
            <a:r>
              <a:rPr lang="zh-CN" altLang="en-US" sz="2000" dirty="0">
                <a:sym typeface="宋体" panose="02010600030101010101" pitchFamily="2" charset="-122"/>
              </a:rPr>
              <a:t>；</a:t>
            </a:r>
            <a:endParaRPr lang="zh-CN" altLang="en-US" sz="2000" dirty="0"/>
          </a:p>
          <a:p>
            <a:pPr marL="914400" lvl="1" indent="-457200">
              <a:lnSpc>
                <a:spcPct val="110000"/>
              </a:lnSpc>
              <a:buFont typeface="Wingdings" panose="05000000000000000000" pitchFamily="2" charset="2"/>
              <a:buAutoNum type="circleNumDbPlain"/>
            </a:pPr>
            <a:r>
              <a:rPr lang="zh-CN" altLang="en-US" sz="2000" dirty="0"/>
              <a:t>执行</a:t>
            </a:r>
            <a:r>
              <a:rPr lang="en-US" altLang="zh-CN" sz="2000" dirty="0"/>
              <a:t>“</a:t>
            </a:r>
            <a:r>
              <a:rPr lang="zh-CN" altLang="en-US" sz="2000" dirty="0"/>
              <a:t>取指微指令</a:t>
            </a:r>
            <a:r>
              <a:rPr lang="en-US" altLang="zh-CN" sz="2000" dirty="0"/>
              <a:t>”</a:t>
            </a:r>
            <a:r>
              <a:rPr lang="zh-CN" altLang="en-US" sz="2000" dirty="0"/>
              <a:t>，即，开始取指周期的操作：</a:t>
            </a:r>
            <a:r>
              <a:rPr lang="en-US" altLang="zh-CN" sz="2000" dirty="0"/>
              <a:t>PC</a:t>
            </a:r>
            <a:r>
              <a:rPr lang="en-US" altLang="zh-CN" sz="2000" dirty="0">
                <a:sym typeface="宋体" panose="02010600030101010101" pitchFamily="2" charset="-122"/>
              </a:rPr>
              <a:t>→AR→</a:t>
            </a:r>
            <a:r>
              <a:rPr lang="zh-CN" altLang="en-US" sz="2000" dirty="0">
                <a:sym typeface="宋体" panose="02010600030101010101" pitchFamily="2" charset="-122"/>
              </a:rPr>
              <a:t>主存</a:t>
            </a:r>
            <a:r>
              <a:rPr lang="en-US" altLang="zh-CN" sz="2000" dirty="0">
                <a:sym typeface="宋体" panose="02010600030101010101" pitchFamily="2" charset="-122"/>
              </a:rPr>
              <a:t>→IR</a:t>
            </a:r>
            <a:r>
              <a:rPr lang="zh-CN" altLang="en-US" sz="2000" dirty="0">
                <a:sym typeface="宋体" panose="02010600030101010101" pitchFamily="2" charset="-122"/>
              </a:rPr>
              <a:t>；</a:t>
            </a:r>
          </a:p>
          <a:p>
            <a:pPr marL="914400" lvl="1" indent="-457200">
              <a:lnSpc>
                <a:spcPct val="110000"/>
              </a:lnSpc>
              <a:buFont typeface="Wingdings" panose="05000000000000000000" pitchFamily="2" charset="2"/>
              <a:buAutoNum type="circleNumDbPlain"/>
            </a:pPr>
            <a:r>
              <a:rPr lang="zh-CN" altLang="en-US" sz="2000" dirty="0">
                <a:sym typeface="宋体" panose="02010600030101010101" pitchFamily="2" charset="-122"/>
              </a:rPr>
              <a:t>译码：</a:t>
            </a:r>
            <a:r>
              <a:rPr lang="en-US" altLang="zh-CN" sz="2000" dirty="0">
                <a:sym typeface="宋体" panose="02010600030101010101" pitchFamily="2" charset="-122"/>
              </a:rPr>
              <a:t>OP→</a:t>
            </a:r>
            <a:r>
              <a:rPr lang="zh-CN" altLang="en-US" sz="2000" dirty="0"/>
              <a:t>地址转移逻辑，形成执行周期的首条微指令地址</a:t>
            </a:r>
            <a:r>
              <a:rPr lang="en-US" altLang="zh-CN" sz="2000" dirty="0"/>
              <a:t>→</a:t>
            </a:r>
            <a:r>
              <a:rPr lang="en-US" altLang="zh-CN" sz="2000" dirty="0" err="1"/>
              <a:t>μAR</a:t>
            </a:r>
            <a:r>
              <a:rPr lang="zh-CN" altLang="en-US" sz="2000" dirty="0"/>
              <a:t>；</a:t>
            </a:r>
          </a:p>
          <a:p>
            <a:pPr marL="914400" lvl="1" indent="-457200">
              <a:lnSpc>
                <a:spcPct val="110000"/>
              </a:lnSpc>
              <a:buFont typeface="Wingdings" panose="05000000000000000000" pitchFamily="2" charset="2"/>
              <a:buAutoNum type="circleNumDbPlain"/>
            </a:pPr>
            <a:r>
              <a:rPr lang="zh-CN" altLang="en-US" sz="2000" dirty="0"/>
              <a:t>根据（</a:t>
            </a:r>
            <a:r>
              <a:rPr lang="en-US" altLang="zh-CN" sz="2000" dirty="0" err="1"/>
              <a:t>μAR</a:t>
            </a:r>
            <a:r>
              <a:rPr lang="zh-CN" altLang="en-US" sz="2000" dirty="0"/>
              <a:t>）从</a:t>
            </a:r>
            <a:r>
              <a:rPr lang="en-US" altLang="zh-CN" sz="2000" dirty="0"/>
              <a:t>CM</a:t>
            </a:r>
            <a:r>
              <a:rPr lang="zh-CN" altLang="en-US" sz="2000" dirty="0"/>
              <a:t>中读出</a:t>
            </a:r>
            <a:r>
              <a:rPr lang="en-US" altLang="zh-CN" sz="2000" dirty="0"/>
              <a:t>“</a:t>
            </a:r>
            <a:r>
              <a:rPr lang="zh-CN" altLang="en-US" sz="2000" dirty="0"/>
              <a:t>执行微指令</a:t>
            </a:r>
            <a:r>
              <a:rPr lang="en-US" altLang="zh-CN" sz="2000" dirty="0"/>
              <a:t>”→</a:t>
            </a:r>
            <a:r>
              <a:rPr lang="en-US" altLang="zh-CN" sz="2000" dirty="0" err="1"/>
              <a:t>μIR</a:t>
            </a:r>
            <a:r>
              <a:rPr lang="zh-CN" altLang="en-US" sz="2000" dirty="0"/>
              <a:t>；</a:t>
            </a:r>
          </a:p>
          <a:p>
            <a:pPr marL="914400" lvl="1" indent="-457200">
              <a:lnSpc>
                <a:spcPct val="110000"/>
              </a:lnSpc>
              <a:buFont typeface="Wingdings" panose="05000000000000000000" pitchFamily="2" charset="2"/>
              <a:buAutoNum type="circleNumDbPlain"/>
            </a:pPr>
            <a:r>
              <a:rPr lang="zh-CN" altLang="en-US" sz="2000" dirty="0"/>
              <a:t>执行</a:t>
            </a:r>
            <a:r>
              <a:rPr lang="en-US" altLang="zh-CN" sz="2000" dirty="0"/>
              <a:t>“</a:t>
            </a:r>
            <a:r>
              <a:rPr lang="zh-CN" altLang="en-US" sz="2000" dirty="0"/>
              <a:t>执行微指令</a:t>
            </a:r>
            <a:r>
              <a:rPr lang="en-US" altLang="zh-CN" sz="2000" dirty="0"/>
              <a:t>”</a:t>
            </a:r>
            <a:r>
              <a:rPr lang="zh-CN" altLang="en-US" sz="2000" dirty="0"/>
              <a:t>，即，开始执行周期的操作；</a:t>
            </a:r>
          </a:p>
          <a:p>
            <a:pPr marL="914400" lvl="1" indent="-457200">
              <a:lnSpc>
                <a:spcPct val="110000"/>
              </a:lnSpc>
              <a:buFont typeface="Wingdings" panose="05000000000000000000" pitchFamily="2" charset="2"/>
              <a:buAutoNum type="circleNumDbPlain"/>
            </a:pPr>
            <a:r>
              <a:rPr lang="zh-CN" altLang="en-US" sz="2000" dirty="0"/>
              <a:t>由转移逻辑形成下一微地址</a:t>
            </a:r>
            <a:r>
              <a:rPr lang="en-US" altLang="zh-CN" sz="2000" dirty="0"/>
              <a:t>→</a:t>
            </a:r>
            <a:r>
              <a:rPr lang="en-US" altLang="zh-CN" sz="2000" dirty="0" err="1"/>
              <a:t>μAR</a:t>
            </a:r>
            <a:r>
              <a:rPr lang="zh-CN" altLang="en-US" sz="2000" dirty="0"/>
              <a:t>；</a:t>
            </a:r>
          </a:p>
          <a:p>
            <a:pPr marL="914400" lvl="1" indent="-457200">
              <a:lnSpc>
                <a:spcPct val="110000"/>
              </a:lnSpc>
              <a:buFont typeface="Wingdings" panose="05000000000000000000" pitchFamily="2" charset="2"/>
              <a:buAutoNum type="circleNumDbPlain"/>
            </a:pPr>
            <a:r>
              <a:rPr lang="zh-CN" altLang="en-US" sz="2000" dirty="0"/>
              <a:t>从</a:t>
            </a:r>
            <a:r>
              <a:rPr lang="en-US" altLang="zh-CN" sz="2000" dirty="0"/>
              <a:t>CM</a:t>
            </a:r>
            <a:r>
              <a:rPr lang="zh-CN" altLang="en-US" sz="2000" dirty="0"/>
              <a:t>中取微指令，即回到第</a:t>
            </a:r>
            <a:r>
              <a:rPr lang="en-US" altLang="zh-CN" sz="2000" dirty="0"/>
              <a:t>(4)</a:t>
            </a:r>
            <a:r>
              <a:rPr lang="zh-CN" altLang="en-US" sz="2000" dirty="0"/>
              <a:t>步。</a:t>
            </a:r>
            <a:endParaRPr lang="zh-CN" altLang="en-US" sz="2000" b="1" dirty="0">
              <a:solidFill>
                <a:schemeClr val="tx2"/>
              </a:solidFill>
            </a:endParaRPr>
          </a:p>
        </p:txBody>
      </p:sp>
      <p:sp>
        <p:nvSpPr>
          <p:cNvPr id="92161"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100</a:t>
            </a:fld>
            <a:endParaRPr lang="zh-CN" altLang="en-US" sz="1400" dirty="0">
              <a:latin typeface="Arial" panose="020B0604020202020204" pitchFamily="34" charset="0"/>
              <a:ea typeface="宋体" panose="02010600030101010101" pitchFamily="2"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1130" y="836712"/>
            <a:ext cx="2376264" cy="557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.4.2  </a:t>
            </a:r>
            <a:r>
              <a:rPr lang="zh-CN" altLang="en-US" dirty="0">
                <a:solidFill>
                  <a:schemeClr val="tx1"/>
                </a:solidFill>
              </a:rPr>
              <a:t>微程序设计技术</a:t>
            </a:r>
          </a:p>
        </p:txBody>
      </p:sp>
      <p:sp>
        <p:nvSpPr>
          <p:cNvPr id="59396" name="Rectangle 3"/>
          <p:cNvSpPr>
            <a:spLocks noGrp="1"/>
          </p:cNvSpPr>
          <p:nvPr>
            <p:ph idx="1"/>
          </p:nvPr>
        </p:nvSpPr>
        <p:spPr/>
        <p:txBody>
          <a:bodyPr vert="horz" wrap="square" lIns="91440" tIns="45720" rIns="91440" bIns="45720" anchor="t" anchorCtr="0"/>
          <a:lstStyle/>
          <a:p>
            <a:pPr eaLnBrk="1" hangingPunct="1">
              <a:buNone/>
            </a:pPr>
            <a:r>
              <a:rPr lang="zh-CN" altLang="en-US" b="1" dirty="0">
                <a:sym typeface="+mn-ea"/>
              </a:rPr>
              <a:t>微程序设计的</a:t>
            </a:r>
            <a:r>
              <a:rPr lang="zh-CN" altLang="en-US" b="1" dirty="0">
                <a:solidFill>
                  <a:schemeClr val="tx2"/>
                </a:solidFill>
                <a:sym typeface="+mn-ea"/>
              </a:rPr>
              <a:t>关键</a:t>
            </a:r>
            <a:r>
              <a:rPr lang="zh-CN" altLang="en-US" b="1" dirty="0">
                <a:sym typeface="+mn-ea"/>
              </a:rPr>
              <a:t>：确定微指令的结构。</a:t>
            </a:r>
          </a:p>
          <a:p>
            <a:pPr eaLnBrk="1" hangingPunct="1">
              <a:buNone/>
            </a:pPr>
            <a:r>
              <a:rPr lang="zh-CN" altLang="en-US" dirty="0"/>
              <a:t>设计微指令应当追求的目标</a:t>
            </a:r>
          </a:p>
          <a:p>
            <a:pPr marL="971550" lvl="1" indent="-514350" eaLnBrk="1" hangingPunct="1">
              <a:buFont typeface="+mj-lt"/>
              <a:buAutoNum type="arabicPeriod"/>
            </a:pPr>
            <a:r>
              <a:rPr lang="zh-CN" altLang="en-US" dirty="0"/>
              <a:t>有利于缩短微指令的长度</a:t>
            </a:r>
          </a:p>
          <a:p>
            <a:pPr marL="971550" lvl="1" indent="-514350" eaLnBrk="1" hangingPunct="1">
              <a:buFont typeface="+mj-lt"/>
              <a:buAutoNum type="arabicPeriod"/>
            </a:pPr>
            <a:r>
              <a:rPr lang="zh-CN" altLang="en-US" dirty="0"/>
              <a:t>有利于缩小</a:t>
            </a:r>
            <a:r>
              <a:rPr lang="en-US" altLang="zh-CN" dirty="0"/>
              <a:t>CM</a:t>
            </a:r>
            <a:r>
              <a:rPr lang="zh-CN" altLang="en-US" dirty="0"/>
              <a:t>的容量</a:t>
            </a:r>
          </a:p>
          <a:p>
            <a:pPr marL="971550" lvl="1" indent="-514350" eaLnBrk="1" hangingPunct="1">
              <a:buFont typeface="+mj-lt"/>
              <a:buAutoNum type="arabicPeriod"/>
            </a:pPr>
            <a:r>
              <a:rPr lang="zh-CN" altLang="en-US" dirty="0"/>
              <a:t>有利于提高微程序的执行速度</a:t>
            </a:r>
          </a:p>
          <a:p>
            <a:pPr marL="971550" lvl="1" indent="-514350" eaLnBrk="1" hangingPunct="1">
              <a:buFont typeface="+mj-lt"/>
              <a:buAutoNum type="arabicPeriod"/>
            </a:pPr>
            <a:r>
              <a:rPr lang="zh-CN" altLang="en-US" dirty="0"/>
              <a:t>有利于对微指令的修改</a:t>
            </a:r>
          </a:p>
          <a:p>
            <a:pPr marL="971550" lvl="1" indent="-514350" eaLnBrk="1" hangingPunct="1">
              <a:buFont typeface="+mj-lt"/>
              <a:buAutoNum type="arabicPeriod"/>
            </a:pPr>
            <a:r>
              <a:rPr lang="zh-CN" altLang="en-US" dirty="0"/>
              <a:t>有利于提高微程序设计的灵活性</a:t>
            </a:r>
          </a:p>
        </p:txBody>
      </p:sp>
      <p:sp>
        <p:nvSpPr>
          <p:cNvPr id="5939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101</a:t>
            </a:fld>
            <a:endParaRPr lang="en-US" altLang="zh-CN" sz="10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.4.2  </a:t>
            </a:r>
            <a:r>
              <a:rPr lang="zh-CN" altLang="en-US" dirty="0">
                <a:solidFill>
                  <a:schemeClr val="tx1"/>
                </a:solidFill>
              </a:rPr>
              <a:t>微程序设计技术</a:t>
            </a:r>
          </a:p>
        </p:txBody>
      </p:sp>
      <p:sp>
        <p:nvSpPr>
          <p:cNvPr id="18434" name="文本占位符 11266"/>
          <p:cNvSpPr>
            <a:spLocks noGrp="1" noRot="1"/>
          </p:cNvSpPr>
          <p:nvPr>
            <p:ph idx="1"/>
          </p:nvPr>
        </p:nvSpPr>
        <p:spPr>
          <a:xfrm>
            <a:off x="146050" y="1556385"/>
            <a:ext cx="8540750" cy="4319905"/>
          </a:xfrm>
        </p:spPr>
        <p:txBody>
          <a:bodyPr anchor="t" anchorCtr="0"/>
          <a:lstStyle/>
          <a:p>
            <a:pPr marL="609600" indent="-609600">
              <a:lnSpc>
                <a:spcPct val="130000"/>
              </a:lnSpc>
              <a:buNone/>
            </a:pPr>
            <a:r>
              <a:rPr lang="zh-CN" altLang="en-US" b="1" dirty="0">
                <a:solidFill>
                  <a:schemeClr val="accent5">
                    <a:lumMod val="75000"/>
                  </a:schemeClr>
                </a:solidFill>
              </a:rPr>
              <a:t>一、微命令编码</a:t>
            </a:r>
          </a:p>
          <a:p>
            <a:pPr marL="990600" lvl="1" indent="-533400">
              <a:lnSpc>
                <a:spcPct val="120000"/>
              </a:lnSpc>
              <a:buNone/>
            </a:pPr>
            <a:r>
              <a:rPr lang="zh-CN" altLang="en-US" dirty="0">
                <a:solidFill>
                  <a:schemeClr val="tx2"/>
                </a:solidFill>
              </a:rPr>
              <a:t>            微命令编码</a:t>
            </a:r>
            <a:r>
              <a:rPr lang="zh-CN" altLang="en-US" dirty="0"/>
              <a:t>，即微指令中的操作控制字段采用的表示方法。通常有以下三种：</a:t>
            </a:r>
          </a:p>
          <a:p>
            <a:pPr marL="990600" lvl="1" indent="-533400">
              <a:lnSpc>
                <a:spcPct val="130000"/>
              </a:lnSpc>
              <a:buAutoNum type="arabicPeriod"/>
            </a:pPr>
            <a:r>
              <a:rPr lang="zh-CN" altLang="en-US" b="1" dirty="0">
                <a:solidFill>
                  <a:srgbClr val="000066"/>
                </a:solidFill>
              </a:rPr>
              <a:t>直接表示法</a:t>
            </a:r>
          </a:p>
          <a:p>
            <a:pPr marL="1371600" lvl="2" indent="-457200">
              <a:lnSpc>
                <a:spcPct val="110000"/>
              </a:lnSpc>
            </a:pPr>
            <a:r>
              <a:rPr lang="zh-CN" altLang="en-US" dirty="0"/>
              <a:t>特点：操作控制字段中的每一位代表一个微命令。</a:t>
            </a:r>
          </a:p>
          <a:p>
            <a:pPr marL="1371600" lvl="2" indent="-457200">
              <a:lnSpc>
                <a:spcPct val="110000"/>
              </a:lnSpc>
            </a:pPr>
            <a:r>
              <a:rPr lang="zh-CN" altLang="en-US" dirty="0"/>
              <a:t>优点：简单直观，其输出直接用于控制。</a:t>
            </a:r>
          </a:p>
          <a:p>
            <a:pPr marL="1371600" lvl="2" indent="-457200">
              <a:lnSpc>
                <a:spcPct val="110000"/>
              </a:lnSpc>
            </a:pPr>
            <a:r>
              <a:rPr lang="zh-CN" altLang="en-US" dirty="0"/>
              <a:t>缺点：微指令字较长，使控制存储器容量较大。</a:t>
            </a:r>
          </a:p>
        </p:txBody>
      </p:sp>
      <p:sp>
        <p:nvSpPr>
          <p:cNvPr id="6041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102</a:t>
            </a:fld>
            <a:endParaRPr lang="en-US" altLang="zh-CN" sz="1000" dirty="0"/>
          </a:p>
        </p:txBody>
      </p:sp>
      <p:pic>
        <p:nvPicPr>
          <p:cNvPr id="18435" name="图片 11267"/>
          <p:cNvPicPr>
            <a:picLocks noChangeAspect="1"/>
          </p:cNvPicPr>
          <p:nvPr/>
        </p:nvPicPr>
        <p:blipFill>
          <a:blip r:embed="rId3"/>
          <a:srcRect t="6998" b="19829"/>
          <a:stretch>
            <a:fillRect/>
          </a:stretch>
        </p:blipFill>
        <p:spPr>
          <a:xfrm>
            <a:off x="1907704" y="5446751"/>
            <a:ext cx="5112995" cy="1409180"/>
          </a:xfrm>
          <a:prstGeom prst="rect">
            <a:avLst/>
          </a:prstGeom>
          <a:noFill/>
          <a:ln w="9525">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占位符 12290"/>
          <p:cNvSpPr>
            <a:spLocks noGrp="1" noRot="1"/>
          </p:cNvSpPr>
          <p:nvPr>
            <p:ph idx="1"/>
          </p:nvPr>
        </p:nvSpPr>
        <p:spPr>
          <a:xfrm>
            <a:off x="323850" y="765175"/>
            <a:ext cx="8540750" cy="5402263"/>
          </a:xfrm>
        </p:spPr>
        <p:txBody>
          <a:bodyPr anchor="t" anchorCtr="0"/>
          <a:lstStyle/>
          <a:p>
            <a:pPr lvl="1">
              <a:buNone/>
            </a:pPr>
            <a:r>
              <a:rPr lang="en-US" altLang="zh-CN" dirty="0">
                <a:solidFill>
                  <a:schemeClr val="hlink"/>
                </a:solidFill>
              </a:rPr>
              <a:t>2</a:t>
            </a:r>
            <a:r>
              <a:rPr lang="en-US" altLang="zh-CN" dirty="0">
                <a:solidFill>
                  <a:srgbClr val="000066"/>
                </a:solidFill>
              </a:rPr>
              <a:t>. </a:t>
            </a:r>
            <a:r>
              <a:rPr lang="zh-CN" altLang="en-US" b="1" dirty="0">
                <a:solidFill>
                  <a:srgbClr val="000066"/>
                </a:solidFill>
              </a:rPr>
              <a:t>编码表示法</a:t>
            </a:r>
          </a:p>
          <a:p>
            <a:pPr lvl="1">
              <a:lnSpc>
                <a:spcPct val="110000"/>
              </a:lnSpc>
            </a:pPr>
            <a:r>
              <a:rPr lang="zh-CN" altLang="en-US" sz="2400" b="1" dirty="0">
                <a:solidFill>
                  <a:schemeClr val="tx2"/>
                </a:solidFill>
              </a:rPr>
              <a:t>特点：</a:t>
            </a:r>
            <a:r>
              <a:rPr lang="zh-CN" altLang="en-US" sz="2400" dirty="0"/>
              <a:t>将操作控制字段分成若干个小组，</a:t>
            </a:r>
            <a:r>
              <a:rPr lang="zh-CN" altLang="en-US" sz="2400" dirty="0">
                <a:solidFill>
                  <a:schemeClr val="tx2"/>
                </a:solidFill>
              </a:rPr>
              <a:t>每一小组由一组</a:t>
            </a:r>
            <a:r>
              <a:rPr lang="zh-CN" altLang="en-US" sz="2400" b="1" dirty="0">
                <a:solidFill>
                  <a:schemeClr val="tx2"/>
                </a:solidFill>
              </a:rPr>
              <a:t>相斥性</a:t>
            </a:r>
            <a:r>
              <a:rPr lang="zh-CN" altLang="en-US" sz="2400" dirty="0">
                <a:solidFill>
                  <a:schemeClr val="tx2"/>
                </a:solidFill>
              </a:rPr>
              <a:t>的微命令信号组成</a:t>
            </a:r>
            <a:r>
              <a:rPr lang="zh-CN" altLang="en-US" sz="2400" dirty="0"/>
              <a:t>，然后通过小组</a:t>
            </a:r>
            <a:r>
              <a:rPr lang="en-US" altLang="zh-CN" sz="2400" dirty="0"/>
              <a:t>(</a:t>
            </a:r>
            <a:r>
              <a:rPr lang="zh-CN" altLang="en-US" sz="2400" dirty="0"/>
              <a:t>字段）译码器对每一个微命令信号进行译码 ，译码输出作为操作控制信号。微程序控制器设计中，字段直接译码法较普遍。</a:t>
            </a:r>
            <a:endParaRPr lang="en-US" altLang="zh-CN" sz="2400" dirty="0"/>
          </a:p>
          <a:p>
            <a:pPr lvl="1">
              <a:lnSpc>
                <a:spcPct val="110000"/>
              </a:lnSpc>
            </a:pPr>
            <a:r>
              <a:rPr lang="zh-CN" altLang="en-US" sz="2400" b="1" dirty="0">
                <a:solidFill>
                  <a:schemeClr val="tx2"/>
                </a:solidFill>
              </a:rPr>
              <a:t>优点：</a:t>
            </a:r>
            <a:r>
              <a:rPr lang="zh-CN" altLang="en-US" sz="2400" dirty="0"/>
              <a:t>可以用较小的二进制信息位表示较多的微命令信号，</a:t>
            </a:r>
            <a:r>
              <a:rPr lang="zh-CN" altLang="en-US" sz="2400" dirty="0">
                <a:solidFill>
                  <a:schemeClr val="hlink"/>
                </a:solidFill>
              </a:rPr>
              <a:t>微指令字缩短</a:t>
            </a:r>
            <a:r>
              <a:rPr lang="zh-CN" altLang="en-US" sz="2400" dirty="0"/>
              <a:t>。</a:t>
            </a:r>
          </a:p>
          <a:p>
            <a:pPr lvl="1">
              <a:lnSpc>
                <a:spcPct val="110000"/>
              </a:lnSpc>
            </a:pPr>
            <a:r>
              <a:rPr lang="zh-CN" altLang="en-US" sz="2400" b="1" dirty="0">
                <a:solidFill>
                  <a:schemeClr val="tx2"/>
                </a:solidFill>
              </a:rPr>
              <a:t>缺点：</a:t>
            </a:r>
            <a:r>
              <a:rPr lang="zh-CN" altLang="en-US" sz="2400" dirty="0"/>
              <a:t>与直接控制法相比，由于增加译码电路，使微程序的</a:t>
            </a:r>
            <a:r>
              <a:rPr lang="zh-CN" altLang="en-US" sz="2400" dirty="0">
                <a:solidFill>
                  <a:schemeClr val="hlink"/>
                </a:solidFill>
              </a:rPr>
              <a:t>执行速度稍稍减慢</a:t>
            </a:r>
            <a:r>
              <a:rPr lang="zh-CN" altLang="en-US" sz="2400" dirty="0"/>
              <a:t> 。</a:t>
            </a:r>
            <a:endParaRPr lang="zh-CN" altLang="en-US" sz="2400" b="1" dirty="0"/>
          </a:p>
        </p:txBody>
      </p:sp>
      <p:sp>
        <p:nvSpPr>
          <p:cNvPr id="19457"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103</a:t>
            </a:fld>
            <a:endParaRPr lang="zh-CN" altLang="en-US" sz="1400" dirty="0">
              <a:latin typeface="Arial" panose="020B0604020202020204" pitchFamily="34" charset="0"/>
              <a:ea typeface="宋体" panose="02010600030101010101" pitchFamily="2" charset="-122"/>
            </a:endParaRPr>
          </a:p>
        </p:txBody>
      </p:sp>
      <p:sp>
        <p:nvSpPr>
          <p:cNvPr id="5" name="云形 1">
            <a:extLst>
              <a:ext uri="{FF2B5EF4-FFF2-40B4-BE49-F238E27FC236}">
                <a16:creationId xmlns:a16="http://schemas.microsoft.com/office/drawing/2014/main" id="{D4FAD813-830C-4AA5-5947-C92E5D47A886}"/>
              </a:ext>
            </a:extLst>
          </p:cNvPr>
          <p:cNvSpPr/>
          <p:nvPr/>
        </p:nvSpPr>
        <p:spPr>
          <a:xfrm>
            <a:off x="4572000" y="293353"/>
            <a:ext cx="2880320" cy="864096"/>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i="1" dirty="0">
                <a:solidFill>
                  <a:schemeClr val="tx1">
                    <a:lumMod val="95000"/>
                    <a:lumOff val="5000"/>
                  </a:schemeClr>
                </a:solidFill>
              </a:rPr>
              <a:t>（</a:t>
            </a:r>
            <a:r>
              <a:rPr lang="en-US" altLang="zh-CN" sz="1600" i="1" dirty="0">
                <a:solidFill>
                  <a:schemeClr val="tx1">
                    <a:lumMod val="95000"/>
                    <a:lumOff val="5000"/>
                  </a:schemeClr>
                </a:solidFill>
              </a:rPr>
              <a:t>Note</a:t>
            </a:r>
            <a:r>
              <a:rPr lang="zh-CN" altLang="en-US" sz="1600" i="1" dirty="0">
                <a:solidFill>
                  <a:schemeClr val="tx1">
                    <a:lumMod val="95000"/>
                    <a:lumOff val="5000"/>
                  </a:schemeClr>
                </a:solidFill>
              </a:rPr>
              <a:t>）为什么相斥微命令编组？</a:t>
            </a:r>
            <a:endParaRPr lang="en-US" altLang="zh-CN" sz="1600" i="1" dirty="0">
              <a:solidFill>
                <a:schemeClr val="tx1">
                  <a:lumMod val="95000"/>
                  <a:lumOff val="5000"/>
                </a:scheme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1" y="4653136"/>
            <a:ext cx="4109141" cy="211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占位符 65537"/>
          <p:cNvSpPr>
            <a:spLocks noGrp="1" noRot="1"/>
          </p:cNvSpPr>
          <p:nvPr>
            <p:ph idx="1"/>
          </p:nvPr>
        </p:nvSpPr>
        <p:spPr>
          <a:xfrm>
            <a:off x="301625" y="1052513"/>
            <a:ext cx="8540750" cy="4970462"/>
          </a:xfrm>
        </p:spPr>
        <p:txBody>
          <a:bodyPr anchor="t" anchorCtr="0"/>
          <a:lstStyle/>
          <a:p>
            <a:pPr marL="990600" lvl="1" indent="-533400">
              <a:lnSpc>
                <a:spcPct val="120000"/>
              </a:lnSpc>
            </a:pPr>
            <a:r>
              <a:rPr lang="zh-CN" altLang="en-US" sz="2400" b="1" dirty="0">
                <a:solidFill>
                  <a:srgbClr val="000066"/>
                </a:solidFill>
              </a:rPr>
              <a:t>字段直接译码法的分段原则</a:t>
            </a:r>
          </a:p>
          <a:p>
            <a:pPr marL="1371600" lvl="2" indent="-457200">
              <a:lnSpc>
                <a:spcPct val="120000"/>
              </a:lnSpc>
              <a:buFont typeface="Wingdings" panose="05000000000000000000" pitchFamily="2" charset="2"/>
              <a:buAutoNum type="circleNumDbPlain"/>
            </a:pPr>
            <a:r>
              <a:rPr lang="zh-CN" altLang="en-US" dirty="0"/>
              <a:t>相斥性的微命令分在同一段内，相容性的微命令分在不同段内。</a:t>
            </a:r>
          </a:p>
          <a:p>
            <a:pPr marL="1371600" lvl="2" indent="-457200">
              <a:lnSpc>
                <a:spcPct val="120000"/>
              </a:lnSpc>
              <a:buFont typeface="Wingdings" panose="05000000000000000000" pitchFamily="2" charset="2"/>
              <a:buAutoNum type="circleNumDbPlain"/>
            </a:pPr>
            <a:r>
              <a:rPr lang="zh-CN" altLang="en-US" dirty="0"/>
              <a:t>与数据通路结构相适应。</a:t>
            </a:r>
          </a:p>
          <a:p>
            <a:pPr marL="1371600" lvl="2" indent="-457200">
              <a:lnSpc>
                <a:spcPct val="120000"/>
              </a:lnSpc>
              <a:buFont typeface="Wingdings" panose="05000000000000000000" pitchFamily="2" charset="2"/>
              <a:buAutoNum type="circleNumDbPlain"/>
            </a:pPr>
            <a:r>
              <a:rPr lang="zh-CN" altLang="en-US" dirty="0"/>
              <a:t>每一小段包含的信息位不能太多，否则将增加译码电路的复杂性和译码时间。</a:t>
            </a:r>
          </a:p>
          <a:p>
            <a:pPr marL="1371600" lvl="2" indent="-457200">
              <a:lnSpc>
                <a:spcPct val="120000"/>
              </a:lnSpc>
              <a:buFont typeface="Wingdings" panose="05000000000000000000" pitchFamily="2" charset="2"/>
              <a:buAutoNum type="circleNumDbPlain"/>
            </a:pPr>
            <a:r>
              <a:rPr lang="zh-CN" altLang="en-US" dirty="0"/>
              <a:t>一般每个小段还要留出一个状态，表示本字段不发出任何现行命令。通常用全“</a:t>
            </a:r>
            <a:r>
              <a:rPr lang="en-US" altLang="zh-CN" dirty="0"/>
              <a:t>0”</a:t>
            </a:r>
            <a:r>
              <a:rPr lang="zh-CN" altLang="en-US" dirty="0"/>
              <a:t>表示不操作。</a:t>
            </a:r>
          </a:p>
        </p:txBody>
      </p:sp>
      <p:sp>
        <p:nvSpPr>
          <p:cNvPr id="22529"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104</a:t>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占位符 14338"/>
          <p:cNvSpPr>
            <a:spLocks noGrp="1" noRot="1"/>
          </p:cNvSpPr>
          <p:nvPr>
            <p:ph idx="1"/>
          </p:nvPr>
        </p:nvSpPr>
        <p:spPr>
          <a:xfrm>
            <a:off x="301625" y="1052513"/>
            <a:ext cx="8540750" cy="4970462"/>
          </a:xfrm>
        </p:spPr>
        <p:txBody>
          <a:bodyPr anchor="t" anchorCtr="0"/>
          <a:lstStyle/>
          <a:p>
            <a:pPr lvl="1">
              <a:buNone/>
            </a:pPr>
            <a:r>
              <a:rPr lang="en-US" altLang="zh-CN" dirty="0">
                <a:solidFill>
                  <a:schemeClr val="hlink"/>
                </a:solidFill>
              </a:rPr>
              <a:t>3.</a:t>
            </a:r>
            <a:r>
              <a:rPr lang="en-US" altLang="zh-CN" dirty="0"/>
              <a:t> </a:t>
            </a:r>
            <a:r>
              <a:rPr lang="zh-CN" altLang="en-US" b="1" dirty="0">
                <a:solidFill>
                  <a:srgbClr val="000066"/>
                </a:solidFill>
              </a:rPr>
              <a:t>混合表示法</a:t>
            </a:r>
          </a:p>
          <a:p>
            <a:pPr lvl="1">
              <a:buNone/>
            </a:pPr>
            <a:r>
              <a:rPr lang="zh-CN" altLang="en-US" dirty="0"/>
              <a:t>          把</a:t>
            </a:r>
            <a:r>
              <a:rPr lang="zh-CN" altLang="en-US" dirty="0">
                <a:solidFill>
                  <a:schemeClr val="hlink"/>
                </a:solidFill>
              </a:rPr>
              <a:t>直接表示法</a:t>
            </a:r>
            <a:r>
              <a:rPr lang="zh-CN" altLang="en-US" dirty="0"/>
              <a:t>与</a:t>
            </a:r>
            <a:r>
              <a:rPr lang="zh-CN" altLang="en-US" dirty="0">
                <a:solidFill>
                  <a:schemeClr val="hlink"/>
                </a:solidFill>
              </a:rPr>
              <a:t>字段编码法</a:t>
            </a:r>
            <a:r>
              <a:rPr lang="zh-CN" altLang="en-US" dirty="0"/>
              <a:t>混合使用，以便能综合考虑指令字长、灵活性、执行微程序速度等方面的要求。</a:t>
            </a:r>
          </a:p>
        </p:txBody>
      </p:sp>
      <p:sp>
        <p:nvSpPr>
          <p:cNvPr id="23553"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105</a:t>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占位符 15362"/>
          <p:cNvSpPr>
            <a:spLocks noGrp="1" noRot="1"/>
          </p:cNvSpPr>
          <p:nvPr>
            <p:ph idx="1"/>
          </p:nvPr>
        </p:nvSpPr>
        <p:spPr>
          <a:xfrm>
            <a:off x="301625" y="908050"/>
            <a:ext cx="8540750" cy="5114925"/>
          </a:xfrm>
        </p:spPr>
        <p:txBody>
          <a:bodyPr anchor="t" anchorCtr="0"/>
          <a:lstStyle/>
          <a:p>
            <a:pPr lvl="1">
              <a:buNone/>
            </a:pPr>
            <a:r>
              <a:rPr lang="zh-CN" altLang="en-US" b="1" dirty="0">
                <a:solidFill>
                  <a:schemeClr val="accent5">
                    <a:lumMod val="75000"/>
                  </a:schemeClr>
                </a:solidFill>
              </a:rPr>
              <a:t>微命令编码</a:t>
            </a:r>
            <a:endParaRPr lang="en-US" altLang="zh-CN" dirty="0"/>
          </a:p>
          <a:p>
            <a:pPr lvl="1">
              <a:buNone/>
            </a:pPr>
            <a:r>
              <a:rPr lang="en-US" altLang="zh-CN" dirty="0"/>
              <a:t>	        </a:t>
            </a:r>
            <a:r>
              <a:rPr lang="zh-CN" altLang="en-US" dirty="0"/>
              <a:t>除上述几种基本的编码方法外</a:t>
            </a:r>
            <a:r>
              <a:rPr lang="en-US" altLang="zh-CN" dirty="0"/>
              <a:t>,</a:t>
            </a:r>
            <a:r>
              <a:rPr lang="zh-CN" altLang="en-US" dirty="0"/>
              <a:t>另外还有一些常见的编码技巧。如：</a:t>
            </a:r>
          </a:p>
          <a:p>
            <a:pPr lvl="1"/>
            <a:r>
              <a:rPr lang="zh-CN" altLang="en-US" dirty="0"/>
              <a:t>采用微指令译码与部分机器指令译码的复合控制；</a:t>
            </a:r>
          </a:p>
          <a:p>
            <a:pPr lvl="1"/>
            <a:r>
              <a:rPr lang="zh-CN" altLang="en-US" dirty="0"/>
              <a:t>微地址参与解释微指令译码；</a:t>
            </a:r>
          </a:p>
          <a:p>
            <a:pPr lvl="1"/>
            <a:r>
              <a:rPr lang="zh-CN" altLang="en-US" dirty="0"/>
              <a:t>例如我系第二代教学用实验计算机采用</a:t>
            </a:r>
            <a:r>
              <a:rPr lang="zh-CN" altLang="en-US" dirty="0">
                <a:solidFill>
                  <a:schemeClr val="hlink"/>
                </a:solidFill>
              </a:rPr>
              <a:t>直接编码和部分机器指令代码结合</a:t>
            </a:r>
            <a:r>
              <a:rPr lang="zh-CN" altLang="en-US" dirty="0"/>
              <a:t>的形式来产生微操作控制信号。</a:t>
            </a:r>
          </a:p>
        </p:txBody>
      </p:sp>
      <p:sp>
        <p:nvSpPr>
          <p:cNvPr id="24577"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106</a:t>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.4.2  </a:t>
            </a:r>
            <a:r>
              <a:rPr lang="zh-CN" altLang="en-US" dirty="0">
                <a:solidFill>
                  <a:schemeClr val="tx1"/>
                </a:solidFill>
              </a:rPr>
              <a:t>微程序设计技术</a:t>
            </a:r>
            <a:endParaRPr lang="zh-CN" altLang="en-US" b="0" dirty="0"/>
          </a:p>
        </p:txBody>
      </p:sp>
      <p:sp>
        <p:nvSpPr>
          <p:cNvPr id="63492" name="Rectangle 3"/>
          <p:cNvSpPr>
            <a:spLocks noGrp="1"/>
          </p:cNvSpPr>
          <p:nvPr>
            <p:ph idx="1"/>
          </p:nvPr>
        </p:nvSpPr>
        <p:spPr/>
        <p:txBody>
          <a:bodyPr vert="horz" wrap="square" lIns="91440" tIns="45720" rIns="91440" bIns="45720" anchor="t" anchorCtr="0"/>
          <a:lstStyle/>
          <a:p>
            <a:pPr eaLnBrk="1" hangingPunct="1">
              <a:buNone/>
            </a:pPr>
            <a:r>
              <a:rPr lang="zh-CN" altLang="en-US" sz="2800" dirty="0">
                <a:solidFill>
                  <a:schemeClr val="accent5">
                    <a:lumMod val="75000"/>
                  </a:schemeClr>
                </a:solidFill>
              </a:rPr>
              <a:t>二、</a:t>
            </a:r>
            <a:r>
              <a:rPr lang="zh-CN" altLang="en-US" sz="2800" b="1" dirty="0">
                <a:solidFill>
                  <a:schemeClr val="accent5">
                    <a:lumMod val="75000"/>
                  </a:schemeClr>
                </a:solidFill>
              </a:rPr>
              <a:t>微地址的形成方法</a:t>
            </a:r>
          </a:p>
          <a:p>
            <a:r>
              <a:rPr lang="zh-CN" altLang="en-US" sz="2800" dirty="0"/>
              <a:t>微指令执行的顺序控制问题，实际上是如何确定下一条微指令的地址问题。</a:t>
            </a:r>
          </a:p>
          <a:p>
            <a:pPr eaLnBrk="1" hangingPunct="1"/>
            <a:r>
              <a:rPr lang="zh-CN" altLang="en-US" sz="2800" dirty="0"/>
              <a:t>机器指令的操作码转换成初始微地址的方式主要有两种。</a:t>
            </a:r>
          </a:p>
          <a:p>
            <a:pPr lvl="1" eaLnBrk="1" hangingPunct="1">
              <a:buFont typeface="Wingdings" panose="05000000000000000000" pitchFamily="2" charset="2"/>
              <a:buChar char="Ø"/>
            </a:pPr>
            <a:r>
              <a:rPr lang="zh-CN" altLang="en-US" sz="2800" dirty="0"/>
              <a:t>计数器的方式</a:t>
            </a:r>
          </a:p>
          <a:p>
            <a:pPr lvl="1" eaLnBrk="1" hangingPunct="1">
              <a:buFont typeface="Wingdings" panose="05000000000000000000" pitchFamily="2" charset="2"/>
              <a:buChar char="Ø"/>
            </a:pPr>
            <a:r>
              <a:rPr lang="zh-CN" altLang="en-US" sz="2800" dirty="0"/>
              <a:t>多路转移的方式</a:t>
            </a:r>
          </a:p>
        </p:txBody>
      </p:sp>
      <p:sp>
        <p:nvSpPr>
          <p:cNvPr id="63490"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107</a:t>
            </a:fld>
            <a:endParaRPr lang="en-US" altLang="zh-CN" sz="1000" dirty="0"/>
          </a:p>
        </p:txBody>
      </p:sp>
      <p:pic>
        <p:nvPicPr>
          <p:cNvPr id="6" name="图片 111620"/>
          <p:cNvPicPr>
            <a:picLocks noChangeAspect="1"/>
          </p:cNvPicPr>
          <p:nvPr/>
        </p:nvPicPr>
        <p:blipFill>
          <a:blip r:embed="rId3"/>
          <a:stretch>
            <a:fillRect/>
          </a:stretch>
        </p:blipFill>
        <p:spPr>
          <a:xfrm>
            <a:off x="4011636" y="4390280"/>
            <a:ext cx="3675063" cy="2351088"/>
          </a:xfrm>
          <a:prstGeom prst="rect">
            <a:avLst/>
          </a:prstGeom>
          <a:noFill/>
          <a:ln w="9525">
            <a:noFill/>
          </a:ln>
        </p:spPr>
      </p:pic>
      <p:sp>
        <p:nvSpPr>
          <p:cNvPr id="5" name="云形 1">
            <a:extLst>
              <a:ext uri="{FF2B5EF4-FFF2-40B4-BE49-F238E27FC236}">
                <a16:creationId xmlns:a16="http://schemas.microsoft.com/office/drawing/2014/main" id="{D4FAD813-830C-4AA5-5947-C92E5D47A886}"/>
              </a:ext>
            </a:extLst>
          </p:cNvPr>
          <p:cNvSpPr/>
          <p:nvPr/>
        </p:nvSpPr>
        <p:spPr>
          <a:xfrm>
            <a:off x="6246539" y="3573016"/>
            <a:ext cx="2880320" cy="1152128"/>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i="1" dirty="0">
                <a:solidFill>
                  <a:schemeClr val="tx1">
                    <a:lumMod val="95000"/>
                    <a:lumOff val="5000"/>
                  </a:schemeClr>
                </a:solidFill>
              </a:rPr>
              <a:t>（</a:t>
            </a:r>
            <a:r>
              <a:rPr lang="en-US" altLang="zh-CN" i="1" dirty="0">
                <a:solidFill>
                  <a:schemeClr val="tx1">
                    <a:lumMod val="95000"/>
                    <a:lumOff val="5000"/>
                  </a:schemeClr>
                </a:solidFill>
              </a:rPr>
              <a:t>Recap</a:t>
            </a:r>
            <a:r>
              <a:rPr lang="zh-CN" altLang="en-US" i="1" dirty="0">
                <a:solidFill>
                  <a:schemeClr val="tx1">
                    <a:lumMod val="95000"/>
                    <a:lumOff val="5000"/>
                  </a:schemeClr>
                </a:solidFill>
              </a:rPr>
              <a:t>）控制器中哪个部件负责形成微地址？</a:t>
            </a:r>
            <a:endParaRPr lang="en-US" altLang="zh-CN" i="1" dirty="0">
              <a:solidFill>
                <a:schemeClr val="tx1">
                  <a:lumMod val="95000"/>
                  <a:lumOff val="5000"/>
                </a:schemeClr>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.4.2  </a:t>
            </a:r>
            <a:r>
              <a:rPr lang="zh-CN" altLang="en-US" dirty="0">
                <a:solidFill>
                  <a:schemeClr val="tx1"/>
                </a:solidFill>
              </a:rPr>
              <a:t>微程序设计技术</a:t>
            </a:r>
          </a:p>
        </p:txBody>
      </p:sp>
      <p:sp>
        <p:nvSpPr>
          <p:cNvPr id="64516" name="Rectangle 3"/>
          <p:cNvSpPr>
            <a:spLocks noGrp="1"/>
          </p:cNvSpPr>
          <p:nvPr>
            <p:ph idx="1"/>
          </p:nvPr>
        </p:nvSpPr>
        <p:spPr/>
        <p:txBody>
          <a:bodyPr vert="horz" wrap="square" lIns="91440" tIns="45720" rIns="91440" bIns="45720" anchor="t" anchorCtr="0">
            <a:normAutofit lnSpcReduction="10000"/>
          </a:bodyPr>
          <a:lstStyle/>
          <a:p>
            <a:pPr eaLnBrk="1" hangingPunct="1">
              <a:lnSpc>
                <a:spcPct val="90000"/>
              </a:lnSpc>
              <a:buNone/>
            </a:pPr>
            <a:r>
              <a:rPr lang="en-US" altLang="zh-CN" sz="2400" b="1" dirty="0">
                <a:solidFill>
                  <a:schemeClr val="accent5">
                    <a:lumMod val="75000"/>
                  </a:schemeClr>
                </a:solidFill>
              </a:rPr>
              <a:t>2</a:t>
            </a:r>
            <a:r>
              <a:rPr lang="zh-CN" altLang="en-US" sz="2400" b="1" dirty="0">
                <a:solidFill>
                  <a:schemeClr val="accent5">
                    <a:lumMod val="75000"/>
                  </a:schemeClr>
                </a:solidFill>
              </a:rPr>
              <a:t>、微地址的形成方法</a:t>
            </a:r>
          </a:p>
          <a:p>
            <a:pPr lvl="1" eaLnBrk="1" hangingPunct="1">
              <a:lnSpc>
                <a:spcPct val="90000"/>
              </a:lnSpc>
              <a:buNone/>
            </a:pPr>
            <a:r>
              <a:rPr lang="zh-CN" altLang="en-US" sz="2400" dirty="0"/>
              <a:t>（</a:t>
            </a:r>
            <a:r>
              <a:rPr lang="en-US" altLang="zh-CN" sz="2400" dirty="0"/>
              <a:t>1</a:t>
            </a:r>
            <a:r>
              <a:rPr lang="zh-CN" altLang="en-US" sz="2400" dirty="0"/>
              <a:t>）计数器的方式</a:t>
            </a:r>
          </a:p>
          <a:p>
            <a:pPr lvl="2" eaLnBrk="1" hangingPunct="1">
              <a:lnSpc>
                <a:spcPct val="90000"/>
              </a:lnSpc>
            </a:pPr>
            <a:r>
              <a:rPr lang="zh-CN" altLang="en-US" sz="2400" dirty="0"/>
              <a:t>方法：</a:t>
            </a:r>
          </a:p>
          <a:p>
            <a:pPr lvl="3" eaLnBrk="1" hangingPunct="1">
              <a:lnSpc>
                <a:spcPct val="90000"/>
              </a:lnSpc>
            </a:pPr>
            <a:r>
              <a:rPr lang="zh-CN" altLang="en-US" sz="2400" dirty="0"/>
              <a:t>微程序顺序执行时，其后继微地址就是现行微地址加上一个增量</a:t>
            </a:r>
            <a:r>
              <a:rPr lang="en-US" altLang="zh-CN" sz="2400" dirty="0"/>
              <a:t>(</a:t>
            </a:r>
            <a:r>
              <a:rPr lang="zh-CN" altLang="en-US" sz="2400" dirty="0"/>
              <a:t>通常为</a:t>
            </a:r>
            <a:r>
              <a:rPr lang="en-US" altLang="zh-CN" sz="2400" dirty="0"/>
              <a:t>1)</a:t>
            </a:r>
            <a:r>
              <a:rPr lang="zh-CN" altLang="en-US" sz="2400" dirty="0"/>
              <a:t>；</a:t>
            </a:r>
          </a:p>
          <a:p>
            <a:pPr lvl="3" eaLnBrk="1" hangingPunct="1">
              <a:lnSpc>
                <a:spcPct val="90000"/>
              </a:lnSpc>
            </a:pPr>
            <a:r>
              <a:rPr lang="zh-CN" altLang="en-US" sz="2400" dirty="0"/>
              <a:t>当微程序遇到转移或转子程序时，由微指令的转移地址段来形成转移微地址。</a:t>
            </a:r>
          </a:p>
          <a:p>
            <a:pPr lvl="3" eaLnBrk="1" hangingPunct="1">
              <a:lnSpc>
                <a:spcPct val="90000"/>
              </a:lnSpc>
            </a:pPr>
            <a:r>
              <a:rPr lang="zh-CN" altLang="en-US" sz="2400" dirty="0"/>
              <a:t>在微程序控制器中也有一个微程序计数器</a:t>
            </a:r>
            <a:r>
              <a:rPr lang="en-US" altLang="zh-CN" sz="2400" dirty="0"/>
              <a:t>μPC</a:t>
            </a:r>
            <a:r>
              <a:rPr lang="zh-CN" altLang="en-US" sz="2400" dirty="0"/>
              <a:t>，一般情况下都是将微地址寄存器</a:t>
            </a:r>
            <a:r>
              <a:rPr lang="en-US" altLang="zh-CN" sz="2400" dirty="0"/>
              <a:t>μMAR</a:t>
            </a:r>
            <a:r>
              <a:rPr lang="zh-CN" altLang="en-US" sz="2400" dirty="0"/>
              <a:t>作为</a:t>
            </a:r>
            <a:r>
              <a:rPr lang="en-US" altLang="zh-CN" sz="2400" dirty="0"/>
              <a:t>μPC</a:t>
            </a:r>
          </a:p>
          <a:p>
            <a:pPr lvl="2" eaLnBrk="1" hangingPunct="1">
              <a:lnSpc>
                <a:spcPct val="90000"/>
              </a:lnSpc>
            </a:pPr>
            <a:r>
              <a:rPr lang="zh-CN" altLang="en-US" sz="2400" dirty="0"/>
              <a:t>特点：</a:t>
            </a:r>
          </a:p>
          <a:p>
            <a:pPr lvl="3" eaLnBrk="1" hangingPunct="1">
              <a:lnSpc>
                <a:spcPct val="90000"/>
              </a:lnSpc>
            </a:pPr>
            <a:r>
              <a:rPr lang="zh-CN" altLang="en-US" sz="2400" dirty="0"/>
              <a:t>优点是简单、易于掌握，编制微程序容易</a:t>
            </a:r>
          </a:p>
          <a:p>
            <a:pPr lvl="3" eaLnBrk="1" hangingPunct="1">
              <a:lnSpc>
                <a:spcPct val="90000"/>
              </a:lnSpc>
            </a:pPr>
            <a:r>
              <a:rPr lang="zh-CN" altLang="en-US" sz="2400" dirty="0"/>
              <a:t>缺点是这种方式不能实现</a:t>
            </a:r>
            <a:r>
              <a:rPr lang="zh-CN" altLang="en-US" sz="2400" dirty="0">
                <a:solidFill>
                  <a:srgbClr val="FF0000"/>
                </a:solidFill>
              </a:rPr>
              <a:t>两路以上</a:t>
            </a:r>
            <a:r>
              <a:rPr lang="zh-CN" altLang="en-US" sz="2400" dirty="0"/>
              <a:t>的并行微程序转移，因而不利于提高微程序的执行速度。</a:t>
            </a:r>
          </a:p>
          <a:p>
            <a:pPr eaLnBrk="1" hangingPunct="1">
              <a:lnSpc>
                <a:spcPct val="90000"/>
              </a:lnSpc>
            </a:pPr>
            <a:endParaRPr lang="en-US" altLang="zh-CN" sz="2400" dirty="0"/>
          </a:p>
        </p:txBody>
      </p:sp>
      <p:sp>
        <p:nvSpPr>
          <p:cNvPr id="6451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108</a:t>
            </a:fld>
            <a:endParaRPr lang="en-US" altLang="zh-CN" sz="1000" dirty="0"/>
          </a:p>
        </p:txBody>
      </p:sp>
      <p:sp>
        <p:nvSpPr>
          <p:cNvPr id="5" name="云形 1">
            <a:extLst>
              <a:ext uri="{FF2B5EF4-FFF2-40B4-BE49-F238E27FC236}">
                <a16:creationId xmlns:a16="http://schemas.microsoft.com/office/drawing/2014/main" id="{D4FAD813-830C-4AA5-5947-C92E5D47A886}"/>
              </a:ext>
            </a:extLst>
          </p:cNvPr>
          <p:cNvSpPr/>
          <p:nvPr/>
        </p:nvSpPr>
        <p:spPr>
          <a:xfrm>
            <a:off x="6084168" y="1556792"/>
            <a:ext cx="2880320" cy="1152128"/>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i="1" dirty="0">
                <a:solidFill>
                  <a:schemeClr val="tx1">
                    <a:lumMod val="95000"/>
                    <a:lumOff val="5000"/>
                  </a:schemeClr>
                </a:solidFill>
              </a:rPr>
              <a:t>（</a:t>
            </a:r>
            <a:r>
              <a:rPr lang="en-US" altLang="zh-CN" i="1" dirty="0">
                <a:solidFill>
                  <a:schemeClr val="tx1">
                    <a:lumMod val="95000"/>
                    <a:lumOff val="5000"/>
                  </a:schemeClr>
                </a:solidFill>
              </a:rPr>
              <a:t>Recap</a:t>
            </a:r>
            <a:r>
              <a:rPr lang="zh-CN" altLang="en-US" i="1" dirty="0">
                <a:solidFill>
                  <a:schemeClr val="tx1">
                    <a:lumMod val="95000"/>
                    <a:lumOff val="5000"/>
                  </a:schemeClr>
                </a:solidFill>
              </a:rPr>
              <a:t>）能支持哪两路的微程序转移？</a:t>
            </a:r>
            <a:endParaRPr lang="en-US" altLang="zh-CN" i="1" dirty="0">
              <a:solidFill>
                <a:schemeClr val="tx1">
                  <a:lumMod val="95000"/>
                  <a:lumOff val="5000"/>
                </a:schemeClr>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.4.2  </a:t>
            </a:r>
            <a:r>
              <a:rPr lang="zh-CN" altLang="en-US" dirty="0">
                <a:solidFill>
                  <a:schemeClr val="tx1"/>
                </a:solidFill>
              </a:rPr>
              <a:t>微程序设计技术</a:t>
            </a:r>
          </a:p>
        </p:txBody>
      </p:sp>
      <p:sp>
        <p:nvSpPr>
          <p:cNvPr id="65540" name="Rectangle 3"/>
          <p:cNvSpPr>
            <a:spLocks noGrp="1"/>
          </p:cNvSpPr>
          <p:nvPr>
            <p:ph idx="1"/>
          </p:nvPr>
        </p:nvSpPr>
        <p:spPr>
          <a:xfrm>
            <a:off x="457200" y="1600200"/>
            <a:ext cx="8291264" cy="4997152"/>
          </a:xfrm>
        </p:spPr>
        <p:txBody>
          <a:bodyPr vert="horz" wrap="square" lIns="91440" tIns="45720" rIns="91440" bIns="45720" anchor="t" anchorCtr="0">
            <a:normAutofit/>
          </a:bodyPr>
          <a:lstStyle/>
          <a:p>
            <a:pPr eaLnBrk="1" hangingPunct="1">
              <a:buNone/>
            </a:pPr>
            <a:r>
              <a:rPr lang="en-US" altLang="zh-CN" sz="2400" b="1" dirty="0">
                <a:solidFill>
                  <a:schemeClr val="accent5">
                    <a:lumMod val="75000"/>
                  </a:schemeClr>
                </a:solidFill>
              </a:rPr>
              <a:t>2</a:t>
            </a:r>
            <a:r>
              <a:rPr lang="zh-CN" altLang="en-US" sz="2400" b="1" dirty="0">
                <a:solidFill>
                  <a:schemeClr val="accent5">
                    <a:lumMod val="75000"/>
                  </a:schemeClr>
                </a:solidFill>
              </a:rPr>
              <a:t>、微地址的形成方法</a:t>
            </a:r>
          </a:p>
          <a:p>
            <a:pPr eaLnBrk="1" hangingPunct="1">
              <a:buNone/>
            </a:pPr>
            <a:r>
              <a:rPr lang="zh-CN" altLang="en-US" sz="2400" dirty="0"/>
              <a:t>（</a:t>
            </a:r>
            <a:r>
              <a:rPr lang="en-US" altLang="zh-CN" sz="2400" dirty="0"/>
              <a:t>2</a:t>
            </a:r>
            <a:r>
              <a:rPr lang="zh-CN" altLang="en-US" sz="2400" dirty="0"/>
              <a:t>）多路转移的方式</a:t>
            </a:r>
          </a:p>
          <a:p>
            <a:pPr lvl="2"/>
            <a:r>
              <a:rPr lang="zh-CN" altLang="en-US" sz="1800" dirty="0"/>
              <a:t>一条微指令具有多个转移分支的能力称为多路转移。例如，“取指”微指令根据操作码 </a:t>
            </a:r>
            <a:r>
              <a:rPr lang="en-US" altLang="zh-CN" sz="1800" dirty="0"/>
              <a:t>OP </a:t>
            </a:r>
            <a:r>
              <a:rPr lang="zh-CN" altLang="en-US" sz="1800" dirty="0"/>
              <a:t>产生多路微程序分支而形成多个微地址。在多路转移方式中，当微程序不产生分支时，后继微地址直接由微指令的顺序控制字段给出；当微程序出现分支时，按顺序控制字段的“判别测试”标志和“状态条件”信息来选择多个微地址中的一个。</a:t>
            </a:r>
            <a:endParaRPr lang="en-US" altLang="zh-CN" sz="1800" dirty="0"/>
          </a:p>
          <a:p>
            <a:pPr lvl="2"/>
            <a:r>
              <a:rPr lang="zh-CN" altLang="en-US" sz="1800" dirty="0"/>
              <a:t>转移依据：</a:t>
            </a:r>
            <a:r>
              <a:rPr lang="zh-CN" altLang="en-US" sz="1800" b="1" dirty="0"/>
              <a:t>状态条件</a:t>
            </a:r>
            <a:r>
              <a:rPr lang="en-US" altLang="zh-CN" sz="1800" dirty="0"/>
              <a:t>/</a:t>
            </a:r>
            <a:r>
              <a:rPr lang="zh-CN" altLang="en-US" sz="1800" b="1" dirty="0"/>
              <a:t>判别测试标志</a:t>
            </a:r>
            <a:r>
              <a:rPr lang="en-US" altLang="zh-CN" sz="1800" dirty="0"/>
              <a:t>/</a:t>
            </a:r>
            <a:r>
              <a:rPr lang="zh-CN" altLang="en-US" sz="1800" dirty="0"/>
              <a:t>微指令中微地址</a:t>
            </a:r>
            <a:r>
              <a:rPr lang="en-US" altLang="zh-CN" sz="1800" dirty="0"/>
              <a:t>/</a:t>
            </a:r>
            <a:r>
              <a:rPr lang="zh-CN" altLang="en-US" sz="1800" dirty="0"/>
              <a:t>操作码</a:t>
            </a:r>
          </a:p>
        </p:txBody>
      </p:sp>
      <p:sp>
        <p:nvSpPr>
          <p:cNvPr id="6553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109</a:t>
            </a:fld>
            <a:endParaRPr lang="en-US" altLang="zh-CN" sz="1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4435864"/>
            <a:ext cx="5248275"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p:cNvSpPr>
          <p:nvPr>
            <p:ph type="title"/>
          </p:nvPr>
        </p:nvSpPr>
        <p:spPr/>
        <p:txBody>
          <a:bodyPr vert="horz" wrap="square" lIns="91440" tIns="45720" rIns="91440" bIns="45720" anchor="b" anchorCtr="0"/>
          <a:lstStyle/>
          <a:p>
            <a:pPr eaLnBrk="1" hangingPunct="1"/>
            <a:r>
              <a:rPr lang="en-US" altLang="zh-CN" dirty="0"/>
              <a:t>5.1.2 CPU</a:t>
            </a:r>
            <a:r>
              <a:rPr lang="zh-CN" altLang="en-US" dirty="0"/>
              <a:t>的基本组成</a:t>
            </a:r>
          </a:p>
        </p:txBody>
      </p:sp>
      <p:sp>
        <p:nvSpPr>
          <p:cNvPr id="8196" name="Rectangle 3"/>
          <p:cNvSpPr>
            <a:spLocks noGrp="1"/>
          </p:cNvSpPr>
          <p:nvPr>
            <p:ph idx="1"/>
          </p:nvPr>
        </p:nvSpPr>
        <p:spPr>
          <a:xfrm>
            <a:off x="457200" y="1600200"/>
            <a:ext cx="8229600" cy="4925144"/>
          </a:xfrm>
        </p:spPr>
        <p:txBody>
          <a:bodyPr vert="horz" wrap="square" lIns="91440" tIns="45720" rIns="91440" bIns="45720" anchor="t" anchorCtr="0">
            <a:normAutofit fontScale="92500" lnSpcReduction="20000"/>
          </a:bodyPr>
          <a:lstStyle/>
          <a:p>
            <a:pPr eaLnBrk="1" hangingPunct="1">
              <a:lnSpc>
                <a:spcPct val="110000"/>
              </a:lnSpc>
              <a:buNone/>
            </a:pPr>
            <a:r>
              <a:rPr lang="zh-CN" altLang="en-US" sz="2600" dirty="0"/>
              <a:t>（</a:t>
            </a:r>
            <a:r>
              <a:rPr lang="en-US" altLang="zh-CN" sz="2600" dirty="0"/>
              <a:t>3</a:t>
            </a:r>
            <a:r>
              <a:rPr lang="zh-CN" altLang="en-US" sz="2600" dirty="0"/>
              <a:t>）控制器</a:t>
            </a:r>
          </a:p>
          <a:p>
            <a:pPr lvl="1" eaLnBrk="1" hangingPunct="1">
              <a:lnSpc>
                <a:spcPct val="110000"/>
              </a:lnSpc>
              <a:buNone/>
            </a:pPr>
            <a:r>
              <a:rPr lang="zh-CN" altLang="en-US" sz="2000" dirty="0"/>
              <a:t>		     </a:t>
            </a:r>
            <a:r>
              <a:rPr lang="zh-CN" altLang="en-US" sz="2400" b="1" dirty="0"/>
              <a:t>控制器组成</a:t>
            </a:r>
            <a:r>
              <a:rPr lang="zh-CN" altLang="en-US" sz="2000" dirty="0"/>
              <a:t>：程序计数器、指令寄存器、数据缓冲器、地址寄存器、时序发生器、指令译码器、总线（数据通路）</a:t>
            </a:r>
          </a:p>
          <a:p>
            <a:pPr lvl="2" eaLnBrk="1" hangingPunct="1">
              <a:lnSpc>
                <a:spcPct val="110000"/>
              </a:lnSpc>
            </a:pPr>
            <a:r>
              <a:rPr lang="zh-CN" altLang="en-US" sz="2100" dirty="0"/>
              <a:t>程序计数器</a:t>
            </a:r>
            <a:r>
              <a:rPr lang="en-US" altLang="zh-CN" sz="2100" dirty="0"/>
              <a:t>PC(Program Counter)</a:t>
            </a:r>
          </a:p>
          <a:p>
            <a:pPr lvl="3" eaLnBrk="1" hangingPunct="1">
              <a:lnSpc>
                <a:spcPct val="110000"/>
              </a:lnSpc>
              <a:buFont typeface="Wingdings" panose="05000000000000000000" pitchFamily="2" charset="2"/>
              <a:buChar char="Ø"/>
            </a:pPr>
            <a:r>
              <a:rPr lang="zh-CN" altLang="en-US" sz="1800" dirty="0"/>
              <a:t>用来存放正在执行的指令的地址或接着将要执行的下一条指令的地址。顺序执行时，每执行一条指令，</a:t>
            </a:r>
            <a:r>
              <a:rPr lang="en-US" altLang="zh-CN" sz="1800" dirty="0"/>
              <a:t>PC</a:t>
            </a:r>
            <a:r>
              <a:rPr lang="zh-CN" altLang="en-US" sz="1800" dirty="0"/>
              <a:t>的值应加</a:t>
            </a:r>
            <a:r>
              <a:rPr lang="en-US" altLang="zh-CN" sz="1800" dirty="0"/>
              <a:t>1</a:t>
            </a:r>
            <a:endParaRPr lang="zh-CN" altLang="en-US" sz="1800" dirty="0"/>
          </a:p>
          <a:p>
            <a:pPr lvl="2" eaLnBrk="1" hangingPunct="1">
              <a:lnSpc>
                <a:spcPct val="110000"/>
              </a:lnSpc>
            </a:pPr>
            <a:r>
              <a:rPr lang="zh-CN" altLang="en-US" sz="2100" dirty="0"/>
              <a:t>指令寄存器</a:t>
            </a:r>
            <a:r>
              <a:rPr lang="en-US" altLang="zh-CN" sz="2100" dirty="0"/>
              <a:t>IR(Instruction Register)   </a:t>
            </a:r>
          </a:p>
          <a:p>
            <a:pPr lvl="3" eaLnBrk="1" hangingPunct="1">
              <a:lnSpc>
                <a:spcPct val="110000"/>
              </a:lnSpc>
              <a:buFont typeface="Wingdings" panose="05000000000000000000" pitchFamily="2" charset="2"/>
              <a:buChar char="Ø"/>
            </a:pPr>
            <a:r>
              <a:rPr lang="zh-CN" altLang="en-US" sz="1800" dirty="0"/>
              <a:t>指令寄存器用来存放从存储器中取出的待执行的指令。</a:t>
            </a:r>
            <a:endParaRPr lang="en-US" altLang="zh-CN" sz="1800" dirty="0"/>
          </a:p>
          <a:p>
            <a:pPr lvl="2">
              <a:lnSpc>
                <a:spcPct val="110000"/>
              </a:lnSpc>
            </a:pPr>
            <a:r>
              <a:rPr lang="zh-CN" altLang="en-US" sz="2200" dirty="0"/>
              <a:t>指令译码器</a:t>
            </a:r>
          </a:p>
          <a:p>
            <a:pPr lvl="3">
              <a:lnSpc>
                <a:spcPct val="110000"/>
              </a:lnSpc>
              <a:buFont typeface="Wingdings" pitchFamily="2" charset="2"/>
              <a:buChar char="Ø"/>
            </a:pPr>
            <a:r>
              <a:rPr lang="zh-CN" altLang="en-US" sz="1800" dirty="0"/>
              <a:t>将指令</a:t>
            </a:r>
            <a:r>
              <a:rPr lang="en-US" altLang="zh-CN" sz="1800" dirty="0"/>
              <a:t>“</a:t>
            </a:r>
            <a:r>
              <a:rPr lang="zh-CN" altLang="en-US" sz="1800" dirty="0"/>
              <a:t>翻译</a:t>
            </a:r>
            <a:r>
              <a:rPr lang="en-US" altLang="zh-CN" sz="1800" dirty="0"/>
              <a:t>”</a:t>
            </a:r>
            <a:r>
              <a:rPr lang="zh-CN" altLang="en-US" sz="1800" dirty="0"/>
              <a:t>成一系列操作。指令寄存器中操作码字段的输出就是指令译码器的输入。操作码一经译码后，即可由操作控制器发出具体操作的特定信号。</a:t>
            </a:r>
          </a:p>
          <a:p>
            <a:pPr lvl="2">
              <a:lnSpc>
                <a:spcPct val="110000"/>
              </a:lnSpc>
            </a:pPr>
            <a:r>
              <a:rPr lang="zh-CN" altLang="en-US" sz="2200" dirty="0"/>
              <a:t>操作控制器</a:t>
            </a:r>
            <a:endParaRPr lang="en-US" altLang="zh-CN" sz="2200" dirty="0"/>
          </a:p>
          <a:p>
            <a:pPr lvl="3">
              <a:lnSpc>
                <a:spcPct val="110000"/>
              </a:lnSpc>
              <a:buFont typeface="Wingdings" pitchFamily="2" charset="2"/>
              <a:buChar char="Ø"/>
            </a:pPr>
            <a:r>
              <a:rPr lang="zh-CN" altLang="en-US" sz="1800" dirty="0"/>
              <a:t> 产生各部件的操作控制信号。</a:t>
            </a:r>
          </a:p>
          <a:p>
            <a:pPr lvl="2">
              <a:lnSpc>
                <a:spcPct val="110000"/>
              </a:lnSpc>
            </a:pPr>
            <a:r>
              <a:rPr lang="zh-CN" altLang="en-US" sz="2200" dirty="0"/>
              <a:t>时序产生器</a:t>
            </a:r>
            <a:endParaRPr lang="en-US" altLang="zh-CN" sz="2200" dirty="0"/>
          </a:p>
          <a:p>
            <a:pPr lvl="3">
              <a:lnSpc>
                <a:spcPct val="110000"/>
              </a:lnSpc>
              <a:buFont typeface="Wingdings" pitchFamily="2" charset="2"/>
              <a:buChar char="Ø"/>
            </a:pPr>
            <a:r>
              <a:rPr lang="zh-CN" altLang="en-US" sz="1800" dirty="0"/>
              <a:t>产生各种时序信号，对各种操作实施时间上的控制。</a:t>
            </a:r>
          </a:p>
        </p:txBody>
      </p:sp>
      <p:sp>
        <p:nvSpPr>
          <p:cNvPr id="819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11</a:t>
            </a:fld>
            <a:endParaRPr lang="en-US" altLang="zh-CN" sz="10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.4.2  </a:t>
            </a:r>
            <a:r>
              <a:rPr lang="zh-CN" altLang="en-US" dirty="0">
                <a:solidFill>
                  <a:schemeClr val="tx1"/>
                </a:solidFill>
              </a:rPr>
              <a:t>微程序设计技术</a:t>
            </a:r>
          </a:p>
        </p:txBody>
      </p:sp>
      <p:sp>
        <p:nvSpPr>
          <p:cNvPr id="66563" name="Rectangle 2"/>
          <p:cNvSpPr>
            <a:spLocks noGrp="1"/>
          </p:cNvSpPr>
          <p:nvPr>
            <p:ph idx="1"/>
          </p:nvPr>
        </p:nvSpPr>
        <p:spPr>
          <a:xfrm>
            <a:off x="395288" y="1628775"/>
            <a:ext cx="8229600" cy="4933950"/>
          </a:xfrm>
        </p:spPr>
        <p:txBody>
          <a:bodyPr vert="horz" wrap="square" lIns="91440" tIns="45720" rIns="91440" bIns="45720" anchor="t" anchorCtr="0"/>
          <a:lstStyle/>
          <a:p>
            <a:pPr eaLnBrk="1" hangingPunct="1">
              <a:buNone/>
            </a:pPr>
            <a:r>
              <a:rPr lang="en-US" altLang="zh-CN" b="1" dirty="0"/>
              <a:t>【</a:t>
            </a:r>
            <a:r>
              <a:rPr lang="zh-CN" altLang="en-US" b="1" dirty="0"/>
              <a:t>例</a:t>
            </a:r>
            <a:r>
              <a:rPr lang="en-US" altLang="zh-CN" b="1" dirty="0"/>
              <a:t>2】</a:t>
            </a:r>
            <a:r>
              <a:rPr lang="zh-CN" altLang="en-US" dirty="0"/>
              <a:t>微地址寄存器有</a:t>
            </a:r>
            <a:r>
              <a:rPr lang="en-US" altLang="zh-CN" dirty="0"/>
              <a:t>6</a:t>
            </a:r>
            <a:r>
              <a:rPr lang="zh-CN" altLang="en-US" dirty="0"/>
              <a:t>位</a:t>
            </a:r>
            <a:r>
              <a:rPr lang="en-US" altLang="zh-CN" dirty="0"/>
              <a:t>(μA5-μA0)</a:t>
            </a:r>
            <a:r>
              <a:rPr lang="zh-CN" altLang="en-US" dirty="0"/>
              <a:t>，当需要修改其内容时，可通过某一位触发器的强置端</a:t>
            </a:r>
            <a:r>
              <a:rPr lang="en-US" altLang="zh-CN" dirty="0"/>
              <a:t>S</a:t>
            </a:r>
            <a:r>
              <a:rPr lang="zh-CN" altLang="en-US" dirty="0"/>
              <a:t>将其置“</a:t>
            </a:r>
            <a:r>
              <a:rPr lang="en-US" altLang="zh-CN" dirty="0"/>
              <a:t>1”</a:t>
            </a:r>
            <a:r>
              <a:rPr lang="zh-CN" altLang="en-US" dirty="0"/>
              <a:t>。现有三种情况：</a:t>
            </a:r>
          </a:p>
          <a:p>
            <a:pPr lvl="2" eaLnBrk="1" hangingPunct="1">
              <a:buNone/>
            </a:pPr>
            <a:r>
              <a:rPr lang="en-US" altLang="zh-CN" dirty="0"/>
              <a:t>(1)</a:t>
            </a:r>
            <a:r>
              <a:rPr lang="zh-CN" altLang="en-US" dirty="0"/>
              <a:t>执行“取指”微指令后，微程序按</a:t>
            </a:r>
            <a:r>
              <a:rPr lang="en-US" altLang="zh-CN" dirty="0"/>
              <a:t>IR</a:t>
            </a:r>
            <a:r>
              <a:rPr lang="zh-CN" altLang="en-US" dirty="0"/>
              <a:t>的</a:t>
            </a:r>
            <a:r>
              <a:rPr lang="en-US" altLang="zh-CN" dirty="0"/>
              <a:t>OP</a:t>
            </a:r>
            <a:r>
              <a:rPr lang="zh-CN" altLang="en-US" dirty="0"/>
              <a:t>字段</a:t>
            </a:r>
            <a:r>
              <a:rPr lang="en-US" altLang="zh-CN" dirty="0"/>
              <a:t>(IR3-IR0)</a:t>
            </a:r>
            <a:r>
              <a:rPr lang="zh-CN" altLang="en-US" dirty="0"/>
              <a:t>进行</a:t>
            </a:r>
            <a:r>
              <a:rPr lang="en-US" altLang="zh-CN" dirty="0"/>
              <a:t>16</a:t>
            </a:r>
            <a:r>
              <a:rPr lang="zh-CN" altLang="en-US" dirty="0"/>
              <a:t>路分支；</a:t>
            </a:r>
          </a:p>
          <a:p>
            <a:pPr lvl="2" eaLnBrk="1" hangingPunct="1">
              <a:buNone/>
            </a:pPr>
            <a:r>
              <a:rPr lang="en-US" altLang="zh-CN" dirty="0"/>
              <a:t>(2)</a:t>
            </a:r>
            <a:r>
              <a:rPr lang="zh-CN" altLang="en-US" dirty="0"/>
              <a:t>执行条件转移指令微程序时，按进位标志</a:t>
            </a:r>
            <a:r>
              <a:rPr lang="en-US" altLang="zh-CN" dirty="0"/>
              <a:t>C</a:t>
            </a:r>
            <a:r>
              <a:rPr lang="zh-CN" altLang="en-US" dirty="0"/>
              <a:t>的状态进行</a:t>
            </a:r>
            <a:r>
              <a:rPr lang="en-US" altLang="zh-CN" dirty="0"/>
              <a:t>2</a:t>
            </a:r>
            <a:r>
              <a:rPr lang="zh-CN" altLang="en-US" dirty="0"/>
              <a:t>路分支；</a:t>
            </a:r>
          </a:p>
          <a:p>
            <a:pPr lvl="2" eaLnBrk="1" hangingPunct="1">
              <a:buNone/>
            </a:pPr>
            <a:r>
              <a:rPr lang="en-US" altLang="zh-CN" dirty="0"/>
              <a:t>(3)</a:t>
            </a:r>
            <a:r>
              <a:rPr lang="zh-CN" altLang="en-US" dirty="0"/>
              <a:t>执行控制台指令微程序时，按</a:t>
            </a:r>
            <a:r>
              <a:rPr lang="en-US" altLang="zh-CN" dirty="0"/>
              <a:t>IR4</a:t>
            </a:r>
            <a:r>
              <a:rPr lang="zh-CN" altLang="en-US" dirty="0"/>
              <a:t>，</a:t>
            </a:r>
            <a:r>
              <a:rPr lang="en-US" altLang="zh-CN" dirty="0"/>
              <a:t>IR5</a:t>
            </a:r>
            <a:r>
              <a:rPr lang="zh-CN" altLang="en-US" dirty="0"/>
              <a:t>的状态进行</a:t>
            </a:r>
            <a:r>
              <a:rPr lang="en-US" altLang="zh-CN" dirty="0"/>
              <a:t>4</a:t>
            </a:r>
            <a:r>
              <a:rPr lang="zh-CN" altLang="en-US" dirty="0"/>
              <a:t>路分支。</a:t>
            </a:r>
          </a:p>
          <a:p>
            <a:pPr eaLnBrk="1" hangingPunct="1">
              <a:buNone/>
            </a:pPr>
            <a:r>
              <a:rPr lang="zh-CN" altLang="en-US" dirty="0"/>
              <a:t>      </a:t>
            </a:r>
            <a:r>
              <a:rPr lang="zh-CN" altLang="en-US" dirty="0">
                <a:solidFill>
                  <a:srgbClr val="FF0000"/>
                </a:solidFill>
              </a:rPr>
              <a:t>请按多路转移方法设计微地址转移逻辑</a:t>
            </a:r>
            <a:r>
              <a:rPr lang="zh-CN" altLang="en-US" dirty="0"/>
              <a:t>。</a:t>
            </a:r>
          </a:p>
        </p:txBody>
      </p:sp>
      <p:sp>
        <p:nvSpPr>
          <p:cNvPr id="6656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110</a:t>
            </a:fld>
            <a:endParaRPr lang="en-US" altLang="zh-CN" sz="10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p:cNvSpPr>
          <p:nvPr>
            <p:ph type="title"/>
          </p:nvPr>
        </p:nvSpPr>
        <p:spPr>
          <a:xfrm>
            <a:off x="457200" y="122238"/>
            <a:ext cx="7543800" cy="930275"/>
          </a:xfrm>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.4.2  </a:t>
            </a:r>
            <a:r>
              <a:rPr lang="zh-CN" altLang="en-US" dirty="0">
                <a:solidFill>
                  <a:schemeClr val="tx1"/>
                </a:solidFill>
              </a:rPr>
              <a:t>微程序设计技术</a:t>
            </a:r>
          </a:p>
        </p:txBody>
      </p:sp>
      <p:sp>
        <p:nvSpPr>
          <p:cNvPr id="67587" name="Rectangle 2"/>
          <p:cNvSpPr>
            <a:spLocks noGrp="1"/>
          </p:cNvSpPr>
          <p:nvPr>
            <p:ph idx="1"/>
          </p:nvPr>
        </p:nvSpPr>
        <p:spPr>
          <a:xfrm>
            <a:off x="468313" y="1268413"/>
            <a:ext cx="7643812" cy="5543550"/>
          </a:xfrm>
        </p:spPr>
        <p:txBody>
          <a:bodyPr vert="horz" wrap="square" lIns="91440" tIns="45720" rIns="91440" bIns="45720" anchor="t" anchorCtr="0"/>
          <a:lstStyle/>
          <a:p>
            <a:pPr eaLnBrk="1" hangingPunct="1">
              <a:lnSpc>
                <a:spcPct val="80000"/>
              </a:lnSpc>
              <a:buNone/>
            </a:pPr>
            <a:r>
              <a:rPr lang="en-US" altLang="zh-CN" sz="2100" dirty="0"/>
              <a:t>     </a:t>
            </a:r>
            <a:r>
              <a:rPr lang="en-US" altLang="zh-CN" sz="2400" dirty="0">
                <a:solidFill>
                  <a:schemeClr val="accent5">
                    <a:lumMod val="75000"/>
                  </a:schemeClr>
                </a:solidFill>
              </a:rPr>
              <a:t>[</a:t>
            </a:r>
            <a:r>
              <a:rPr lang="zh-CN" altLang="en-US" sz="2400" dirty="0">
                <a:solidFill>
                  <a:schemeClr val="accent5">
                    <a:lumMod val="75000"/>
                  </a:schemeClr>
                </a:solidFill>
              </a:rPr>
              <a:t>例</a:t>
            </a:r>
            <a:r>
              <a:rPr lang="en-US" altLang="zh-CN" sz="2400" dirty="0">
                <a:solidFill>
                  <a:schemeClr val="accent5">
                    <a:lumMod val="75000"/>
                  </a:schemeClr>
                </a:solidFill>
              </a:rPr>
              <a:t>2] </a:t>
            </a:r>
            <a:r>
              <a:rPr lang="zh-CN" altLang="en-US" sz="2400" dirty="0">
                <a:solidFill>
                  <a:schemeClr val="accent5">
                    <a:lumMod val="75000"/>
                  </a:schemeClr>
                </a:solidFill>
              </a:rPr>
              <a:t>解</a:t>
            </a:r>
            <a:r>
              <a:rPr lang="zh-CN" altLang="en-US" sz="2100" dirty="0"/>
              <a:t>：按所给设计条件，微程序有三种判别测试，分别为</a:t>
            </a:r>
            <a:r>
              <a:rPr lang="en-US" altLang="zh-CN" sz="2100" dirty="0"/>
              <a:t>P1</a:t>
            </a:r>
            <a:r>
              <a:rPr lang="zh-CN" altLang="en-US" sz="2100" dirty="0"/>
              <a:t>，</a:t>
            </a:r>
            <a:r>
              <a:rPr lang="en-US" altLang="zh-CN" sz="2100" dirty="0"/>
              <a:t>P2</a:t>
            </a:r>
            <a:r>
              <a:rPr lang="zh-CN" altLang="en-US" sz="2100" dirty="0"/>
              <a:t>，</a:t>
            </a:r>
            <a:r>
              <a:rPr lang="en-US" altLang="zh-CN" sz="2100" dirty="0"/>
              <a:t>P3</a:t>
            </a:r>
            <a:r>
              <a:rPr lang="zh-CN" altLang="en-US" sz="2100" dirty="0"/>
              <a:t>。 由于修改</a:t>
            </a:r>
            <a:r>
              <a:rPr lang="en-US" altLang="zh-CN" sz="2100" dirty="0"/>
              <a:t>μA5-μA0</a:t>
            </a:r>
            <a:r>
              <a:rPr lang="zh-CN" altLang="en-US" sz="2100" dirty="0"/>
              <a:t>内容具有很大灵活性，现分配如下：</a:t>
            </a:r>
          </a:p>
          <a:p>
            <a:pPr eaLnBrk="1" hangingPunct="1">
              <a:lnSpc>
                <a:spcPct val="80000"/>
              </a:lnSpc>
              <a:buNone/>
            </a:pPr>
            <a:r>
              <a:rPr lang="en-US" altLang="zh-CN" sz="2100" dirty="0"/>
              <a:t>(1)</a:t>
            </a:r>
            <a:r>
              <a:rPr lang="zh-CN" altLang="en-US" sz="2100" dirty="0"/>
              <a:t>用</a:t>
            </a:r>
            <a:r>
              <a:rPr lang="en-US" altLang="zh-CN" sz="2100" dirty="0"/>
              <a:t>P1</a:t>
            </a:r>
            <a:r>
              <a:rPr lang="zh-CN" altLang="en-US" sz="2100" dirty="0"/>
              <a:t>和</a:t>
            </a:r>
            <a:r>
              <a:rPr lang="en-US" altLang="zh-CN" sz="2100" dirty="0"/>
              <a:t>IR3-IR0</a:t>
            </a:r>
            <a:r>
              <a:rPr lang="zh-CN" altLang="en-US" sz="2100" dirty="0"/>
              <a:t>修改</a:t>
            </a:r>
            <a:r>
              <a:rPr lang="en-US" altLang="zh-CN" sz="2100" dirty="0"/>
              <a:t>μA3-μA0</a:t>
            </a:r>
            <a:r>
              <a:rPr lang="zh-CN" altLang="en-US" sz="2100" dirty="0"/>
              <a:t>；</a:t>
            </a:r>
          </a:p>
          <a:p>
            <a:pPr eaLnBrk="1" hangingPunct="1">
              <a:lnSpc>
                <a:spcPct val="80000"/>
              </a:lnSpc>
              <a:buNone/>
            </a:pPr>
            <a:r>
              <a:rPr lang="en-US" altLang="zh-CN" sz="2100" dirty="0"/>
              <a:t>(2)</a:t>
            </a:r>
            <a:r>
              <a:rPr lang="zh-CN" altLang="en-US" sz="2100" dirty="0"/>
              <a:t>用</a:t>
            </a:r>
            <a:r>
              <a:rPr lang="en-US" altLang="zh-CN" sz="2100" dirty="0"/>
              <a:t>P2</a:t>
            </a:r>
            <a:r>
              <a:rPr lang="zh-CN" altLang="en-US" sz="2100" dirty="0"/>
              <a:t>和</a:t>
            </a:r>
            <a:r>
              <a:rPr lang="en-US" altLang="zh-CN" sz="2100" dirty="0"/>
              <a:t>C</a:t>
            </a:r>
            <a:r>
              <a:rPr lang="zh-CN" altLang="en-US" sz="2100" dirty="0"/>
              <a:t>修改</a:t>
            </a:r>
            <a:r>
              <a:rPr lang="en-US" altLang="zh-CN" sz="2100" dirty="0"/>
              <a:t>μA0</a:t>
            </a:r>
            <a:r>
              <a:rPr lang="zh-CN" altLang="en-US" sz="2100" dirty="0"/>
              <a:t>；</a:t>
            </a:r>
          </a:p>
          <a:p>
            <a:pPr eaLnBrk="1" hangingPunct="1">
              <a:lnSpc>
                <a:spcPct val="80000"/>
              </a:lnSpc>
              <a:buNone/>
            </a:pPr>
            <a:r>
              <a:rPr lang="en-US" altLang="zh-CN" sz="2100" dirty="0"/>
              <a:t>(3)</a:t>
            </a:r>
            <a:r>
              <a:rPr lang="zh-CN" altLang="en-US" sz="2100" dirty="0"/>
              <a:t>用</a:t>
            </a:r>
            <a:r>
              <a:rPr lang="en-US" altLang="zh-CN" sz="2100" dirty="0"/>
              <a:t>P3</a:t>
            </a:r>
            <a:r>
              <a:rPr lang="zh-CN" altLang="en-US" sz="2100" dirty="0"/>
              <a:t>和</a:t>
            </a:r>
            <a:r>
              <a:rPr lang="en-US" altLang="zh-CN" sz="2100" dirty="0"/>
              <a:t>IR5</a:t>
            </a:r>
            <a:r>
              <a:rPr lang="zh-CN" altLang="en-US" sz="2100" dirty="0"/>
              <a:t>，</a:t>
            </a:r>
            <a:r>
              <a:rPr lang="en-US" altLang="zh-CN" sz="2100" dirty="0"/>
              <a:t>IR4</a:t>
            </a:r>
            <a:r>
              <a:rPr lang="zh-CN" altLang="en-US" sz="2100" dirty="0"/>
              <a:t>修改</a:t>
            </a:r>
            <a:r>
              <a:rPr lang="en-US" altLang="zh-CN" sz="2100" dirty="0"/>
              <a:t>μA5</a:t>
            </a:r>
            <a:r>
              <a:rPr lang="zh-CN" altLang="en-US" sz="2100" dirty="0"/>
              <a:t>，</a:t>
            </a:r>
            <a:r>
              <a:rPr lang="en-US" altLang="zh-CN" sz="2100" dirty="0"/>
              <a:t>μA4</a:t>
            </a:r>
            <a:r>
              <a:rPr lang="zh-CN" altLang="en-US" sz="2100" dirty="0"/>
              <a:t>。</a:t>
            </a:r>
          </a:p>
          <a:p>
            <a:pPr eaLnBrk="1" hangingPunct="1">
              <a:lnSpc>
                <a:spcPct val="80000"/>
              </a:lnSpc>
              <a:buNone/>
            </a:pPr>
            <a:r>
              <a:rPr lang="zh-CN" altLang="en-US" sz="2100" dirty="0"/>
              <a:t>           另外还要考虑时间因素</a:t>
            </a:r>
            <a:r>
              <a:rPr lang="en-US" altLang="zh-CN" sz="2100" dirty="0"/>
              <a:t>T4(</a:t>
            </a:r>
            <a:r>
              <a:rPr lang="zh-CN" altLang="en-US" sz="2100" dirty="0"/>
              <a:t>假设</a:t>
            </a:r>
            <a:r>
              <a:rPr lang="en-US" altLang="zh-CN" sz="2100" dirty="0"/>
              <a:t>CPU</a:t>
            </a:r>
            <a:r>
              <a:rPr lang="zh-CN" altLang="en-US" sz="2100" dirty="0"/>
              <a:t>周期最后一个节拍脉冲</a:t>
            </a:r>
            <a:r>
              <a:rPr lang="en-US" altLang="zh-CN" sz="2100" dirty="0"/>
              <a:t>)</a:t>
            </a:r>
            <a:r>
              <a:rPr lang="zh-CN" altLang="en-US" sz="2100" dirty="0"/>
              <a:t>，故转移逻辑表达式如下：</a:t>
            </a:r>
          </a:p>
          <a:p>
            <a:pPr eaLnBrk="1" hangingPunct="1">
              <a:lnSpc>
                <a:spcPct val="80000"/>
              </a:lnSpc>
              <a:buNone/>
            </a:pPr>
            <a:r>
              <a:rPr lang="zh-CN" altLang="en-US" sz="2100" dirty="0"/>
              <a:t>　　</a:t>
            </a:r>
            <a:r>
              <a:rPr lang="en-US" altLang="zh-CN" sz="2100" dirty="0"/>
              <a:t>μA5=P3·IR5·T4</a:t>
            </a:r>
          </a:p>
          <a:p>
            <a:pPr eaLnBrk="1" hangingPunct="1">
              <a:lnSpc>
                <a:spcPct val="80000"/>
              </a:lnSpc>
              <a:buNone/>
            </a:pPr>
            <a:r>
              <a:rPr lang="zh-CN" altLang="en-US" sz="2100" dirty="0"/>
              <a:t>　　</a:t>
            </a:r>
            <a:r>
              <a:rPr lang="en-US" altLang="zh-CN" sz="2100" dirty="0"/>
              <a:t>μA4=?</a:t>
            </a:r>
          </a:p>
          <a:p>
            <a:pPr eaLnBrk="1" hangingPunct="1">
              <a:lnSpc>
                <a:spcPct val="80000"/>
              </a:lnSpc>
              <a:buNone/>
            </a:pPr>
            <a:r>
              <a:rPr lang="zh-CN" altLang="en-US" sz="2100" dirty="0"/>
              <a:t>　　</a:t>
            </a:r>
            <a:r>
              <a:rPr lang="en-US" altLang="zh-CN" sz="2100" dirty="0"/>
              <a:t>μA3=?</a:t>
            </a:r>
          </a:p>
          <a:p>
            <a:pPr eaLnBrk="1" hangingPunct="1">
              <a:lnSpc>
                <a:spcPct val="80000"/>
              </a:lnSpc>
              <a:buNone/>
            </a:pPr>
            <a:r>
              <a:rPr lang="zh-CN" altLang="en-US" sz="2100" dirty="0"/>
              <a:t>　　</a:t>
            </a:r>
            <a:r>
              <a:rPr lang="en-US" altLang="zh-CN" sz="2100" dirty="0"/>
              <a:t>μA2=?</a:t>
            </a:r>
          </a:p>
          <a:p>
            <a:pPr eaLnBrk="1" hangingPunct="1">
              <a:lnSpc>
                <a:spcPct val="80000"/>
              </a:lnSpc>
              <a:buNone/>
            </a:pPr>
            <a:r>
              <a:rPr lang="zh-CN" altLang="en-US" sz="2100" dirty="0"/>
              <a:t>　　</a:t>
            </a:r>
            <a:r>
              <a:rPr lang="en-US" altLang="zh-CN" sz="2100" dirty="0"/>
              <a:t>μA1=?</a:t>
            </a:r>
          </a:p>
          <a:p>
            <a:pPr eaLnBrk="1" hangingPunct="1">
              <a:lnSpc>
                <a:spcPct val="80000"/>
              </a:lnSpc>
              <a:buNone/>
            </a:pPr>
            <a:r>
              <a:rPr lang="zh-CN" altLang="en-US" sz="2100" dirty="0"/>
              <a:t>　　</a:t>
            </a:r>
            <a:r>
              <a:rPr lang="en-US" altLang="zh-CN" sz="2100" dirty="0"/>
              <a:t>μA0=?</a:t>
            </a:r>
            <a:r>
              <a:rPr lang="zh-CN" altLang="en-US" sz="2100" dirty="0"/>
              <a:t>            </a:t>
            </a:r>
          </a:p>
        </p:txBody>
      </p:sp>
      <p:sp>
        <p:nvSpPr>
          <p:cNvPr id="67586"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111</a:t>
            </a:fld>
            <a:endParaRPr lang="en-US" altLang="zh-CN" sz="10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p:cNvSpPr>
          <p:nvPr>
            <p:ph type="title"/>
          </p:nvPr>
        </p:nvSpPr>
        <p:spPr>
          <a:xfrm>
            <a:off x="457200" y="122238"/>
            <a:ext cx="7543800" cy="930275"/>
          </a:xfrm>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.4.2  </a:t>
            </a:r>
            <a:r>
              <a:rPr lang="zh-CN" altLang="en-US" dirty="0">
                <a:solidFill>
                  <a:schemeClr val="tx1"/>
                </a:solidFill>
              </a:rPr>
              <a:t>微程序设计技术</a:t>
            </a:r>
          </a:p>
        </p:txBody>
      </p:sp>
      <p:sp>
        <p:nvSpPr>
          <p:cNvPr id="67587" name="Rectangle 2"/>
          <p:cNvSpPr>
            <a:spLocks noGrp="1"/>
          </p:cNvSpPr>
          <p:nvPr>
            <p:ph idx="1"/>
          </p:nvPr>
        </p:nvSpPr>
        <p:spPr>
          <a:xfrm>
            <a:off x="468313" y="1268413"/>
            <a:ext cx="7643812" cy="5543550"/>
          </a:xfrm>
        </p:spPr>
        <p:txBody>
          <a:bodyPr vert="horz" wrap="square" lIns="91440" tIns="45720" rIns="91440" bIns="45720" anchor="t" anchorCtr="0"/>
          <a:lstStyle/>
          <a:p>
            <a:pPr eaLnBrk="1" hangingPunct="1">
              <a:lnSpc>
                <a:spcPct val="80000"/>
              </a:lnSpc>
              <a:buNone/>
            </a:pPr>
            <a:r>
              <a:rPr lang="en-US" altLang="zh-CN" sz="2100" dirty="0"/>
              <a:t>     </a:t>
            </a:r>
            <a:r>
              <a:rPr lang="en-US" altLang="zh-CN" sz="2400" dirty="0">
                <a:solidFill>
                  <a:schemeClr val="accent5">
                    <a:lumMod val="75000"/>
                  </a:schemeClr>
                </a:solidFill>
              </a:rPr>
              <a:t>[</a:t>
            </a:r>
            <a:r>
              <a:rPr lang="zh-CN" altLang="en-US" sz="2400" dirty="0">
                <a:solidFill>
                  <a:schemeClr val="accent5">
                    <a:lumMod val="75000"/>
                  </a:schemeClr>
                </a:solidFill>
              </a:rPr>
              <a:t>例</a:t>
            </a:r>
            <a:r>
              <a:rPr lang="en-US" altLang="zh-CN" sz="2400" dirty="0">
                <a:solidFill>
                  <a:schemeClr val="accent5">
                    <a:lumMod val="75000"/>
                  </a:schemeClr>
                </a:solidFill>
              </a:rPr>
              <a:t>2] </a:t>
            </a:r>
            <a:r>
              <a:rPr lang="zh-CN" altLang="en-US" sz="2400" dirty="0">
                <a:solidFill>
                  <a:schemeClr val="accent5">
                    <a:lumMod val="75000"/>
                  </a:schemeClr>
                </a:solidFill>
              </a:rPr>
              <a:t>解</a:t>
            </a:r>
            <a:r>
              <a:rPr lang="zh-CN" altLang="en-US" sz="2100" dirty="0"/>
              <a:t>：按所给设计条件，微程序有三种判别测试，分别为</a:t>
            </a:r>
            <a:r>
              <a:rPr lang="en-US" altLang="zh-CN" sz="2100" dirty="0"/>
              <a:t>P1</a:t>
            </a:r>
            <a:r>
              <a:rPr lang="zh-CN" altLang="en-US" sz="2100" dirty="0"/>
              <a:t>，</a:t>
            </a:r>
            <a:r>
              <a:rPr lang="en-US" altLang="zh-CN" sz="2100" dirty="0"/>
              <a:t>P2</a:t>
            </a:r>
            <a:r>
              <a:rPr lang="zh-CN" altLang="en-US" sz="2100" dirty="0"/>
              <a:t>，</a:t>
            </a:r>
            <a:r>
              <a:rPr lang="en-US" altLang="zh-CN" sz="2100" dirty="0"/>
              <a:t>P3</a:t>
            </a:r>
            <a:r>
              <a:rPr lang="zh-CN" altLang="en-US" sz="2100" dirty="0"/>
              <a:t>。 由于修改</a:t>
            </a:r>
            <a:r>
              <a:rPr lang="en-US" altLang="zh-CN" sz="2100" dirty="0"/>
              <a:t>μA5-μA0</a:t>
            </a:r>
            <a:r>
              <a:rPr lang="zh-CN" altLang="en-US" sz="2100" dirty="0"/>
              <a:t>内容具有很大灵活性，现分配如下：</a:t>
            </a:r>
          </a:p>
          <a:p>
            <a:pPr eaLnBrk="1" hangingPunct="1">
              <a:lnSpc>
                <a:spcPct val="80000"/>
              </a:lnSpc>
              <a:buNone/>
            </a:pPr>
            <a:r>
              <a:rPr lang="en-US" altLang="zh-CN" sz="2100" dirty="0"/>
              <a:t>(1)</a:t>
            </a:r>
            <a:r>
              <a:rPr lang="zh-CN" altLang="en-US" sz="2100" dirty="0"/>
              <a:t>用</a:t>
            </a:r>
            <a:r>
              <a:rPr lang="en-US" altLang="zh-CN" sz="2100" dirty="0"/>
              <a:t>P1</a:t>
            </a:r>
            <a:r>
              <a:rPr lang="zh-CN" altLang="en-US" sz="2100" dirty="0"/>
              <a:t>和</a:t>
            </a:r>
            <a:r>
              <a:rPr lang="en-US" altLang="zh-CN" sz="2100" dirty="0"/>
              <a:t>IR3-IR0</a:t>
            </a:r>
            <a:r>
              <a:rPr lang="zh-CN" altLang="en-US" sz="2100" dirty="0"/>
              <a:t>修改</a:t>
            </a:r>
            <a:r>
              <a:rPr lang="en-US" altLang="zh-CN" sz="2100" dirty="0"/>
              <a:t>μA3-μA0</a:t>
            </a:r>
            <a:r>
              <a:rPr lang="zh-CN" altLang="en-US" sz="2100" dirty="0"/>
              <a:t>；</a:t>
            </a:r>
          </a:p>
          <a:p>
            <a:pPr eaLnBrk="1" hangingPunct="1">
              <a:lnSpc>
                <a:spcPct val="80000"/>
              </a:lnSpc>
              <a:buNone/>
            </a:pPr>
            <a:r>
              <a:rPr lang="en-US" altLang="zh-CN" sz="2100" dirty="0"/>
              <a:t>(2)</a:t>
            </a:r>
            <a:r>
              <a:rPr lang="zh-CN" altLang="en-US" sz="2100" dirty="0"/>
              <a:t>用</a:t>
            </a:r>
            <a:r>
              <a:rPr lang="en-US" altLang="zh-CN" sz="2100" dirty="0"/>
              <a:t>P2</a:t>
            </a:r>
            <a:r>
              <a:rPr lang="zh-CN" altLang="en-US" sz="2100" dirty="0"/>
              <a:t>和</a:t>
            </a:r>
            <a:r>
              <a:rPr lang="en-US" altLang="zh-CN" sz="2100" dirty="0"/>
              <a:t>C</a:t>
            </a:r>
            <a:r>
              <a:rPr lang="zh-CN" altLang="en-US" sz="2100" dirty="0"/>
              <a:t>修改</a:t>
            </a:r>
            <a:r>
              <a:rPr lang="en-US" altLang="zh-CN" sz="2100" dirty="0"/>
              <a:t>μA0</a:t>
            </a:r>
            <a:r>
              <a:rPr lang="zh-CN" altLang="en-US" sz="2100" dirty="0"/>
              <a:t>；</a:t>
            </a:r>
          </a:p>
          <a:p>
            <a:pPr eaLnBrk="1" hangingPunct="1">
              <a:lnSpc>
                <a:spcPct val="80000"/>
              </a:lnSpc>
              <a:buNone/>
            </a:pPr>
            <a:r>
              <a:rPr lang="en-US" altLang="zh-CN" sz="2100" dirty="0"/>
              <a:t>(3)</a:t>
            </a:r>
            <a:r>
              <a:rPr lang="zh-CN" altLang="en-US" sz="2100" dirty="0"/>
              <a:t>用</a:t>
            </a:r>
            <a:r>
              <a:rPr lang="en-US" altLang="zh-CN" sz="2100" dirty="0"/>
              <a:t>P3</a:t>
            </a:r>
            <a:r>
              <a:rPr lang="zh-CN" altLang="en-US" sz="2100" dirty="0"/>
              <a:t>和</a:t>
            </a:r>
            <a:r>
              <a:rPr lang="en-US" altLang="zh-CN" sz="2100" dirty="0"/>
              <a:t>IR5</a:t>
            </a:r>
            <a:r>
              <a:rPr lang="zh-CN" altLang="en-US" sz="2100" dirty="0"/>
              <a:t>，</a:t>
            </a:r>
            <a:r>
              <a:rPr lang="en-US" altLang="zh-CN" sz="2100" dirty="0"/>
              <a:t>IR4</a:t>
            </a:r>
            <a:r>
              <a:rPr lang="zh-CN" altLang="en-US" sz="2100" dirty="0"/>
              <a:t>修改</a:t>
            </a:r>
            <a:r>
              <a:rPr lang="en-US" altLang="zh-CN" sz="2100" dirty="0"/>
              <a:t>μA5</a:t>
            </a:r>
            <a:r>
              <a:rPr lang="zh-CN" altLang="en-US" sz="2100" dirty="0"/>
              <a:t>，</a:t>
            </a:r>
            <a:r>
              <a:rPr lang="en-US" altLang="zh-CN" sz="2100" dirty="0"/>
              <a:t>μA4</a:t>
            </a:r>
            <a:r>
              <a:rPr lang="zh-CN" altLang="en-US" sz="2100" dirty="0"/>
              <a:t>。</a:t>
            </a:r>
          </a:p>
          <a:p>
            <a:pPr eaLnBrk="1" hangingPunct="1">
              <a:lnSpc>
                <a:spcPct val="80000"/>
              </a:lnSpc>
              <a:buNone/>
            </a:pPr>
            <a:r>
              <a:rPr lang="zh-CN" altLang="en-US" sz="2100" dirty="0"/>
              <a:t>           另外还要考虑时间因素</a:t>
            </a:r>
            <a:r>
              <a:rPr lang="en-US" altLang="zh-CN" sz="2100" dirty="0"/>
              <a:t>T4(</a:t>
            </a:r>
            <a:r>
              <a:rPr lang="zh-CN" altLang="en-US" sz="2100" dirty="0"/>
              <a:t>假设</a:t>
            </a:r>
            <a:r>
              <a:rPr lang="en-US" altLang="zh-CN" sz="2100" dirty="0"/>
              <a:t>CPU</a:t>
            </a:r>
            <a:r>
              <a:rPr lang="zh-CN" altLang="en-US" sz="2100" dirty="0"/>
              <a:t>周期最后一个节拍脉冲</a:t>
            </a:r>
            <a:r>
              <a:rPr lang="en-US" altLang="zh-CN" sz="2100" dirty="0"/>
              <a:t>)</a:t>
            </a:r>
            <a:r>
              <a:rPr lang="zh-CN" altLang="en-US" sz="2100" dirty="0"/>
              <a:t>，故转移逻辑表达式如下：</a:t>
            </a:r>
          </a:p>
          <a:p>
            <a:pPr eaLnBrk="1" hangingPunct="1">
              <a:lnSpc>
                <a:spcPct val="80000"/>
              </a:lnSpc>
              <a:buNone/>
            </a:pPr>
            <a:r>
              <a:rPr lang="zh-CN" altLang="en-US" sz="2100" dirty="0"/>
              <a:t>　　</a:t>
            </a:r>
            <a:r>
              <a:rPr lang="en-US" altLang="zh-CN" sz="2100" dirty="0"/>
              <a:t>μA5=P3·IR5·T4</a:t>
            </a:r>
          </a:p>
          <a:p>
            <a:pPr eaLnBrk="1" hangingPunct="1">
              <a:lnSpc>
                <a:spcPct val="80000"/>
              </a:lnSpc>
              <a:buNone/>
            </a:pPr>
            <a:r>
              <a:rPr lang="zh-CN" altLang="en-US" sz="2100" dirty="0"/>
              <a:t>　　</a:t>
            </a:r>
            <a:r>
              <a:rPr lang="en-US" altLang="zh-CN" sz="2100" dirty="0"/>
              <a:t>μA4=P3·IR4·T4</a:t>
            </a:r>
          </a:p>
          <a:p>
            <a:pPr eaLnBrk="1" hangingPunct="1">
              <a:lnSpc>
                <a:spcPct val="80000"/>
              </a:lnSpc>
              <a:buNone/>
            </a:pPr>
            <a:r>
              <a:rPr lang="zh-CN" altLang="en-US" sz="2100" dirty="0"/>
              <a:t>　　</a:t>
            </a:r>
            <a:r>
              <a:rPr lang="en-US" altLang="zh-CN" sz="2100" dirty="0"/>
              <a:t>μA3=P1·IR3·T4</a:t>
            </a:r>
          </a:p>
          <a:p>
            <a:pPr eaLnBrk="1" hangingPunct="1">
              <a:lnSpc>
                <a:spcPct val="80000"/>
              </a:lnSpc>
              <a:buNone/>
            </a:pPr>
            <a:r>
              <a:rPr lang="zh-CN" altLang="en-US" sz="2100" dirty="0"/>
              <a:t>　　</a:t>
            </a:r>
            <a:r>
              <a:rPr lang="en-US" altLang="zh-CN" sz="2100" dirty="0"/>
              <a:t>μA2=P1·IR2·T4</a:t>
            </a:r>
          </a:p>
          <a:p>
            <a:pPr eaLnBrk="1" hangingPunct="1">
              <a:lnSpc>
                <a:spcPct val="80000"/>
              </a:lnSpc>
              <a:buNone/>
            </a:pPr>
            <a:r>
              <a:rPr lang="zh-CN" altLang="en-US" sz="2100" dirty="0"/>
              <a:t>　　</a:t>
            </a:r>
            <a:r>
              <a:rPr lang="en-US" altLang="zh-CN" sz="2100" dirty="0"/>
              <a:t>μA1=P1·IR1·T4</a:t>
            </a:r>
          </a:p>
          <a:p>
            <a:pPr eaLnBrk="1" hangingPunct="1">
              <a:lnSpc>
                <a:spcPct val="80000"/>
              </a:lnSpc>
              <a:buNone/>
            </a:pPr>
            <a:r>
              <a:rPr lang="zh-CN" altLang="en-US" sz="2100" dirty="0"/>
              <a:t>　　</a:t>
            </a:r>
            <a:r>
              <a:rPr lang="en-US" altLang="zh-CN" sz="2100" dirty="0"/>
              <a:t>μA0=P1·IR0·T4+P2·C·T4</a:t>
            </a:r>
          </a:p>
          <a:p>
            <a:pPr eaLnBrk="1" hangingPunct="1">
              <a:lnSpc>
                <a:spcPct val="80000"/>
              </a:lnSpc>
              <a:buNone/>
            </a:pPr>
            <a:r>
              <a:rPr lang="en-US" altLang="zh-CN" sz="2100" dirty="0"/>
              <a:t>            </a:t>
            </a:r>
            <a:r>
              <a:rPr lang="zh-CN" altLang="en-US" sz="2100" dirty="0"/>
              <a:t>由于从触发器强置端修改，故前</a:t>
            </a:r>
            <a:r>
              <a:rPr lang="en-US" altLang="zh-CN" sz="2100" dirty="0"/>
              <a:t>5</a:t>
            </a:r>
            <a:r>
              <a:rPr lang="zh-CN" altLang="en-US" sz="2100" dirty="0"/>
              <a:t>个表达式可用“与非”门实现，最后一个用“与或非”门实现。</a:t>
            </a:r>
          </a:p>
          <a:p>
            <a:pPr eaLnBrk="1" hangingPunct="1">
              <a:lnSpc>
                <a:spcPct val="80000"/>
              </a:lnSpc>
              <a:buNone/>
            </a:pPr>
            <a:r>
              <a:rPr lang="zh-CN" altLang="en-US" sz="2100" dirty="0"/>
              <a:t>            </a:t>
            </a:r>
          </a:p>
        </p:txBody>
      </p:sp>
      <p:sp>
        <p:nvSpPr>
          <p:cNvPr id="67586"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112</a:t>
            </a:fld>
            <a:endParaRPr lang="en-US" altLang="zh-CN" sz="1000" dirty="0"/>
          </a:p>
        </p:txBody>
      </p:sp>
      <p:sp>
        <p:nvSpPr>
          <p:cNvPr id="5" name="云形 1">
            <a:extLst>
              <a:ext uri="{FF2B5EF4-FFF2-40B4-BE49-F238E27FC236}">
                <a16:creationId xmlns:a16="http://schemas.microsoft.com/office/drawing/2014/main" id="{D4FAD813-830C-4AA5-5947-C92E5D47A886}"/>
              </a:ext>
            </a:extLst>
          </p:cNvPr>
          <p:cNvSpPr/>
          <p:nvPr/>
        </p:nvSpPr>
        <p:spPr>
          <a:xfrm>
            <a:off x="5076056" y="3645024"/>
            <a:ext cx="3240360" cy="1800200"/>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i="1" dirty="0">
                <a:solidFill>
                  <a:schemeClr val="tx1">
                    <a:lumMod val="95000"/>
                    <a:lumOff val="5000"/>
                  </a:schemeClr>
                </a:solidFill>
              </a:rPr>
              <a:t>（</a:t>
            </a:r>
            <a:r>
              <a:rPr lang="en-US" altLang="zh-CN" i="1" dirty="0">
                <a:solidFill>
                  <a:schemeClr val="tx1">
                    <a:lumMod val="95000"/>
                    <a:lumOff val="5000"/>
                  </a:schemeClr>
                </a:solidFill>
              </a:rPr>
              <a:t>Note</a:t>
            </a:r>
            <a:r>
              <a:rPr lang="zh-CN" altLang="en-US" i="1" dirty="0">
                <a:solidFill>
                  <a:schemeClr val="tx1">
                    <a:lumMod val="95000"/>
                    <a:lumOff val="5000"/>
                  </a:schemeClr>
                </a:solidFill>
              </a:rPr>
              <a:t>）为什么</a:t>
            </a:r>
            <a:r>
              <a:rPr lang="el-GR" altLang="zh-CN" i="1" dirty="0">
                <a:solidFill>
                  <a:schemeClr val="tx1">
                    <a:lumMod val="95000"/>
                    <a:lumOff val="5000"/>
                  </a:schemeClr>
                </a:solidFill>
              </a:rPr>
              <a:t>μ</a:t>
            </a:r>
            <a:r>
              <a:rPr lang="en-US" altLang="zh-CN" i="1" dirty="0">
                <a:solidFill>
                  <a:schemeClr val="tx1">
                    <a:lumMod val="95000"/>
                    <a:lumOff val="5000"/>
                  </a:schemeClr>
                </a:solidFill>
              </a:rPr>
              <a:t>A0</a:t>
            </a:r>
            <a:r>
              <a:rPr lang="zh-CN" altLang="en-US" i="1" dirty="0">
                <a:solidFill>
                  <a:schemeClr val="tx1">
                    <a:lumMod val="95000"/>
                    <a:lumOff val="5000"/>
                  </a:schemeClr>
                </a:solidFill>
              </a:rPr>
              <a:t>由</a:t>
            </a:r>
            <a:r>
              <a:rPr lang="en-US" altLang="zh-CN" i="1" dirty="0">
                <a:solidFill>
                  <a:schemeClr val="tx1">
                    <a:lumMod val="95000"/>
                    <a:lumOff val="5000"/>
                  </a:schemeClr>
                </a:solidFill>
              </a:rPr>
              <a:t>P1</a:t>
            </a:r>
            <a:r>
              <a:rPr lang="zh-CN" altLang="en-US" i="1" dirty="0">
                <a:solidFill>
                  <a:schemeClr val="tx1">
                    <a:lumMod val="95000"/>
                    <a:lumOff val="5000"/>
                  </a:schemeClr>
                </a:solidFill>
              </a:rPr>
              <a:t>、</a:t>
            </a:r>
            <a:r>
              <a:rPr lang="en-US" altLang="zh-CN" i="1" dirty="0">
                <a:solidFill>
                  <a:schemeClr val="tx1">
                    <a:lumMod val="95000"/>
                    <a:lumOff val="5000"/>
                  </a:schemeClr>
                </a:solidFill>
              </a:rPr>
              <a:t>P2</a:t>
            </a:r>
            <a:r>
              <a:rPr lang="zh-CN" altLang="en-US" i="1" dirty="0">
                <a:solidFill>
                  <a:schemeClr val="tx1">
                    <a:lumMod val="95000"/>
                    <a:lumOff val="5000"/>
                  </a:schemeClr>
                </a:solidFill>
              </a:rPr>
              <a:t>共同置位不会出错？</a:t>
            </a:r>
            <a:endParaRPr lang="en-US" altLang="zh-CN" i="1" dirty="0">
              <a:solidFill>
                <a:schemeClr val="tx1">
                  <a:lumMod val="95000"/>
                  <a:lumOff val="5000"/>
                </a:schemeClr>
              </a:solidFill>
            </a:endParaRPr>
          </a:p>
        </p:txBody>
      </p:sp>
    </p:spTree>
    <p:extLst>
      <p:ext uri="{BB962C8B-B14F-4D97-AF65-F5344CB8AC3E}">
        <p14:creationId xmlns:p14="http://schemas.microsoft.com/office/powerpoint/2010/main" val="61623393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.4.2  </a:t>
            </a:r>
            <a:r>
              <a:rPr lang="zh-CN" altLang="en-US" dirty="0">
                <a:solidFill>
                  <a:schemeClr val="tx1"/>
                </a:solidFill>
              </a:rPr>
              <a:t>微程序设计技术</a:t>
            </a:r>
          </a:p>
        </p:txBody>
      </p:sp>
      <p:sp>
        <p:nvSpPr>
          <p:cNvPr id="68612" name="Rectangle 3"/>
          <p:cNvSpPr>
            <a:spLocks noGrp="1"/>
          </p:cNvSpPr>
          <p:nvPr>
            <p:ph type="body" sz="half" idx="1"/>
          </p:nvPr>
        </p:nvSpPr>
        <p:spPr>
          <a:xfrm>
            <a:off x="457200" y="1719263"/>
            <a:ext cx="8435975" cy="3775075"/>
          </a:xfrm>
        </p:spPr>
        <p:txBody>
          <a:bodyPr vert="horz" wrap="square" lIns="91440" tIns="45720" rIns="91440" bIns="45720" anchor="t" anchorCtr="0"/>
          <a:lstStyle/>
          <a:p>
            <a:pPr eaLnBrk="1" hangingPunct="1">
              <a:buClr>
                <a:schemeClr val="tx2"/>
              </a:buClr>
              <a:buSzPct val="70000"/>
              <a:buFont typeface="Wingdings" panose="05000000000000000000" pitchFamily="2" charset="2"/>
              <a:buNone/>
            </a:pPr>
            <a:r>
              <a:rPr lang="en-US" altLang="zh-CN" sz="2600" dirty="0"/>
              <a:t>3</a:t>
            </a:r>
            <a:r>
              <a:rPr lang="zh-CN" altLang="en-US" sz="2600" dirty="0"/>
              <a:t>、微指令格式</a:t>
            </a:r>
            <a:endParaRPr lang="en-US" altLang="zh-CN" sz="2600" dirty="0"/>
          </a:p>
          <a:p>
            <a:pPr eaLnBrk="1" hangingPunct="1">
              <a:buClr>
                <a:schemeClr val="tx2"/>
              </a:buClr>
              <a:buSzPct val="70000"/>
              <a:buFont typeface="Wingdings" panose="05000000000000000000" pitchFamily="2" charset="2"/>
              <a:buNone/>
            </a:pPr>
            <a:r>
              <a:rPr lang="zh-CN" altLang="en-US" sz="2600" dirty="0"/>
              <a:t>分为两类：</a:t>
            </a:r>
            <a:r>
              <a:rPr lang="zh-CN" altLang="en-US" sz="2600" b="1" dirty="0"/>
              <a:t>水平型微指令</a:t>
            </a:r>
            <a:r>
              <a:rPr lang="zh-CN" altLang="en-US" sz="2600" dirty="0"/>
              <a:t>和</a:t>
            </a:r>
            <a:r>
              <a:rPr lang="zh-CN" altLang="en-US" sz="2600" b="1" dirty="0"/>
              <a:t>垂直型微指令</a:t>
            </a:r>
          </a:p>
          <a:p>
            <a:pPr lvl="1" eaLnBrk="1" hangingPunct="1">
              <a:buClr>
                <a:schemeClr val="accent2"/>
              </a:buClr>
              <a:buSzPct val="70000"/>
              <a:buFont typeface="Wingdings" panose="05000000000000000000" pitchFamily="2" charset="2"/>
              <a:buNone/>
            </a:pPr>
            <a:r>
              <a:rPr lang="zh-CN" altLang="en-US" dirty="0"/>
              <a:t>（</a:t>
            </a:r>
            <a:r>
              <a:rPr lang="en-US" altLang="zh-CN" dirty="0"/>
              <a:t>1</a:t>
            </a:r>
            <a:r>
              <a:rPr lang="zh-CN" altLang="en-US" dirty="0"/>
              <a:t>）水平型微指令   </a:t>
            </a:r>
          </a:p>
          <a:p>
            <a:pPr lvl="2" eaLnBrk="1" hangingPunct="1">
              <a:buClr>
                <a:schemeClr val="accent1"/>
              </a:buClr>
              <a:buSzPct val="70000"/>
              <a:buFont typeface="Wingdings" panose="05000000000000000000" pitchFamily="2" charset="2"/>
            </a:pPr>
            <a:r>
              <a:rPr lang="zh-CN" altLang="en-US" sz="2500" dirty="0"/>
              <a:t>水平型微指令是指一次能定义并能</a:t>
            </a:r>
            <a:r>
              <a:rPr lang="zh-CN" altLang="en-US" sz="2500" u="sng" dirty="0"/>
              <a:t>并行执行多个微命令</a:t>
            </a:r>
            <a:r>
              <a:rPr lang="zh-CN" altLang="en-US" sz="2500" dirty="0"/>
              <a:t>的微指令。</a:t>
            </a:r>
          </a:p>
          <a:p>
            <a:pPr lvl="2" eaLnBrk="1" hangingPunct="1">
              <a:buClr>
                <a:schemeClr val="accent1"/>
              </a:buClr>
              <a:buSzPct val="70000"/>
              <a:buFont typeface="Wingdings" panose="05000000000000000000" pitchFamily="2" charset="2"/>
            </a:pPr>
            <a:r>
              <a:rPr lang="zh-CN" altLang="en-US" sz="2500" dirty="0"/>
              <a:t>格式如下</a:t>
            </a:r>
          </a:p>
        </p:txBody>
      </p:sp>
      <p:graphicFrame>
        <p:nvGraphicFramePr>
          <p:cNvPr id="109572" name="Group 4"/>
          <p:cNvGraphicFramePr>
            <a:graphicFrameLocks noGrp="1"/>
          </p:cNvGraphicFramePr>
          <p:nvPr>
            <p:ph sz="half" idx="2"/>
            <p:extLst>
              <p:ext uri="{D42A27DB-BD31-4B8C-83A1-F6EECF244321}">
                <p14:modId xmlns:p14="http://schemas.microsoft.com/office/powerpoint/2010/main" val="100771331"/>
              </p:ext>
            </p:extLst>
          </p:nvPr>
        </p:nvGraphicFramePr>
        <p:xfrm>
          <a:off x="519113" y="4487863"/>
          <a:ext cx="7777162" cy="719137"/>
        </p:xfrm>
        <a:graphic>
          <a:graphicData uri="http://schemas.openxmlformats.org/drawingml/2006/table">
            <a:tbl>
              <a:tblPr/>
              <a:tblGrid>
                <a:gridCol w="2662237">
                  <a:extLst>
                    <a:ext uri="{9D8B030D-6E8A-4147-A177-3AD203B41FA5}">
                      <a16:colId xmlns:a16="http://schemas.microsoft.com/office/drawing/2014/main" val="20000"/>
                    </a:ext>
                  </a:extLst>
                </a:gridCol>
                <a:gridCol w="2557463">
                  <a:extLst>
                    <a:ext uri="{9D8B030D-6E8A-4147-A177-3AD203B41FA5}">
                      <a16:colId xmlns:a16="http://schemas.microsoft.com/office/drawing/2014/main" val="20001"/>
                    </a:ext>
                  </a:extLst>
                </a:gridCol>
                <a:gridCol w="2557462">
                  <a:extLst>
                    <a:ext uri="{9D8B030D-6E8A-4147-A177-3AD203B41FA5}">
                      <a16:colId xmlns:a16="http://schemas.microsoft.com/office/drawing/2014/main" val="20002"/>
                    </a:ext>
                  </a:extLst>
                </a:gridCol>
              </a:tblGrid>
              <a:tr h="71913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控制字段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判别测试字段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下地址字段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8610" name="灯片编号占位符 6"/>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113</a:t>
            </a:fld>
            <a:endParaRPr lang="en-US" altLang="zh-CN" sz="1000" dirty="0"/>
          </a:p>
        </p:txBody>
      </p:sp>
      <p:sp>
        <p:nvSpPr>
          <p:cNvPr id="46093" name="文本框 59422"/>
          <p:cNvSpPr txBox="1"/>
          <p:nvPr>
            <p:custDataLst>
              <p:tags r:id="rId1"/>
            </p:custDataLst>
          </p:nvPr>
        </p:nvSpPr>
        <p:spPr>
          <a:xfrm>
            <a:off x="1258888" y="5228273"/>
            <a:ext cx="7561262" cy="519112"/>
          </a:xfrm>
          <a:prstGeom prst="rect">
            <a:avLst/>
          </a:prstGeom>
          <a:noFill/>
          <a:ln w="9525">
            <a:noFill/>
          </a:ln>
        </p:spPr>
        <p:txBody>
          <a:bodyPr anchor="t" anchorCtr="0">
            <a:spAutoFit/>
          </a:bodyPr>
          <a:lstStyle/>
          <a:p>
            <a:pPr>
              <a:spcBef>
                <a:spcPct val="50000"/>
              </a:spcBef>
            </a:pPr>
            <a:r>
              <a:rPr lang="zh-CN" altLang="en-US" sz="2800" b="1" dirty="0">
                <a:solidFill>
                  <a:schemeClr val="tx2"/>
                </a:solidFill>
                <a:latin typeface="Arial" panose="020B0604020202020204" pitchFamily="34" charset="0"/>
                <a:ea typeface="宋体" panose="02010600030101010101" pitchFamily="2" charset="-122"/>
              </a:rPr>
              <a:t>特点</a:t>
            </a:r>
            <a:r>
              <a:rPr lang="zh-CN" altLang="en-US" sz="2800" dirty="0">
                <a:latin typeface="Arial" panose="020B0604020202020204" pitchFamily="34" charset="0"/>
                <a:ea typeface="宋体" panose="02010600030101010101" pitchFamily="2" charset="-122"/>
              </a:rPr>
              <a:t>：一次能定义并能并行执行多个微命令 。</a:t>
            </a:r>
          </a:p>
        </p:txBody>
      </p:sp>
      <p:sp>
        <p:nvSpPr>
          <p:cNvPr id="46094" name="文本框 59423"/>
          <p:cNvSpPr txBox="1"/>
          <p:nvPr>
            <p:custDataLst>
              <p:tags r:id="rId2"/>
            </p:custDataLst>
          </p:nvPr>
        </p:nvSpPr>
        <p:spPr>
          <a:xfrm>
            <a:off x="1187450" y="5948998"/>
            <a:ext cx="4968875" cy="519112"/>
          </a:xfrm>
          <a:prstGeom prst="rect">
            <a:avLst/>
          </a:prstGeom>
          <a:solidFill>
            <a:schemeClr val="accent1"/>
          </a:solidFill>
          <a:ln w="9525">
            <a:noFill/>
          </a:ln>
        </p:spPr>
        <p:txBody>
          <a:bodyPr anchor="t" anchorCtr="0">
            <a:spAutoFit/>
          </a:bodyPr>
          <a:lstStyle/>
          <a:p>
            <a:pPr>
              <a:spcBef>
                <a:spcPct val="50000"/>
              </a:spcBef>
            </a:pPr>
            <a:r>
              <a:rPr lang="zh-CN" altLang="en-US" sz="2800" dirty="0">
                <a:solidFill>
                  <a:schemeClr val="bg1"/>
                </a:solidFill>
                <a:latin typeface="Arial" panose="020B0604020202020204" pitchFamily="34" charset="0"/>
                <a:ea typeface="华文新魏" panose="02010800040101010101" pitchFamily="2" charset="-122"/>
              </a:rPr>
              <a:t>前述微指令格式即为水平型</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占位符 61441"/>
          <p:cNvSpPr>
            <a:spLocks noGrp="1" noRot="1"/>
          </p:cNvSpPr>
          <p:nvPr>
            <p:ph idx="1"/>
          </p:nvPr>
        </p:nvSpPr>
        <p:spPr>
          <a:xfrm>
            <a:off x="250825" y="836613"/>
            <a:ext cx="8540750" cy="5113337"/>
          </a:xfrm>
        </p:spPr>
        <p:txBody>
          <a:bodyPr anchor="t" anchorCtr="0"/>
          <a:lstStyle/>
          <a:p>
            <a:pPr marL="990600" lvl="1" indent="-533400">
              <a:lnSpc>
                <a:spcPct val="130000"/>
              </a:lnSpc>
            </a:pPr>
            <a:r>
              <a:rPr lang="zh-CN" altLang="en-US" dirty="0"/>
              <a:t>优点：</a:t>
            </a:r>
          </a:p>
          <a:p>
            <a:pPr marL="1371600" lvl="2" indent="-457200"/>
            <a:r>
              <a:rPr lang="zh-CN" altLang="en-US" dirty="0"/>
              <a:t>微指令字较长，速度越快。 </a:t>
            </a:r>
            <a:endParaRPr lang="zh-CN" altLang="en-US" b="1" dirty="0"/>
          </a:p>
          <a:p>
            <a:pPr marL="1371600" lvl="2" indent="-457200"/>
            <a:r>
              <a:rPr lang="zh-CN" altLang="en-US" dirty="0"/>
              <a:t>微指令中的微操作有高度的并行性。 </a:t>
            </a:r>
            <a:endParaRPr lang="zh-CN" altLang="en-US" b="1" dirty="0"/>
          </a:p>
          <a:p>
            <a:pPr marL="1371600" lvl="2" indent="-457200"/>
            <a:r>
              <a:rPr lang="zh-CN" altLang="en-US" dirty="0"/>
              <a:t>微指令译码简单。 </a:t>
            </a:r>
            <a:endParaRPr lang="zh-CN" altLang="en-US" b="1" dirty="0"/>
          </a:p>
          <a:p>
            <a:pPr marL="1371600" lvl="2" indent="-457200"/>
            <a:r>
              <a:rPr lang="zh-CN" altLang="en-US" dirty="0"/>
              <a:t>控制存储器的纵向容量小，灵活性强。</a:t>
            </a:r>
          </a:p>
          <a:p>
            <a:pPr marL="990600" lvl="1" indent="-533400"/>
            <a:r>
              <a:rPr lang="zh-CN" altLang="en-US" dirty="0"/>
              <a:t>缺点： </a:t>
            </a:r>
          </a:p>
          <a:p>
            <a:pPr marL="1371600" lvl="2" indent="-457200"/>
            <a:r>
              <a:rPr lang="zh-CN" altLang="en-US" dirty="0"/>
              <a:t>微指令字比较长，明显地增加了控制存储器的横向容量。 </a:t>
            </a:r>
          </a:p>
          <a:p>
            <a:pPr marL="1371600" lvl="2" indent="-457200"/>
            <a:r>
              <a:rPr lang="zh-CN" altLang="en-US" dirty="0"/>
              <a:t>水平微指令与机器指令差别很大，一般要熟悉机器结构、数据通路、时序系统以及 微命令非常熟悉才能进行设计。</a:t>
            </a:r>
          </a:p>
        </p:txBody>
      </p:sp>
      <p:sp>
        <p:nvSpPr>
          <p:cNvPr id="47105"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114</a:t>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.4.2  </a:t>
            </a:r>
            <a:r>
              <a:rPr lang="zh-CN" altLang="en-US" dirty="0">
                <a:solidFill>
                  <a:schemeClr val="tx1"/>
                </a:solidFill>
              </a:rPr>
              <a:t>微程序设计技术</a:t>
            </a:r>
          </a:p>
        </p:txBody>
      </p:sp>
      <p:sp>
        <p:nvSpPr>
          <p:cNvPr id="69636" name="Rectangle 3"/>
          <p:cNvSpPr>
            <a:spLocks noGrp="1"/>
          </p:cNvSpPr>
          <p:nvPr>
            <p:ph idx="1"/>
          </p:nvPr>
        </p:nvSpPr>
        <p:spPr>
          <a:xfrm>
            <a:off x="457200" y="1719263"/>
            <a:ext cx="7427913" cy="4411662"/>
          </a:xfrm>
        </p:spPr>
        <p:txBody>
          <a:bodyPr vert="horz" wrap="square" lIns="91440" tIns="45720" rIns="91440" bIns="45720" anchor="t" anchorCtr="0"/>
          <a:lstStyle/>
          <a:p>
            <a:pPr eaLnBrk="1" hangingPunct="1">
              <a:buNone/>
            </a:pPr>
            <a:r>
              <a:rPr lang="en-US" altLang="zh-CN" sz="2600" dirty="0"/>
              <a:t>3</a:t>
            </a:r>
            <a:r>
              <a:rPr lang="zh-CN" altLang="en-US" sz="2600" dirty="0"/>
              <a:t>、微指令格式</a:t>
            </a:r>
            <a:endParaRPr lang="en-US" altLang="zh-CN" sz="2600" dirty="0"/>
          </a:p>
          <a:p>
            <a:pPr eaLnBrk="1" hangingPunct="1">
              <a:buNone/>
            </a:pPr>
            <a:r>
              <a:rPr lang="zh-CN" altLang="en-US" sz="2600" dirty="0"/>
              <a:t>（</a:t>
            </a:r>
            <a:r>
              <a:rPr lang="en-US" altLang="zh-CN" sz="2600" dirty="0"/>
              <a:t>2</a:t>
            </a:r>
            <a:r>
              <a:rPr lang="zh-CN" altLang="en-US" sz="2600" dirty="0"/>
              <a:t>）垂直型微指令：采用编码方式。</a:t>
            </a:r>
          </a:p>
          <a:p>
            <a:pPr lvl="1" eaLnBrk="1" hangingPunct="1"/>
            <a:r>
              <a:rPr lang="zh-CN" altLang="en-US" sz="2200" dirty="0"/>
              <a:t>设置微操作控制字段时，</a:t>
            </a:r>
            <a:r>
              <a:rPr lang="zh-CN" altLang="en-US" sz="2200" u="sng" dirty="0"/>
              <a:t>一次只能执行一到二个微命令</a:t>
            </a:r>
            <a:r>
              <a:rPr lang="zh-CN" altLang="en-US" sz="2200" dirty="0"/>
              <a:t>的微指令称为垂直型微指令。</a:t>
            </a:r>
          </a:p>
          <a:p>
            <a:pPr marL="1371600" lvl="2" indent="-457200">
              <a:lnSpc>
                <a:spcPct val="140000"/>
              </a:lnSpc>
              <a:buNone/>
            </a:pPr>
            <a:r>
              <a:rPr lang="zh-CN" altLang="en-US" sz="2000" b="1" dirty="0">
                <a:solidFill>
                  <a:schemeClr val="tx2"/>
                </a:solidFill>
                <a:sym typeface="+mn-ea"/>
              </a:rPr>
              <a:t>结构特点</a:t>
            </a:r>
            <a:r>
              <a:rPr lang="zh-CN" altLang="en-US" sz="2000" dirty="0">
                <a:sym typeface="+mn-ea"/>
              </a:rPr>
              <a:t>：</a:t>
            </a:r>
            <a:endParaRPr lang="zh-CN" altLang="en-US" sz="2000" dirty="0"/>
          </a:p>
          <a:p>
            <a:pPr marL="1371600" lvl="2" indent="-457200">
              <a:lnSpc>
                <a:spcPct val="110000"/>
              </a:lnSpc>
            </a:pPr>
            <a:r>
              <a:rPr lang="zh-CN" altLang="en-US" sz="2000" dirty="0">
                <a:sym typeface="+mn-ea"/>
              </a:rPr>
              <a:t>其结构类似于机器指令结构；</a:t>
            </a:r>
            <a:endParaRPr lang="zh-CN" altLang="en-US" sz="2000" dirty="0"/>
          </a:p>
          <a:p>
            <a:pPr marL="1371600" lvl="2" indent="-457200">
              <a:lnSpc>
                <a:spcPct val="110000"/>
              </a:lnSpc>
            </a:pPr>
            <a:r>
              <a:rPr lang="zh-CN" altLang="en-US" sz="2000" dirty="0">
                <a:sym typeface="+mn-ea"/>
              </a:rPr>
              <a:t>有微操作码字段，由微操作码规定微指令的功能；</a:t>
            </a:r>
            <a:endParaRPr lang="zh-CN" altLang="en-US" sz="2000" dirty="0"/>
          </a:p>
          <a:p>
            <a:pPr marL="1371600" lvl="2" indent="-457200">
              <a:lnSpc>
                <a:spcPct val="110000"/>
              </a:lnSpc>
            </a:pPr>
            <a:r>
              <a:rPr lang="zh-CN" altLang="en-US" sz="2000" dirty="0">
                <a:sym typeface="+mn-ea"/>
              </a:rPr>
              <a:t>每条微指令功能简单。</a:t>
            </a:r>
            <a:endParaRPr lang="zh-CN" altLang="en-US" sz="2000" dirty="0"/>
          </a:p>
          <a:p>
            <a:pPr lvl="1" eaLnBrk="1" hangingPunct="1"/>
            <a:endParaRPr lang="zh-CN" altLang="en-US" sz="2000" dirty="0"/>
          </a:p>
        </p:txBody>
      </p:sp>
      <p:sp>
        <p:nvSpPr>
          <p:cNvPr id="6963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115</a:t>
            </a:fld>
            <a:endParaRPr lang="en-US" altLang="zh-CN" sz="1000" dirty="0"/>
          </a:p>
        </p:txBody>
      </p:sp>
      <p:sp>
        <p:nvSpPr>
          <p:cNvPr id="69637" name="Rectangle 4"/>
          <p:cNvSpPr/>
          <p:nvPr/>
        </p:nvSpPr>
        <p:spPr>
          <a:xfrm>
            <a:off x="2228850" y="303371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pic>
        <p:nvPicPr>
          <p:cNvPr id="69638" name="图片 1"/>
          <p:cNvPicPr>
            <a:picLocks noChangeAspect="1"/>
          </p:cNvPicPr>
          <p:nvPr/>
        </p:nvPicPr>
        <p:blipFill>
          <a:blip r:embed="rId2"/>
          <a:stretch>
            <a:fillRect/>
          </a:stretch>
        </p:blipFill>
        <p:spPr>
          <a:xfrm>
            <a:off x="296863" y="5257483"/>
            <a:ext cx="8521700" cy="1447800"/>
          </a:xfrm>
          <a:prstGeom prst="rect">
            <a:avLst/>
          </a:prstGeom>
          <a:noFill/>
          <a:ln w="9525">
            <a:noFill/>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3"/>
          <p:cNvSpPr>
            <a:spLocks noGrp="1"/>
          </p:cNvSpPr>
          <p:nvPr>
            <p:ph idx="1"/>
          </p:nvPr>
        </p:nvSpPr>
        <p:spPr>
          <a:xfrm>
            <a:off x="457200" y="548680"/>
            <a:ext cx="7427913" cy="5582245"/>
          </a:xfrm>
        </p:spPr>
        <p:txBody>
          <a:bodyPr vert="horz" wrap="square" lIns="91440" tIns="45720" rIns="91440" bIns="45720" anchor="t" anchorCtr="0"/>
          <a:lstStyle/>
          <a:p>
            <a:pPr eaLnBrk="1" hangingPunct="1">
              <a:buNone/>
            </a:pPr>
            <a:r>
              <a:rPr lang="en-US" altLang="zh-CN" sz="2600" dirty="0"/>
              <a:t>3</a:t>
            </a:r>
            <a:r>
              <a:rPr lang="zh-CN" altLang="en-US" sz="2600" dirty="0"/>
              <a:t>、微指令格式</a:t>
            </a:r>
            <a:endParaRPr lang="en-US" altLang="zh-CN" sz="2600" dirty="0"/>
          </a:p>
          <a:p>
            <a:pPr eaLnBrk="1" hangingPunct="1">
              <a:buNone/>
            </a:pPr>
            <a:r>
              <a:rPr lang="zh-CN" altLang="en-US" sz="2600" dirty="0"/>
              <a:t>（</a:t>
            </a:r>
            <a:r>
              <a:rPr lang="en-US" altLang="zh-CN" sz="2600" dirty="0"/>
              <a:t>2</a:t>
            </a:r>
            <a:r>
              <a:rPr lang="zh-CN" altLang="en-US" sz="2600" dirty="0"/>
              <a:t>）垂直型微指令：举例</a:t>
            </a:r>
            <a:endParaRPr lang="zh-CN" altLang="en-US" sz="2000" dirty="0"/>
          </a:p>
        </p:txBody>
      </p:sp>
      <p:sp>
        <p:nvSpPr>
          <p:cNvPr id="6963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116</a:t>
            </a:fld>
            <a:endParaRPr lang="en-US" altLang="zh-CN" sz="1000" dirty="0"/>
          </a:p>
        </p:txBody>
      </p:sp>
      <p:sp>
        <p:nvSpPr>
          <p:cNvPr id="69637" name="Rectangle 4"/>
          <p:cNvSpPr/>
          <p:nvPr/>
        </p:nvSpPr>
        <p:spPr>
          <a:xfrm>
            <a:off x="2228850" y="303371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282" y="1509798"/>
            <a:ext cx="7795817" cy="163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282" y="3212976"/>
            <a:ext cx="8019182" cy="16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5067873"/>
            <a:ext cx="7344816" cy="1753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785509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.4.2  </a:t>
            </a:r>
            <a:r>
              <a:rPr lang="zh-CN" altLang="en-US" dirty="0">
                <a:solidFill>
                  <a:schemeClr val="tx1"/>
                </a:solidFill>
              </a:rPr>
              <a:t>微程序设计技术</a:t>
            </a:r>
          </a:p>
        </p:txBody>
      </p:sp>
      <p:sp>
        <p:nvSpPr>
          <p:cNvPr id="70660" name="Rectangle 3"/>
          <p:cNvSpPr>
            <a:spLocks noGrp="1"/>
          </p:cNvSpPr>
          <p:nvPr>
            <p:ph idx="1"/>
          </p:nvPr>
        </p:nvSpPr>
        <p:spPr>
          <a:xfrm>
            <a:off x="304800" y="1600200"/>
            <a:ext cx="7696200" cy="4709120"/>
          </a:xfrm>
        </p:spPr>
        <p:txBody>
          <a:bodyPr vert="horz" wrap="square" lIns="91440" tIns="45720" rIns="91440" bIns="45720" anchor="t" anchorCtr="0">
            <a:normAutofit/>
          </a:bodyPr>
          <a:lstStyle/>
          <a:p>
            <a:pPr lvl="1" eaLnBrk="1" hangingPunct="1">
              <a:lnSpc>
                <a:spcPct val="90000"/>
              </a:lnSpc>
              <a:buNone/>
            </a:pPr>
            <a:r>
              <a:rPr lang="zh-CN" altLang="en-US" b="1" dirty="0">
                <a:solidFill>
                  <a:schemeClr val="accent5">
                    <a:lumMod val="75000"/>
                  </a:schemeClr>
                </a:solidFill>
              </a:rPr>
              <a:t>水平型微指令和垂直型微指令的比较</a:t>
            </a:r>
          </a:p>
          <a:p>
            <a:pPr lvl="1" eaLnBrk="1" hangingPunct="1">
              <a:lnSpc>
                <a:spcPct val="90000"/>
              </a:lnSpc>
              <a:buNone/>
            </a:pPr>
            <a:r>
              <a:rPr lang="en-US" altLang="zh-CN" dirty="0"/>
              <a:t>(1)</a:t>
            </a:r>
            <a:r>
              <a:rPr lang="zh-CN" altLang="en-US" dirty="0"/>
              <a:t>水平型微指令并行操作能力强，效率高，灵活性强，垂直型微指令则较差。</a:t>
            </a:r>
          </a:p>
          <a:p>
            <a:pPr lvl="1" eaLnBrk="1" hangingPunct="1">
              <a:lnSpc>
                <a:spcPct val="90000"/>
              </a:lnSpc>
              <a:buNone/>
            </a:pPr>
            <a:r>
              <a:rPr lang="en-US" altLang="zh-CN" dirty="0"/>
              <a:t>(2)</a:t>
            </a:r>
            <a:r>
              <a:rPr lang="zh-CN" altLang="en-US" dirty="0"/>
              <a:t>水平型微指令执行一条指令的时间短，垂直型微指令执行时间长。</a:t>
            </a:r>
          </a:p>
          <a:p>
            <a:pPr lvl="1" eaLnBrk="1" hangingPunct="1">
              <a:lnSpc>
                <a:spcPct val="90000"/>
              </a:lnSpc>
              <a:buNone/>
            </a:pPr>
            <a:r>
              <a:rPr lang="en-US" altLang="zh-CN" dirty="0"/>
              <a:t>(3)</a:t>
            </a:r>
            <a:r>
              <a:rPr lang="zh-CN" altLang="en-US" dirty="0"/>
              <a:t>由水平型微指令解释指令的微程序，有微指令字较长而微程序短的特点。垂直型微指令则相反。</a:t>
            </a:r>
          </a:p>
          <a:p>
            <a:pPr lvl="1" eaLnBrk="1" hangingPunct="1">
              <a:lnSpc>
                <a:spcPct val="90000"/>
              </a:lnSpc>
              <a:buNone/>
            </a:pPr>
            <a:r>
              <a:rPr lang="en-US" altLang="zh-CN" dirty="0"/>
              <a:t>(4)</a:t>
            </a:r>
            <a:r>
              <a:rPr lang="zh-CN" altLang="en-US" dirty="0"/>
              <a:t>水平型微指令用户难以掌握，而垂直型微指令与指令比较相似，相对来说，比较容易掌握。</a:t>
            </a:r>
          </a:p>
          <a:p>
            <a:pPr lvl="2" eaLnBrk="1" hangingPunct="1">
              <a:lnSpc>
                <a:spcPct val="90000"/>
              </a:lnSpc>
            </a:pPr>
            <a:endParaRPr lang="zh-CN" altLang="en-US" sz="2500" dirty="0"/>
          </a:p>
          <a:p>
            <a:pPr eaLnBrk="1" hangingPunct="1">
              <a:lnSpc>
                <a:spcPct val="90000"/>
              </a:lnSpc>
            </a:pPr>
            <a:endParaRPr lang="en-US" altLang="zh-CN" dirty="0"/>
          </a:p>
        </p:txBody>
      </p:sp>
      <p:sp>
        <p:nvSpPr>
          <p:cNvPr id="7065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117</a:t>
            </a:fld>
            <a:endParaRPr lang="en-US" altLang="zh-CN" sz="10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.4.2  </a:t>
            </a:r>
            <a:r>
              <a:rPr lang="zh-CN" altLang="en-US" dirty="0">
                <a:solidFill>
                  <a:schemeClr val="tx1"/>
                </a:solidFill>
              </a:rPr>
              <a:t>微程序设计技术</a:t>
            </a:r>
          </a:p>
        </p:txBody>
      </p:sp>
      <p:sp>
        <p:nvSpPr>
          <p:cNvPr id="71684" name="Rectangle 3"/>
          <p:cNvSpPr>
            <a:spLocks noGrp="1"/>
          </p:cNvSpPr>
          <p:nvPr>
            <p:ph idx="1"/>
          </p:nvPr>
        </p:nvSpPr>
        <p:spPr>
          <a:xfrm>
            <a:off x="457200" y="1719263"/>
            <a:ext cx="8229600" cy="4030662"/>
          </a:xfrm>
        </p:spPr>
        <p:txBody>
          <a:bodyPr vert="horz" wrap="square" lIns="91440" tIns="45720" rIns="91440" bIns="45720" anchor="t" anchorCtr="0"/>
          <a:lstStyle/>
          <a:p>
            <a:pPr algn="just" eaLnBrk="1" hangingPunct="1">
              <a:lnSpc>
                <a:spcPct val="90000"/>
              </a:lnSpc>
              <a:buNone/>
            </a:pPr>
            <a:r>
              <a:rPr lang="en-US" altLang="zh-CN" dirty="0">
                <a:latin typeface="宋体" panose="02010600030101010101" pitchFamily="2" charset="-122"/>
                <a:cs typeface="Times New Roman" panose="02020603050405020304" pitchFamily="18" charset="0"/>
              </a:rPr>
              <a:t>4</a:t>
            </a:r>
            <a:r>
              <a:rPr lang="zh-CN" altLang="en-US" dirty="0">
                <a:latin typeface="宋体" panose="02010600030101010101" pitchFamily="2" charset="-122"/>
                <a:cs typeface="Times New Roman" panose="02020603050405020304" pitchFamily="18" charset="0"/>
              </a:rPr>
              <a:t>、</a:t>
            </a:r>
            <a:r>
              <a:rPr lang="zh-CN" altLang="en-US" dirty="0">
                <a:latin typeface="宋体" panose="02010600030101010101" pitchFamily="2" charset="-122"/>
              </a:rPr>
              <a:t>微程序设计技术</a:t>
            </a:r>
            <a:endParaRPr lang="zh-CN" altLang="en-US" dirty="0">
              <a:latin typeface="宋体" panose="02010600030101010101" pitchFamily="2" charset="-122"/>
              <a:cs typeface="Times New Roman" panose="02020603050405020304" pitchFamily="18" charset="0"/>
            </a:endParaRPr>
          </a:p>
          <a:p>
            <a:pPr lvl="1" algn="just">
              <a:lnSpc>
                <a:spcPct val="90000"/>
              </a:lnSpc>
            </a:pPr>
            <a:r>
              <a:rPr lang="zh-CN" altLang="en-US" dirty="0">
                <a:solidFill>
                  <a:schemeClr val="accent5">
                    <a:lumMod val="75000"/>
                  </a:schemeClr>
                </a:solidFill>
                <a:latin typeface="宋体" panose="02010600030101010101" pitchFamily="2" charset="-122"/>
              </a:rPr>
              <a:t>静态微程序设计</a:t>
            </a:r>
            <a:r>
              <a:rPr lang="zh-CN" altLang="en-US" dirty="0">
                <a:latin typeface="宋体" panose="02010600030101010101" pitchFamily="2" charset="-122"/>
              </a:rPr>
              <a:t>：一台计算机的机器指令只有一组固定的微程序，这一组微程序设计好之后，一般无须改变而且也不好改变，这种微程序设计技术称为静态微程序设计。</a:t>
            </a:r>
            <a:r>
              <a:rPr lang="zh-CN" altLang="en-US" dirty="0">
                <a:latin typeface="宋体" panose="02010600030101010101" pitchFamily="2" charset="-122"/>
                <a:cs typeface="Times New Roman" panose="02020603050405020304" pitchFamily="18" charset="0"/>
              </a:rPr>
              <a:t> </a:t>
            </a:r>
          </a:p>
          <a:p>
            <a:pPr lvl="1" algn="just">
              <a:lnSpc>
                <a:spcPct val="90000"/>
              </a:lnSpc>
            </a:pPr>
            <a:r>
              <a:rPr lang="zh-CN" altLang="en-US" dirty="0">
                <a:solidFill>
                  <a:schemeClr val="accent5">
                    <a:lumMod val="75000"/>
                  </a:schemeClr>
                </a:solidFill>
                <a:latin typeface="宋体" panose="02010600030101010101" pitchFamily="2" charset="-122"/>
              </a:rPr>
              <a:t>动态微程序设计</a:t>
            </a:r>
            <a:r>
              <a:rPr lang="zh-CN" altLang="en-US" dirty="0">
                <a:latin typeface="宋体" panose="02010600030101010101" pitchFamily="2" charset="-122"/>
              </a:rPr>
              <a:t>：采用</a:t>
            </a:r>
            <a:r>
              <a:rPr lang="en-US" altLang="zh-CN" dirty="0">
                <a:latin typeface="宋体" panose="02010600030101010101" pitchFamily="2" charset="-122"/>
                <a:cs typeface="Times New Roman" panose="02020603050405020304" pitchFamily="18" charset="0"/>
              </a:rPr>
              <a:t>EPROM</a:t>
            </a:r>
            <a:r>
              <a:rPr lang="zh-CN" altLang="en-US" dirty="0">
                <a:latin typeface="宋体" panose="02010600030101010101" pitchFamily="2" charset="-122"/>
              </a:rPr>
              <a:t>作为控制存储器，可以通过改变微指令和微程序来改变机器的指令系统，这种微程序设计技术称为动态微程序设计。</a:t>
            </a:r>
          </a:p>
        </p:txBody>
      </p:sp>
      <p:sp>
        <p:nvSpPr>
          <p:cNvPr id="7168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118</a:t>
            </a:fld>
            <a:endParaRPr lang="en-US" altLang="zh-CN" sz="100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.4.2  </a:t>
            </a:r>
            <a:r>
              <a:rPr lang="zh-CN" altLang="en-US" dirty="0">
                <a:solidFill>
                  <a:schemeClr val="tx1"/>
                </a:solidFill>
              </a:rPr>
              <a:t>微程序设计技术</a:t>
            </a:r>
          </a:p>
        </p:txBody>
      </p:sp>
      <p:sp>
        <p:nvSpPr>
          <p:cNvPr id="71684" name="Rectangle 3"/>
          <p:cNvSpPr>
            <a:spLocks noGrp="1"/>
          </p:cNvSpPr>
          <p:nvPr>
            <p:ph idx="1"/>
          </p:nvPr>
        </p:nvSpPr>
        <p:spPr>
          <a:xfrm>
            <a:off x="457200" y="1719263"/>
            <a:ext cx="8229600" cy="4030662"/>
          </a:xfrm>
        </p:spPr>
        <p:txBody>
          <a:bodyPr vert="horz" wrap="square" lIns="91440" tIns="45720" rIns="91440" bIns="45720" anchor="t" anchorCtr="0"/>
          <a:lstStyle/>
          <a:p>
            <a:pPr algn="just" eaLnBrk="1" hangingPunct="1">
              <a:lnSpc>
                <a:spcPct val="90000"/>
              </a:lnSpc>
              <a:buNone/>
            </a:pPr>
            <a:r>
              <a:rPr lang="zh-CN" altLang="en-US" dirty="0">
                <a:latin typeface="宋体" panose="02010600030101010101" pitchFamily="2" charset="-122"/>
                <a:cs typeface="Times New Roman" panose="02020603050405020304" pitchFamily="18" charset="0"/>
              </a:rPr>
              <a:t>关键点总结</a:t>
            </a:r>
            <a:endParaRPr lang="en-US" altLang="zh-CN" dirty="0">
              <a:latin typeface="宋体" panose="02010600030101010101" pitchFamily="2" charset="-122"/>
              <a:cs typeface="Times New Roman" panose="02020603050405020304" pitchFamily="18" charset="0"/>
            </a:endParaRPr>
          </a:p>
          <a:p>
            <a:pPr algn="just">
              <a:lnSpc>
                <a:spcPct val="90000"/>
              </a:lnSpc>
            </a:pPr>
            <a:r>
              <a:rPr lang="zh-CN" altLang="en-US" dirty="0">
                <a:latin typeface="宋体" panose="02010600030101010101" pitchFamily="2" charset="-122"/>
              </a:rPr>
              <a:t>机器指令</a:t>
            </a:r>
            <a:r>
              <a:rPr lang="zh-CN" altLang="en-US" dirty="0">
                <a:solidFill>
                  <a:schemeClr val="accent5">
                    <a:lumMod val="75000"/>
                  </a:schemeClr>
                </a:solidFill>
                <a:latin typeface="宋体" panose="02010600030101010101" pitchFamily="2" charset="-122"/>
              </a:rPr>
              <a:t>（</a:t>
            </a:r>
            <a:r>
              <a:rPr lang="en-US" altLang="zh-CN" dirty="0">
                <a:solidFill>
                  <a:schemeClr val="accent5">
                    <a:lumMod val="75000"/>
                  </a:schemeClr>
                </a:solidFill>
                <a:latin typeface="宋体" panose="02010600030101010101" pitchFamily="2" charset="-122"/>
              </a:rPr>
              <a:t>CPU</a:t>
            </a:r>
            <a:r>
              <a:rPr lang="zh-CN" altLang="en-US" dirty="0">
                <a:solidFill>
                  <a:schemeClr val="accent5">
                    <a:lumMod val="75000"/>
                  </a:schemeClr>
                </a:solidFill>
                <a:latin typeface="宋体" panose="02010600030101010101" pitchFamily="2" charset="-122"/>
              </a:rPr>
              <a:t>视角）</a:t>
            </a:r>
            <a:endParaRPr lang="en-US" altLang="zh-CN" dirty="0">
              <a:solidFill>
                <a:schemeClr val="accent5">
                  <a:lumMod val="75000"/>
                </a:schemeClr>
              </a:solidFill>
              <a:latin typeface="宋体" panose="02010600030101010101" pitchFamily="2" charset="-122"/>
            </a:endParaRPr>
          </a:p>
          <a:p>
            <a:pPr algn="just">
              <a:lnSpc>
                <a:spcPct val="90000"/>
              </a:lnSpc>
            </a:pPr>
            <a:r>
              <a:rPr lang="zh-CN" altLang="en-US" dirty="0">
                <a:latin typeface="宋体" panose="02010600030101010101" pitchFamily="2" charset="-122"/>
              </a:rPr>
              <a:t>微程序、微指令、微命令</a:t>
            </a:r>
            <a:r>
              <a:rPr lang="zh-CN" altLang="en-US" dirty="0">
                <a:solidFill>
                  <a:schemeClr val="accent5">
                    <a:lumMod val="75000"/>
                  </a:schemeClr>
                </a:solidFill>
                <a:latin typeface="宋体" panose="02010600030101010101" pitchFamily="2" charset="-122"/>
              </a:rPr>
              <a:t>（控制器视角）</a:t>
            </a:r>
            <a:endParaRPr lang="en-US" altLang="zh-CN" dirty="0">
              <a:solidFill>
                <a:schemeClr val="accent5">
                  <a:lumMod val="75000"/>
                </a:schemeClr>
              </a:solidFill>
              <a:latin typeface="宋体" panose="02010600030101010101" pitchFamily="2" charset="-122"/>
            </a:endParaRPr>
          </a:p>
          <a:p>
            <a:pPr algn="just">
              <a:lnSpc>
                <a:spcPct val="90000"/>
              </a:lnSpc>
            </a:pPr>
            <a:endParaRPr lang="en-US" altLang="zh-CN" dirty="0">
              <a:solidFill>
                <a:schemeClr val="accent5">
                  <a:lumMod val="75000"/>
                </a:schemeClr>
              </a:solidFill>
              <a:latin typeface="宋体" panose="02010600030101010101" pitchFamily="2" charset="-122"/>
            </a:endParaRPr>
          </a:p>
        </p:txBody>
      </p:sp>
      <p:sp>
        <p:nvSpPr>
          <p:cNvPr id="7168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119</a:t>
            </a:fld>
            <a:endParaRPr lang="en-US" altLang="zh-CN" sz="1000" dirty="0"/>
          </a:p>
        </p:txBody>
      </p:sp>
      <p:graphicFrame>
        <p:nvGraphicFramePr>
          <p:cNvPr id="2" name="表格 1">
            <a:extLst>
              <a:ext uri="{FF2B5EF4-FFF2-40B4-BE49-F238E27FC236}">
                <a16:creationId xmlns:a16="http://schemas.microsoft.com/office/drawing/2014/main" id="{745F854C-BC0C-815E-42A6-D61B72A817D5}"/>
              </a:ext>
            </a:extLst>
          </p:cNvPr>
          <p:cNvGraphicFramePr>
            <a:graphicFrameLocks noGrp="1"/>
          </p:cNvGraphicFramePr>
          <p:nvPr>
            <p:extLst>
              <p:ext uri="{D42A27DB-BD31-4B8C-83A1-F6EECF244321}">
                <p14:modId xmlns:p14="http://schemas.microsoft.com/office/powerpoint/2010/main" val="1592991048"/>
              </p:ext>
            </p:extLst>
          </p:nvPr>
        </p:nvGraphicFramePr>
        <p:xfrm>
          <a:off x="467544" y="3464405"/>
          <a:ext cx="5472608" cy="2806073"/>
        </p:xfrm>
        <a:graphic>
          <a:graphicData uri="http://schemas.openxmlformats.org/drawingml/2006/table">
            <a:tbl>
              <a:tblPr firstRow="1" bandRow="1">
                <a:tableStyleId>{5C22544A-7EE6-4342-B048-85BDC9FD1C3A}</a:tableStyleId>
              </a:tblPr>
              <a:tblGrid>
                <a:gridCol w="2736304">
                  <a:extLst>
                    <a:ext uri="{9D8B030D-6E8A-4147-A177-3AD203B41FA5}">
                      <a16:colId xmlns:a16="http://schemas.microsoft.com/office/drawing/2014/main" val="4006871702"/>
                    </a:ext>
                  </a:extLst>
                </a:gridCol>
                <a:gridCol w="2736304">
                  <a:extLst>
                    <a:ext uri="{9D8B030D-6E8A-4147-A177-3AD203B41FA5}">
                      <a16:colId xmlns:a16="http://schemas.microsoft.com/office/drawing/2014/main" val="862321634"/>
                    </a:ext>
                  </a:extLst>
                </a:gridCol>
              </a:tblGrid>
              <a:tr h="828691">
                <a:tc>
                  <a:txBody>
                    <a:bodyPr/>
                    <a:lstStyle/>
                    <a:p>
                      <a:pPr algn="ctr"/>
                      <a:r>
                        <a:rPr lang="zh-CN" altLang="en-US" dirty="0"/>
                        <a:t>大脑</a:t>
                      </a:r>
                      <a:endParaRPr lang="en-US" altLang="zh-CN" dirty="0"/>
                    </a:p>
                    <a:p>
                      <a:pPr algn="ctr"/>
                      <a:r>
                        <a:rPr lang="zh-CN" altLang="en-US" dirty="0"/>
                        <a:t>（</a:t>
                      </a:r>
                      <a:r>
                        <a:rPr lang="en-US" altLang="zh-CN" dirty="0"/>
                        <a:t>CPU</a:t>
                      </a:r>
                      <a:r>
                        <a:rPr lang="zh-CN" altLang="en-US" dirty="0"/>
                        <a:t>）</a:t>
                      </a:r>
                      <a:endParaRPr lang="en-US" dirty="0"/>
                    </a:p>
                  </a:txBody>
                  <a:tcPr/>
                </a:tc>
                <a:tc>
                  <a:txBody>
                    <a:bodyPr/>
                    <a:lstStyle/>
                    <a:p>
                      <a:pPr algn="ctr"/>
                      <a:r>
                        <a:rPr lang="zh-CN" altLang="en-US" dirty="0"/>
                        <a:t>“投篮”</a:t>
                      </a:r>
                      <a:endParaRPr lang="en-US" altLang="zh-CN" dirty="0"/>
                    </a:p>
                    <a:p>
                      <a:pPr algn="ctr"/>
                      <a:r>
                        <a:rPr lang="zh-CN" altLang="en-US" b="1" dirty="0"/>
                        <a:t>（机器指令）</a:t>
                      </a:r>
                      <a:endParaRPr lang="en-US" b="1" dirty="0"/>
                    </a:p>
                  </a:txBody>
                  <a:tcPr/>
                </a:tc>
                <a:extLst>
                  <a:ext uri="{0D108BD9-81ED-4DB2-BD59-A6C34878D82A}">
                    <a16:rowId xmlns:a16="http://schemas.microsoft.com/office/drawing/2014/main" val="181776522"/>
                  </a:ext>
                </a:extLst>
              </a:tr>
              <a:tr h="911355">
                <a:tc>
                  <a:txBody>
                    <a:bodyPr/>
                    <a:lstStyle/>
                    <a:p>
                      <a:pPr algn="ctr"/>
                      <a:r>
                        <a:rPr lang="zh-CN" altLang="en-US" dirty="0"/>
                        <a:t>脑内运动中枢</a:t>
                      </a:r>
                      <a:endParaRPr lang="en-US" altLang="zh-CN" dirty="0"/>
                    </a:p>
                    <a:p>
                      <a:pPr algn="ctr"/>
                      <a:r>
                        <a:rPr lang="zh-CN" altLang="en-US" b="1" dirty="0"/>
                        <a:t>（</a:t>
                      </a:r>
                      <a:r>
                        <a:rPr lang="en-US" altLang="zh-CN" b="1" dirty="0"/>
                        <a:t>CPU</a:t>
                      </a:r>
                      <a:r>
                        <a:rPr lang="zh-CN" altLang="en-US" b="1" dirty="0"/>
                        <a:t>中的控制器）</a:t>
                      </a:r>
                      <a:endParaRPr lang="en-US" b="1" dirty="0"/>
                    </a:p>
                  </a:txBody>
                  <a:tcPr/>
                </a:tc>
                <a:tc>
                  <a:txBody>
                    <a:bodyPr/>
                    <a:lstStyle/>
                    <a:p>
                      <a:pPr algn="ctr"/>
                      <a:r>
                        <a:rPr lang="zh-CN" altLang="en-US" sz="1600" dirty="0"/>
                        <a:t>“后撤步”，“合球”，“屈膝”，“</a:t>
                      </a:r>
                      <a:r>
                        <a:rPr lang="en-US" altLang="zh-CN" sz="1600" dirty="0"/>
                        <a:t>3</a:t>
                      </a:r>
                      <a:r>
                        <a:rPr lang="zh-CN" altLang="en-US" sz="1600" dirty="0"/>
                        <a:t>个</a:t>
                      </a:r>
                      <a:r>
                        <a:rPr lang="en-US" altLang="zh-CN" sz="1600" dirty="0"/>
                        <a:t>90°</a:t>
                      </a:r>
                      <a:r>
                        <a:rPr lang="zh-CN" altLang="en-US" sz="1600" dirty="0"/>
                        <a:t>”</a:t>
                      </a:r>
                      <a:r>
                        <a:rPr lang="en-US" altLang="zh-CN" sz="1600" dirty="0"/>
                        <a:t>…</a:t>
                      </a:r>
                    </a:p>
                    <a:p>
                      <a:pPr algn="ctr"/>
                      <a:r>
                        <a:rPr lang="zh-CN" altLang="en-US" b="1" dirty="0"/>
                        <a:t>（微指令）</a:t>
                      </a:r>
                      <a:endParaRPr lang="en-US" b="1" dirty="0"/>
                    </a:p>
                  </a:txBody>
                  <a:tcPr/>
                </a:tc>
                <a:extLst>
                  <a:ext uri="{0D108BD9-81ED-4DB2-BD59-A6C34878D82A}">
                    <a16:rowId xmlns:a16="http://schemas.microsoft.com/office/drawing/2014/main" val="3340474841"/>
                  </a:ext>
                </a:extLst>
              </a:tr>
              <a:tr h="1066027">
                <a:tc>
                  <a:txBody>
                    <a:bodyPr/>
                    <a:lstStyle/>
                    <a:p>
                      <a:pPr algn="ctr"/>
                      <a:r>
                        <a:rPr lang="zh-CN" altLang="en-US" dirty="0"/>
                        <a:t>肌肉</a:t>
                      </a:r>
                      <a:endParaRPr lang="en-US" altLang="zh-CN" dirty="0"/>
                    </a:p>
                    <a:p>
                      <a:pPr algn="ctr"/>
                      <a:r>
                        <a:rPr lang="zh-CN" altLang="en-US" b="1" dirty="0"/>
                        <a:t>（</a:t>
                      </a:r>
                      <a:r>
                        <a:rPr lang="en-US" altLang="zh-CN" b="1" dirty="0"/>
                        <a:t>ALU</a:t>
                      </a:r>
                      <a:r>
                        <a:rPr lang="zh-CN" altLang="en-US" b="1" dirty="0"/>
                        <a:t>等执行部件）</a:t>
                      </a:r>
                      <a:endParaRPr lang="en-US" b="1" dirty="0"/>
                    </a:p>
                  </a:txBody>
                  <a:tcPr/>
                </a:tc>
                <a:tc>
                  <a:txBody>
                    <a:bodyPr/>
                    <a:lstStyle/>
                    <a:p>
                      <a:pPr algn="ctr"/>
                      <a:r>
                        <a:rPr lang="zh-CN" altLang="en-US" sz="1600" dirty="0"/>
                        <a:t>“肱四头肌收缩”，</a:t>
                      </a:r>
                      <a:r>
                        <a:rPr lang="en-US" altLang="zh-CN" sz="1600" dirty="0"/>
                        <a:t>…</a:t>
                      </a:r>
                      <a:r>
                        <a:rPr lang="zh-CN" altLang="en-US" sz="1600" dirty="0"/>
                        <a:t>“距腓前韧带舒张”</a:t>
                      </a:r>
                      <a:r>
                        <a:rPr lang="en-US" altLang="zh-CN" sz="1600" dirty="0"/>
                        <a:t>…</a:t>
                      </a:r>
                    </a:p>
                    <a:p>
                      <a:pPr algn="ctr"/>
                      <a:r>
                        <a:rPr lang="zh-CN" altLang="en-US" b="1" dirty="0"/>
                        <a:t>（微操作</a:t>
                      </a:r>
                      <a:r>
                        <a:rPr lang="en-US" altLang="zh-CN" b="1" dirty="0"/>
                        <a:t>/</a:t>
                      </a:r>
                      <a:r>
                        <a:rPr lang="zh-CN" altLang="en-US" b="1" dirty="0"/>
                        <a:t>微命令）</a:t>
                      </a:r>
                      <a:endParaRPr lang="en-US" b="1" dirty="0"/>
                    </a:p>
                  </a:txBody>
                  <a:tcPr/>
                </a:tc>
                <a:extLst>
                  <a:ext uri="{0D108BD9-81ED-4DB2-BD59-A6C34878D82A}">
                    <a16:rowId xmlns:a16="http://schemas.microsoft.com/office/drawing/2014/main" val="3488701393"/>
                  </a:ext>
                </a:extLst>
              </a:tr>
            </a:tbl>
          </a:graphicData>
        </a:graphic>
      </p:graphicFrame>
      <p:pic>
        <p:nvPicPr>
          <p:cNvPr id="2050" name="Picture 2" descr="约基奇击地妙传 戈登无人防守轻松扣篮 - CCTV5直播吧">
            <a:extLst>
              <a:ext uri="{FF2B5EF4-FFF2-40B4-BE49-F238E27FC236}">
                <a16:creationId xmlns:a16="http://schemas.microsoft.com/office/drawing/2014/main" id="{AF694507-AE3E-CABA-1B08-0216BB0CF3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6275" y="3459431"/>
            <a:ext cx="2879417" cy="266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016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p:cNvSpPr>
          <p:nvPr>
            <p:ph type="title"/>
          </p:nvPr>
        </p:nvSpPr>
        <p:spPr/>
        <p:txBody>
          <a:bodyPr vert="horz" wrap="square" lIns="91440" tIns="45720" rIns="91440" bIns="45720" anchor="b" anchorCtr="0"/>
          <a:lstStyle/>
          <a:p>
            <a:pPr eaLnBrk="1" hangingPunct="1"/>
            <a:r>
              <a:rPr lang="zh-CN" altLang="zh-CN" dirty="0"/>
              <a:t>5.1.3 CPU中的主要寄存器</a:t>
            </a:r>
            <a:endParaRPr lang="zh-CN" altLang="en-US" dirty="0"/>
          </a:p>
        </p:txBody>
      </p:sp>
      <p:sp>
        <p:nvSpPr>
          <p:cNvPr id="9220" name="Rectangle 3"/>
          <p:cNvSpPr>
            <a:spLocks noGrp="1"/>
          </p:cNvSpPr>
          <p:nvPr>
            <p:ph idx="1"/>
          </p:nvPr>
        </p:nvSpPr>
        <p:spPr/>
        <p:txBody>
          <a:bodyPr vert="horz" wrap="square" lIns="91440" tIns="45720" rIns="91440" bIns="45720" anchor="t" anchorCtr="0"/>
          <a:lstStyle/>
          <a:p>
            <a:pPr lvl="1" eaLnBrk="1" hangingPunct="1"/>
            <a:r>
              <a:rPr lang="en-US" altLang="zh-CN" dirty="0"/>
              <a:t>数据缓冲寄存器(DR)</a:t>
            </a:r>
          </a:p>
          <a:p>
            <a:pPr lvl="2" eaLnBrk="1" hangingPunct="1"/>
            <a:endParaRPr lang="en-US" altLang="zh-CN" dirty="0"/>
          </a:p>
          <a:p>
            <a:pPr lvl="2" eaLnBrk="1" hangingPunct="1"/>
            <a:endParaRPr lang="en-US" altLang="zh-CN" dirty="0"/>
          </a:p>
          <a:p>
            <a:pPr lvl="2" eaLnBrk="1" hangingPunct="1"/>
            <a:endParaRPr lang="en-US" altLang="zh-CN" dirty="0"/>
          </a:p>
          <a:p>
            <a:pPr lvl="2" eaLnBrk="1" hangingPunct="1"/>
            <a:r>
              <a:rPr lang="zh-CN" altLang="en-US" dirty="0"/>
              <a:t>中转站</a:t>
            </a:r>
          </a:p>
          <a:p>
            <a:pPr lvl="2" eaLnBrk="1" hangingPunct="1"/>
            <a:r>
              <a:rPr lang="zh-CN" altLang="en-US" dirty="0"/>
              <a:t>补偿速度差别</a:t>
            </a:r>
          </a:p>
          <a:p>
            <a:pPr lvl="2">
              <a:lnSpc>
                <a:spcPct val="130000"/>
              </a:lnSpc>
            </a:pPr>
            <a:r>
              <a:rPr lang="zh-CN" altLang="en-US" b="1" dirty="0">
                <a:solidFill>
                  <a:schemeClr val="hlink"/>
                </a:solidFill>
                <a:sym typeface="+mn-ea"/>
              </a:rPr>
              <a:t>暂时存放由数据存储器读出的（或者写入数存的）一个数据字</a:t>
            </a:r>
            <a:r>
              <a:rPr lang="zh-CN" altLang="en-US" dirty="0">
                <a:sym typeface="+mn-ea"/>
              </a:rPr>
              <a:t>。 </a:t>
            </a:r>
            <a:endParaRPr lang="zh-CN" altLang="en-US" dirty="0"/>
          </a:p>
          <a:p>
            <a:pPr lvl="2">
              <a:lnSpc>
                <a:spcPct val="130000"/>
              </a:lnSpc>
            </a:pPr>
            <a:r>
              <a:rPr lang="zh-CN" altLang="en-US" b="1" dirty="0">
                <a:solidFill>
                  <a:schemeClr val="hlink"/>
                </a:solidFill>
                <a:sym typeface="+mn-ea"/>
              </a:rPr>
              <a:t>暂时存放</a:t>
            </a:r>
            <a:r>
              <a:rPr lang="en-US" altLang="zh-CN" b="1" dirty="0">
                <a:solidFill>
                  <a:schemeClr val="hlink"/>
                </a:solidFill>
                <a:sym typeface="+mn-ea"/>
              </a:rPr>
              <a:t>ALU</a:t>
            </a:r>
            <a:r>
              <a:rPr lang="zh-CN" altLang="en-US" b="1" dirty="0">
                <a:solidFill>
                  <a:schemeClr val="hlink"/>
                </a:solidFill>
                <a:sym typeface="+mn-ea"/>
              </a:rPr>
              <a:t>的运算结果。</a:t>
            </a:r>
            <a:endParaRPr lang="zh-CN" altLang="en-US"/>
          </a:p>
          <a:p>
            <a:pPr lvl="1" eaLnBrk="1" hangingPunct="1"/>
            <a:endParaRPr lang="zh-CN" altLang="en-US" dirty="0"/>
          </a:p>
        </p:txBody>
      </p:sp>
      <p:sp>
        <p:nvSpPr>
          <p:cNvPr id="921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12</a:t>
            </a:fld>
            <a:endParaRPr lang="en-US" altLang="zh-CN" sz="1000" dirty="0"/>
          </a:p>
        </p:txBody>
      </p:sp>
      <p:grpSp>
        <p:nvGrpSpPr>
          <p:cNvPr id="9221" name="Group 4"/>
          <p:cNvGrpSpPr/>
          <p:nvPr/>
        </p:nvGrpSpPr>
        <p:grpSpPr>
          <a:xfrm>
            <a:off x="2411413" y="2349500"/>
            <a:ext cx="6121400" cy="1006475"/>
            <a:chOff x="1056" y="1968"/>
            <a:chExt cx="4608" cy="816"/>
          </a:xfrm>
        </p:grpSpPr>
        <p:sp>
          <p:nvSpPr>
            <p:cNvPr id="9222" name="Rectangle 5"/>
            <p:cNvSpPr/>
            <p:nvPr/>
          </p:nvSpPr>
          <p:spPr>
            <a:xfrm>
              <a:off x="1056" y="1968"/>
              <a:ext cx="672" cy="768"/>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rPr>
                <a:t>ALU</a:t>
              </a:r>
            </a:p>
          </p:txBody>
        </p:sp>
        <p:sp>
          <p:nvSpPr>
            <p:cNvPr id="9223" name="Rectangle 6"/>
            <p:cNvSpPr/>
            <p:nvPr/>
          </p:nvSpPr>
          <p:spPr>
            <a:xfrm>
              <a:off x="4992" y="2016"/>
              <a:ext cx="672" cy="768"/>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400" dirty="0">
                  <a:latin typeface="Times New Roman" panose="02020603050405020304" pitchFamily="18" charset="0"/>
                </a:rPr>
                <a:t>内存</a:t>
              </a:r>
            </a:p>
            <a:p>
              <a:pPr marL="0" lvl="0" indent="0" algn="ctr" eaLnBrk="1" hangingPunct="1">
                <a:spcBef>
                  <a:spcPct val="0"/>
                </a:spcBef>
                <a:buClrTx/>
                <a:buSzTx/>
                <a:buFontTx/>
                <a:buNone/>
              </a:pPr>
              <a:r>
                <a:rPr lang="zh-CN" altLang="en-US" sz="2400" dirty="0">
                  <a:latin typeface="Times New Roman" panose="02020603050405020304" pitchFamily="18" charset="0"/>
                </a:rPr>
                <a:t>或</a:t>
              </a:r>
              <a:r>
                <a:rPr lang="en-US" altLang="zh-CN" sz="2400" dirty="0">
                  <a:latin typeface="Times New Roman" panose="02020603050405020304" pitchFamily="18" charset="0"/>
                </a:rPr>
                <a:t>I/O</a:t>
              </a:r>
            </a:p>
          </p:txBody>
        </p:sp>
        <p:sp>
          <p:nvSpPr>
            <p:cNvPr id="9225" name="Text Box 8"/>
            <p:cNvSpPr txBox="1"/>
            <p:nvPr/>
          </p:nvSpPr>
          <p:spPr>
            <a:xfrm>
              <a:off x="2140" y="2400"/>
              <a:ext cx="597" cy="371"/>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latin typeface="Times New Roman" panose="02020603050405020304" pitchFamily="18" charset="0"/>
                </a:rPr>
                <a:t>数据</a:t>
              </a:r>
            </a:p>
          </p:txBody>
        </p:sp>
        <p:sp>
          <p:nvSpPr>
            <p:cNvPr id="9226" name="Rectangle 9"/>
            <p:cNvSpPr/>
            <p:nvPr/>
          </p:nvSpPr>
          <p:spPr>
            <a:xfrm>
              <a:off x="3024" y="2016"/>
              <a:ext cx="672" cy="768"/>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rPr>
                <a:t>DR</a:t>
              </a:r>
            </a:p>
          </p:txBody>
        </p:sp>
        <p:sp>
          <p:nvSpPr>
            <p:cNvPr id="9228" name="Text Box 11"/>
            <p:cNvSpPr txBox="1"/>
            <p:nvPr/>
          </p:nvSpPr>
          <p:spPr>
            <a:xfrm>
              <a:off x="4107" y="2400"/>
              <a:ext cx="597" cy="371"/>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latin typeface="Times New Roman" panose="02020603050405020304" pitchFamily="18" charset="0"/>
                </a:rPr>
                <a:t>数据</a:t>
              </a:r>
            </a:p>
          </p:txBody>
        </p:sp>
        <p:sp>
          <p:nvSpPr>
            <p:cNvPr id="9229" name="AutoShape 12"/>
            <p:cNvSpPr/>
            <p:nvPr/>
          </p:nvSpPr>
          <p:spPr>
            <a:xfrm>
              <a:off x="3696" y="2256"/>
              <a:ext cx="1296" cy="192"/>
            </a:xfrm>
            <a:prstGeom prst="leftArrow">
              <a:avLst>
                <a:gd name="adj1" fmla="val 50000"/>
                <a:gd name="adj2" fmla="val 168750"/>
              </a:avLst>
            </a:prstGeom>
            <a:solidFill>
              <a:schemeClr val="accent1"/>
            </a:solidFill>
            <a:ln w="127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230" name="AutoShape 13"/>
            <p:cNvSpPr/>
            <p:nvPr/>
          </p:nvSpPr>
          <p:spPr>
            <a:xfrm>
              <a:off x="1728" y="2256"/>
              <a:ext cx="1296" cy="192"/>
            </a:xfrm>
            <a:prstGeom prst="rightArrow">
              <a:avLst>
                <a:gd name="adj1" fmla="val 50000"/>
                <a:gd name="adj2" fmla="val 168750"/>
              </a:avLst>
            </a:prstGeom>
            <a:solidFill>
              <a:schemeClr val="accent1"/>
            </a:solidFill>
            <a:ln w="127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2" name="云形 1"/>
          <p:cNvSpPr/>
          <p:nvPr/>
        </p:nvSpPr>
        <p:spPr>
          <a:xfrm>
            <a:off x="6206252" y="5085184"/>
            <a:ext cx="2664296" cy="1296144"/>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i="1" dirty="0"/>
              <a:t>（</a:t>
            </a:r>
            <a:r>
              <a:rPr lang="en-US" altLang="zh-CN" i="1" dirty="0"/>
              <a:t>Note</a:t>
            </a:r>
            <a:r>
              <a:rPr lang="zh-CN" altLang="en-US" i="1" dirty="0"/>
              <a:t>）</a:t>
            </a:r>
            <a:r>
              <a:rPr lang="zh-CN" altLang="en-US" i="1" dirty="0">
                <a:hlinkClick r:id="rId3"/>
              </a:rPr>
              <a:t>寄存器是什么？</a:t>
            </a:r>
            <a:endParaRPr lang="en-US" i="1"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.5  </a:t>
            </a:r>
            <a:r>
              <a:rPr lang="zh-CN" altLang="en-US" dirty="0">
                <a:solidFill>
                  <a:schemeClr val="tx1"/>
                </a:solidFill>
              </a:rPr>
              <a:t>硬布线控制器</a:t>
            </a:r>
          </a:p>
        </p:txBody>
      </p:sp>
      <p:sp>
        <p:nvSpPr>
          <p:cNvPr id="72708" name="Rectangle 3"/>
          <p:cNvSpPr>
            <a:spLocks noGrp="1"/>
          </p:cNvSpPr>
          <p:nvPr>
            <p:ph idx="1"/>
          </p:nvPr>
        </p:nvSpPr>
        <p:spPr/>
        <p:txBody>
          <a:bodyPr vert="horz" wrap="square" lIns="91440" tIns="45720" rIns="91440" bIns="45720" anchor="t" anchorCtr="0">
            <a:normAutofit fontScale="85000" lnSpcReduction="10000"/>
          </a:bodyPr>
          <a:lstStyle/>
          <a:p>
            <a:pPr eaLnBrk="1" hangingPunct="1">
              <a:buNone/>
            </a:pPr>
            <a:r>
              <a:rPr lang="en-US" altLang="zh-CN" dirty="0"/>
              <a:t>1</a:t>
            </a:r>
            <a:r>
              <a:rPr lang="zh-CN" altLang="zh-CN" dirty="0"/>
              <a:t>、基本思想</a:t>
            </a:r>
            <a:endParaRPr lang="en-US" altLang="zh-CN" dirty="0"/>
          </a:p>
          <a:p>
            <a:pPr eaLnBrk="1" hangingPunct="1">
              <a:buNone/>
            </a:pPr>
            <a:r>
              <a:rPr lang="zh-CN" altLang="en-US" dirty="0"/>
              <a:t>（</a:t>
            </a:r>
            <a:r>
              <a:rPr lang="en-US" altLang="zh-CN" dirty="0"/>
              <a:t>1</a:t>
            </a:r>
            <a:r>
              <a:rPr lang="zh-CN" altLang="en-US" dirty="0"/>
              <a:t>）实现方法</a:t>
            </a:r>
          </a:p>
          <a:p>
            <a:pPr lvl="1"/>
            <a:r>
              <a:rPr lang="zh-CN" altLang="en-US" dirty="0">
                <a:latin typeface="Arial" panose="020B0604020202020204" pitchFamily="34" charset="0"/>
                <a:ea typeface="宋体" panose="02010600030101010101" pitchFamily="2" charset="-122"/>
                <a:sym typeface="宋体" panose="02010600030101010101" pitchFamily="2" charset="-122"/>
              </a:rPr>
              <a:t>硬布线控制器是早期设计计算机的一种方法。这种方法是把控制部件看作产生专门固定时序控制信号的逻辑电路。这种逻辑电路是一种由</a:t>
            </a:r>
            <a:r>
              <a:rPr lang="zh-CN" altLang="en-US" dirty="0">
                <a:solidFill>
                  <a:schemeClr val="accent5">
                    <a:lumMod val="75000"/>
                  </a:schemeClr>
                </a:solidFill>
                <a:latin typeface="Arial" panose="020B0604020202020204" pitchFamily="34" charset="0"/>
                <a:ea typeface="宋体" panose="02010600030101010101" pitchFamily="2" charset="-122"/>
                <a:sym typeface="宋体" panose="02010600030101010101" pitchFamily="2" charset="-122"/>
              </a:rPr>
              <a:t>门电路和触发器构成的复杂树形逻辑网络</a:t>
            </a:r>
            <a:r>
              <a:rPr lang="zh-CN" altLang="en-US" dirty="0">
                <a:latin typeface="Arial" panose="020B0604020202020204" pitchFamily="34" charset="0"/>
                <a:ea typeface="宋体" panose="02010600030101010101" pitchFamily="2" charset="-122"/>
                <a:sym typeface="宋体" panose="02010600030101010101" pitchFamily="2" charset="-122"/>
              </a:rPr>
              <a:t>，故称之为硬布线控制器。 </a:t>
            </a:r>
          </a:p>
          <a:p>
            <a:pPr lvl="1" eaLnBrk="1" hangingPunct="1"/>
            <a:r>
              <a:rPr lang="zh-CN" altLang="en-US" dirty="0"/>
              <a:t>通过逻辑电路直接连线而产生的，又称为组合逻辑控制方式。</a:t>
            </a:r>
          </a:p>
          <a:p>
            <a:pPr eaLnBrk="1" hangingPunct="1">
              <a:buNone/>
            </a:pPr>
            <a:r>
              <a:rPr lang="zh-CN" altLang="en-US" dirty="0"/>
              <a:t>（</a:t>
            </a:r>
            <a:r>
              <a:rPr lang="en-US" altLang="zh-CN" dirty="0"/>
              <a:t>2</a:t>
            </a:r>
            <a:r>
              <a:rPr lang="zh-CN" altLang="en-US" dirty="0"/>
              <a:t>）设计目标</a:t>
            </a:r>
          </a:p>
          <a:p>
            <a:pPr lvl="1" eaLnBrk="1" hangingPunct="1"/>
            <a:r>
              <a:rPr lang="zh-CN" altLang="en-US" dirty="0"/>
              <a:t>使用最少元件（复杂的树形逻辑网络）</a:t>
            </a:r>
          </a:p>
          <a:p>
            <a:pPr lvl="1" eaLnBrk="1" hangingPunct="1"/>
            <a:r>
              <a:rPr lang="zh-CN" altLang="en-US" dirty="0"/>
              <a:t>速度最高</a:t>
            </a:r>
          </a:p>
        </p:txBody>
      </p:sp>
      <p:sp>
        <p:nvSpPr>
          <p:cNvPr id="72706"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120</a:t>
            </a:fld>
            <a:endParaRPr lang="en-US" altLang="zh-CN" sz="10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.5  </a:t>
            </a:r>
            <a:r>
              <a:rPr lang="zh-CN" altLang="en-US" dirty="0">
                <a:solidFill>
                  <a:schemeClr val="tx1"/>
                </a:solidFill>
              </a:rPr>
              <a:t>硬布线控制器</a:t>
            </a:r>
          </a:p>
        </p:txBody>
      </p:sp>
      <p:sp>
        <p:nvSpPr>
          <p:cNvPr id="51201" name="灯片编号占位符 1"/>
          <p:cNvSpPr/>
          <p:nvPr/>
        </p:nvSpPr>
        <p:spPr>
          <a:xfrm>
            <a:off x="6799580" y="6521450"/>
            <a:ext cx="2133600" cy="47625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121</a:t>
            </a:fld>
            <a:endParaRPr lang="zh-CN" altLang="en-US" sz="1400" dirty="0">
              <a:latin typeface="Arial" panose="020B0604020202020204" pitchFamily="34" charset="0"/>
              <a:ea typeface="宋体" panose="02010600030101010101" pitchFamily="2" charset="-122"/>
            </a:endParaRPr>
          </a:p>
        </p:txBody>
      </p:sp>
      <p:sp>
        <p:nvSpPr>
          <p:cNvPr id="51202" name="矩形 27652"/>
          <p:cNvSpPr>
            <a:spLocks noRot="1"/>
          </p:cNvSpPr>
          <p:nvPr/>
        </p:nvSpPr>
        <p:spPr>
          <a:xfrm>
            <a:off x="323850" y="1628775"/>
            <a:ext cx="3600450" cy="4708136"/>
          </a:xfrm>
          <a:prstGeom prst="rect">
            <a:avLst/>
          </a:prstGeom>
          <a:noFill/>
          <a:ln w="9525">
            <a:noFill/>
          </a:ln>
        </p:spPr>
        <p:txBody>
          <a:bodyPr anchor="t" anchorCtr="0"/>
          <a:lstStyle/>
          <a:p>
            <a:pPr marL="342900" indent="-342900">
              <a:lnSpc>
                <a:spcPct val="130000"/>
              </a:lnSpc>
              <a:spcBef>
                <a:spcPct val="20000"/>
              </a:spcBef>
              <a:buClr>
                <a:srgbClr val="9999CC"/>
              </a:buClr>
              <a:buSzPct val="80000"/>
              <a:buFont typeface="Wingdings" panose="05000000000000000000" charset="0"/>
              <a:buChar char="n"/>
            </a:pPr>
            <a:r>
              <a:rPr lang="zh-CN" altLang="en-US" b="1" dirty="0">
                <a:solidFill>
                  <a:schemeClr val="tx2"/>
                </a:solidFill>
                <a:latin typeface="Arial" panose="020B0604020202020204" pitchFamily="34" charset="0"/>
                <a:ea typeface="宋体" panose="02010600030101010101" pitchFamily="2" charset="-122"/>
              </a:rPr>
              <a:t>逻辑网络的输入信号：</a:t>
            </a:r>
          </a:p>
          <a:p>
            <a:pPr marL="742950" lvl="1" indent="-285750" algn="l" rtl="0" eaLnBrk="1" fontAlgn="base" latinLnBrk="0" hangingPunct="1">
              <a:lnSpc>
                <a:spcPct val="130000"/>
              </a:lnSpc>
              <a:spcBef>
                <a:spcPct val="20000"/>
              </a:spcBef>
              <a:spcAft>
                <a:spcPct val="0"/>
              </a:spcAft>
              <a:buClr>
                <a:schemeClr val="hlink"/>
              </a:buClr>
              <a:buSzTx/>
              <a:buFontTx/>
              <a:buChar char="•"/>
            </a:pPr>
            <a:r>
              <a:rPr lang="zh-CN" altLang="en-US" sz="1600" u="none" baseline="0" dirty="0">
                <a:solidFill>
                  <a:schemeClr val="tx1"/>
                </a:solidFill>
                <a:latin typeface="Arial" panose="020B0604020202020204" pitchFamily="34" charset="0"/>
                <a:ea typeface="宋体" panose="02010600030101010101" pitchFamily="2" charset="-122"/>
              </a:rPr>
              <a:t>来自指令译码器的输出</a:t>
            </a:r>
            <a:r>
              <a:rPr lang="en-US" altLang="zh-CN" sz="1600" u="none" baseline="0" dirty="0" err="1">
                <a:solidFill>
                  <a:schemeClr val="tx1"/>
                </a:solidFill>
                <a:latin typeface="Arial" panose="020B0604020202020204" pitchFamily="34" charset="0"/>
                <a:ea typeface="宋体" panose="02010600030101010101" pitchFamily="2" charset="-122"/>
              </a:rPr>
              <a:t>Im</a:t>
            </a:r>
            <a:r>
              <a:rPr lang="zh-CN" altLang="en-US" sz="1600" u="none" baseline="0" dirty="0">
                <a:solidFill>
                  <a:schemeClr val="tx1"/>
                </a:solidFill>
                <a:latin typeface="Arial" panose="020B0604020202020204" pitchFamily="34" charset="0"/>
                <a:ea typeface="宋体" panose="02010600030101010101" pitchFamily="2" charset="-122"/>
              </a:rPr>
              <a:t>；</a:t>
            </a:r>
          </a:p>
          <a:p>
            <a:pPr marL="742950" lvl="1" indent="-285750" algn="l" rtl="0" eaLnBrk="1" fontAlgn="base" latinLnBrk="0" hangingPunct="1">
              <a:lnSpc>
                <a:spcPct val="130000"/>
              </a:lnSpc>
              <a:spcBef>
                <a:spcPct val="20000"/>
              </a:spcBef>
              <a:spcAft>
                <a:spcPct val="0"/>
              </a:spcAft>
              <a:buClr>
                <a:schemeClr val="hlink"/>
              </a:buClr>
              <a:buSzTx/>
              <a:buFontTx/>
              <a:buChar char="•"/>
            </a:pPr>
            <a:r>
              <a:rPr lang="zh-CN" altLang="en-US" sz="1600" u="none" baseline="0" dirty="0">
                <a:solidFill>
                  <a:schemeClr val="tx1"/>
                </a:solidFill>
                <a:latin typeface="Arial" panose="020B0604020202020204" pitchFamily="34" charset="0"/>
                <a:ea typeface="宋体" panose="02010600030101010101" pitchFamily="2" charset="-122"/>
              </a:rPr>
              <a:t>来自执行部件的反馈信息</a:t>
            </a:r>
            <a:r>
              <a:rPr lang="en-US" altLang="zh-CN" sz="1600" u="none" baseline="0" dirty="0" err="1">
                <a:solidFill>
                  <a:schemeClr val="tx1"/>
                </a:solidFill>
                <a:latin typeface="Arial" panose="020B0604020202020204" pitchFamily="34" charset="0"/>
                <a:ea typeface="宋体" panose="02010600030101010101" pitchFamily="2" charset="-122"/>
              </a:rPr>
              <a:t>Bj</a:t>
            </a:r>
            <a:r>
              <a:rPr lang="zh-CN" altLang="en-US" sz="1600" u="none" baseline="0" dirty="0">
                <a:solidFill>
                  <a:schemeClr val="tx1"/>
                </a:solidFill>
                <a:latin typeface="Arial" panose="020B0604020202020204" pitchFamily="34" charset="0"/>
                <a:ea typeface="宋体" panose="02010600030101010101" pitchFamily="2" charset="-122"/>
              </a:rPr>
              <a:t>；</a:t>
            </a:r>
          </a:p>
          <a:p>
            <a:pPr marL="742950" lvl="1" indent="-285750" algn="l" rtl="0" eaLnBrk="1" fontAlgn="base" latinLnBrk="0" hangingPunct="1">
              <a:lnSpc>
                <a:spcPct val="130000"/>
              </a:lnSpc>
              <a:spcBef>
                <a:spcPct val="20000"/>
              </a:spcBef>
              <a:spcAft>
                <a:spcPct val="0"/>
              </a:spcAft>
              <a:buClr>
                <a:schemeClr val="hlink"/>
              </a:buClr>
              <a:buSzTx/>
              <a:buFontTx/>
              <a:buChar char="•"/>
            </a:pPr>
            <a:r>
              <a:rPr lang="zh-CN" altLang="en-US" sz="1600" u="none" baseline="0" dirty="0">
                <a:solidFill>
                  <a:schemeClr val="tx1"/>
                </a:solidFill>
                <a:latin typeface="Arial" panose="020B0604020202020204" pitchFamily="34" charset="0"/>
                <a:ea typeface="宋体" panose="02010600030101010101" pitchFamily="2" charset="-122"/>
              </a:rPr>
              <a:t>来自时序产生器的时序信号，包括节拍电位信号</a:t>
            </a:r>
            <a:r>
              <a:rPr lang="en-US" altLang="zh-CN" sz="1600" u="none" baseline="0" dirty="0">
                <a:solidFill>
                  <a:schemeClr val="tx1"/>
                </a:solidFill>
                <a:latin typeface="Arial" panose="020B0604020202020204" pitchFamily="34" charset="0"/>
                <a:ea typeface="宋体" panose="02010600030101010101" pitchFamily="2" charset="-122"/>
              </a:rPr>
              <a:t>Mi</a:t>
            </a:r>
            <a:r>
              <a:rPr lang="zh-CN" altLang="en-US" sz="1600" u="none" baseline="0" dirty="0">
                <a:solidFill>
                  <a:schemeClr val="tx1"/>
                </a:solidFill>
                <a:latin typeface="Arial" panose="020B0604020202020204" pitchFamily="34" charset="0"/>
                <a:ea typeface="宋体" panose="02010600030101010101" pitchFamily="2" charset="-122"/>
              </a:rPr>
              <a:t>和节拍脉冲信号</a:t>
            </a:r>
            <a:r>
              <a:rPr lang="en-US" altLang="zh-CN" sz="1600" u="none" baseline="0" dirty="0">
                <a:solidFill>
                  <a:schemeClr val="tx1"/>
                </a:solidFill>
                <a:latin typeface="Arial" panose="020B0604020202020204" pitchFamily="34" charset="0"/>
                <a:ea typeface="宋体" panose="02010600030101010101" pitchFamily="2" charset="-122"/>
              </a:rPr>
              <a:t>Ti</a:t>
            </a:r>
            <a:r>
              <a:rPr lang="zh-CN" altLang="en-US" sz="1600" u="none" baseline="0" dirty="0">
                <a:solidFill>
                  <a:schemeClr val="tx1"/>
                </a:solidFill>
                <a:latin typeface="Arial" panose="020B0604020202020204" pitchFamily="34" charset="0"/>
                <a:ea typeface="宋体" panose="02010600030101010101" pitchFamily="2" charset="-122"/>
              </a:rPr>
              <a:t>。</a:t>
            </a:r>
          </a:p>
          <a:p>
            <a:pPr marL="342900" indent="-342900">
              <a:lnSpc>
                <a:spcPct val="130000"/>
              </a:lnSpc>
              <a:spcBef>
                <a:spcPct val="20000"/>
              </a:spcBef>
              <a:buClr>
                <a:srgbClr val="9999CC"/>
              </a:buClr>
              <a:buSzPct val="80000"/>
              <a:buFont typeface="Wingdings" panose="05000000000000000000" charset="0"/>
              <a:buChar char="n"/>
            </a:pPr>
            <a:r>
              <a:rPr lang="zh-CN" altLang="en-US" b="1" dirty="0">
                <a:solidFill>
                  <a:schemeClr val="tx2"/>
                </a:solidFill>
                <a:latin typeface="Arial" panose="020B0604020202020204" pitchFamily="34" charset="0"/>
                <a:ea typeface="宋体" panose="02010600030101010101" pitchFamily="2" charset="-122"/>
              </a:rPr>
              <a:t>组合逻辑线路</a:t>
            </a:r>
            <a:r>
              <a:rPr lang="en-US" altLang="zh-CN" b="1" dirty="0">
                <a:solidFill>
                  <a:schemeClr val="tx2"/>
                </a:solidFill>
                <a:latin typeface="Arial" panose="020B0604020202020204" pitchFamily="34" charset="0"/>
                <a:ea typeface="宋体" panose="02010600030101010101" pitchFamily="2" charset="-122"/>
              </a:rPr>
              <a:t>N</a:t>
            </a:r>
            <a:r>
              <a:rPr lang="zh-CN" altLang="en-US" b="1" dirty="0">
                <a:solidFill>
                  <a:schemeClr val="tx2"/>
                </a:solidFill>
                <a:latin typeface="Arial" panose="020B0604020202020204" pitchFamily="34" charset="0"/>
                <a:ea typeface="宋体" panose="02010600030101010101" pitchFamily="2" charset="-122"/>
              </a:rPr>
              <a:t>的输出信号：</a:t>
            </a:r>
          </a:p>
          <a:p>
            <a:pPr marL="742950" lvl="1" indent="-285750">
              <a:lnSpc>
                <a:spcPct val="130000"/>
              </a:lnSpc>
              <a:spcBef>
                <a:spcPct val="20000"/>
              </a:spcBef>
              <a:buClr>
                <a:schemeClr val="hlink"/>
              </a:buClr>
              <a:buFontTx/>
              <a:buChar char="•"/>
            </a:pPr>
            <a:r>
              <a:rPr lang="zh-CN" altLang="en-US" sz="1600" dirty="0"/>
              <a:t>即微操作控制信号，用来对执行部件进行控制。</a:t>
            </a:r>
            <a:endParaRPr lang="en-US" altLang="zh-CN" sz="1600" dirty="0"/>
          </a:p>
          <a:p>
            <a:pPr marL="742950" lvl="1" indent="-285750">
              <a:lnSpc>
                <a:spcPct val="130000"/>
              </a:lnSpc>
              <a:spcBef>
                <a:spcPct val="20000"/>
              </a:spcBef>
              <a:buClr>
                <a:schemeClr val="hlink"/>
              </a:buClr>
              <a:buFontTx/>
              <a:buChar char="•"/>
            </a:pPr>
            <a:r>
              <a:rPr lang="zh-CN" altLang="en-US" sz="1600" dirty="0"/>
              <a:t>另有一些信号则根据条件变量来改变序发生器的计数顺序，以便跳过某些状态，从而可以缩短指令周期</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227" y="1340768"/>
            <a:ext cx="4176464" cy="4996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rPr>
              <a:t>5.5 </a:t>
            </a:r>
            <a:r>
              <a:rPr lang="zh-CN" altLang="en-US" dirty="0">
                <a:solidFill>
                  <a:schemeClr val="tx1"/>
                </a:solidFill>
              </a:rPr>
              <a:t>硬布线控制器</a:t>
            </a:r>
          </a:p>
        </p:txBody>
      </p:sp>
      <p:sp>
        <p:nvSpPr>
          <p:cNvPr id="74756" name="Rectangle 3"/>
          <p:cNvSpPr>
            <a:spLocks noGrp="1"/>
          </p:cNvSpPr>
          <p:nvPr>
            <p:ph idx="1"/>
          </p:nvPr>
        </p:nvSpPr>
        <p:spPr/>
        <p:txBody>
          <a:bodyPr vert="horz" wrap="square" lIns="91440" tIns="45720" rIns="91440" bIns="45720" anchor="t" anchorCtr="0"/>
          <a:lstStyle/>
          <a:p>
            <a:pPr eaLnBrk="1" hangingPunct="1">
              <a:buNone/>
            </a:pPr>
            <a:r>
              <a:rPr lang="en-US" altLang="zh-CN" sz="2600" dirty="0"/>
              <a:t>	</a:t>
            </a:r>
            <a:r>
              <a:rPr lang="zh-CN" altLang="en-US" sz="2600" dirty="0"/>
              <a:t>（</a:t>
            </a:r>
            <a:r>
              <a:rPr lang="en-US" altLang="zh-CN" sz="2600" dirty="0"/>
              <a:t>3</a:t>
            </a:r>
            <a:r>
              <a:rPr lang="zh-CN" altLang="en-US" sz="2600" dirty="0"/>
              <a:t>）微操作控制信号产生</a:t>
            </a:r>
          </a:p>
          <a:p>
            <a:pPr lvl="1" algn="just"/>
            <a:r>
              <a:rPr lang="zh-CN" altLang="en-US" sz="2200" dirty="0">
                <a:latin typeface="宋体" panose="02010600030101010101" pitchFamily="2" charset="-122"/>
              </a:rPr>
              <a:t>在硬布线控制器中，微操作控制信号</a:t>
            </a:r>
            <a:r>
              <a:rPr lang="zh-CN" altLang="en-US" sz="2200" b="1" dirty="0">
                <a:latin typeface="宋体" panose="02010600030101010101" pitchFamily="2" charset="-122"/>
              </a:rPr>
              <a:t>由布尔代数表达式描述的输出函数直接产生</a:t>
            </a:r>
            <a:r>
              <a:rPr lang="zh-CN" altLang="en-US" sz="2200" dirty="0">
                <a:latin typeface="宋体" panose="02010600030101010101" pitchFamily="2" charset="-122"/>
              </a:rPr>
              <a:t>（</a:t>
            </a:r>
            <a:r>
              <a:rPr lang="en-US" altLang="zh-CN" sz="2200" dirty="0">
                <a:latin typeface="宋体" panose="02010600030101010101" pitchFamily="2" charset="-122"/>
              </a:rPr>
              <a:t>vs. </a:t>
            </a:r>
            <a:r>
              <a:rPr lang="zh-CN" altLang="en-US" sz="2200" dirty="0">
                <a:latin typeface="宋体" panose="02010600030101010101" pitchFamily="2" charset="-122"/>
              </a:rPr>
              <a:t>在微程序控制器中，微操作控制信号由微指令产生，并且可以重复使用）。</a:t>
            </a:r>
            <a:endParaRPr lang="en-US" altLang="zh-CN" sz="2200" dirty="0">
              <a:latin typeface="宋体" panose="02010600030101010101" pitchFamily="2" charset="-122"/>
            </a:endParaRPr>
          </a:p>
          <a:p>
            <a:pPr marL="457200" lvl="1" indent="0" algn="just">
              <a:buNone/>
            </a:pPr>
            <a:endParaRPr lang="en-US" altLang="zh-CN" sz="2200" dirty="0">
              <a:latin typeface="宋体" panose="02010600030101010101" pitchFamily="2" charset="-122"/>
              <a:cs typeface="Times New Roman" panose="02020603050405020304" pitchFamily="18" charset="0"/>
            </a:endParaRPr>
          </a:p>
          <a:p>
            <a:pPr marL="457200" lvl="1" indent="0" algn="just">
              <a:buNone/>
            </a:pPr>
            <a:endParaRPr lang="zh-CN" altLang="en-US" sz="2200" dirty="0">
              <a:latin typeface="宋体" panose="02010600030101010101" pitchFamily="2" charset="-122"/>
              <a:cs typeface="Times New Roman" panose="02020603050405020304" pitchFamily="18" charset="0"/>
            </a:endParaRPr>
          </a:p>
          <a:p>
            <a:pPr lvl="1" algn="just" eaLnBrk="1" hangingPunct="1"/>
            <a:r>
              <a:rPr lang="zh-CN" altLang="en-US" sz="2200" dirty="0">
                <a:latin typeface="宋体" panose="02010600030101010101" pitchFamily="2" charset="-122"/>
              </a:rPr>
              <a:t>设计微操作控制信号的方法和过程是，根据所有机器指令流程图，寻找出产生同一个微操作信号的所有条件，并与适当的节拍电位和节拍脉冲组合，从而写出其布尔代数表达式并进行简化，然后用门电路或可编程器件来实现。</a:t>
            </a:r>
            <a:endParaRPr lang="zh-CN" altLang="en-US" sz="2200" dirty="0">
              <a:latin typeface="宋体" panose="02010600030101010101" pitchFamily="2" charset="-122"/>
              <a:cs typeface="Times New Roman" panose="02020603050405020304" pitchFamily="18" charset="0"/>
            </a:endParaRPr>
          </a:p>
          <a:p>
            <a:pPr lvl="1" eaLnBrk="1" hangingPunct="1"/>
            <a:endParaRPr lang="en-US" altLang="zh-CN" sz="2200" dirty="0"/>
          </a:p>
        </p:txBody>
      </p:sp>
      <p:sp>
        <p:nvSpPr>
          <p:cNvPr id="7475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122</a:t>
            </a:fld>
            <a:endParaRPr lang="en-US" altLang="zh-CN" sz="1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3209924"/>
            <a:ext cx="3312368" cy="62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rPr>
              <a:t>5.5 </a:t>
            </a:r>
            <a:r>
              <a:rPr lang="zh-CN" altLang="en-US" dirty="0">
                <a:solidFill>
                  <a:schemeClr val="tx1"/>
                </a:solidFill>
              </a:rPr>
              <a:t>硬布线控制器</a:t>
            </a:r>
          </a:p>
        </p:txBody>
      </p:sp>
      <p:sp>
        <p:nvSpPr>
          <p:cNvPr id="74756" name="Rectangle 3"/>
          <p:cNvSpPr>
            <a:spLocks noGrp="1"/>
          </p:cNvSpPr>
          <p:nvPr>
            <p:ph idx="1"/>
          </p:nvPr>
        </p:nvSpPr>
        <p:spPr/>
        <p:txBody>
          <a:bodyPr vert="horz" wrap="square" lIns="91440" tIns="45720" rIns="91440" bIns="45720" anchor="t" anchorCtr="0">
            <a:normAutofit/>
          </a:bodyPr>
          <a:lstStyle/>
          <a:p>
            <a:pPr eaLnBrk="1" hangingPunct="1">
              <a:buNone/>
            </a:pPr>
            <a:r>
              <a:rPr lang="en-US" altLang="zh-CN" sz="2600" dirty="0"/>
              <a:t>	</a:t>
            </a:r>
            <a:r>
              <a:rPr lang="zh-CN" altLang="en-US" sz="2600" dirty="0"/>
              <a:t>（</a:t>
            </a:r>
            <a:r>
              <a:rPr lang="en-US" altLang="zh-CN" sz="2600" dirty="0"/>
              <a:t>3</a:t>
            </a:r>
            <a:r>
              <a:rPr lang="zh-CN" altLang="en-US" sz="2600" dirty="0"/>
              <a:t>）微操作控制信号产生</a:t>
            </a:r>
          </a:p>
          <a:p>
            <a:pPr lvl="1" algn="just"/>
            <a:r>
              <a:rPr lang="zh-CN" altLang="en-US" sz="2000" dirty="0">
                <a:latin typeface="宋体" panose="02010600030101010101" pitchFamily="2" charset="-122"/>
              </a:rPr>
              <a:t>当机器加电工作时，某一操作控制信号 </a:t>
            </a:r>
            <a:r>
              <a:rPr lang="en-US" altLang="zh-CN" sz="2000" dirty="0">
                <a:latin typeface="宋体" panose="02010600030101010101" pitchFamily="2" charset="-122"/>
              </a:rPr>
              <a:t>C </a:t>
            </a:r>
            <a:r>
              <a:rPr lang="zh-CN" altLang="en-US" sz="2000" dirty="0">
                <a:latin typeface="宋体" panose="02010600030101010101" pitchFamily="2" charset="-122"/>
              </a:rPr>
              <a:t>在某条特定指令和状态条件下，在某一序号的特定节拍电位和节拍脉冲时间间隔中起作用，从而激活这条控制信号线，对执行部件实施控制。例如，对引起一次主存读操作的控制信号 </a:t>
            </a:r>
            <a:r>
              <a:rPr lang="en-US" altLang="zh-CN" sz="2000" dirty="0">
                <a:latin typeface="宋体" panose="02010600030101010101" pitchFamily="2" charset="-122"/>
              </a:rPr>
              <a:t>C3 </a:t>
            </a:r>
            <a:r>
              <a:rPr lang="zh-CN" altLang="en-US" sz="2000" dirty="0">
                <a:latin typeface="宋体" panose="02010600030101010101" pitchFamily="2" charset="-122"/>
              </a:rPr>
              <a:t>来说，当节拍电位 </a:t>
            </a:r>
            <a:r>
              <a:rPr lang="en-US" altLang="zh-CN" sz="2000" dirty="0">
                <a:latin typeface="宋体" panose="02010600030101010101" pitchFamily="2" charset="-122"/>
              </a:rPr>
              <a:t>M1=1</a:t>
            </a:r>
            <a:r>
              <a:rPr lang="zh-CN" altLang="en-US" sz="2000" dirty="0">
                <a:latin typeface="宋体" panose="02010600030101010101" pitchFamily="2" charset="-122"/>
              </a:rPr>
              <a:t>，取指令时被激活；而节拍电位 </a:t>
            </a:r>
            <a:r>
              <a:rPr lang="en-US" altLang="zh-CN" sz="2000" dirty="0">
                <a:latin typeface="宋体" panose="02010600030101010101" pitchFamily="2" charset="-122"/>
              </a:rPr>
              <a:t>M4=1</a:t>
            </a:r>
            <a:r>
              <a:rPr lang="zh-CN" altLang="en-US" sz="2000" dirty="0">
                <a:latin typeface="宋体" panose="02010600030101010101" pitchFamily="2" charset="-122"/>
              </a:rPr>
              <a:t>，三条指令</a:t>
            </a:r>
            <a:r>
              <a:rPr lang="en-US" altLang="zh-CN" sz="2000" dirty="0">
                <a:latin typeface="宋体" panose="02010600030101010101" pitchFamily="2" charset="-122"/>
              </a:rPr>
              <a:t>(LAD</a:t>
            </a:r>
            <a:r>
              <a:rPr lang="zh-CN" altLang="en-US" sz="2000" dirty="0">
                <a:latin typeface="宋体" panose="02010600030101010101" pitchFamily="2" charset="-122"/>
              </a:rPr>
              <a:t>，</a:t>
            </a:r>
            <a:r>
              <a:rPr lang="en-US" altLang="zh-CN" sz="2000" dirty="0">
                <a:latin typeface="宋体" panose="02010600030101010101" pitchFamily="2" charset="-122"/>
              </a:rPr>
              <a:t>ADD</a:t>
            </a:r>
            <a:r>
              <a:rPr lang="zh-CN" altLang="en-US" sz="2000" dirty="0">
                <a:latin typeface="宋体" panose="02010600030101010101" pitchFamily="2" charset="-122"/>
              </a:rPr>
              <a:t>，</a:t>
            </a:r>
            <a:r>
              <a:rPr lang="en-US" altLang="zh-CN" sz="2000" dirty="0">
                <a:latin typeface="宋体" panose="02010600030101010101" pitchFamily="2" charset="-122"/>
              </a:rPr>
              <a:t>AND)</a:t>
            </a:r>
            <a:r>
              <a:rPr lang="zh-CN" altLang="en-US" sz="2000" dirty="0">
                <a:latin typeface="宋体" panose="02010600030101010101" pitchFamily="2" charset="-122"/>
              </a:rPr>
              <a:t>取操作数时也被激活，此时指令译码器的 </a:t>
            </a:r>
            <a:r>
              <a:rPr lang="en-US" altLang="zh-CN" sz="2000" dirty="0">
                <a:latin typeface="宋体" panose="02010600030101010101" pitchFamily="2" charset="-122"/>
              </a:rPr>
              <a:t>LAD</a:t>
            </a:r>
            <a:r>
              <a:rPr lang="zh-CN" altLang="en-US" sz="2000" dirty="0">
                <a:latin typeface="宋体" panose="02010600030101010101" pitchFamily="2" charset="-122"/>
              </a:rPr>
              <a:t>，</a:t>
            </a:r>
            <a:r>
              <a:rPr lang="en-US" altLang="zh-CN" sz="2000" dirty="0">
                <a:latin typeface="宋体" panose="02010600030101010101" pitchFamily="2" charset="-122"/>
              </a:rPr>
              <a:t>ADD</a:t>
            </a:r>
            <a:r>
              <a:rPr lang="zh-CN" altLang="en-US" sz="2000" dirty="0">
                <a:latin typeface="宋体" panose="02010600030101010101" pitchFamily="2" charset="-122"/>
              </a:rPr>
              <a:t>，</a:t>
            </a:r>
            <a:r>
              <a:rPr lang="en-US" altLang="zh-CN" sz="2000" dirty="0">
                <a:latin typeface="宋体" panose="02010600030101010101" pitchFamily="2" charset="-122"/>
              </a:rPr>
              <a:t>AND </a:t>
            </a:r>
            <a:r>
              <a:rPr lang="zh-CN" altLang="en-US" sz="2000" dirty="0">
                <a:latin typeface="宋体" panose="02010600030101010101" pitchFamily="2" charset="-122"/>
              </a:rPr>
              <a:t>输出均为 </a:t>
            </a:r>
            <a:r>
              <a:rPr lang="en-US" altLang="zh-CN" sz="2000" dirty="0">
                <a:latin typeface="宋体" panose="02010600030101010101" pitchFamily="2" charset="-122"/>
              </a:rPr>
              <a:t>1</a:t>
            </a:r>
            <a:r>
              <a:rPr lang="zh-CN" altLang="en-US" sz="2000" dirty="0">
                <a:latin typeface="宋体" panose="02010600030101010101" pitchFamily="2" charset="-122"/>
              </a:rPr>
              <a:t>，因此 </a:t>
            </a:r>
            <a:r>
              <a:rPr lang="en-US" altLang="zh-CN" sz="2000" dirty="0">
                <a:latin typeface="宋体" panose="02010600030101010101" pitchFamily="2" charset="-122"/>
              </a:rPr>
              <a:t>C3 </a:t>
            </a:r>
            <a:r>
              <a:rPr lang="zh-CN" altLang="en-US" sz="2000" dirty="0">
                <a:latin typeface="宋体" panose="02010600030101010101" pitchFamily="2" charset="-122"/>
              </a:rPr>
              <a:t>的逻辑表达式可由下式确定： </a:t>
            </a:r>
          </a:p>
          <a:p>
            <a:pPr marL="457200" lvl="1" indent="0" algn="ctr">
              <a:buNone/>
            </a:pPr>
            <a:r>
              <a:rPr lang="en-US" altLang="zh-CN" sz="2200" dirty="0">
                <a:latin typeface="宋体" panose="02010600030101010101" pitchFamily="2" charset="-122"/>
              </a:rPr>
              <a:t>C3=M1+M4(LAD+ADD+AND) </a:t>
            </a:r>
          </a:p>
          <a:p>
            <a:pPr lvl="1" algn="just"/>
            <a:r>
              <a:rPr lang="zh-CN" altLang="en-US" sz="2000" dirty="0">
                <a:latin typeface="宋体" panose="02010600030101010101" pitchFamily="2" charset="-122"/>
              </a:rPr>
              <a:t>一般来说，还要考虑节拍脉冲和状态条件的约束，所以每一控制信号 </a:t>
            </a:r>
            <a:r>
              <a:rPr lang="en-US" altLang="zh-CN" sz="2000" dirty="0" err="1">
                <a:latin typeface="宋体" panose="02010600030101010101" pitchFamily="2" charset="-122"/>
              </a:rPr>
              <a:t>Cn</a:t>
            </a:r>
            <a:r>
              <a:rPr lang="en-US" altLang="zh-CN" sz="2000" dirty="0">
                <a:latin typeface="宋体" panose="02010600030101010101" pitchFamily="2" charset="-122"/>
              </a:rPr>
              <a:t> </a:t>
            </a:r>
            <a:r>
              <a:rPr lang="zh-CN" altLang="en-US" sz="2000" dirty="0">
                <a:latin typeface="宋体" panose="02010600030101010101" pitchFamily="2" charset="-122"/>
              </a:rPr>
              <a:t>可以由以下形式的布尔代数表达式来确定：</a:t>
            </a:r>
          </a:p>
        </p:txBody>
      </p:sp>
      <p:sp>
        <p:nvSpPr>
          <p:cNvPr id="7475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123</a:t>
            </a:fld>
            <a:endParaRPr lang="en-US" altLang="zh-CN" sz="1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225" y="5373216"/>
            <a:ext cx="4024031"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27335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1"/>
          <p:cNvSpPr>
            <a:spLocks noGrp="1"/>
          </p:cNvSpPr>
          <p:nvPr>
            <p:ph type="sldNum" sz="quarter" idx="12"/>
          </p:nvPr>
        </p:nvSpPr>
        <p:spPr>
          <a:xfrm>
            <a:off x="6650992" y="6357566"/>
            <a:ext cx="2133600" cy="457200"/>
          </a:xfrm>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124</a:t>
            </a:fld>
            <a:endParaRPr lang="zh-CN" altLang="en-US" sz="1400" dirty="0">
              <a:latin typeface="Arial" panose="020B0604020202020204" pitchFamily="34" charset="0"/>
              <a:ea typeface="宋体" panose="02010600030101010101" pitchFamily="2" charset="-122"/>
            </a:endParaRPr>
          </a:p>
        </p:txBody>
      </p:sp>
      <p:sp>
        <p:nvSpPr>
          <p:cNvPr id="53250" name="文本占位符 29698"/>
          <p:cNvSpPr>
            <a:spLocks noGrp="1" noRot="1"/>
          </p:cNvSpPr>
          <p:nvPr/>
        </p:nvSpPr>
        <p:spPr>
          <a:xfrm>
            <a:off x="251460" y="763270"/>
            <a:ext cx="8540750" cy="5330825"/>
          </a:xfrm>
          <a:prstGeom prst="rect">
            <a:avLst/>
          </a:prstGeom>
          <a:noFill/>
          <a:ln w="9525">
            <a:noFill/>
          </a:ln>
        </p:spPr>
        <p:txBody>
          <a:bodyPr anchor="t" anchorCtr="0"/>
          <a:lstStyle>
            <a:lvl1pPr marL="342900" lvl="0" indent="-34290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FontTx/>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SzPct val="115000"/>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mn-lt"/>
                <a:ea typeface="+mn-ea"/>
                <a:cs typeface="+mn-cs"/>
              </a:defRPr>
            </a:lvl9pPr>
          </a:lstStyle>
          <a:p>
            <a:pPr indent="0">
              <a:buNone/>
            </a:pPr>
            <a:r>
              <a:rPr lang="zh-CN" altLang="en-US" sz="2000" dirty="0"/>
              <a:t>        显然，从指令流程图出发，就可以一个不漏地确定在指令周期中各个时刻必须激活的所有操作控制信号。假设</a:t>
            </a:r>
            <a:r>
              <a:rPr lang="en-US" altLang="zh-CN" sz="2000" dirty="0"/>
              <a:t>CPU</a:t>
            </a:r>
            <a:r>
              <a:rPr lang="zh-CN" altLang="en-US" sz="2000" dirty="0"/>
              <a:t>的指令系统有五条指令，即前面提到的：</a:t>
            </a:r>
            <a:r>
              <a:rPr lang="en-US" altLang="zh-CN" sz="2000" dirty="0"/>
              <a:t>MOV</a:t>
            </a:r>
            <a:r>
              <a:rPr lang="zh-CN" altLang="en-US" sz="2000" dirty="0"/>
              <a:t>，</a:t>
            </a:r>
            <a:r>
              <a:rPr lang="en-US" altLang="zh-CN" sz="2000" dirty="0"/>
              <a:t>LAD</a:t>
            </a:r>
            <a:r>
              <a:rPr lang="zh-CN" altLang="en-US" sz="2000" dirty="0"/>
              <a:t>，</a:t>
            </a:r>
            <a:r>
              <a:rPr lang="en-US" altLang="zh-CN" sz="2000" dirty="0"/>
              <a:t>ADD</a:t>
            </a:r>
            <a:r>
              <a:rPr lang="zh-CN" altLang="en-US" sz="2000" dirty="0"/>
              <a:t>， </a:t>
            </a:r>
            <a:r>
              <a:rPr lang="en-US" altLang="zh-CN" sz="2000" dirty="0"/>
              <a:t>STO</a:t>
            </a:r>
            <a:r>
              <a:rPr lang="zh-CN" altLang="en-US" sz="2000" dirty="0"/>
              <a:t>， </a:t>
            </a:r>
            <a:r>
              <a:rPr lang="en-US" altLang="zh-CN" sz="2000" dirty="0"/>
              <a:t>JMP</a:t>
            </a:r>
            <a:r>
              <a:rPr lang="zh-CN" altLang="en-US" sz="2000" dirty="0"/>
              <a:t>，其指令流程如图所示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44824"/>
            <a:ext cx="6051468"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rPr>
              <a:t>5.5 </a:t>
            </a:r>
            <a:r>
              <a:rPr lang="zh-CN" altLang="en-US" dirty="0">
                <a:solidFill>
                  <a:schemeClr val="tx1"/>
                </a:solidFill>
              </a:rPr>
              <a:t>硬布线控制器</a:t>
            </a:r>
          </a:p>
        </p:txBody>
      </p:sp>
      <p:sp>
        <p:nvSpPr>
          <p:cNvPr id="75779" name="Rectangle 2"/>
          <p:cNvSpPr>
            <a:spLocks noGrp="1"/>
          </p:cNvSpPr>
          <p:nvPr>
            <p:ph idx="1"/>
          </p:nvPr>
        </p:nvSpPr>
        <p:spPr>
          <a:xfrm>
            <a:off x="428625" y="1428750"/>
            <a:ext cx="8229600" cy="5222875"/>
          </a:xfrm>
        </p:spPr>
        <p:txBody>
          <a:bodyPr vert="horz" wrap="square" lIns="91440" tIns="45720" rIns="91440" bIns="45720" anchor="t" anchorCtr="0"/>
          <a:lstStyle/>
          <a:p>
            <a:pPr>
              <a:lnSpc>
                <a:spcPct val="90000"/>
              </a:lnSpc>
              <a:buNone/>
            </a:pPr>
            <a:r>
              <a:rPr lang="en-US" altLang="zh-CN" sz="2600" dirty="0"/>
              <a:t>    </a:t>
            </a:r>
            <a:r>
              <a:rPr lang="en-US" altLang="zh-CN" sz="2600" dirty="0">
                <a:solidFill>
                  <a:schemeClr val="accent5">
                    <a:lumMod val="75000"/>
                  </a:schemeClr>
                </a:solidFill>
              </a:rPr>
              <a:t>【</a:t>
            </a:r>
            <a:r>
              <a:rPr lang="zh-CN" altLang="en-US" sz="2600" dirty="0">
                <a:solidFill>
                  <a:schemeClr val="accent5">
                    <a:lumMod val="75000"/>
                  </a:schemeClr>
                </a:solidFill>
              </a:rPr>
              <a:t>例</a:t>
            </a:r>
            <a:r>
              <a:rPr lang="en-US" altLang="zh-CN" sz="2600" dirty="0">
                <a:solidFill>
                  <a:schemeClr val="accent5">
                    <a:lumMod val="75000"/>
                  </a:schemeClr>
                </a:solidFill>
              </a:rPr>
              <a:t>3】</a:t>
            </a:r>
            <a:r>
              <a:rPr lang="zh-CN" altLang="en-US" sz="2600" dirty="0"/>
              <a:t>根据图</a:t>
            </a:r>
            <a:r>
              <a:rPr lang="en-US" altLang="zh-CN" sz="2600" dirty="0"/>
              <a:t>5.29</a:t>
            </a:r>
            <a:r>
              <a:rPr lang="zh-CN" altLang="en-US" sz="2600" dirty="0"/>
              <a:t>和</a:t>
            </a:r>
            <a:r>
              <a:rPr lang="en-US" altLang="zh-CN" sz="2600" dirty="0"/>
              <a:t>5.30</a:t>
            </a:r>
            <a:r>
              <a:rPr lang="zh-CN" altLang="en-US" sz="2600" dirty="0"/>
              <a:t>，写出以下操作控制信号</a:t>
            </a:r>
            <a:r>
              <a:rPr lang="en-US" altLang="zh-CN" sz="2600" dirty="0"/>
              <a:t>RD</a:t>
            </a:r>
            <a:r>
              <a:rPr lang="zh-CN" altLang="en-US" sz="2600" dirty="0"/>
              <a:t>（</a:t>
            </a:r>
            <a:r>
              <a:rPr lang="en-US" altLang="zh-CN" sz="2600" dirty="0"/>
              <a:t>I</a:t>
            </a:r>
            <a:r>
              <a:rPr lang="zh-CN" altLang="en-US" sz="2600" dirty="0"/>
              <a:t>）、</a:t>
            </a:r>
            <a:r>
              <a:rPr lang="en-US" altLang="zh-CN" sz="2600" dirty="0"/>
              <a:t>RD</a:t>
            </a:r>
            <a:r>
              <a:rPr lang="zh-CN" altLang="en-US" sz="2600" dirty="0"/>
              <a:t>（</a:t>
            </a:r>
            <a:r>
              <a:rPr lang="en-US" altLang="zh-CN" sz="2600" dirty="0"/>
              <a:t>D</a:t>
            </a:r>
            <a:r>
              <a:rPr lang="zh-CN" altLang="en-US" sz="2600" dirty="0"/>
              <a:t>）、</a:t>
            </a:r>
            <a:r>
              <a:rPr lang="en-US" altLang="zh-CN" sz="2600" dirty="0"/>
              <a:t>WE</a:t>
            </a:r>
            <a:r>
              <a:rPr lang="zh-CN" altLang="en-US" sz="2600" dirty="0"/>
              <a:t>（</a:t>
            </a:r>
            <a:r>
              <a:rPr lang="en-US" altLang="zh-CN" sz="2600" dirty="0"/>
              <a:t>D</a:t>
            </a:r>
            <a:r>
              <a:rPr lang="zh-CN" altLang="en-US" sz="2600" dirty="0"/>
              <a:t>）、</a:t>
            </a:r>
            <a:r>
              <a:rPr lang="en-US" altLang="zh-CN" sz="2600" dirty="0"/>
              <a:t>LDPC</a:t>
            </a:r>
            <a:r>
              <a:rPr lang="zh-CN" altLang="en-US" sz="2600" dirty="0"/>
              <a:t>、</a:t>
            </a:r>
            <a:r>
              <a:rPr lang="en-US" altLang="zh-CN" sz="2600" dirty="0"/>
              <a:t>LDIR</a:t>
            </a:r>
            <a:r>
              <a:rPr lang="zh-CN" altLang="en-US" sz="2600" dirty="0"/>
              <a:t>、</a:t>
            </a:r>
            <a:r>
              <a:rPr lang="en-US" altLang="zh-CN" sz="2600" dirty="0"/>
              <a:t>LDAR</a:t>
            </a:r>
            <a:r>
              <a:rPr lang="zh-CN" altLang="en-US" sz="2600" dirty="0"/>
              <a:t>、</a:t>
            </a:r>
            <a:r>
              <a:rPr lang="en-US" altLang="zh-CN" sz="2600" dirty="0"/>
              <a:t>LDDR</a:t>
            </a:r>
            <a:r>
              <a:rPr lang="zh-CN" altLang="en-US" sz="2600" dirty="0"/>
              <a:t>、</a:t>
            </a:r>
            <a:r>
              <a:rPr lang="en-US" altLang="zh-CN" sz="2600" dirty="0"/>
              <a:t>PC+1</a:t>
            </a:r>
            <a:r>
              <a:rPr lang="zh-CN" altLang="en-US" sz="2600" dirty="0"/>
              <a:t>、</a:t>
            </a:r>
            <a:r>
              <a:rPr lang="en-US" altLang="zh-CN" sz="2600" dirty="0"/>
              <a:t>LDR2</a:t>
            </a:r>
            <a:r>
              <a:rPr lang="zh-CN" altLang="en-US" sz="2600" dirty="0"/>
              <a:t>的</a:t>
            </a:r>
            <a:r>
              <a:rPr lang="zh-CN" altLang="en-US" sz="2600" dirty="0">
                <a:solidFill>
                  <a:schemeClr val="accent5">
                    <a:lumMod val="75000"/>
                  </a:schemeClr>
                </a:solidFill>
              </a:rPr>
              <a:t>逻辑表达式</a:t>
            </a:r>
            <a:r>
              <a:rPr lang="zh-CN" altLang="en-US" sz="2600" dirty="0"/>
              <a:t>。其中每个操作控制信号的含义是：</a:t>
            </a:r>
          </a:p>
          <a:p>
            <a:pPr lvl="1" eaLnBrk="1" hangingPunct="1">
              <a:lnSpc>
                <a:spcPct val="90000"/>
              </a:lnSpc>
            </a:pPr>
            <a:r>
              <a:rPr lang="en-US" altLang="zh-CN" sz="2200" dirty="0"/>
              <a:t>RD</a:t>
            </a:r>
            <a:r>
              <a:rPr lang="zh-CN" altLang="en-US" sz="2200" dirty="0"/>
              <a:t>（</a:t>
            </a:r>
            <a:r>
              <a:rPr lang="en-US" altLang="zh-CN" sz="2200" dirty="0"/>
              <a:t>I</a:t>
            </a:r>
            <a:r>
              <a:rPr lang="zh-CN" altLang="en-US" sz="2200" dirty="0"/>
              <a:t>）</a:t>
            </a:r>
            <a:r>
              <a:rPr lang="en-US" altLang="zh-CN" sz="2200" dirty="0"/>
              <a:t>—</a:t>
            </a:r>
            <a:r>
              <a:rPr lang="zh-CN" altLang="en-US" sz="2200" dirty="0"/>
              <a:t>指存读命令</a:t>
            </a:r>
          </a:p>
          <a:p>
            <a:pPr lvl="1" eaLnBrk="1" hangingPunct="1">
              <a:lnSpc>
                <a:spcPct val="90000"/>
              </a:lnSpc>
            </a:pPr>
            <a:r>
              <a:rPr lang="en-US" altLang="zh-CN" sz="2200" dirty="0"/>
              <a:t>RD</a:t>
            </a:r>
            <a:r>
              <a:rPr lang="zh-CN" altLang="en-US" sz="2200" dirty="0"/>
              <a:t>（</a:t>
            </a:r>
            <a:r>
              <a:rPr lang="en-US" altLang="zh-CN" sz="2200" dirty="0"/>
              <a:t>D</a:t>
            </a:r>
            <a:r>
              <a:rPr lang="zh-CN" altLang="en-US" sz="2200" dirty="0"/>
              <a:t>）</a:t>
            </a:r>
            <a:r>
              <a:rPr lang="en-US" altLang="zh-CN" sz="2200" dirty="0"/>
              <a:t>—</a:t>
            </a:r>
            <a:r>
              <a:rPr lang="zh-CN" altLang="en-US" sz="2200" dirty="0"/>
              <a:t>数存读命令</a:t>
            </a:r>
          </a:p>
          <a:p>
            <a:pPr lvl="1" eaLnBrk="1" hangingPunct="1">
              <a:lnSpc>
                <a:spcPct val="90000"/>
              </a:lnSpc>
            </a:pPr>
            <a:r>
              <a:rPr lang="en-US" altLang="zh-CN" sz="2200" dirty="0"/>
              <a:t>WE</a:t>
            </a:r>
            <a:r>
              <a:rPr lang="zh-CN" altLang="en-US" sz="2200" dirty="0"/>
              <a:t>（</a:t>
            </a:r>
            <a:r>
              <a:rPr lang="en-US" altLang="zh-CN" sz="2200" dirty="0"/>
              <a:t>D</a:t>
            </a:r>
            <a:r>
              <a:rPr lang="zh-CN" altLang="en-US" sz="2200" dirty="0"/>
              <a:t>）</a:t>
            </a:r>
            <a:r>
              <a:rPr lang="en-US" altLang="zh-CN" sz="2200" dirty="0"/>
              <a:t>——</a:t>
            </a:r>
            <a:r>
              <a:rPr lang="zh-CN" altLang="en-US" sz="2200" dirty="0"/>
              <a:t>数存写命令</a:t>
            </a:r>
          </a:p>
          <a:p>
            <a:pPr lvl="1" eaLnBrk="1" hangingPunct="1">
              <a:lnSpc>
                <a:spcPct val="90000"/>
              </a:lnSpc>
            </a:pPr>
            <a:r>
              <a:rPr lang="en-US" altLang="zh-CN" sz="2200" dirty="0"/>
              <a:t>LDPC—</a:t>
            </a:r>
            <a:r>
              <a:rPr lang="zh-CN" altLang="en-US" sz="2200" dirty="0"/>
              <a:t>打入程序计数器</a:t>
            </a:r>
          </a:p>
          <a:p>
            <a:pPr lvl="1" eaLnBrk="1" hangingPunct="1">
              <a:lnSpc>
                <a:spcPct val="90000"/>
              </a:lnSpc>
            </a:pPr>
            <a:r>
              <a:rPr lang="en-US" altLang="zh-CN" sz="2200" dirty="0"/>
              <a:t>LDIR—</a:t>
            </a:r>
            <a:r>
              <a:rPr lang="zh-CN" altLang="en-US" sz="2200" dirty="0"/>
              <a:t>打入指令寄存器</a:t>
            </a:r>
          </a:p>
          <a:p>
            <a:pPr lvl="1" eaLnBrk="1" hangingPunct="1">
              <a:lnSpc>
                <a:spcPct val="90000"/>
              </a:lnSpc>
            </a:pPr>
            <a:r>
              <a:rPr lang="en-US" altLang="zh-CN" sz="2200" dirty="0"/>
              <a:t>LDAR—</a:t>
            </a:r>
            <a:r>
              <a:rPr lang="zh-CN" altLang="en-US" sz="2200" dirty="0"/>
              <a:t>打入数存地址寄存器</a:t>
            </a:r>
          </a:p>
          <a:p>
            <a:pPr lvl="1" eaLnBrk="1" hangingPunct="1">
              <a:lnSpc>
                <a:spcPct val="90000"/>
              </a:lnSpc>
            </a:pPr>
            <a:r>
              <a:rPr lang="en-US" altLang="zh-CN" sz="2200" dirty="0"/>
              <a:t>LDDR—</a:t>
            </a:r>
            <a:r>
              <a:rPr lang="zh-CN" altLang="en-US" sz="2200" dirty="0"/>
              <a:t>打入数据缓冲寄存器</a:t>
            </a:r>
          </a:p>
          <a:p>
            <a:pPr lvl="1" eaLnBrk="1" hangingPunct="1">
              <a:lnSpc>
                <a:spcPct val="90000"/>
              </a:lnSpc>
            </a:pPr>
            <a:r>
              <a:rPr lang="en-US" altLang="zh-CN" sz="2200" dirty="0"/>
              <a:t>PC+1—</a:t>
            </a:r>
            <a:r>
              <a:rPr lang="zh-CN" altLang="en-US" sz="2200" dirty="0"/>
              <a:t>程序计数器加</a:t>
            </a:r>
            <a:r>
              <a:rPr lang="en-US" altLang="zh-CN" sz="2200" dirty="0"/>
              <a:t>1</a:t>
            </a:r>
          </a:p>
          <a:p>
            <a:pPr lvl="1" eaLnBrk="1" hangingPunct="1">
              <a:lnSpc>
                <a:spcPct val="90000"/>
              </a:lnSpc>
            </a:pPr>
            <a:r>
              <a:rPr lang="en-US" altLang="zh-CN" sz="2200" dirty="0"/>
              <a:t>LDR2—</a:t>
            </a:r>
            <a:r>
              <a:rPr lang="zh-CN" altLang="en-US" sz="2200" dirty="0"/>
              <a:t>打入</a:t>
            </a:r>
            <a:r>
              <a:rPr lang="en-US" altLang="zh-CN" sz="2200" dirty="0"/>
              <a:t>R1</a:t>
            </a:r>
            <a:r>
              <a:rPr lang="zh-CN" altLang="en-US" sz="2200" dirty="0"/>
              <a:t>寄存器</a:t>
            </a:r>
          </a:p>
        </p:txBody>
      </p:sp>
      <p:sp>
        <p:nvSpPr>
          <p:cNvPr id="7577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125</a:t>
            </a:fld>
            <a:endParaRPr lang="en-US" altLang="zh-CN" sz="1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996952"/>
            <a:ext cx="4065830"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rPr>
              <a:t>5.5 </a:t>
            </a:r>
            <a:r>
              <a:rPr lang="zh-CN" altLang="en-US" dirty="0">
                <a:solidFill>
                  <a:schemeClr val="tx1"/>
                </a:solidFill>
              </a:rPr>
              <a:t>硬布线控制器</a:t>
            </a:r>
          </a:p>
        </p:txBody>
      </p:sp>
      <p:sp>
        <p:nvSpPr>
          <p:cNvPr id="76803" name="Rectangle 2"/>
          <p:cNvSpPr>
            <a:spLocks noGrp="1"/>
          </p:cNvSpPr>
          <p:nvPr>
            <p:ph idx="1"/>
          </p:nvPr>
        </p:nvSpPr>
        <p:spPr>
          <a:xfrm>
            <a:off x="428625" y="1428750"/>
            <a:ext cx="8229600" cy="5222875"/>
          </a:xfrm>
        </p:spPr>
        <p:txBody>
          <a:bodyPr vert="horz" wrap="square" lIns="91440" tIns="45720" rIns="91440" bIns="45720" anchor="t" anchorCtr="0"/>
          <a:lstStyle/>
          <a:p>
            <a:pPr>
              <a:lnSpc>
                <a:spcPct val="90000"/>
              </a:lnSpc>
              <a:buNone/>
            </a:pPr>
            <a:r>
              <a:rPr lang="zh-CN" altLang="zh-CN" sz="2400" b="1" dirty="0">
                <a:solidFill>
                  <a:schemeClr val="accent5">
                    <a:lumMod val="75000"/>
                  </a:schemeClr>
                </a:solidFill>
              </a:rPr>
              <a:t>[例3] </a:t>
            </a:r>
            <a:r>
              <a:rPr lang="zh-CN" altLang="zh-CN" sz="2400" dirty="0"/>
              <a:t>解：设M</a:t>
            </a:r>
            <a:r>
              <a:rPr lang="zh-CN" altLang="zh-CN" sz="2400" baseline="-25000" dirty="0"/>
              <a:t>1</a:t>
            </a:r>
            <a:r>
              <a:rPr lang="zh-CN" altLang="zh-CN" sz="2400" dirty="0"/>
              <a:t>、M</a:t>
            </a:r>
            <a:r>
              <a:rPr lang="zh-CN" altLang="zh-CN" sz="2400" baseline="-25000" dirty="0"/>
              <a:t>2</a:t>
            </a:r>
            <a:r>
              <a:rPr lang="zh-CN" altLang="zh-CN" sz="2400" dirty="0"/>
              <a:t>、M</a:t>
            </a:r>
            <a:r>
              <a:rPr lang="zh-CN" altLang="zh-CN" sz="2400" baseline="-25000" dirty="0"/>
              <a:t>3</a:t>
            </a:r>
            <a:r>
              <a:rPr lang="zh-CN" altLang="zh-CN" sz="2400" dirty="0"/>
              <a:t>为节拍电位信号，T</a:t>
            </a:r>
            <a:r>
              <a:rPr lang="zh-CN" altLang="zh-CN" sz="2400" baseline="-25000" dirty="0"/>
              <a:t>1</a:t>
            </a:r>
            <a:r>
              <a:rPr lang="zh-CN" altLang="zh-CN" sz="2400" dirty="0"/>
              <a:t>、T</a:t>
            </a:r>
            <a:r>
              <a:rPr lang="zh-CN" altLang="zh-CN" sz="2400" baseline="-25000" dirty="0"/>
              <a:t>2</a:t>
            </a:r>
            <a:r>
              <a:rPr lang="zh-CN" altLang="zh-CN" sz="2400" dirty="0"/>
              <a:t>、T</a:t>
            </a:r>
            <a:r>
              <a:rPr lang="zh-CN" altLang="zh-CN" sz="2400" baseline="-25000" dirty="0"/>
              <a:t>3</a:t>
            </a:r>
            <a:r>
              <a:rPr lang="zh-CN" altLang="zh-CN" sz="2400" dirty="0"/>
              <a:t>、T</a:t>
            </a:r>
            <a:r>
              <a:rPr lang="zh-CN" altLang="zh-CN" sz="2400" baseline="-25000" dirty="0"/>
              <a:t>4</a:t>
            </a:r>
            <a:r>
              <a:rPr lang="zh-CN" altLang="zh-CN" sz="2400" dirty="0"/>
              <a:t>为一个CPU周期中的节拍脉冲信号，MOV、LAD、ADD、STO、JMP分别表示对应机器指令的OP操作码译码输出信号，则有如下逻辑表达式：</a:t>
            </a:r>
            <a:br>
              <a:rPr lang="zh-CN" altLang="zh-CN" sz="2400" b="1" dirty="0"/>
            </a:br>
            <a:r>
              <a:rPr lang="zh-CN" altLang="zh-CN" sz="2400" b="1" dirty="0"/>
              <a:t>RD(I)=M</a:t>
            </a:r>
            <a:r>
              <a:rPr lang="zh-CN" altLang="zh-CN" sz="2400" b="1" baseline="-25000" dirty="0"/>
              <a:t>1</a:t>
            </a:r>
            <a:r>
              <a:rPr lang="zh-CN" altLang="zh-CN" sz="2400" b="1" dirty="0"/>
              <a:t> (电位信号) , RD(D)=M</a:t>
            </a:r>
            <a:r>
              <a:rPr lang="zh-CN" altLang="zh-CN" sz="2400" b="1" baseline="-25000" dirty="0"/>
              <a:t>3</a:t>
            </a:r>
            <a:r>
              <a:rPr lang="zh-CN" altLang="zh-CN" sz="2400" b="1" dirty="0"/>
              <a:t>LAD (电位信号) ,</a:t>
            </a:r>
            <a:br>
              <a:rPr lang="zh-CN" altLang="zh-CN" sz="2400" b="1" dirty="0"/>
            </a:br>
            <a:r>
              <a:rPr lang="zh-CN" altLang="zh-CN" sz="2400" b="1" dirty="0"/>
              <a:t>WE(D)=M</a:t>
            </a:r>
            <a:r>
              <a:rPr lang="zh-CN" altLang="zh-CN" sz="2400" b="1" baseline="-25000" dirty="0"/>
              <a:t>3</a:t>
            </a:r>
            <a:r>
              <a:rPr lang="zh-CN" altLang="zh-CN" sz="2400" b="1" dirty="0"/>
              <a:t>T</a:t>
            </a:r>
            <a:r>
              <a:rPr lang="zh-CN" altLang="zh-CN" sz="2400" b="1" baseline="-25000" dirty="0"/>
              <a:t>3</a:t>
            </a:r>
            <a:r>
              <a:rPr lang="en-US" altLang="zh-CN" sz="2400" b="1" dirty="0"/>
              <a:t>STO</a:t>
            </a:r>
            <a:r>
              <a:rPr lang="zh-CN" altLang="zh-CN" sz="2400" b="1" dirty="0"/>
              <a:t> (脉冲信号) , LDPC=M</a:t>
            </a:r>
            <a:r>
              <a:rPr lang="zh-CN" altLang="zh-CN" sz="2400" b="1" baseline="-25000" dirty="0"/>
              <a:t>1</a:t>
            </a:r>
            <a:r>
              <a:rPr lang="zh-CN" altLang="zh-CN" sz="2400" b="1" dirty="0"/>
              <a:t>T</a:t>
            </a:r>
            <a:r>
              <a:rPr lang="zh-CN" altLang="zh-CN" sz="2400" b="1" baseline="-25000" dirty="0"/>
              <a:t>4</a:t>
            </a:r>
            <a:r>
              <a:rPr lang="zh-CN" altLang="zh-CN" sz="2400" b="1" dirty="0"/>
              <a:t>+M</a:t>
            </a:r>
            <a:r>
              <a:rPr lang="zh-CN" altLang="zh-CN" sz="2400" b="1" baseline="-25000" dirty="0"/>
              <a:t>2</a:t>
            </a:r>
            <a:r>
              <a:rPr lang="zh-CN" altLang="zh-CN" sz="2400" b="1" dirty="0"/>
              <a:t>T</a:t>
            </a:r>
            <a:r>
              <a:rPr lang="zh-CN" altLang="zh-CN" sz="2400" b="1" baseline="-25000" dirty="0"/>
              <a:t>4</a:t>
            </a:r>
            <a:r>
              <a:rPr lang="zh-CN" altLang="zh-CN" sz="2400" b="1" dirty="0"/>
              <a:t>JMP ,</a:t>
            </a:r>
            <a:br>
              <a:rPr lang="zh-CN" altLang="zh-CN" sz="2400" b="1" dirty="0"/>
            </a:br>
            <a:r>
              <a:rPr lang="zh-CN" altLang="zh-CN" sz="2400" b="1" dirty="0"/>
              <a:t>LDIR=M</a:t>
            </a:r>
            <a:r>
              <a:rPr lang="zh-CN" altLang="zh-CN" sz="2400" b="1" baseline="-25000" dirty="0"/>
              <a:t>1</a:t>
            </a:r>
            <a:r>
              <a:rPr lang="zh-CN" altLang="zh-CN" sz="2400" b="1" dirty="0"/>
              <a:t>T</a:t>
            </a:r>
            <a:r>
              <a:rPr lang="en-US" altLang="zh-CN" sz="2400" b="1" baseline="-25000" dirty="0"/>
              <a:t>3</a:t>
            </a:r>
            <a:r>
              <a:rPr lang="zh-CN" altLang="zh-CN" sz="2400" b="1" dirty="0"/>
              <a:t> , LDAR=M</a:t>
            </a:r>
            <a:r>
              <a:rPr lang="zh-CN" altLang="zh-CN" sz="2400" b="1" baseline="-25000" dirty="0"/>
              <a:t>2</a:t>
            </a:r>
            <a:r>
              <a:rPr lang="zh-CN" altLang="zh-CN" sz="2400" b="1" dirty="0"/>
              <a:t>T</a:t>
            </a:r>
            <a:r>
              <a:rPr lang="zh-CN" altLang="zh-CN" sz="2400" b="1" baseline="-25000" dirty="0"/>
              <a:t>4</a:t>
            </a:r>
            <a:r>
              <a:rPr lang="zh-CN" altLang="zh-CN" sz="2400" b="1" dirty="0"/>
              <a:t>(LAD+STO) ,</a:t>
            </a:r>
            <a:br>
              <a:rPr lang="zh-CN" altLang="zh-CN" sz="2400" b="1" dirty="0"/>
            </a:br>
            <a:r>
              <a:rPr lang="zh-CN" altLang="zh-CN" sz="2400" b="1" dirty="0"/>
              <a:t>LDDR=M</a:t>
            </a:r>
            <a:r>
              <a:rPr lang="zh-CN" altLang="zh-CN" sz="2400" b="1" baseline="-25000" dirty="0"/>
              <a:t>2</a:t>
            </a:r>
            <a:r>
              <a:rPr lang="zh-CN" altLang="zh-CN" sz="2400" b="1" dirty="0"/>
              <a:t>T</a:t>
            </a:r>
            <a:r>
              <a:rPr lang="zh-CN" altLang="zh-CN" sz="2400" b="1" baseline="-25000" dirty="0"/>
              <a:t>3</a:t>
            </a:r>
            <a:r>
              <a:rPr lang="zh-CN" altLang="zh-CN" sz="2400" b="1" dirty="0"/>
              <a:t>(MOV+ADD)+M</a:t>
            </a:r>
            <a:r>
              <a:rPr lang="zh-CN" altLang="zh-CN" sz="2400" b="1" baseline="-25000" dirty="0"/>
              <a:t>3</a:t>
            </a:r>
            <a:r>
              <a:rPr lang="zh-CN" altLang="zh-CN" sz="2400" b="1" dirty="0"/>
              <a:t>T</a:t>
            </a:r>
            <a:r>
              <a:rPr lang="zh-CN" altLang="zh-CN" sz="2400" b="1" baseline="-25000" dirty="0"/>
              <a:t>3</a:t>
            </a:r>
            <a:r>
              <a:rPr lang="zh-CN" altLang="zh-CN" sz="2400" b="1" dirty="0"/>
              <a:t>L</a:t>
            </a:r>
            <a:r>
              <a:rPr lang="en-US" altLang="zh-CN" sz="2400" b="1" dirty="0"/>
              <a:t>AD</a:t>
            </a:r>
            <a:r>
              <a:rPr lang="zh-CN" altLang="zh-CN" sz="2400" b="1" dirty="0"/>
              <a:t> , PC+1=M</a:t>
            </a:r>
            <a:r>
              <a:rPr lang="zh-CN" altLang="zh-CN" sz="2400" b="1" baseline="-25000" dirty="0"/>
              <a:t>1</a:t>
            </a:r>
            <a:r>
              <a:rPr lang="zh-CN" altLang="zh-CN" sz="2400" b="1" dirty="0"/>
              <a:t> T</a:t>
            </a:r>
            <a:r>
              <a:rPr lang="en-US" altLang="zh-CN" sz="2400" b="1" baseline="-25000" dirty="0"/>
              <a:t>4</a:t>
            </a:r>
            <a:r>
              <a:rPr lang="zh-CN" altLang="zh-CN" sz="2400" b="1" dirty="0"/>
              <a:t>,</a:t>
            </a:r>
            <a:br>
              <a:rPr lang="zh-CN" altLang="zh-CN" sz="2400" b="1" dirty="0"/>
            </a:br>
            <a:r>
              <a:rPr lang="zh-CN" altLang="zh-CN" sz="2400" b="1" dirty="0"/>
              <a:t>LDR</a:t>
            </a:r>
            <a:r>
              <a:rPr lang="zh-CN" altLang="zh-CN" sz="2400" b="1" baseline="-25000" dirty="0"/>
              <a:t>2</a:t>
            </a:r>
            <a:r>
              <a:rPr lang="zh-CN" altLang="zh-CN" sz="2400" b="1" dirty="0"/>
              <a:t>=M</a:t>
            </a:r>
            <a:r>
              <a:rPr lang="zh-CN" altLang="zh-CN" sz="2400" b="1" baseline="-25000" dirty="0"/>
              <a:t>2</a:t>
            </a:r>
            <a:r>
              <a:rPr lang="zh-CN" altLang="zh-CN" sz="2400" b="1" dirty="0"/>
              <a:t>T</a:t>
            </a:r>
            <a:r>
              <a:rPr lang="zh-CN" altLang="zh-CN" sz="2400" b="1" baseline="-25000" dirty="0"/>
              <a:t>4</a:t>
            </a:r>
            <a:r>
              <a:rPr lang="zh-CN" altLang="zh-CN" sz="2400" b="1" dirty="0"/>
              <a:t>ADD</a:t>
            </a:r>
          </a:p>
        </p:txBody>
      </p:sp>
      <p:sp>
        <p:nvSpPr>
          <p:cNvPr id="7680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126</a:t>
            </a:fld>
            <a:endParaRPr lang="en-US" altLang="zh-CN" sz="10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4221089"/>
            <a:ext cx="4248472" cy="253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914400" y="635000"/>
            <a:ext cx="7315200" cy="2143125"/>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假设微操作控制信号用</a:t>
            </a:r>
            <a:r>
              <a:rPr lang="en-US" altLang="zh-CN" sz="2600" dirty="0" err="1">
                <a:solidFill>
                  <a:srgbClr val="000000"/>
                </a:solidFill>
                <a:latin typeface="微软雅黑" panose="020B0503020204020204" charset="-122"/>
                <a:ea typeface="微软雅黑" panose="020B0503020204020204" charset="-122"/>
              </a:rPr>
              <a:t>Cn</a:t>
            </a:r>
            <a:r>
              <a:rPr lang="zh-CN" altLang="en-US" sz="2600" dirty="0">
                <a:solidFill>
                  <a:srgbClr val="000000"/>
                </a:solidFill>
                <a:latin typeface="微软雅黑" panose="020B0503020204020204" charset="-122"/>
                <a:ea typeface="微软雅黑" panose="020B0503020204020204" charset="-122"/>
              </a:rPr>
              <a:t>表示，指令操作码译码器输出用</a:t>
            </a:r>
            <a:r>
              <a:rPr lang="en-US" altLang="zh-CN" sz="2600" dirty="0" err="1">
                <a:solidFill>
                  <a:srgbClr val="000000"/>
                </a:solidFill>
                <a:latin typeface="微软雅黑" panose="020B0503020204020204" charset="-122"/>
                <a:ea typeface="微软雅黑" panose="020B0503020204020204" charset="-122"/>
              </a:rPr>
              <a:t>Im</a:t>
            </a:r>
            <a:r>
              <a:rPr lang="zh-CN" altLang="en-US" sz="2600" dirty="0">
                <a:solidFill>
                  <a:srgbClr val="000000"/>
                </a:solidFill>
                <a:latin typeface="微软雅黑" panose="020B0503020204020204" charset="-122"/>
                <a:ea typeface="微软雅黑" panose="020B0503020204020204" charset="-122"/>
              </a:rPr>
              <a:t>表示，节拍电位信号用</a:t>
            </a:r>
            <a:r>
              <a:rPr lang="en-US" altLang="zh-CN" sz="2600" dirty="0">
                <a:solidFill>
                  <a:srgbClr val="000000"/>
                </a:solidFill>
                <a:latin typeface="微软雅黑" panose="020B0503020204020204" charset="-122"/>
                <a:ea typeface="微软雅黑" panose="020B0503020204020204" charset="-122"/>
              </a:rPr>
              <a:t>Mk</a:t>
            </a:r>
            <a:r>
              <a:rPr lang="zh-CN" altLang="en-US" sz="2600" dirty="0">
                <a:solidFill>
                  <a:srgbClr val="000000"/>
                </a:solidFill>
                <a:latin typeface="微软雅黑" panose="020B0503020204020204" charset="-122"/>
                <a:ea typeface="微软雅黑" panose="020B0503020204020204" charset="-122"/>
              </a:rPr>
              <a:t>表示，节拍脉冲信号用</a:t>
            </a:r>
            <a:r>
              <a:rPr lang="en-US" altLang="zh-CN" sz="2600" dirty="0">
                <a:solidFill>
                  <a:srgbClr val="000000"/>
                </a:solidFill>
                <a:latin typeface="微软雅黑" panose="020B0503020204020204" charset="-122"/>
                <a:ea typeface="微软雅黑" panose="020B0503020204020204" charset="-122"/>
              </a:rPr>
              <a:t>Ti</a:t>
            </a:r>
            <a:r>
              <a:rPr lang="zh-CN" altLang="en-US" sz="2600" dirty="0">
                <a:solidFill>
                  <a:srgbClr val="000000"/>
                </a:solidFill>
                <a:latin typeface="微软雅黑" panose="020B0503020204020204" charset="-122"/>
                <a:ea typeface="微软雅黑" panose="020B0503020204020204" charset="-122"/>
              </a:rPr>
              <a:t>表示，状态反馈信息用</a:t>
            </a:r>
            <a:r>
              <a:rPr lang="en-US" altLang="zh-CN" sz="2600" dirty="0">
                <a:solidFill>
                  <a:srgbClr val="000000"/>
                </a:solidFill>
                <a:latin typeface="微软雅黑" panose="020B0503020204020204" charset="-122"/>
                <a:ea typeface="微软雅黑" panose="020B0503020204020204" charset="-122"/>
              </a:rPr>
              <a:t>Bi</a:t>
            </a:r>
            <a:r>
              <a:rPr lang="zh-CN" altLang="en-US" sz="2600" dirty="0">
                <a:solidFill>
                  <a:srgbClr val="000000"/>
                </a:solidFill>
                <a:latin typeface="微软雅黑" panose="020B0503020204020204" charset="-122"/>
                <a:ea typeface="微软雅黑" panose="020B0503020204020204" charset="-122"/>
              </a:rPr>
              <a:t>表示，则硬布线控制器的基本原理可以描述为（</a:t>
            </a:r>
            <a:r>
              <a:rPr lang="en-US" altLang="zh-CN" sz="2600" dirty="0">
                <a:solidFill>
                  <a:srgbClr val="000000"/>
                </a:solidFill>
                <a:latin typeface="微软雅黑" panose="020B0503020204020204" charset="-122"/>
                <a:ea typeface="微软雅黑" panose="020B0503020204020204" charset="-122"/>
              </a:rPr>
              <a:t>       </a:t>
            </a:r>
            <a:r>
              <a:rPr lang="zh-CN" altLang="en-US" sz="2600" dirty="0">
                <a:solidFill>
                  <a:srgbClr val="000000"/>
                </a:solidFill>
                <a:latin typeface="微软雅黑" panose="020B0503020204020204" charset="-122"/>
                <a:ea typeface="微软雅黑" panose="020B0503020204020204" charset="-122"/>
              </a:rPr>
              <a:t>），它可用门电路和触发器组成的树型网络来实现。</a:t>
            </a:r>
            <a:endParaRPr lang="en-US" altLang="zh-CN" sz="2600" dirty="0">
              <a:solidFill>
                <a:srgbClr val="000000"/>
              </a:solidFill>
              <a:latin typeface="微软雅黑" panose="020B0503020204020204" charset="-122"/>
              <a:ea typeface="微软雅黑" panose="020B0503020204020204" charset="-122"/>
            </a:endParaRPr>
          </a:p>
        </p:txBody>
      </p:sp>
      <p:sp>
        <p:nvSpPr>
          <p:cNvPr id="5" name="文本框 5"/>
          <p:cNvSpPr txBox="1"/>
          <p:nvPr>
            <p:custDataLst>
              <p:tags r:id="rId2"/>
            </p:custDataLst>
          </p:nvPr>
        </p:nvSpPr>
        <p:spPr>
          <a:xfrm>
            <a:off x="1187624" y="2785745"/>
            <a:ext cx="6400800" cy="642620"/>
          </a:xfrm>
          <a:prstGeom prst="rect">
            <a:avLst/>
          </a:prstGeom>
          <a:noFill/>
        </p:spPr>
        <p:txBody>
          <a:bodyPr wrap="square" rtlCol="0" anchor="ctr" anchorCtr="0">
            <a:noAutofit/>
          </a:bodyPr>
          <a:lstStyle/>
          <a:p>
            <a:pPr lvl="0" algn="l">
              <a:buNone/>
            </a:pPr>
            <a:r>
              <a:rPr lang="en-US" altLang="zh-CN" sz="2600" dirty="0">
                <a:solidFill>
                  <a:srgbClr val="000000"/>
                </a:solidFill>
                <a:latin typeface="微软雅黑" panose="020B0503020204020204" charset="-122"/>
                <a:ea typeface="微软雅黑" panose="020B0503020204020204" charset="-122"/>
              </a:rPr>
              <a:t>（</a:t>
            </a:r>
            <a:r>
              <a:rPr lang="en-US" altLang="zh-CN" sz="2600" dirty="0" err="1">
                <a:solidFill>
                  <a:srgbClr val="000000"/>
                </a:solidFill>
                <a:latin typeface="微软雅黑" panose="020B0503020204020204" charset="-122"/>
                <a:ea typeface="微软雅黑" panose="020B0503020204020204" charset="-122"/>
              </a:rPr>
              <a:t>A）Cn</a:t>
            </a:r>
            <a:r>
              <a:rPr lang="en-US" altLang="zh-CN" sz="2600" dirty="0">
                <a:solidFill>
                  <a:srgbClr val="000000"/>
                </a:solidFill>
                <a:latin typeface="微软雅黑" panose="020B0503020204020204" charset="-122"/>
                <a:ea typeface="微软雅黑" panose="020B0503020204020204" charset="-122"/>
              </a:rPr>
              <a:t>=f(</a:t>
            </a:r>
            <a:r>
              <a:rPr lang="en-US" altLang="zh-CN" sz="2600" dirty="0" err="1">
                <a:solidFill>
                  <a:srgbClr val="000000"/>
                </a:solidFill>
                <a:latin typeface="微软雅黑" panose="020B0503020204020204" charset="-122"/>
                <a:ea typeface="微软雅黑" panose="020B0503020204020204" charset="-122"/>
              </a:rPr>
              <a:t>Im,Ti</a:t>
            </a:r>
            <a:r>
              <a:rPr lang="en-US" altLang="zh-CN" sz="2600" dirty="0">
                <a:solidFill>
                  <a:srgbClr val="000000"/>
                </a:solidFill>
                <a:latin typeface="微软雅黑" panose="020B0503020204020204" charset="-122"/>
                <a:ea typeface="微软雅黑" panose="020B0503020204020204" charset="-122"/>
              </a:rPr>
              <a:t>)</a:t>
            </a:r>
          </a:p>
        </p:txBody>
      </p:sp>
      <p:sp>
        <p:nvSpPr>
          <p:cNvPr id="6" name="文本框 6"/>
          <p:cNvSpPr txBox="1"/>
          <p:nvPr>
            <p:custDataLst>
              <p:tags r:id="rId3"/>
            </p:custDataLst>
          </p:nvPr>
        </p:nvSpPr>
        <p:spPr>
          <a:xfrm>
            <a:off x="1187624" y="3642995"/>
            <a:ext cx="6400800" cy="642620"/>
          </a:xfrm>
          <a:prstGeom prst="rect">
            <a:avLst/>
          </a:prstGeom>
          <a:noFill/>
        </p:spPr>
        <p:txBody>
          <a:bodyPr wrap="square" rtlCol="0" anchor="ctr" anchorCtr="0">
            <a:noAutofit/>
          </a:bodyPr>
          <a:lstStyle/>
          <a:p>
            <a:pPr lvl="0" algn="l">
              <a:buNone/>
            </a:pPr>
            <a:r>
              <a:rPr lang="en-US" altLang="zh-CN" sz="2600" dirty="0">
                <a:solidFill>
                  <a:srgbClr val="000000"/>
                </a:solidFill>
                <a:latin typeface="微软雅黑" panose="020B0503020204020204" charset="-122"/>
                <a:ea typeface="微软雅黑" panose="020B0503020204020204" charset="-122"/>
                <a:sym typeface="+mn-ea"/>
              </a:rPr>
              <a:t>（</a:t>
            </a:r>
            <a:r>
              <a:rPr lang="en-US" altLang="zh-CN" sz="2600" dirty="0" err="1">
                <a:solidFill>
                  <a:srgbClr val="000000"/>
                </a:solidFill>
                <a:latin typeface="微软雅黑" panose="020B0503020204020204" charset="-122"/>
                <a:ea typeface="微软雅黑" panose="020B0503020204020204" charset="-122"/>
                <a:sym typeface="+mn-ea"/>
              </a:rPr>
              <a:t>B）Cn</a:t>
            </a:r>
            <a:r>
              <a:rPr lang="en-US" altLang="zh-CN" sz="2600" dirty="0">
                <a:solidFill>
                  <a:srgbClr val="000000"/>
                </a:solidFill>
                <a:latin typeface="微软雅黑" panose="020B0503020204020204" charset="-122"/>
                <a:ea typeface="微软雅黑" panose="020B0503020204020204" charset="-122"/>
                <a:sym typeface="+mn-ea"/>
              </a:rPr>
              <a:t>=f(</a:t>
            </a:r>
            <a:r>
              <a:rPr lang="en-US" altLang="zh-CN" sz="2600" dirty="0" err="1">
                <a:solidFill>
                  <a:srgbClr val="000000"/>
                </a:solidFill>
                <a:latin typeface="微软雅黑" panose="020B0503020204020204" charset="-122"/>
                <a:ea typeface="微软雅黑" panose="020B0503020204020204" charset="-122"/>
                <a:sym typeface="+mn-ea"/>
              </a:rPr>
              <a:t>Im,Bi</a:t>
            </a:r>
            <a:r>
              <a:rPr lang="en-US" altLang="zh-CN" sz="2600" dirty="0">
                <a:solidFill>
                  <a:srgbClr val="000000"/>
                </a:solidFill>
                <a:latin typeface="微软雅黑" panose="020B0503020204020204" charset="-122"/>
                <a:ea typeface="微软雅黑" panose="020B0503020204020204" charset="-122"/>
                <a:sym typeface="+mn-ea"/>
              </a:rPr>
              <a:t>)</a:t>
            </a:r>
            <a:endParaRPr lang="en-US" altLang="zh-CN" sz="2600" dirty="0">
              <a:solidFill>
                <a:srgbClr val="000000"/>
              </a:solidFill>
              <a:latin typeface="微软雅黑" panose="020B0503020204020204" charset="-122"/>
              <a:ea typeface="微软雅黑" panose="020B0503020204020204" charset="-122"/>
            </a:endParaRPr>
          </a:p>
          <a:p>
            <a:pPr lvl="0" algn="l">
              <a:buNone/>
            </a:pPr>
            <a:endParaRPr lang="zh-CN" altLang="en-US" sz="2600" dirty="0">
              <a:solidFill>
                <a:srgbClr val="000000"/>
              </a:solidFill>
              <a:latin typeface="微软雅黑" panose="020B0503020204020204" charset="-122"/>
              <a:ea typeface="微软雅黑" panose="020B0503020204020204" charset="-122"/>
            </a:endParaRPr>
          </a:p>
        </p:txBody>
      </p:sp>
      <p:sp>
        <p:nvSpPr>
          <p:cNvPr id="7" name="文本框 7"/>
          <p:cNvSpPr txBox="1"/>
          <p:nvPr>
            <p:custDataLst>
              <p:tags r:id="rId4"/>
            </p:custDataLst>
          </p:nvPr>
        </p:nvSpPr>
        <p:spPr>
          <a:xfrm>
            <a:off x="1187624" y="4500245"/>
            <a:ext cx="6400800" cy="642620"/>
          </a:xfrm>
          <a:prstGeom prst="rect">
            <a:avLst/>
          </a:prstGeom>
          <a:noFill/>
        </p:spPr>
        <p:txBody>
          <a:bodyPr wrap="square" rtlCol="0" anchor="ctr" anchorCtr="0">
            <a:noAutofit/>
          </a:bodyPr>
          <a:lstStyle/>
          <a:p>
            <a:pPr lvl="0" algn="l">
              <a:buNone/>
            </a:pPr>
            <a:r>
              <a:rPr lang="en-US" altLang="zh-CN" sz="2600" dirty="0">
                <a:solidFill>
                  <a:srgbClr val="000000"/>
                </a:solidFill>
                <a:latin typeface="微软雅黑" panose="020B0503020204020204" charset="-122"/>
                <a:ea typeface="微软雅黑" panose="020B0503020204020204" charset="-122"/>
                <a:sym typeface="+mn-ea"/>
              </a:rPr>
              <a:t>（</a:t>
            </a:r>
            <a:r>
              <a:rPr lang="en-US" altLang="zh-CN" sz="2600" dirty="0" err="1">
                <a:solidFill>
                  <a:srgbClr val="000000"/>
                </a:solidFill>
                <a:latin typeface="微软雅黑" panose="020B0503020204020204" charset="-122"/>
                <a:ea typeface="微软雅黑" panose="020B0503020204020204" charset="-122"/>
                <a:sym typeface="+mn-ea"/>
              </a:rPr>
              <a:t>C）Cn</a:t>
            </a:r>
            <a:r>
              <a:rPr lang="en-US" altLang="zh-CN" sz="2600" dirty="0">
                <a:solidFill>
                  <a:srgbClr val="000000"/>
                </a:solidFill>
                <a:latin typeface="微软雅黑" panose="020B0503020204020204" charset="-122"/>
                <a:ea typeface="微软雅黑" panose="020B0503020204020204" charset="-122"/>
                <a:sym typeface="+mn-ea"/>
              </a:rPr>
              <a:t>=f(</a:t>
            </a:r>
            <a:r>
              <a:rPr lang="en-US" altLang="zh-CN" sz="2600" dirty="0" err="1">
                <a:solidFill>
                  <a:srgbClr val="000000"/>
                </a:solidFill>
                <a:latin typeface="微软雅黑" panose="020B0503020204020204" charset="-122"/>
                <a:ea typeface="微软雅黑" panose="020B0503020204020204" charset="-122"/>
                <a:sym typeface="+mn-ea"/>
              </a:rPr>
              <a:t>Mk,Ti,Bi</a:t>
            </a:r>
            <a:r>
              <a:rPr lang="en-US" altLang="zh-CN" sz="2600" dirty="0">
                <a:solidFill>
                  <a:srgbClr val="000000"/>
                </a:solidFill>
                <a:latin typeface="微软雅黑" panose="020B0503020204020204" charset="-122"/>
                <a:ea typeface="微软雅黑" panose="020B0503020204020204" charset="-122"/>
                <a:sym typeface="+mn-ea"/>
              </a:rPr>
              <a:t>)</a:t>
            </a:r>
            <a:endParaRPr lang="en-US" altLang="zh-CN" sz="2600" dirty="0">
              <a:solidFill>
                <a:srgbClr val="000000"/>
              </a:solidFill>
              <a:latin typeface="微软雅黑" panose="020B0503020204020204" charset="-122"/>
              <a:ea typeface="微软雅黑" panose="020B0503020204020204" charset="-122"/>
            </a:endParaRPr>
          </a:p>
          <a:p>
            <a:pPr lvl="0" algn="l">
              <a:buNone/>
            </a:pPr>
            <a:endParaRPr lang="zh-CN" altLang="en-US" sz="2600" dirty="0">
              <a:solidFill>
                <a:srgbClr val="000000"/>
              </a:solidFill>
              <a:latin typeface="微软雅黑" panose="020B0503020204020204" charset="-122"/>
              <a:ea typeface="微软雅黑" panose="020B0503020204020204" charset="-122"/>
            </a:endParaRPr>
          </a:p>
        </p:txBody>
      </p:sp>
      <p:sp>
        <p:nvSpPr>
          <p:cNvPr id="8" name="文本框 8"/>
          <p:cNvSpPr txBox="1"/>
          <p:nvPr>
            <p:custDataLst>
              <p:tags r:id="rId5"/>
            </p:custDataLst>
          </p:nvPr>
        </p:nvSpPr>
        <p:spPr>
          <a:xfrm>
            <a:off x="1187624" y="5357495"/>
            <a:ext cx="6400800" cy="642620"/>
          </a:xfrm>
          <a:prstGeom prst="rect">
            <a:avLst/>
          </a:prstGeom>
          <a:noFill/>
        </p:spPr>
        <p:txBody>
          <a:bodyPr wrap="square" rtlCol="0" anchor="ctr" anchorCtr="0">
            <a:noAutofit/>
          </a:bodyPr>
          <a:lstStyle/>
          <a:p>
            <a:pPr lvl="0" algn="l">
              <a:buNone/>
            </a:pPr>
            <a:r>
              <a:rPr lang="en-US" altLang="zh-CN" sz="2600" dirty="0">
                <a:solidFill>
                  <a:srgbClr val="000000"/>
                </a:solidFill>
                <a:latin typeface="微软雅黑" panose="020B0503020204020204" charset="-122"/>
                <a:ea typeface="微软雅黑" panose="020B0503020204020204" charset="-122"/>
                <a:sym typeface="+mn-ea"/>
              </a:rPr>
              <a:t>（</a:t>
            </a:r>
            <a:r>
              <a:rPr lang="en-US" altLang="zh-CN" sz="2600" dirty="0" err="1">
                <a:solidFill>
                  <a:srgbClr val="000000"/>
                </a:solidFill>
                <a:latin typeface="微软雅黑" panose="020B0503020204020204" charset="-122"/>
                <a:ea typeface="微软雅黑" panose="020B0503020204020204" charset="-122"/>
                <a:sym typeface="+mn-ea"/>
              </a:rPr>
              <a:t>D）Cn</a:t>
            </a:r>
            <a:r>
              <a:rPr lang="en-US" altLang="zh-CN" sz="2600" dirty="0">
                <a:solidFill>
                  <a:srgbClr val="000000"/>
                </a:solidFill>
                <a:latin typeface="微软雅黑" panose="020B0503020204020204" charset="-122"/>
                <a:ea typeface="微软雅黑" panose="020B0503020204020204" charset="-122"/>
                <a:sym typeface="+mn-ea"/>
              </a:rPr>
              <a:t>=f(</a:t>
            </a:r>
            <a:r>
              <a:rPr lang="en-US" altLang="zh-CN" sz="2600" dirty="0" err="1">
                <a:solidFill>
                  <a:srgbClr val="000000"/>
                </a:solidFill>
                <a:latin typeface="微软雅黑" panose="020B0503020204020204" charset="-122"/>
                <a:ea typeface="微软雅黑" panose="020B0503020204020204" charset="-122"/>
                <a:sym typeface="+mn-ea"/>
              </a:rPr>
              <a:t>Im,Mk,Ti,Bi</a:t>
            </a:r>
            <a:r>
              <a:rPr lang="en-US" altLang="zh-CN" sz="2600" dirty="0">
                <a:solidFill>
                  <a:srgbClr val="000000"/>
                </a:solidFill>
                <a:latin typeface="微软雅黑" panose="020B0503020204020204" charset="-122"/>
                <a:ea typeface="微软雅黑" panose="020B0503020204020204" charset="-122"/>
                <a:sym typeface="+mn-ea"/>
              </a:rPr>
              <a:t>)</a:t>
            </a:r>
            <a:endParaRPr lang="en-US" altLang="zh-CN" sz="2600" dirty="0">
              <a:solidFill>
                <a:srgbClr val="000000"/>
              </a:solidFill>
              <a:latin typeface="微软雅黑" panose="020B0503020204020204" charset="-122"/>
              <a:ea typeface="微软雅黑" panose="020B0503020204020204" charset="-122"/>
            </a:endParaRPr>
          </a:p>
          <a:p>
            <a:pPr lvl="0" algn="l">
              <a:buNone/>
            </a:pPr>
            <a:endParaRPr lang="zh-CN" altLang="en-US" sz="2600" dirty="0">
              <a:solidFill>
                <a:srgbClr val="000000"/>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70285015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2143125"/>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假设微操作控制信号用</a:t>
            </a:r>
            <a:r>
              <a:rPr lang="en-US" altLang="zh-CN" sz="2600" dirty="0" err="1">
                <a:solidFill>
                  <a:srgbClr val="000000"/>
                </a:solidFill>
                <a:latin typeface="微软雅黑" panose="020B0503020204020204" charset="-122"/>
                <a:ea typeface="微软雅黑" panose="020B0503020204020204" charset="-122"/>
              </a:rPr>
              <a:t>Cn</a:t>
            </a:r>
            <a:r>
              <a:rPr lang="zh-CN" altLang="en-US" sz="2600" dirty="0">
                <a:solidFill>
                  <a:srgbClr val="000000"/>
                </a:solidFill>
                <a:latin typeface="微软雅黑" panose="020B0503020204020204" charset="-122"/>
                <a:ea typeface="微软雅黑" panose="020B0503020204020204" charset="-122"/>
              </a:rPr>
              <a:t>表示，指令操作码译码器输出用</a:t>
            </a:r>
            <a:r>
              <a:rPr lang="en-US" altLang="zh-CN" sz="2600" dirty="0" err="1">
                <a:solidFill>
                  <a:srgbClr val="000000"/>
                </a:solidFill>
                <a:latin typeface="微软雅黑" panose="020B0503020204020204" charset="-122"/>
                <a:ea typeface="微软雅黑" panose="020B0503020204020204" charset="-122"/>
              </a:rPr>
              <a:t>Im</a:t>
            </a:r>
            <a:r>
              <a:rPr lang="zh-CN" altLang="en-US" sz="2600" dirty="0">
                <a:solidFill>
                  <a:srgbClr val="000000"/>
                </a:solidFill>
                <a:latin typeface="微软雅黑" panose="020B0503020204020204" charset="-122"/>
                <a:ea typeface="微软雅黑" panose="020B0503020204020204" charset="-122"/>
              </a:rPr>
              <a:t>表示，节拍电位信号用</a:t>
            </a:r>
            <a:r>
              <a:rPr lang="en-US" altLang="zh-CN" sz="2600" dirty="0">
                <a:solidFill>
                  <a:srgbClr val="000000"/>
                </a:solidFill>
                <a:latin typeface="微软雅黑" panose="020B0503020204020204" charset="-122"/>
                <a:ea typeface="微软雅黑" panose="020B0503020204020204" charset="-122"/>
              </a:rPr>
              <a:t>Mk</a:t>
            </a:r>
            <a:r>
              <a:rPr lang="zh-CN" altLang="en-US" sz="2600" dirty="0">
                <a:solidFill>
                  <a:srgbClr val="000000"/>
                </a:solidFill>
                <a:latin typeface="微软雅黑" panose="020B0503020204020204" charset="-122"/>
                <a:ea typeface="微软雅黑" panose="020B0503020204020204" charset="-122"/>
              </a:rPr>
              <a:t>表示，节拍脉冲信号用</a:t>
            </a:r>
            <a:r>
              <a:rPr lang="en-US" altLang="zh-CN" sz="2600" dirty="0">
                <a:solidFill>
                  <a:srgbClr val="000000"/>
                </a:solidFill>
                <a:latin typeface="微软雅黑" panose="020B0503020204020204" charset="-122"/>
                <a:ea typeface="微软雅黑" panose="020B0503020204020204" charset="-122"/>
              </a:rPr>
              <a:t>Ti</a:t>
            </a:r>
            <a:r>
              <a:rPr lang="zh-CN" altLang="en-US" sz="2600" dirty="0">
                <a:solidFill>
                  <a:srgbClr val="000000"/>
                </a:solidFill>
                <a:latin typeface="微软雅黑" panose="020B0503020204020204" charset="-122"/>
                <a:ea typeface="微软雅黑" panose="020B0503020204020204" charset="-122"/>
              </a:rPr>
              <a:t>表示，状态反馈信息用</a:t>
            </a:r>
            <a:r>
              <a:rPr lang="en-US" altLang="zh-CN" sz="2600" dirty="0">
                <a:solidFill>
                  <a:srgbClr val="000000"/>
                </a:solidFill>
                <a:latin typeface="微软雅黑" panose="020B0503020204020204" charset="-122"/>
                <a:ea typeface="微软雅黑" panose="020B0503020204020204" charset="-122"/>
              </a:rPr>
              <a:t>Bi</a:t>
            </a:r>
            <a:r>
              <a:rPr lang="zh-CN" altLang="en-US" sz="2600" dirty="0">
                <a:solidFill>
                  <a:srgbClr val="000000"/>
                </a:solidFill>
                <a:latin typeface="微软雅黑" panose="020B0503020204020204" charset="-122"/>
                <a:ea typeface="微软雅黑" panose="020B0503020204020204" charset="-122"/>
              </a:rPr>
              <a:t>表示，则硬布线控制器的基本原理可以描述为（</a:t>
            </a:r>
            <a:r>
              <a:rPr lang="en-US" altLang="zh-CN" sz="2600" dirty="0">
                <a:solidFill>
                  <a:srgbClr val="000000"/>
                </a:solidFill>
                <a:latin typeface="微软雅黑" panose="020B0503020204020204" charset="-122"/>
                <a:ea typeface="微软雅黑" panose="020B0503020204020204" charset="-122"/>
              </a:rPr>
              <a:t>       </a:t>
            </a:r>
            <a:r>
              <a:rPr lang="zh-CN" altLang="en-US" sz="2600" dirty="0">
                <a:solidFill>
                  <a:srgbClr val="000000"/>
                </a:solidFill>
                <a:latin typeface="微软雅黑" panose="020B0503020204020204" charset="-122"/>
                <a:ea typeface="微软雅黑" panose="020B0503020204020204" charset="-122"/>
              </a:rPr>
              <a:t>），它可用门电路和触发器组成的树型网络来实现。</a:t>
            </a:r>
            <a:endParaRPr lang="en-US" altLang="zh-CN" sz="2600" dirty="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3"/>
            </p:custDataLst>
          </p:nvPr>
        </p:nvSpPr>
        <p:spPr>
          <a:xfrm>
            <a:off x="1828800" y="2785745"/>
            <a:ext cx="6400800" cy="642620"/>
          </a:xfrm>
          <a:prstGeom prst="rect">
            <a:avLst/>
          </a:prstGeom>
          <a:noFill/>
        </p:spPr>
        <p:txBody>
          <a:bodyPr wrap="square" rtlCol="0" anchor="ctr" anchorCtr="0">
            <a:noAutofit/>
          </a:bodyPr>
          <a:lstStyle/>
          <a:p>
            <a:pPr lvl="0" algn="l">
              <a:buNone/>
            </a:pPr>
            <a:r>
              <a:rPr lang="en-US" altLang="zh-CN" sz="2600">
                <a:solidFill>
                  <a:srgbClr val="000000"/>
                </a:solidFill>
                <a:latin typeface="微软雅黑" panose="020B0503020204020204" charset="-122"/>
                <a:ea typeface="微软雅黑" panose="020B0503020204020204" charset="-122"/>
              </a:rPr>
              <a:t>Cn=f(Im,Ti)</a:t>
            </a:r>
          </a:p>
        </p:txBody>
      </p:sp>
      <p:sp>
        <p:nvSpPr>
          <p:cNvPr id="7" name="文本框 6"/>
          <p:cNvSpPr txBox="1"/>
          <p:nvPr>
            <p:custDataLst>
              <p:tags r:id="rId4"/>
            </p:custDataLst>
          </p:nvPr>
        </p:nvSpPr>
        <p:spPr>
          <a:xfrm>
            <a:off x="1828800" y="3642995"/>
            <a:ext cx="6400800" cy="642620"/>
          </a:xfrm>
          <a:prstGeom prst="rect">
            <a:avLst/>
          </a:prstGeom>
          <a:noFill/>
        </p:spPr>
        <p:txBody>
          <a:bodyPr wrap="square" rtlCol="0" anchor="ctr" anchorCtr="0">
            <a:noAutofit/>
          </a:bodyPr>
          <a:lstStyle/>
          <a:p>
            <a:pPr lvl="0" algn="l">
              <a:buNone/>
            </a:pPr>
            <a:r>
              <a:rPr lang="en-US" altLang="zh-CN" sz="2600">
                <a:solidFill>
                  <a:srgbClr val="000000"/>
                </a:solidFill>
                <a:latin typeface="微软雅黑" panose="020B0503020204020204" charset="-122"/>
                <a:ea typeface="微软雅黑" panose="020B0503020204020204" charset="-122"/>
                <a:sym typeface="+mn-ea"/>
              </a:rPr>
              <a:t>Cn=f(Im,Bi)</a:t>
            </a:r>
            <a:endParaRPr lang="en-US" altLang="zh-CN" sz="2600">
              <a:solidFill>
                <a:srgbClr val="000000"/>
              </a:solidFill>
              <a:latin typeface="微软雅黑" panose="020B0503020204020204" charset="-122"/>
              <a:ea typeface="微软雅黑" panose="020B0503020204020204" charset="-122"/>
            </a:endParaRPr>
          </a:p>
          <a:p>
            <a:pPr lvl="0" algn="l">
              <a:buNone/>
            </a:pPr>
            <a:endParaRPr lang="zh-CN" altLang="en-US" sz="2600">
              <a:solidFill>
                <a:srgbClr val="000000"/>
              </a:solidFill>
              <a:latin typeface="微软雅黑" panose="020B0503020204020204" charset="-122"/>
              <a:ea typeface="微软雅黑" panose="020B0503020204020204" charset="-122"/>
            </a:endParaRPr>
          </a:p>
        </p:txBody>
      </p:sp>
      <p:sp>
        <p:nvSpPr>
          <p:cNvPr id="8" name="文本框 7"/>
          <p:cNvSpPr txBox="1"/>
          <p:nvPr>
            <p:custDataLst>
              <p:tags r:id="rId5"/>
            </p:custDataLst>
          </p:nvPr>
        </p:nvSpPr>
        <p:spPr>
          <a:xfrm>
            <a:off x="1828800" y="4500245"/>
            <a:ext cx="6400800" cy="642620"/>
          </a:xfrm>
          <a:prstGeom prst="rect">
            <a:avLst/>
          </a:prstGeom>
          <a:noFill/>
        </p:spPr>
        <p:txBody>
          <a:bodyPr wrap="square" rtlCol="0" anchor="ctr" anchorCtr="0">
            <a:noAutofit/>
          </a:bodyPr>
          <a:lstStyle/>
          <a:p>
            <a:pPr lvl="0" algn="l">
              <a:buNone/>
            </a:pPr>
            <a:r>
              <a:rPr lang="en-US" altLang="zh-CN" sz="2600">
                <a:solidFill>
                  <a:srgbClr val="000000"/>
                </a:solidFill>
                <a:latin typeface="微软雅黑" panose="020B0503020204020204" charset="-122"/>
                <a:ea typeface="微软雅黑" panose="020B0503020204020204" charset="-122"/>
                <a:sym typeface="+mn-ea"/>
              </a:rPr>
              <a:t>Cn=f(Mk,Ti,Bi)</a:t>
            </a:r>
            <a:endParaRPr lang="en-US" altLang="zh-CN" sz="2600">
              <a:solidFill>
                <a:srgbClr val="000000"/>
              </a:solidFill>
              <a:latin typeface="微软雅黑" panose="020B0503020204020204" charset="-122"/>
              <a:ea typeface="微软雅黑" panose="020B0503020204020204" charset="-122"/>
            </a:endParaRPr>
          </a:p>
          <a:p>
            <a:pPr lvl="0" algn="l">
              <a:buNone/>
            </a:pPr>
            <a:endParaRPr lang="zh-CN" altLang="en-US" sz="2600">
              <a:solidFill>
                <a:srgbClr val="000000"/>
              </a:solidFill>
              <a:latin typeface="微软雅黑" panose="020B0503020204020204" charset="-122"/>
              <a:ea typeface="微软雅黑" panose="020B0503020204020204" charset="-122"/>
            </a:endParaRPr>
          </a:p>
        </p:txBody>
      </p:sp>
      <p:sp>
        <p:nvSpPr>
          <p:cNvPr id="9" name="文本框 8"/>
          <p:cNvSpPr txBox="1"/>
          <p:nvPr>
            <p:custDataLst>
              <p:tags r:id="rId6"/>
            </p:custDataLst>
          </p:nvPr>
        </p:nvSpPr>
        <p:spPr>
          <a:xfrm>
            <a:off x="1828800" y="5357495"/>
            <a:ext cx="6400800" cy="642620"/>
          </a:xfrm>
          <a:prstGeom prst="rect">
            <a:avLst/>
          </a:prstGeom>
          <a:noFill/>
        </p:spPr>
        <p:txBody>
          <a:bodyPr wrap="square" rtlCol="0" anchor="ctr" anchorCtr="0">
            <a:noAutofit/>
          </a:bodyPr>
          <a:lstStyle/>
          <a:p>
            <a:pPr lvl="0" algn="l">
              <a:buNone/>
            </a:pPr>
            <a:r>
              <a:rPr lang="en-US" altLang="zh-CN" sz="2600" dirty="0" err="1">
                <a:solidFill>
                  <a:srgbClr val="000000"/>
                </a:solidFill>
                <a:latin typeface="微软雅黑" panose="020B0503020204020204" charset="-122"/>
                <a:ea typeface="微软雅黑" panose="020B0503020204020204" charset="-122"/>
                <a:sym typeface="+mn-ea"/>
              </a:rPr>
              <a:t>Cn</a:t>
            </a:r>
            <a:r>
              <a:rPr lang="en-US" altLang="zh-CN" sz="2600" dirty="0">
                <a:solidFill>
                  <a:srgbClr val="000000"/>
                </a:solidFill>
                <a:latin typeface="微软雅黑" panose="020B0503020204020204" charset="-122"/>
                <a:ea typeface="微软雅黑" panose="020B0503020204020204" charset="-122"/>
                <a:sym typeface="+mn-ea"/>
              </a:rPr>
              <a:t>=f(</a:t>
            </a:r>
            <a:r>
              <a:rPr lang="en-US" altLang="zh-CN" sz="2600" dirty="0" err="1">
                <a:solidFill>
                  <a:srgbClr val="000000"/>
                </a:solidFill>
                <a:latin typeface="微软雅黑" panose="020B0503020204020204" charset="-122"/>
                <a:ea typeface="微软雅黑" panose="020B0503020204020204" charset="-122"/>
                <a:sym typeface="+mn-ea"/>
              </a:rPr>
              <a:t>Im,Mk,Ti,Bi</a:t>
            </a:r>
            <a:r>
              <a:rPr lang="en-US" altLang="zh-CN" sz="2600" dirty="0">
                <a:solidFill>
                  <a:srgbClr val="000000"/>
                </a:solidFill>
                <a:latin typeface="微软雅黑" panose="020B0503020204020204" charset="-122"/>
                <a:ea typeface="微软雅黑" panose="020B0503020204020204" charset="-122"/>
                <a:sym typeface="+mn-ea"/>
              </a:rPr>
              <a:t>)</a:t>
            </a:r>
            <a:endParaRPr lang="en-US" altLang="zh-CN" sz="2600" dirty="0">
              <a:solidFill>
                <a:srgbClr val="000000"/>
              </a:solidFill>
              <a:latin typeface="微软雅黑" panose="020B0503020204020204" charset="-122"/>
              <a:ea typeface="微软雅黑" panose="020B0503020204020204" charset="-122"/>
            </a:endParaRPr>
          </a:p>
          <a:p>
            <a:pPr lvl="0" algn="l">
              <a:buNone/>
            </a:pPr>
            <a:endParaRPr lang="zh-CN" altLang="en-US" sz="2600" dirty="0">
              <a:solidFill>
                <a:srgbClr val="000000"/>
              </a:solidFill>
              <a:latin typeface="微软雅黑" panose="020B0503020204020204" charset="-122"/>
              <a:ea typeface="微软雅黑" panose="020B0503020204020204" charset="-122"/>
            </a:endParaRPr>
          </a:p>
        </p:txBody>
      </p:sp>
      <p:sp>
        <p:nvSpPr>
          <p:cNvPr id="10" name="椭圆 9"/>
          <p:cNvSpPr>
            <a:spLocks noChangeAspect="1"/>
          </p:cNvSpPr>
          <p:nvPr>
            <p:custDataLst>
              <p:tags r:id="rId7"/>
            </p:custDataLst>
          </p:nvPr>
        </p:nvSpPr>
        <p:spPr>
          <a:xfrm>
            <a:off x="1114425" y="2849880"/>
            <a:ext cx="514350" cy="514350"/>
          </a:xfrm>
          <a:prstGeom prst="ellipse">
            <a:avLst/>
          </a:prstGeom>
          <a:solidFill>
            <a:srgbClr val="808080"/>
          </a:solidFill>
          <a:ln w="127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R="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A</a:t>
            </a:r>
          </a:p>
        </p:txBody>
      </p:sp>
      <p:sp>
        <p:nvSpPr>
          <p:cNvPr id="11" name="椭圆 10"/>
          <p:cNvSpPr>
            <a:spLocks noChangeAspect="1"/>
          </p:cNvSpPr>
          <p:nvPr>
            <p:custDataLst>
              <p:tags r:id="rId8"/>
            </p:custDataLst>
          </p:nvPr>
        </p:nvSpPr>
        <p:spPr>
          <a:xfrm>
            <a:off x="1114425" y="3707130"/>
            <a:ext cx="514350" cy="514350"/>
          </a:xfrm>
          <a:prstGeom prst="ellipse">
            <a:avLst/>
          </a:prstGeom>
          <a:solidFill>
            <a:srgbClr val="808080"/>
          </a:solidFill>
          <a:ln w="127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R="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B</a:t>
            </a:r>
          </a:p>
        </p:txBody>
      </p:sp>
      <p:sp>
        <p:nvSpPr>
          <p:cNvPr id="12" name="椭圆 11"/>
          <p:cNvSpPr>
            <a:spLocks noChangeAspect="1"/>
          </p:cNvSpPr>
          <p:nvPr>
            <p:custDataLst>
              <p:tags r:id="rId9"/>
            </p:custDataLst>
          </p:nvPr>
        </p:nvSpPr>
        <p:spPr>
          <a:xfrm>
            <a:off x="1114425" y="4564380"/>
            <a:ext cx="514350" cy="514350"/>
          </a:xfrm>
          <a:prstGeom prst="ellipse">
            <a:avLst/>
          </a:prstGeom>
          <a:solidFill>
            <a:srgbClr val="808080"/>
          </a:solidFill>
          <a:ln w="127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R="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C</a:t>
            </a:r>
          </a:p>
        </p:txBody>
      </p:sp>
      <p:sp>
        <p:nvSpPr>
          <p:cNvPr id="13" name="椭圆 12"/>
          <p:cNvSpPr>
            <a:spLocks noChangeAspect="1"/>
          </p:cNvSpPr>
          <p:nvPr>
            <p:custDataLst>
              <p:tags r:id="rId10"/>
            </p:custDataLst>
          </p:nvPr>
        </p:nvSpPr>
        <p:spPr>
          <a:xfrm>
            <a:off x="1114425" y="5421630"/>
            <a:ext cx="514350" cy="514350"/>
          </a:xfrm>
          <a:prstGeom prst="ellipse">
            <a:avLst/>
          </a:prstGeom>
          <a:solidFill>
            <a:srgbClr val="00FF00"/>
          </a:solidFill>
          <a:ln w="254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R="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D</a:t>
            </a:r>
          </a:p>
        </p:txBody>
      </p:sp>
      <p:sp>
        <p:nvSpPr>
          <p:cNvPr id="14" name="圆角矩形 13"/>
          <p:cNvSpPr/>
          <p:nvPr>
            <p:custDataLst>
              <p:tags r:id="rId11"/>
            </p:custDataLst>
          </p:nvPr>
        </p:nvSpPr>
        <p:spPr>
          <a:xfrm>
            <a:off x="6172200" y="6214745"/>
            <a:ext cx="1543050" cy="411480"/>
          </a:xfrm>
          <a:prstGeom prst="roundRect">
            <a:avLst/>
          </a:prstGeom>
          <a:solidFill>
            <a:srgbClr val="808080"/>
          </a:solidFill>
          <a:ln w="381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提交</a:t>
            </a:r>
          </a:p>
        </p:txBody>
      </p:sp>
      <p:grpSp>
        <p:nvGrpSpPr>
          <p:cNvPr id="19" name="组合 18"/>
          <p:cNvGrpSpPr/>
          <p:nvPr>
            <p:custDataLst>
              <p:tags r:id="rId12"/>
            </p:custDataLst>
          </p:nvPr>
        </p:nvGrpSpPr>
        <p:grpSpPr>
          <a:xfrm>
            <a:off x="0" y="0"/>
            <a:ext cx="9144000" cy="635000"/>
            <a:chOff x="0" y="0"/>
            <a:chExt cx="14400" cy="1000"/>
          </a:xfrm>
        </p:grpSpPr>
        <p:sp>
          <p:nvSpPr>
            <p:cNvPr id="15" name="TitleBackground"/>
            <p:cNvSpPr/>
            <p:nvPr>
              <p:custDataLst>
                <p:tags r:id="rId14"/>
              </p:custDataLst>
            </p:nvPr>
          </p:nvSpPr>
          <p:spPr>
            <a:xfrm>
              <a:off x="0" y="0"/>
              <a:ext cx="14400" cy="1000"/>
            </a:xfrm>
            <a:prstGeom prst="rect">
              <a:avLst/>
            </a:prstGeom>
            <a:solidFill>
              <a:srgbClr val="F6F7F8"/>
            </a:solidFill>
            <a:ln w="12700" cap="sq" cmpd="sng" algn="ctr">
              <a:noFill/>
              <a:prstDash val="solid"/>
              <a:round/>
              <a:headEnd type="none" w="sm" len="sm"/>
              <a:tailEnd type="none" w="sm" len="sm"/>
            </a:ln>
            <a:extLst>
              <a:ext uri="{91240B29-F687-4F45-9708-019B960494DF}">
                <a14:hiddenLine xmlns:a14="http://schemas.microsoft.com/office/drawing/2010/main" w="12700">
                  <a:solidFill>
                    <a:schemeClr val="tx1"/>
                  </a:solidFill>
                  <a:prstDash val="solid"/>
                  <a:round/>
                  <a:headEnd type="none" w="sm" len="sm"/>
                  <a:tailEnd type="none" w="sm" len="sm"/>
                </a14:hiddenLine>
              </a:ext>
            </a:extLst>
          </p:spPr>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6" name="ColorBlock"/>
            <p:cNvSpPr/>
            <p:nvPr>
              <p:custDataLst>
                <p:tags r:id="rId15"/>
              </p:custDataLst>
            </p:nvPr>
          </p:nvSpPr>
          <p:spPr>
            <a:xfrm>
              <a:off x="0" y="0"/>
              <a:ext cx="300" cy="1000"/>
            </a:xfrm>
            <a:prstGeom prst="rect">
              <a:avLst/>
            </a:prstGeom>
            <a:solidFill>
              <a:srgbClr val="639EF4"/>
            </a:solidFill>
            <a:ln w="12700" cap="sq" cmpd="sng" algn="ctr">
              <a:noFill/>
              <a:prstDash val="solid"/>
              <a:round/>
              <a:headEnd type="none" w="sm" len="sm"/>
              <a:tailEnd type="none" w="sm" len="sm"/>
            </a:ln>
            <a:extLst>
              <a:ext uri="{91240B29-F687-4F45-9708-019B960494DF}">
                <a14:hiddenLine xmlns:a14="http://schemas.microsoft.com/office/drawing/2010/main" w="12700">
                  <a:solidFill>
                    <a:schemeClr val="tx1"/>
                  </a:solidFill>
                  <a:prstDash val="solid"/>
                  <a:round/>
                  <a:headEnd type="none" w="sm" len="sm"/>
                  <a:tailEnd type="none" w="sm" len="sm"/>
                </a14:hiddenLine>
              </a:ext>
            </a:extLst>
          </p:spPr>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7" name="TypeText"/>
            <p:cNvSpPr txBox="1"/>
            <p:nvPr>
              <p:custDataLst>
                <p:tags r:id="rId16"/>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p>
          </p:txBody>
        </p:sp>
        <p:sp>
          <p:nvSpPr>
            <p:cNvPr id="18" name="TipText"/>
            <p:cNvSpPr txBox="1"/>
            <p:nvPr>
              <p:custDataLst>
                <p:tags r:id="rId17"/>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10分</a:t>
              </a:r>
            </a:p>
          </p:txBody>
        </p:sp>
      </p:grpSp>
      <p:pic>
        <p:nvPicPr>
          <p:cNvPr id="4" name="图片 3" descr="tmp297"/>
          <p:cNvPicPr>
            <a:picLocks noChangeAspect="1"/>
          </p:cNvPicPr>
          <p:nvPr>
            <p:custDataLst>
              <p:tags r:id="rId13"/>
            </p:custDataLst>
          </p:nvPr>
        </p:nvPicPr>
        <p:blipFill>
          <a:blip r:embed="rId19"/>
          <a:stretch>
            <a:fillRect/>
          </a:stretch>
        </p:blipFill>
        <p:spPr>
          <a:xfrm>
            <a:off x="7594600" y="63500"/>
            <a:ext cx="1422400" cy="508000"/>
          </a:xfrm>
          <a:prstGeom prst="rect">
            <a:avLst/>
          </a:prstGeom>
        </p:spPr>
      </p:pic>
    </p:spTree>
    <p:custDataLst>
      <p:tags r:id="rId1"/>
    </p:custData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.6  </a:t>
            </a:r>
            <a:r>
              <a:rPr lang="zh-CN" altLang="en-US" dirty="0">
                <a:solidFill>
                  <a:schemeClr val="tx1"/>
                </a:solidFill>
              </a:rPr>
              <a:t>流水</a:t>
            </a:r>
            <a:r>
              <a:rPr lang="en-US" altLang="zh-CN" dirty="0">
                <a:solidFill>
                  <a:schemeClr val="tx1"/>
                </a:solidFill>
              </a:rPr>
              <a:t>CPU</a:t>
            </a:r>
            <a:endParaRPr lang="en-US" altLang="zh-CN" dirty="0"/>
          </a:p>
        </p:txBody>
      </p:sp>
      <p:sp>
        <p:nvSpPr>
          <p:cNvPr id="77828" name="Rectangle 3"/>
          <p:cNvSpPr>
            <a:spLocks noGrp="1"/>
          </p:cNvSpPr>
          <p:nvPr>
            <p:ph idx="1"/>
          </p:nvPr>
        </p:nvSpPr>
        <p:spPr/>
        <p:txBody>
          <a:bodyPr vert="horz" wrap="square" lIns="91440" tIns="45720" rIns="91440" bIns="45720" anchor="t" anchorCtr="0"/>
          <a:lstStyle/>
          <a:p>
            <a:pPr eaLnBrk="1" hangingPunct="1">
              <a:buNone/>
            </a:pPr>
            <a:r>
              <a:rPr lang="en-US" altLang="zh-CN" dirty="0">
                <a:cs typeface="Times New Roman" panose="02020603050405020304" pitchFamily="18" charset="0"/>
              </a:rPr>
              <a:t>5.6.1 </a:t>
            </a:r>
            <a:r>
              <a:rPr lang="zh-CN" altLang="en-US" dirty="0"/>
              <a:t>并行处理技术</a:t>
            </a:r>
          </a:p>
          <a:p>
            <a:pPr eaLnBrk="1" hangingPunct="1">
              <a:buNone/>
            </a:pPr>
            <a:r>
              <a:rPr lang="en-US" altLang="zh-CN" dirty="0"/>
              <a:t>5.6.2 </a:t>
            </a:r>
            <a:r>
              <a:rPr lang="zh-CN" altLang="en-US" dirty="0"/>
              <a:t>流水</a:t>
            </a:r>
            <a:r>
              <a:rPr lang="en-US" altLang="zh-CN" dirty="0"/>
              <a:t>CPU</a:t>
            </a:r>
            <a:r>
              <a:rPr lang="zh-CN" altLang="en-US" dirty="0"/>
              <a:t>的结构</a:t>
            </a:r>
          </a:p>
          <a:p>
            <a:pPr eaLnBrk="1" hangingPunct="1">
              <a:buNone/>
            </a:pPr>
            <a:r>
              <a:rPr lang="en-US" altLang="zh-CN" dirty="0">
                <a:cs typeface="Times New Roman" panose="02020603050405020304" pitchFamily="18" charset="0"/>
              </a:rPr>
              <a:t>5</a:t>
            </a:r>
            <a:r>
              <a:rPr lang="en-US" altLang="zh-CN" dirty="0"/>
              <a:t>.6.3 </a:t>
            </a:r>
            <a:r>
              <a:rPr lang="zh-CN" altLang="en-US" dirty="0"/>
              <a:t>流水线中的主要问题</a:t>
            </a:r>
          </a:p>
        </p:txBody>
      </p:sp>
      <p:sp>
        <p:nvSpPr>
          <p:cNvPr id="77826"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129</a:t>
            </a:fld>
            <a:endParaRPr lang="en-US" altLang="zh-CN" sz="1000" dirty="0"/>
          </a:p>
        </p:txBody>
      </p:sp>
      <p:sp>
        <p:nvSpPr>
          <p:cNvPr id="6" name="云形 5"/>
          <p:cNvSpPr/>
          <p:nvPr/>
        </p:nvSpPr>
        <p:spPr>
          <a:xfrm>
            <a:off x="1259632" y="4869160"/>
            <a:ext cx="6192688" cy="1627584"/>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i="1" dirty="0"/>
              <a:t>（</a:t>
            </a:r>
            <a:r>
              <a:rPr lang="en-US" altLang="zh-CN" i="1" dirty="0"/>
              <a:t>Preview</a:t>
            </a:r>
            <a:r>
              <a:rPr lang="zh-CN" altLang="en-US" i="1" dirty="0"/>
              <a:t>）</a:t>
            </a:r>
            <a:r>
              <a:rPr lang="en-US" altLang="zh-CN" i="1" dirty="0">
                <a:hlinkClick r:id="rId2"/>
              </a:rPr>
              <a:t>CPU</a:t>
            </a:r>
            <a:r>
              <a:rPr lang="zh-CN" altLang="en-US" i="1" dirty="0">
                <a:hlinkClick r:id="rId2"/>
              </a:rPr>
              <a:t>微架构与流水线</a:t>
            </a:r>
            <a:endParaRPr lang="en-US" altLang="zh-CN" i="1" dirty="0"/>
          </a:p>
          <a:p>
            <a:pPr algn="ctr"/>
            <a:r>
              <a:rPr lang="en-US" altLang="zh-CN" i="1" dirty="0"/>
              <a:t>Courtesy: Intel</a:t>
            </a:r>
            <a:r>
              <a:rPr lang="zh-CN" altLang="en-US" i="1" dirty="0"/>
              <a:t>、大模型成长之路</a:t>
            </a:r>
            <a:r>
              <a:rPr lang="en-US" altLang="zh-CN" i="1" dirty="0"/>
              <a:t>@</a:t>
            </a:r>
            <a:r>
              <a:rPr lang="en-US" altLang="zh-CN" i="1" dirty="0" err="1"/>
              <a:t>bilibili</a:t>
            </a:r>
            <a:endParaRPr lang="zh-CN" altLang="en-US"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13</a:t>
            </a:fld>
            <a:endParaRPr lang="en-US" altLang="zh-CN" sz="1000" dirty="0"/>
          </a:p>
        </p:txBody>
      </p:sp>
      <p:sp>
        <p:nvSpPr>
          <p:cNvPr id="9219" name="Rectangle 2"/>
          <p:cNvSpPr>
            <a:spLocks noGrp="1"/>
          </p:cNvSpPr>
          <p:nvPr>
            <p:ph type="title"/>
          </p:nvPr>
        </p:nvSpPr>
        <p:spPr/>
        <p:txBody>
          <a:bodyPr vert="horz" wrap="square" lIns="91440" tIns="45720" rIns="91440" bIns="45720" anchor="b" anchorCtr="0"/>
          <a:lstStyle/>
          <a:p>
            <a:pPr eaLnBrk="1" hangingPunct="1"/>
            <a:r>
              <a:rPr lang="zh-CN" altLang="zh-CN" dirty="0"/>
              <a:t>5.1.3 CPU中的主要寄存器</a:t>
            </a:r>
            <a:endParaRPr lang="zh-CN" altLang="en-US" dirty="0"/>
          </a:p>
        </p:txBody>
      </p:sp>
      <p:sp>
        <p:nvSpPr>
          <p:cNvPr id="26626" name="文本占位符 49154"/>
          <p:cNvSpPr>
            <a:spLocks noGrp="1" noRot="1"/>
          </p:cNvSpPr>
          <p:nvPr>
            <p:ph idx="1"/>
            <p:custDataLst>
              <p:tags r:id="rId1"/>
            </p:custDataLst>
          </p:nvPr>
        </p:nvSpPr>
        <p:spPr>
          <a:xfrm>
            <a:off x="-108585" y="1557020"/>
            <a:ext cx="8540750" cy="5186363"/>
          </a:xfrm>
        </p:spPr>
        <p:txBody>
          <a:bodyPr anchor="t" anchorCtr="0"/>
          <a:lstStyle/>
          <a:p>
            <a:pPr lvl="1">
              <a:lnSpc>
                <a:spcPct val="120000"/>
              </a:lnSpc>
            </a:pPr>
            <a:r>
              <a:rPr lang="zh-CN" altLang="en-US" b="1" dirty="0">
                <a:solidFill>
                  <a:srgbClr val="000066"/>
                </a:solidFill>
              </a:rPr>
              <a:t>通用寄存器（</a:t>
            </a:r>
            <a:r>
              <a:rPr lang="en-US" altLang="zh-CN" b="1">
                <a:solidFill>
                  <a:srgbClr val="000066"/>
                </a:solidFill>
              </a:rPr>
              <a:t>R</a:t>
            </a:r>
            <a:r>
              <a:rPr lang="en-US" altLang="zh-CN" b="1" baseline="-25000">
                <a:solidFill>
                  <a:srgbClr val="000066"/>
                </a:solidFill>
              </a:rPr>
              <a:t>0</a:t>
            </a:r>
            <a:r>
              <a:rPr lang="en-US" altLang="zh-CN" b="1">
                <a:solidFill>
                  <a:srgbClr val="000066"/>
                </a:solidFill>
              </a:rPr>
              <a:t>~R</a:t>
            </a:r>
            <a:r>
              <a:rPr lang="en-US" altLang="zh-CN" b="1" baseline="-25000">
                <a:solidFill>
                  <a:srgbClr val="000066"/>
                </a:solidFill>
              </a:rPr>
              <a:t>3</a:t>
            </a:r>
            <a:r>
              <a:rPr lang="zh-CN" altLang="en-US" b="1" dirty="0">
                <a:solidFill>
                  <a:srgbClr val="000066"/>
                </a:solidFill>
              </a:rPr>
              <a:t>）</a:t>
            </a:r>
          </a:p>
          <a:p>
            <a:pPr lvl="2">
              <a:lnSpc>
                <a:spcPct val="120000"/>
              </a:lnSpc>
            </a:pPr>
            <a:r>
              <a:rPr lang="zh-CN" altLang="en-US" b="1" dirty="0">
                <a:solidFill>
                  <a:schemeClr val="hlink"/>
                </a:solidFill>
                <a:latin typeface="宋体" panose="02010600030101010101" pitchFamily="2" charset="-122"/>
              </a:rPr>
              <a:t>暂时存放参加运算的操作数或运算结果</a:t>
            </a:r>
            <a:r>
              <a:rPr lang="zh-CN" altLang="en-US" dirty="0">
                <a:latin typeface="宋体" panose="02010600030101010101" pitchFamily="2" charset="-122"/>
              </a:rPr>
              <a:t>。</a:t>
            </a:r>
          </a:p>
          <a:p>
            <a:pPr lvl="2">
              <a:lnSpc>
                <a:spcPct val="120000"/>
              </a:lnSpc>
            </a:pPr>
            <a:r>
              <a:rPr lang="zh-CN" altLang="en-US" dirty="0">
                <a:latin typeface="宋体" panose="02010600030101010101" pitchFamily="2" charset="-122"/>
              </a:rPr>
              <a:t>目前</a:t>
            </a:r>
            <a:r>
              <a:rPr lang="en-US" altLang="zh-CN" dirty="0">
                <a:latin typeface="宋体" panose="02010600030101010101" pitchFamily="2" charset="-122"/>
              </a:rPr>
              <a:t>CPU</a:t>
            </a:r>
            <a:r>
              <a:rPr lang="zh-CN" altLang="en-US" dirty="0">
                <a:latin typeface="宋体" panose="02010600030101010101" pitchFamily="2" charset="-122"/>
              </a:rPr>
              <a:t>中的通用寄存器，多达</a:t>
            </a:r>
            <a:r>
              <a:rPr lang="en-US" altLang="zh-CN" dirty="0">
                <a:latin typeface="宋体" panose="02010600030101010101" pitchFamily="2" charset="-122"/>
              </a:rPr>
              <a:t>64</a:t>
            </a:r>
            <a:r>
              <a:rPr lang="zh-CN" altLang="en-US" dirty="0">
                <a:latin typeface="宋体" panose="02010600030101010101" pitchFamily="2" charset="-122"/>
              </a:rPr>
              <a:t>个，甚至更多。</a:t>
            </a:r>
          </a:p>
          <a:p>
            <a:pPr lvl="2">
              <a:lnSpc>
                <a:spcPct val="120000"/>
              </a:lnSpc>
            </a:pPr>
            <a:endParaRPr lang="zh-CN" altLang="en-US" dirty="0">
              <a:latin typeface="宋体" panose="02010600030101010101" pitchFamily="2" charset="-122"/>
            </a:endParaRPr>
          </a:p>
          <a:p>
            <a:pPr lvl="1">
              <a:lnSpc>
                <a:spcPct val="130000"/>
              </a:lnSpc>
            </a:pPr>
            <a:r>
              <a:rPr lang="zh-CN" altLang="en-US" b="1" dirty="0">
                <a:solidFill>
                  <a:srgbClr val="000066"/>
                </a:solidFill>
                <a:latin typeface="宋体" panose="02010600030101010101" pitchFamily="2" charset="-122"/>
              </a:rPr>
              <a:t>状态条件寄存器（</a:t>
            </a:r>
            <a:r>
              <a:rPr lang="en-US" altLang="zh-CN" b="1" dirty="0">
                <a:solidFill>
                  <a:srgbClr val="000066"/>
                </a:solidFill>
                <a:latin typeface="宋体" panose="02010600030101010101" pitchFamily="2" charset="-122"/>
              </a:rPr>
              <a:t>PSW</a:t>
            </a:r>
            <a:r>
              <a:rPr lang="zh-CN" altLang="en-US" b="1" dirty="0">
                <a:solidFill>
                  <a:srgbClr val="000066"/>
                </a:solidFill>
                <a:latin typeface="宋体" panose="02010600030101010101" pitchFamily="2" charset="-122"/>
              </a:rPr>
              <a:t>）</a:t>
            </a:r>
          </a:p>
          <a:p>
            <a:pPr lvl="2">
              <a:lnSpc>
                <a:spcPct val="130000"/>
              </a:lnSpc>
            </a:pPr>
            <a:r>
              <a:rPr lang="zh-CN" altLang="en-US" b="1" dirty="0">
                <a:solidFill>
                  <a:schemeClr val="hlink"/>
                </a:solidFill>
                <a:latin typeface="宋体" panose="02010600030101010101" pitchFamily="2" charset="-122"/>
              </a:rPr>
              <a:t>保存由算术指令和逻辑指令运行或测试的结果建立的各种条件码内容</a:t>
            </a:r>
            <a:r>
              <a:rPr lang="zh-CN" altLang="en-US" dirty="0">
                <a:solidFill>
                  <a:schemeClr val="hlink"/>
                </a:solidFill>
                <a:latin typeface="宋体" panose="02010600030101010101" pitchFamily="2" charset="-122"/>
              </a:rPr>
              <a:t>。</a:t>
            </a:r>
          </a:p>
          <a:p>
            <a:pPr lvl="2">
              <a:lnSpc>
                <a:spcPct val="130000"/>
              </a:lnSpc>
            </a:pPr>
            <a:r>
              <a:rPr lang="zh-CN" altLang="en-US" b="1" dirty="0">
                <a:solidFill>
                  <a:schemeClr val="hlink"/>
                </a:solidFill>
                <a:latin typeface="宋体" panose="02010600030101010101" pitchFamily="2" charset="-122"/>
              </a:rPr>
              <a:t>保存中断和系统工作状态等信息</a:t>
            </a:r>
            <a:r>
              <a:rPr lang="zh-CN" altLang="en-US" dirty="0">
                <a:latin typeface="宋体" panose="02010600030101010101" pitchFamily="2" charset="-122"/>
              </a:rPr>
              <a:t>，以便使</a:t>
            </a:r>
            <a:r>
              <a:rPr lang="en-US" altLang="zh-CN" dirty="0">
                <a:latin typeface="宋体" panose="02010600030101010101" pitchFamily="2" charset="-122"/>
              </a:rPr>
              <a:t>CPU</a:t>
            </a:r>
            <a:r>
              <a:rPr lang="zh-CN" altLang="en-US" dirty="0">
                <a:latin typeface="宋体" panose="02010600030101010101" pitchFamily="2" charset="-122"/>
              </a:rPr>
              <a:t>和系统能及时了解机器运行状态和程序运行状态。</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5.6.1 </a:t>
            </a:r>
            <a:r>
              <a:rPr lang="zh-CN" altLang="en-US" dirty="0"/>
              <a:t>并行处理技术</a:t>
            </a:r>
          </a:p>
        </p:txBody>
      </p:sp>
      <p:sp>
        <p:nvSpPr>
          <p:cNvPr id="78852" name="Rectangle 3"/>
          <p:cNvSpPr>
            <a:spLocks noGrp="1"/>
          </p:cNvSpPr>
          <p:nvPr>
            <p:ph idx="1"/>
          </p:nvPr>
        </p:nvSpPr>
        <p:spPr>
          <a:xfrm>
            <a:off x="684213" y="1504950"/>
            <a:ext cx="7626350" cy="4876800"/>
          </a:xfrm>
        </p:spPr>
        <p:txBody>
          <a:bodyPr vert="horz" wrap="square" lIns="91440" tIns="45720" rIns="91440" bIns="45720" anchor="t" anchorCtr="0"/>
          <a:lstStyle/>
          <a:p>
            <a:pPr eaLnBrk="1" hangingPunct="1"/>
            <a:r>
              <a:rPr lang="zh-CN" altLang="en-US" dirty="0"/>
              <a:t>并行性（</a:t>
            </a:r>
            <a:r>
              <a:rPr lang="en-US" altLang="zh-CN" dirty="0"/>
              <a:t>Parallelism</a:t>
            </a:r>
            <a:r>
              <a:rPr lang="zh-CN" altLang="en-US" dirty="0"/>
              <a:t>）概念</a:t>
            </a:r>
          </a:p>
          <a:p>
            <a:pPr lvl="2" eaLnBrk="1" hangingPunct="1"/>
            <a:r>
              <a:rPr lang="zh-CN" altLang="en-US" dirty="0"/>
              <a:t>具有可以同时进行运算或操作的特性</a:t>
            </a:r>
          </a:p>
          <a:p>
            <a:pPr lvl="2" eaLnBrk="1" hangingPunct="1"/>
            <a:r>
              <a:rPr lang="zh-CN" altLang="en-US" dirty="0"/>
              <a:t>例：在相同时延的条件下，用</a:t>
            </a:r>
            <a:r>
              <a:rPr lang="en-US" altLang="zh-CN" dirty="0"/>
              <a:t>n</a:t>
            </a:r>
            <a:r>
              <a:rPr lang="zh-CN" altLang="en-US" dirty="0"/>
              <a:t>位运算器进行</a:t>
            </a:r>
            <a:r>
              <a:rPr lang="en-US" altLang="zh-CN" dirty="0"/>
              <a:t>n</a:t>
            </a:r>
            <a:r>
              <a:rPr lang="zh-CN" altLang="en-US" dirty="0"/>
              <a:t>位并行运算速度几乎是一位运算器进行</a:t>
            </a:r>
            <a:r>
              <a:rPr lang="en-US" altLang="zh-CN" dirty="0"/>
              <a:t>n</a:t>
            </a:r>
            <a:r>
              <a:rPr lang="zh-CN" altLang="en-US" dirty="0"/>
              <a:t>位串行运算的</a:t>
            </a:r>
            <a:r>
              <a:rPr lang="en-US" altLang="zh-CN" dirty="0"/>
              <a:t>n</a:t>
            </a:r>
            <a:r>
              <a:rPr lang="zh-CN" altLang="en-US" dirty="0"/>
              <a:t>倍（狭义）</a:t>
            </a:r>
          </a:p>
          <a:p>
            <a:pPr eaLnBrk="1" hangingPunct="1"/>
            <a:r>
              <a:rPr lang="zh-CN" altLang="en-US" dirty="0"/>
              <a:t>（广义）含义</a:t>
            </a:r>
          </a:p>
          <a:p>
            <a:pPr lvl="1" eaLnBrk="1" hangingPunct="1"/>
            <a:r>
              <a:rPr lang="zh-CN" altLang="en-US" dirty="0"/>
              <a:t>只要在</a:t>
            </a:r>
            <a:r>
              <a:rPr lang="zh-CN" altLang="en-US" u="sng" dirty="0"/>
              <a:t>同一时刻</a:t>
            </a:r>
            <a:r>
              <a:rPr lang="zh-CN" altLang="en-US" dirty="0"/>
              <a:t>（同时性）或在</a:t>
            </a:r>
            <a:r>
              <a:rPr lang="zh-CN" altLang="en-US" u="sng" dirty="0"/>
              <a:t>同一时间间隔</a:t>
            </a:r>
            <a:r>
              <a:rPr lang="zh-CN" altLang="en-US" dirty="0"/>
              <a:t>内（并发性）完成两种或两种以上性质相同或不同的工作，他们在时间上相互重叠，都体现了并行性</a:t>
            </a:r>
          </a:p>
        </p:txBody>
      </p:sp>
      <p:sp>
        <p:nvSpPr>
          <p:cNvPr id="78850"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130</a:t>
            </a:fld>
            <a:endParaRPr lang="en-US" altLang="zh-CN" sz="100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5.6.1 </a:t>
            </a:r>
            <a:r>
              <a:rPr lang="zh-CN" altLang="en-US" dirty="0"/>
              <a:t>并行处理技术</a:t>
            </a:r>
          </a:p>
        </p:txBody>
      </p:sp>
      <p:sp>
        <p:nvSpPr>
          <p:cNvPr id="79876" name="Rectangle 3"/>
          <p:cNvSpPr>
            <a:spLocks noGrp="1"/>
          </p:cNvSpPr>
          <p:nvPr>
            <p:ph idx="1"/>
          </p:nvPr>
        </p:nvSpPr>
        <p:spPr/>
        <p:txBody>
          <a:bodyPr vert="horz" wrap="square" lIns="91440" tIns="45720" rIns="91440" bIns="45720" anchor="t" anchorCtr="0">
            <a:normAutofit fontScale="92500" lnSpcReduction="10000"/>
          </a:bodyPr>
          <a:lstStyle/>
          <a:p>
            <a:pPr eaLnBrk="1" hangingPunct="1">
              <a:lnSpc>
                <a:spcPct val="90000"/>
              </a:lnSpc>
            </a:pPr>
            <a:r>
              <a:rPr lang="zh-CN" altLang="en-US" dirty="0"/>
              <a:t>三种形式</a:t>
            </a:r>
          </a:p>
          <a:p>
            <a:pPr lvl="1" eaLnBrk="1" hangingPunct="1">
              <a:lnSpc>
                <a:spcPct val="90000"/>
              </a:lnSpc>
            </a:pPr>
            <a:r>
              <a:rPr lang="zh-CN" altLang="en-US" dirty="0"/>
              <a:t>时间并行（重叠）：让多个处理过程在时间上相互错开，轮流使用同一套硬件设备的各个部件，以加快硬件周转而赢得速度，实现方式就是采用流水处理部件</a:t>
            </a:r>
          </a:p>
          <a:p>
            <a:pPr lvl="1" eaLnBrk="1" hangingPunct="1">
              <a:lnSpc>
                <a:spcPct val="90000"/>
              </a:lnSpc>
            </a:pPr>
            <a:r>
              <a:rPr lang="zh-CN" altLang="en-US" dirty="0"/>
              <a:t>空间并行（资源重复）：以数量取胜</a:t>
            </a:r>
          </a:p>
          <a:p>
            <a:pPr marL="1371600" lvl="2" indent="-457200"/>
            <a:r>
              <a:rPr lang="zh-CN" altLang="en-US" dirty="0">
                <a:sym typeface="+mn-ea"/>
              </a:rPr>
              <a:t>用多个相同部件处理多个事件。</a:t>
            </a:r>
            <a:endParaRPr lang="zh-CN" altLang="en-US" dirty="0"/>
          </a:p>
          <a:p>
            <a:pPr marL="1371600" lvl="2" indent="-457200"/>
            <a:r>
              <a:rPr lang="zh-CN" altLang="en-US" dirty="0">
                <a:sym typeface="+mn-ea"/>
              </a:rPr>
              <a:t>实现方式：多处理器系统和多计算机系统。</a:t>
            </a:r>
          </a:p>
          <a:p>
            <a:pPr marL="1371600" lvl="2" indent="-457200"/>
            <a:r>
              <a:rPr lang="zh-CN" altLang="en-US" dirty="0"/>
              <a:t>它能真正的体现同时性</a:t>
            </a:r>
          </a:p>
          <a:p>
            <a:pPr lvl="1" eaLnBrk="1" hangingPunct="1">
              <a:lnSpc>
                <a:spcPct val="90000"/>
              </a:lnSpc>
            </a:pPr>
            <a:r>
              <a:rPr lang="zh-CN" altLang="en-US" dirty="0"/>
              <a:t>时间</a:t>
            </a:r>
            <a:r>
              <a:rPr lang="en-US" altLang="zh-CN" dirty="0"/>
              <a:t>+</a:t>
            </a:r>
            <a:r>
              <a:rPr lang="zh-CN" altLang="en-US" dirty="0"/>
              <a:t>空间并行</a:t>
            </a:r>
            <a:r>
              <a:rPr lang="zh-CN" altLang="en-US" dirty="0">
                <a:sym typeface="+mn-ea"/>
              </a:rPr>
              <a:t>。</a:t>
            </a:r>
            <a:endParaRPr lang="zh-CN" altLang="en-US" dirty="0"/>
          </a:p>
          <a:p>
            <a:pPr lvl="2" eaLnBrk="1" hangingPunct="1">
              <a:lnSpc>
                <a:spcPct val="90000"/>
              </a:lnSpc>
            </a:pPr>
            <a:r>
              <a:rPr lang="en-US" altLang="zh-CN" dirty="0"/>
              <a:t>Pentium</a:t>
            </a:r>
            <a:r>
              <a:rPr lang="zh-CN" altLang="en-US" dirty="0"/>
              <a:t>中采用了</a:t>
            </a:r>
            <a:r>
              <a:rPr lang="zh-CN" altLang="en-US" dirty="0">
                <a:solidFill>
                  <a:schemeClr val="accent5">
                    <a:lumMod val="75000"/>
                  </a:schemeClr>
                </a:solidFill>
              </a:rPr>
              <a:t>超标量流水线技术</a:t>
            </a:r>
          </a:p>
          <a:p>
            <a:pPr lvl="2" eaLnBrk="1" hangingPunct="1">
              <a:lnSpc>
                <a:spcPct val="90000"/>
              </a:lnSpc>
            </a:pPr>
            <a:r>
              <a:rPr lang="zh-CN" altLang="en-US" dirty="0">
                <a:sym typeface="+mn-ea"/>
              </a:rPr>
              <a:t>时间重叠和资源重复的综合应用</a:t>
            </a:r>
            <a:endParaRPr lang="zh-CN" altLang="en-US" dirty="0"/>
          </a:p>
        </p:txBody>
      </p:sp>
      <p:sp>
        <p:nvSpPr>
          <p:cNvPr id="7987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131</a:t>
            </a:fld>
            <a:endParaRPr lang="en-US" altLang="zh-CN" sz="10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5362"/>
          <p:cNvSpPr>
            <a:spLocks noGrp="1" noRot="1"/>
          </p:cNvSpPr>
          <p:nvPr>
            <p:ph idx="1"/>
          </p:nvPr>
        </p:nvSpPr>
        <p:spPr>
          <a:xfrm>
            <a:off x="301625" y="908050"/>
            <a:ext cx="8540750" cy="5114925"/>
          </a:xfrm>
        </p:spPr>
        <p:txBody>
          <a:bodyPr anchor="t" anchorCtr="0"/>
          <a:lstStyle/>
          <a:p>
            <a:pPr lvl="1">
              <a:lnSpc>
                <a:spcPct val="120000"/>
              </a:lnSpc>
              <a:buNone/>
            </a:pPr>
            <a:r>
              <a:rPr lang="en-US" altLang="zh-CN" dirty="0"/>
              <a:t> </a:t>
            </a:r>
            <a:r>
              <a:rPr lang="zh-CN" altLang="en-US" dirty="0"/>
              <a:t>回顾：流水线技术</a:t>
            </a:r>
          </a:p>
          <a:p>
            <a:pPr lvl="1">
              <a:lnSpc>
                <a:spcPct val="120000"/>
              </a:lnSpc>
              <a:buNone/>
            </a:pPr>
            <a:r>
              <a:rPr lang="zh-CN" altLang="en-US" dirty="0"/>
              <a:t>          所谓流水线技术，是将一个较复杂的处理过程分成若干个复杂程度相当，处理时间大致相等的子过程，每个子过程由一个独立的功能部件来完成，处理对象在各子过程连成的线路上连续流动。在同一时刻，这若干个部件同时进行不同的操作，完成对不同子过程的处理。</a:t>
            </a:r>
          </a:p>
        </p:txBody>
      </p:sp>
      <p:sp>
        <p:nvSpPr>
          <p:cNvPr id="18433"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132</a:t>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占位符 23554"/>
          <p:cNvSpPr>
            <a:spLocks noGrp="1" noRot="1"/>
          </p:cNvSpPr>
          <p:nvPr>
            <p:ph idx="1"/>
          </p:nvPr>
        </p:nvSpPr>
        <p:spPr>
          <a:xfrm>
            <a:off x="301625" y="836613"/>
            <a:ext cx="8540750" cy="5186362"/>
          </a:xfrm>
        </p:spPr>
        <p:txBody>
          <a:bodyPr anchor="t" anchorCtr="0"/>
          <a:lstStyle/>
          <a:p>
            <a:pPr marL="990600" lvl="1" indent="-533400">
              <a:lnSpc>
                <a:spcPct val="120000"/>
              </a:lnSpc>
            </a:pPr>
            <a:r>
              <a:rPr lang="zh-CN" altLang="en-US" dirty="0"/>
              <a:t>流水线工作方式的特点：</a:t>
            </a:r>
          </a:p>
          <a:p>
            <a:pPr marL="1371600" lvl="2" indent="-457200">
              <a:lnSpc>
                <a:spcPct val="120000"/>
              </a:lnSpc>
              <a:buFont typeface="Wingdings" panose="05000000000000000000" pitchFamily="2" charset="2"/>
              <a:buAutoNum type="circleNumDbPlain"/>
            </a:pPr>
            <a:r>
              <a:rPr lang="zh-CN" altLang="en-US" sz="2800" dirty="0"/>
              <a:t>具有时间的并行性；</a:t>
            </a:r>
          </a:p>
          <a:p>
            <a:pPr marL="1371600" lvl="2" indent="-457200">
              <a:buFont typeface="Wingdings" panose="05000000000000000000" pitchFamily="2" charset="2"/>
              <a:buAutoNum type="circleNumDbPlain"/>
            </a:pPr>
            <a:r>
              <a:rPr lang="zh-CN" altLang="en-US" sz="2800" dirty="0"/>
              <a:t>流水线分工越细，可同时运行的指令越多，吞吐率就越高。但需增加硬件，控制更复杂；</a:t>
            </a:r>
          </a:p>
          <a:p>
            <a:pPr marL="1371600" lvl="2" indent="-457200">
              <a:buFont typeface="Wingdings" panose="05000000000000000000" pitchFamily="2" charset="2"/>
              <a:buAutoNum type="circleNumDbPlain"/>
            </a:pPr>
            <a:r>
              <a:rPr lang="zh-CN" altLang="en-US" sz="2800" dirty="0"/>
              <a:t>流水线每个阶段的执行时间应尽量一致；</a:t>
            </a:r>
          </a:p>
          <a:p>
            <a:pPr marL="1371600" lvl="2" indent="-457200">
              <a:buFont typeface="Wingdings" panose="05000000000000000000" pitchFamily="2" charset="2"/>
              <a:buAutoNum type="circleNumDbPlain"/>
            </a:pPr>
            <a:r>
              <a:rPr lang="zh-CN" altLang="en-US" sz="2800" dirty="0"/>
              <a:t>流水线充满（满载）时达到最大的吞吐率。</a:t>
            </a:r>
          </a:p>
        </p:txBody>
      </p:sp>
      <p:sp>
        <p:nvSpPr>
          <p:cNvPr id="23553"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133</a:t>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5.6</a:t>
            </a:r>
            <a:r>
              <a:rPr lang="en-US" altLang="zh-CN" dirty="0"/>
              <a:t>.2 </a:t>
            </a:r>
            <a:r>
              <a:rPr lang="zh-CN" altLang="en-US" dirty="0"/>
              <a:t>流水</a:t>
            </a:r>
            <a:r>
              <a:rPr lang="en-US" altLang="zh-CN" dirty="0"/>
              <a:t>CPU</a:t>
            </a:r>
            <a:r>
              <a:rPr lang="zh-CN" altLang="en-US" dirty="0"/>
              <a:t>的结构</a:t>
            </a:r>
          </a:p>
        </p:txBody>
      </p:sp>
      <p:sp>
        <p:nvSpPr>
          <p:cNvPr id="80900" name="Rectangle 3"/>
          <p:cNvSpPr>
            <a:spLocks noGrp="1"/>
          </p:cNvSpPr>
          <p:nvPr>
            <p:ph idx="1"/>
          </p:nvPr>
        </p:nvSpPr>
        <p:spPr>
          <a:xfrm>
            <a:off x="3240088" y="1719263"/>
            <a:ext cx="5446712" cy="4411662"/>
          </a:xfrm>
        </p:spPr>
        <p:txBody>
          <a:bodyPr vert="horz" wrap="square" lIns="91440" tIns="45720" rIns="91440" bIns="45720" anchor="t" anchorCtr="0"/>
          <a:lstStyle/>
          <a:p>
            <a:pPr lvl="2" eaLnBrk="1" hangingPunct="1"/>
            <a:r>
              <a:rPr lang="zh-CN" altLang="en-US" dirty="0"/>
              <a:t>流水计算机的系统组成</a:t>
            </a:r>
          </a:p>
          <a:p>
            <a:pPr lvl="3" eaLnBrk="1" hangingPunct="1"/>
            <a:r>
              <a:rPr lang="zh-CN" altLang="en-US" dirty="0"/>
              <a:t>存储器体系：主存采用多体交叉存储器；</a:t>
            </a:r>
            <a:r>
              <a:rPr lang="en-US" altLang="zh-CN" dirty="0"/>
              <a:t>Cache</a:t>
            </a:r>
          </a:p>
          <a:p>
            <a:pPr lvl="3" eaLnBrk="1" hangingPunct="1"/>
            <a:r>
              <a:rPr lang="zh-CN" altLang="en-US" dirty="0"/>
              <a:t>流水方式</a:t>
            </a:r>
            <a:r>
              <a:rPr lang="en-US" altLang="zh-CN" dirty="0"/>
              <a:t>CPU</a:t>
            </a:r>
            <a:r>
              <a:rPr lang="zh-CN" altLang="en-US" dirty="0"/>
              <a:t>：指令部件、指令队列、执行部件</a:t>
            </a:r>
          </a:p>
          <a:p>
            <a:pPr lvl="4" eaLnBrk="1" hangingPunct="1"/>
            <a:r>
              <a:rPr lang="zh-CN" altLang="en-US" dirty="0"/>
              <a:t>指令流水线</a:t>
            </a:r>
          </a:p>
          <a:p>
            <a:pPr lvl="4" eaLnBrk="1" hangingPunct="1"/>
            <a:r>
              <a:rPr lang="zh-CN" altLang="en-US" dirty="0"/>
              <a:t>指令队列：</a:t>
            </a:r>
            <a:r>
              <a:rPr lang="en-US" altLang="zh-CN" dirty="0"/>
              <a:t>FIFO</a:t>
            </a:r>
          </a:p>
          <a:p>
            <a:pPr lvl="4" eaLnBrk="1" hangingPunct="1"/>
            <a:r>
              <a:rPr lang="zh-CN" altLang="en-US" dirty="0"/>
              <a:t>执行部件：可以有多个采用流水线方式构成的算术逻辑部件构成，可以将定点运算部件和浮点运算部件分开。</a:t>
            </a:r>
          </a:p>
          <a:p>
            <a:pPr lvl="3" eaLnBrk="1" hangingPunct="1"/>
            <a:endParaRPr lang="zh-CN" altLang="en-US" dirty="0"/>
          </a:p>
          <a:p>
            <a:pPr eaLnBrk="1" hangingPunct="1"/>
            <a:endParaRPr lang="en-US" altLang="zh-CN" dirty="0"/>
          </a:p>
        </p:txBody>
      </p:sp>
      <p:sp>
        <p:nvSpPr>
          <p:cNvPr id="8089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134</a:t>
            </a:fld>
            <a:endParaRPr lang="en-US" altLang="zh-CN" sz="1000" dirty="0"/>
          </a:p>
        </p:txBody>
      </p:sp>
      <p:sp>
        <p:nvSpPr>
          <p:cNvPr id="80901" name="Rectangle 4"/>
          <p:cNvSpPr/>
          <p:nvPr/>
        </p:nvSpPr>
        <p:spPr>
          <a:xfrm>
            <a:off x="3438525" y="1800225"/>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pic>
        <p:nvPicPr>
          <p:cNvPr id="80903" name="图片 1"/>
          <p:cNvPicPr>
            <a:picLocks noChangeAspect="1"/>
          </p:cNvPicPr>
          <p:nvPr/>
        </p:nvPicPr>
        <p:blipFill>
          <a:blip r:embed="rId2"/>
          <a:stretch>
            <a:fillRect/>
          </a:stretch>
        </p:blipFill>
        <p:spPr>
          <a:xfrm>
            <a:off x="468313" y="1412875"/>
            <a:ext cx="3524250" cy="5073650"/>
          </a:xfrm>
          <a:prstGeom prst="rect">
            <a:avLst/>
          </a:prstGeom>
          <a:noFill/>
          <a:ln w="9525">
            <a:noFill/>
          </a:ln>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占位符 19458"/>
          <p:cNvSpPr>
            <a:spLocks noGrp="1" noRot="1"/>
          </p:cNvSpPr>
          <p:nvPr>
            <p:ph idx="1"/>
          </p:nvPr>
        </p:nvSpPr>
        <p:spPr>
          <a:xfrm>
            <a:off x="301625" y="908050"/>
            <a:ext cx="8540750" cy="5114925"/>
          </a:xfrm>
        </p:spPr>
        <p:txBody>
          <a:bodyPr anchor="t" anchorCtr="0"/>
          <a:lstStyle/>
          <a:p>
            <a:pPr marL="990600" lvl="1" indent="-533400">
              <a:lnSpc>
                <a:spcPct val="130000"/>
              </a:lnSpc>
            </a:pPr>
            <a:r>
              <a:rPr lang="zh-CN" altLang="en-US" dirty="0"/>
              <a:t>指令流水线</a:t>
            </a:r>
          </a:p>
          <a:p>
            <a:pPr marL="1371600" lvl="2" indent="-457200">
              <a:lnSpc>
                <a:spcPct val="130000"/>
              </a:lnSpc>
              <a:buFont typeface="Wingdings" panose="05000000000000000000" pitchFamily="2" charset="2"/>
              <a:buAutoNum type="circleNumDbPlain"/>
            </a:pPr>
            <a:r>
              <a:rPr lang="zh-CN" altLang="en-US" sz="2800" dirty="0"/>
              <a:t>假设指令周期包含四个主要过程：</a:t>
            </a:r>
          </a:p>
          <a:p>
            <a:pPr marL="1752600" lvl="3" indent="-381000">
              <a:lnSpc>
                <a:spcPct val="130000"/>
              </a:lnSpc>
            </a:pPr>
            <a:r>
              <a:rPr lang="zh-CN" altLang="en-US" sz="2400" dirty="0"/>
              <a:t>取指令（</a:t>
            </a:r>
            <a:r>
              <a:rPr lang="en-US" altLang="zh-CN" sz="2400" dirty="0"/>
              <a:t>IF</a:t>
            </a:r>
            <a:r>
              <a:rPr lang="zh-CN" altLang="en-US" sz="2400" dirty="0"/>
              <a:t>）</a:t>
            </a:r>
          </a:p>
          <a:p>
            <a:pPr marL="1752600" lvl="3" indent="-381000">
              <a:lnSpc>
                <a:spcPct val="130000"/>
              </a:lnSpc>
            </a:pPr>
            <a:r>
              <a:rPr lang="zh-CN" altLang="en-US" sz="2400" dirty="0"/>
              <a:t>指令译码（</a:t>
            </a:r>
            <a:r>
              <a:rPr lang="en-US" altLang="zh-CN" sz="2400" dirty="0"/>
              <a:t>ID</a:t>
            </a:r>
            <a:r>
              <a:rPr lang="zh-CN" altLang="en-US" sz="2400" dirty="0"/>
              <a:t>）</a:t>
            </a:r>
          </a:p>
          <a:p>
            <a:pPr marL="1752600" lvl="3" indent="-381000">
              <a:lnSpc>
                <a:spcPct val="130000"/>
              </a:lnSpc>
            </a:pPr>
            <a:r>
              <a:rPr lang="zh-CN" altLang="en-US" sz="2400" dirty="0"/>
              <a:t>执行计算（</a:t>
            </a:r>
            <a:r>
              <a:rPr lang="en-US" altLang="zh-CN" sz="2400" dirty="0"/>
              <a:t>EX</a:t>
            </a:r>
            <a:r>
              <a:rPr lang="zh-CN" altLang="en-US" sz="2400" dirty="0"/>
              <a:t>）</a:t>
            </a:r>
          </a:p>
          <a:p>
            <a:pPr marL="1752600" lvl="3" indent="-381000">
              <a:lnSpc>
                <a:spcPct val="130000"/>
              </a:lnSpc>
            </a:pPr>
            <a:r>
              <a:rPr lang="zh-CN" altLang="en-US" sz="2400" dirty="0"/>
              <a:t>结果写回（</a:t>
            </a:r>
            <a:r>
              <a:rPr lang="en-US" altLang="zh-CN" sz="2400" dirty="0"/>
              <a:t>WB</a:t>
            </a:r>
            <a:r>
              <a:rPr lang="zh-CN" altLang="en-US" sz="2400" dirty="0"/>
              <a:t>）</a:t>
            </a:r>
          </a:p>
        </p:txBody>
      </p:sp>
      <p:sp>
        <p:nvSpPr>
          <p:cNvPr id="19457"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135</a:t>
            </a:fld>
            <a:endParaRPr lang="zh-CN" altLang="en-US" sz="1400" dirty="0">
              <a:latin typeface="Arial" panose="020B0604020202020204" pitchFamily="34" charset="0"/>
              <a:ea typeface="宋体" panose="02010600030101010101" pitchFamily="2" charset="-122"/>
            </a:endParaRPr>
          </a:p>
        </p:txBody>
      </p:sp>
      <p:pic>
        <p:nvPicPr>
          <p:cNvPr id="19459" name="图片 19460"/>
          <p:cNvPicPr>
            <a:picLocks noChangeAspect="1"/>
          </p:cNvPicPr>
          <p:nvPr/>
        </p:nvPicPr>
        <p:blipFill>
          <a:blip r:embed="rId2"/>
          <a:stretch>
            <a:fillRect/>
          </a:stretch>
        </p:blipFill>
        <p:spPr>
          <a:xfrm>
            <a:off x="684213" y="4652963"/>
            <a:ext cx="8142287" cy="923925"/>
          </a:xfrm>
          <a:prstGeom prst="rect">
            <a:avLst/>
          </a:prstGeom>
          <a:noFill/>
          <a:ln w="9525">
            <a:noFill/>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占位符 20482"/>
          <p:cNvSpPr>
            <a:spLocks noGrp="1" noRot="1"/>
          </p:cNvSpPr>
          <p:nvPr>
            <p:ph idx="1"/>
          </p:nvPr>
        </p:nvSpPr>
        <p:spPr>
          <a:xfrm>
            <a:off x="301625" y="692150"/>
            <a:ext cx="8540750" cy="5330825"/>
          </a:xfrm>
        </p:spPr>
        <p:txBody>
          <a:bodyPr anchor="t" anchorCtr="0"/>
          <a:lstStyle/>
          <a:p>
            <a:pPr lvl="2">
              <a:buNone/>
            </a:pPr>
            <a:r>
              <a:rPr lang="en-US" altLang="zh-CN" sz="2800" dirty="0">
                <a:solidFill>
                  <a:schemeClr val="folHlink"/>
                </a:solidFill>
              </a:rPr>
              <a:t>②</a:t>
            </a:r>
            <a:r>
              <a:rPr lang="en-US" altLang="zh-CN" sz="2800" dirty="0"/>
              <a:t> </a:t>
            </a:r>
            <a:r>
              <a:rPr lang="zh-CN" altLang="en-US" sz="2800" dirty="0"/>
              <a:t>非流水线时空图</a:t>
            </a:r>
          </a:p>
        </p:txBody>
      </p:sp>
      <p:sp>
        <p:nvSpPr>
          <p:cNvPr id="20481"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136</a:t>
            </a:fld>
            <a:endParaRPr lang="zh-CN" altLang="en-US" sz="1400" dirty="0">
              <a:latin typeface="Arial" panose="020B0604020202020204" pitchFamily="34" charset="0"/>
              <a:ea typeface="宋体" panose="02010600030101010101" pitchFamily="2" charset="-122"/>
            </a:endParaRPr>
          </a:p>
        </p:txBody>
      </p:sp>
      <p:pic>
        <p:nvPicPr>
          <p:cNvPr id="20483" name="图片 20483"/>
          <p:cNvPicPr>
            <a:picLocks noChangeAspect="1"/>
          </p:cNvPicPr>
          <p:nvPr/>
        </p:nvPicPr>
        <p:blipFill>
          <a:blip r:embed="rId3"/>
          <a:stretch>
            <a:fillRect/>
          </a:stretch>
        </p:blipFill>
        <p:spPr>
          <a:xfrm>
            <a:off x="971550" y="1196975"/>
            <a:ext cx="7599363" cy="5170488"/>
          </a:xfrm>
          <a:prstGeom prst="rect">
            <a:avLst/>
          </a:prstGeom>
          <a:noFill/>
          <a:ln w="9525">
            <a:noFill/>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1505"/>
          <p:cNvSpPr>
            <a:spLocks noGrp="1" noRot="1"/>
          </p:cNvSpPr>
          <p:nvPr>
            <p:ph idx="1"/>
          </p:nvPr>
        </p:nvSpPr>
        <p:spPr>
          <a:xfrm>
            <a:off x="301625" y="692150"/>
            <a:ext cx="8540750" cy="5330825"/>
          </a:xfrm>
        </p:spPr>
        <p:txBody>
          <a:bodyPr anchor="t" anchorCtr="0"/>
          <a:lstStyle/>
          <a:p>
            <a:pPr lvl="2">
              <a:buNone/>
            </a:pPr>
            <a:r>
              <a:rPr lang="en-US" altLang="zh-CN" sz="2800" dirty="0">
                <a:solidFill>
                  <a:schemeClr val="folHlink"/>
                </a:solidFill>
              </a:rPr>
              <a:t>③</a:t>
            </a:r>
            <a:r>
              <a:rPr lang="en-US" altLang="zh-CN" sz="2800" dirty="0"/>
              <a:t> </a:t>
            </a:r>
            <a:r>
              <a:rPr lang="zh-CN" altLang="en-US" sz="2800" dirty="0"/>
              <a:t>标量流水线时空图</a:t>
            </a:r>
          </a:p>
        </p:txBody>
      </p:sp>
      <p:sp>
        <p:nvSpPr>
          <p:cNvPr id="21505"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137</a:t>
            </a:fld>
            <a:endParaRPr lang="zh-CN" altLang="en-US" sz="1400" dirty="0">
              <a:latin typeface="Arial" panose="020B0604020202020204" pitchFamily="34" charset="0"/>
              <a:ea typeface="宋体" panose="02010600030101010101" pitchFamily="2" charset="-122"/>
            </a:endParaRPr>
          </a:p>
        </p:txBody>
      </p:sp>
      <p:pic>
        <p:nvPicPr>
          <p:cNvPr id="21507" name="图片 21507"/>
          <p:cNvPicPr>
            <a:picLocks noChangeAspect="1"/>
          </p:cNvPicPr>
          <p:nvPr/>
        </p:nvPicPr>
        <p:blipFill>
          <a:blip r:embed="rId3"/>
          <a:stretch>
            <a:fillRect/>
          </a:stretch>
        </p:blipFill>
        <p:spPr>
          <a:xfrm>
            <a:off x="971550" y="1196975"/>
            <a:ext cx="7550150" cy="5243513"/>
          </a:xfrm>
          <a:prstGeom prst="rect">
            <a:avLst/>
          </a:prstGeom>
          <a:noFill/>
          <a:ln w="9525">
            <a:noFill/>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2529"/>
          <p:cNvSpPr>
            <a:spLocks noGrp="1" noRot="1"/>
          </p:cNvSpPr>
          <p:nvPr>
            <p:ph idx="1"/>
          </p:nvPr>
        </p:nvSpPr>
        <p:spPr>
          <a:xfrm>
            <a:off x="301625" y="692150"/>
            <a:ext cx="8540750" cy="5330825"/>
          </a:xfrm>
        </p:spPr>
        <p:txBody>
          <a:bodyPr anchor="t" anchorCtr="0"/>
          <a:lstStyle/>
          <a:p>
            <a:pPr lvl="2">
              <a:buNone/>
            </a:pPr>
            <a:r>
              <a:rPr lang="en-US" altLang="zh-CN" sz="2800" dirty="0"/>
              <a:t>④ </a:t>
            </a:r>
            <a:r>
              <a:rPr lang="zh-CN" altLang="en-US" sz="2800" dirty="0"/>
              <a:t>超标量流水线时空图</a:t>
            </a:r>
          </a:p>
        </p:txBody>
      </p:sp>
      <p:sp>
        <p:nvSpPr>
          <p:cNvPr id="22529"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138</a:t>
            </a:fld>
            <a:endParaRPr lang="zh-CN" altLang="en-US" sz="1400" dirty="0">
              <a:latin typeface="Arial" panose="020B0604020202020204" pitchFamily="34" charset="0"/>
              <a:ea typeface="宋体" panose="02010600030101010101" pitchFamily="2" charset="-122"/>
            </a:endParaRPr>
          </a:p>
        </p:txBody>
      </p:sp>
      <p:pic>
        <p:nvPicPr>
          <p:cNvPr id="22531" name="图片 22531"/>
          <p:cNvPicPr>
            <a:picLocks noChangeAspect="1"/>
          </p:cNvPicPr>
          <p:nvPr/>
        </p:nvPicPr>
        <p:blipFill>
          <a:blip r:embed="rId2"/>
          <a:stretch>
            <a:fillRect/>
          </a:stretch>
        </p:blipFill>
        <p:spPr>
          <a:xfrm>
            <a:off x="971550" y="1406366"/>
            <a:ext cx="7559675" cy="4326890"/>
          </a:xfrm>
          <a:prstGeom prst="rect">
            <a:avLst/>
          </a:prstGeom>
          <a:noFill/>
          <a:ln w="9525">
            <a:noFill/>
          </a:ln>
        </p:spPr>
      </p:pic>
      <p:sp>
        <p:nvSpPr>
          <p:cNvPr id="2" name="文本框 1"/>
          <p:cNvSpPr txBox="1"/>
          <p:nvPr/>
        </p:nvSpPr>
        <p:spPr>
          <a:xfrm>
            <a:off x="698500" y="5746030"/>
            <a:ext cx="7832725" cy="923330"/>
          </a:xfrm>
          <a:prstGeom prst="rect">
            <a:avLst/>
          </a:prstGeom>
          <a:noFill/>
        </p:spPr>
        <p:txBody>
          <a:bodyPr wrap="square" rtlCol="0" anchor="t">
            <a:spAutoFit/>
          </a:bodyPr>
          <a:lstStyle/>
          <a:p>
            <a:pPr marL="0" lvl="0" indent="0" eaLnBrk="1" hangingPunct="1">
              <a:spcBef>
                <a:spcPct val="0"/>
              </a:spcBef>
              <a:buClrTx/>
              <a:buSzTx/>
              <a:buFontTx/>
              <a:buChar char="•"/>
            </a:pPr>
            <a:r>
              <a:rPr lang="zh-CN" altLang="en-US" dirty="0">
                <a:sym typeface="+mn-ea"/>
              </a:rPr>
              <a:t>具有</a:t>
            </a:r>
            <a:r>
              <a:rPr lang="zh-CN" altLang="en-US" b="1" dirty="0">
                <a:sym typeface="+mn-ea"/>
              </a:rPr>
              <a:t>两条以上的指令流水线</a:t>
            </a:r>
            <a:r>
              <a:rPr lang="zh-CN" altLang="en-US" dirty="0">
                <a:sym typeface="+mn-ea"/>
              </a:rPr>
              <a:t>（</a:t>
            </a:r>
            <a:r>
              <a:rPr lang="en-US" altLang="zh-CN" dirty="0">
                <a:sym typeface="+mn-ea"/>
              </a:rPr>
              <a:t>i.e., n</a:t>
            </a:r>
            <a:r>
              <a:rPr lang="zh-CN" altLang="en-US" dirty="0">
                <a:sym typeface="+mn-ea"/>
              </a:rPr>
              <a:t>发射，</a:t>
            </a:r>
            <a:r>
              <a:rPr lang="en-US" altLang="zh-CN" dirty="0">
                <a:sym typeface="+mn-ea"/>
              </a:rPr>
              <a:t>n&gt;=2</a:t>
            </a:r>
            <a:r>
              <a:rPr lang="zh-CN" altLang="en-US" dirty="0">
                <a:sym typeface="+mn-ea"/>
              </a:rPr>
              <a:t>，一次性可取</a:t>
            </a:r>
            <a:r>
              <a:rPr lang="en-US" altLang="zh-CN" dirty="0">
                <a:sym typeface="+mn-ea"/>
              </a:rPr>
              <a:t>&gt;=2</a:t>
            </a:r>
            <a:r>
              <a:rPr lang="zh-CN" altLang="en-US" dirty="0">
                <a:sym typeface="+mn-ea"/>
              </a:rPr>
              <a:t>条指令）</a:t>
            </a:r>
            <a:endParaRPr lang="zh-CN" altLang="en-US" dirty="0"/>
          </a:p>
          <a:p>
            <a:pPr marL="0" lvl="0" indent="0" eaLnBrk="1" hangingPunct="1">
              <a:spcBef>
                <a:spcPct val="0"/>
              </a:spcBef>
              <a:buClrTx/>
              <a:buSzTx/>
              <a:buFontTx/>
              <a:buChar char="•"/>
            </a:pPr>
            <a:r>
              <a:rPr lang="zh-CN" altLang="en-US" dirty="0">
                <a:sym typeface="+mn-ea"/>
              </a:rPr>
              <a:t>上图中流水线满载时，每一个时钟周期可以执行</a:t>
            </a:r>
            <a:r>
              <a:rPr lang="en-US" altLang="zh-CN" dirty="0">
                <a:sym typeface="+mn-ea"/>
              </a:rPr>
              <a:t>2</a:t>
            </a:r>
            <a:r>
              <a:rPr lang="zh-CN" altLang="en-US" dirty="0">
                <a:sym typeface="+mn-ea"/>
              </a:rPr>
              <a:t>条指令</a:t>
            </a:r>
            <a:endParaRPr lang="zh-CN" altLang="en-US" dirty="0"/>
          </a:p>
          <a:p>
            <a:pPr marL="0" lvl="0" indent="0" eaLnBrk="1" hangingPunct="1">
              <a:spcBef>
                <a:spcPct val="0"/>
              </a:spcBef>
              <a:buClrTx/>
              <a:buSzTx/>
              <a:buFontTx/>
              <a:buChar char="•"/>
            </a:pPr>
            <a:r>
              <a:rPr lang="zh-CN" altLang="en-US" dirty="0">
                <a:sym typeface="+mn-ea"/>
              </a:rPr>
              <a:t>采用时间和空间并行技术</a:t>
            </a:r>
          </a:p>
        </p:txBody>
      </p:sp>
      <p:sp>
        <p:nvSpPr>
          <p:cNvPr id="6" name="云形 5"/>
          <p:cNvSpPr/>
          <p:nvPr/>
        </p:nvSpPr>
        <p:spPr>
          <a:xfrm>
            <a:off x="5004048" y="18158"/>
            <a:ext cx="2736304" cy="1388207"/>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i="1" dirty="0"/>
              <a:t>（</a:t>
            </a:r>
            <a:r>
              <a:rPr lang="en-US" altLang="zh-CN" i="1" dirty="0"/>
              <a:t>video</a:t>
            </a:r>
            <a:r>
              <a:rPr lang="zh-CN" altLang="en-US" i="1" dirty="0"/>
              <a:t>）</a:t>
            </a:r>
            <a:r>
              <a:rPr lang="zh-CN" altLang="en-US" i="1" dirty="0">
                <a:hlinkClick r:id="rId3"/>
              </a:rPr>
              <a:t>超标量流水线的案例</a:t>
            </a:r>
            <a:endParaRPr lang="en-US" altLang="zh-CN" i="1" dirty="0"/>
          </a:p>
          <a:p>
            <a:pPr algn="ctr"/>
            <a:r>
              <a:rPr lang="zh-CN" altLang="en-US" sz="1200" i="1" dirty="0"/>
              <a:t>（北大，慕课，陆俊林）</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p:cNvSpPr>
          <p:nvPr>
            <p:ph type="title"/>
          </p:nvPr>
        </p:nvSpPr>
        <p:spPr/>
        <p:txBody>
          <a:bodyPr vert="horz" wrap="square" lIns="91440" tIns="45720" rIns="91440" bIns="45720" anchor="b" anchorCtr="0"/>
          <a:lstStyle/>
          <a:p>
            <a:pPr eaLnBrk="1" hangingPunct="1"/>
            <a:r>
              <a:rPr lang="en-US" altLang="zh-CN" sz="3500" dirty="0">
                <a:solidFill>
                  <a:schemeClr val="tx1"/>
                </a:solidFill>
                <a:cs typeface="Times New Roman" panose="02020603050405020304" pitchFamily="18" charset="0"/>
              </a:rPr>
              <a:t>5.6</a:t>
            </a:r>
            <a:r>
              <a:rPr lang="en-US" altLang="zh-CN" sz="3500" dirty="0"/>
              <a:t>.2 </a:t>
            </a:r>
            <a:r>
              <a:rPr lang="zh-CN" altLang="en-US" sz="3500" dirty="0"/>
              <a:t>流水</a:t>
            </a:r>
            <a:r>
              <a:rPr lang="en-US" altLang="zh-CN" sz="3500" dirty="0"/>
              <a:t>CPU</a:t>
            </a:r>
            <a:r>
              <a:rPr lang="zh-CN" altLang="en-US" sz="3500" dirty="0"/>
              <a:t>的结构</a:t>
            </a:r>
          </a:p>
        </p:txBody>
      </p:sp>
      <p:sp>
        <p:nvSpPr>
          <p:cNvPr id="84996" name="Rectangle 3"/>
          <p:cNvSpPr>
            <a:spLocks noGrp="1"/>
          </p:cNvSpPr>
          <p:nvPr>
            <p:ph idx="1"/>
          </p:nvPr>
        </p:nvSpPr>
        <p:spPr/>
        <p:txBody>
          <a:bodyPr vert="horz" wrap="square" lIns="91440" tIns="45720" rIns="91440" bIns="45720" anchor="t" anchorCtr="0">
            <a:normAutofit/>
          </a:bodyPr>
          <a:lstStyle/>
          <a:p>
            <a:pPr eaLnBrk="1" hangingPunct="1"/>
            <a:r>
              <a:rPr lang="zh-CN" altLang="en-US" dirty="0"/>
              <a:t>流水线（</a:t>
            </a:r>
            <a:r>
              <a:rPr lang="en-US" altLang="zh-CN" dirty="0"/>
              <a:t>Pipelining</a:t>
            </a:r>
            <a:r>
              <a:rPr lang="zh-CN" altLang="en-US" dirty="0"/>
              <a:t>）的分类</a:t>
            </a:r>
          </a:p>
          <a:p>
            <a:pPr lvl="1" eaLnBrk="1" hangingPunct="1"/>
            <a:r>
              <a:rPr lang="zh-CN" altLang="en-US" dirty="0"/>
              <a:t>按级别分为</a:t>
            </a:r>
          </a:p>
          <a:p>
            <a:pPr lvl="2" eaLnBrk="1" hangingPunct="1"/>
            <a:r>
              <a:rPr lang="zh-CN" altLang="en-US" sz="2800" b="1" dirty="0"/>
              <a:t>指令流水线</a:t>
            </a:r>
            <a:r>
              <a:rPr lang="zh-CN" altLang="en-US" sz="2800" dirty="0"/>
              <a:t>：实现指令步骤的并行，即取指、译指、执行、取数、写回等操作的并行。</a:t>
            </a:r>
          </a:p>
          <a:p>
            <a:pPr lvl="2" eaLnBrk="1" hangingPunct="1"/>
            <a:r>
              <a:rPr lang="zh-CN" altLang="en-US" sz="2800" b="1" dirty="0"/>
              <a:t>算术流水线</a:t>
            </a:r>
            <a:r>
              <a:rPr lang="zh-CN" altLang="en-US" sz="2800" dirty="0"/>
              <a:t>：运算操作步骤的并行，如流水加法器、流水乘法器、流水除法器</a:t>
            </a:r>
          </a:p>
          <a:p>
            <a:pPr lvl="2" eaLnBrk="1" hangingPunct="1"/>
            <a:r>
              <a:rPr lang="zh-CN" altLang="en-US" sz="2800" b="1" dirty="0"/>
              <a:t>处理机流水线</a:t>
            </a:r>
            <a:r>
              <a:rPr lang="zh-CN" altLang="en-US" sz="2800" dirty="0"/>
              <a:t>（宏流水线）：程序步骤的并行，多处理机串联，每台处理机负责一个特定任务，用于多机系统。</a:t>
            </a:r>
          </a:p>
          <a:p>
            <a:pPr eaLnBrk="1" hangingPunct="1"/>
            <a:endParaRPr lang="en-US" altLang="zh-CN" dirty="0"/>
          </a:p>
        </p:txBody>
      </p:sp>
      <p:sp>
        <p:nvSpPr>
          <p:cNvPr id="8499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139</a:t>
            </a:fld>
            <a:endParaRPr lang="en-US" altLang="zh-CN" sz="1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p:cNvSpPr>
          <p:nvPr>
            <p:ph type="title"/>
          </p:nvPr>
        </p:nvSpPr>
        <p:spPr/>
        <p:txBody>
          <a:bodyPr vert="horz" wrap="square" lIns="91440" tIns="45720" rIns="91440" bIns="45720" anchor="b" anchorCtr="0">
            <a:normAutofit/>
          </a:bodyPr>
          <a:lstStyle/>
          <a:p>
            <a:pPr algn="l" fontAlgn="base">
              <a:spcAft>
                <a:spcPct val="0"/>
              </a:spcAft>
            </a:pPr>
            <a:r>
              <a:rPr lang="zh-CN" altLang="zh-CN" sz="3900" b="1" dirty="0">
                <a:solidFill>
                  <a:schemeClr val="tx2"/>
                </a:solidFill>
              </a:rPr>
              <a:t>5.1.4 操作控制器和时序产生器</a:t>
            </a:r>
            <a:endParaRPr lang="zh-CN" altLang="en-US" sz="3900" b="1" dirty="0">
              <a:solidFill>
                <a:schemeClr val="tx2"/>
              </a:solidFill>
            </a:endParaRPr>
          </a:p>
        </p:txBody>
      </p:sp>
      <p:sp>
        <p:nvSpPr>
          <p:cNvPr id="15364" name="Rectangle 3"/>
          <p:cNvSpPr>
            <a:spLocks noGrp="1" noChangeArrowheads="1"/>
          </p:cNvSpPr>
          <p:nvPr>
            <p:ph idx="1"/>
          </p:nvPr>
        </p:nvSpPr>
        <p:spPr>
          <a:xfrm>
            <a:off x="539750" y="1700213"/>
            <a:ext cx="7626350" cy="43211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r>
              <a:rPr kumimoji="0" lang="zh-CN" sz="2800" b="0" i="0" u="none" strike="noStrike" kern="0" cap="none" spc="0" normalizeH="0" baseline="0" noProof="0" dirty="0">
                <a:ln>
                  <a:noFill/>
                </a:ln>
                <a:solidFill>
                  <a:schemeClr val="tx1"/>
                </a:solidFill>
                <a:effectLst/>
                <a:uLnTx/>
                <a:uFillTx/>
                <a:latin typeface="+mn-lt"/>
                <a:ea typeface="+mn-ea"/>
                <a:cs typeface="+mn-cs"/>
              </a:rPr>
              <a:t>（1）数据通路</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：寄存器之间的通道</a:t>
            </a:r>
            <a:endParaRPr kumimoji="0" 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r>
              <a:rPr kumimoji="0" lang="zh-CN" sz="2800" b="0" i="0" u="none" strike="noStrike" kern="0" cap="none" spc="0" normalizeH="0" baseline="0" noProof="0" dirty="0">
                <a:ln>
                  <a:noFill/>
                </a:ln>
                <a:solidFill>
                  <a:schemeClr val="tx1"/>
                </a:solidFill>
                <a:effectLst/>
                <a:uLnTx/>
                <a:uFillTx/>
                <a:latin typeface="+mn-lt"/>
                <a:ea typeface="+mn-ea"/>
                <a:cs typeface="+mn-cs"/>
              </a:rPr>
              <a:t>（2）操作控制器：为数据通路的建立提供各种操作信号</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，完成取指、执行等操作的控制</a:t>
            </a:r>
            <a:r>
              <a:rPr kumimoji="0" lang="zh-CN" sz="2800" b="0" i="0" u="none" strike="noStrike" kern="0" cap="none" spc="0" normalizeH="0" baseline="0" noProof="0" dirty="0">
                <a:ln>
                  <a:noFill/>
                </a:ln>
                <a:solidFill>
                  <a:schemeClr val="tx1"/>
                </a:solidFill>
                <a:effectLst/>
                <a:uLnTx/>
                <a:uFillTx/>
                <a:latin typeface="+mn-lt"/>
                <a:ea typeface="+mn-ea"/>
                <a:cs typeface="+mn-cs"/>
              </a:rPr>
              <a:t>。根据设计方法不同，可分为时序逻辑型和存储逻辑型：</a:t>
            </a: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r>
              <a:rPr kumimoji="0" lang="zh-CN" sz="2800" b="0" i="0" u="none" strike="noStrike" kern="0" cap="none" spc="0" normalizeH="0" baseline="0" noProof="0" dirty="0">
                <a:ln>
                  <a:noFill/>
                </a:ln>
                <a:solidFill>
                  <a:schemeClr val="tx1"/>
                </a:solidFill>
                <a:effectLst/>
                <a:uLnTx/>
                <a:uFillTx/>
                <a:latin typeface="+mn-lt"/>
                <a:ea typeface="+mn-ea"/>
                <a:cs typeface="+mn-cs"/>
              </a:rPr>
              <a:t>硬布线控制器：采用时序逻辑实现</a:t>
            </a: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r>
              <a:rPr kumimoji="0" lang="zh-CN" sz="2800" b="0" i="0" u="none" strike="noStrike" kern="0" cap="none" spc="0" normalizeH="0" baseline="0" noProof="0" dirty="0">
                <a:ln>
                  <a:noFill/>
                </a:ln>
                <a:solidFill>
                  <a:schemeClr val="tx1"/>
                </a:solidFill>
                <a:effectLst/>
                <a:uLnTx/>
                <a:uFillTx/>
                <a:latin typeface="+mn-lt"/>
                <a:ea typeface="+mn-ea"/>
                <a:cs typeface="+mn-cs"/>
              </a:rPr>
              <a:t>微程序控制器：采用存储逻辑实现</a:t>
            </a: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r>
              <a:rPr kumimoji="0" lang="zh-CN" sz="2800" b="0" i="0" u="none" strike="noStrike" kern="0" cap="none" spc="0" normalizeH="0" baseline="0" noProof="0" dirty="0">
                <a:ln>
                  <a:noFill/>
                </a:ln>
                <a:solidFill>
                  <a:schemeClr val="tx1"/>
                </a:solidFill>
                <a:effectLst/>
                <a:uLnTx/>
                <a:uFillTx/>
                <a:latin typeface="+mn-lt"/>
                <a:ea typeface="+mn-ea"/>
                <a:cs typeface="+mn-cs"/>
              </a:rPr>
              <a:t>（3）时序产生器：提供定时和时序信号</a:t>
            </a: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r>
              <a:rPr kumimoji="0" lang="zh-CN" sz="2800" b="0" i="0" u="none" strike="noStrike" kern="0" cap="none" spc="0" normalizeH="0" baseline="0" noProof="0" dirty="0">
                <a:ln>
                  <a:noFill/>
                </a:ln>
                <a:solidFill>
                  <a:schemeClr val="tx1"/>
                </a:solidFill>
                <a:effectLst/>
                <a:uLnTx/>
                <a:uFillTx/>
                <a:latin typeface="+mn-lt"/>
                <a:ea typeface="+mn-ea"/>
                <a:cs typeface="+mn-cs"/>
              </a:rPr>
              <a:t>其他功能部件：中断系统、总线接口等</a:t>
            </a:r>
          </a:p>
          <a:p>
            <a:pPr marL="692150" marR="0" lvl="1" indent="-34798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None/>
              <a:defRPr/>
            </a:pPr>
            <a:endParaRPr kumimoji="0" lang="zh-CN" altLang="en-US"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70000"/>
              <a:buFont typeface="Wingdings" panose="05000000000000000000" pitchFamily="2" charset="2"/>
              <a:buNone/>
              <a:defRPr/>
            </a:pP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p:txBody>
      </p:sp>
      <p:sp>
        <p:nvSpPr>
          <p:cNvPr id="1024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14</a:t>
            </a:fld>
            <a:endParaRPr lang="en-US" altLang="zh-CN" sz="10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5.6</a:t>
            </a:r>
            <a:r>
              <a:rPr lang="en-US" altLang="zh-CN" dirty="0">
                <a:solidFill>
                  <a:schemeClr val="tx1"/>
                </a:solidFill>
              </a:rPr>
              <a:t>.3 </a:t>
            </a:r>
            <a:r>
              <a:rPr lang="zh-CN" altLang="en-US" dirty="0"/>
              <a:t>流水线中的主要问题</a:t>
            </a:r>
          </a:p>
        </p:txBody>
      </p:sp>
      <p:sp>
        <p:nvSpPr>
          <p:cNvPr id="86020" name="Rectangle 3"/>
          <p:cNvSpPr>
            <a:spLocks noGrp="1"/>
          </p:cNvSpPr>
          <p:nvPr>
            <p:ph idx="1"/>
          </p:nvPr>
        </p:nvSpPr>
        <p:spPr/>
        <p:txBody>
          <a:bodyPr vert="horz" wrap="square" lIns="91440" tIns="45720" rIns="91440" bIns="45720" anchor="t" anchorCtr="0"/>
          <a:lstStyle/>
          <a:p>
            <a:pPr marL="457200" lvl="1" indent="0">
              <a:buNone/>
            </a:pPr>
            <a:r>
              <a:rPr lang="zh-CN" altLang="en-US" dirty="0"/>
              <a:t>        要使流水线具有良好的性能，必须使流水线畅通流动，不发生断流。但流水过程中会出现以下三种相关冲突：</a:t>
            </a:r>
            <a:endParaRPr lang="en-US" altLang="zh-CN" dirty="0"/>
          </a:p>
          <a:p>
            <a:pPr lvl="1" eaLnBrk="1" hangingPunct="1"/>
            <a:r>
              <a:rPr lang="zh-CN" altLang="zh-CN" b="1" dirty="0">
                <a:solidFill>
                  <a:schemeClr val="accent5">
                    <a:lumMod val="75000"/>
                  </a:schemeClr>
                </a:solidFill>
              </a:rPr>
              <a:t>资源相关</a:t>
            </a:r>
            <a:endParaRPr lang="en-US" altLang="zh-CN" b="1" dirty="0">
              <a:solidFill>
                <a:schemeClr val="accent5">
                  <a:lumMod val="75000"/>
                </a:schemeClr>
              </a:solidFill>
            </a:endParaRPr>
          </a:p>
          <a:p>
            <a:pPr lvl="1" eaLnBrk="1" hangingPunct="1"/>
            <a:r>
              <a:rPr lang="zh-CN" altLang="zh-CN" b="1" dirty="0">
                <a:solidFill>
                  <a:schemeClr val="accent5">
                    <a:lumMod val="75000"/>
                  </a:schemeClr>
                </a:solidFill>
              </a:rPr>
              <a:t>数据相关</a:t>
            </a:r>
            <a:endParaRPr lang="en-US" altLang="zh-CN" b="1" dirty="0">
              <a:solidFill>
                <a:schemeClr val="accent5">
                  <a:lumMod val="75000"/>
                </a:schemeClr>
              </a:solidFill>
            </a:endParaRPr>
          </a:p>
          <a:p>
            <a:pPr lvl="1" eaLnBrk="1" hangingPunct="1"/>
            <a:r>
              <a:rPr lang="zh-CN" altLang="zh-CN" b="1" dirty="0">
                <a:solidFill>
                  <a:schemeClr val="accent5">
                    <a:lumMod val="75000"/>
                  </a:schemeClr>
                </a:solidFill>
              </a:rPr>
              <a:t>控制相关</a:t>
            </a:r>
            <a:endParaRPr lang="zh-CN" altLang="en-US" b="1" dirty="0">
              <a:solidFill>
                <a:schemeClr val="accent5">
                  <a:lumMod val="75000"/>
                </a:schemeClr>
              </a:solidFill>
            </a:endParaRPr>
          </a:p>
        </p:txBody>
      </p:sp>
      <p:sp>
        <p:nvSpPr>
          <p:cNvPr id="8601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140</a:t>
            </a:fld>
            <a:endParaRPr lang="en-US" altLang="zh-CN" sz="1000" dirty="0"/>
          </a:p>
        </p:txBody>
      </p:sp>
      <p:sp>
        <p:nvSpPr>
          <p:cNvPr id="86021" name="Rectangle 4"/>
          <p:cNvSpPr/>
          <p:nvPr/>
        </p:nvSpPr>
        <p:spPr>
          <a:xfrm>
            <a:off x="2152650" y="242411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5.6</a:t>
            </a:r>
            <a:r>
              <a:rPr lang="en-US" altLang="zh-CN" dirty="0">
                <a:solidFill>
                  <a:schemeClr val="tx1"/>
                </a:solidFill>
              </a:rPr>
              <a:t>.3 </a:t>
            </a:r>
            <a:r>
              <a:rPr lang="zh-CN" altLang="en-US" dirty="0"/>
              <a:t>流水线中的主要问题</a:t>
            </a:r>
          </a:p>
        </p:txBody>
      </p:sp>
      <p:sp>
        <p:nvSpPr>
          <p:cNvPr id="86020" name="Rectangle 3"/>
          <p:cNvSpPr>
            <a:spLocks noGrp="1"/>
          </p:cNvSpPr>
          <p:nvPr>
            <p:ph idx="1"/>
          </p:nvPr>
        </p:nvSpPr>
        <p:spPr/>
        <p:txBody>
          <a:bodyPr vert="horz" wrap="square" lIns="91440" tIns="45720" rIns="91440" bIns="45720" anchor="t" anchorCtr="0"/>
          <a:lstStyle/>
          <a:p>
            <a:pPr lvl="1" eaLnBrk="1" hangingPunct="1"/>
            <a:r>
              <a:rPr lang="zh-CN" altLang="en-US" b="1" dirty="0">
                <a:solidFill>
                  <a:schemeClr val="accent5">
                    <a:lumMod val="75000"/>
                  </a:schemeClr>
                </a:solidFill>
              </a:rPr>
              <a:t>资源相关：</a:t>
            </a:r>
            <a:r>
              <a:rPr lang="zh-CN" altLang="en-US" dirty="0"/>
              <a:t>多条指令进入流水线后在同一时钟周期内争用同一功能部件。</a:t>
            </a:r>
          </a:p>
          <a:p>
            <a:pPr lvl="2" eaLnBrk="1" hangingPunct="1"/>
            <a:r>
              <a:rPr lang="zh-CN" altLang="en-US" dirty="0"/>
              <a:t>解决办法：后边指令拖一拍再推进；增设一个功能部件</a:t>
            </a:r>
          </a:p>
        </p:txBody>
      </p:sp>
      <p:sp>
        <p:nvSpPr>
          <p:cNvPr id="8601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141</a:t>
            </a:fld>
            <a:endParaRPr lang="en-US" altLang="zh-CN" sz="1000" dirty="0"/>
          </a:p>
        </p:txBody>
      </p:sp>
      <p:sp>
        <p:nvSpPr>
          <p:cNvPr id="86021" name="Rectangle 4"/>
          <p:cNvSpPr/>
          <p:nvPr/>
        </p:nvSpPr>
        <p:spPr>
          <a:xfrm>
            <a:off x="2152650" y="242411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pic>
        <p:nvPicPr>
          <p:cNvPr id="86022" name="图片 1"/>
          <p:cNvPicPr>
            <a:picLocks noChangeAspect="1"/>
          </p:cNvPicPr>
          <p:nvPr/>
        </p:nvPicPr>
        <p:blipFill>
          <a:blip r:embed="rId3"/>
          <a:stretch>
            <a:fillRect/>
          </a:stretch>
        </p:blipFill>
        <p:spPr>
          <a:xfrm>
            <a:off x="1403648" y="3356992"/>
            <a:ext cx="6757988" cy="2808287"/>
          </a:xfrm>
          <a:prstGeom prst="rect">
            <a:avLst/>
          </a:prstGeom>
          <a:noFill/>
          <a:ln w="9525">
            <a:noFill/>
          </a:ln>
        </p:spPr>
      </p:pic>
    </p:spTree>
    <p:extLst>
      <p:ext uri="{BB962C8B-B14F-4D97-AF65-F5344CB8AC3E}">
        <p14:creationId xmlns:p14="http://schemas.microsoft.com/office/powerpoint/2010/main" val="153073298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5.6</a:t>
            </a:r>
            <a:r>
              <a:rPr lang="en-US" altLang="zh-CN" dirty="0">
                <a:solidFill>
                  <a:schemeClr val="tx1"/>
                </a:solidFill>
              </a:rPr>
              <a:t>.3 </a:t>
            </a:r>
            <a:r>
              <a:rPr lang="zh-CN" altLang="en-US" dirty="0"/>
              <a:t>流水线中的主要问题</a:t>
            </a:r>
          </a:p>
        </p:txBody>
      </p:sp>
      <p:sp>
        <p:nvSpPr>
          <p:cNvPr id="87044" name="Rectangle 3"/>
          <p:cNvSpPr>
            <a:spLocks noGrp="1"/>
          </p:cNvSpPr>
          <p:nvPr>
            <p:ph idx="1"/>
          </p:nvPr>
        </p:nvSpPr>
        <p:spPr>
          <a:xfrm>
            <a:off x="611188" y="1371600"/>
            <a:ext cx="7626350" cy="4876800"/>
          </a:xfrm>
        </p:spPr>
        <p:txBody>
          <a:bodyPr vert="horz" wrap="square" lIns="91440" tIns="45720" rIns="91440" bIns="45720" anchor="t" anchorCtr="0"/>
          <a:lstStyle/>
          <a:p>
            <a:pPr lvl="1" eaLnBrk="1" hangingPunct="1"/>
            <a:r>
              <a:rPr lang="zh-CN" altLang="en-US" b="1" dirty="0">
                <a:solidFill>
                  <a:schemeClr val="accent5">
                    <a:lumMod val="75000"/>
                  </a:schemeClr>
                </a:solidFill>
              </a:rPr>
              <a:t>数据相关：指令顺序依赖关系</a:t>
            </a:r>
          </a:p>
          <a:p>
            <a:pPr lvl="2" eaLnBrk="1" hangingPunct="1"/>
            <a:r>
              <a:rPr lang="en-US" altLang="zh-CN" dirty="0"/>
              <a:t>RAW(Read After Write)</a:t>
            </a:r>
          </a:p>
          <a:p>
            <a:pPr lvl="3" eaLnBrk="1" hangingPunct="1"/>
            <a:r>
              <a:rPr lang="zh-CN" altLang="en-US" dirty="0"/>
              <a:t>后面指令用到前面指令所写的数据</a:t>
            </a:r>
          </a:p>
          <a:p>
            <a:pPr lvl="2" eaLnBrk="1" hangingPunct="1"/>
            <a:r>
              <a:rPr lang="en-US" altLang="zh-CN" dirty="0"/>
              <a:t>WAW(Write After Write)</a:t>
            </a:r>
          </a:p>
          <a:p>
            <a:pPr lvl="3" eaLnBrk="1" hangingPunct="1"/>
            <a:r>
              <a:rPr lang="zh-CN" altLang="en-US" dirty="0"/>
              <a:t>两条指令写同一个单元</a:t>
            </a:r>
          </a:p>
          <a:p>
            <a:pPr lvl="3" eaLnBrk="1" hangingPunct="1"/>
            <a:r>
              <a:rPr lang="zh-CN" altLang="en-US" dirty="0"/>
              <a:t>在简单流水线中没有此类相关，因为不会乱序执行</a:t>
            </a:r>
          </a:p>
          <a:p>
            <a:pPr lvl="2" eaLnBrk="1" hangingPunct="1"/>
            <a:r>
              <a:rPr lang="en-US" altLang="zh-CN" dirty="0"/>
              <a:t>WAR(Write After Read)</a:t>
            </a:r>
          </a:p>
          <a:p>
            <a:pPr lvl="3" eaLnBrk="1" hangingPunct="1"/>
            <a:r>
              <a:rPr lang="zh-CN" altLang="en-US" dirty="0"/>
              <a:t>后面指令覆盖前面指令所读的单元</a:t>
            </a:r>
          </a:p>
          <a:p>
            <a:pPr lvl="3" eaLnBrk="1" hangingPunct="1"/>
            <a:r>
              <a:rPr lang="zh-CN" altLang="en-US" dirty="0"/>
              <a:t>在简单流水线中没有此类相关</a:t>
            </a:r>
          </a:p>
          <a:p>
            <a:pPr lvl="2" eaLnBrk="1" hangingPunct="1"/>
            <a:r>
              <a:rPr lang="zh-CN" altLang="en-US" dirty="0"/>
              <a:t>解决办法：</a:t>
            </a:r>
          </a:p>
          <a:p>
            <a:pPr lvl="3" eaLnBrk="1" hangingPunct="1"/>
            <a:r>
              <a:rPr lang="zh-CN" altLang="en-US" dirty="0"/>
              <a:t>可以推后后继指令对相关单元的读操作</a:t>
            </a:r>
          </a:p>
          <a:p>
            <a:pPr lvl="3" eaLnBrk="1" hangingPunct="1"/>
            <a:r>
              <a:rPr lang="zh-CN" altLang="en-US" dirty="0"/>
              <a:t>设置相关的直接通路（</a:t>
            </a:r>
            <a:r>
              <a:rPr lang="en-US" altLang="zh-CN" dirty="0"/>
              <a:t>Forwarding</a:t>
            </a:r>
            <a:r>
              <a:rPr lang="zh-CN" altLang="en-US" dirty="0"/>
              <a:t>）</a:t>
            </a:r>
          </a:p>
        </p:txBody>
      </p:sp>
      <p:sp>
        <p:nvSpPr>
          <p:cNvPr id="8704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142</a:t>
            </a:fld>
            <a:endParaRPr lang="en-US" altLang="zh-CN" sz="1000"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5.6</a:t>
            </a:r>
            <a:r>
              <a:rPr lang="en-US" altLang="zh-CN" dirty="0">
                <a:solidFill>
                  <a:schemeClr val="tx1"/>
                </a:solidFill>
              </a:rPr>
              <a:t>.3 </a:t>
            </a:r>
            <a:r>
              <a:rPr lang="zh-CN" altLang="en-US" dirty="0"/>
              <a:t>流水线中的主要问题</a:t>
            </a:r>
          </a:p>
        </p:txBody>
      </p:sp>
      <p:sp>
        <p:nvSpPr>
          <p:cNvPr id="88068" name="Rectangle 4"/>
          <p:cNvSpPr>
            <a:spLocks noGrp="1"/>
          </p:cNvSpPr>
          <p:nvPr>
            <p:ph idx="1"/>
          </p:nvPr>
        </p:nvSpPr>
        <p:spPr>
          <a:xfrm>
            <a:off x="457200" y="1600201"/>
            <a:ext cx="8229600" cy="3268960"/>
          </a:xfrm>
        </p:spPr>
        <p:txBody>
          <a:bodyPr vert="horz" wrap="square" lIns="91440" tIns="45720" rIns="91440" bIns="45720" anchor="t" anchorCtr="0"/>
          <a:lstStyle/>
          <a:p>
            <a:pPr indent="-76200" algn="just">
              <a:spcBef>
                <a:spcPct val="0"/>
              </a:spcBef>
              <a:buNone/>
            </a:pPr>
            <a:r>
              <a:rPr lang="en-US" altLang="zh-CN" sz="2100" dirty="0">
                <a:solidFill>
                  <a:schemeClr val="accent5">
                    <a:lumMod val="75000"/>
                  </a:schemeClr>
                </a:solidFill>
                <a:latin typeface="Times New Roman" panose="02020603050405020304" pitchFamily="18" charset="0"/>
              </a:rPr>
              <a:t>【</a:t>
            </a:r>
            <a:r>
              <a:rPr lang="zh-CN" altLang="en-US" sz="2100" dirty="0">
                <a:solidFill>
                  <a:schemeClr val="accent5">
                    <a:lumMod val="75000"/>
                  </a:schemeClr>
                </a:solidFill>
                <a:latin typeface="Times New Roman" panose="02020603050405020304" pitchFamily="18" charset="0"/>
              </a:rPr>
              <a:t>例</a:t>
            </a:r>
            <a:r>
              <a:rPr lang="en-US" altLang="zh-CN" sz="2100" dirty="0">
                <a:solidFill>
                  <a:schemeClr val="accent5">
                    <a:lumMod val="75000"/>
                  </a:schemeClr>
                </a:solidFill>
                <a:latin typeface="Times New Roman" panose="02020603050405020304" pitchFamily="18" charset="0"/>
              </a:rPr>
              <a:t>】</a:t>
            </a:r>
            <a:r>
              <a:rPr lang="zh-CN" altLang="en-US" sz="2100" dirty="0">
                <a:latin typeface="Times New Roman" panose="02020603050405020304" pitchFamily="18" charset="0"/>
              </a:rPr>
              <a:t>两条指令发生数据相关</a:t>
            </a:r>
            <a:r>
              <a:rPr lang="en-US" altLang="zh-CN" sz="2400" dirty="0"/>
              <a:t>RAW(Read After Write)</a:t>
            </a:r>
            <a:r>
              <a:rPr lang="zh-CN" altLang="en-US" sz="2100" dirty="0">
                <a:latin typeface="Times New Roman" panose="02020603050405020304" pitchFamily="18" charset="0"/>
              </a:rPr>
              <a:t>冲突</a:t>
            </a:r>
            <a:endParaRPr lang="en-US" altLang="zh-CN" sz="1900" dirty="0"/>
          </a:p>
          <a:p>
            <a:pPr indent="-76200" algn="just">
              <a:spcBef>
                <a:spcPct val="0"/>
              </a:spcBef>
              <a:buClrTx/>
              <a:buSzTx/>
              <a:buFontTx/>
              <a:buNone/>
            </a:pPr>
            <a:r>
              <a:rPr lang="en-US" altLang="zh-CN" sz="2100" dirty="0">
                <a:latin typeface="Times New Roman" panose="02020603050405020304" pitchFamily="18" charset="0"/>
              </a:rPr>
              <a:t>ADD	R1,	R2,	R3		R2+R3--&gt;</a:t>
            </a:r>
            <a:r>
              <a:rPr lang="en-US" altLang="zh-CN" sz="2100" dirty="0">
                <a:solidFill>
                  <a:srgbClr val="FF0000"/>
                </a:solidFill>
                <a:latin typeface="Times New Roman" panose="02020603050405020304" pitchFamily="18" charset="0"/>
              </a:rPr>
              <a:t>R1</a:t>
            </a:r>
          </a:p>
          <a:p>
            <a:pPr indent="-76200" algn="just">
              <a:spcBef>
                <a:spcPct val="0"/>
              </a:spcBef>
              <a:buClrTx/>
              <a:buSzTx/>
              <a:buFontTx/>
              <a:buNone/>
            </a:pPr>
            <a:r>
              <a:rPr lang="en-US" altLang="zh-CN" sz="2100" dirty="0">
                <a:latin typeface="Times New Roman" panose="02020603050405020304" pitchFamily="18" charset="0"/>
              </a:rPr>
              <a:t>SUB	R4,	R1,	R5		</a:t>
            </a:r>
            <a:r>
              <a:rPr lang="en-US" altLang="zh-CN" sz="2100" dirty="0">
                <a:solidFill>
                  <a:srgbClr val="FF0000"/>
                </a:solidFill>
                <a:latin typeface="Times New Roman" panose="02020603050405020304" pitchFamily="18" charset="0"/>
              </a:rPr>
              <a:t>R1</a:t>
            </a:r>
            <a:r>
              <a:rPr lang="en-US" altLang="zh-CN" sz="2100" dirty="0">
                <a:latin typeface="Times New Roman" panose="02020603050405020304" pitchFamily="18" charset="0"/>
              </a:rPr>
              <a:t>-R5--&gt;R4</a:t>
            </a:r>
          </a:p>
          <a:p>
            <a:pPr indent="-76200" algn="just">
              <a:spcBef>
                <a:spcPct val="0"/>
              </a:spcBef>
              <a:buClrTx/>
              <a:buSzTx/>
              <a:buFontTx/>
              <a:buNone/>
            </a:pPr>
            <a:r>
              <a:rPr lang="en-US" altLang="zh-CN" sz="2100" dirty="0">
                <a:latin typeface="Times New Roman" panose="02020603050405020304" pitchFamily="18" charset="0"/>
              </a:rPr>
              <a:t>AND	R6,	R1,	R7		</a:t>
            </a:r>
            <a:r>
              <a:rPr lang="en-US" altLang="zh-CN" sz="2100" dirty="0">
                <a:solidFill>
                  <a:srgbClr val="FF0000"/>
                </a:solidFill>
                <a:latin typeface="Times New Roman" panose="02020603050405020304" pitchFamily="18" charset="0"/>
              </a:rPr>
              <a:t>R1</a:t>
            </a:r>
            <a:r>
              <a:rPr lang="en-US" altLang="zh-CN" sz="2100" dirty="0">
                <a:latin typeface="Times New Roman" panose="02020603050405020304" pitchFamily="18" charset="0"/>
              </a:rPr>
              <a:t>^R7--&gt;R6</a:t>
            </a:r>
          </a:p>
          <a:p>
            <a:pPr indent="-76200">
              <a:spcBef>
                <a:spcPct val="0"/>
              </a:spcBef>
              <a:buClrTx/>
              <a:buSzTx/>
              <a:buFontTx/>
              <a:buNone/>
            </a:pPr>
            <a:endParaRPr lang="en-US" altLang="zh-CN" sz="2100" dirty="0">
              <a:latin typeface="Times New Roman" panose="02020603050405020304" pitchFamily="18" charset="0"/>
            </a:endParaRPr>
          </a:p>
        </p:txBody>
      </p:sp>
      <p:sp>
        <p:nvSpPr>
          <p:cNvPr id="88066"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143</a:t>
            </a:fld>
            <a:endParaRPr lang="en-US" altLang="zh-CN" sz="1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068960"/>
            <a:ext cx="8109395"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4"/>
          <p:cNvSpPr txBox="1">
            <a:spLocks/>
          </p:cNvSpPr>
          <p:nvPr/>
        </p:nvSpPr>
        <p:spPr>
          <a:xfrm>
            <a:off x="395536" y="4972461"/>
            <a:ext cx="8229600" cy="1768908"/>
          </a:xfrm>
          <a:prstGeom prst="rect">
            <a:avLst/>
          </a:prstGeom>
        </p:spPr>
        <p:txBody>
          <a:bodyPr vert="horz" wrap="square"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ct val="0"/>
              </a:spcBef>
              <a:buNone/>
            </a:pPr>
            <a:r>
              <a:rPr lang="en-US" altLang="zh-CN" sz="2100" u="sng" dirty="0">
                <a:solidFill>
                  <a:schemeClr val="accent5">
                    <a:lumMod val="75000"/>
                  </a:schemeClr>
                </a:solidFill>
                <a:latin typeface="Times New Roman" panose="02020603050405020304" pitchFamily="18" charset="0"/>
              </a:rPr>
              <a:t>ADD </a:t>
            </a:r>
            <a:r>
              <a:rPr lang="zh-CN" altLang="en-US" sz="2100" u="sng" dirty="0">
                <a:solidFill>
                  <a:schemeClr val="accent5">
                    <a:lumMod val="75000"/>
                  </a:schemeClr>
                </a:solidFill>
                <a:latin typeface="Times New Roman" panose="02020603050405020304" pitchFamily="18" charset="0"/>
              </a:rPr>
              <a:t>指令在时钟 </a:t>
            </a:r>
            <a:r>
              <a:rPr lang="en-US" altLang="zh-CN" sz="2100" u="sng" dirty="0">
                <a:solidFill>
                  <a:schemeClr val="accent5">
                    <a:lumMod val="75000"/>
                  </a:schemeClr>
                </a:solidFill>
                <a:latin typeface="Times New Roman" panose="02020603050405020304" pitchFamily="18" charset="0"/>
              </a:rPr>
              <a:t>5 </a:t>
            </a:r>
            <a:r>
              <a:rPr lang="zh-CN" altLang="en-US" sz="2100" u="sng" dirty="0">
                <a:solidFill>
                  <a:schemeClr val="accent5">
                    <a:lumMod val="75000"/>
                  </a:schemeClr>
                </a:solidFill>
                <a:latin typeface="Times New Roman" panose="02020603050405020304" pitchFamily="18" charset="0"/>
              </a:rPr>
              <a:t>时才将运算结果写入寄存器堆</a:t>
            </a:r>
            <a:r>
              <a:rPr lang="en-US" altLang="zh-CN" sz="2100" u="sng" dirty="0">
                <a:solidFill>
                  <a:schemeClr val="accent5">
                    <a:lumMod val="75000"/>
                  </a:schemeClr>
                </a:solidFill>
                <a:latin typeface="Times New Roman" panose="02020603050405020304" pitchFamily="18" charset="0"/>
              </a:rPr>
              <a:t>(R1)</a:t>
            </a:r>
            <a:r>
              <a:rPr lang="zh-CN" altLang="en-US" sz="2100" dirty="0">
                <a:solidFill>
                  <a:schemeClr val="accent5">
                    <a:lumMod val="75000"/>
                  </a:schemeClr>
                </a:solidFill>
                <a:latin typeface="Times New Roman" panose="02020603050405020304" pitchFamily="18" charset="0"/>
              </a:rPr>
              <a:t>，但 </a:t>
            </a:r>
            <a:r>
              <a:rPr lang="en-US" altLang="zh-CN" sz="2100" dirty="0">
                <a:solidFill>
                  <a:schemeClr val="accent5">
                    <a:lumMod val="75000"/>
                  </a:schemeClr>
                </a:solidFill>
                <a:latin typeface="Times New Roman" panose="02020603050405020304" pitchFamily="18" charset="0"/>
              </a:rPr>
              <a:t>SUB </a:t>
            </a:r>
            <a:r>
              <a:rPr lang="zh-CN" altLang="en-US" sz="2100" dirty="0">
                <a:solidFill>
                  <a:schemeClr val="accent5">
                    <a:lumMod val="75000"/>
                  </a:schemeClr>
                </a:solidFill>
                <a:latin typeface="Times New Roman" panose="02020603050405020304" pitchFamily="18" charset="0"/>
              </a:rPr>
              <a:t>指令在时钟 </a:t>
            </a:r>
            <a:r>
              <a:rPr lang="en-US" altLang="zh-CN" sz="2100" dirty="0">
                <a:solidFill>
                  <a:schemeClr val="accent5">
                    <a:lumMod val="75000"/>
                  </a:schemeClr>
                </a:solidFill>
                <a:latin typeface="Times New Roman" panose="02020603050405020304" pitchFamily="18" charset="0"/>
              </a:rPr>
              <a:t>4 </a:t>
            </a:r>
            <a:r>
              <a:rPr lang="zh-CN" altLang="en-US" sz="2100" dirty="0">
                <a:solidFill>
                  <a:schemeClr val="accent5">
                    <a:lumMod val="75000"/>
                  </a:schemeClr>
                </a:solidFill>
                <a:latin typeface="Times New Roman" panose="02020603050405020304" pitchFamily="18" charset="0"/>
              </a:rPr>
              <a:t>时读寄存器堆</a:t>
            </a:r>
            <a:r>
              <a:rPr lang="en-US" altLang="zh-CN" sz="2100" dirty="0">
                <a:solidFill>
                  <a:schemeClr val="accent5">
                    <a:lumMod val="75000"/>
                  </a:schemeClr>
                </a:solidFill>
                <a:latin typeface="Times New Roman" panose="02020603050405020304" pitchFamily="18" charset="0"/>
              </a:rPr>
              <a:t>(R1)</a:t>
            </a:r>
            <a:r>
              <a:rPr lang="zh-CN" altLang="en-US" sz="2100" dirty="0">
                <a:solidFill>
                  <a:schemeClr val="accent5">
                    <a:lumMod val="75000"/>
                  </a:schemeClr>
                </a:solidFill>
                <a:latin typeface="Times New Roman" panose="02020603050405020304" pitchFamily="18" charset="0"/>
              </a:rPr>
              <a:t>到 </a:t>
            </a:r>
            <a:r>
              <a:rPr lang="en-US" altLang="zh-CN" sz="2100" dirty="0">
                <a:solidFill>
                  <a:schemeClr val="accent5">
                    <a:lumMod val="75000"/>
                  </a:schemeClr>
                </a:solidFill>
                <a:latin typeface="Times New Roman" panose="02020603050405020304" pitchFamily="18" charset="0"/>
              </a:rPr>
              <a:t>ALU </a:t>
            </a:r>
            <a:r>
              <a:rPr lang="zh-CN" altLang="en-US" sz="2100" dirty="0">
                <a:solidFill>
                  <a:schemeClr val="accent5">
                    <a:lumMod val="75000"/>
                  </a:schemeClr>
                </a:solidFill>
                <a:latin typeface="Times New Roman" panose="02020603050405020304" pitchFamily="18" charset="0"/>
              </a:rPr>
              <a:t>运算，</a:t>
            </a:r>
            <a:r>
              <a:rPr lang="en-US" altLang="zh-CN" sz="2100" dirty="0">
                <a:solidFill>
                  <a:schemeClr val="accent5">
                    <a:lumMod val="75000"/>
                  </a:schemeClr>
                </a:solidFill>
                <a:latin typeface="Times New Roman" panose="02020603050405020304" pitchFamily="18" charset="0"/>
              </a:rPr>
              <a:t>AND </a:t>
            </a:r>
            <a:r>
              <a:rPr lang="zh-CN" altLang="en-US" sz="2100" dirty="0">
                <a:solidFill>
                  <a:schemeClr val="accent5">
                    <a:lumMod val="75000"/>
                  </a:schemeClr>
                </a:solidFill>
                <a:latin typeface="Times New Roman" panose="02020603050405020304" pitchFamily="18" charset="0"/>
              </a:rPr>
              <a:t>指令在时钟 </a:t>
            </a:r>
            <a:r>
              <a:rPr lang="en-US" altLang="zh-CN" sz="2100" dirty="0">
                <a:solidFill>
                  <a:schemeClr val="accent5">
                    <a:lumMod val="75000"/>
                  </a:schemeClr>
                </a:solidFill>
                <a:latin typeface="Times New Roman" panose="02020603050405020304" pitchFamily="18" charset="0"/>
              </a:rPr>
              <a:t>5 </a:t>
            </a:r>
            <a:r>
              <a:rPr lang="zh-CN" altLang="en-US" sz="2100" dirty="0">
                <a:solidFill>
                  <a:schemeClr val="accent5">
                    <a:lumMod val="75000"/>
                  </a:schemeClr>
                </a:solidFill>
                <a:latin typeface="Times New Roman" panose="02020603050405020304" pitchFamily="18" charset="0"/>
              </a:rPr>
              <a:t>时读寄存器堆</a:t>
            </a:r>
            <a:r>
              <a:rPr lang="en-US" altLang="zh-CN" sz="2100" dirty="0">
                <a:solidFill>
                  <a:schemeClr val="accent5">
                    <a:lumMod val="75000"/>
                  </a:schemeClr>
                </a:solidFill>
                <a:latin typeface="Times New Roman" panose="02020603050405020304" pitchFamily="18" charset="0"/>
              </a:rPr>
              <a:t>(R1)</a:t>
            </a:r>
            <a:r>
              <a:rPr lang="zh-CN" altLang="en-US" sz="2100" dirty="0">
                <a:solidFill>
                  <a:schemeClr val="accent5">
                    <a:lumMod val="75000"/>
                  </a:schemeClr>
                </a:solidFill>
                <a:latin typeface="Times New Roman" panose="02020603050405020304" pitchFamily="18" charset="0"/>
              </a:rPr>
              <a:t>到 </a:t>
            </a:r>
            <a:r>
              <a:rPr lang="en-US" altLang="zh-CN" sz="2100" dirty="0">
                <a:solidFill>
                  <a:schemeClr val="accent5">
                    <a:lumMod val="75000"/>
                  </a:schemeClr>
                </a:solidFill>
                <a:latin typeface="Times New Roman" panose="02020603050405020304" pitchFamily="18" charset="0"/>
              </a:rPr>
              <a:t>ALU </a:t>
            </a:r>
            <a:r>
              <a:rPr lang="zh-CN" altLang="en-US" sz="2100" dirty="0">
                <a:solidFill>
                  <a:schemeClr val="accent5">
                    <a:lumMod val="75000"/>
                  </a:schemeClr>
                </a:solidFill>
                <a:latin typeface="Times New Roman" panose="02020603050405020304" pitchFamily="18" charset="0"/>
              </a:rPr>
              <a:t>运算。本来 </a:t>
            </a:r>
            <a:r>
              <a:rPr lang="en-US" altLang="zh-CN" sz="2100" dirty="0">
                <a:solidFill>
                  <a:schemeClr val="accent5">
                    <a:lumMod val="75000"/>
                  </a:schemeClr>
                </a:solidFill>
                <a:latin typeface="Times New Roman" panose="02020603050405020304" pitchFamily="18" charset="0"/>
              </a:rPr>
              <a:t>ADD </a:t>
            </a:r>
            <a:r>
              <a:rPr lang="zh-CN" altLang="en-US" sz="2100" dirty="0">
                <a:solidFill>
                  <a:schemeClr val="accent5">
                    <a:lumMod val="75000"/>
                  </a:schemeClr>
                </a:solidFill>
                <a:latin typeface="Times New Roman" panose="02020603050405020304" pitchFamily="18" charset="0"/>
              </a:rPr>
              <a:t>指令应该先写 </a:t>
            </a:r>
            <a:r>
              <a:rPr lang="en-US" altLang="zh-CN" sz="2100" dirty="0">
                <a:solidFill>
                  <a:schemeClr val="accent5">
                    <a:lumMod val="75000"/>
                  </a:schemeClr>
                </a:solidFill>
                <a:latin typeface="Times New Roman" panose="02020603050405020304" pitchFamily="18" charset="0"/>
              </a:rPr>
              <a:t>R1</a:t>
            </a:r>
            <a:r>
              <a:rPr lang="zh-CN" altLang="en-US" sz="2100" dirty="0">
                <a:solidFill>
                  <a:schemeClr val="accent5">
                    <a:lumMod val="75000"/>
                  </a:schemeClr>
                </a:solidFill>
                <a:latin typeface="Times New Roman" panose="02020603050405020304" pitchFamily="18" charset="0"/>
              </a:rPr>
              <a:t>，</a:t>
            </a:r>
            <a:r>
              <a:rPr lang="en-US" altLang="zh-CN" sz="2100" dirty="0">
                <a:solidFill>
                  <a:schemeClr val="accent5">
                    <a:lumMod val="75000"/>
                  </a:schemeClr>
                </a:solidFill>
                <a:latin typeface="Times New Roman" panose="02020603050405020304" pitchFamily="18" charset="0"/>
              </a:rPr>
              <a:t>SUB </a:t>
            </a:r>
            <a:r>
              <a:rPr lang="zh-CN" altLang="en-US" sz="2100" dirty="0">
                <a:solidFill>
                  <a:schemeClr val="accent5">
                    <a:lumMod val="75000"/>
                  </a:schemeClr>
                </a:solidFill>
                <a:latin typeface="Times New Roman" panose="02020603050405020304" pitchFamily="18" charset="0"/>
              </a:rPr>
              <a:t>指令后读 </a:t>
            </a:r>
            <a:r>
              <a:rPr lang="en-US" altLang="zh-CN" sz="2100" dirty="0">
                <a:solidFill>
                  <a:schemeClr val="accent5">
                    <a:lumMod val="75000"/>
                  </a:schemeClr>
                </a:solidFill>
                <a:latin typeface="Times New Roman" panose="02020603050405020304" pitchFamily="18" charset="0"/>
              </a:rPr>
              <a:t>R1</a:t>
            </a:r>
            <a:r>
              <a:rPr lang="zh-CN" altLang="en-US" sz="2100" dirty="0">
                <a:solidFill>
                  <a:schemeClr val="accent5">
                    <a:lumMod val="75000"/>
                  </a:schemeClr>
                </a:solidFill>
                <a:latin typeface="Times New Roman" panose="02020603050405020304" pitchFamily="18" charset="0"/>
              </a:rPr>
              <a:t>，结果变成 </a:t>
            </a:r>
            <a:r>
              <a:rPr lang="en-US" altLang="zh-CN" sz="2100" dirty="0">
                <a:solidFill>
                  <a:schemeClr val="accent5">
                    <a:lumMod val="75000"/>
                  </a:schemeClr>
                </a:solidFill>
                <a:latin typeface="Times New Roman" panose="02020603050405020304" pitchFamily="18" charset="0"/>
              </a:rPr>
              <a:t>SUB </a:t>
            </a:r>
            <a:r>
              <a:rPr lang="zh-CN" altLang="en-US" sz="2100" dirty="0">
                <a:solidFill>
                  <a:schemeClr val="accent5">
                    <a:lumMod val="75000"/>
                  </a:schemeClr>
                </a:solidFill>
                <a:latin typeface="Times New Roman" panose="02020603050405020304" pitchFamily="18" charset="0"/>
              </a:rPr>
              <a:t>指令先读 </a:t>
            </a:r>
            <a:r>
              <a:rPr lang="en-US" altLang="zh-CN" sz="2100" dirty="0">
                <a:solidFill>
                  <a:schemeClr val="accent5">
                    <a:lumMod val="75000"/>
                  </a:schemeClr>
                </a:solidFill>
                <a:latin typeface="Times New Roman" panose="02020603050405020304" pitchFamily="18" charset="0"/>
              </a:rPr>
              <a:t>R1</a:t>
            </a:r>
            <a:r>
              <a:rPr lang="zh-CN" altLang="en-US" sz="2100" dirty="0">
                <a:solidFill>
                  <a:schemeClr val="accent5">
                    <a:lumMod val="75000"/>
                  </a:schemeClr>
                </a:solidFill>
                <a:latin typeface="Times New Roman" panose="02020603050405020304" pitchFamily="18" charset="0"/>
              </a:rPr>
              <a:t>，</a:t>
            </a:r>
            <a:r>
              <a:rPr lang="en-US" altLang="zh-CN" sz="2100" dirty="0">
                <a:solidFill>
                  <a:schemeClr val="accent5">
                    <a:lumMod val="75000"/>
                  </a:schemeClr>
                </a:solidFill>
                <a:latin typeface="Times New Roman" panose="02020603050405020304" pitchFamily="18" charset="0"/>
              </a:rPr>
              <a:t>ADD </a:t>
            </a:r>
            <a:r>
              <a:rPr lang="zh-CN" altLang="en-US" sz="2100" dirty="0">
                <a:solidFill>
                  <a:schemeClr val="accent5">
                    <a:lumMod val="75000"/>
                  </a:schemeClr>
                </a:solidFill>
                <a:latin typeface="Times New Roman" panose="02020603050405020304" pitchFamily="18" charset="0"/>
              </a:rPr>
              <a:t>指令后写 </a:t>
            </a:r>
            <a:r>
              <a:rPr lang="en-US" altLang="zh-CN" sz="2100" dirty="0">
                <a:solidFill>
                  <a:schemeClr val="accent5">
                    <a:lumMod val="75000"/>
                  </a:schemeClr>
                </a:solidFill>
                <a:latin typeface="Times New Roman" panose="02020603050405020304" pitchFamily="18" charset="0"/>
              </a:rPr>
              <a:t>R1</a:t>
            </a:r>
            <a:r>
              <a:rPr lang="zh-CN" altLang="en-US" sz="2100" dirty="0">
                <a:solidFill>
                  <a:schemeClr val="accent5">
                    <a:lumMod val="75000"/>
                  </a:schemeClr>
                </a:solidFill>
                <a:latin typeface="Times New Roman" panose="02020603050405020304" pitchFamily="18" charset="0"/>
              </a:rPr>
              <a:t>。</a:t>
            </a:r>
            <a:endParaRPr lang="en-US" altLang="zh-CN" sz="2100" dirty="0">
              <a:latin typeface="Times New Roman" panose="02020603050405020304" pitchFamily="18"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5.6</a:t>
            </a:r>
            <a:r>
              <a:rPr lang="en-US" altLang="zh-CN" dirty="0">
                <a:solidFill>
                  <a:schemeClr val="tx1"/>
                </a:solidFill>
              </a:rPr>
              <a:t>.3 </a:t>
            </a:r>
            <a:r>
              <a:rPr lang="zh-CN" altLang="en-US" dirty="0"/>
              <a:t>流水线中的主要问题</a:t>
            </a:r>
          </a:p>
        </p:txBody>
      </p:sp>
      <p:sp>
        <p:nvSpPr>
          <p:cNvPr id="89092" name="Rectangle 3"/>
          <p:cNvSpPr>
            <a:spLocks noGrp="1"/>
          </p:cNvSpPr>
          <p:nvPr>
            <p:ph idx="1"/>
          </p:nvPr>
        </p:nvSpPr>
        <p:spPr>
          <a:xfrm>
            <a:off x="457200" y="1600200"/>
            <a:ext cx="8229600" cy="4997152"/>
          </a:xfrm>
        </p:spPr>
        <p:txBody>
          <a:bodyPr vert="horz" wrap="square" lIns="91440" tIns="45720" rIns="91440" bIns="45720" anchor="t" anchorCtr="0">
            <a:normAutofit lnSpcReduction="10000"/>
          </a:bodyPr>
          <a:lstStyle/>
          <a:p>
            <a:pPr lvl="1" eaLnBrk="1" hangingPunct="1"/>
            <a:r>
              <a:rPr lang="zh-CN" altLang="en-US" sz="3000" b="1" dirty="0">
                <a:solidFill>
                  <a:schemeClr val="accent5">
                    <a:lumMod val="75000"/>
                  </a:schemeClr>
                </a:solidFill>
              </a:rPr>
              <a:t>控制相关</a:t>
            </a:r>
          </a:p>
          <a:p>
            <a:pPr lvl="2"/>
            <a:r>
              <a:rPr lang="zh-CN" altLang="en-US" dirty="0"/>
              <a:t>引起原因：由</a:t>
            </a:r>
            <a:r>
              <a:rPr lang="zh-CN" altLang="en-US" b="1" dirty="0"/>
              <a:t>转移指令引起</a:t>
            </a:r>
            <a:r>
              <a:rPr lang="zh-CN" altLang="en-US" dirty="0"/>
              <a:t>的。当执行转移指令时，依据转移条件的产生结果，可能为顺序取下条指令，也可能转移到新的目标地址取指令，从而使流水线发生断流。</a:t>
            </a:r>
          </a:p>
          <a:p>
            <a:pPr lvl="2" eaLnBrk="1" hangingPunct="1"/>
            <a:r>
              <a:rPr lang="zh-CN" altLang="en-US" sz="2800" dirty="0"/>
              <a:t>解决办法：</a:t>
            </a:r>
            <a:endParaRPr lang="en-US" altLang="zh-CN" sz="2800" dirty="0"/>
          </a:p>
          <a:p>
            <a:pPr lvl="3"/>
            <a:r>
              <a:rPr lang="zh-CN" altLang="en-US" b="1" dirty="0"/>
              <a:t>延迟转移法</a:t>
            </a:r>
            <a:r>
              <a:rPr lang="zh-CN" altLang="en-US" dirty="0"/>
              <a:t>：由编译程序重排指令序列来实现。基本思想是</a:t>
            </a:r>
            <a:r>
              <a:rPr lang="zh-CN" altLang="en-US" u="sng" dirty="0"/>
              <a:t>“先执行再转移”</a:t>
            </a:r>
            <a:r>
              <a:rPr lang="zh-CN" altLang="en-US" dirty="0"/>
              <a:t>，即发生转移取时并不排空指令流水线，而是让紧跟在转移指令之后已进入流水线的少数几条指令继续完成。</a:t>
            </a:r>
            <a:endParaRPr lang="en-US" altLang="zh-CN" dirty="0"/>
          </a:p>
          <a:p>
            <a:pPr lvl="3"/>
            <a:r>
              <a:rPr lang="zh-CN" altLang="en-US" b="1" dirty="0"/>
              <a:t>转移预测法</a:t>
            </a:r>
            <a:r>
              <a:rPr lang="zh-CN" altLang="en-US" dirty="0"/>
              <a:t>：硬件方法来实现，依据指令过去的行为来</a:t>
            </a:r>
            <a:r>
              <a:rPr lang="zh-CN" altLang="en-US" u="sng" dirty="0"/>
              <a:t>预测将来的行为</a:t>
            </a:r>
            <a:r>
              <a:rPr lang="zh-CN" altLang="en-US" dirty="0"/>
              <a:t>。通过使用转移取和顺序取</a:t>
            </a:r>
            <a:r>
              <a:rPr lang="zh-CN" altLang="en-US" u="sng" dirty="0"/>
              <a:t>两路指令预取队列器</a:t>
            </a:r>
            <a:r>
              <a:rPr lang="zh-CN" altLang="en-US" dirty="0"/>
              <a:t>以及目标指令 </a:t>
            </a:r>
            <a:r>
              <a:rPr lang="en-US" altLang="zh-CN" dirty="0"/>
              <a:t>cache</a:t>
            </a:r>
            <a:r>
              <a:rPr lang="zh-CN" altLang="en-US" dirty="0"/>
              <a:t>，可将转移预测提前到取指阶段进行，以获得良好的效果。 </a:t>
            </a:r>
          </a:p>
        </p:txBody>
      </p:sp>
      <p:sp>
        <p:nvSpPr>
          <p:cNvPr id="89090"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144</a:t>
            </a:fld>
            <a:endParaRPr lang="en-US" altLang="zh-CN" sz="1000"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p:cNvSpPr>
          <p:nvPr>
            <p:ph type="title"/>
          </p:nvPr>
        </p:nvSpPr>
        <p:spPr>
          <a:xfrm>
            <a:off x="468313" y="115888"/>
            <a:ext cx="7543800" cy="1009650"/>
          </a:xfrm>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5.6</a:t>
            </a:r>
            <a:r>
              <a:rPr lang="en-US" altLang="zh-CN" dirty="0">
                <a:solidFill>
                  <a:schemeClr val="tx1"/>
                </a:solidFill>
              </a:rPr>
              <a:t>.3 </a:t>
            </a:r>
            <a:r>
              <a:rPr lang="zh-CN" altLang="en-US" dirty="0"/>
              <a:t>流水线中的主要问题</a:t>
            </a:r>
          </a:p>
        </p:txBody>
      </p:sp>
      <p:sp>
        <p:nvSpPr>
          <p:cNvPr id="90115" name="Rectangle 2"/>
          <p:cNvSpPr>
            <a:spLocks noGrp="1"/>
          </p:cNvSpPr>
          <p:nvPr>
            <p:ph idx="1"/>
          </p:nvPr>
        </p:nvSpPr>
        <p:spPr>
          <a:xfrm>
            <a:off x="179388" y="1268413"/>
            <a:ext cx="8424862" cy="5438775"/>
          </a:xfrm>
        </p:spPr>
        <p:txBody>
          <a:bodyPr vert="horz" wrap="square" lIns="91440" tIns="45720" rIns="91440" bIns="45720" anchor="t" anchorCtr="0"/>
          <a:lstStyle/>
          <a:p>
            <a:pPr eaLnBrk="1" hangingPunct="1">
              <a:lnSpc>
                <a:spcPct val="80000"/>
              </a:lnSpc>
              <a:buNone/>
            </a:pPr>
            <a:r>
              <a:rPr lang="en-US" altLang="zh-CN" sz="2000" dirty="0">
                <a:latin typeface="宋体" panose="02010600030101010101" pitchFamily="2" charset="-122"/>
              </a:rPr>
              <a:t>【</a:t>
            </a:r>
            <a:r>
              <a:rPr lang="zh-CN" altLang="en-US" sz="2000" dirty="0">
                <a:latin typeface="宋体" panose="02010600030101010101" pitchFamily="2" charset="-122"/>
              </a:rPr>
              <a:t>例</a:t>
            </a:r>
            <a:r>
              <a:rPr lang="en-US" altLang="zh-CN" sz="2000" dirty="0">
                <a:latin typeface="宋体" panose="02010600030101010101" pitchFamily="2" charset="-122"/>
              </a:rPr>
              <a:t>4】</a:t>
            </a:r>
            <a:r>
              <a:rPr lang="zh-CN" altLang="en-US" sz="2000" dirty="0">
                <a:latin typeface="宋体" panose="02010600030101010101" pitchFamily="2" charset="-122"/>
              </a:rPr>
              <a:t>流水线中有三类数据相关冲突：写后读（</a:t>
            </a:r>
            <a:r>
              <a:rPr lang="en-US" altLang="zh-CN" sz="2000" dirty="0">
                <a:latin typeface="宋体" panose="02010600030101010101" pitchFamily="2" charset="-122"/>
              </a:rPr>
              <a:t>RAW</a:t>
            </a:r>
            <a:r>
              <a:rPr lang="zh-CN" altLang="en-US" sz="2000" dirty="0">
                <a:latin typeface="宋体" panose="02010600030101010101" pitchFamily="2" charset="-122"/>
              </a:rPr>
              <a:t>）相关；读后写（</a:t>
            </a:r>
            <a:r>
              <a:rPr lang="en-US" altLang="zh-CN" sz="2000" dirty="0">
                <a:latin typeface="宋体" panose="02010600030101010101" pitchFamily="2" charset="-122"/>
              </a:rPr>
              <a:t>WAR</a:t>
            </a:r>
            <a:r>
              <a:rPr lang="zh-CN" altLang="en-US" sz="2000" dirty="0">
                <a:latin typeface="宋体" panose="02010600030101010101" pitchFamily="2" charset="-122"/>
              </a:rPr>
              <a:t>）相关；写后写（</a:t>
            </a:r>
            <a:r>
              <a:rPr lang="en-US" altLang="zh-CN" sz="2000" dirty="0">
                <a:latin typeface="宋体" panose="02010600030101010101" pitchFamily="2" charset="-122"/>
              </a:rPr>
              <a:t>WAW</a:t>
            </a:r>
            <a:r>
              <a:rPr lang="zh-CN" altLang="en-US" sz="2000" dirty="0">
                <a:latin typeface="宋体" panose="02010600030101010101" pitchFamily="2" charset="-122"/>
              </a:rPr>
              <a:t>）相关。</a:t>
            </a:r>
            <a:r>
              <a:rPr lang="zh-CN" altLang="en-US" sz="2000" dirty="0">
                <a:solidFill>
                  <a:srgbClr val="FF0000"/>
                </a:solidFill>
                <a:latin typeface="宋体" panose="02010600030101010101" pitchFamily="2" charset="-122"/>
              </a:rPr>
              <a:t>判断以下三组指令各存在哪种类型的数据相关</a:t>
            </a:r>
            <a:r>
              <a:rPr lang="zh-CN" altLang="en-US" sz="2000" dirty="0">
                <a:latin typeface="宋体" panose="02010600030101010101" pitchFamily="2" charset="-122"/>
              </a:rPr>
              <a:t>。</a:t>
            </a:r>
          </a:p>
          <a:p>
            <a:pPr eaLnBrk="1" hangingPunct="1">
              <a:lnSpc>
                <a:spcPct val="80000"/>
              </a:lnSpc>
              <a:buNone/>
            </a:pPr>
            <a:r>
              <a:rPr lang="zh-CN" altLang="en-US" sz="2000" dirty="0">
                <a:latin typeface="宋体" panose="02010600030101010101" pitchFamily="2" charset="-122"/>
              </a:rPr>
              <a:t>（</a:t>
            </a:r>
            <a:r>
              <a:rPr lang="en-US" altLang="zh-CN" sz="2000" dirty="0">
                <a:latin typeface="宋体" panose="02010600030101010101" pitchFamily="2" charset="-122"/>
              </a:rPr>
              <a:t>1</a:t>
            </a:r>
            <a:r>
              <a:rPr lang="zh-CN" altLang="en-US" sz="2000" dirty="0">
                <a:latin typeface="宋体" panose="02010600030101010101" pitchFamily="2" charset="-122"/>
              </a:rPr>
              <a:t>）</a:t>
            </a:r>
            <a:r>
              <a:rPr lang="en-US" altLang="zh-CN" sz="2000" dirty="0">
                <a:latin typeface="宋体" panose="02010600030101010101" pitchFamily="2" charset="-122"/>
              </a:rPr>
              <a:t>I1     ADD R1</a:t>
            </a:r>
            <a:r>
              <a:rPr lang="zh-CN" altLang="en-US" sz="2000" dirty="0">
                <a:latin typeface="宋体" panose="02010600030101010101" pitchFamily="2" charset="-122"/>
              </a:rPr>
              <a:t>，</a:t>
            </a:r>
            <a:r>
              <a:rPr lang="en-US" altLang="zh-CN" sz="2000" dirty="0">
                <a:latin typeface="宋体" panose="02010600030101010101" pitchFamily="2" charset="-122"/>
              </a:rPr>
              <a:t>R2</a:t>
            </a:r>
            <a:r>
              <a:rPr lang="zh-CN" altLang="en-US" sz="2000" dirty="0">
                <a:latin typeface="宋体" panose="02010600030101010101" pitchFamily="2" charset="-122"/>
              </a:rPr>
              <a:t>，</a:t>
            </a:r>
            <a:r>
              <a:rPr lang="en-US" altLang="zh-CN" sz="2000" dirty="0">
                <a:latin typeface="宋体" panose="02010600030101010101" pitchFamily="2" charset="-122"/>
              </a:rPr>
              <a:t>R3       </a:t>
            </a:r>
            <a:r>
              <a:rPr lang="zh-CN" altLang="en-US" sz="2000" dirty="0">
                <a:latin typeface="宋体" panose="02010600030101010101" pitchFamily="2" charset="-122"/>
              </a:rPr>
              <a:t>；（</a:t>
            </a:r>
            <a:r>
              <a:rPr lang="en-US" altLang="zh-CN" sz="2000" dirty="0">
                <a:latin typeface="宋体" panose="02010600030101010101" pitchFamily="2" charset="-122"/>
              </a:rPr>
              <a:t>R2</a:t>
            </a:r>
            <a:r>
              <a:rPr lang="zh-CN" altLang="en-US" sz="2000" dirty="0">
                <a:latin typeface="宋体" panose="02010600030101010101" pitchFamily="2" charset="-122"/>
              </a:rPr>
              <a:t>）</a:t>
            </a:r>
            <a:r>
              <a:rPr lang="en-US" altLang="zh-CN" sz="2000" dirty="0">
                <a:latin typeface="宋体" panose="02010600030101010101" pitchFamily="2" charset="-122"/>
              </a:rPr>
              <a:t>+</a:t>
            </a:r>
            <a:r>
              <a:rPr lang="zh-CN" altLang="en-US" sz="2000" dirty="0">
                <a:latin typeface="宋体" panose="02010600030101010101" pitchFamily="2" charset="-122"/>
              </a:rPr>
              <a:t>（</a:t>
            </a:r>
            <a:r>
              <a:rPr lang="en-US" altLang="zh-CN" sz="2000" dirty="0">
                <a:latin typeface="宋体" panose="02010600030101010101" pitchFamily="2" charset="-122"/>
              </a:rPr>
              <a:t>R3</a:t>
            </a:r>
            <a:r>
              <a:rPr lang="zh-CN" altLang="en-US" sz="2000" dirty="0">
                <a:latin typeface="宋体" panose="02010600030101010101" pitchFamily="2" charset="-122"/>
              </a:rPr>
              <a:t>）</a:t>
            </a:r>
            <a:r>
              <a:rPr lang="en-US" altLang="zh-CN" sz="2000" dirty="0">
                <a:latin typeface="宋体" panose="02010600030101010101" pitchFamily="2" charset="-122"/>
              </a:rPr>
              <a:t>-&gt;R1</a:t>
            </a:r>
          </a:p>
          <a:p>
            <a:pPr eaLnBrk="1" hangingPunct="1">
              <a:lnSpc>
                <a:spcPct val="80000"/>
              </a:lnSpc>
              <a:buNone/>
            </a:pPr>
            <a:r>
              <a:rPr lang="en-US" altLang="zh-CN" sz="2000" dirty="0">
                <a:latin typeface="宋体" panose="02010600030101010101" pitchFamily="2" charset="-122"/>
              </a:rPr>
              <a:t>     I2     SUB R4</a:t>
            </a:r>
            <a:r>
              <a:rPr lang="zh-CN" altLang="en-US" sz="2000" dirty="0">
                <a:latin typeface="宋体" panose="02010600030101010101" pitchFamily="2" charset="-122"/>
              </a:rPr>
              <a:t>，</a:t>
            </a:r>
            <a:r>
              <a:rPr lang="en-US" altLang="zh-CN" sz="2000" dirty="0">
                <a:latin typeface="宋体" panose="02010600030101010101" pitchFamily="2" charset="-122"/>
              </a:rPr>
              <a:t>R1</a:t>
            </a:r>
            <a:r>
              <a:rPr lang="zh-CN" altLang="en-US" sz="2000" dirty="0">
                <a:latin typeface="宋体" panose="02010600030101010101" pitchFamily="2" charset="-122"/>
              </a:rPr>
              <a:t>，</a:t>
            </a:r>
            <a:r>
              <a:rPr lang="en-US" altLang="zh-CN" sz="2000" dirty="0">
                <a:latin typeface="宋体" panose="02010600030101010101" pitchFamily="2" charset="-122"/>
              </a:rPr>
              <a:t>R5       </a:t>
            </a:r>
            <a:r>
              <a:rPr lang="zh-CN" altLang="en-US" sz="2000" dirty="0">
                <a:latin typeface="宋体" panose="02010600030101010101" pitchFamily="2" charset="-122"/>
              </a:rPr>
              <a:t>；（</a:t>
            </a:r>
            <a:r>
              <a:rPr lang="en-US" altLang="zh-CN" sz="2000" dirty="0">
                <a:latin typeface="宋体" panose="02010600030101010101" pitchFamily="2" charset="-122"/>
              </a:rPr>
              <a:t>R1</a:t>
            </a:r>
            <a:r>
              <a:rPr lang="zh-CN" altLang="en-US" sz="2000" dirty="0">
                <a:latin typeface="宋体" panose="02010600030101010101" pitchFamily="2" charset="-122"/>
              </a:rPr>
              <a:t>）</a:t>
            </a:r>
            <a:r>
              <a:rPr lang="en-US" altLang="zh-CN" sz="2000" dirty="0">
                <a:latin typeface="宋体" panose="02010600030101010101" pitchFamily="2" charset="-122"/>
              </a:rPr>
              <a:t>-</a:t>
            </a:r>
            <a:r>
              <a:rPr lang="zh-CN" altLang="en-US" sz="2000" dirty="0">
                <a:latin typeface="宋体" panose="02010600030101010101" pitchFamily="2" charset="-122"/>
              </a:rPr>
              <a:t>（</a:t>
            </a:r>
            <a:r>
              <a:rPr lang="en-US" altLang="zh-CN" sz="2000" dirty="0">
                <a:latin typeface="宋体" panose="02010600030101010101" pitchFamily="2" charset="-122"/>
              </a:rPr>
              <a:t>R5</a:t>
            </a:r>
            <a:r>
              <a:rPr lang="zh-CN" altLang="en-US" sz="2000" dirty="0">
                <a:latin typeface="宋体" panose="02010600030101010101" pitchFamily="2" charset="-122"/>
              </a:rPr>
              <a:t>）</a:t>
            </a:r>
            <a:r>
              <a:rPr lang="en-US" altLang="zh-CN" sz="2000" dirty="0">
                <a:latin typeface="宋体" panose="02010600030101010101" pitchFamily="2" charset="-122"/>
              </a:rPr>
              <a:t>-&gt;R4</a:t>
            </a:r>
          </a:p>
          <a:p>
            <a:pPr eaLnBrk="1" hangingPunct="1">
              <a:lnSpc>
                <a:spcPct val="80000"/>
              </a:lnSpc>
              <a:buNone/>
            </a:pPr>
            <a:r>
              <a:rPr lang="zh-CN" altLang="en-US" sz="2000" dirty="0">
                <a:latin typeface="宋体" panose="02010600030101010101" pitchFamily="2" charset="-122"/>
              </a:rPr>
              <a:t>（</a:t>
            </a:r>
            <a:r>
              <a:rPr lang="en-US" altLang="zh-CN" sz="2000" dirty="0">
                <a:latin typeface="宋体" panose="02010600030101010101" pitchFamily="2" charset="-122"/>
              </a:rPr>
              <a:t>2</a:t>
            </a:r>
            <a:r>
              <a:rPr lang="zh-CN" altLang="en-US" sz="2000" dirty="0">
                <a:latin typeface="宋体" panose="02010600030101010101" pitchFamily="2" charset="-122"/>
              </a:rPr>
              <a:t>）</a:t>
            </a:r>
            <a:r>
              <a:rPr lang="en-US" altLang="zh-CN" sz="2000" dirty="0">
                <a:latin typeface="宋体" panose="02010600030101010101" pitchFamily="2" charset="-122"/>
              </a:rPr>
              <a:t>I3     STO M</a:t>
            </a:r>
            <a:r>
              <a:rPr lang="zh-CN" altLang="en-US" sz="2000" dirty="0">
                <a:latin typeface="宋体" panose="02010600030101010101" pitchFamily="2" charset="-122"/>
              </a:rPr>
              <a:t>（</a:t>
            </a:r>
            <a:r>
              <a:rPr lang="en-US" altLang="zh-CN" sz="2000" dirty="0">
                <a:latin typeface="宋体" panose="02010600030101010101" pitchFamily="2" charset="-122"/>
              </a:rPr>
              <a:t>x</a:t>
            </a:r>
            <a:r>
              <a:rPr lang="zh-CN" altLang="en-US" sz="2000" dirty="0">
                <a:latin typeface="宋体" panose="02010600030101010101" pitchFamily="2" charset="-122"/>
              </a:rPr>
              <a:t>），</a:t>
            </a:r>
            <a:r>
              <a:rPr lang="en-US" altLang="zh-CN" sz="2000" dirty="0">
                <a:latin typeface="宋体" panose="02010600030101010101" pitchFamily="2" charset="-122"/>
              </a:rPr>
              <a:t>R3      </a:t>
            </a:r>
            <a:r>
              <a:rPr lang="zh-CN" altLang="en-US" sz="2000" dirty="0">
                <a:latin typeface="宋体" panose="02010600030101010101" pitchFamily="2" charset="-122"/>
              </a:rPr>
              <a:t>；（</a:t>
            </a:r>
            <a:r>
              <a:rPr lang="en-US" altLang="zh-CN" sz="2000" dirty="0">
                <a:latin typeface="宋体" panose="02010600030101010101" pitchFamily="2" charset="-122"/>
              </a:rPr>
              <a:t>R3</a:t>
            </a:r>
            <a:r>
              <a:rPr lang="zh-CN" altLang="en-US" sz="2000" dirty="0">
                <a:latin typeface="宋体" panose="02010600030101010101" pitchFamily="2" charset="-122"/>
              </a:rPr>
              <a:t>）</a:t>
            </a:r>
            <a:r>
              <a:rPr lang="en-US" altLang="zh-CN" sz="2000" dirty="0">
                <a:latin typeface="宋体" panose="02010600030101010101" pitchFamily="2" charset="-122"/>
              </a:rPr>
              <a:t>-&gt;M(x)</a:t>
            </a:r>
            <a:r>
              <a:rPr lang="zh-CN" altLang="en-US" sz="2000" dirty="0">
                <a:latin typeface="宋体" panose="02010600030101010101" pitchFamily="2" charset="-122"/>
              </a:rPr>
              <a:t>，</a:t>
            </a:r>
            <a:r>
              <a:rPr lang="en-US" altLang="zh-CN" sz="2000" dirty="0">
                <a:latin typeface="宋体" panose="02010600030101010101" pitchFamily="2" charset="-122"/>
              </a:rPr>
              <a:t>M(x)</a:t>
            </a:r>
            <a:r>
              <a:rPr lang="zh-CN" altLang="en-US" sz="2000" dirty="0">
                <a:latin typeface="宋体" panose="02010600030101010101" pitchFamily="2" charset="-122"/>
              </a:rPr>
              <a:t>是存储器单元</a:t>
            </a:r>
          </a:p>
          <a:p>
            <a:pPr eaLnBrk="1" hangingPunct="1">
              <a:lnSpc>
                <a:spcPct val="80000"/>
              </a:lnSpc>
              <a:buNone/>
            </a:pPr>
            <a:r>
              <a:rPr lang="zh-CN" altLang="en-US" sz="2000" dirty="0">
                <a:latin typeface="宋体" panose="02010600030101010101" pitchFamily="2" charset="-122"/>
              </a:rPr>
              <a:t>     </a:t>
            </a:r>
            <a:r>
              <a:rPr lang="en-US" altLang="zh-CN" sz="2000" dirty="0">
                <a:latin typeface="宋体" panose="02010600030101010101" pitchFamily="2" charset="-122"/>
              </a:rPr>
              <a:t>I4     ADD R3</a:t>
            </a:r>
            <a:r>
              <a:rPr lang="zh-CN" altLang="en-US" sz="2000" dirty="0">
                <a:latin typeface="宋体" panose="02010600030101010101" pitchFamily="2" charset="-122"/>
              </a:rPr>
              <a:t>，</a:t>
            </a:r>
            <a:r>
              <a:rPr lang="en-US" altLang="zh-CN" sz="2000" dirty="0">
                <a:latin typeface="宋体" panose="02010600030101010101" pitchFamily="2" charset="-122"/>
              </a:rPr>
              <a:t>R4</a:t>
            </a:r>
            <a:r>
              <a:rPr lang="zh-CN" altLang="en-US" sz="2000" dirty="0">
                <a:latin typeface="宋体" panose="02010600030101010101" pitchFamily="2" charset="-122"/>
              </a:rPr>
              <a:t>，</a:t>
            </a:r>
            <a:r>
              <a:rPr lang="en-US" altLang="zh-CN" sz="2000" dirty="0">
                <a:latin typeface="宋体" panose="02010600030101010101" pitchFamily="2" charset="-122"/>
              </a:rPr>
              <a:t>R5      </a:t>
            </a:r>
            <a:r>
              <a:rPr lang="zh-CN" altLang="en-US" sz="2000" dirty="0">
                <a:latin typeface="宋体" panose="02010600030101010101" pitchFamily="2" charset="-122"/>
              </a:rPr>
              <a:t>；（</a:t>
            </a:r>
            <a:r>
              <a:rPr lang="en-US" altLang="zh-CN" sz="2000" dirty="0">
                <a:latin typeface="宋体" panose="02010600030101010101" pitchFamily="2" charset="-122"/>
              </a:rPr>
              <a:t>R4</a:t>
            </a:r>
            <a:r>
              <a:rPr lang="zh-CN" altLang="en-US" sz="2000" dirty="0">
                <a:latin typeface="宋体" panose="02010600030101010101" pitchFamily="2" charset="-122"/>
              </a:rPr>
              <a:t>）</a:t>
            </a:r>
            <a:r>
              <a:rPr lang="en-US" altLang="zh-CN" sz="2000" dirty="0">
                <a:latin typeface="宋体" panose="02010600030101010101" pitchFamily="2" charset="-122"/>
              </a:rPr>
              <a:t>+</a:t>
            </a:r>
            <a:r>
              <a:rPr lang="zh-CN" altLang="en-US" sz="2000" dirty="0">
                <a:latin typeface="宋体" panose="02010600030101010101" pitchFamily="2" charset="-122"/>
              </a:rPr>
              <a:t>（</a:t>
            </a:r>
            <a:r>
              <a:rPr lang="en-US" altLang="zh-CN" sz="2000" dirty="0">
                <a:latin typeface="宋体" panose="02010600030101010101" pitchFamily="2" charset="-122"/>
              </a:rPr>
              <a:t>R5</a:t>
            </a:r>
            <a:r>
              <a:rPr lang="zh-CN" altLang="en-US" sz="2000" dirty="0">
                <a:latin typeface="宋体" panose="02010600030101010101" pitchFamily="2" charset="-122"/>
              </a:rPr>
              <a:t>）</a:t>
            </a:r>
            <a:r>
              <a:rPr lang="en-US" altLang="zh-CN" sz="2000" dirty="0">
                <a:latin typeface="宋体" panose="02010600030101010101" pitchFamily="2" charset="-122"/>
              </a:rPr>
              <a:t>-&gt;R3</a:t>
            </a:r>
          </a:p>
          <a:p>
            <a:pPr eaLnBrk="1" hangingPunct="1">
              <a:lnSpc>
                <a:spcPct val="80000"/>
              </a:lnSpc>
              <a:buNone/>
            </a:pPr>
            <a:r>
              <a:rPr lang="zh-CN" altLang="en-US" sz="2000" dirty="0">
                <a:latin typeface="宋体" panose="02010600030101010101" pitchFamily="2" charset="-122"/>
              </a:rPr>
              <a:t>（</a:t>
            </a:r>
            <a:r>
              <a:rPr lang="en-US" altLang="zh-CN" sz="2000" dirty="0">
                <a:latin typeface="宋体" panose="02010600030101010101" pitchFamily="2" charset="-122"/>
              </a:rPr>
              <a:t>3</a:t>
            </a:r>
            <a:r>
              <a:rPr lang="zh-CN" altLang="en-US" sz="2000" dirty="0">
                <a:latin typeface="宋体" panose="02010600030101010101" pitchFamily="2" charset="-122"/>
              </a:rPr>
              <a:t>）</a:t>
            </a:r>
            <a:r>
              <a:rPr lang="en-US" altLang="zh-CN" sz="2000" dirty="0">
                <a:latin typeface="宋体" panose="02010600030101010101" pitchFamily="2" charset="-122"/>
              </a:rPr>
              <a:t>I5     MUL R3</a:t>
            </a:r>
            <a:r>
              <a:rPr lang="zh-CN" altLang="en-US" sz="2000" dirty="0">
                <a:latin typeface="宋体" panose="02010600030101010101" pitchFamily="2" charset="-122"/>
              </a:rPr>
              <a:t>，</a:t>
            </a:r>
            <a:r>
              <a:rPr lang="en-US" altLang="zh-CN" sz="2000" dirty="0">
                <a:latin typeface="宋体" panose="02010600030101010101" pitchFamily="2" charset="-122"/>
              </a:rPr>
              <a:t>R1</a:t>
            </a:r>
            <a:r>
              <a:rPr lang="zh-CN" altLang="en-US" sz="2000" dirty="0">
                <a:latin typeface="宋体" panose="02010600030101010101" pitchFamily="2" charset="-122"/>
              </a:rPr>
              <a:t>，</a:t>
            </a:r>
            <a:r>
              <a:rPr lang="en-US" altLang="zh-CN" sz="2000" dirty="0">
                <a:latin typeface="宋体" panose="02010600030101010101" pitchFamily="2" charset="-122"/>
              </a:rPr>
              <a:t>R2      </a:t>
            </a:r>
            <a:r>
              <a:rPr lang="zh-CN" altLang="en-US" sz="2000" dirty="0">
                <a:latin typeface="宋体" panose="02010600030101010101" pitchFamily="2" charset="-122"/>
              </a:rPr>
              <a:t>；（</a:t>
            </a:r>
            <a:r>
              <a:rPr lang="en-US" altLang="zh-CN" sz="2000" dirty="0">
                <a:latin typeface="宋体" panose="02010600030101010101" pitchFamily="2" charset="-122"/>
              </a:rPr>
              <a:t>R1</a:t>
            </a:r>
            <a:r>
              <a:rPr lang="zh-CN" altLang="en-US" sz="2000" dirty="0">
                <a:latin typeface="宋体" panose="02010600030101010101" pitchFamily="2" charset="-122"/>
              </a:rPr>
              <a:t>）</a:t>
            </a:r>
            <a:r>
              <a:rPr lang="en-US" altLang="zh-CN" sz="2000" dirty="0">
                <a:latin typeface="宋体" panose="02010600030101010101" pitchFamily="2" charset="-122"/>
              </a:rPr>
              <a:t>×</a:t>
            </a:r>
            <a:r>
              <a:rPr lang="zh-CN" altLang="en-US" sz="2000" dirty="0">
                <a:latin typeface="宋体" panose="02010600030101010101" pitchFamily="2" charset="-122"/>
              </a:rPr>
              <a:t>（</a:t>
            </a:r>
            <a:r>
              <a:rPr lang="en-US" altLang="zh-CN" sz="2000" dirty="0">
                <a:latin typeface="宋体" panose="02010600030101010101" pitchFamily="2" charset="-122"/>
              </a:rPr>
              <a:t>R2</a:t>
            </a:r>
            <a:r>
              <a:rPr lang="zh-CN" altLang="en-US" sz="2000" dirty="0">
                <a:latin typeface="宋体" panose="02010600030101010101" pitchFamily="2" charset="-122"/>
              </a:rPr>
              <a:t>）</a:t>
            </a:r>
            <a:r>
              <a:rPr lang="en-US" altLang="zh-CN" sz="2000" dirty="0">
                <a:latin typeface="宋体" panose="02010600030101010101" pitchFamily="2" charset="-122"/>
              </a:rPr>
              <a:t>-&gt;R3</a:t>
            </a:r>
          </a:p>
          <a:p>
            <a:pPr eaLnBrk="1" hangingPunct="1">
              <a:lnSpc>
                <a:spcPct val="80000"/>
              </a:lnSpc>
              <a:buNone/>
            </a:pPr>
            <a:r>
              <a:rPr lang="en-US" altLang="zh-CN" sz="2000" dirty="0">
                <a:latin typeface="宋体" panose="02010600030101010101" pitchFamily="2" charset="-122"/>
              </a:rPr>
              <a:t>     I6     ADD R3</a:t>
            </a:r>
            <a:r>
              <a:rPr lang="zh-CN" altLang="en-US" sz="2000" dirty="0">
                <a:latin typeface="宋体" panose="02010600030101010101" pitchFamily="2" charset="-122"/>
              </a:rPr>
              <a:t>，</a:t>
            </a:r>
            <a:r>
              <a:rPr lang="en-US" altLang="zh-CN" sz="2000" dirty="0">
                <a:latin typeface="宋体" panose="02010600030101010101" pitchFamily="2" charset="-122"/>
              </a:rPr>
              <a:t>R4</a:t>
            </a:r>
            <a:r>
              <a:rPr lang="zh-CN" altLang="en-US" sz="2000" dirty="0">
                <a:latin typeface="宋体" panose="02010600030101010101" pitchFamily="2" charset="-122"/>
              </a:rPr>
              <a:t>，</a:t>
            </a:r>
            <a:r>
              <a:rPr lang="en-US" altLang="zh-CN" sz="2000" dirty="0">
                <a:latin typeface="宋体" panose="02010600030101010101" pitchFamily="2" charset="-122"/>
              </a:rPr>
              <a:t>R5      </a:t>
            </a:r>
            <a:r>
              <a:rPr lang="zh-CN" altLang="en-US" sz="2000" dirty="0">
                <a:latin typeface="宋体" panose="02010600030101010101" pitchFamily="2" charset="-122"/>
              </a:rPr>
              <a:t>；（</a:t>
            </a:r>
            <a:r>
              <a:rPr lang="en-US" altLang="zh-CN" sz="2000" dirty="0">
                <a:latin typeface="宋体" panose="02010600030101010101" pitchFamily="2" charset="-122"/>
              </a:rPr>
              <a:t>R4</a:t>
            </a:r>
            <a:r>
              <a:rPr lang="zh-CN" altLang="en-US" sz="2000" dirty="0">
                <a:latin typeface="宋体" panose="02010600030101010101" pitchFamily="2" charset="-122"/>
              </a:rPr>
              <a:t>）</a:t>
            </a:r>
            <a:r>
              <a:rPr lang="en-US" altLang="zh-CN" sz="2000" dirty="0">
                <a:latin typeface="宋体" panose="02010600030101010101" pitchFamily="2" charset="-122"/>
              </a:rPr>
              <a:t>+</a:t>
            </a:r>
            <a:r>
              <a:rPr lang="zh-CN" altLang="en-US" sz="2000" dirty="0">
                <a:latin typeface="宋体" panose="02010600030101010101" pitchFamily="2" charset="-122"/>
              </a:rPr>
              <a:t>（</a:t>
            </a:r>
            <a:r>
              <a:rPr lang="en-US" altLang="zh-CN" sz="2000" dirty="0">
                <a:latin typeface="宋体" panose="02010600030101010101" pitchFamily="2" charset="-122"/>
              </a:rPr>
              <a:t>R5</a:t>
            </a:r>
            <a:r>
              <a:rPr lang="zh-CN" altLang="en-US" sz="2000" dirty="0">
                <a:latin typeface="宋体" panose="02010600030101010101" pitchFamily="2" charset="-122"/>
              </a:rPr>
              <a:t>）</a:t>
            </a:r>
            <a:r>
              <a:rPr lang="en-US" altLang="zh-CN" sz="2000" dirty="0">
                <a:latin typeface="宋体" panose="02010600030101010101" pitchFamily="2" charset="-122"/>
              </a:rPr>
              <a:t>-&gt;R3</a:t>
            </a:r>
          </a:p>
          <a:p>
            <a:pPr eaLnBrk="1" hangingPunct="1">
              <a:lnSpc>
                <a:spcPct val="80000"/>
              </a:lnSpc>
            </a:pPr>
            <a:endParaRPr lang="en-US" altLang="zh-CN" sz="2000" dirty="0">
              <a:latin typeface="宋体" panose="02010600030101010101" pitchFamily="2" charset="-122"/>
            </a:endParaRPr>
          </a:p>
        </p:txBody>
      </p:sp>
      <p:sp>
        <p:nvSpPr>
          <p:cNvPr id="9011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145</a:t>
            </a:fld>
            <a:endParaRPr lang="en-US" altLang="zh-CN" sz="1000"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p:cNvSpPr>
          <p:nvPr>
            <p:ph type="title"/>
          </p:nvPr>
        </p:nvSpPr>
        <p:spPr>
          <a:xfrm>
            <a:off x="468313" y="115888"/>
            <a:ext cx="7543800" cy="1009650"/>
          </a:xfrm>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5.6</a:t>
            </a:r>
            <a:r>
              <a:rPr lang="en-US" altLang="zh-CN" dirty="0">
                <a:solidFill>
                  <a:schemeClr val="tx1"/>
                </a:solidFill>
              </a:rPr>
              <a:t>.3 </a:t>
            </a:r>
            <a:r>
              <a:rPr lang="zh-CN" altLang="en-US" dirty="0"/>
              <a:t>流水线中的主要问题</a:t>
            </a:r>
          </a:p>
        </p:txBody>
      </p:sp>
      <p:sp>
        <p:nvSpPr>
          <p:cNvPr id="90115" name="Rectangle 2"/>
          <p:cNvSpPr>
            <a:spLocks noGrp="1"/>
          </p:cNvSpPr>
          <p:nvPr>
            <p:ph idx="1"/>
          </p:nvPr>
        </p:nvSpPr>
        <p:spPr>
          <a:xfrm>
            <a:off x="179388" y="1268413"/>
            <a:ext cx="8424862" cy="5438775"/>
          </a:xfrm>
        </p:spPr>
        <p:txBody>
          <a:bodyPr vert="horz" wrap="square" lIns="91440" tIns="45720" rIns="91440" bIns="45720" anchor="t" anchorCtr="0"/>
          <a:lstStyle/>
          <a:p>
            <a:pPr eaLnBrk="1" hangingPunct="1">
              <a:lnSpc>
                <a:spcPct val="80000"/>
              </a:lnSpc>
              <a:buNone/>
            </a:pPr>
            <a:r>
              <a:rPr lang="en-US" altLang="zh-CN" sz="2000" dirty="0">
                <a:latin typeface="宋体" panose="02010600030101010101" pitchFamily="2" charset="-122"/>
              </a:rPr>
              <a:t>【</a:t>
            </a:r>
            <a:r>
              <a:rPr lang="zh-CN" altLang="en-US" sz="2000" dirty="0">
                <a:latin typeface="宋体" panose="02010600030101010101" pitchFamily="2" charset="-122"/>
              </a:rPr>
              <a:t>例</a:t>
            </a:r>
            <a:r>
              <a:rPr lang="en-US" altLang="zh-CN" sz="2000" dirty="0">
                <a:latin typeface="宋体" panose="02010600030101010101" pitchFamily="2" charset="-122"/>
              </a:rPr>
              <a:t>4】</a:t>
            </a:r>
            <a:r>
              <a:rPr lang="zh-CN" altLang="en-US" sz="2000" dirty="0">
                <a:latin typeface="宋体" panose="02010600030101010101" pitchFamily="2" charset="-122"/>
              </a:rPr>
              <a:t>流水线中有三类数据相关冲突：写后读（</a:t>
            </a:r>
            <a:r>
              <a:rPr lang="en-US" altLang="zh-CN" sz="2000" dirty="0">
                <a:latin typeface="宋体" panose="02010600030101010101" pitchFamily="2" charset="-122"/>
              </a:rPr>
              <a:t>RAW</a:t>
            </a:r>
            <a:r>
              <a:rPr lang="zh-CN" altLang="en-US" sz="2000" dirty="0">
                <a:latin typeface="宋体" panose="02010600030101010101" pitchFamily="2" charset="-122"/>
              </a:rPr>
              <a:t>）相关；读后写（</a:t>
            </a:r>
            <a:r>
              <a:rPr lang="en-US" altLang="zh-CN" sz="2000" dirty="0">
                <a:latin typeface="宋体" panose="02010600030101010101" pitchFamily="2" charset="-122"/>
              </a:rPr>
              <a:t>WAR</a:t>
            </a:r>
            <a:r>
              <a:rPr lang="zh-CN" altLang="en-US" sz="2000" dirty="0">
                <a:latin typeface="宋体" panose="02010600030101010101" pitchFamily="2" charset="-122"/>
              </a:rPr>
              <a:t>）相关；写后写（</a:t>
            </a:r>
            <a:r>
              <a:rPr lang="en-US" altLang="zh-CN" sz="2000" dirty="0">
                <a:latin typeface="宋体" panose="02010600030101010101" pitchFamily="2" charset="-122"/>
              </a:rPr>
              <a:t>WAW</a:t>
            </a:r>
            <a:r>
              <a:rPr lang="zh-CN" altLang="en-US" sz="2000" dirty="0">
                <a:latin typeface="宋体" panose="02010600030101010101" pitchFamily="2" charset="-122"/>
              </a:rPr>
              <a:t>）相关。</a:t>
            </a:r>
            <a:r>
              <a:rPr lang="zh-CN" altLang="en-US" sz="2000" dirty="0">
                <a:solidFill>
                  <a:srgbClr val="FF0000"/>
                </a:solidFill>
                <a:latin typeface="宋体" panose="02010600030101010101" pitchFamily="2" charset="-122"/>
              </a:rPr>
              <a:t>判断以下三组指令各存在哪种类型的数据相关</a:t>
            </a:r>
            <a:r>
              <a:rPr lang="zh-CN" altLang="en-US" sz="2000" dirty="0">
                <a:latin typeface="宋体" panose="02010600030101010101" pitchFamily="2" charset="-122"/>
              </a:rPr>
              <a:t>。</a:t>
            </a:r>
          </a:p>
          <a:p>
            <a:pPr eaLnBrk="1" hangingPunct="1">
              <a:lnSpc>
                <a:spcPct val="80000"/>
              </a:lnSpc>
              <a:buNone/>
            </a:pPr>
            <a:r>
              <a:rPr lang="zh-CN" altLang="en-US" sz="2000" dirty="0">
                <a:latin typeface="宋体" panose="02010600030101010101" pitchFamily="2" charset="-122"/>
              </a:rPr>
              <a:t>（</a:t>
            </a:r>
            <a:r>
              <a:rPr lang="en-US" altLang="zh-CN" sz="2000" dirty="0">
                <a:latin typeface="宋体" panose="02010600030101010101" pitchFamily="2" charset="-122"/>
              </a:rPr>
              <a:t>1</a:t>
            </a:r>
            <a:r>
              <a:rPr lang="zh-CN" altLang="en-US" sz="2000" dirty="0">
                <a:latin typeface="宋体" panose="02010600030101010101" pitchFamily="2" charset="-122"/>
              </a:rPr>
              <a:t>）</a:t>
            </a:r>
            <a:r>
              <a:rPr lang="en-US" altLang="zh-CN" sz="2000" dirty="0">
                <a:latin typeface="宋体" panose="02010600030101010101" pitchFamily="2" charset="-122"/>
              </a:rPr>
              <a:t>I1     ADD R1</a:t>
            </a:r>
            <a:r>
              <a:rPr lang="zh-CN" altLang="en-US" sz="2000" dirty="0">
                <a:latin typeface="宋体" panose="02010600030101010101" pitchFamily="2" charset="-122"/>
              </a:rPr>
              <a:t>，</a:t>
            </a:r>
            <a:r>
              <a:rPr lang="en-US" altLang="zh-CN" sz="2000" dirty="0">
                <a:latin typeface="宋体" panose="02010600030101010101" pitchFamily="2" charset="-122"/>
              </a:rPr>
              <a:t>R2</a:t>
            </a:r>
            <a:r>
              <a:rPr lang="zh-CN" altLang="en-US" sz="2000" dirty="0">
                <a:latin typeface="宋体" panose="02010600030101010101" pitchFamily="2" charset="-122"/>
              </a:rPr>
              <a:t>，</a:t>
            </a:r>
            <a:r>
              <a:rPr lang="en-US" altLang="zh-CN" sz="2000" dirty="0">
                <a:latin typeface="宋体" panose="02010600030101010101" pitchFamily="2" charset="-122"/>
              </a:rPr>
              <a:t>R3       </a:t>
            </a:r>
            <a:r>
              <a:rPr lang="zh-CN" altLang="en-US" sz="2000" dirty="0">
                <a:latin typeface="宋体" panose="02010600030101010101" pitchFamily="2" charset="-122"/>
              </a:rPr>
              <a:t>；（</a:t>
            </a:r>
            <a:r>
              <a:rPr lang="en-US" altLang="zh-CN" sz="2000" dirty="0">
                <a:latin typeface="宋体" panose="02010600030101010101" pitchFamily="2" charset="-122"/>
              </a:rPr>
              <a:t>R2</a:t>
            </a:r>
            <a:r>
              <a:rPr lang="zh-CN" altLang="en-US" sz="2000" dirty="0">
                <a:latin typeface="宋体" panose="02010600030101010101" pitchFamily="2" charset="-122"/>
              </a:rPr>
              <a:t>）</a:t>
            </a:r>
            <a:r>
              <a:rPr lang="en-US" altLang="zh-CN" sz="2000" dirty="0">
                <a:latin typeface="宋体" panose="02010600030101010101" pitchFamily="2" charset="-122"/>
              </a:rPr>
              <a:t>+</a:t>
            </a:r>
            <a:r>
              <a:rPr lang="zh-CN" altLang="en-US" sz="2000" dirty="0">
                <a:latin typeface="宋体" panose="02010600030101010101" pitchFamily="2" charset="-122"/>
              </a:rPr>
              <a:t>（</a:t>
            </a:r>
            <a:r>
              <a:rPr lang="en-US" altLang="zh-CN" sz="2000" dirty="0">
                <a:latin typeface="宋体" panose="02010600030101010101" pitchFamily="2" charset="-122"/>
              </a:rPr>
              <a:t>R3</a:t>
            </a:r>
            <a:r>
              <a:rPr lang="zh-CN" altLang="en-US" sz="2000" dirty="0">
                <a:latin typeface="宋体" panose="02010600030101010101" pitchFamily="2" charset="-122"/>
              </a:rPr>
              <a:t>）</a:t>
            </a:r>
            <a:r>
              <a:rPr lang="en-US" altLang="zh-CN" sz="2000" dirty="0">
                <a:latin typeface="宋体" panose="02010600030101010101" pitchFamily="2" charset="-122"/>
              </a:rPr>
              <a:t>-&gt;</a:t>
            </a:r>
            <a:r>
              <a:rPr lang="en-US" altLang="zh-CN" sz="2000" dirty="0">
                <a:solidFill>
                  <a:schemeClr val="accent5">
                    <a:lumMod val="75000"/>
                  </a:schemeClr>
                </a:solidFill>
                <a:latin typeface="宋体" panose="02010600030101010101" pitchFamily="2" charset="-122"/>
              </a:rPr>
              <a:t>R1</a:t>
            </a:r>
          </a:p>
          <a:p>
            <a:pPr eaLnBrk="1" hangingPunct="1">
              <a:lnSpc>
                <a:spcPct val="80000"/>
              </a:lnSpc>
              <a:buNone/>
            </a:pPr>
            <a:r>
              <a:rPr lang="en-US" altLang="zh-CN" sz="2000" dirty="0">
                <a:latin typeface="宋体" panose="02010600030101010101" pitchFamily="2" charset="-122"/>
              </a:rPr>
              <a:t>     I2     SUB R4</a:t>
            </a:r>
            <a:r>
              <a:rPr lang="zh-CN" altLang="en-US" sz="2000" dirty="0">
                <a:latin typeface="宋体" panose="02010600030101010101" pitchFamily="2" charset="-122"/>
              </a:rPr>
              <a:t>，</a:t>
            </a:r>
            <a:r>
              <a:rPr lang="en-US" altLang="zh-CN" sz="2000" dirty="0">
                <a:latin typeface="宋体" panose="02010600030101010101" pitchFamily="2" charset="-122"/>
              </a:rPr>
              <a:t>R1</a:t>
            </a:r>
            <a:r>
              <a:rPr lang="zh-CN" altLang="en-US" sz="2000" dirty="0">
                <a:latin typeface="宋体" panose="02010600030101010101" pitchFamily="2" charset="-122"/>
              </a:rPr>
              <a:t>，</a:t>
            </a:r>
            <a:r>
              <a:rPr lang="en-US" altLang="zh-CN" sz="2000" dirty="0">
                <a:latin typeface="宋体" panose="02010600030101010101" pitchFamily="2" charset="-122"/>
              </a:rPr>
              <a:t>R5       </a:t>
            </a:r>
            <a:r>
              <a:rPr lang="zh-CN" altLang="en-US" sz="2000" dirty="0">
                <a:latin typeface="宋体" panose="02010600030101010101" pitchFamily="2" charset="-122"/>
              </a:rPr>
              <a:t>；</a:t>
            </a:r>
            <a:r>
              <a:rPr lang="zh-CN" altLang="en-US" sz="2000" dirty="0">
                <a:solidFill>
                  <a:schemeClr val="accent5">
                    <a:lumMod val="75000"/>
                  </a:schemeClr>
                </a:solidFill>
                <a:latin typeface="宋体" panose="02010600030101010101" pitchFamily="2" charset="-122"/>
              </a:rPr>
              <a:t>（</a:t>
            </a:r>
            <a:r>
              <a:rPr lang="en-US" altLang="zh-CN" sz="2000" dirty="0">
                <a:solidFill>
                  <a:schemeClr val="accent5">
                    <a:lumMod val="75000"/>
                  </a:schemeClr>
                </a:solidFill>
                <a:latin typeface="宋体" panose="02010600030101010101" pitchFamily="2" charset="-122"/>
              </a:rPr>
              <a:t>R1</a:t>
            </a:r>
            <a:r>
              <a:rPr lang="zh-CN" altLang="en-US" sz="2000" dirty="0">
                <a:solidFill>
                  <a:schemeClr val="accent5">
                    <a:lumMod val="75000"/>
                  </a:schemeClr>
                </a:solidFill>
                <a:latin typeface="宋体" panose="02010600030101010101" pitchFamily="2" charset="-122"/>
              </a:rPr>
              <a:t>）</a:t>
            </a:r>
            <a:r>
              <a:rPr lang="en-US" altLang="zh-CN" sz="2000" dirty="0">
                <a:latin typeface="宋体" panose="02010600030101010101" pitchFamily="2" charset="-122"/>
              </a:rPr>
              <a:t>-</a:t>
            </a:r>
            <a:r>
              <a:rPr lang="zh-CN" altLang="en-US" sz="2000" dirty="0">
                <a:latin typeface="宋体" panose="02010600030101010101" pitchFamily="2" charset="-122"/>
              </a:rPr>
              <a:t>（</a:t>
            </a:r>
            <a:r>
              <a:rPr lang="en-US" altLang="zh-CN" sz="2000" dirty="0">
                <a:latin typeface="宋体" panose="02010600030101010101" pitchFamily="2" charset="-122"/>
              </a:rPr>
              <a:t>R5</a:t>
            </a:r>
            <a:r>
              <a:rPr lang="zh-CN" altLang="en-US" sz="2000" dirty="0">
                <a:latin typeface="宋体" panose="02010600030101010101" pitchFamily="2" charset="-122"/>
              </a:rPr>
              <a:t>）</a:t>
            </a:r>
            <a:r>
              <a:rPr lang="en-US" altLang="zh-CN" sz="2000" dirty="0">
                <a:latin typeface="宋体" panose="02010600030101010101" pitchFamily="2" charset="-122"/>
              </a:rPr>
              <a:t>-&gt;R4</a:t>
            </a:r>
          </a:p>
          <a:p>
            <a:pPr eaLnBrk="1" hangingPunct="1">
              <a:lnSpc>
                <a:spcPct val="80000"/>
              </a:lnSpc>
              <a:buNone/>
            </a:pPr>
            <a:r>
              <a:rPr lang="zh-CN" altLang="en-US" sz="2000" dirty="0">
                <a:latin typeface="宋体" panose="02010600030101010101" pitchFamily="2" charset="-122"/>
              </a:rPr>
              <a:t>（</a:t>
            </a:r>
            <a:r>
              <a:rPr lang="en-US" altLang="zh-CN" sz="2000" dirty="0">
                <a:latin typeface="宋体" panose="02010600030101010101" pitchFamily="2" charset="-122"/>
              </a:rPr>
              <a:t>2</a:t>
            </a:r>
            <a:r>
              <a:rPr lang="zh-CN" altLang="en-US" sz="2000" dirty="0">
                <a:latin typeface="宋体" panose="02010600030101010101" pitchFamily="2" charset="-122"/>
              </a:rPr>
              <a:t>）</a:t>
            </a:r>
            <a:r>
              <a:rPr lang="en-US" altLang="zh-CN" sz="2000" dirty="0">
                <a:latin typeface="宋体" panose="02010600030101010101" pitchFamily="2" charset="-122"/>
              </a:rPr>
              <a:t>I3     STO M</a:t>
            </a:r>
            <a:r>
              <a:rPr lang="zh-CN" altLang="en-US" sz="2000" dirty="0">
                <a:latin typeface="宋体" panose="02010600030101010101" pitchFamily="2" charset="-122"/>
              </a:rPr>
              <a:t>（</a:t>
            </a:r>
            <a:r>
              <a:rPr lang="en-US" altLang="zh-CN" sz="2000" dirty="0">
                <a:latin typeface="宋体" panose="02010600030101010101" pitchFamily="2" charset="-122"/>
              </a:rPr>
              <a:t>x</a:t>
            </a:r>
            <a:r>
              <a:rPr lang="zh-CN" altLang="en-US" sz="2000" dirty="0">
                <a:latin typeface="宋体" panose="02010600030101010101" pitchFamily="2" charset="-122"/>
              </a:rPr>
              <a:t>），</a:t>
            </a:r>
            <a:r>
              <a:rPr lang="en-US" altLang="zh-CN" sz="2000" dirty="0">
                <a:latin typeface="宋体" panose="02010600030101010101" pitchFamily="2" charset="-122"/>
              </a:rPr>
              <a:t>R3      </a:t>
            </a:r>
            <a:r>
              <a:rPr lang="zh-CN" altLang="en-US" sz="2000" dirty="0">
                <a:latin typeface="宋体" panose="02010600030101010101" pitchFamily="2" charset="-122"/>
              </a:rPr>
              <a:t>；</a:t>
            </a:r>
            <a:r>
              <a:rPr lang="zh-CN" altLang="en-US" sz="2000" dirty="0">
                <a:solidFill>
                  <a:schemeClr val="accent5">
                    <a:lumMod val="75000"/>
                  </a:schemeClr>
                </a:solidFill>
                <a:latin typeface="宋体" panose="02010600030101010101" pitchFamily="2" charset="-122"/>
              </a:rPr>
              <a:t>（</a:t>
            </a:r>
            <a:r>
              <a:rPr lang="en-US" altLang="zh-CN" sz="2000" dirty="0">
                <a:solidFill>
                  <a:schemeClr val="accent5">
                    <a:lumMod val="75000"/>
                  </a:schemeClr>
                </a:solidFill>
                <a:latin typeface="宋体" panose="02010600030101010101" pitchFamily="2" charset="-122"/>
              </a:rPr>
              <a:t>R3</a:t>
            </a:r>
            <a:r>
              <a:rPr lang="zh-CN" altLang="en-US" sz="2000" dirty="0">
                <a:solidFill>
                  <a:schemeClr val="accent5">
                    <a:lumMod val="75000"/>
                  </a:schemeClr>
                </a:solidFill>
                <a:latin typeface="宋体" panose="02010600030101010101" pitchFamily="2" charset="-122"/>
              </a:rPr>
              <a:t>）</a:t>
            </a:r>
            <a:r>
              <a:rPr lang="en-US" altLang="zh-CN" sz="2000" dirty="0">
                <a:latin typeface="宋体" panose="02010600030101010101" pitchFamily="2" charset="-122"/>
              </a:rPr>
              <a:t>-&gt;M(x)</a:t>
            </a:r>
            <a:r>
              <a:rPr lang="zh-CN" altLang="en-US" sz="2000" dirty="0">
                <a:latin typeface="宋体" panose="02010600030101010101" pitchFamily="2" charset="-122"/>
              </a:rPr>
              <a:t>，</a:t>
            </a:r>
            <a:r>
              <a:rPr lang="en-US" altLang="zh-CN" sz="2000" dirty="0">
                <a:latin typeface="宋体" panose="02010600030101010101" pitchFamily="2" charset="-122"/>
              </a:rPr>
              <a:t>M(x)</a:t>
            </a:r>
            <a:r>
              <a:rPr lang="zh-CN" altLang="en-US" sz="2000" dirty="0">
                <a:latin typeface="宋体" panose="02010600030101010101" pitchFamily="2" charset="-122"/>
              </a:rPr>
              <a:t>是存储器单元</a:t>
            </a:r>
          </a:p>
          <a:p>
            <a:pPr eaLnBrk="1" hangingPunct="1">
              <a:lnSpc>
                <a:spcPct val="80000"/>
              </a:lnSpc>
              <a:buNone/>
            </a:pPr>
            <a:r>
              <a:rPr lang="zh-CN" altLang="en-US" sz="2000" dirty="0">
                <a:latin typeface="宋体" panose="02010600030101010101" pitchFamily="2" charset="-122"/>
              </a:rPr>
              <a:t>     </a:t>
            </a:r>
            <a:r>
              <a:rPr lang="en-US" altLang="zh-CN" sz="2000" dirty="0">
                <a:latin typeface="宋体" panose="02010600030101010101" pitchFamily="2" charset="-122"/>
              </a:rPr>
              <a:t>I4     ADD R3</a:t>
            </a:r>
            <a:r>
              <a:rPr lang="zh-CN" altLang="en-US" sz="2000" dirty="0">
                <a:latin typeface="宋体" panose="02010600030101010101" pitchFamily="2" charset="-122"/>
              </a:rPr>
              <a:t>，</a:t>
            </a:r>
            <a:r>
              <a:rPr lang="en-US" altLang="zh-CN" sz="2000" dirty="0">
                <a:latin typeface="宋体" panose="02010600030101010101" pitchFamily="2" charset="-122"/>
              </a:rPr>
              <a:t>R4</a:t>
            </a:r>
            <a:r>
              <a:rPr lang="zh-CN" altLang="en-US" sz="2000" dirty="0">
                <a:latin typeface="宋体" panose="02010600030101010101" pitchFamily="2" charset="-122"/>
              </a:rPr>
              <a:t>，</a:t>
            </a:r>
            <a:r>
              <a:rPr lang="en-US" altLang="zh-CN" sz="2000" dirty="0">
                <a:latin typeface="宋体" panose="02010600030101010101" pitchFamily="2" charset="-122"/>
              </a:rPr>
              <a:t>R5      </a:t>
            </a:r>
            <a:r>
              <a:rPr lang="zh-CN" altLang="en-US" sz="2000" dirty="0">
                <a:latin typeface="宋体" panose="02010600030101010101" pitchFamily="2" charset="-122"/>
              </a:rPr>
              <a:t>；（</a:t>
            </a:r>
            <a:r>
              <a:rPr lang="en-US" altLang="zh-CN" sz="2000" dirty="0">
                <a:latin typeface="宋体" panose="02010600030101010101" pitchFamily="2" charset="-122"/>
              </a:rPr>
              <a:t>R4</a:t>
            </a:r>
            <a:r>
              <a:rPr lang="zh-CN" altLang="en-US" sz="2000" dirty="0">
                <a:latin typeface="宋体" panose="02010600030101010101" pitchFamily="2" charset="-122"/>
              </a:rPr>
              <a:t>）</a:t>
            </a:r>
            <a:r>
              <a:rPr lang="en-US" altLang="zh-CN" sz="2000" dirty="0">
                <a:latin typeface="宋体" panose="02010600030101010101" pitchFamily="2" charset="-122"/>
              </a:rPr>
              <a:t>+</a:t>
            </a:r>
            <a:r>
              <a:rPr lang="zh-CN" altLang="en-US" sz="2000" dirty="0">
                <a:latin typeface="宋体" panose="02010600030101010101" pitchFamily="2" charset="-122"/>
              </a:rPr>
              <a:t>（</a:t>
            </a:r>
            <a:r>
              <a:rPr lang="en-US" altLang="zh-CN" sz="2000" dirty="0">
                <a:latin typeface="宋体" panose="02010600030101010101" pitchFamily="2" charset="-122"/>
              </a:rPr>
              <a:t>R5</a:t>
            </a:r>
            <a:r>
              <a:rPr lang="zh-CN" altLang="en-US" sz="2000" dirty="0">
                <a:latin typeface="宋体" panose="02010600030101010101" pitchFamily="2" charset="-122"/>
              </a:rPr>
              <a:t>）</a:t>
            </a:r>
            <a:r>
              <a:rPr lang="en-US" altLang="zh-CN" sz="2000" dirty="0">
                <a:latin typeface="宋体" panose="02010600030101010101" pitchFamily="2" charset="-122"/>
              </a:rPr>
              <a:t>-&gt;</a:t>
            </a:r>
            <a:r>
              <a:rPr lang="en-US" altLang="zh-CN" sz="2000" dirty="0">
                <a:solidFill>
                  <a:schemeClr val="accent5">
                    <a:lumMod val="75000"/>
                  </a:schemeClr>
                </a:solidFill>
                <a:latin typeface="宋体" panose="02010600030101010101" pitchFamily="2" charset="-122"/>
              </a:rPr>
              <a:t>R3</a:t>
            </a:r>
          </a:p>
          <a:p>
            <a:pPr eaLnBrk="1" hangingPunct="1">
              <a:lnSpc>
                <a:spcPct val="80000"/>
              </a:lnSpc>
              <a:buNone/>
            </a:pPr>
            <a:r>
              <a:rPr lang="zh-CN" altLang="en-US" sz="2000" dirty="0">
                <a:latin typeface="宋体" panose="02010600030101010101" pitchFamily="2" charset="-122"/>
              </a:rPr>
              <a:t>（</a:t>
            </a:r>
            <a:r>
              <a:rPr lang="en-US" altLang="zh-CN" sz="2000" dirty="0">
                <a:latin typeface="宋体" panose="02010600030101010101" pitchFamily="2" charset="-122"/>
              </a:rPr>
              <a:t>3</a:t>
            </a:r>
            <a:r>
              <a:rPr lang="zh-CN" altLang="en-US" sz="2000" dirty="0">
                <a:latin typeface="宋体" panose="02010600030101010101" pitchFamily="2" charset="-122"/>
              </a:rPr>
              <a:t>）</a:t>
            </a:r>
            <a:r>
              <a:rPr lang="en-US" altLang="zh-CN" sz="2000" dirty="0">
                <a:latin typeface="宋体" panose="02010600030101010101" pitchFamily="2" charset="-122"/>
              </a:rPr>
              <a:t>I5     MUL R3</a:t>
            </a:r>
            <a:r>
              <a:rPr lang="zh-CN" altLang="en-US" sz="2000" dirty="0">
                <a:latin typeface="宋体" panose="02010600030101010101" pitchFamily="2" charset="-122"/>
              </a:rPr>
              <a:t>，</a:t>
            </a:r>
            <a:r>
              <a:rPr lang="en-US" altLang="zh-CN" sz="2000" dirty="0">
                <a:latin typeface="宋体" panose="02010600030101010101" pitchFamily="2" charset="-122"/>
              </a:rPr>
              <a:t>R1</a:t>
            </a:r>
            <a:r>
              <a:rPr lang="zh-CN" altLang="en-US" sz="2000" dirty="0">
                <a:latin typeface="宋体" panose="02010600030101010101" pitchFamily="2" charset="-122"/>
              </a:rPr>
              <a:t>，</a:t>
            </a:r>
            <a:r>
              <a:rPr lang="en-US" altLang="zh-CN" sz="2000" dirty="0">
                <a:latin typeface="宋体" panose="02010600030101010101" pitchFamily="2" charset="-122"/>
              </a:rPr>
              <a:t>R2      </a:t>
            </a:r>
            <a:r>
              <a:rPr lang="zh-CN" altLang="en-US" sz="2000" dirty="0">
                <a:latin typeface="宋体" panose="02010600030101010101" pitchFamily="2" charset="-122"/>
              </a:rPr>
              <a:t>；（</a:t>
            </a:r>
            <a:r>
              <a:rPr lang="en-US" altLang="zh-CN" sz="2000" dirty="0">
                <a:latin typeface="宋体" panose="02010600030101010101" pitchFamily="2" charset="-122"/>
              </a:rPr>
              <a:t>R1</a:t>
            </a:r>
            <a:r>
              <a:rPr lang="zh-CN" altLang="en-US" sz="2000" dirty="0">
                <a:latin typeface="宋体" panose="02010600030101010101" pitchFamily="2" charset="-122"/>
              </a:rPr>
              <a:t>）</a:t>
            </a:r>
            <a:r>
              <a:rPr lang="en-US" altLang="zh-CN" sz="2000" dirty="0">
                <a:latin typeface="宋体" panose="02010600030101010101" pitchFamily="2" charset="-122"/>
              </a:rPr>
              <a:t>×</a:t>
            </a:r>
            <a:r>
              <a:rPr lang="zh-CN" altLang="en-US" sz="2000" dirty="0">
                <a:latin typeface="宋体" panose="02010600030101010101" pitchFamily="2" charset="-122"/>
              </a:rPr>
              <a:t>（</a:t>
            </a:r>
            <a:r>
              <a:rPr lang="en-US" altLang="zh-CN" sz="2000" dirty="0">
                <a:latin typeface="宋体" panose="02010600030101010101" pitchFamily="2" charset="-122"/>
              </a:rPr>
              <a:t>R2</a:t>
            </a:r>
            <a:r>
              <a:rPr lang="zh-CN" altLang="en-US" sz="2000" dirty="0">
                <a:latin typeface="宋体" panose="02010600030101010101" pitchFamily="2" charset="-122"/>
              </a:rPr>
              <a:t>）</a:t>
            </a:r>
            <a:r>
              <a:rPr lang="en-US" altLang="zh-CN" sz="2000" dirty="0">
                <a:latin typeface="宋体" panose="02010600030101010101" pitchFamily="2" charset="-122"/>
              </a:rPr>
              <a:t>-&gt;</a:t>
            </a:r>
            <a:r>
              <a:rPr lang="en-US" altLang="zh-CN" sz="2000" dirty="0">
                <a:solidFill>
                  <a:schemeClr val="accent5">
                    <a:lumMod val="75000"/>
                  </a:schemeClr>
                </a:solidFill>
                <a:latin typeface="宋体" panose="02010600030101010101" pitchFamily="2" charset="-122"/>
              </a:rPr>
              <a:t>R3</a:t>
            </a:r>
          </a:p>
          <a:p>
            <a:pPr eaLnBrk="1" hangingPunct="1">
              <a:lnSpc>
                <a:spcPct val="80000"/>
              </a:lnSpc>
              <a:buNone/>
            </a:pPr>
            <a:r>
              <a:rPr lang="en-US" altLang="zh-CN" sz="2000" dirty="0">
                <a:latin typeface="宋体" panose="02010600030101010101" pitchFamily="2" charset="-122"/>
              </a:rPr>
              <a:t>     I6     ADD R3</a:t>
            </a:r>
            <a:r>
              <a:rPr lang="zh-CN" altLang="en-US" sz="2000" dirty="0">
                <a:latin typeface="宋体" panose="02010600030101010101" pitchFamily="2" charset="-122"/>
              </a:rPr>
              <a:t>，</a:t>
            </a:r>
            <a:r>
              <a:rPr lang="en-US" altLang="zh-CN" sz="2000" dirty="0">
                <a:latin typeface="宋体" panose="02010600030101010101" pitchFamily="2" charset="-122"/>
              </a:rPr>
              <a:t>R4</a:t>
            </a:r>
            <a:r>
              <a:rPr lang="zh-CN" altLang="en-US" sz="2000" dirty="0">
                <a:latin typeface="宋体" panose="02010600030101010101" pitchFamily="2" charset="-122"/>
              </a:rPr>
              <a:t>，</a:t>
            </a:r>
            <a:r>
              <a:rPr lang="en-US" altLang="zh-CN" sz="2000" dirty="0">
                <a:latin typeface="宋体" panose="02010600030101010101" pitchFamily="2" charset="-122"/>
              </a:rPr>
              <a:t>R5      </a:t>
            </a:r>
            <a:r>
              <a:rPr lang="zh-CN" altLang="en-US" sz="2000" dirty="0">
                <a:latin typeface="宋体" panose="02010600030101010101" pitchFamily="2" charset="-122"/>
              </a:rPr>
              <a:t>；（</a:t>
            </a:r>
            <a:r>
              <a:rPr lang="en-US" altLang="zh-CN" sz="2000" dirty="0">
                <a:latin typeface="宋体" panose="02010600030101010101" pitchFamily="2" charset="-122"/>
              </a:rPr>
              <a:t>R4</a:t>
            </a:r>
            <a:r>
              <a:rPr lang="zh-CN" altLang="en-US" sz="2000" dirty="0">
                <a:latin typeface="宋体" panose="02010600030101010101" pitchFamily="2" charset="-122"/>
              </a:rPr>
              <a:t>）</a:t>
            </a:r>
            <a:r>
              <a:rPr lang="en-US" altLang="zh-CN" sz="2000" dirty="0">
                <a:latin typeface="宋体" panose="02010600030101010101" pitchFamily="2" charset="-122"/>
              </a:rPr>
              <a:t>+</a:t>
            </a:r>
            <a:r>
              <a:rPr lang="zh-CN" altLang="en-US" sz="2000" dirty="0">
                <a:latin typeface="宋体" panose="02010600030101010101" pitchFamily="2" charset="-122"/>
              </a:rPr>
              <a:t>（</a:t>
            </a:r>
            <a:r>
              <a:rPr lang="en-US" altLang="zh-CN" sz="2000" dirty="0">
                <a:latin typeface="宋体" panose="02010600030101010101" pitchFamily="2" charset="-122"/>
              </a:rPr>
              <a:t>R5</a:t>
            </a:r>
            <a:r>
              <a:rPr lang="zh-CN" altLang="en-US" sz="2000" dirty="0">
                <a:latin typeface="宋体" panose="02010600030101010101" pitchFamily="2" charset="-122"/>
              </a:rPr>
              <a:t>）</a:t>
            </a:r>
            <a:r>
              <a:rPr lang="en-US" altLang="zh-CN" sz="2000" dirty="0">
                <a:latin typeface="宋体" panose="02010600030101010101" pitchFamily="2" charset="-122"/>
              </a:rPr>
              <a:t>-&gt;</a:t>
            </a:r>
            <a:r>
              <a:rPr lang="en-US" altLang="zh-CN" sz="2000" dirty="0">
                <a:solidFill>
                  <a:schemeClr val="accent5">
                    <a:lumMod val="75000"/>
                  </a:schemeClr>
                </a:solidFill>
                <a:latin typeface="宋体" panose="02010600030101010101" pitchFamily="2" charset="-122"/>
              </a:rPr>
              <a:t>R3</a:t>
            </a:r>
          </a:p>
          <a:p>
            <a:pPr eaLnBrk="1" hangingPunct="1">
              <a:lnSpc>
                <a:spcPct val="80000"/>
              </a:lnSpc>
              <a:buNone/>
            </a:pPr>
            <a:r>
              <a:rPr lang="zh-CN" altLang="en-US" sz="2000" b="1" dirty="0">
                <a:solidFill>
                  <a:schemeClr val="accent5">
                    <a:lumMod val="75000"/>
                  </a:schemeClr>
                </a:solidFill>
                <a:latin typeface="宋体" panose="02010600030101010101" pitchFamily="2" charset="-122"/>
              </a:rPr>
              <a:t>解：</a:t>
            </a:r>
          </a:p>
          <a:p>
            <a:pPr>
              <a:lnSpc>
                <a:spcPct val="80000"/>
              </a:lnSpc>
            </a:pPr>
            <a:r>
              <a:rPr lang="zh-CN" altLang="en-US" sz="2000" dirty="0">
                <a:latin typeface="宋体" panose="02010600030101010101" pitchFamily="2" charset="-122"/>
              </a:rPr>
              <a:t>第（</a:t>
            </a:r>
            <a:r>
              <a:rPr lang="en-US" altLang="zh-CN" sz="2000" dirty="0">
                <a:latin typeface="宋体" panose="02010600030101010101" pitchFamily="2" charset="-122"/>
              </a:rPr>
              <a:t>1</a:t>
            </a:r>
            <a:r>
              <a:rPr lang="zh-CN" altLang="en-US" sz="2000" dirty="0">
                <a:latin typeface="宋体" panose="02010600030101010101" pitchFamily="2" charset="-122"/>
              </a:rPr>
              <a:t>）组指令中，</a:t>
            </a:r>
            <a:r>
              <a:rPr lang="en-US" altLang="zh-CN" sz="2000" dirty="0">
                <a:latin typeface="宋体" panose="02010600030101010101" pitchFamily="2" charset="-122"/>
              </a:rPr>
              <a:t>I1</a:t>
            </a:r>
            <a:r>
              <a:rPr lang="zh-CN" altLang="en-US" sz="2000" dirty="0">
                <a:latin typeface="宋体" panose="02010600030101010101" pitchFamily="2" charset="-122"/>
              </a:rPr>
              <a:t>指令运算结果应先写入</a:t>
            </a:r>
            <a:r>
              <a:rPr lang="en-US" altLang="zh-CN" sz="2000" dirty="0">
                <a:latin typeface="宋体" panose="02010600030101010101" pitchFamily="2" charset="-122"/>
              </a:rPr>
              <a:t>R1</a:t>
            </a:r>
            <a:r>
              <a:rPr lang="zh-CN" altLang="en-US" sz="2000" dirty="0">
                <a:latin typeface="宋体" panose="02010600030101010101" pitchFamily="2" charset="-122"/>
              </a:rPr>
              <a:t>，然后在</a:t>
            </a:r>
            <a:r>
              <a:rPr lang="en-US" altLang="zh-CN" sz="2000" dirty="0">
                <a:latin typeface="宋体" panose="02010600030101010101" pitchFamily="2" charset="-122"/>
              </a:rPr>
              <a:t>I2</a:t>
            </a:r>
            <a:r>
              <a:rPr lang="zh-CN" altLang="en-US" sz="2000" dirty="0">
                <a:latin typeface="宋体" panose="02010600030101010101" pitchFamily="2" charset="-122"/>
              </a:rPr>
              <a:t>指令中读出</a:t>
            </a:r>
            <a:r>
              <a:rPr lang="en-US" altLang="zh-CN" sz="2000" dirty="0">
                <a:latin typeface="宋体" panose="02010600030101010101" pitchFamily="2" charset="-122"/>
              </a:rPr>
              <a:t>R1</a:t>
            </a:r>
            <a:r>
              <a:rPr lang="zh-CN" altLang="en-US" sz="2000" dirty="0">
                <a:latin typeface="宋体" panose="02010600030101010101" pitchFamily="2" charset="-122"/>
              </a:rPr>
              <a:t>内容。由于</a:t>
            </a:r>
            <a:r>
              <a:rPr lang="en-US" altLang="zh-CN" sz="2000" dirty="0">
                <a:latin typeface="宋体" panose="02010600030101010101" pitchFamily="2" charset="-122"/>
              </a:rPr>
              <a:t>I2</a:t>
            </a:r>
            <a:r>
              <a:rPr lang="zh-CN" altLang="en-US" sz="2000" dirty="0">
                <a:latin typeface="宋体" panose="02010600030101010101" pitchFamily="2" charset="-122"/>
              </a:rPr>
              <a:t>指令进入流水线，变成</a:t>
            </a:r>
            <a:r>
              <a:rPr lang="en-US" altLang="zh-CN" sz="2000" dirty="0">
                <a:latin typeface="宋体" panose="02010600030101010101" pitchFamily="2" charset="-122"/>
              </a:rPr>
              <a:t>I2</a:t>
            </a:r>
            <a:r>
              <a:rPr lang="zh-CN" altLang="en-US" sz="2000" dirty="0">
                <a:latin typeface="宋体" panose="02010600030101010101" pitchFamily="2" charset="-122"/>
              </a:rPr>
              <a:t>指令在</a:t>
            </a:r>
            <a:r>
              <a:rPr lang="en-US" altLang="zh-CN" sz="2000" dirty="0">
                <a:latin typeface="宋体" panose="02010600030101010101" pitchFamily="2" charset="-122"/>
              </a:rPr>
              <a:t>I1</a:t>
            </a:r>
            <a:r>
              <a:rPr lang="zh-CN" altLang="en-US" sz="2000" dirty="0">
                <a:latin typeface="宋体" panose="02010600030101010101" pitchFamily="2" charset="-122"/>
              </a:rPr>
              <a:t>指令写入</a:t>
            </a:r>
            <a:r>
              <a:rPr lang="en-US" altLang="zh-CN" sz="2000" dirty="0">
                <a:latin typeface="宋体" panose="02010600030101010101" pitchFamily="2" charset="-122"/>
              </a:rPr>
              <a:t>R1</a:t>
            </a:r>
            <a:r>
              <a:rPr lang="zh-CN" altLang="en-US" sz="2000" dirty="0">
                <a:latin typeface="宋体" panose="02010600030101010101" pitchFamily="2" charset="-122"/>
              </a:rPr>
              <a:t>前就读出</a:t>
            </a:r>
            <a:r>
              <a:rPr lang="en-US" altLang="zh-CN" sz="2000" dirty="0">
                <a:latin typeface="宋体" panose="02010600030101010101" pitchFamily="2" charset="-122"/>
              </a:rPr>
              <a:t>R1</a:t>
            </a:r>
            <a:r>
              <a:rPr lang="zh-CN" altLang="en-US" sz="2000" dirty="0">
                <a:latin typeface="宋体" panose="02010600030101010101" pitchFamily="2" charset="-122"/>
              </a:rPr>
              <a:t>内容，发生写后读（</a:t>
            </a:r>
            <a:r>
              <a:rPr lang="en-US" altLang="zh-CN" sz="2000" dirty="0">
                <a:latin typeface="宋体" panose="02010600030101010101" pitchFamily="2" charset="-122"/>
              </a:rPr>
              <a:t>RAW</a:t>
            </a:r>
            <a:r>
              <a:rPr lang="zh-CN" altLang="en-US" sz="2000" dirty="0">
                <a:latin typeface="宋体" panose="02010600030101010101" pitchFamily="2" charset="-122"/>
              </a:rPr>
              <a:t>）相关。</a:t>
            </a:r>
          </a:p>
          <a:p>
            <a:pPr>
              <a:lnSpc>
                <a:spcPct val="80000"/>
              </a:lnSpc>
            </a:pPr>
            <a:r>
              <a:rPr lang="zh-CN" altLang="en-US" sz="2000" dirty="0">
                <a:latin typeface="宋体" panose="02010600030101010101" pitchFamily="2" charset="-122"/>
              </a:rPr>
              <a:t>第（</a:t>
            </a:r>
            <a:r>
              <a:rPr lang="en-US" altLang="zh-CN" sz="2000" dirty="0">
                <a:latin typeface="宋体" panose="02010600030101010101" pitchFamily="2" charset="-122"/>
              </a:rPr>
              <a:t>2</a:t>
            </a:r>
            <a:r>
              <a:rPr lang="zh-CN" altLang="en-US" sz="2000" dirty="0">
                <a:latin typeface="宋体" panose="02010600030101010101" pitchFamily="2" charset="-122"/>
              </a:rPr>
              <a:t>）组指令中，</a:t>
            </a:r>
            <a:r>
              <a:rPr lang="en-US" altLang="zh-CN" sz="2000" dirty="0">
                <a:latin typeface="宋体" panose="02010600030101010101" pitchFamily="2" charset="-122"/>
              </a:rPr>
              <a:t>I3</a:t>
            </a:r>
            <a:r>
              <a:rPr lang="zh-CN" altLang="en-US" sz="2000" dirty="0">
                <a:latin typeface="宋体" panose="02010600030101010101" pitchFamily="2" charset="-122"/>
              </a:rPr>
              <a:t>指令应先读出</a:t>
            </a:r>
            <a:r>
              <a:rPr lang="en-US" altLang="zh-CN" sz="2000" dirty="0">
                <a:latin typeface="宋体" panose="02010600030101010101" pitchFamily="2" charset="-122"/>
              </a:rPr>
              <a:t>R3</a:t>
            </a:r>
            <a:r>
              <a:rPr lang="zh-CN" altLang="en-US" sz="2000" dirty="0">
                <a:latin typeface="宋体" panose="02010600030101010101" pitchFamily="2" charset="-122"/>
              </a:rPr>
              <a:t>内容并存入存储单元</a:t>
            </a:r>
            <a:r>
              <a:rPr lang="en-US" altLang="zh-CN" sz="2000" dirty="0">
                <a:latin typeface="宋体" panose="02010600030101010101" pitchFamily="2" charset="-122"/>
              </a:rPr>
              <a:t>M</a:t>
            </a:r>
            <a:r>
              <a:rPr lang="zh-CN" altLang="en-US" sz="2000" dirty="0">
                <a:latin typeface="宋体" panose="02010600030101010101" pitchFamily="2" charset="-122"/>
              </a:rPr>
              <a:t>（</a:t>
            </a:r>
            <a:r>
              <a:rPr lang="en-US" altLang="zh-CN" sz="2000" dirty="0">
                <a:latin typeface="宋体" panose="02010600030101010101" pitchFamily="2" charset="-122"/>
              </a:rPr>
              <a:t>x</a:t>
            </a:r>
            <a:r>
              <a:rPr lang="zh-CN" altLang="en-US" sz="2000" dirty="0">
                <a:latin typeface="宋体" panose="02010600030101010101" pitchFamily="2" charset="-122"/>
              </a:rPr>
              <a:t>），然后在</a:t>
            </a:r>
            <a:r>
              <a:rPr lang="en-US" altLang="zh-CN" sz="2000" dirty="0">
                <a:latin typeface="宋体" panose="02010600030101010101" pitchFamily="2" charset="-122"/>
              </a:rPr>
              <a:t>I4</a:t>
            </a:r>
            <a:r>
              <a:rPr lang="zh-CN" altLang="en-US" sz="2000" dirty="0">
                <a:latin typeface="宋体" panose="02010600030101010101" pitchFamily="2" charset="-122"/>
              </a:rPr>
              <a:t>指令中将运算结果写入</a:t>
            </a:r>
            <a:r>
              <a:rPr lang="en-US" altLang="zh-CN" sz="2000" dirty="0">
                <a:latin typeface="宋体" panose="02010600030101010101" pitchFamily="2" charset="-122"/>
              </a:rPr>
              <a:t>R3</a:t>
            </a:r>
            <a:r>
              <a:rPr lang="zh-CN" altLang="en-US" sz="2000" dirty="0">
                <a:latin typeface="宋体" panose="02010600030101010101" pitchFamily="2" charset="-122"/>
              </a:rPr>
              <a:t>。但由于</a:t>
            </a:r>
            <a:r>
              <a:rPr lang="en-US" altLang="zh-CN" sz="2000" dirty="0">
                <a:latin typeface="宋体" panose="02010600030101010101" pitchFamily="2" charset="-122"/>
              </a:rPr>
              <a:t>I4</a:t>
            </a:r>
            <a:r>
              <a:rPr lang="zh-CN" altLang="en-US" sz="2000" dirty="0">
                <a:latin typeface="宋体" panose="02010600030101010101" pitchFamily="2" charset="-122"/>
              </a:rPr>
              <a:t>指令进入流水线，变成</a:t>
            </a:r>
            <a:r>
              <a:rPr lang="en-US" altLang="zh-CN" sz="2000" dirty="0">
                <a:latin typeface="宋体" panose="02010600030101010101" pitchFamily="2" charset="-122"/>
              </a:rPr>
              <a:t>I4</a:t>
            </a:r>
            <a:r>
              <a:rPr lang="zh-CN" altLang="en-US" sz="2000" dirty="0">
                <a:latin typeface="宋体" panose="02010600030101010101" pitchFamily="2" charset="-122"/>
              </a:rPr>
              <a:t>指令在</a:t>
            </a:r>
            <a:r>
              <a:rPr lang="en-US" altLang="zh-CN" sz="2000" dirty="0">
                <a:latin typeface="宋体" panose="02010600030101010101" pitchFamily="2" charset="-122"/>
              </a:rPr>
              <a:t>I3</a:t>
            </a:r>
            <a:r>
              <a:rPr lang="zh-CN" altLang="en-US" sz="2000" dirty="0">
                <a:latin typeface="宋体" panose="02010600030101010101" pitchFamily="2" charset="-122"/>
              </a:rPr>
              <a:t>指令读出</a:t>
            </a:r>
            <a:r>
              <a:rPr lang="en-US" altLang="zh-CN" sz="2000" dirty="0">
                <a:latin typeface="宋体" panose="02010600030101010101" pitchFamily="2" charset="-122"/>
              </a:rPr>
              <a:t>R3</a:t>
            </a:r>
            <a:r>
              <a:rPr lang="zh-CN" altLang="en-US" sz="2000" dirty="0">
                <a:latin typeface="宋体" panose="02010600030101010101" pitchFamily="2" charset="-122"/>
              </a:rPr>
              <a:t>内容前就写入</a:t>
            </a:r>
            <a:r>
              <a:rPr lang="en-US" altLang="zh-CN" sz="2000" dirty="0">
                <a:latin typeface="宋体" panose="02010600030101010101" pitchFamily="2" charset="-122"/>
              </a:rPr>
              <a:t>R3</a:t>
            </a:r>
            <a:r>
              <a:rPr lang="zh-CN" altLang="en-US" sz="2000" dirty="0">
                <a:latin typeface="宋体" panose="02010600030101010101" pitchFamily="2" charset="-122"/>
              </a:rPr>
              <a:t>，发生读后写（</a:t>
            </a:r>
            <a:r>
              <a:rPr lang="en-US" altLang="zh-CN" sz="2000" dirty="0">
                <a:latin typeface="宋体" panose="02010600030101010101" pitchFamily="2" charset="-122"/>
              </a:rPr>
              <a:t>WAR</a:t>
            </a:r>
            <a:r>
              <a:rPr lang="zh-CN" altLang="en-US" sz="2000" dirty="0">
                <a:latin typeface="宋体" panose="02010600030101010101" pitchFamily="2" charset="-122"/>
              </a:rPr>
              <a:t>）相关。</a:t>
            </a:r>
          </a:p>
          <a:p>
            <a:pPr>
              <a:lnSpc>
                <a:spcPct val="80000"/>
              </a:lnSpc>
            </a:pPr>
            <a:r>
              <a:rPr lang="zh-CN" altLang="en-US" sz="2000" dirty="0">
                <a:latin typeface="宋体" panose="02010600030101010101" pitchFamily="2" charset="-122"/>
              </a:rPr>
              <a:t>第（</a:t>
            </a:r>
            <a:r>
              <a:rPr lang="en-US" altLang="zh-CN" sz="2000" dirty="0">
                <a:latin typeface="宋体" panose="02010600030101010101" pitchFamily="2" charset="-122"/>
              </a:rPr>
              <a:t>3</a:t>
            </a:r>
            <a:r>
              <a:rPr lang="zh-CN" altLang="en-US" sz="2000" dirty="0">
                <a:latin typeface="宋体" panose="02010600030101010101" pitchFamily="2" charset="-122"/>
              </a:rPr>
              <a:t>）组指令中，如果</a:t>
            </a:r>
            <a:r>
              <a:rPr lang="en-US" altLang="zh-CN" sz="2000" dirty="0">
                <a:latin typeface="宋体" panose="02010600030101010101" pitchFamily="2" charset="-122"/>
              </a:rPr>
              <a:t>I6</a:t>
            </a:r>
            <a:r>
              <a:rPr lang="zh-CN" altLang="en-US" sz="2000" dirty="0">
                <a:latin typeface="宋体" panose="02010600030101010101" pitchFamily="2" charset="-122"/>
              </a:rPr>
              <a:t>指令的</a:t>
            </a:r>
            <a:r>
              <a:rPr lang="zh-CN" altLang="en-US" sz="2000" dirty="0">
                <a:solidFill>
                  <a:schemeClr val="accent5">
                    <a:lumMod val="75000"/>
                  </a:schemeClr>
                </a:solidFill>
                <a:latin typeface="宋体" panose="02010600030101010101" pitchFamily="2" charset="-122"/>
              </a:rPr>
              <a:t>加法运算完成时间早于</a:t>
            </a:r>
            <a:r>
              <a:rPr lang="en-US" altLang="zh-CN" sz="2000" dirty="0">
                <a:solidFill>
                  <a:schemeClr val="accent5">
                    <a:lumMod val="75000"/>
                  </a:schemeClr>
                </a:solidFill>
                <a:latin typeface="宋体" panose="02010600030101010101" pitchFamily="2" charset="-122"/>
              </a:rPr>
              <a:t>I5</a:t>
            </a:r>
            <a:r>
              <a:rPr lang="zh-CN" altLang="en-US" sz="2000" dirty="0">
                <a:solidFill>
                  <a:schemeClr val="accent5">
                    <a:lumMod val="75000"/>
                  </a:schemeClr>
                </a:solidFill>
                <a:latin typeface="宋体" panose="02010600030101010101" pitchFamily="2" charset="-122"/>
              </a:rPr>
              <a:t>指令的乘法运算时间</a:t>
            </a:r>
            <a:r>
              <a:rPr lang="zh-CN" altLang="en-US" sz="2000" dirty="0">
                <a:latin typeface="宋体" panose="02010600030101010101" pitchFamily="2" charset="-122"/>
              </a:rPr>
              <a:t>，变成指令</a:t>
            </a:r>
            <a:r>
              <a:rPr lang="en-US" altLang="zh-CN" sz="2000" dirty="0">
                <a:latin typeface="宋体" panose="02010600030101010101" pitchFamily="2" charset="-122"/>
              </a:rPr>
              <a:t>I6</a:t>
            </a:r>
            <a:r>
              <a:rPr lang="zh-CN" altLang="en-US" sz="2000" dirty="0">
                <a:latin typeface="宋体" panose="02010600030101010101" pitchFamily="2" charset="-122"/>
              </a:rPr>
              <a:t>在指令</a:t>
            </a:r>
            <a:r>
              <a:rPr lang="en-US" altLang="zh-CN" sz="2000" dirty="0">
                <a:latin typeface="宋体" panose="02010600030101010101" pitchFamily="2" charset="-122"/>
              </a:rPr>
              <a:t>I5</a:t>
            </a:r>
            <a:r>
              <a:rPr lang="zh-CN" altLang="en-US" sz="2000" dirty="0">
                <a:latin typeface="宋体" panose="02010600030101010101" pitchFamily="2" charset="-122"/>
              </a:rPr>
              <a:t>写入</a:t>
            </a:r>
            <a:r>
              <a:rPr lang="en-US" altLang="zh-CN" sz="2000" dirty="0">
                <a:latin typeface="宋体" panose="02010600030101010101" pitchFamily="2" charset="-122"/>
              </a:rPr>
              <a:t>R3</a:t>
            </a:r>
            <a:r>
              <a:rPr lang="zh-CN" altLang="en-US" sz="2000" dirty="0">
                <a:latin typeface="宋体" panose="02010600030101010101" pitchFamily="2" charset="-122"/>
              </a:rPr>
              <a:t>前就写入</a:t>
            </a:r>
            <a:r>
              <a:rPr lang="en-US" altLang="zh-CN" sz="2000" dirty="0">
                <a:latin typeface="宋体" panose="02010600030101010101" pitchFamily="2" charset="-122"/>
              </a:rPr>
              <a:t>R3</a:t>
            </a:r>
            <a:r>
              <a:rPr lang="zh-CN" altLang="en-US" sz="2000" dirty="0">
                <a:latin typeface="宋体" panose="02010600030101010101" pitchFamily="2" charset="-122"/>
              </a:rPr>
              <a:t>，导致</a:t>
            </a:r>
            <a:r>
              <a:rPr lang="en-US" altLang="zh-CN" sz="2000" dirty="0">
                <a:latin typeface="宋体" panose="02010600030101010101" pitchFamily="2" charset="-122"/>
              </a:rPr>
              <a:t>R3</a:t>
            </a:r>
            <a:r>
              <a:rPr lang="zh-CN" altLang="en-US" sz="2000" dirty="0">
                <a:latin typeface="宋体" panose="02010600030101010101" pitchFamily="2" charset="-122"/>
              </a:rPr>
              <a:t>的内容错误，发生写后写（</a:t>
            </a:r>
            <a:r>
              <a:rPr lang="en-US" altLang="zh-CN" sz="2000" dirty="0">
                <a:latin typeface="宋体" panose="02010600030101010101" pitchFamily="2" charset="-122"/>
              </a:rPr>
              <a:t>WAW</a:t>
            </a:r>
            <a:r>
              <a:rPr lang="zh-CN" altLang="en-US" sz="2000" dirty="0">
                <a:latin typeface="宋体" panose="02010600030101010101" pitchFamily="2" charset="-122"/>
              </a:rPr>
              <a:t>）相关。</a:t>
            </a:r>
          </a:p>
          <a:p>
            <a:pPr eaLnBrk="1" hangingPunct="1">
              <a:lnSpc>
                <a:spcPct val="80000"/>
              </a:lnSpc>
            </a:pPr>
            <a:endParaRPr lang="en-US" altLang="zh-CN" sz="2000" dirty="0">
              <a:latin typeface="宋体" panose="02010600030101010101" pitchFamily="2" charset="-122"/>
            </a:endParaRPr>
          </a:p>
        </p:txBody>
      </p:sp>
      <p:sp>
        <p:nvSpPr>
          <p:cNvPr id="9011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146</a:t>
            </a:fld>
            <a:endParaRPr lang="en-US" altLang="zh-CN" sz="1000" dirty="0"/>
          </a:p>
        </p:txBody>
      </p:sp>
    </p:spTree>
    <p:extLst>
      <p:ext uri="{BB962C8B-B14F-4D97-AF65-F5344CB8AC3E}">
        <p14:creationId xmlns:p14="http://schemas.microsoft.com/office/powerpoint/2010/main" val="206022926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.7 RISC CPU</a:t>
            </a:r>
          </a:p>
        </p:txBody>
      </p:sp>
      <p:sp>
        <p:nvSpPr>
          <p:cNvPr id="94212" name="Rectangle 3"/>
          <p:cNvSpPr>
            <a:spLocks noGrp="1"/>
          </p:cNvSpPr>
          <p:nvPr>
            <p:ph idx="1"/>
          </p:nvPr>
        </p:nvSpPr>
        <p:spPr/>
        <p:txBody>
          <a:bodyPr vert="horz" wrap="square" lIns="91440" tIns="45720" rIns="91440" bIns="45720" anchor="t" anchorCtr="0"/>
          <a:lstStyle/>
          <a:p>
            <a:pPr eaLnBrk="1" hangingPunct="1">
              <a:buNone/>
            </a:pPr>
            <a:r>
              <a:rPr lang="en-US" altLang="zh-CN" sz="3200" dirty="0"/>
              <a:t>5.7.1 RISC</a:t>
            </a:r>
            <a:r>
              <a:rPr lang="zh-CN" altLang="en-US" sz="3200" dirty="0"/>
              <a:t>机器的特点</a:t>
            </a:r>
            <a:endParaRPr lang="en-US" altLang="zh-CN" sz="3200" dirty="0"/>
          </a:p>
          <a:p>
            <a:pPr eaLnBrk="1" hangingPunct="1">
              <a:buNone/>
            </a:pPr>
            <a:r>
              <a:rPr lang="en-US" altLang="zh-CN" sz="3200" dirty="0"/>
              <a:t>5.7.2 RISC CPU</a:t>
            </a:r>
            <a:r>
              <a:rPr lang="zh-CN" altLang="en-US" sz="3200" dirty="0"/>
              <a:t>实例</a:t>
            </a:r>
            <a:endParaRPr lang="en-US" altLang="zh-CN" sz="3200" dirty="0"/>
          </a:p>
          <a:p>
            <a:pPr eaLnBrk="1" hangingPunct="1">
              <a:buNone/>
            </a:pPr>
            <a:r>
              <a:rPr lang="en-US" altLang="zh-CN" sz="3200" dirty="0"/>
              <a:t>5.7.3 </a:t>
            </a:r>
            <a:r>
              <a:rPr lang="zh-CN" altLang="en-US" sz="3200" dirty="0"/>
              <a:t>动态流水线调度</a:t>
            </a:r>
            <a:br>
              <a:rPr lang="zh-CN" altLang="en-US" sz="2100" dirty="0"/>
            </a:br>
            <a:endParaRPr lang="zh-CN" altLang="en-US" sz="2100" dirty="0"/>
          </a:p>
        </p:txBody>
      </p:sp>
      <p:sp>
        <p:nvSpPr>
          <p:cNvPr id="94210"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147</a:t>
            </a:fld>
            <a:endParaRPr lang="en-US" altLang="zh-CN" sz="1000"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rPr>
              <a:t>5.7.1 RISC</a:t>
            </a:r>
            <a:r>
              <a:rPr lang="zh-CN" altLang="en-US" dirty="0">
                <a:solidFill>
                  <a:schemeClr val="tx1"/>
                </a:solidFill>
              </a:rPr>
              <a:t>机器的特点</a:t>
            </a:r>
            <a:endParaRPr lang="en-US" altLang="zh-CN" dirty="0">
              <a:solidFill>
                <a:schemeClr val="tx1"/>
              </a:solidFill>
            </a:endParaRPr>
          </a:p>
        </p:txBody>
      </p:sp>
      <p:sp>
        <p:nvSpPr>
          <p:cNvPr id="95236" name="Rectangle 3"/>
          <p:cNvSpPr>
            <a:spLocks noGrp="1"/>
          </p:cNvSpPr>
          <p:nvPr>
            <p:ph idx="1"/>
          </p:nvPr>
        </p:nvSpPr>
        <p:spPr/>
        <p:txBody>
          <a:bodyPr vert="horz" wrap="square" lIns="91440" tIns="45720" rIns="91440" bIns="45720" anchor="t" anchorCtr="0">
            <a:normAutofit/>
          </a:bodyPr>
          <a:lstStyle/>
          <a:p>
            <a:pPr marL="0" lvl="1" indent="0">
              <a:spcBef>
                <a:spcPts val="0"/>
              </a:spcBef>
              <a:buNone/>
            </a:pPr>
            <a:r>
              <a:rPr lang="zh-CN" altLang="en-US" sz="2500" dirty="0"/>
              <a:t>      第一台 </a:t>
            </a:r>
            <a:r>
              <a:rPr lang="en-US" altLang="zh-CN" sz="2500" dirty="0"/>
              <a:t>RISC(</a:t>
            </a:r>
            <a:r>
              <a:rPr lang="zh-CN" altLang="en-US" sz="2500" dirty="0"/>
              <a:t>精简指令系统计算机</a:t>
            </a:r>
            <a:r>
              <a:rPr lang="en-US" altLang="zh-CN" sz="2500" dirty="0"/>
              <a:t>)</a:t>
            </a:r>
            <a:r>
              <a:rPr lang="zh-CN" altLang="en-US" sz="2500" dirty="0"/>
              <a:t>于</a:t>
            </a:r>
            <a:r>
              <a:rPr lang="en-US" altLang="zh-CN" sz="2500" dirty="0"/>
              <a:t>1981 </a:t>
            </a:r>
            <a:r>
              <a:rPr lang="zh-CN" altLang="en-US" sz="2500" dirty="0"/>
              <a:t>年在美国加州大学伯克利分校（</a:t>
            </a:r>
            <a:r>
              <a:rPr lang="en-US" altLang="zh-CN" sz="2500" dirty="0"/>
              <a:t>UCB</a:t>
            </a:r>
            <a:r>
              <a:rPr lang="zh-CN" altLang="en-US" sz="2500" dirty="0"/>
              <a:t>）问世。它是在继承了</a:t>
            </a:r>
            <a:r>
              <a:rPr lang="en-US" altLang="zh-CN" sz="2500" dirty="0"/>
              <a:t>CISC(</a:t>
            </a:r>
            <a:r>
              <a:rPr lang="zh-CN" altLang="en-US" sz="2500" dirty="0"/>
              <a:t>复杂指令系统计算机</a:t>
            </a:r>
            <a:r>
              <a:rPr lang="en-US" altLang="zh-CN" sz="2500" dirty="0"/>
              <a:t>)</a:t>
            </a:r>
            <a:r>
              <a:rPr lang="zh-CN" altLang="en-US" sz="2500" dirty="0"/>
              <a:t>的成功技术，并在克服了 </a:t>
            </a:r>
            <a:r>
              <a:rPr lang="en-US" altLang="zh-CN" sz="2500" dirty="0"/>
              <a:t>CISC </a:t>
            </a:r>
            <a:r>
              <a:rPr lang="zh-CN" altLang="en-US" sz="2500" dirty="0"/>
              <a:t>机器缺点的基础上发展起来的。尽管众多厂家生产的 </a:t>
            </a:r>
            <a:r>
              <a:rPr lang="en-US" altLang="zh-CN" sz="2500" dirty="0"/>
              <a:t>RISC </a:t>
            </a:r>
            <a:r>
              <a:rPr lang="zh-CN" altLang="en-US" sz="2500" dirty="0"/>
              <a:t>处理器实现手段有所不同，但是 </a:t>
            </a:r>
            <a:r>
              <a:rPr lang="en-US" altLang="zh-CN" sz="2500" dirty="0"/>
              <a:t>RISC </a:t>
            </a:r>
            <a:r>
              <a:rPr lang="zh-CN" altLang="en-US" sz="2500" dirty="0"/>
              <a:t>概括的三个基本要素是普遍认同的。这三个要素是：</a:t>
            </a:r>
            <a:endParaRPr lang="en-US" altLang="zh-CN" sz="2500" dirty="0"/>
          </a:p>
          <a:p>
            <a:pPr marL="457200" lvl="1" indent="0">
              <a:buNone/>
            </a:pPr>
            <a:r>
              <a:rPr lang="zh-CN" altLang="en-US" dirty="0"/>
              <a:t>①一个有限的简单的指令系统；</a:t>
            </a:r>
            <a:endParaRPr lang="en-US" altLang="zh-CN" dirty="0"/>
          </a:p>
          <a:p>
            <a:pPr marL="457200" lvl="1" indent="0">
              <a:buNone/>
            </a:pPr>
            <a:r>
              <a:rPr lang="zh-CN" altLang="en-US" dirty="0"/>
              <a:t>②</a:t>
            </a:r>
            <a:r>
              <a:rPr lang="en-US" altLang="zh-CN" dirty="0"/>
              <a:t>CPU </a:t>
            </a:r>
            <a:r>
              <a:rPr lang="zh-CN" altLang="en-US" dirty="0"/>
              <a:t>配备大量的通用寄存器；</a:t>
            </a:r>
            <a:endParaRPr lang="en-US" altLang="zh-CN" dirty="0"/>
          </a:p>
          <a:p>
            <a:pPr marL="457200" lvl="1" indent="0">
              <a:buNone/>
            </a:pPr>
            <a:r>
              <a:rPr lang="zh-CN" altLang="en-US" dirty="0"/>
              <a:t>③强调对指令流水线的优化。</a:t>
            </a:r>
          </a:p>
        </p:txBody>
      </p:sp>
      <p:sp>
        <p:nvSpPr>
          <p:cNvPr id="9523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148</a:t>
            </a:fld>
            <a:endParaRPr lang="en-US" altLang="zh-CN" sz="1000"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rPr>
              <a:t>5.7.1 RISC</a:t>
            </a:r>
            <a:r>
              <a:rPr lang="zh-CN" altLang="en-US" dirty="0">
                <a:solidFill>
                  <a:schemeClr val="tx1"/>
                </a:solidFill>
              </a:rPr>
              <a:t>机器的特点</a:t>
            </a:r>
            <a:endParaRPr lang="en-US" altLang="zh-CN" dirty="0">
              <a:solidFill>
                <a:schemeClr val="tx1"/>
              </a:solidFill>
            </a:endParaRPr>
          </a:p>
        </p:txBody>
      </p:sp>
      <p:sp>
        <p:nvSpPr>
          <p:cNvPr id="95236" name="Rectangle 3"/>
          <p:cNvSpPr>
            <a:spLocks noGrp="1"/>
          </p:cNvSpPr>
          <p:nvPr>
            <p:ph idx="1"/>
          </p:nvPr>
        </p:nvSpPr>
        <p:spPr>
          <a:xfrm>
            <a:off x="323528" y="1600200"/>
            <a:ext cx="8363272" cy="4781128"/>
          </a:xfrm>
        </p:spPr>
        <p:txBody>
          <a:bodyPr vert="horz" wrap="square" lIns="91440" tIns="45720" rIns="91440" bIns="45720" anchor="t" anchorCtr="0">
            <a:normAutofit fontScale="92500" lnSpcReduction="10000"/>
          </a:bodyPr>
          <a:lstStyle/>
          <a:p>
            <a:pPr eaLnBrk="1" hangingPunct="1"/>
            <a:r>
              <a:rPr lang="zh-CN" altLang="en-US" sz="2600" dirty="0"/>
              <a:t>特点</a:t>
            </a:r>
          </a:p>
          <a:p>
            <a:pPr lvl="2"/>
            <a:r>
              <a:rPr lang="zh-CN" altLang="en-US" sz="2100" dirty="0"/>
              <a:t>使用等长指令，目前的典型长度是 </a:t>
            </a:r>
            <a:r>
              <a:rPr lang="en-US" altLang="zh-CN" sz="2100" dirty="0"/>
              <a:t>4B</a:t>
            </a:r>
            <a:r>
              <a:rPr lang="zh-CN" altLang="en-US" sz="2100" dirty="0"/>
              <a:t>。 </a:t>
            </a:r>
          </a:p>
          <a:p>
            <a:pPr lvl="2"/>
            <a:r>
              <a:rPr lang="zh-CN" altLang="en-US" sz="2100" dirty="0"/>
              <a:t>寻址方式少且简单，一般为二三种，最多不超过 </a:t>
            </a:r>
            <a:r>
              <a:rPr lang="en-US" altLang="zh-CN" sz="2100" dirty="0"/>
              <a:t>4 </a:t>
            </a:r>
            <a:r>
              <a:rPr lang="zh-CN" altLang="en-US" sz="2100" dirty="0"/>
              <a:t>种，绝不出现存储器间接寻址方式。 </a:t>
            </a:r>
          </a:p>
          <a:p>
            <a:pPr lvl="2"/>
            <a:r>
              <a:rPr lang="zh-CN" altLang="en-US" sz="2100" dirty="0"/>
              <a:t>只有取数指令、存数指令访问存储器。指令中最多出现 </a:t>
            </a:r>
            <a:r>
              <a:rPr lang="en-US" altLang="zh-CN" sz="2100" dirty="0"/>
              <a:t>RS </a:t>
            </a:r>
            <a:r>
              <a:rPr lang="zh-CN" altLang="en-US" sz="2100" dirty="0"/>
              <a:t>型指令，绝不出现 </a:t>
            </a:r>
            <a:r>
              <a:rPr lang="en-US" altLang="zh-CN" sz="2100" dirty="0"/>
              <a:t>SS</a:t>
            </a:r>
            <a:r>
              <a:rPr lang="zh-CN" altLang="en-US" sz="2100" dirty="0"/>
              <a:t>型指令。 </a:t>
            </a:r>
          </a:p>
          <a:p>
            <a:pPr lvl="2"/>
            <a:r>
              <a:rPr lang="zh-CN" altLang="en-US" sz="2100" dirty="0"/>
              <a:t>指令系统中的指令数目一般少于 </a:t>
            </a:r>
            <a:r>
              <a:rPr lang="en-US" altLang="zh-CN" sz="2100" dirty="0"/>
              <a:t>100 </a:t>
            </a:r>
            <a:r>
              <a:rPr lang="zh-CN" altLang="en-US" sz="2100" dirty="0"/>
              <a:t>种，指令格式一般少于 </a:t>
            </a:r>
            <a:r>
              <a:rPr lang="en-US" altLang="zh-CN" sz="2100" dirty="0"/>
              <a:t>4 </a:t>
            </a:r>
            <a:r>
              <a:rPr lang="zh-CN" altLang="en-US" sz="2100" dirty="0"/>
              <a:t>种。 </a:t>
            </a:r>
          </a:p>
          <a:p>
            <a:pPr lvl="2"/>
            <a:r>
              <a:rPr lang="zh-CN" altLang="en-US" sz="2100" dirty="0"/>
              <a:t>指令功能简单，控制器多采用硬布线方式，以期更快的执行速度。</a:t>
            </a:r>
            <a:endParaRPr lang="en-US" altLang="zh-CN" sz="2100" dirty="0"/>
          </a:p>
          <a:p>
            <a:pPr lvl="2"/>
            <a:r>
              <a:rPr lang="zh-CN" altLang="en-US" sz="2000" dirty="0"/>
              <a:t>大部分指令在一个机器周期（</a:t>
            </a:r>
            <a:r>
              <a:rPr lang="en-US" altLang="zh-CN" sz="2000" dirty="0"/>
              <a:t> CPU</a:t>
            </a:r>
            <a:r>
              <a:rPr lang="zh-CN" altLang="en-US" sz="2000" dirty="0"/>
              <a:t>周期）完成</a:t>
            </a:r>
            <a:endParaRPr lang="zh-CN" altLang="en-US" sz="2100" dirty="0"/>
          </a:p>
          <a:p>
            <a:pPr lvl="2"/>
            <a:r>
              <a:rPr lang="zh-CN" altLang="en-US" sz="2100" dirty="0"/>
              <a:t>指令格式中，用于指派整数寄存器的个数不少于 </a:t>
            </a:r>
            <a:r>
              <a:rPr lang="en-US" altLang="zh-CN" sz="2100" dirty="0"/>
              <a:t>32 </a:t>
            </a:r>
            <a:r>
              <a:rPr lang="zh-CN" altLang="en-US" sz="2100" dirty="0"/>
              <a:t>个，用于指派浮点数寄存器的个数不少于 </a:t>
            </a:r>
            <a:r>
              <a:rPr lang="en-US" altLang="zh-CN" sz="2100" dirty="0"/>
              <a:t>16 </a:t>
            </a:r>
            <a:r>
              <a:rPr lang="zh-CN" altLang="en-US" sz="2100" dirty="0"/>
              <a:t>个。 </a:t>
            </a:r>
          </a:p>
          <a:p>
            <a:pPr lvl="2"/>
            <a:r>
              <a:rPr lang="zh-CN" altLang="en-US" sz="2100" dirty="0"/>
              <a:t>强调通用寄存器资源的优化使用。 </a:t>
            </a:r>
          </a:p>
          <a:p>
            <a:pPr lvl="2"/>
            <a:r>
              <a:rPr lang="zh-CN" altLang="en-US" sz="2100" dirty="0"/>
              <a:t>支持指令流水并强调指令流水的优化使用。 </a:t>
            </a:r>
          </a:p>
          <a:p>
            <a:pPr lvl="2"/>
            <a:r>
              <a:rPr lang="en-US" altLang="zh-CN" sz="2100" dirty="0"/>
              <a:t>RISC </a:t>
            </a:r>
            <a:r>
              <a:rPr lang="zh-CN" altLang="en-US" sz="2100" dirty="0"/>
              <a:t>技术的复杂性在它的编译程序，因此软件系统开发时间比 </a:t>
            </a:r>
            <a:r>
              <a:rPr lang="en-US" altLang="zh-CN" sz="2100" dirty="0"/>
              <a:t>CISC </a:t>
            </a:r>
            <a:r>
              <a:rPr lang="zh-CN" altLang="en-US" sz="2100" dirty="0"/>
              <a:t>机器长。</a:t>
            </a:r>
          </a:p>
        </p:txBody>
      </p:sp>
      <p:sp>
        <p:nvSpPr>
          <p:cNvPr id="9523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149</a:t>
            </a:fld>
            <a:endParaRPr lang="en-US" altLang="zh-CN" sz="1000" dirty="0"/>
          </a:p>
        </p:txBody>
      </p:sp>
    </p:spTree>
    <p:extLst>
      <p:ext uri="{BB962C8B-B14F-4D97-AF65-F5344CB8AC3E}">
        <p14:creationId xmlns:p14="http://schemas.microsoft.com/office/powerpoint/2010/main" val="2577455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占位符 78850"/>
          <p:cNvSpPr>
            <a:spLocks noGrp="1" noRot="1"/>
          </p:cNvSpPr>
          <p:nvPr>
            <p:ph idx="1"/>
          </p:nvPr>
        </p:nvSpPr>
        <p:spPr>
          <a:xfrm>
            <a:off x="301625" y="981075"/>
            <a:ext cx="8540750" cy="5400675"/>
          </a:xfrm>
        </p:spPr>
        <p:txBody>
          <a:bodyPr anchor="t" anchorCtr="0">
            <a:normAutofit fontScale="77500" lnSpcReduction="20000"/>
          </a:bodyPr>
          <a:lstStyle/>
          <a:p>
            <a:pPr marL="990600" lvl="1" indent="-533400" algn="ctr">
              <a:lnSpc>
                <a:spcPct val="130000"/>
              </a:lnSpc>
              <a:buNone/>
            </a:pPr>
            <a:r>
              <a:rPr lang="en-US" altLang="zh-CN" sz="3600" dirty="0"/>
              <a:t> </a:t>
            </a:r>
            <a:r>
              <a:rPr lang="zh-CN" altLang="en-US" sz="3600" dirty="0"/>
              <a:t>总结</a:t>
            </a:r>
          </a:p>
          <a:p>
            <a:pPr marL="990600" lvl="1" indent="-533400">
              <a:lnSpc>
                <a:spcPct val="120000"/>
              </a:lnSpc>
              <a:buAutoNum type="circleNumDbPlain"/>
            </a:pPr>
            <a:r>
              <a:rPr lang="zh-CN" altLang="en-US" dirty="0"/>
              <a:t>运算器</a:t>
            </a:r>
          </a:p>
          <a:p>
            <a:pPr marL="1371600" lvl="2" indent="-457200">
              <a:lnSpc>
                <a:spcPct val="120000"/>
              </a:lnSpc>
              <a:buFontTx/>
              <a:buChar char="•"/>
            </a:pPr>
            <a:r>
              <a:rPr lang="zh-CN" altLang="en-US" sz="2800" dirty="0"/>
              <a:t>计算机中用于实现数据加工处理、寄存等功能的部件。</a:t>
            </a:r>
          </a:p>
          <a:p>
            <a:pPr marL="1371600" lvl="2" indent="-457200">
              <a:lnSpc>
                <a:spcPct val="120000"/>
              </a:lnSpc>
              <a:buFontTx/>
              <a:buChar char="•"/>
            </a:pPr>
            <a:r>
              <a:rPr lang="zh-CN" altLang="en-US" sz="2800" dirty="0"/>
              <a:t>基本组成： </a:t>
            </a:r>
            <a:r>
              <a:rPr lang="en-US" altLang="zh-CN" sz="2800" b="1" dirty="0"/>
              <a:t>ALU</a:t>
            </a:r>
            <a:r>
              <a:rPr lang="zh-CN" altLang="en-US" sz="2800" b="1" dirty="0"/>
              <a:t>、 </a:t>
            </a:r>
            <a:r>
              <a:rPr lang="en-US" altLang="zh-CN" sz="2800" b="1" dirty="0"/>
              <a:t>R</a:t>
            </a:r>
            <a:r>
              <a:rPr lang="en-US" altLang="zh-CN" sz="2800" b="1" baseline="-25000" dirty="0"/>
              <a:t>0</a:t>
            </a:r>
            <a:r>
              <a:rPr lang="en-US" altLang="zh-CN" sz="2800" b="1" dirty="0"/>
              <a:t>~R</a:t>
            </a:r>
            <a:r>
              <a:rPr lang="en-US" altLang="zh-CN" sz="2800" b="1" baseline="-25000" dirty="0"/>
              <a:t>3</a:t>
            </a:r>
            <a:r>
              <a:rPr lang="en-US" altLang="zh-CN" sz="2800" b="1" dirty="0"/>
              <a:t> </a:t>
            </a:r>
            <a:r>
              <a:rPr lang="zh-CN" altLang="en-US" sz="2800" b="1" dirty="0"/>
              <a:t>、</a:t>
            </a:r>
            <a:r>
              <a:rPr lang="en-US" altLang="zh-CN" sz="2800" b="1" dirty="0"/>
              <a:t>DR</a:t>
            </a:r>
            <a:r>
              <a:rPr lang="zh-CN" altLang="en-US" sz="2800" b="1" dirty="0"/>
              <a:t>、</a:t>
            </a:r>
            <a:r>
              <a:rPr lang="en-US" altLang="zh-CN" sz="2800" b="1" dirty="0"/>
              <a:t>PSW</a:t>
            </a:r>
            <a:r>
              <a:rPr lang="zh-CN" altLang="en-US" sz="2800" b="1" dirty="0"/>
              <a:t>等。</a:t>
            </a:r>
            <a:endParaRPr lang="en-US" altLang="zh-CN" sz="2800" b="1" dirty="0"/>
          </a:p>
          <a:p>
            <a:pPr marL="1371600" lvl="2" indent="-457200">
              <a:lnSpc>
                <a:spcPct val="120000"/>
              </a:lnSpc>
              <a:buFontTx/>
              <a:buChar char="•"/>
            </a:pPr>
            <a:r>
              <a:rPr lang="zh-CN" altLang="en-US" sz="2800" dirty="0"/>
              <a:t>运算器接受控制器的命令而进行动作，即运算器所进行的全部操作都是由控制器发出的控制信号来指挥的，所以它是执行部件。</a:t>
            </a:r>
            <a:endParaRPr lang="en-US" altLang="zh-CN" sz="2800" dirty="0"/>
          </a:p>
          <a:p>
            <a:pPr marL="1371600" lvl="2" indent="-457200">
              <a:lnSpc>
                <a:spcPct val="120000"/>
              </a:lnSpc>
              <a:buFontTx/>
              <a:buChar char="•"/>
            </a:pPr>
            <a:r>
              <a:rPr lang="zh-CN" altLang="en-US" sz="2800" dirty="0"/>
              <a:t>运算器有两个主要功能： </a:t>
            </a:r>
          </a:p>
          <a:p>
            <a:pPr marL="1828800" lvl="3" indent="-457200">
              <a:lnSpc>
                <a:spcPct val="120000"/>
              </a:lnSpc>
              <a:buFontTx/>
              <a:buChar char="•"/>
            </a:pPr>
            <a:r>
              <a:rPr lang="en-US" altLang="zh-CN" dirty="0"/>
              <a:t>(1)</a:t>
            </a:r>
            <a:r>
              <a:rPr lang="zh-CN" altLang="en-US" dirty="0"/>
              <a:t>执行所有的算术运算。 </a:t>
            </a:r>
          </a:p>
          <a:p>
            <a:pPr marL="1828800" lvl="3" indent="-457200">
              <a:lnSpc>
                <a:spcPct val="120000"/>
              </a:lnSpc>
              <a:buFontTx/>
              <a:buChar char="•"/>
            </a:pPr>
            <a:r>
              <a:rPr lang="en-US" altLang="zh-CN" dirty="0"/>
              <a:t>(2)</a:t>
            </a:r>
            <a:r>
              <a:rPr lang="zh-CN" altLang="en-US" dirty="0"/>
              <a:t>执行所有的逻辑运算，并进行逻辑测试，如零值测试或两个值的比较。 </a:t>
            </a:r>
          </a:p>
          <a:p>
            <a:pPr marL="1371600" lvl="2" indent="-457200">
              <a:lnSpc>
                <a:spcPct val="120000"/>
              </a:lnSpc>
              <a:buFontTx/>
              <a:buChar char="•"/>
            </a:pPr>
            <a:r>
              <a:rPr lang="zh-CN" altLang="en-US" sz="2800" dirty="0"/>
              <a:t>通常，一个算术操作产生一个运算结果，而一个逻辑操作则产生一个判决。</a:t>
            </a:r>
          </a:p>
        </p:txBody>
      </p:sp>
      <p:sp>
        <p:nvSpPr>
          <p:cNvPr id="28673"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15</a:t>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p:cNvSpPr>
          <p:nvPr>
            <p:ph type="title"/>
          </p:nvPr>
        </p:nvSpPr>
        <p:spPr/>
        <p:txBody>
          <a:bodyPr vert="horz" wrap="square" lIns="91440" tIns="45720" rIns="91440" bIns="45720" anchor="b" anchorCtr="0"/>
          <a:lstStyle/>
          <a:p>
            <a:pPr algn="ctr" eaLnBrk="1" hangingPunct="1"/>
            <a:r>
              <a:rPr lang="en-US" altLang="zh-CN" dirty="0"/>
              <a:t>MC88110 CPU</a:t>
            </a:r>
            <a:r>
              <a:rPr lang="zh-CN" altLang="en-US" dirty="0"/>
              <a:t>结构框图</a:t>
            </a:r>
          </a:p>
        </p:txBody>
      </p:sp>
      <p:sp>
        <p:nvSpPr>
          <p:cNvPr id="9728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150</a:t>
            </a:fld>
            <a:endParaRPr lang="en-US" altLang="zh-CN" sz="1000" dirty="0"/>
          </a:p>
        </p:txBody>
      </p:sp>
      <p:sp>
        <p:nvSpPr>
          <p:cNvPr id="5" name="Rectangle 3"/>
          <p:cNvSpPr>
            <a:spLocks noGrp="1"/>
          </p:cNvSpPr>
          <p:nvPr>
            <p:ph idx="1"/>
          </p:nvPr>
        </p:nvSpPr>
        <p:spPr>
          <a:xfrm>
            <a:off x="611188" y="1412874"/>
            <a:ext cx="7626350" cy="5112469"/>
          </a:xfrm>
        </p:spPr>
        <p:txBody>
          <a:bodyPr vert="horz" wrap="square" lIns="91440" tIns="45720" rIns="91440" bIns="45720" anchor="t" anchorCtr="0">
            <a:normAutofit fontScale="92500" lnSpcReduction="20000"/>
          </a:bodyPr>
          <a:lstStyle/>
          <a:p>
            <a:pPr eaLnBrk="1" hangingPunct="1"/>
            <a:r>
              <a:rPr lang="zh-CN" altLang="en-US" sz="3400" dirty="0"/>
              <a:t>实例</a:t>
            </a:r>
            <a:r>
              <a:rPr lang="en-US" altLang="zh-CN" sz="3400" dirty="0"/>
              <a:t>——</a:t>
            </a:r>
            <a:r>
              <a:rPr lang="zh-CN" altLang="en-US" sz="3400" dirty="0"/>
              <a:t> </a:t>
            </a:r>
            <a:r>
              <a:rPr lang="en-US" altLang="zh-CN" sz="3400" dirty="0"/>
              <a:t>MC88110</a:t>
            </a:r>
          </a:p>
          <a:p>
            <a:pPr lvl="1"/>
            <a:r>
              <a:rPr lang="en-US" altLang="zh-CN" sz="2400" dirty="0"/>
              <a:t>MC 88110 CPU </a:t>
            </a:r>
            <a:r>
              <a:rPr lang="zh-CN" altLang="en-US" sz="2400" dirty="0"/>
              <a:t>是 </a:t>
            </a:r>
            <a:r>
              <a:rPr lang="en-US" altLang="zh-CN" sz="2400" dirty="0"/>
              <a:t>Motorola </a:t>
            </a:r>
            <a:r>
              <a:rPr lang="zh-CN" altLang="en-US" sz="2400" dirty="0"/>
              <a:t>公司的通用 </a:t>
            </a:r>
            <a:r>
              <a:rPr lang="en-US" altLang="zh-CN" sz="2400" dirty="0"/>
              <a:t>RISC </a:t>
            </a:r>
            <a:r>
              <a:rPr lang="zh-CN" altLang="en-US" sz="2400" dirty="0"/>
              <a:t>处理器。有 </a:t>
            </a:r>
            <a:r>
              <a:rPr lang="en-US" altLang="zh-CN" sz="2400" dirty="0"/>
              <a:t>12 </a:t>
            </a:r>
            <a:r>
              <a:rPr lang="zh-CN" altLang="en-US" sz="2400" dirty="0"/>
              <a:t>个执行功能部件，三个 </a:t>
            </a:r>
            <a:r>
              <a:rPr lang="en-US" altLang="zh-CN" sz="2400" dirty="0"/>
              <a:t>cache </a:t>
            </a:r>
            <a:r>
              <a:rPr lang="zh-CN" altLang="en-US" sz="2400" dirty="0"/>
              <a:t>和一个控制部件。</a:t>
            </a:r>
            <a:endParaRPr lang="en-US" altLang="zh-CN" sz="2400" dirty="0"/>
          </a:p>
          <a:p>
            <a:pPr lvl="1"/>
            <a:r>
              <a:rPr lang="zh-CN" altLang="en-US" sz="2400" dirty="0"/>
              <a:t>三个 </a:t>
            </a:r>
            <a:r>
              <a:rPr lang="en-US" altLang="zh-CN" sz="2400" dirty="0"/>
              <a:t>cache </a:t>
            </a:r>
            <a:r>
              <a:rPr lang="zh-CN" altLang="en-US" sz="2400" dirty="0"/>
              <a:t>：指令 </a:t>
            </a:r>
            <a:r>
              <a:rPr lang="en-US" altLang="zh-CN" sz="2400" dirty="0"/>
              <a:t>cache</a:t>
            </a:r>
            <a:r>
              <a:rPr lang="zh-CN" altLang="en-US" sz="2400" dirty="0"/>
              <a:t>，是数据 </a:t>
            </a:r>
            <a:r>
              <a:rPr lang="en-US" altLang="zh-CN" sz="2400" dirty="0"/>
              <a:t>cache</a:t>
            </a:r>
            <a:r>
              <a:rPr lang="zh-CN" altLang="en-US" sz="2400" dirty="0"/>
              <a:t>，还有一个是目标指令 </a:t>
            </a:r>
            <a:r>
              <a:rPr lang="en-US" altLang="zh-CN" sz="2400" dirty="0"/>
              <a:t>cache(TIC)</a:t>
            </a:r>
            <a:r>
              <a:rPr lang="zh-CN" altLang="en-US" sz="2400" dirty="0"/>
              <a:t>，它用于保存转移目标指令。 </a:t>
            </a:r>
          </a:p>
          <a:p>
            <a:pPr lvl="1"/>
            <a:r>
              <a:rPr lang="zh-CN" altLang="en-US" sz="2400" dirty="0"/>
              <a:t>两个寄存器堆：一个是通用寄存器堆，用于整数和地址指针，其中有 </a:t>
            </a:r>
            <a:r>
              <a:rPr lang="en-US" altLang="zh-CN" sz="2400" dirty="0"/>
              <a:t>R0</a:t>
            </a:r>
            <a:r>
              <a:rPr lang="zh-CN" altLang="en-US" sz="2400" dirty="0"/>
              <a:t>～</a:t>
            </a:r>
            <a:r>
              <a:rPr lang="en-US" altLang="zh-CN" sz="2400" dirty="0"/>
              <a:t>R31 </a:t>
            </a:r>
            <a:r>
              <a:rPr lang="zh-CN" altLang="en-US" sz="2400" dirty="0"/>
              <a:t>共 </a:t>
            </a:r>
            <a:r>
              <a:rPr lang="en-US" altLang="zh-CN" sz="2400" dirty="0"/>
              <a:t>32 </a:t>
            </a:r>
            <a:r>
              <a:rPr lang="zh-CN" altLang="en-US" sz="2400" dirty="0"/>
              <a:t>个寄存器</a:t>
            </a:r>
            <a:r>
              <a:rPr lang="en-US" altLang="zh-CN" sz="2400" dirty="0"/>
              <a:t>(32 </a:t>
            </a:r>
            <a:r>
              <a:rPr lang="zh-CN" altLang="en-US" sz="2400" dirty="0"/>
              <a:t>位长</a:t>
            </a:r>
            <a:r>
              <a:rPr lang="en-US" altLang="zh-CN" sz="2400" dirty="0"/>
              <a:t>)</a:t>
            </a:r>
            <a:r>
              <a:rPr lang="zh-CN" altLang="en-US" sz="2400" dirty="0"/>
              <a:t>；另一个是扩展寄存器堆，用于浮点数，其中有 </a:t>
            </a:r>
            <a:r>
              <a:rPr lang="en-US" altLang="zh-CN" sz="2400" dirty="0"/>
              <a:t>X0</a:t>
            </a:r>
            <a:r>
              <a:rPr lang="zh-CN" altLang="en-US" sz="2400" dirty="0"/>
              <a:t>～</a:t>
            </a:r>
            <a:r>
              <a:rPr lang="en-US" altLang="zh-CN" sz="2400" dirty="0"/>
              <a:t>X31 </a:t>
            </a:r>
            <a:r>
              <a:rPr lang="zh-CN" altLang="en-US" sz="2400" dirty="0"/>
              <a:t>共 </a:t>
            </a:r>
            <a:r>
              <a:rPr lang="en-US" altLang="zh-CN" sz="2400" dirty="0"/>
              <a:t>32 </a:t>
            </a:r>
            <a:r>
              <a:rPr lang="zh-CN" altLang="en-US" sz="2400" dirty="0"/>
              <a:t>个寄存器</a:t>
            </a:r>
            <a:r>
              <a:rPr lang="en-US" altLang="zh-CN" sz="2400" dirty="0"/>
              <a:t>(</a:t>
            </a:r>
            <a:r>
              <a:rPr lang="zh-CN" altLang="en-US" sz="2400" dirty="0"/>
              <a:t>长度可以是 </a:t>
            </a:r>
            <a:r>
              <a:rPr lang="en-US" altLang="zh-CN" sz="2400" dirty="0"/>
              <a:t>32 </a:t>
            </a:r>
            <a:r>
              <a:rPr lang="zh-CN" altLang="en-US" sz="2400" dirty="0"/>
              <a:t>位、</a:t>
            </a:r>
            <a:r>
              <a:rPr lang="en-US" altLang="zh-CN" sz="2400" dirty="0"/>
              <a:t>64 </a:t>
            </a:r>
            <a:r>
              <a:rPr lang="zh-CN" altLang="en-US" sz="2400" dirty="0"/>
              <a:t>位或 </a:t>
            </a:r>
            <a:r>
              <a:rPr lang="en-US" altLang="zh-CN" sz="2400" dirty="0"/>
              <a:t>80 </a:t>
            </a:r>
            <a:r>
              <a:rPr lang="zh-CN" altLang="en-US" sz="2400" dirty="0"/>
              <a:t>位</a:t>
            </a:r>
            <a:r>
              <a:rPr lang="en-US" altLang="zh-CN" sz="2400" dirty="0"/>
              <a:t>)</a:t>
            </a:r>
            <a:r>
              <a:rPr lang="zh-CN" altLang="en-US" sz="2400" dirty="0"/>
              <a:t>。 </a:t>
            </a:r>
          </a:p>
          <a:p>
            <a:pPr lvl="1"/>
            <a:r>
              <a:rPr lang="en-US" altLang="zh-CN" sz="2400" dirty="0"/>
              <a:t>12 </a:t>
            </a:r>
            <a:r>
              <a:rPr lang="zh-CN" altLang="en-US" sz="2400" dirty="0"/>
              <a:t>个执行功能部件是：取数</a:t>
            </a:r>
            <a:r>
              <a:rPr lang="en-US" altLang="zh-CN" sz="2400" dirty="0"/>
              <a:t>/</a:t>
            </a:r>
            <a:r>
              <a:rPr lang="zh-CN" altLang="en-US" sz="2400" dirty="0"/>
              <a:t>存数</a:t>
            </a:r>
            <a:r>
              <a:rPr lang="en-US" altLang="zh-CN" sz="2400" dirty="0"/>
              <a:t>(</a:t>
            </a:r>
            <a:r>
              <a:rPr lang="zh-CN" altLang="en-US" sz="2400" dirty="0"/>
              <a:t>读写</a:t>
            </a:r>
            <a:r>
              <a:rPr lang="en-US" altLang="zh-CN" sz="2400" dirty="0"/>
              <a:t>)</a:t>
            </a:r>
            <a:r>
              <a:rPr lang="zh-CN" altLang="en-US" sz="2400" dirty="0"/>
              <a:t>部件、整数运算部件</a:t>
            </a:r>
            <a:r>
              <a:rPr lang="en-US" altLang="zh-CN" sz="2400" dirty="0"/>
              <a:t>(2 </a:t>
            </a:r>
            <a:r>
              <a:rPr lang="zh-CN" altLang="en-US" sz="2400" dirty="0"/>
              <a:t>个</a:t>
            </a:r>
            <a:r>
              <a:rPr lang="en-US" altLang="zh-CN" sz="2400" dirty="0"/>
              <a:t>)</a:t>
            </a:r>
            <a:r>
              <a:rPr lang="zh-CN" altLang="en-US" sz="2400" dirty="0"/>
              <a:t>、浮点加法部件、乘法部件、除法部件、图形处理部件</a:t>
            </a:r>
            <a:r>
              <a:rPr lang="en-US" altLang="zh-CN" sz="2400" dirty="0"/>
              <a:t>(2 </a:t>
            </a:r>
            <a:r>
              <a:rPr lang="zh-CN" altLang="en-US" sz="2400" dirty="0"/>
              <a:t>个</a:t>
            </a:r>
            <a:r>
              <a:rPr lang="en-US" altLang="zh-CN" sz="2400" dirty="0"/>
              <a:t>)</a:t>
            </a:r>
            <a:r>
              <a:rPr lang="zh-CN" altLang="en-US" sz="2400" dirty="0"/>
              <a:t>、位处理部件、用于管理流水线的超标量指令派遣</a:t>
            </a:r>
            <a:r>
              <a:rPr lang="en-US" altLang="zh-CN" sz="2400" dirty="0"/>
              <a:t>/</a:t>
            </a:r>
            <a:r>
              <a:rPr lang="zh-CN" altLang="en-US" sz="2400" dirty="0"/>
              <a:t>转移部件。 </a:t>
            </a:r>
          </a:p>
          <a:p>
            <a:pPr lvl="1"/>
            <a:r>
              <a:rPr lang="zh-CN" altLang="en-US" sz="2400" dirty="0"/>
              <a:t>所有这些 </a:t>
            </a:r>
            <a:r>
              <a:rPr lang="en-US" altLang="zh-CN" sz="2400" dirty="0"/>
              <a:t>cache</a:t>
            </a:r>
            <a:r>
              <a:rPr lang="zh-CN" altLang="en-US" sz="2400" dirty="0"/>
              <a:t>、寄存器堆、功能部件，在处理器中通过六条 </a:t>
            </a:r>
            <a:r>
              <a:rPr lang="en-US" altLang="zh-CN" sz="2400" dirty="0"/>
              <a:t>80 </a:t>
            </a:r>
            <a:r>
              <a:rPr lang="zh-CN" altLang="en-US" sz="2400" dirty="0"/>
              <a:t>位宽的内部总线相连接。其中 </a:t>
            </a:r>
            <a:r>
              <a:rPr lang="en-US" altLang="zh-CN" sz="2400" dirty="0"/>
              <a:t>2 </a:t>
            </a:r>
            <a:r>
              <a:rPr lang="zh-CN" altLang="en-US" sz="2400" dirty="0"/>
              <a:t>条源 </a:t>
            </a:r>
            <a:r>
              <a:rPr lang="en-US" altLang="zh-CN" sz="2400" dirty="0"/>
              <a:t>1 </a:t>
            </a:r>
            <a:r>
              <a:rPr lang="zh-CN" altLang="en-US" sz="2400" dirty="0"/>
              <a:t>总线，</a:t>
            </a:r>
            <a:r>
              <a:rPr lang="en-US" altLang="zh-CN" sz="2400" dirty="0"/>
              <a:t>2 </a:t>
            </a:r>
            <a:r>
              <a:rPr lang="zh-CN" altLang="en-US" sz="2400" dirty="0"/>
              <a:t>条源 </a:t>
            </a:r>
            <a:r>
              <a:rPr lang="en-US" altLang="zh-CN" sz="2400" dirty="0"/>
              <a:t>2 </a:t>
            </a:r>
            <a:r>
              <a:rPr lang="zh-CN" altLang="en-US" sz="2400" dirty="0"/>
              <a:t>总线，</a:t>
            </a:r>
            <a:r>
              <a:rPr lang="en-US" altLang="zh-CN" sz="2400" dirty="0"/>
              <a:t>2 </a:t>
            </a:r>
            <a:r>
              <a:rPr lang="zh-CN" altLang="en-US" sz="2400" dirty="0"/>
              <a:t>条目标总线。 </a:t>
            </a:r>
            <a:endParaRPr lang="en-US" altLang="zh-CN" sz="2400"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rPr>
              <a:t>5.7.2 RISC CPU</a:t>
            </a:r>
            <a:r>
              <a:rPr lang="zh-CN" altLang="en-US" dirty="0">
                <a:solidFill>
                  <a:schemeClr val="tx1"/>
                </a:solidFill>
              </a:rPr>
              <a:t>实例</a:t>
            </a:r>
            <a:endParaRPr lang="en-US" altLang="zh-CN" dirty="0">
              <a:solidFill>
                <a:schemeClr val="tx1"/>
              </a:solidFill>
            </a:endParaRPr>
          </a:p>
        </p:txBody>
      </p:sp>
      <p:sp>
        <p:nvSpPr>
          <p:cNvPr id="96260" name="Rectangle 3"/>
          <p:cNvSpPr>
            <a:spLocks noGrp="1"/>
          </p:cNvSpPr>
          <p:nvPr>
            <p:ph idx="1"/>
          </p:nvPr>
        </p:nvSpPr>
        <p:spPr>
          <a:xfrm>
            <a:off x="611188" y="1412875"/>
            <a:ext cx="7626350" cy="4953000"/>
          </a:xfrm>
        </p:spPr>
        <p:txBody>
          <a:bodyPr vert="horz" wrap="square" lIns="91440" tIns="45720" rIns="91440" bIns="45720" anchor="t" anchorCtr="0"/>
          <a:lstStyle/>
          <a:p>
            <a:pPr eaLnBrk="1" hangingPunct="1"/>
            <a:r>
              <a:rPr lang="en-US" altLang="zh-CN" sz="3400" dirty="0"/>
              <a:t>MC88110</a:t>
            </a:r>
          </a:p>
        </p:txBody>
      </p:sp>
      <p:sp>
        <p:nvSpPr>
          <p:cNvPr id="9625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151</a:t>
            </a:fld>
            <a:endParaRPr lang="en-US" altLang="zh-CN" sz="1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092851"/>
            <a:ext cx="7488832" cy="4576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p:cNvSpPr>
          <p:nvPr>
            <p:ph type="title"/>
          </p:nvPr>
        </p:nvSpPr>
        <p:spPr/>
        <p:txBody>
          <a:bodyPr vert="horz" wrap="square" lIns="91440" tIns="45720" rIns="91440" bIns="45720" anchor="b" anchorCtr="0"/>
          <a:lstStyle/>
          <a:p>
            <a:pPr eaLnBrk="1" hangingPunct="1"/>
            <a:r>
              <a:rPr lang="en-US" altLang="zh-CN" sz="4800" dirty="0"/>
              <a:t>MC88110</a:t>
            </a:r>
            <a:r>
              <a:rPr lang="zh-CN" altLang="en-US" sz="4800" dirty="0"/>
              <a:t>的指令流水线</a:t>
            </a:r>
          </a:p>
        </p:txBody>
      </p:sp>
      <p:sp>
        <p:nvSpPr>
          <p:cNvPr id="98308" name="Rectangle 3"/>
          <p:cNvSpPr>
            <a:spLocks noGrp="1"/>
          </p:cNvSpPr>
          <p:nvPr>
            <p:ph type="body" sz="half" idx="1"/>
          </p:nvPr>
        </p:nvSpPr>
        <p:spPr>
          <a:xfrm>
            <a:off x="899592" y="1484784"/>
            <a:ext cx="7704855" cy="4680519"/>
          </a:xfrm>
        </p:spPr>
        <p:txBody>
          <a:bodyPr vert="horz" wrap="square" lIns="91440" tIns="45720" rIns="91440" bIns="45720" anchor="t" anchorCtr="0"/>
          <a:lstStyle/>
          <a:p>
            <a:pPr lvl="3" eaLnBrk="1" hangingPunct="1">
              <a:lnSpc>
                <a:spcPct val="90000"/>
              </a:lnSpc>
              <a:buClr>
                <a:schemeClr val="tx2"/>
              </a:buClr>
              <a:buSzPct val="75000"/>
              <a:buFont typeface="Wingdings" panose="05000000000000000000" pitchFamily="2" charset="2"/>
            </a:pPr>
            <a:endParaRPr lang="en-US" altLang="zh-CN" sz="1800" dirty="0"/>
          </a:p>
          <a:p>
            <a:pPr marL="0" indent="0">
              <a:lnSpc>
                <a:spcPct val="90000"/>
              </a:lnSpc>
              <a:buClr>
                <a:schemeClr val="tx2"/>
              </a:buClr>
              <a:buSzPct val="70000"/>
              <a:buNone/>
            </a:pPr>
            <a:r>
              <a:rPr lang="en-US" altLang="zh-CN" sz="2600" dirty="0"/>
              <a:t>MC88110</a:t>
            </a:r>
            <a:r>
              <a:rPr lang="zh-CN" altLang="en-US" sz="2600" dirty="0"/>
              <a:t>是超标量流水线</a:t>
            </a:r>
            <a:r>
              <a:rPr lang="en-US" altLang="zh-CN" sz="2600" dirty="0"/>
              <a:t>CPU</a:t>
            </a:r>
            <a:r>
              <a:rPr lang="zh-CN" altLang="en-US" sz="2600" dirty="0"/>
              <a:t>，双发射</a:t>
            </a:r>
            <a:endParaRPr lang="en-US" altLang="zh-CN" sz="2600" dirty="0"/>
          </a:p>
          <a:p>
            <a:pPr lvl="1">
              <a:lnSpc>
                <a:spcPct val="90000"/>
              </a:lnSpc>
              <a:buClr>
                <a:schemeClr val="accent2"/>
              </a:buClr>
              <a:buSzPct val="70000"/>
              <a:buFont typeface="Wingdings" panose="05000000000000000000" pitchFamily="2" charset="2"/>
            </a:pPr>
            <a:r>
              <a:rPr lang="en-US" altLang="zh-CN" sz="2200" dirty="0"/>
              <a:t>F&amp;D</a:t>
            </a:r>
            <a:r>
              <a:rPr lang="zh-CN" altLang="en-US" sz="2200" dirty="0"/>
              <a:t>：取指和译码段需要一个时钟周期，完成由指令 </a:t>
            </a:r>
            <a:r>
              <a:rPr lang="en-US" altLang="zh-CN" sz="2200" dirty="0"/>
              <a:t>cache </a:t>
            </a:r>
            <a:r>
              <a:rPr lang="zh-CN" altLang="en-US" sz="2200" dirty="0"/>
              <a:t>取一对指令并译码，并从寄存器堆取操作数，然后判断是否把指令发射到 </a:t>
            </a:r>
            <a:r>
              <a:rPr lang="en-US" altLang="zh-CN" sz="2200" dirty="0"/>
              <a:t>EX </a:t>
            </a:r>
            <a:r>
              <a:rPr lang="zh-CN" altLang="en-US" sz="2200" dirty="0"/>
              <a:t>段。</a:t>
            </a:r>
          </a:p>
          <a:p>
            <a:pPr lvl="1">
              <a:lnSpc>
                <a:spcPct val="90000"/>
              </a:lnSpc>
              <a:buClr>
                <a:schemeClr val="accent2"/>
              </a:buClr>
              <a:buSzPct val="70000"/>
              <a:buFont typeface="Wingdings" panose="05000000000000000000" pitchFamily="2" charset="2"/>
            </a:pPr>
            <a:r>
              <a:rPr lang="en-US" altLang="zh-CN" sz="2200" dirty="0"/>
              <a:t>EX</a:t>
            </a:r>
            <a:r>
              <a:rPr lang="zh-CN" altLang="en-US" sz="2200" dirty="0"/>
              <a:t>：执行段，大都只需要一个时钟周期，某些指令可能多于一个时钟周期。</a:t>
            </a:r>
          </a:p>
          <a:p>
            <a:pPr lvl="1">
              <a:lnSpc>
                <a:spcPct val="90000"/>
              </a:lnSpc>
              <a:buClr>
                <a:schemeClr val="accent2"/>
              </a:buClr>
              <a:buSzPct val="70000"/>
              <a:buFont typeface="Wingdings" panose="05000000000000000000" pitchFamily="2" charset="2"/>
            </a:pPr>
            <a:r>
              <a:rPr lang="en-US" altLang="zh-CN" sz="2200" dirty="0"/>
              <a:t>WB</a:t>
            </a:r>
            <a:r>
              <a:rPr lang="zh-CN" altLang="en-US" sz="2200" dirty="0"/>
              <a:t>：写回段，只需要时钟周期的一半；</a:t>
            </a:r>
            <a:r>
              <a:rPr lang="en-US" altLang="zh-CN" sz="2200" dirty="0"/>
              <a:t>EX </a:t>
            </a:r>
            <a:r>
              <a:rPr lang="zh-CN" altLang="en-US" sz="2200" dirty="0"/>
              <a:t>段执行的结果在 </a:t>
            </a:r>
            <a:r>
              <a:rPr lang="en-US" altLang="zh-CN" sz="2200" dirty="0"/>
              <a:t>WB </a:t>
            </a:r>
            <a:r>
              <a:rPr lang="zh-CN" altLang="en-US" sz="2200" dirty="0"/>
              <a:t>段写回寄存器堆，</a:t>
            </a:r>
            <a:r>
              <a:rPr lang="en-US" altLang="zh-CN" sz="2200" dirty="0"/>
              <a:t>WB </a:t>
            </a:r>
            <a:r>
              <a:rPr lang="zh-CN" altLang="en-US" sz="2200" dirty="0"/>
              <a:t>段只需时钟周期的一半。为了解决数据相关冲突，</a:t>
            </a:r>
            <a:r>
              <a:rPr lang="en-US" altLang="zh-CN" sz="2200" dirty="0"/>
              <a:t>EX </a:t>
            </a:r>
            <a:r>
              <a:rPr lang="zh-CN" altLang="en-US" sz="2200" dirty="0"/>
              <a:t>段执行的结果一方面在 </a:t>
            </a:r>
            <a:r>
              <a:rPr lang="en-US" altLang="zh-CN" sz="2200" dirty="0"/>
              <a:t>WB </a:t>
            </a:r>
            <a:r>
              <a:rPr lang="zh-CN" altLang="en-US" sz="2200" dirty="0"/>
              <a:t>段写回寄存器堆，另一方面经定向传送电路</a:t>
            </a:r>
            <a:r>
              <a:rPr lang="zh-CN" altLang="en-US" sz="2200" b="1" dirty="0">
                <a:solidFill>
                  <a:schemeClr val="accent5">
                    <a:lumMod val="75000"/>
                  </a:schemeClr>
                </a:solidFill>
              </a:rPr>
              <a:t>提前传送到</a:t>
            </a:r>
            <a:r>
              <a:rPr lang="en-US" altLang="zh-CN" sz="2200" b="1" dirty="0">
                <a:solidFill>
                  <a:schemeClr val="accent5">
                    <a:lumMod val="75000"/>
                  </a:schemeClr>
                </a:solidFill>
              </a:rPr>
              <a:t>ALU</a:t>
            </a:r>
            <a:r>
              <a:rPr lang="zh-CN" altLang="en-US" sz="2200" dirty="0"/>
              <a:t>，可直接被当前进入 </a:t>
            </a:r>
            <a:r>
              <a:rPr lang="en-US" altLang="zh-CN" sz="2200" dirty="0"/>
              <a:t>EX </a:t>
            </a:r>
            <a:r>
              <a:rPr lang="zh-CN" altLang="en-US" sz="2200" dirty="0"/>
              <a:t>的指令所使用。</a:t>
            </a:r>
            <a:endParaRPr lang="en-US" altLang="zh-CN" sz="2600" dirty="0"/>
          </a:p>
        </p:txBody>
      </p:sp>
      <p:graphicFrame>
        <p:nvGraphicFramePr>
          <p:cNvPr id="152580" name="Group 4"/>
          <p:cNvGraphicFramePr>
            <a:graphicFrameLocks noGrp="1"/>
          </p:cNvGraphicFramePr>
          <p:nvPr>
            <p:ph sz="half" idx="2"/>
            <p:extLst>
              <p:ext uri="{D42A27DB-BD31-4B8C-83A1-F6EECF244321}">
                <p14:modId xmlns:p14="http://schemas.microsoft.com/office/powerpoint/2010/main" val="1795011148"/>
              </p:ext>
            </p:extLst>
          </p:nvPr>
        </p:nvGraphicFramePr>
        <p:xfrm>
          <a:off x="2339752" y="5733256"/>
          <a:ext cx="4033838" cy="555625"/>
        </p:xfrm>
        <a:graphic>
          <a:graphicData uri="http://schemas.openxmlformats.org/drawingml/2006/table">
            <a:tbl>
              <a:tblPr/>
              <a:tblGrid>
                <a:gridCol w="1344613">
                  <a:extLst>
                    <a:ext uri="{9D8B030D-6E8A-4147-A177-3AD203B41FA5}">
                      <a16:colId xmlns:a16="http://schemas.microsoft.com/office/drawing/2014/main" val="20000"/>
                    </a:ext>
                  </a:extLst>
                </a:gridCol>
                <a:gridCol w="1400175">
                  <a:extLst>
                    <a:ext uri="{9D8B030D-6E8A-4147-A177-3AD203B41FA5}">
                      <a16:colId xmlns:a16="http://schemas.microsoft.com/office/drawing/2014/main" val="20001"/>
                    </a:ext>
                  </a:extLst>
                </a:gridCol>
                <a:gridCol w="1289050">
                  <a:extLst>
                    <a:ext uri="{9D8B030D-6E8A-4147-A177-3AD203B41FA5}">
                      <a16:colId xmlns:a16="http://schemas.microsoft.com/office/drawing/2014/main" val="20002"/>
                    </a:ext>
                  </a:extLst>
                </a:gridCol>
              </a:tblGrid>
              <a:tr h="5556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F&amp;D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rPr>
                        <a:t>EX</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WB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8306" name="灯片编号占位符 6"/>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152</a:t>
            </a:fld>
            <a:endParaRPr lang="en-US" altLang="zh-CN" sz="1000"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p:cNvSpPr>
          <p:nvPr>
            <p:ph type="body" sz="half" idx="1"/>
          </p:nvPr>
        </p:nvSpPr>
        <p:spPr>
          <a:xfrm>
            <a:off x="395288" y="404812"/>
            <a:ext cx="7932737" cy="5688905"/>
          </a:xfrm>
        </p:spPr>
        <p:txBody>
          <a:bodyPr vert="horz" wrap="square" lIns="91440" tIns="45720" rIns="91440" bIns="45720" anchor="t" anchorCtr="0"/>
          <a:lstStyle/>
          <a:p>
            <a:pPr marL="0" indent="0" eaLnBrk="1" hangingPunct="1">
              <a:buClr>
                <a:schemeClr val="tx2"/>
              </a:buClr>
              <a:buSzPct val="70000"/>
              <a:buNone/>
            </a:pPr>
            <a:r>
              <a:rPr lang="zh-CN" altLang="en-US" sz="2200" b="1" dirty="0">
                <a:solidFill>
                  <a:schemeClr val="accent5">
                    <a:lumMod val="75000"/>
                  </a:schemeClr>
                </a:solidFill>
              </a:rPr>
              <a:t>指令动态调度策略</a:t>
            </a:r>
          </a:p>
          <a:p>
            <a:pPr lvl="1" eaLnBrk="1" hangingPunct="1">
              <a:buClr>
                <a:schemeClr val="accent2"/>
              </a:buClr>
              <a:buSzPct val="70000"/>
              <a:buFont typeface="Wingdings" panose="05000000000000000000" pitchFamily="2" charset="2"/>
            </a:pPr>
            <a:r>
              <a:rPr lang="zh-CN" altLang="en-US" sz="2000" dirty="0"/>
              <a:t>按序发射</a:t>
            </a:r>
          </a:p>
          <a:p>
            <a:pPr lvl="2" eaLnBrk="1" hangingPunct="1">
              <a:buClr>
                <a:schemeClr val="accent1"/>
              </a:buClr>
              <a:buSzPct val="70000"/>
              <a:buFont typeface="Wingdings" panose="05000000000000000000" pitchFamily="2" charset="2"/>
            </a:pPr>
            <a:r>
              <a:rPr lang="zh-CN" altLang="en-US" sz="1900" dirty="0"/>
              <a:t>取两条指令，配对发送，一个周期可以有两条指令执行完毕</a:t>
            </a:r>
          </a:p>
          <a:p>
            <a:pPr lvl="2">
              <a:buClr>
                <a:schemeClr val="accent1"/>
              </a:buClr>
              <a:buSzPct val="70000"/>
              <a:buFont typeface="Wingdings" panose="05000000000000000000" pitchFamily="2" charset="2"/>
            </a:pPr>
            <a:r>
              <a:rPr lang="en-US" altLang="zh-CN" sz="1900" dirty="0"/>
              <a:t>88110 </a:t>
            </a:r>
            <a:r>
              <a:rPr lang="zh-CN" altLang="en-US" sz="1900" dirty="0"/>
              <a:t>采用按序发射、按序完成的指令动态调度策略。指令派遣单元总是发出单一地址，</a:t>
            </a:r>
            <a:r>
              <a:rPr lang="zh-CN" altLang="en-US" sz="1900" u="sng" dirty="0"/>
              <a:t>然后从指令 </a:t>
            </a:r>
            <a:r>
              <a:rPr lang="en-US" altLang="zh-CN" sz="1900" u="sng" dirty="0"/>
              <a:t>cache </a:t>
            </a:r>
            <a:r>
              <a:rPr lang="zh-CN" altLang="en-US" sz="1900" u="sng" dirty="0"/>
              <a:t>取出此地址及下一地址的两条指令。译码后总是力图同一时间发射这两条指令到 </a:t>
            </a:r>
            <a:r>
              <a:rPr lang="en-US" altLang="zh-CN" sz="1900" u="sng" dirty="0"/>
              <a:t>EX </a:t>
            </a:r>
            <a:r>
              <a:rPr lang="zh-CN" altLang="en-US" sz="1900" u="sng" dirty="0"/>
              <a:t>段。</a:t>
            </a:r>
            <a:endParaRPr lang="en-US" altLang="zh-CN" sz="1900" u="sng" dirty="0"/>
          </a:p>
          <a:p>
            <a:pPr lvl="2">
              <a:buClr>
                <a:schemeClr val="accent1"/>
              </a:buClr>
              <a:buSzPct val="70000"/>
              <a:buFont typeface="Wingdings" panose="05000000000000000000" pitchFamily="2" charset="2"/>
              <a:buChar char="•"/>
            </a:pPr>
            <a:r>
              <a:rPr lang="zh-CN" altLang="en-US" sz="1900" dirty="0"/>
              <a:t>如下图</a:t>
            </a:r>
            <a:r>
              <a:rPr lang="en-US" altLang="zh-CN" sz="1900" dirty="0"/>
              <a:t>5.34(a)</a:t>
            </a:r>
            <a:r>
              <a:rPr lang="zh-CN" altLang="en-US" sz="1900" dirty="0"/>
              <a:t>，代表正常运行情况</a:t>
            </a:r>
          </a:p>
          <a:p>
            <a:pPr eaLnBrk="1" hangingPunct="1">
              <a:buClr>
                <a:schemeClr val="tx2"/>
              </a:buClr>
              <a:buSzPct val="70000"/>
              <a:buFont typeface="Wingdings" panose="05000000000000000000" pitchFamily="2" charset="2"/>
            </a:pPr>
            <a:endParaRPr lang="en-US" altLang="zh-CN" sz="2200" dirty="0"/>
          </a:p>
        </p:txBody>
      </p:sp>
      <p:sp>
        <p:nvSpPr>
          <p:cNvPr id="99330" name="灯片编号占位符 6"/>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153</a:t>
            </a:fld>
            <a:endParaRPr lang="en-US" altLang="zh-CN" sz="1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613" y="3404505"/>
            <a:ext cx="720090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p:cNvSpPr>
          <p:nvPr>
            <p:ph type="body" sz="half" idx="1"/>
          </p:nvPr>
        </p:nvSpPr>
        <p:spPr>
          <a:xfrm>
            <a:off x="206578" y="577850"/>
            <a:ext cx="7885113" cy="2592263"/>
          </a:xfrm>
        </p:spPr>
        <p:txBody>
          <a:bodyPr vert="horz" wrap="square" lIns="91440" tIns="45720" rIns="91440" bIns="45720" anchor="t" anchorCtr="0">
            <a:normAutofit/>
          </a:bodyPr>
          <a:lstStyle/>
          <a:p>
            <a:pPr>
              <a:lnSpc>
                <a:spcPct val="90000"/>
              </a:lnSpc>
              <a:buClr>
                <a:schemeClr val="tx2"/>
              </a:buClr>
              <a:buSzPct val="70000"/>
              <a:buFont typeface="Wingdings" panose="05000000000000000000" pitchFamily="2" charset="2"/>
            </a:pPr>
            <a:r>
              <a:rPr lang="zh-CN" altLang="en-US" sz="2200" dirty="0"/>
              <a:t>若这对指令的第一条指令由于资源冲突或数据相关冲突，则这一对指令都不发射，</a:t>
            </a:r>
            <a:r>
              <a:rPr lang="zh-CN" altLang="en-US" sz="2200" b="1" dirty="0"/>
              <a:t>两条指令在 </a:t>
            </a:r>
            <a:r>
              <a:rPr lang="en-US" altLang="zh-CN" sz="2200" b="1" dirty="0"/>
              <a:t>F</a:t>
            </a:r>
            <a:r>
              <a:rPr lang="zh-CN" altLang="en-US" sz="2200" b="1" dirty="0"/>
              <a:t>＆</a:t>
            </a:r>
            <a:r>
              <a:rPr lang="en-US" altLang="zh-CN" sz="2200" b="1" dirty="0"/>
              <a:t>D </a:t>
            </a:r>
            <a:r>
              <a:rPr lang="zh-CN" altLang="en-US" sz="2200" b="1" dirty="0"/>
              <a:t>段停顿</a:t>
            </a:r>
            <a:r>
              <a:rPr lang="zh-CN" altLang="en-US" sz="2200" dirty="0"/>
              <a:t>，等待资源的可用或数据相关的消除。</a:t>
            </a:r>
            <a:endParaRPr lang="en-US" altLang="zh-CN" sz="2200" dirty="0"/>
          </a:p>
          <a:p>
            <a:pPr>
              <a:lnSpc>
                <a:spcPct val="90000"/>
              </a:lnSpc>
              <a:buClr>
                <a:schemeClr val="tx2"/>
              </a:buClr>
              <a:buSzPct val="70000"/>
              <a:buFont typeface="Wingdings" panose="05000000000000000000" pitchFamily="2" charset="2"/>
            </a:pPr>
            <a:r>
              <a:rPr lang="zh-CN" altLang="en-US" sz="2200" dirty="0"/>
              <a:t>若第一条指令能发射而第二条指令不能发射，则只发射第一条指令，</a:t>
            </a:r>
            <a:r>
              <a:rPr lang="zh-CN" altLang="en-US" sz="2200" b="1" dirty="0"/>
              <a:t>而第二条指令停顿并与新取的指令之一进行配对等待发射</a:t>
            </a:r>
            <a:r>
              <a:rPr lang="zh-CN" altLang="en-US" sz="2200" dirty="0"/>
              <a:t>，此时原第二条指令作为配对的第一条指令对待。可见，这样实现的方式是按序发射，图 </a:t>
            </a:r>
            <a:r>
              <a:rPr lang="en-US" altLang="zh-CN" sz="2200" dirty="0"/>
              <a:t>5.34(b)</a:t>
            </a:r>
            <a:r>
              <a:rPr lang="zh-CN" altLang="en-US" sz="2200" dirty="0"/>
              <a:t>示出了指令配对情况。 </a:t>
            </a:r>
            <a:endParaRPr lang="en-US" altLang="zh-CN" sz="2200" dirty="0"/>
          </a:p>
        </p:txBody>
      </p:sp>
      <p:sp>
        <p:nvSpPr>
          <p:cNvPr id="100354" name="灯片编号占位符 6"/>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154</a:t>
            </a:fld>
            <a:endParaRPr lang="en-US" altLang="zh-CN" sz="1000" dirty="0"/>
          </a:p>
        </p:txBody>
      </p:sp>
      <p:sp>
        <p:nvSpPr>
          <p:cNvPr id="100358" name="矩形 6"/>
          <p:cNvSpPr/>
          <p:nvPr/>
        </p:nvSpPr>
        <p:spPr>
          <a:xfrm>
            <a:off x="323850" y="115888"/>
            <a:ext cx="299085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zh-CN" sz="2400" b="1" dirty="0">
                <a:solidFill>
                  <a:schemeClr val="accent5">
                    <a:lumMod val="75000"/>
                  </a:schemeClr>
                </a:solidFill>
              </a:rPr>
              <a:t>指令动态调度策略</a:t>
            </a:r>
            <a:endParaRPr lang="zh-CN" altLang="en-US" sz="2400" dirty="0">
              <a:solidFill>
                <a:schemeClr val="accent5">
                  <a:lumMod val="75000"/>
                </a:schemeClr>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810" y="3400909"/>
            <a:ext cx="70866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rPr>
              <a:t>5.7.2 RISC CPU</a:t>
            </a:r>
            <a:r>
              <a:rPr lang="zh-CN" altLang="en-US" dirty="0">
                <a:solidFill>
                  <a:schemeClr val="tx1"/>
                </a:solidFill>
              </a:rPr>
              <a:t>实例</a:t>
            </a:r>
            <a:endParaRPr lang="en-US" altLang="zh-CN" dirty="0">
              <a:solidFill>
                <a:schemeClr val="tx1"/>
              </a:solidFill>
            </a:endParaRPr>
          </a:p>
        </p:txBody>
      </p:sp>
      <p:sp>
        <p:nvSpPr>
          <p:cNvPr id="101380" name="Rectangle 3"/>
          <p:cNvSpPr>
            <a:spLocks noGrp="1"/>
          </p:cNvSpPr>
          <p:nvPr>
            <p:ph idx="1"/>
          </p:nvPr>
        </p:nvSpPr>
        <p:spPr/>
        <p:txBody>
          <a:bodyPr vert="horz" wrap="square" lIns="91440" tIns="45720" rIns="91440" bIns="45720" anchor="t" anchorCtr="0">
            <a:normAutofit lnSpcReduction="10000"/>
          </a:bodyPr>
          <a:lstStyle/>
          <a:p>
            <a:pPr eaLnBrk="1" hangingPunct="1"/>
            <a:r>
              <a:rPr lang="zh-CN" altLang="en-US" dirty="0"/>
              <a:t>几个问题：</a:t>
            </a:r>
          </a:p>
          <a:p>
            <a:pPr lvl="1" eaLnBrk="1" hangingPunct="1"/>
            <a:r>
              <a:rPr lang="en-US" altLang="zh-CN" dirty="0"/>
              <a:t>1.</a:t>
            </a:r>
            <a:r>
              <a:rPr lang="zh-CN" altLang="en-US" dirty="0"/>
              <a:t>怎样判断指令能否发射呢</a:t>
            </a:r>
            <a:r>
              <a:rPr lang="en-US" altLang="zh-CN" dirty="0"/>
              <a:t>?</a:t>
            </a:r>
          </a:p>
          <a:p>
            <a:pPr lvl="2"/>
            <a:r>
              <a:rPr lang="zh-CN" altLang="en-US" dirty="0"/>
              <a:t>可以采用</a:t>
            </a:r>
            <a:r>
              <a:rPr lang="zh-CN" altLang="en-US" b="1" dirty="0"/>
              <a:t>计分牌</a:t>
            </a:r>
            <a:r>
              <a:rPr lang="zh-CN" altLang="en-US" dirty="0"/>
              <a:t>的方法：计分牌是一个位向量，寄存器堆中每个寄存器都有一个相应位。每当一条指令发射时，它预约的目的寄存器在位向量中的相应位上置“</a:t>
            </a:r>
            <a:r>
              <a:rPr lang="en-US" altLang="zh-CN" dirty="0"/>
              <a:t>1”</a:t>
            </a:r>
            <a:r>
              <a:rPr lang="zh-CN" altLang="en-US" dirty="0"/>
              <a:t>，表示该寄存器“忙”。</a:t>
            </a:r>
            <a:endParaRPr lang="en-US" altLang="zh-CN" dirty="0"/>
          </a:p>
          <a:p>
            <a:pPr lvl="2"/>
            <a:r>
              <a:rPr lang="zh-CN" altLang="en-US" dirty="0"/>
              <a:t>于是，每当判定是否发射一条指令</a:t>
            </a:r>
            <a:r>
              <a:rPr lang="en-US" altLang="zh-CN" dirty="0"/>
              <a:t>(STO </a:t>
            </a:r>
            <a:r>
              <a:rPr lang="zh-CN" altLang="en-US" dirty="0"/>
              <a:t>存数指令和转移指令除外</a:t>
            </a:r>
            <a:r>
              <a:rPr lang="en-US" altLang="zh-CN" dirty="0"/>
              <a:t>)</a:t>
            </a:r>
            <a:r>
              <a:rPr lang="zh-CN" altLang="en-US" dirty="0"/>
              <a:t>时，一个必须满足的条件是：该指令的所有目的寄存器、源寄存器在位向量中的相应位都已被清除。否则，指令必须停顿等待这些位被清除。</a:t>
            </a:r>
          </a:p>
        </p:txBody>
      </p:sp>
      <p:sp>
        <p:nvSpPr>
          <p:cNvPr id="10137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155</a:t>
            </a:fld>
            <a:endParaRPr lang="en-US" altLang="zh-CN" sz="1000"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rPr>
              <a:t>5.7.2 RISC CPU</a:t>
            </a:r>
            <a:r>
              <a:rPr lang="zh-CN" altLang="en-US" dirty="0">
                <a:solidFill>
                  <a:schemeClr val="tx1"/>
                </a:solidFill>
              </a:rPr>
              <a:t>实例</a:t>
            </a:r>
            <a:endParaRPr lang="en-US" altLang="zh-CN" dirty="0">
              <a:solidFill>
                <a:schemeClr val="tx1"/>
              </a:solidFill>
            </a:endParaRPr>
          </a:p>
        </p:txBody>
      </p:sp>
      <p:sp>
        <p:nvSpPr>
          <p:cNvPr id="101380" name="Rectangle 3"/>
          <p:cNvSpPr>
            <a:spLocks noGrp="1"/>
          </p:cNvSpPr>
          <p:nvPr>
            <p:ph idx="1"/>
          </p:nvPr>
        </p:nvSpPr>
        <p:spPr/>
        <p:txBody>
          <a:bodyPr vert="horz" wrap="square" lIns="91440" tIns="45720" rIns="91440" bIns="45720" anchor="t" anchorCtr="0"/>
          <a:lstStyle/>
          <a:p>
            <a:pPr eaLnBrk="1" hangingPunct="1"/>
            <a:r>
              <a:rPr lang="zh-CN" altLang="en-US" dirty="0"/>
              <a:t>几个问题：</a:t>
            </a:r>
          </a:p>
          <a:p>
            <a:pPr lvl="1" eaLnBrk="1" hangingPunct="1"/>
            <a:r>
              <a:rPr lang="en-US" altLang="zh-CN" dirty="0"/>
              <a:t>2. </a:t>
            </a:r>
            <a:r>
              <a:rPr lang="zh-CN" altLang="en-US" dirty="0"/>
              <a:t>如何保证指令按序完成？</a:t>
            </a:r>
          </a:p>
          <a:p>
            <a:pPr lvl="2"/>
            <a:r>
              <a:rPr lang="zh-CN" altLang="en-US" dirty="0"/>
              <a:t>因为执行段有多个功能部件，很可能出现无序完成的情况。为此，</a:t>
            </a:r>
            <a:r>
              <a:rPr lang="en-US" altLang="zh-CN" dirty="0"/>
              <a:t>88110 </a:t>
            </a:r>
            <a:r>
              <a:rPr lang="zh-CN" altLang="en-US" dirty="0"/>
              <a:t>提供了一个 </a:t>
            </a:r>
            <a:r>
              <a:rPr lang="en-US" altLang="zh-CN" u="sng" dirty="0"/>
              <a:t>FIFO </a:t>
            </a:r>
            <a:r>
              <a:rPr lang="zh-CN" altLang="en-US" u="sng" dirty="0"/>
              <a:t>指令执行队列，称为历史缓冲器</a:t>
            </a:r>
            <a:r>
              <a:rPr lang="zh-CN" altLang="en-US" dirty="0"/>
              <a:t>。每当一条指令发射出去，它的副本就被送到 </a:t>
            </a:r>
            <a:r>
              <a:rPr lang="en-US" altLang="zh-CN" dirty="0"/>
              <a:t>FIFO </a:t>
            </a:r>
            <a:r>
              <a:rPr lang="zh-CN" altLang="en-US" dirty="0"/>
              <a:t>队尾。队列最多能保存 </a:t>
            </a:r>
            <a:r>
              <a:rPr lang="en-US" altLang="zh-CN" dirty="0"/>
              <a:t>12 </a:t>
            </a:r>
            <a:r>
              <a:rPr lang="zh-CN" altLang="en-US" dirty="0"/>
              <a:t>条指令。只有前面的所有指令执行完，这条指令才到达队首。当它到达队首并执行完毕后才离开队列。</a:t>
            </a:r>
            <a:endParaRPr lang="en-US" altLang="zh-CN" dirty="0"/>
          </a:p>
        </p:txBody>
      </p:sp>
      <p:sp>
        <p:nvSpPr>
          <p:cNvPr id="10137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156</a:t>
            </a:fld>
            <a:endParaRPr lang="en-US" altLang="zh-CN" sz="1000" dirty="0"/>
          </a:p>
        </p:txBody>
      </p:sp>
    </p:spTree>
    <p:extLst>
      <p:ext uri="{BB962C8B-B14F-4D97-AF65-F5344CB8AC3E}">
        <p14:creationId xmlns:p14="http://schemas.microsoft.com/office/powerpoint/2010/main" val="244690070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rPr>
              <a:t>5.7.2 RISC CPU</a:t>
            </a:r>
            <a:r>
              <a:rPr lang="zh-CN" altLang="en-US" dirty="0">
                <a:solidFill>
                  <a:schemeClr val="tx1"/>
                </a:solidFill>
              </a:rPr>
              <a:t>实例</a:t>
            </a:r>
            <a:endParaRPr lang="en-US" altLang="zh-CN" dirty="0">
              <a:solidFill>
                <a:schemeClr val="tx1"/>
              </a:solidFill>
            </a:endParaRPr>
          </a:p>
        </p:txBody>
      </p:sp>
      <p:sp>
        <p:nvSpPr>
          <p:cNvPr id="101380" name="Rectangle 3"/>
          <p:cNvSpPr>
            <a:spLocks noGrp="1"/>
          </p:cNvSpPr>
          <p:nvPr>
            <p:ph idx="1"/>
          </p:nvPr>
        </p:nvSpPr>
        <p:spPr>
          <a:xfrm>
            <a:off x="457200" y="1600200"/>
            <a:ext cx="8229600" cy="4709120"/>
          </a:xfrm>
        </p:spPr>
        <p:txBody>
          <a:bodyPr vert="horz" wrap="square" lIns="91440" tIns="45720" rIns="91440" bIns="45720" anchor="t" anchorCtr="0">
            <a:normAutofit lnSpcReduction="10000"/>
          </a:bodyPr>
          <a:lstStyle/>
          <a:p>
            <a:pPr eaLnBrk="1" hangingPunct="1"/>
            <a:r>
              <a:rPr lang="zh-CN" altLang="en-US" dirty="0"/>
              <a:t>几个问题：</a:t>
            </a:r>
          </a:p>
          <a:p>
            <a:pPr lvl="1" eaLnBrk="1" hangingPunct="1"/>
            <a:r>
              <a:rPr lang="en-US" altLang="zh-CN" dirty="0"/>
              <a:t>3. </a:t>
            </a:r>
            <a:r>
              <a:rPr lang="zh-CN" altLang="en-US" dirty="0"/>
              <a:t>如何对待控制相关（转移指令）？</a:t>
            </a:r>
          </a:p>
          <a:p>
            <a:pPr lvl="2"/>
            <a:r>
              <a:rPr lang="zh-CN" altLang="en-US" dirty="0"/>
              <a:t>对于转移处理，</a:t>
            </a:r>
            <a:r>
              <a:rPr lang="en-US" altLang="zh-CN" dirty="0"/>
              <a:t>88110 </a:t>
            </a:r>
            <a:r>
              <a:rPr lang="zh-CN" altLang="en-US" dirty="0"/>
              <a:t>使用了延迟转移法和目标指令 </a:t>
            </a:r>
            <a:r>
              <a:rPr lang="en-US" altLang="zh-CN" dirty="0"/>
              <a:t>cache(TIC)</a:t>
            </a:r>
            <a:r>
              <a:rPr lang="zh-CN" altLang="en-US" dirty="0"/>
              <a:t>法。</a:t>
            </a:r>
            <a:endParaRPr lang="en-US" altLang="zh-CN" dirty="0"/>
          </a:p>
          <a:p>
            <a:pPr lvl="2"/>
            <a:r>
              <a:rPr lang="zh-CN" altLang="en-US" dirty="0"/>
              <a:t>延迟转移是个选项</a:t>
            </a:r>
            <a:r>
              <a:rPr lang="en-US" altLang="zh-CN" dirty="0"/>
              <a:t>(.n)</a:t>
            </a:r>
            <a:r>
              <a:rPr lang="zh-CN" altLang="en-US" dirty="0"/>
              <a:t>。如果采用这个选项</a:t>
            </a:r>
            <a:r>
              <a:rPr lang="en-US" altLang="zh-CN" dirty="0"/>
              <a:t>(</a:t>
            </a:r>
            <a:r>
              <a:rPr lang="zh-CN" altLang="en-US" dirty="0"/>
              <a:t>指令如 </a:t>
            </a:r>
            <a:r>
              <a:rPr lang="en-US" altLang="zh-CN" dirty="0" err="1"/>
              <a:t>bcnd.n</a:t>
            </a:r>
            <a:r>
              <a:rPr lang="en-US" altLang="zh-CN" dirty="0"/>
              <a:t>)</a:t>
            </a:r>
            <a:r>
              <a:rPr lang="zh-CN" altLang="en-US" dirty="0"/>
              <a:t>，则跟随在转移指令后的指令将被发射。如果不采用这个选项，则在转移指令发射之后的转移延迟时间片内没有任何指令被发射。 </a:t>
            </a:r>
          </a:p>
          <a:p>
            <a:pPr lvl="2"/>
            <a:r>
              <a:rPr lang="en-US" altLang="zh-CN" dirty="0"/>
              <a:t>TIC </a:t>
            </a:r>
            <a:r>
              <a:rPr lang="zh-CN" altLang="en-US" dirty="0"/>
              <a:t>是一个 </a:t>
            </a:r>
            <a:r>
              <a:rPr lang="en-US" altLang="zh-CN" dirty="0"/>
              <a:t>32 </a:t>
            </a:r>
            <a:r>
              <a:rPr lang="zh-CN" altLang="en-US" dirty="0"/>
              <a:t>项的全相联 </a:t>
            </a:r>
            <a:r>
              <a:rPr lang="en-US" altLang="zh-CN" dirty="0"/>
              <a:t>cache</a:t>
            </a:r>
            <a:r>
              <a:rPr lang="zh-CN" altLang="en-US" dirty="0"/>
              <a:t>，每项能保存转移目标路径的前两条指令。当一条转移指令译码并命中 </a:t>
            </a:r>
            <a:r>
              <a:rPr lang="en-US" altLang="zh-CN" dirty="0"/>
              <a:t>cache </a:t>
            </a:r>
            <a:r>
              <a:rPr lang="zh-CN" altLang="en-US" dirty="0"/>
              <a:t>时，能同时由 </a:t>
            </a:r>
            <a:r>
              <a:rPr lang="en-US" altLang="zh-CN" dirty="0"/>
              <a:t>TIC </a:t>
            </a:r>
            <a:r>
              <a:rPr lang="zh-CN" altLang="en-US" dirty="0"/>
              <a:t>取来它的目标路径的前面两条指令。</a:t>
            </a:r>
          </a:p>
        </p:txBody>
      </p:sp>
      <p:sp>
        <p:nvSpPr>
          <p:cNvPr id="10137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157</a:t>
            </a:fld>
            <a:endParaRPr lang="en-US" altLang="zh-CN" sz="1000" dirty="0"/>
          </a:p>
        </p:txBody>
      </p:sp>
    </p:spTree>
    <p:extLst>
      <p:ext uri="{BB962C8B-B14F-4D97-AF65-F5344CB8AC3E}">
        <p14:creationId xmlns:p14="http://schemas.microsoft.com/office/powerpoint/2010/main" val="188101592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p:cNvSpPr>
          <p:nvPr>
            <p:ph type="title"/>
          </p:nvPr>
        </p:nvSpPr>
        <p:spPr>
          <a:xfrm>
            <a:off x="468313" y="692150"/>
            <a:ext cx="7056437" cy="685800"/>
          </a:xfrm>
        </p:spPr>
        <p:txBody>
          <a:bodyPr vert="horz" wrap="square" lIns="91440" tIns="45720" rIns="91440" bIns="45720" anchor="b" anchorCtr="0">
            <a:normAutofit fontScale="90000"/>
          </a:bodyPr>
          <a:lstStyle/>
          <a:p>
            <a:pPr eaLnBrk="1" hangingPunct="1"/>
            <a:r>
              <a:rPr lang="en-US" altLang="zh-CN" dirty="0">
                <a:solidFill>
                  <a:schemeClr val="tx1"/>
                </a:solidFill>
              </a:rPr>
              <a:t>5.7.2 RISC CPU</a:t>
            </a:r>
            <a:r>
              <a:rPr lang="zh-CN" altLang="en-US" dirty="0">
                <a:solidFill>
                  <a:schemeClr val="tx1"/>
                </a:solidFill>
              </a:rPr>
              <a:t>实例</a:t>
            </a:r>
            <a:endParaRPr lang="en-US" altLang="zh-CN" dirty="0">
              <a:solidFill>
                <a:schemeClr val="tx1"/>
              </a:solidFill>
            </a:endParaRPr>
          </a:p>
        </p:txBody>
      </p:sp>
      <p:sp>
        <p:nvSpPr>
          <p:cNvPr id="102404" name="Rectangle 3"/>
          <p:cNvSpPr>
            <a:spLocks noGrp="1"/>
          </p:cNvSpPr>
          <p:nvPr>
            <p:ph type="body" sz="half" idx="1"/>
          </p:nvPr>
        </p:nvSpPr>
        <p:spPr>
          <a:xfrm>
            <a:off x="457200" y="1556792"/>
            <a:ext cx="7932738" cy="1368152"/>
          </a:xfrm>
        </p:spPr>
        <p:txBody>
          <a:bodyPr vert="horz" wrap="square" lIns="91440" tIns="45720" rIns="91440" bIns="45720" anchor="t" anchorCtr="0">
            <a:normAutofit fontScale="92500" lnSpcReduction="10000"/>
          </a:bodyPr>
          <a:lstStyle/>
          <a:p>
            <a:pPr>
              <a:buClr>
                <a:schemeClr val="tx2"/>
              </a:buClr>
              <a:buSzPct val="70000"/>
              <a:buFont typeface="Wingdings" panose="05000000000000000000" pitchFamily="2" charset="2"/>
            </a:pPr>
            <a:r>
              <a:rPr lang="en-US" altLang="zh-CN" sz="2400" dirty="0">
                <a:solidFill>
                  <a:schemeClr val="accent5">
                    <a:lumMod val="75000"/>
                  </a:schemeClr>
                </a:solidFill>
              </a:rPr>
              <a:t>【</a:t>
            </a:r>
            <a:r>
              <a:rPr lang="zh-CN" altLang="en-US" sz="2400" dirty="0">
                <a:solidFill>
                  <a:schemeClr val="accent5">
                    <a:lumMod val="75000"/>
                  </a:schemeClr>
                </a:solidFill>
              </a:rPr>
              <a:t>例</a:t>
            </a:r>
            <a:r>
              <a:rPr lang="en-US" altLang="zh-CN" sz="2400" dirty="0">
                <a:solidFill>
                  <a:schemeClr val="accent5">
                    <a:lumMod val="75000"/>
                  </a:schemeClr>
                </a:solidFill>
              </a:rPr>
              <a:t>5.5】</a:t>
            </a:r>
            <a:r>
              <a:rPr lang="zh-CN" altLang="en-US" sz="2400" dirty="0"/>
              <a:t>已知超标度为 </a:t>
            </a:r>
            <a:r>
              <a:rPr lang="en-US" altLang="zh-CN" sz="2400" dirty="0"/>
              <a:t>2 </a:t>
            </a:r>
            <a:r>
              <a:rPr lang="zh-CN" altLang="en-US" sz="2400" dirty="0"/>
              <a:t>的超标量流水线结构模型如图 </a:t>
            </a:r>
            <a:r>
              <a:rPr lang="en-US" altLang="zh-CN" sz="2400" dirty="0"/>
              <a:t>5.35(a)</a:t>
            </a:r>
            <a:r>
              <a:rPr lang="zh-CN" altLang="en-US" sz="2400" dirty="0"/>
              <a:t>所示。它分为 </a:t>
            </a:r>
            <a:r>
              <a:rPr lang="en-US" altLang="zh-CN" sz="2400" dirty="0"/>
              <a:t>4 </a:t>
            </a:r>
            <a:r>
              <a:rPr lang="zh-CN" altLang="en-US" sz="2400" dirty="0"/>
              <a:t>个段，即取指</a:t>
            </a:r>
            <a:r>
              <a:rPr lang="en-US" altLang="zh-CN" sz="2400" dirty="0"/>
              <a:t>(F)</a:t>
            </a:r>
            <a:r>
              <a:rPr lang="zh-CN" altLang="en-US" sz="2400" dirty="0"/>
              <a:t>段、译码</a:t>
            </a:r>
            <a:r>
              <a:rPr lang="en-US" altLang="zh-CN" sz="2400" dirty="0"/>
              <a:t>(D)</a:t>
            </a:r>
            <a:r>
              <a:rPr lang="zh-CN" altLang="en-US" sz="2400" dirty="0"/>
              <a:t>段、执行</a:t>
            </a:r>
            <a:r>
              <a:rPr lang="en-US" altLang="zh-CN" sz="2400" dirty="0"/>
              <a:t>(E)</a:t>
            </a:r>
            <a:r>
              <a:rPr lang="zh-CN" altLang="en-US" sz="2400" dirty="0"/>
              <a:t>段和写回</a:t>
            </a:r>
            <a:r>
              <a:rPr lang="en-US" altLang="zh-CN" sz="2400" dirty="0"/>
              <a:t>(W)</a:t>
            </a:r>
            <a:r>
              <a:rPr lang="zh-CN" altLang="en-US" sz="2400" dirty="0"/>
              <a:t>段。各段需要</a:t>
            </a:r>
            <a:r>
              <a:rPr lang="en-US" altLang="zh-CN" sz="2400" dirty="0"/>
              <a:t>1~3</a:t>
            </a:r>
            <a:r>
              <a:rPr lang="zh-CN" altLang="en-US" sz="2400" dirty="0"/>
              <a:t>个不等的时钟周期。执行</a:t>
            </a:r>
            <a:r>
              <a:rPr lang="en-US" altLang="zh-CN" sz="2400" dirty="0"/>
              <a:t>E</a:t>
            </a:r>
            <a:r>
              <a:rPr lang="zh-CN" altLang="en-US" sz="2400" dirty="0"/>
              <a:t>段采用前向传送，结果数立即可用。</a:t>
            </a:r>
            <a:endParaRPr lang="en-US" altLang="zh-CN" sz="2400" dirty="0"/>
          </a:p>
        </p:txBody>
      </p:sp>
      <p:sp>
        <p:nvSpPr>
          <p:cNvPr id="102402" name="灯片编号占位符 6"/>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158</a:t>
            </a:fld>
            <a:endParaRPr lang="en-US" altLang="zh-CN" sz="1000" dirty="0"/>
          </a:p>
        </p:txBody>
      </p:sp>
      <p:pic>
        <p:nvPicPr>
          <p:cNvPr id="7" name="图片 2"/>
          <p:cNvPicPr>
            <a:picLocks noChangeAspect="1"/>
          </p:cNvPicPr>
          <p:nvPr/>
        </p:nvPicPr>
        <p:blipFill>
          <a:blip r:embed="rId3"/>
          <a:stretch>
            <a:fillRect/>
          </a:stretch>
        </p:blipFill>
        <p:spPr>
          <a:xfrm>
            <a:off x="436777" y="2780928"/>
            <a:ext cx="8389937" cy="3721100"/>
          </a:xfrm>
          <a:prstGeom prst="rect">
            <a:avLst/>
          </a:prstGeom>
          <a:noFill/>
          <a:ln w="9525">
            <a:noFill/>
          </a:ln>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p:cNvSpPr>
          <p:nvPr>
            <p:ph type="title"/>
          </p:nvPr>
        </p:nvSpPr>
        <p:spPr>
          <a:xfrm>
            <a:off x="468313" y="692150"/>
            <a:ext cx="7056437" cy="685800"/>
          </a:xfrm>
        </p:spPr>
        <p:txBody>
          <a:bodyPr vert="horz" wrap="square" lIns="91440" tIns="45720" rIns="91440" bIns="45720" anchor="b" anchorCtr="0">
            <a:normAutofit fontScale="90000"/>
          </a:bodyPr>
          <a:lstStyle/>
          <a:p>
            <a:pPr eaLnBrk="1" hangingPunct="1"/>
            <a:r>
              <a:rPr lang="en-US" altLang="zh-CN" dirty="0">
                <a:solidFill>
                  <a:schemeClr val="tx1"/>
                </a:solidFill>
              </a:rPr>
              <a:t>5.7.2 RISC CPU</a:t>
            </a:r>
            <a:r>
              <a:rPr lang="zh-CN" altLang="en-US" dirty="0">
                <a:solidFill>
                  <a:schemeClr val="tx1"/>
                </a:solidFill>
              </a:rPr>
              <a:t>实例</a:t>
            </a:r>
            <a:endParaRPr lang="en-US" altLang="zh-CN" dirty="0">
              <a:solidFill>
                <a:schemeClr val="tx1"/>
              </a:solidFill>
            </a:endParaRPr>
          </a:p>
        </p:txBody>
      </p:sp>
      <p:sp>
        <p:nvSpPr>
          <p:cNvPr id="102404" name="Rectangle 3"/>
          <p:cNvSpPr>
            <a:spLocks noGrp="1"/>
          </p:cNvSpPr>
          <p:nvPr>
            <p:ph type="body" sz="half" idx="1"/>
          </p:nvPr>
        </p:nvSpPr>
        <p:spPr>
          <a:xfrm>
            <a:off x="457200" y="1556792"/>
            <a:ext cx="7932738" cy="5040560"/>
          </a:xfrm>
        </p:spPr>
        <p:txBody>
          <a:bodyPr vert="horz" wrap="square" lIns="91440" tIns="45720" rIns="91440" bIns="45720" anchor="t" anchorCtr="0">
            <a:normAutofit lnSpcReduction="10000"/>
          </a:bodyPr>
          <a:lstStyle/>
          <a:p>
            <a:pPr>
              <a:buClr>
                <a:schemeClr val="tx2"/>
              </a:buClr>
              <a:buSzPct val="70000"/>
              <a:buFont typeface="Wingdings" panose="05000000000000000000" pitchFamily="2" charset="2"/>
            </a:pPr>
            <a:r>
              <a:rPr lang="en-US" altLang="zh-CN" sz="2600" dirty="0">
                <a:solidFill>
                  <a:schemeClr val="accent5">
                    <a:lumMod val="75000"/>
                  </a:schemeClr>
                </a:solidFill>
              </a:rPr>
              <a:t>【</a:t>
            </a:r>
            <a:r>
              <a:rPr lang="zh-CN" altLang="en-US" sz="2600" dirty="0">
                <a:solidFill>
                  <a:schemeClr val="accent5">
                    <a:lumMod val="75000"/>
                  </a:schemeClr>
                </a:solidFill>
              </a:rPr>
              <a:t>例</a:t>
            </a:r>
            <a:r>
              <a:rPr lang="en-US" altLang="zh-CN" sz="2600" dirty="0">
                <a:solidFill>
                  <a:schemeClr val="accent5">
                    <a:lumMod val="75000"/>
                  </a:schemeClr>
                </a:solidFill>
              </a:rPr>
              <a:t>5.5】（</a:t>
            </a:r>
            <a:r>
              <a:rPr lang="zh-CN" altLang="en-US" sz="2600" dirty="0">
                <a:solidFill>
                  <a:schemeClr val="accent5">
                    <a:lumMod val="75000"/>
                  </a:schemeClr>
                </a:solidFill>
              </a:rPr>
              <a:t>续题干</a:t>
            </a:r>
            <a:r>
              <a:rPr lang="en-US" altLang="zh-CN" sz="2600" dirty="0">
                <a:solidFill>
                  <a:schemeClr val="accent5">
                    <a:lumMod val="75000"/>
                  </a:schemeClr>
                </a:solidFill>
              </a:rPr>
              <a:t>）</a:t>
            </a:r>
            <a:r>
              <a:rPr lang="zh-CN" altLang="en-US" sz="2600" dirty="0"/>
              <a:t>超标度为 </a:t>
            </a:r>
            <a:r>
              <a:rPr lang="en-US" altLang="zh-CN" sz="2600" dirty="0"/>
              <a:t>2 </a:t>
            </a:r>
            <a:r>
              <a:rPr lang="zh-CN" altLang="en-US" sz="2600" dirty="0"/>
              <a:t>的超标量流水线结构模型如图 </a:t>
            </a:r>
            <a:r>
              <a:rPr lang="en-US" altLang="zh-CN" sz="2600" dirty="0"/>
              <a:t>5.35(a)</a:t>
            </a:r>
            <a:r>
              <a:rPr lang="zh-CN" altLang="en-US" sz="2600" dirty="0"/>
              <a:t>所示。现有如下 </a:t>
            </a:r>
            <a:r>
              <a:rPr lang="en-US" altLang="zh-CN" sz="2600" dirty="0"/>
              <a:t>6 </a:t>
            </a:r>
            <a:r>
              <a:rPr lang="zh-CN" altLang="en-US" sz="2600" dirty="0"/>
              <a:t>条指令序列，</a:t>
            </a:r>
            <a:r>
              <a:rPr lang="zh-CN" altLang="en-US" sz="2600" dirty="0">
                <a:solidFill>
                  <a:schemeClr val="accent5">
                    <a:lumMod val="75000"/>
                  </a:schemeClr>
                </a:solidFill>
              </a:rPr>
              <a:t>其中 </a:t>
            </a:r>
            <a:r>
              <a:rPr lang="en-US" altLang="zh-CN" sz="2600" dirty="0">
                <a:solidFill>
                  <a:schemeClr val="accent5">
                    <a:lumMod val="75000"/>
                  </a:schemeClr>
                </a:solidFill>
              </a:rPr>
              <a:t>I1</a:t>
            </a:r>
            <a:r>
              <a:rPr lang="zh-CN" altLang="en-US" sz="2600" dirty="0">
                <a:solidFill>
                  <a:schemeClr val="accent5">
                    <a:lumMod val="75000"/>
                  </a:schemeClr>
                </a:solidFill>
              </a:rPr>
              <a:t>、</a:t>
            </a:r>
            <a:r>
              <a:rPr lang="en-US" altLang="zh-CN" sz="2600" dirty="0">
                <a:solidFill>
                  <a:schemeClr val="accent5">
                    <a:lumMod val="75000"/>
                  </a:schemeClr>
                </a:solidFill>
              </a:rPr>
              <a:t>I2 </a:t>
            </a:r>
            <a:r>
              <a:rPr lang="zh-CN" altLang="en-US" sz="2600" dirty="0">
                <a:solidFill>
                  <a:schemeClr val="accent5">
                    <a:lumMod val="75000"/>
                  </a:schemeClr>
                </a:solidFill>
              </a:rPr>
              <a:t>有 </a:t>
            </a:r>
            <a:r>
              <a:rPr lang="en-US" altLang="zh-CN" sz="2600" dirty="0">
                <a:solidFill>
                  <a:schemeClr val="accent5">
                    <a:lumMod val="75000"/>
                  </a:schemeClr>
                </a:solidFill>
              </a:rPr>
              <a:t>RAW </a:t>
            </a:r>
            <a:r>
              <a:rPr lang="zh-CN" altLang="en-US" sz="2600" dirty="0">
                <a:solidFill>
                  <a:schemeClr val="accent5">
                    <a:lumMod val="75000"/>
                  </a:schemeClr>
                </a:solidFill>
              </a:rPr>
              <a:t>相关，</a:t>
            </a:r>
            <a:r>
              <a:rPr lang="en-US" altLang="zh-CN" sz="2600" dirty="0">
                <a:solidFill>
                  <a:schemeClr val="accent5">
                    <a:lumMod val="75000"/>
                  </a:schemeClr>
                </a:solidFill>
              </a:rPr>
              <a:t>I3</a:t>
            </a:r>
            <a:r>
              <a:rPr lang="zh-CN" altLang="en-US" sz="2600" dirty="0">
                <a:solidFill>
                  <a:schemeClr val="accent5">
                    <a:lumMod val="75000"/>
                  </a:schemeClr>
                </a:solidFill>
              </a:rPr>
              <a:t>、</a:t>
            </a:r>
            <a:r>
              <a:rPr lang="en-US" altLang="zh-CN" sz="2600" dirty="0">
                <a:solidFill>
                  <a:schemeClr val="accent5">
                    <a:lumMod val="75000"/>
                  </a:schemeClr>
                </a:solidFill>
              </a:rPr>
              <a:t>I4 </a:t>
            </a:r>
            <a:r>
              <a:rPr lang="zh-CN" altLang="en-US" sz="2600" dirty="0">
                <a:solidFill>
                  <a:schemeClr val="accent5">
                    <a:lumMod val="75000"/>
                  </a:schemeClr>
                </a:solidFill>
              </a:rPr>
              <a:t>有 </a:t>
            </a:r>
            <a:r>
              <a:rPr lang="en-US" altLang="zh-CN" sz="2600" dirty="0">
                <a:solidFill>
                  <a:schemeClr val="accent5">
                    <a:lumMod val="75000"/>
                  </a:schemeClr>
                </a:solidFill>
              </a:rPr>
              <a:t>WAR </a:t>
            </a:r>
            <a:r>
              <a:rPr lang="zh-CN" altLang="en-US" sz="2600" dirty="0">
                <a:solidFill>
                  <a:schemeClr val="accent5">
                    <a:lumMod val="75000"/>
                  </a:schemeClr>
                </a:solidFill>
              </a:rPr>
              <a:t>相关，</a:t>
            </a:r>
            <a:r>
              <a:rPr lang="en-US" altLang="zh-CN" sz="2600" dirty="0">
                <a:solidFill>
                  <a:schemeClr val="accent5">
                    <a:lumMod val="75000"/>
                  </a:schemeClr>
                </a:solidFill>
              </a:rPr>
              <a:t>I5</a:t>
            </a:r>
            <a:r>
              <a:rPr lang="zh-CN" altLang="en-US" sz="2600" dirty="0">
                <a:solidFill>
                  <a:schemeClr val="accent5">
                    <a:lumMod val="75000"/>
                  </a:schemeClr>
                </a:solidFill>
              </a:rPr>
              <a:t>、</a:t>
            </a:r>
            <a:r>
              <a:rPr lang="en-US" altLang="zh-CN" sz="2600" dirty="0">
                <a:solidFill>
                  <a:schemeClr val="accent5">
                    <a:lumMod val="75000"/>
                  </a:schemeClr>
                </a:solidFill>
              </a:rPr>
              <a:t>I6 </a:t>
            </a:r>
            <a:r>
              <a:rPr lang="zh-CN" altLang="en-US" sz="2600" dirty="0">
                <a:solidFill>
                  <a:schemeClr val="accent5">
                    <a:lumMod val="75000"/>
                  </a:schemeClr>
                </a:solidFill>
              </a:rPr>
              <a:t>有 </a:t>
            </a:r>
            <a:r>
              <a:rPr lang="en-US" altLang="zh-CN" sz="2600" dirty="0">
                <a:solidFill>
                  <a:schemeClr val="accent5">
                    <a:lumMod val="75000"/>
                  </a:schemeClr>
                </a:solidFill>
              </a:rPr>
              <a:t>WAW</a:t>
            </a:r>
            <a:r>
              <a:rPr lang="zh-CN" altLang="en-US" sz="2600" dirty="0">
                <a:solidFill>
                  <a:schemeClr val="accent5">
                    <a:lumMod val="75000"/>
                  </a:schemeClr>
                </a:solidFill>
              </a:rPr>
              <a:t>相关和 </a:t>
            </a:r>
            <a:r>
              <a:rPr lang="en-US" altLang="zh-CN" sz="2600" dirty="0">
                <a:solidFill>
                  <a:schemeClr val="accent5">
                    <a:lumMod val="75000"/>
                  </a:schemeClr>
                </a:solidFill>
              </a:rPr>
              <a:t>RAW </a:t>
            </a:r>
            <a:r>
              <a:rPr lang="zh-CN" altLang="en-US" sz="2600" dirty="0">
                <a:solidFill>
                  <a:schemeClr val="accent5">
                    <a:lumMod val="75000"/>
                  </a:schemeClr>
                </a:solidFill>
              </a:rPr>
              <a:t>相关</a:t>
            </a:r>
            <a:r>
              <a:rPr lang="zh-CN" altLang="en-US" sz="2600" dirty="0"/>
              <a:t>。 </a:t>
            </a:r>
          </a:p>
          <a:p>
            <a:pPr>
              <a:buClr>
                <a:schemeClr val="tx2"/>
              </a:buClr>
              <a:buSzPct val="70000"/>
              <a:buFont typeface="Wingdings" panose="05000000000000000000" pitchFamily="2" charset="2"/>
            </a:pPr>
            <a:r>
              <a:rPr lang="zh-CN" altLang="en-US" sz="2600" dirty="0"/>
              <a:t> </a:t>
            </a:r>
            <a:r>
              <a:rPr lang="en-US" altLang="zh-CN" sz="2600" dirty="0"/>
              <a:t>I1 LAD R1, A </a:t>
            </a:r>
            <a:r>
              <a:rPr lang="zh-CN" altLang="en-US" sz="2600" dirty="0"/>
              <a:t>；取数 </a:t>
            </a:r>
            <a:r>
              <a:rPr lang="en-US" altLang="zh-CN" sz="2600" dirty="0"/>
              <a:t>M(A) → R1</a:t>
            </a:r>
            <a:r>
              <a:rPr lang="zh-CN" altLang="en-US" sz="2600" dirty="0"/>
              <a:t>，</a:t>
            </a:r>
            <a:r>
              <a:rPr lang="en-US" altLang="zh-CN" sz="2600" dirty="0"/>
              <a:t>M(A)</a:t>
            </a:r>
            <a:r>
              <a:rPr lang="zh-CN" altLang="en-US" sz="2600" dirty="0"/>
              <a:t>是存储器单元 </a:t>
            </a:r>
          </a:p>
          <a:p>
            <a:pPr>
              <a:buClr>
                <a:schemeClr val="tx2"/>
              </a:buClr>
              <a:buSzPct val="70000"/>
              <a:buFont typeface="Wingdings" panose="05000000000000000000" pitchFamily="2" charset="2"/>
            </a:pPr>
            <a:r>
              <a:rPr lang="zh-CN" altLang="en-US" sz="2600" dirty="0"/>
              <a:t> </a:t>
            </a:r>
            <a:r>
              <a:rPr lang="en-US" altLang="zh-CN" sz="2600" dirty="0"/>
              <a:t>I2 ADD R2, R1 </a:t>
            </a:r>
            <a:r>
              <a:rPr lang="zh-CN" altLang="en-US" sz="2600" dirty="0"/>
              <a:t>；</a:t>
            </a:r>
            <a:r>
              <a:rPr lang="en-US" altLang="zh-CN" sz="2600" dirty="0"/>
              <a:t>(R2)+(R1)→R2 </a:t>
            </a:r>
          </a:p>
          <a:p>
            <a:pPr>
              <a:buClr>
                <a:schemeClr val="tx2"/>
              </a:buClr>
              <a:buSzPct val="70000"/>
              <a:buFont typeface="Wingdings" panose="05000000000000000000" pitchFamily="2" charset="2"/>
            </a:pPr>
            <a:r>
              <a:rPr lang="en-US" altLang="zh-CN" sz="2600" dirty="0"/>
              <a:t> I3 ADD R3, R4 </a:t>
            </a:r>
            <a:r>
              <a:rPr lang="zh-CN" altLang="en-US" sz="2600" dirty="0"/>
              <a:t>；</a:t>
            </a:r>
            <a:r>
              <a:rPr lang="en-US" altLang="zh-CN" sz="2600" dirty="0"/>
              <a:t>(R3)+(R4)→R3 </a:t>
            </a:r>
          </a:p>
          <a:p>
            <a:pPr>
              <a:buClr>
                <a:schemeClr val="tx2"/>
              </a:buClr>
              <a:buSzPct val="70000"/>
              <a:buFont typeface="Wingdings" panose="05000000000000000000" pitchFamily="2" charset="2"/>
            </a:pPr>
            <a:r>
              <a:rPr lang="en-US" altLang="zh-CN" sz="2600" dirty="0"/>
              <a:t> I4 MUL R4, R5 </a:t>
            </a:r>
            <a:r>
              <a:rPr lang="zh-CN" altLang="en-US" sz="2600" dirty="0"/>
              <a:t>；</a:t>
            </a:r>
            <a:r>
              <a:rPr lang="en-US" altLang="zh-CN" sz="2600" dirty="0"/>
              <a:t>(R4)×(R5)→R4 </a:t>
            </a:r>
          </a:p>
          <a:p>
            <a:pPr>
              <a:buClr>
                <a:schemeClr val="tx2"/>
              </a:buClr>
              <a:buSzPct val="70000"/>
              <a:buFont typeface="Wingdings" panose="05000000000000000000" pitchFamily="2" charset="2"/>
            </a:pPr>
            <a:r>
              <a:rPr lang="en-US" altLang="zh-CN" sz="2600" dirty="0"/>
              <a:t> I5 LAD R6, B </a:t>
            </a:r>
            <a:r>
              <a:rPr lang="zh-CN" altLang="en-US" sz="2600" dirty="0"/>
              <a:t>；取数 </a:t>
            </a:r>
            <a:r>
              <a:rPr lang="en-US" altLang="zh-CN" sz="2600" dirty="0"/>
              <a:t>M(B)→R6</a:t>
            </a:r>
            <a:r>
              <a:rPr lang="zh-CN" altLang="en-US" sz="2600" dirty="0"/>
              <a:t>，</a:t>
            </a:r>
            <a:r>
              <a:rPr lang="en-US" altLang="zh-CN" sz="2600" dirty="0"/>
              <a:t>M(B)</a:t>
            </a:r>
            <a:r>
              <a:rPr lang="zh-CN" altLang="en-US" sz="2600" dirty="0"/>
              <a:t>是存储器单元 </a:t>
            </a:r>
          </a:p>
          <a:p>
            <a:pPr>
              <a:buClr>
                <a:schemeClr val="tx2"/>
              </a:buClr>
              <a:buSzPct val="70000"/>
              <a:buFont typeface="Wingdings" panose="05000000000000000000" pitchFamily="2" charset="2"/>
            </a:pPr>
            <a:r>
              <a:rPr lang="zh-CN" altLang="en-US" sz="2600" dirty="0"/>
              <a:t> </a:t>
            </a:r>
            <a:r>
              <a:rPr lang="en-US" altLang="zh-CN" sz="2600" dirty="0"/>
              <a:t>I6 MUL R6, R7 </a:t>
            </a:r>
            <a:r>
              <a:rPr lang="zh-CN" altLang="en-US" sz="2600" dirty="0"/>
              <a:t>；</a:t>
            </a:r>
            <a:r>
              <a:rPr lang="en-US" altLang="zh-CN" sz="2600" dirty="0"/>
              <a:t>(R6)×(R7)→R6</a:t>
            </a:r>
          </a:p>
          <a:p>
            <a:pPr marL="0" indent="0">
              <a:buClr>
                <a:schemeClr val="tx2"/>
              </a:buClr>
              <a:buSzPct val="70000"/>
              <a:buNone/>
            </a:pPr>
            <a:r>
              <a:rPr lang="zh-CN" altLang="en-US" sz="2600" dirty="0"/>
              <a:t>请画出：</a:t>
            </a:r>
            <a:r>
              <a:rPr lang="en-US" altLang="zh-CN" sz="2600" dirty="0"/>
              <a:t>(1)</a:t>
            </a:r>
            <a:r>
              <a:rPr lang="zh-CN" altLang="en-US" sz="2600" dirty="0"/>
              <a:t>按序发射按序完成</a:t>
            </a:r>
            <a:r>
              <a:rPr lang="zh-CN" altLang="en-US" sz="2600" dirty="0">
                <a:solidFill>
                  <a:schemeClr val="accent5">
                    <a:lumMod val="75000"/>
                  </a:schemeClr>
                </a:solidFill>
              </a:rPr>
              <a:t>各段推进情况图</a:t>
            </a:r>
            <a:r>
              <a:rPr lang="zh-CN" altLang="en-US" sz="2600" dirty="0"/>
              <a:t>。 </a:t>
            </a:r>
          </a:p>
          <a:p>
            <a:pPr marL="0" indent="0">
              <a:buClr>
                <a:schemeClr val="tx2"/>
              </a:buClr>
              <a:buSzPct val="70000"/>
              <a:buNone/>
            </a:pPr>
            <a:r>
              <a:rPr lang="en-US" altLang="zh-CN" sz="2600" dirty="0"/>
              <a:t>(2)</a:t>
            </a:r>
            <a:r>
              <a:rPr lang="zh-CN" altLang="en-US" sz="2600" dirty="0"/>
              <a:t>按序发射按序完成的</a:t>
            </a:r>
            <a:r>
              <a:rPr lang="zh-CN" altLang="en-US" sz="2600" dirty="0">
                <a:solidFill>
                  <a:srgbClr val="FF0000"/>
                </a:solidFill>
              </a:rPr>
              <a:t>流水线时空图</a:t>
            </a:r>
            <a:r>
              <a:rPr lang="zh-CN" altLang="en-US" sz="2600" dirty="0"/>
              <a:t>。 </a:t>
            </a:r>
            <a:r>
              <a:rPr lang="en-US" altLang="zh-CN" sz="2600" dirty="0"/>
              <a:t> </a:t>
            </a:r>
          </a:p>
        </p:txBody>
      </p:sp>
      <p:sp>
        <p:nvSpPr>
          <p:cNvPr id="102402" name="灯片编号占位符 6"/>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159</a:t>
            </a:fld>
            <a:endParaRPr lang="en-US" altLang="zh-CN" sz="1000" dirty="0"/>
          </a:p>
        </p:txBody>
      </p:sp>
    </p:spTree>
    <p:extLst>
      <p:ext uri="{BB962C8B-B14F-4D97-AF65-F5344CB8AC3E}">
        <p14:creationId xmlns:p14="http://schemas.microsoft.com/office/powerpoint/2010/main" val="1743554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占位符 79874"/>
          <p:cNvSpPr>
            <a:spLocks noGrp="1" noRot="1"/>
          </p:cNvSpPr>
          <p:nvPr>
            <p:ph idx="1"/>
          </p:nvPr>
        </p:nvSpPr>
        <p:spPr>
          <a:xfrm>
            <a:off x="301625" y="981075"/>
            <a:ext cx="8540750" cy="5472113"/>
          </a:xfrm>
        </p:spPr>
        <p:txBody>
          <a:bodyPr anchor="t" anchorCtr="0"/>
          <a:lstStyle/>
          <a:p>
            <a:pPr marL="990600" lvl="1" indent="-533400">
              <a:lnSpc>
                <a:spcPct val="110000"/>
              </a:lnSpc>
              <a:buNone/>
            </a:pPr>
            <a:r>
              <a:rPr lang="zh-CN" altLang="zh-CN" dirty="0"/>
              <a:t>②</a:t>
            </a:r>
            <a:r>
              <a:rPr lang="en-US" altLang="zh-CN" dirty="0"/>
              <a:t> </a:t>
            </a:r>
            <a:r>
              <a:rPr lang="zh-CN" altLang="en-US" dirty="0"/>
              <a:t>控制器</a:t>
            </a:r>
            <a:r>
              <a:rPr lang="en-US" altLang="zh-CN" dirty="0"/>
              <a:t>CU(Control Unit)</a:t>
            </a:r>
          </a:p>
          <a:p>
            <a:pPr marL="990600" lvl="1" indent="-533400">
              <a:lnSpc>
                <a:spcPct val="110000"/>
              </a:lnSpc>
            </a:pPr>
            <a:r>
              <a:rPr lang="zh-CN" altLang="en-US" sz="2400" dirty="0"/>
              <a:t>指挥计算机各部件按指令要求进行操作的部件。</a:t>
            </a:r>
          </a:p>
          <a:p>
            <a:pPr marL="990600" lvl="1" indent="-533400">
              <a:lnSpc>
                <a:spcPct val="110000"/>
              </a:lnSpc>
            </a:pPr>
            <a:r>
              <a:rPr lang="zh-CN" altLang="en-US" sz="2400" dirty="0"/>
              <a:t>主要功能：</a:t>
            </a:r>
          </a:p>
          <a:p>
            <a:pPr marL="1371600" lvl="2" indent="-457200">
              <a:lnSpc>
                <a:spcPct val="110000"/>
              </a:lnSpc>
              <a:buFont typeface="Wingdings" panose="05000000000000000000" pitchFamily="2" charset="2"/>
              <a:buAutoNum type="alphaLcParenR"/>
            </a:pPr>
            <a:r>
              <a:rPr lang="zh-CN" altLang="en-US" dirty="0"/>
              <a:t>从内存中取出一条指令，并指出下一条在内存中的位置；</a:t>
            </a:r>
          </a:p>
          <a:p>
            <a:pPr marL="1371600" lvl="2" indent="-457200">
              <a:lnSpc>
                <a:spcPct val="110000"/>
              </a:lnSpc>
              <a:buFont typeface="Wingdings" panose="05000000000000000000" pitchFamily="2" charset="2"/>
              <a:buAutoNum type="alphaLcParenR"/>
            </a:pPr>
            <a:r>
              <a:rPr lang="zh-CN" altLang="en-US" dirty="0"/>
              <a:t>对指令进行译码或测试，并产生相应的操作控制信号，以启动规定的动作；</a:t>
            </a:r>
          </a:p>
          <a:p>
            <a:pPr marL="1371600" lvl="2" indent="-457200">
              <a:lnSpc>
                <a:spcPct val="110000"/>
              </a:lnSpc>
              <a:buFont typeface="Wingdings" panose="05000000000000000000" pitchFamily="2" charset="2"/>
              <a:buAutoNum type="alphaLcParenR"/>
            </a:pPr>
            <a:r>
              <a:rPr lang="zh-CN" altLang="en-US" dirty="0"/>
              <a:t>指挥并控制</a:t>
            </a:r>
            <a:r>
              <a:rPr lang="en-US" altLang="zh-CN" dirty="0"/>
              <a:t>CPU</a:t>
            </a:r>
            <a:r>
              <a:rPr lang="zh-CN" altLang="en-US" dirty="0"/>
              <a:t>、内存和</a:t>
            </a:r>
            <a:r>
              <a:rPr lang="en-US" altLang="zh-CN" dirty="0"/>
              <a:t>I/O</a:t>
            </a:r>
            <a:r>
              <a:rPr lang="zh-CN" altLang="en-US" dirty="0"/>
              <a:t>设备之间数据流动的方向。</a:t>
            </a:r>
            <a:endParaRPr lang="zh-CN" altLang="en-US" sz="2800" dirty="0"/>
          </a:p>
          <a:p>
            <a:pPr marL="990600" lvl="1" indent="-533400">
              <a:lnSpc>
                <a:spcPct val="110000"/>
              </a:lnSpc>
            </a:pPr>
            <a:r>
              <a:rPr lang="zh-CN" altLang="en-US" sz="2400" dirty="0"/>
              <a:t>基本组成： </a:t>
            </a:r>
            <a:r>
              <a:rPr lang="en-US" altLang="zh-CN" sz="2400" b="1" dirty="0"/>
              <a:t>PC</a:t>
            </a:r>
            <a:r>
              <a:rPr lang="zh-CN" altLang="en-US" sz="2400" b="1" dirty="0"/>
              <a:t>、</a:t>
            </a:r>
            <a:r>
              <a:rPr lang="en-US" altLang="zh-CN" sz="2400" b="1" dirty="0"/>
              <a:t>IR</a:t>
            </a:r>
            <a:r>
              <a:rPr lang="zh-CN" altLang="en-US" sz="2400" b="1" dirty="0"/>
              <a:t>、指令译码器、时序产生器</a:t>
            </a:r>
            <a:r>
              <a:rPr lang="zh-CN" altLang="en-US" sz="2400" dirty="0"/>
              <a:t>和</a:t>
            </a:r>
            <a:r>
              <a:rPr lang="zh-CN" altLang="en-US" sz="2400" b="1" dirty="0"/>
              <a:t>操作控制器</a:t>
            </a:r>
            <a:r>
              <a:rPr lang="zh-CN" altLang="en-US" sz="2400" dirty="0"/>
              <a:t>等。</a:t>
            </a:r>
          </a:p>
        </p:txBody>
      </p:sp>
      <p:sp>
        <p:nvSpPr>
          <p:cNvPr id="29697"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16</a:t>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云形 5"/>
          <p:cNvSpPr/>
          <p:nvPr/>
        </p:nvSpPr>
        <p:spPr>
          <a:xfrm>
            <a:off x="5652120" y="1022462"/>
            <a:ext cx="3240360" cy="1052736"/>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i="1" dirty="0"/>
              <a:t>（</a:t>
            </a:r>
            <a:r>
              <a:rPr lang="en-US" altLang="zh-CN" i="1" dirty="0"/>
              <a:t>note</a:t>
            </a:r>
            <a:r>
              <a:rPr lang="zh-CN" altLang="en-US" i="1" dirty="0"/>
              <a:t>）相关≠冲突</a:t>
            </a:r>
            <a:endParaRPr lang="zh-CN" altLang="en-US" sz="1200" i="1" dirty="0"/>
          </a:p>
        </p:txBody>
      </p:sp>
      <p:sp>
        <p:nvSpPr>
          <p:cNvPr id="104451"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rPr>
              <a:t>5.7.2 RISC CPU</a:t>
            </a:r>
            <a:r>
              <a:rPr lang="zh-CN" altLang="en-US" dirty="0">
                <a:solidFill>
                  <a:schemeClr val="tx1"/>
                </a:solidFill>
              </a:rPr>
              <a:t>实例</a:t>
            </a:r>
            <a:endParaRPr lang="en-US" altLang="zh-CN" dirty="0">
              <a:solidFill>
                <a:schemeClr val="tx1"/>
              </a:solidFill>
            </a:endParaRPr>
          </a:p>
        </p:txBody>
      </p:sp>
      <p:sp>
        <p:nvSpPr>
          <p:cNvPr id="104450"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160</a:t>
            </a:fld>
            <a:endParaRPr lang="en-US" altLang="zh-CN" sz="1000" dirty="0"/>
          </a:p>
        </p:txBody>
      </p:sp>
      <p:sp>
        <p:nvSpPr>
          <p:cNvPr id="5" name="Rectangle 3"/>
          <p:cNvSpPr txBox="1">
            <a:spLocks/>
          </p:cNvSpPr>
          <p:nvPr/>
        </p:nvSpPr>
        <p:spPr>
          <a:xfrm>
            <a:off x="457200" y="1556792"/>
            <a:ext cx="7932738" cy="5040560"/>
          </a:xfrm>
          <a:prstGeom prst="rect">
            <a:avLst/>
          </a:prstGeom>
        </p:spPr>
        <p:txBody>
          <a:bodyPr vert="horz" wrap="square"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tx2"/>
              </a:buClr>
              <a:buSzPct val="70000"/>
              <a:buNone/>
            </a:pPr>
            <a:r>
              <a:rPr lang="en-US" altLang="zh-CN" sz="2600" dirty="0"/>
              <a:t>(1)</a:t>
            </a:r>
            <a:r>
              <a:rPr lang="zh-CN" altLang="en-US" sz="2600" dirty="0"/>
              <a:t>各段推进情况图分析：</a:t>
            </a:r>
            <a:endParaRPr lang="en-US" altLang="zh-CN" sz="2600" dirty="0"/>
          </a:p>
          <a:p>
            <a:pPr>
              <a:buClr>
                <a:schemeClr val="tx2"/>
              </a:buClr>
              <a:buSzPct val="70000"/>
              <a:buFont typeface="Wingdings" panose="05000000000000000000" pitchFamily="2" charset="2"/>
              <a:buChar char="•"/>
            </a:pPr>
            <a:r>
              <a:rPr lang="zh-CN" altLang="en-US" sz="2000" dirty="0"/>
              <a:t>按序发射按序完成各段情况推进图如图 </a:t>
            </a:r>
            <a:r>
              <a:rPr lang="en-US" altLang="zh-CN" sz="2000" dirty="0"/>
              <a:t>5.35(b)</a:t>
            </a:r>
            <a:r>
              <a:rPr lang="zh-CN" altLang="en-US" sz="2000" dirty="0"/>
              <a:t>所示。由于 </a:t>
            </a:r>
            <a:r>
              <a:rPr lang="en-US" altLang="zh-CN" sz="2000" dirty="0"/>
              <a:t>I1 </a:t>
            </a:r>
            <a:r>
              <a:rPr lang="zh-CN" altLang="en-US" sz="2000" dirty="0"/>
              <a:t>和 </a:t>
            </a:r>
            <a:r>
              <a:rPr lang="en-US" altLang="zh-CN" sz="2000" dirty="0"/>
              <a:t>I2 </a:t>
            </a:r>
            <a:r>
              <a:rPr lang="zh-CN" altLang="en-US" sz="2000" dirty="0"/>
              <a:t>之间有 </a:t>
            </a:r>
            <a:r>
              <a:rPr lang="en-US" altLang="zh-CN" sz="2000" dirty="0"/>
              <a:t>RAW</a:t>
            </a:r>
            <a:r>
              <a:rPr lang="zh-CN" altLang="en-US" sz="2000" dirty="0"/>
              <a:t>相关，</a:t>
            </a:r>
            <a:r>
              <a:rPr lang="en-US" altLang="zh-CN" sz="2000" dirty="0"/>
              <a:t>I2 </a:t>
            </a:r>
            <a:r>
              <a:rPr lang="zh-CN" altLang="en-US" sz="2000" dirty="0"/>
              <a:t>要推迟一个时钟才能发射。类似的情况也存在于 </a:t>
            </a:r>
            <a:r>
              <a:rPr lang="en-US" altLang="zh-CN" sz="2000" dirty="0"/>
              <a:t>I5 </a:t>
            </a:r>
            <a:r>
              <a:rPr lang="zh-CN" altLang="en-US" sz="2000" dirty="0"/>
              <a:t>和 </a:t>
            </a:r>
            <a:r>
              <a:rPr lang="en-US" altLang="zh-CN" sz="2000" dirty="0"/>
              <a:t>I6 </a:t>
            </a:r>
            <a:r>
              <a:rPr lang="zh-CN" altLang="en-US" sz="2000" dirty="0"/>
              <a:t>之间。 </a:t>
            </a:r>
          </a:p>
          <a:p>
            <a:pPr>
              <a:buClr>
                <a:schemeClr val="tx2"/>
              </a:buClr>
              <a:buSzPct val="70000"/>
              <a:buFont typeface="Wingdings" panose="05000000000000000000" pitchFamily="2" charset="2"/>
              <a:buChar char="•"/>
            </a:pPr>
            <a:r>
              <a:rPr lang="en-US" altLang="zh-CN" sz="2000" dirty="0"/>
              <a:t>I3 </a:t>
            </a:r>
            <a:r>
              <a:rPr lang="zh-CN" altLang="en-US" sz="2000" dirty="0"/>
              <a:t>和 </a:t>
            </a:r>
            <a:r>
              <a:rPr lang="en-US" altLang="zh-CN" sz="2000" dirty="0"/>
              <a:t>I4 </a:t>
            </a:r>
            <a:r>
              <a:rPr lang="zh-CN" altLang="en-US" sz="2000" dirty="0"/>
              <a:t>之间有 </a:t>
            </a:r>
            <a:r>
              <a:rPr lang="en-US" altLang="zh-CN" sz="2000" dirty="0"/>
              <a:t>WAR </a:t>
            </a:r>
            <a:r>
              <a:rPr lang="zh-CN" altLang="en-US" sz="2000" dirty="0"/>
              <a:t>相关，但按序发射，即使 </a:t>
            </a:r>
            <a:r>
              <a:rPr lang="en-US" altLang="zh-CN" sz="2000" dirty="0"/>
              <a:t>I3 </a:t>
            </a:r>
            <a:r>
              <a:rPr lang="zh-CN" altLang="en-US" sz="2000" dirty="0"/>
              <a:t>和 </a:t>
            </a:r>
            <a:r>
              <a:rPr lang="en-US" altLang="zh-CN" sz="2000" dirty="0"/>
              <a:t>I4 </a:t>
            </a:r>
            <a:r>
              <a:rPr lang="zh-CN" altLang="en-US" sz="2000" dirty="0"/>
              <a:t>并行操作，也不会导致错误。 </a:t>
            </a:r>
            <a:r>
              <a:rPr lang="zh-CN" altLang="en-US" sz="2000" b="1" dirty="0">
                <a:solidFill>
                  <a:schemeClr val="accent5">
                    <a:lumMod val="75000"/>
                  </a:schemeClr>
                </a:solidFill>
              </a:rPr>
              <a:t>（为什么？）</a:t>
            </a:r>
          </a:p>
          <a:p>
            <a:pPr>
              <a:buClr>
                <a:schemeClr val="tx2"/>
              </a:buClr>
              <a:buSzPct val="70000"/>
              <a:buFont typeface="Wingdings" panose="05000000000000000000" pitchFamily="2" charset="2"/>
              <a:buChar char="•"/>
            </a:pPr>
            <a:r>
              <a:rPr lang="en-US" altLang="zh-CN" sz="2000" dirty="0"/>
              <a:t>I5 </a:t>
            </a:r>
            <a:r>
              <a:rPr lang="zh-CN" altLang="en-US" sz="2000" dirty="0"/>
              <a:t>和 </a:t>
            </a:r>
            <a:r>
              <a:rPr lang="en-US" altLang="zh-CN" sz="2000" dirty="0"/>
              <a:t>I6 </a:t>
            </a:r>
            <a:r>
              <a:rPr lang="zh-CN" altLang="en-US" sz="2000" dirty="0"/>
              <a:t>之间还有 </a:t>
            </a:r>
            <a:r>
              <a:rPr lang="en-US" altLang="zh-CN" sz="2000" dirty="0"/>
              <a:t>WAW </a:t>
            </a:r>
            <a:r>
              <a:rPr lang="zh-CN" altLang="en-US" sz="2000" dirty="0"/>
              <a:t>相关，只要 </a:t>
            </a:r>
            <a:r>
              <a:rPr lang="en-US" altLang="zh-CN" sz="2000" dirty="0"/>
              <a:t>I6 </a:t>
            </a:r>
            <a:r>
              <a:rPr lang="zh-CN" altLang="en-US" sz="2000" dirty="0"/>
              <a:t>的完成放在 </a:t>
            </a:r>
            <a:r>
              <a:rPr lang="en-US" altLang="zh-CN" sz="2000" dirty="0"/>
              <a:t>I5 </a:t>
            </a:r>
            <a:r>
              <a:rPr lang="zh-CN" altLang="en-US" sz="2000" dirty="0"/>
              <a:t>之后，就不会出错。注意，</a:t>
            </a:r>
            <a:r>
              <a:rPr lang="en-US" altLang="zh-CN" sz="2000" dirty="0"/>
              <a:t>I5 </a:t>
            </a:r>
            <a:r>
              <a:rPr lang="zh-CN" altLang="en-US" sz="2000" dirty="0"/>
              <a:t>实际上已在时钟 </a:t>
            </a:r>
            <a:r>
              <a:rPr lang="en-US" altLang="zh-CN" sz="2000" dirty="0"/>
              <a:t>6 </a:t>
            </a:r>
            <a:r>
              <a:rPr lang="zh-CN" altLang="en-US" sz="2000" dirty="0"/>
              <a:t>执行完毕，但一直推迟到时钟 </a:t>
            </a:r>
            <a:r>
              <a:rPr lang="en-US" altLang="zh-CN" sz="2000" dirty="0"/>
              <a:t>9 </a:t>
            </a:r>
            <a:r>
              <a:rPr lang="zh-CN" altLang="en-US" sz="2000" dirty="0"/>
              <a:t>才写回，这是为了保持按序完成。由于前向传送，</a:t>
            </a:r>
            <a:r>
              <a:rPr lang="en-US" altLang="zh-CN" sz="2000" dirty="0"/>
              <a:t>I6</a:t>
            </a:r>
            <a:r>
              <a:rPr lang="zh-CN" altLang="en-US" sz="2000" dirty="0"/>
              <a:t>可以紧跟</a:t>
            </a:r>
            <a:r>
              <a:rPr lang="en-US" altLang="zh-CN" sz="2000" dirty="0"/>
              <a:t>I5</a:t>
            </a:r>
            <a:r>
              <a:rPr lang="zh-CN" altLang="en-US" sz="2000" dirty="0"/>
              <a:t>执行 。</a:t>
            </a:r>
            <a:endParaRPr lang="en-US" altLang="zh-CN" sz="2000" dirty="0"/>
          </a:p>
        </p:txBody>
      </p:sp>
      <p:pic>
        <p:nvPicPr>
          <p:cNvPr id="7" name="图片 2"/>
          <p:cNvPicPr>
            <a:picLocks noChangeAspect="1"/>
          </p:cNvPicPr>
          <p:nvPr/>
        </p:nvPicPr>
        <p:blipFill>
          <a:blip r:embed="rId3"/>
          <a:stretch>
            <a:fillRect/>
          </a:stretch>
        </p:blipFill>
        <p:spPr>
          <a:xfrm>
            <a:off x="251520" y="4941168"/>
            <a:ext cx="4194968" cy="1860550"/>
          </a:xfrm>
          <a:prstGeom prst="rect">
            <a:avLst/>
          </a:prstGeom>
          <a:noFill/>
          <a:ln w="9525">
            <a:noFill/>
          </a:ln>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3569" y="4992337"/>
            <a:ext cx="4109442" cy="1388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161</a:t>
            </a:fld>
            <a:endParaRPr lang="en-US" altLang="zh-CN" sz="1000" dirty="0"/>
          </a:p>
        </p:txBody>
      </p:sp>
      <p:sp>
        <p:nvSpPr>
          <p:cNvPr id="105475" name="Text Box 3"/>
          <p:cNvSpPr txBox="1"/>
          <p:nvPr/>
        </p:nvSpPr>
        <p:spPr>
          <a:xfrm>
            <a:off x="879475" y="463550"/>
            <a:ext cx="5422900" cy="7699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4400" b="1" dirty="0"/>
              <a:t>5.7.2 RISC CPU</a:t>
            </a:r>
            <a:r>
              <a:rPr lang="zh-CN" altLang="en-US" sz="4400" b="1" dirty="0"/>
              <a:t>实例</a:t>
            </a:r>
            <a:endParaRPr lang="en-US" altLang="zh-CN" sz="44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475" y="2276872"/>
            <a:ext cx="7424189" cy="4158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3"/>
          <p:cNvSpPr txBox="1">
            <a:spLocks/>
          </p:cNvSpPr>
          <p:nvPr/>
        </p:nvSpPr>
        <p:spPr>
          <a:xfrm>
            <a:off x="457200" y="1556792"/>
            <a:ext cx="7932738" cy="5040560"/>
          </a:xfrm>
          <a:prstGeom prst="rect">
            <a:avLst/>
          </a:prstGeom>
        </p:spPr>
        <p:txBody>
          <a:bodyPr vert="horz" wrap="square"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tx2"/>
              </a:buClr>
              <a:buSzPct val="70000"/>
              <a:buNone/>
            </a:pPr>
            <a:r>
              <a:rPr lang="en-US" altLang="zh-CN" sz="2600" dirty="0"/>
              <a:t>(1)</a:t>
            </a:r>
            <a:r>
              <a:rPr lang="zh-CN" altLang="en-US" sz="2600" dirty="0"/>
              <a:t>各段推进情况图（取指段忽略，故时钟从</a:t>
            </a:r>
            <a:r>
              <a:rPr lang="en-US" altLang="zh-CN" sz="2600" dirty="0"/>
              <a:t>2</a:t>
            </a:r>
            <a:r>
              <a:rPr lang="zh-CN" altLang="en-US" sz="2600" dirty="0"/>
              <a:t>开始） </a:t>
            </a:r>
            <a:endParaRPr lang="en-US" altLang="zh-CN" sz="2600"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162</a:t>
            </a:fld>
            <a:endParaRPr lang="en-US" altLang="zh-CN" sz="1000" dirty="0"/>
          </a:p>
        </p:txBody>
      </p:sp>
      <p:sp>
        <p:nvSpPr>
          <p:cNvPr id="105475" name="Text Box 3"/>
          <p:cNvSpPr txBox="1"/>
          <p:nvPr/>
        </p:nvSpPr>
        <p:spPr>
          <a:xfrm>
            <a:off x="879475" y="463550"/>
            <a:ext cx="5422900" cy="7699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4400" b="1" dirty="0"/>
              <a:t>5.7.2 RISC CPU</a:t>
            </a:r>
            <a:r>
              <a:rPr lang="zh-CN" altLang="en-US" sz="4400" b="1" dirty="0"/>
              <a:t>实例</a:t>
            </a:r>
            <a:endParaRPr lang="en-US" altLang="zh-CN" sz="4400" b="1" dirty="0"/>
          </a:p>
        </p:txBody>
      </p:sp>
      <p:sp>
        <p:nvSpPr>
          <p:cNvPr id="6" name="Rectangle 3"/>
          <p:cNvSpPr txBox="1">
            <a:spLocks/>
          </p:cNvSpPr>
          <p:nvPr/>
        </p:nvSpPr>
        <p:spPr>
          <a:xfrm>
            <a:off x="457200" y="1556792"/>
            <a:ext cx="7932738" cy="5040560"/>
          </a:xfrm>
          <a:prstGeom prst="rect">
            <a:avLst/>
          </a:prstGeom>
        </p:spPr>
        <p:txBody>
          <a:bodyPr vert="horz" wrap="square"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tx2"/>
              </a:buClr>
              <a:buSzPct val="70000"/>
              <a:buNone/>
            </a:pPr>
            <a:r>
              <a:rPr lang="en-US" altLang="zh-CN" sz="2600" dirty="0"/>
              <a:t>(2)</a:t>
            </a:r>
            <a:r>
              <a:rPr lang="zh-CN" altLang="en-US" sz="2600" dirty="0"/>
              <a:t>现在根据各段推进情况图画出</a:t>
            </a:r>
            <a:r>
              <a:rPr lang="zh-CN" altLang="en-US" sz="2600" dirty="0">
                <a:solidFill>
                  <a:srgbClr val="FF0000"/>
                </a:solidFill>
              </a:rPr>
              <a:t>流水线时空图</a:t>
            </a:r>
            <a:endParaRPr lang="en-US" altLang="zh-CN" sz="2600" dirty="0">
              <a:solidFill>
                <a:srgbClr val="FF0000"/>
              </a:solidFill>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869160"/>
            <a:ext cx="4466670" cy="1957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060848"/>
            <a:ext cx="4628571"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363443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163</a:t>
            </a:fld>
            <a:endParaRPr lang="en-US" altLang="zh-CN" sz="1000" dirty="0"/>
          </a:p>
        </p:txBody>
      </p:sp>
      <p:sp>
        <p:nvSpPr>
          <p:cNvPr id="105475" name="Text Box 3"/>
          <p:cNvSpPr txBox="1"/>
          <p:nvPr/>
        </p:nvSpPr>
        <p:spPr>
          <a:xfrm>
            <a:off x="879475" y="463550"/>
            <a:ext cx="5422900" cy="7699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4400" b="1" dirty="0"/>
              <a:t>5.7.2 RISC CPU</a:t>
            </a:r>
            <a:r>
              <a:rPr lang="zh-CN" altLang="en-US" sz="4400" b="1" dirty="0"/>
              <a:t>实例</a:t>
            </a:r>
            <a:endParaRPr lang="en-US" altLang="zh-CN" sz="4400" b="1" dirty="0"/>
          </a:p>
        </p:txBody>
      </p:sp>
      <p:sp>
        <p:nvSpPr>
          <p:cNvPr id="6" name="Rectangle 3"/>
          <p:cNvSpPr txBox="1">
            <a:spLocks/>
          </p:cNvSpPr>
          <p:nvPr/>
        </p:nvSpPr>
        <p:spPr>
          <a:xfrm>
            <a:off x="457200" y="1556792"/>
            <a:ext cx="7932738" cy="5040560"/>
          </a:xfrm>
          <a:prstGeom prst="rect">
            <a:avLst/>
          </a:prstGeom>
        </p:spPr>
        <p:txBody>
          <a:bodyPr vert="horz" wrap="square"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tx2"/>
              </a:buClr>
              <a:buSzPct val="70000"/>
              <a:buNone/>
            </a:pPr>
            <a:r>
              <a:rPr lang="en-US" altLang="zh-CN" sz="2600" dirty="0"/>
              <a:t>(2)</a:t>
            </a:r>
            <a:r>
              <a:rPr lang="zh-CN" altLang="en-US" sz="2600" dirty="0"/>
              <a:t>现在根据各段推进情况图画出</a:t>
            </a:r>
            <a:r>
              <a:rPr lang="zh-CN" altLang="en-US" sz="2600" dirty="0">
                <a:solidFill>
                  <a:srgbClr val="FF0000"/>
                </a:solidFill>
              </a:rPr>
              <a:t>流水线时空图</a:t>
            </a:r>
            <a:endParaRPr lang="en-US" altLang="zh-CN" sz="2600" dirty="0">
              <a:solidFill>
                <a:srgbClr val="FF0000"/>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240570"/>
            <a:ext cx="7669799" cy="3673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503244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164</a:t>
            </a:fld>
            <a:endParaRPr lang="en-US" altLang="zh-CN" sz="1000" dirty="0"/>
          </a:p>
        </p:txBody>
      </p:sp>
      <p:sp>
        <p:nvSpPr>
          <p:cNvPr id="106499" name="Text Box 3"/>
          <p:cNvSpPr txBox="1"/>
          <p:nvPr/>
        </p:nvSpPr>
        <p:spPr>
          <a:xfrm>
            <a:off x="879475" y="463550"/>
            <a:ext cx="5559425" cy="7699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zh-CN" sz="4400" b="1" dirty="0"/>
              <a:t>5.7.3 动态流水线调度</a:t>
            </a:r>
            <a:endParaRPr lang="en-US" altLang="zh-CN" sz="4400" b="1" dirty="0"/>
          </a:p>
        </p:txBody>
      </p:sp>
      <p:sp>
        <p:nvSpPr>
          <p:cNvPr id="106501" name="Text Box 3"/>
          <p:cNvSpPr txBox="1"/>
          <p:nvPr/>
        </p:nvSpPr>
        <p:spPr>
          <a:xfrm>
            <a:off x="642938" y="1241402"/>
            <a:ext cx="7889502" cy="261610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800" dirty="0">
                <a:solidFill>
                  <a:srgbClr val="0070C0"/>
                </a:solidFill>
              </a:rPr>
              <a:t>         </a:t>
            </a:r>
            <a:r>
              <a:rPr lang="zh-CN" altLang="zh-CN" sz="2800" dirty="0">
                <a:solidFill>
                  <a:srgbClr val="0070C0"/>
                </a:solidFill>
              </a:rPr>
              <a:t>动态流水线调度</a:t>
            </a:r>
            <a:r>
              <a:rPr lang="zh-CN" altLang="zh-CN" sz="2800" dirty="0"/>
              <a:t>是指对指令重新排序以避免处理器阻塞的硬件支持。流水线3个主要单元：</a:t>
            </a:r>
            <a:br>
              <a:rPr lang="zh-CN" altLang="zh-CN" sz="2800" dirty="0"/>
            </a:br>
            <a:r>
              <a:rPr lang="en-US" altLang="zh-CN" sz="2800" dirty="0"/>
              <a:t>     </a:t>
            </a:r>
            <a:r>
              <a:rPr lang="zh-CN" altLang="zh-CN" sz="2000" dirty="0"/>
              <a:t>1. </a:t>
            </a:r>
            <a:r>
              <a:rPr lang="zh-CN" altLang="en-US" sz="2000" dirty="0"/>
              <a:t>取指译码</a:t>
            </a:r>
            <a:r>
              <a:rPr lang="zh-CN" altLang="zh-CN" sz="2000" dirty="0"/>
              <a:t>单元（</a:t>
            </a:r>
            <a:r>
              <a:rPr lang="en-US" altLang="zh-CN" sz="2000" dirty="0"/>
              <a:t>1</a:t>
            </a:r>
            <a:r>
              <a:rPr lang="zh-CN" altLang="zh-CN" sz="2000" dirty="0"/>
              <a:t>个）</a:t>
            </a:r>
            <a:r>
              <a:rPr lang="zh-CN" altLang="en-US" sz="2000" dirty="0"/>
              <a:t>：取指、译指，发射时机控制</a:t>
            </a:r>
            <a:br>
              <a:rPr lang="zh-CN" altLang="zh-CN" sz="2000" dirty="0"/>
            </a:br>
            <a:r>
              <a:rPr lang="en-US" altLang="zh-CN" sz="2000" dirty="0"/>
              <a:t>       </a:t>
            </a:r>
            <a:r>
              <a:rPr lang="zh-CN" altLang="zh-CN" sz="2000" dirty="0"/>
              <a:t>2. 功能单元（多个）</a:t>
            </a:r>
            <a:r>
              <a:rPr lang="zh-CN" altLang="en-US" sz="2000" dirty="0"/>
              <a:t>：每个功能单元都有自己的缓冲器，称为保留站，它用于暂存操作数和操作指令。</a:t>
            </a:r>
            <a:br>
              <a:rPr lang="zh-CN" altLang="zh-CN" sz="2000" dirty="0"/>
            </a:br>
            <a:r>
              <a:rPr lang="en-US" altLang="zh-CN" sz="2000" dirty="0"/>
              <a:t>        </a:t>
            </a:r>
            <a:r>
              <a:rPr lang="zh-CN" altLang="zh-CN" sz="2000" dirty="0"/>
              <a:t>3. 指令完成单元（</a:t>
            </a:r>
            <a:r>
              <a:rPr lang="en-US" altLang="zh-CN" sz="2000" dirty="0"/>
              <a:t>1</a:t>
            </a:r>
            <a:r>
              <a:rPr lang="zh-CN" altLang="zh-CN" sz="2000" dirty="0"/>
              <a:t>个）</a:t>
            </a:r>
            <a:r>
              <a:rPr lang="zh-CN" altLang="en-US" sz="2000" dirty="0"/>
              <a:t>：确定何时能够安全地将结果放入到寄存器堆或内存中</a:t>
            </a:r>
            <a:endParaRPr lang="en-US" altLang="zh-CN" sz="2000" b="1" dirty="0"/>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5421" y="3601727"/>
            <a:ext cx="4824536" cy="304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p:cNvSpPr>
          <p:nvPr>
            <p:ph type="title"/>
          </p:nvPr>
        </p:nvSpPr>
        <p:spPr>
          <a:xfrm>
            <a:off x="323850" y="333375"/>
            <a:ext cx="7772400" cy="685800"/>
          </a:xfrm>
        </p:spPr>
        <p:txBody>
          <a:bodyPr vert="horz" wrap="square" lIns="91440" tIns="45720" rIns="91440" bIns="45720" anchor="b" anchorCtr="0">
            <a:normAutofit fontScale="90000"/>
          </a:bodyPr>
          <a:lstStyle/>
          <a:p>
            <a:pPr eaLnBrk="1" hangingPunct="1"/>
            <a:r>
              <a:rPr lang="zh-CN" altLang="en-US" dirty="0"/>
              <a:t>本章小结</a:t>
            </a:r>
          </a:p>
        </p:txBody>
      </p:sp>
      <p:sp>
        <p:nvSpPr>
          <p:cNvPr id="183299" name="Rectangle 3"/>
          <p:cNvSpPr>
            <a:spLocks noGrp="1"/>
          </p:cNvSpPr>
          <p:nvPr>
            <p:ph idx="1"/>
          </p:nvPr>
        </p:nvSpPr>
        <p:spPr>
          <a:xfrm>
            <a:off x="250825" y="981074"/>
            <a:ext cx="8077200" cy="5544269"/>
          </a:xfrm>
        </p:spPr>
        <p:txBody>
          <a:bodyPr vert="horz" wrap="square" lIns="91440" tIns="45720" rIns="91440" bIns="45720" anchor="t" anchorCtr="0">
            <a:normAutofit lnSpcReduction="10000"/>
          </a:bodyPr>
          <a:lstStyle/>
          <a:p>
            <a:pPr eaLnBrk="1" hangingPunct="1">
              <a:lnSpc>
                <a:spcPct val="90000"/>
              </a:lnSpc>
            </a:pPr>
            <a:r>
              <a:rPr lang="zh-CN" altLang="en-US" sz="2500" b="1" dirty="0">
                <a:solidFill>
                  <a:schemeClr val="accent5">
                    <a:lumMod val="75000"/>
                  </a:schemeClr>
                </a:solidFill>
              </a:rPr>
              <a:t>功能</a:t>
            </a:r>
            <a:r>
              <a:rPr lang="zh-CN" altLang="en-US" sz="2500" dirty="0"/>
              <a:t>：</a:t>
            </a:r>
            <a:r>
              <a:rPr lang="en-US" altLang="zh-CN" sz="2500" dirty="0"/>
              <a:t>CPU</a:t>
            </a:r>
            <a:r>
              <a:rPr lang="zh-CN" altLang="en-US" sz="2500" dirty="0"/>
              <a:t>是计算机的中央处理部件，具有指令控制、操作控制、时间控制、数据加工等基本功能。</a:t>
            </a:r>
            <a:endParaRPr lang="en-US" altLang="zh-CN" sz="2500" dirty="0"/>
          </a:p>
          <a:p>
            <a:pPr eaLnBrk="1" hangingPunct="1">
              <a:lnSpc>
                <a:spcPct val="90000"/>
              </a:lnSpc>
            </a:pPr>
            <a:r>
              <a:rPr lang="zh-CN" altLang="en-US" sz="2500" b="1" dirty="0">
                <a:solidFill>
                  <a:schemeClr val="accent5">
                    <a:lumMod val="75000"/>
                  </a:schemeClr>
                </a:solidFill>
              </a:rPr>
              <a:t>组成</a:t>
            </a:r>
            <a:r>
              <a:rPr lang="zh-CN" altLang="en-US" sz="2500" dirty="0"/>
              <a:t>：早期的</a:t>
            </a:r>
            <a:r>
              <a:rPr lang="en-US" altLang="zh-CN" sz="2500" dirty="0"/>
              <a:t>CPU</a:t>
            </a:r>
            <a:r>
              <a:rPr lang="zh-CN" altLang="en-US" sz="2500" dirty="0"/>
              <a:t>由运算器和控制器两大部分组成。随着高密度集成电路技术的发展，当今的</a:t>
            </a:r>
            <a:r>
              <a:rPr lang="en-US" altLang="zh-CN" sz="2500" dirty="0"/>
              <a:t>CPU</a:t>
            </a:r>
            <a:r>
              <a:rPr lang="zh-CN" altLang="en-US" sz="2500" dirty="0"/>
              <a:t>芯片变成运算器、</a:t>
            </a:r>
            <a:r>
              <a:rPr lang="en-US" altLang="zh-CN" sz="2500" dirty="0"/>
              <a:t>cache</a:t>
            </a:r>
            <a:r>
              <a:rPr lang="zh-CN" altLang="en-US" sz="2500" dirty="0"/>
              <a:t>和控制器三大部分，其中还包括浮点运算器、存储管理部件等。</a:t>
            </a:r>
          </a:p>
          <a:p>
            <a:pPr eaLnBrk="1" hangingPunct="1">
              <a:lnSpc>
                <a:spcPct val="90000"/>
              </a:lnSpc>
            </a:pPr>
            <a:r>
              <a:rPr lang="zh-CN" altLang="en-US" sz="2500" b="1" dirty="0">
                <a:solidFill>
                  <a:schemeClr val="accent5">
                    <a:lumMod val="75000"/>
                  </a:schemeClr>
                </a:solidFill>
              </a:rPr>
              <a:t>寄存器</a:t>
            </a:r>
            <a:r>
              <a:rPr lang="zh-CN" altLang="en-US" sz="2500" dirty="0"/>
              <a:t>：</a:t>
            </a:r>
            <a:r>
              <a:rPr lang="en-US" altLang="zh-CN" sz="2500" dirty="0"/>
              <a:t>CPU</a:t>
            </a:r>
            <a:r>
              <a:rPr lang="zh-CN" altLang="en-US" sz="2500" dirty="0"/>
              <a:t>中至少要有如下六类寄存器：指令寄存器、程序计数器、地址寄存器、数据缓冲寄存器、通用寄存器、状态条件寄存器。</a:t>
            </a:r>
            <a:endParaRPr lang="en-US" altLang="zh-CN" sz="2500" dirty="0"/>
          </a:p>
          <a:p>
            <a:pPr>
              <a:lnSpc>
                <a:spcPct val="90000"/>
              </a:lnSpc>
            </a:pPr>
            <a:r>
              <a:rPr lang="zh-CN" altLang="en-US" sz="2500" b="1" dirty="0">
                <a:solidFill>
                  <a:schemeClr val="accent5">
                    <a:lumMod val="75000"/>
                  </a:schemeClr>
                </a:solidFill>
              </a:rPr>
              <a:t>指令周期、</a:t>
            </a:r>
            <a:r>
              <a:rPr lang="en-US" altLang="zh-CN" sz="2500" b="1" dirty="0">
                <a:solidFill>
                  <a:schemeClr val="accent5">
                    <a:lumMod val="75000"/>
                  </a:schemeClr>
                </a:solidFill>
              </a:rPr>
              <a:t>CPU</a:t>
            </a:r>
            <a:r>
              <a:rPr lang="zh-CN" altLang="en-US" sz="2500" b="1" dirty="0">
                <a:solidFill>
                  <a:schemeClr val="accent5">
                    <a:lumMod val="75000"/>
                  </a:schemeClr>
                </a:solidFill>
              </a:rPr>
              <a:t>周期、时钟周期</a:t>
            </a:r>
            <a:r>
              <a:rPr lang="zh-CN" altLang="en-US" sz="2500" dirty="0"/>
              <a:t>：</a:t>
            </a:r>
            <a:r>
              <a:rPr lang="en-US" altLang="zh-CN" sz="2500" dirty="0"/>
              <a:t>CPU</a:t>
            </a:r>
            <a:r>
              <a:rPr lang="zh-CN" altLang="en-US" sz="2500" dirty="0"/>
              <a:t>从存储器取出一条指令并执行这条指令的时间和称为指令周期。指令周期可分为取指周期和执行周期，而</a:t>
            </a:r>
            <a:r>
              <a:rPr lang="en-US" altLang="zh-CN" sz="2500" dirty="0"/>
              <a:t>CPU</a:t>
            </a:r>
            <a:r>
              <a:rPr lang="zh-CN" altLang="en-US" sz="2500" dirty="0"/>
              <a:t>周期长度被定义为取指周期的长度。一个</a:t>
            </a:r>
            <a:r>
              <a:rPr lang="en-US" altLang="zh-CN" sz="2500" dirty="0"/>
              <a:t>CPU</a:t>
            </a:r>
            <a:r>
              <a:rPr lang="zh-CN" altLang="en-US" sz="2500" dirty="0"/>
              <a:t>周期的长度为</a:t>
            </a:r>
            <a:r>
              <a:rPr lang="en-US" altLang="zh-CN" sz="2500" dirty="0"/>
              <a:t>1</a:t>
            </a:r>
            <a:r>
              <a:rPr lang="zh-CN" altLang="en-US" sz="2500" dirty="0"/>
              <a:t>到多个时钟周期，时钟周期是控制计算机的最小时间颗粒度。对于</a:t>
            </a:r>
            <a:r>
              <a:rPr lang="en-US" altLang="zh-CN" sz="2500" dirty="0"/>
              <a:t>RISC</a:t>
            </a:r>
            <a:r>
              <a:rPr lang="zh-CN" altLang="en-US" sz="2500" dirty="0"/>
              <a:t>，由于流水执行，大部分指令在一个机器周期（ </a:t>
            </a:r>
            <a:r>
              <a:rPr lang="en-US" altLang="zh-CN" sz="2500" dirty="0"/>
              <a:t>CPU</a:t>
            </a:r>
            <a:r>
              <a:rPr lang="zh-CN" altLang="en-US" sz="2500" dirty="0"/>
              <a:t>周期）完成</a:t>
            </a:r>
          </a:p>
        </p:txBody>
      </p:sp>
      <p:sp>
        <p:nvSpPr>
          <p:cNvPr id="10752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165</a:t>
            </a:fld>
            <a:endParaRPr lang="en-US" altLang="zh-CN"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 calcmode="lin" valueType="num">
                                      <p:cBhvr additive="base">
                                        <p:cTn id="7" dur="500" fill="hold"/>
                                        <p:tgtEl>
                                          <p:spTgt spid="183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3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299">
                                            <p:txEl>
                                              <p:pRg st="1" end="1"/>
                                            </p:txEl>
                                          </p:spTgt>
                                        </p:tgtEl>
                                        <p:attrNameLst>
                                          <p:attrName>style.visibility</p:attrName>
                                        </p:attrNameLst>
                                      </p:cBhvr>
                                      <p:to>
                                        <p:strVal val="visible"/>
                                      </p:to>
                                    </p:set>
                                    <p:anim calcmode="lin" valueType="num">
                                      <p:cBhvr additive="base">
                                        <p:cTn id="13" dur="500" fill="hold"/>
                                        <p:tgtEl>
                                          <p:spTgt spid="1832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32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3299">
                                            <p:txEl>
                                              <p:pRg st="2" end="2"/>
                                            </p:txEl>
                                          </p:spTgt>
                                        </p:tgtEl>
                                        <p:attrNameLst>
                                          <p:attrName>style.visibility</p:attrName>
                                        </p:attrNameLst>
                                      </p:cBhvr>
                                      <p:to>
                                        <p:strVal val="visible"/>
                                      </p:to>
                                    </p:set>
                                    <p:anim calcmode="lin" valueType="num">
                                      <p:cBhvr additive="base">
                                        <p:cTn id="19" dur="500" fill="hold"/>
                                        <p:tgtEl>
                                          <p:spTgt spid="1832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32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3299">
                                            <p:txEl>
                                              <p:pRg st="3" end="3"/>
                                            </p:txEl>
                                          </p:spTgt>
                                        </p:tgtEl>
                                        <p:attrNameLst>
                                          <p:attrName>style.visibility</p:attrName>
                                        </p:attrNameLst>
                                      </p:cBhvr>
                                      <p:to>
                                        <p:strVal val="visible"/>
                                      </p:to>
                                    </p:set>
                                    <p:anim calcmode="lin" valueType="num">
                                      <p:cBhvr additive="base">
                                        <p:cTn id="25" dur="500" fill="hold"/>
                                        <p:tgtEl>
                                          <p:spTgt spid="1832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329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p:cNvSpPr>
          <p:nvPr>
            <p:ph type="title"/>
          </p:nvPr>
        </p:nvSpPr>
        <p:spPr/>
        <p:txBody>
          <a:bodyPr vert="horz" wrap="square" lIns="91440" tIns="45720" rIns="91440" bIns="45720" anchor="b" anchorCtr="0"/>
          <a:lstStyle/>
          <a:p>
            <a:pPr eaLnBrk="1" hangingPunct="1">
              <a:buNone/>
            </a:pPr>
            <a:r>
              <a:rPr lang="zh-CN" altLang="en-US" dirty="0"/>
              <a:t>本章小结</a:t>
            </a:r>
          </a:p>
        </p:txBody>
      </p:sp>
      <p:sp>
        <p:nvSpPr>
          <p:cNvPr id="108548" name="Rectangle 3"/>
          <p:cNvSpPr>
            <a:spLocks noGrp="1"/>
          </p:cNvSpPr>
          <p:nvPr>
            <p:ph idx="1"/>
          </p:nvPr>
        </p:nvSpPr>
        <p:spPr/>
        <p:txBody>
          <a:bodyPr vert="horz" wrap="square" lIns="91440" tIns="45720" rIns="91440" bIns="45720" anchor="t" anchorCtr="0"/>
          <a:lstStyle/>
          <a:p>
            <a:pPr>
              <a:lnSpc>
                <a:spcPct val="80000"/>
              </a:lnSpc>
            </a:pPr>
            <a:r>
              <a:rPr lang="zh-CN" altLang="en-US" sz="2500" b="1" dirty="0">
                <a:solidFill>
                  <a:schemeClr val="accent5">
                    <a:lumMod val="75000"/>
                  </a:schemeClr>
                </a:solidFill>
              </a:rPr>
              <a:t>时序信号</a:t>
            </a:r>
            <a:r>
              <a:rPr lang="zh-CN" altLang="en-US" sz="2500" dirty="0"/>
              <a:t>：时序信号产生器提供</a:t>
            </a:r>
            <a:r>
              <a:rPr lang="en-US" altLang="zh-CN" sz="2500" dirty="0"/>
              <a:t>CPU</a:t>
            </a:r>
            <a:r>
              <a:rPr lang="zh-CN" altLang="en-US" sz="2500" dirty="0"/>
              <a:t>周期所需的时序信号。操作控制器利用这些时序信号进行定时，有条不紊地取出一条指令并执行这条指令。</a:t>
            </a:r>
          </a:p>
          <a:p>
            <a:pPr>
              <a:lnSpc>
                <a:spcPct val="80000"/>
              </a:lnSpc>
            </a:pPr>
            <a:r>
              <a:rPr lang="zh-CN" altLang="en-US" sz="2500" b="1" dirty="0">
                <a:solidFill>
                  <a:schemeClr val="accent5">
                    <a:lumMod val="75000"/>
                  </a:schemeClr>
                </a:solidFill>
              </a:rPr>
              <a:t>微程序设计技术</a:t>
            </a:r>
            <a:r>
              <a:rPr lang="zh-CN" altLang="en-US" sz="2500" dirty="0"/>
              <a:t>：微程序设计技术是利用软件方法设计操作控制器的一门技术，具有规整性、灵活性、可维护性等一系列优点，因而在计算机设计中得到了广泛应用。但是随着</a:t>
            </a:r>
            <a:r>
              <a:rPr lang="en-US" altLang="zh-CN" sz="2500" dirty="0"/>
              <a:t>ULSI</a:t>
            </a:r>
            <a:r>
              <a:rPr lang="zh-CN" altLang="en-US" sz="2500" dirty="0"/>
              <a:t>技术的发展和对机器速度的要求，硬连线逻辑设计思想又得到了重视。</a:t>
            </a:r>
          </a:p>
          <a:p>
            <a:pPr>
              <a:lnSpc>
                <a:spcPct val="80000"/>
              </a:lnSpc>
            </a:pPr>
            <a:r>
              <a:rPr lang="zh-CN" altLang="en-US" sz="2500" b="1" dirty="0">
                <a:solidFill>
                  <a:schemeClr val="accent5">
                    <a:lumMod val="75000"/>
                  </a:schemeClr>
                </a:solidFill>
              </a:rPr>
              <a:t>硬连线控制器</a:t>
            </a:r>
            <a:r>
              <a:rPr lang="zh-CN" altLang="en-US" sz="2500" dirty="0"/>
              <a:t>：硬连线控制器的基本思想是：某一微操作控制信号是指令操作码译码输出、时序信号和状态条件信号的逻辑函数，即用布尔代数写出逻辑表达式，然后用门电路、触发器等器件实现。</a:t>
            </a:r>
          </a:p>
        </p:txBody>
      </p:sp>
      <p:sp>
        <p:nvSpPr>
          <p:cNvPr id="108546"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166</a:t>
            </a:fld>
            <a:endParaRPr lang="en-US" altLang="zh-CN" sz="1000" dirty="0"/>
          </a:p>
        </p:txBody>
      </p:sp>
      <p:sp>
        <p:nvSpPr>
          <p:cNvPr id="108549"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400" dirty="0">
                <a:ea typeface="隶书" panose="02010509060101010101" pitchFamily="49" charset="-122"/>
              </a:rPr>
              <a:t>返回</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p:cNvSpPr>
          <p:nvPr>
            <p:ph type="title"/>
          </p:nvPr>
        </p:nvSpPr>
        <p:spPr/>
        <p:txBody>
          <a:bodyPr vert="horz" wrap="square" lIns="91440" tIns="45720" rIns="91440" bIns="45720" anchor="b" anchorCtr="0"/>
          <a:lstStyle/>
          <a:p>
            <a:pPr eaLnBrk="1" hangingPunct="1">
              <a:buNone/>
            </a:pPr>
            <a:r>
              <a:rPr lang="zh-CN" altLang="en-US" dirty="0"/>
              <a:t>本章小结</a:t>
            </a:r>
          </a:p>
        </p:txBody>
      </p:sp>
      <p:sp>
        <p:nvSpPr>
          <p:cNvPr id="109572" name="Rectangle 3"/>
          <p:cNvSpPr>
            <a:spLocks noGrp="1"/>
          </p:cNvSpPr>
          <p:nvPr>
            <p:ph idx="1"/>
          </p:nvPr>
        </p:nvSpPr>
        <p:spPr/>
        <p:txBody>
          <a:bodyPr vert="horz" wrap="square" lIns="91440" tIns="45720" rIns="91440" bIns="45720" anchor="t" anchorCtr="0">
            <a:normAutofit lnSpcReduction="10000"/>
          </a:bodyPr>
          <a:lstStyle/>
          <a:p>
            <a:pPr eaLnBrk="1" hangingPunct="1"/>
            <a:r>
              <a:rPr lang="zh-CN" altLang="en-US" sz="2400" dirty="0"/>
              <a:t>从简单到复杂，学习了一个</a:t>
            </a:r>
            <a:r>
              <a:rPr lang="en-US" altLang="zh-CN" sz="2400" dirty="0"/>
              <a:t>CPU</a:t>
            </a:r>
            <a:r>
              <a:rPr lang="zh-CN" altLang="en-US" sz="2400" dirty="0"/>
              <a:t>模型以及</a:t>
            </a:r>
            <a:r>
              <a:rPr lang="en-US" altLang="zh-CN" sz="2400" dirty="0"/>
              <a:t>Intel8088</a:t>
            </a:r>
            <a:r>
              <a:rPr lang="zh-CN" altLang="en-US" sz="2400" dirty="0"/>
              <a:t>、</a:t>
            </a:r>
            <a:r>
              <a:rPr lang="en-US" altLang="zh-CN" sz="2400" dirty="0"/>
              <a:t>IBM370CPU</a:t>
            </a:r>
            <a:r>
              <a:rPr lang="zh-CN" altLang="en-US" sz="2400" dirty="0"/>
              <a:t>等传统</a:t>
            </a:r>
            <a:r>
              <a:rPr lang="en-US" altLang="zh-CN" sz="2400" dirty="0"/>
              <a:t>CPU</a:t>
            </a:r>
            <a:r>
              <a:rPr lang="zh-CN" altLang="en-US" sz="2400" dirty="0"/>
              <a:t>的结构，目的在于由浅入深地理解教学内容，也使读者了解了计算机技术的发展历程。这对于建立整机概念是十分重要的。</a:t>
            </a:r>
            <a:endParaRPr lang="en-US" altLang="zh-CN" sz="2400" dirty="0"/>
          </a:p>
          <a:p>
            <a:pPr eaLnBrk="1" hangingPunct="1"/>
            <a:r>
              <a:rPr lang="zh-CN" altLang="en-US" sz="2400" b="1" dirty="0">
                <a:solidFill>
                  <a:schemeClr val="accent5">
                    <a:lumMod val="75000"/>
                  </a:schemeClr>
                </a:solidFill>
              </a:rPr>
              <a:t>并行处理</a:t>
            </a:r>
            <a:r>
              <a:rPr lang="zh-CN" altLang="en-US" sz="2400" dirty="0"/>
              <a:t>：不论微型机还是超级计算机，并行处理技术已成为计算机技术发展的主流。并行处理技术可贯穿于信息加工的各个步骤和阶段。概括起来，主要有三种形式：①时间并行；②空间并行；③时间并行</a:t>
            </a:r>
            <a:r>
              <a:rPr lang="en-US" altLang="zh-CN" sz="2400" dirty="0"/>
              <a:t>+</a:t>
            </a:r>
            <a:r>
              <a:rPr lang="zh-CN" altLang="en-US" sz="2400" dirty="0"/>
              <a:t>空间并行。</a:t>
            </a:r>
          </a:p>
          <a:p>
            <a:pPr eaLnBrk="1" hangingPunct="1"/>
            <a:r>
              <a:rPr lang="zh-CN" altLang="en-US" sz="2400" b="1" dirty="0">
                <a:solidFill>
                  <a:schemeClr val="accent5">
                    <a:lumMod val="75000"/>
                  </a:schemeClr>
                </a:solidFill>
              </a:rPr>
              <a:t>流水线技术</a:t>
            </a:r>
            <a:r>
              <a:rPr lang="zh-CN" altLang="en-US" sz="2400" dirty="0"/>
              <a:t>：流水</a:t>
            </a:r>
            <a:r>
              <a:rPr lang="en-US" altLang="zh-CN" sz="2400" dirty="0"/>
              <a:t>CPU</a:t>
            </a:r>
            <a:r>
              <a:rPr lang="zh-CN" altLang="en-US" sz="2400" dirty="0"/>
              <a:t>是以时间并行性为原理构造的处理机，是一种非常经济而实用的并行技术。目前的高性能微处理机几乎无一例外地使用了流水技术。流水技术中的主要问题是资源相关、数据相关和控制相关，为此需要采取相应的技术对策，才能保证流水线畅通而不断流。</a:t>
            </a:r>
            <a:endParaRPr lang="en-US" altLang="zh-CN" sz="2400" dirty="0"/>
          </a:p>
          <a:p>
            <a:pPr eaLnBrk="1" hangingPunct="1">
              <a:lnSpc>
                <a:spcPct val="80000"/>
              </a:lnSpc>
            </a:pPr>
            <a:endParaRPr lang="en-US" altLang="zh-CN" sz="1900" dirty="0"/>
          </a:p>
        </p:txBody>
      </p:sp>
      <p:sp>
        <p:nvSpPr>
          <p:cNvPr id="109570"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167</a:t>
            </a:fld>
            <a:endParaRPr lang="en-US" altLang="zh-CN" sz="1000"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p:cNvSpPr>
          <p:nvPr>
            <p:ph type="title"/>
          </p:nvPr>
        </p:nvSpPr>
        <p:spPr/>
        <p:txBody>
          <a:bodyPr vert="horz" wrap="square" lIns="91440" tIns="45720" rIns="91440" bIns="45720" anchor="b" anchorCtr="0"/>
          <a:lstStyle/>
          <a:p>
            <a:pPr eaLnBrk="1" hangingPunct="1">
              <a:buNone/>
            </a:pPr>
            <a:r>
              <a:rPr lang="zh-CN" altLang="en-US" dirty="0"/>
              <a:t>本章小结</a:t>
            </a:r>
          </a:p>
        </p:txBody>
      </p:sp>
      <p:sp>
        <p:nvSpPr>
          <p:cNvPr id="110596" name="Rectangle 3"/>
          <p:cNvSpPr>
            <a:spLocks noGrp="1"/>
          </p:cNvSpPr>
          <p:nvPr>
            <p:ph idx="1"/>
          </p:nvPr>
        </p:nvSpPr>
        <p:spPr/>
        <p:txBody>
          <a:bodyPr vert="horz" wrap="square" lIns="91440" tIns="45720" rIns="91440" bIns="45720" anchor="t" anchorCtr="0"/>
          <a:lstStyle/>
          <a:p>
            <a:pPr eaLnBrk="1" hangingPunct="1">
              <a:lnSpc>
                <a:spcPct val="90000"/>
              </a:lnSpc>
            </a:pPr>
            <a:r>
              <a:rPr lang="en-US" altLang="zh-CN" sz="2500" b="1" dirty="0">
                <a:solidFill>
                  <a:schemeClr val="accent5">
                    <a:lumMod val="75000"/>
                  </a:schemeClr>
                </a:solidFill>
              </a:rPr>
              <a:t>RISC</a:t>
            </a:r>
            <a:r>
              <a:rPr lang="zh-CN" altLang="en-US" sz="2500" dirty="0"/>
              <a:t>：</a:t>
            </a:r>
            <a:r>
              <a:rPr lang="en-US" altLang="zh-CN" sz="2500" dirty="0"/>
              <a:t>RISC CPU</a:t>
            </a:r>
            <a:r>
              <a:rPr lang="zh-CN" altLang="en-US" sz="2500" dirty="0"/>
              <a:t>是继承</a:t>
            </a:r>
            <a:r>
              <a:rPr lang="en-US" altLang="zh-CN" sz="2500" dirty="0"/>
              <a:t>CISC</a:t>
            </a:r>
            <a:r>
              <a:rPr lang="zh-CN" altLang="en-US" sz="2500" dirty="0"/>
              <a:t>的成功技术，并在克服</a:t>
            </a:r>
            <a:r>
              <a:rPr lang="en-US" altLang="zh-CN" sz="2500" dirty="0"/>
              <a:t>CISC</a:t>
            </a:r>
            <a:r>
              <a:rPr lang="zh-CN" altLang="en-US" sz="2500" dirty="0"/>
              <a:t>机器缺点的基础上发展起来的。</a:t>
            </a:r>
            <a:r>
              <a:rPr lang="en-US" altLang="zh-CN" sz="2500" dirty="0"/>
              <a:t>RISC</a:t>
            </a:r>
            <a:r>
              <a:rPr lang="zh-CN" altLang="en-US" sz="2500" dirty="0"/>
              <a:t>机器的三个基本要素是：①一个有限的简单指令集，②</a:t>
            </a:r>
            <a:r>
              <a:rPr lang="en-US" altLang="zh-CN" sz="2500" dirty="0"/>
              <a:t>CPU</a:t>
            </a:r>
            <a:r>
              <a:rPr lang="zh-CN" altLang="en-US" sz="2500" dirty="0"/>
              <a:t>配备大量的通用寄存器，③强调指令流水线的优化。</a:t>
            </a:r>
            <a:r>
              <a:rPr lang="en-US" altLang="zh-CN" sz="2500" dirty="0"/>
              <a:t>RISC</a:t>
            </a:r>
            <a:r>
              <a:rPr lang="zh-CN" altLang="en-US" sz="2500" dirty="0"/>
              <a:t>机器一定是流水</a:t>
            </a:r>
            <a:r>
              <a:rPr lang="en-US" altLang="zh-CN" sz="2500" dirty="0"/>
              <a:t>CPU</a:t>
            </a:r>
            <a:r>
              <a:rPr lang="zh-CN" altLang="en-US" sz="2500" dirty="0"/>
              <a:t>，但流水</a:t>
            </a:r>
            <a:r>
              <a:rPr lang="en-US" altLang="zh-CN" sz="2500" dirty="0"/>
              <a:t>CPU</a:t>
            </a:r>
            <a:r>
              <a:rPr lang="zh-CN" altLang="en-US" sz="2500" dirty="0"/>
              <a:t>不一定是</a:t>
            </a:r>
            <a:r>
              <a:rPr lang="en-US" altLang="zh-CN" sz="2500" dirty="0"/>
              <a:t>RISC</a:t>
            </a:r>
            <a:r>
              <a:rPr lang="zh-CN" altLang="en-US" sz="2500" dirty="0"/>
              <a:t>机器。如奔腾</a:t>
            </a:r>
            <a:r>
              <a:rPr lang="en-US" altLang="zh-CN" sz="2500" dirty="0"/>
              <a:t>CPU</a:t>
            </a:r>
            <a:r>
              <a:rPr lang="zh-CN" altLang="en-US" sz="2500" dirty="0"/>
              <a:t>是流水</a:t>
            </a:r>
            <a:r>
              <a:rPr lang="en-US" altLang="zh-CN" sz="2500" dirty="0"/>
              <a:t>CPU</a:t>
            </a:r>
            <a:r>
              <a:rPr lang="zh-CN" altLang="en-US" sz="2500" dirty="0"/>
              <a:t>，但奔腾机是</a:t>
            </a:r>
            <a:r>
              <a:rPr lang="en-US" altLang="zh-CN" sz="2500" dirty="0"/>
              <a:t>CISC</a:t>
            </a:r>
            <a:r>
              <a:rPr lang="zh-CN" altLang="en-US" sz="2500" dirty="0"/>
              <a:t>机器。</a:t>
            </a:r>
          </a:p>
          <a:p>
            <a:pPr eaLnBrk="1" hangingPunct="1">
              <a:lnSpc>
                <a:spcPct val="90000"/>
              </a:lnSpc>
            </a:pPr>
            <a:endParaRPr lang="en-US" altLang="zh-CN" sz="2100" dirty="0"/>
          </a:p>
        </p:txBody>
      </p:sp>
      <p:sp>
        <p:nvSpPr>
          <p:cNvPr id="11059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168</a:t>
            </a:fld>
            <a:endParaRPr lang="en-US" altLang="zh-CN" sz="1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占位符 80898"/>
          <p:cNvSpPr>
            <a:spLocks noGrp="1" noRot="1"/>
          </p:cNvSpPr>
          <p:nvPr>
            <p:ph idx="1"/>
          </p:nvPr>
        </p:nvSpPr>
        <p:spPr>
          <a:xfrm>
            <a:off x="301625" y="836613"/>
            <a:ext cx="8540750" cy="5186363"/>
          </a:xfrm>
        </p:spPr>
        <p:txBody>
          <a:bodyPr anchor="t"/>
          <a:lstStyle/>
          <a:p>
            <a:pPr marL="1168400" marR="0" lvl="1" indent="-711200" algn="l" defTabSz="914400" rtl="0" eaLnBrk="1" fontAlgn="base" latinLnBrk="0" hangingPunct="1">
              <a:lnSpc>
                <a:spcPct val="130000"/>
              </a:lnSpc>
              <a:spcBef>
                <a:spcPct val="20000"/>
              </a:spcBef>
              <a:spcAft>
                <a:spcPct val="0"/>
              </a:spcAft>
              <a:buClr>
                <a:schemeClr val="hlink"/>
              </a:buClr>
              <a:buSzTx/>
              <a:buFontTx/>
              <a:buNone/>
            </a:pPr>
            <a:r>
              <a:rPr kumimoji="0" lang="en-US" altLang="zh-CN" sz="2800" b="0" i="0" u="none" strike="noStrike" kern="1200" cap="none" spc="0" normalizeH="0" baseline="0" noProof="1">
                <a:solidFill>
                  <a:schemeClr val="tx1"/>
                </a:solidFill>
                <a:latin typeface="+mn-lt"/>
                <a:ea typeface="+mn-ea"/>
                <a:cs typeface="+mn-cs"/>
              </a:rPr>
              <a:t>③ </a:t>
            </a:r>
            <a:r>
              <a:rPr kumimoji="0" lang="zh-CN" altLang="en-US" sz="2800" b="0" i="0" u="none" strike="noStrike" kern="1200" cap="none" spc="0" normalizeH="0" baseline="0" noProof="1">
                <a:solidFill>
                  <a:schemeClr val="tx1"/>
                </a:solidFill>
                <a:latin typeface="+mn-lt"/>
                <a:ea typeface="+mn-ea"/>
                <a:cs typeface="+mn-cs"/>
              </a:rPr>
              <a:t>指令流和数据流</a:t>
            </a:r>
          </a:p>
          <a:p>
            <a:pPr marL="1168400" marR="0" lvl="1" indent="-711200" algn="l" defTabSz="914400" rtl="0" eaLnBrk="1" fontAlgn="base" latinLnBrk="0" hangingPunct="1">
              <a:lnSpc>
                <a:spcPct val="130000"/>
              </a:lnSpc>
              <a:spcBef>
                <a:spcPct val="20000"/>
              </a:spcBef>
              <a:spcAft>
                <a:spcPct val="0"/>
              </a:spcAft>
              <a:buClr>
                <a:schemeClr val="hlink"/>
              </a:buClr>
              <a:buSzTx/>
              <a:buFontTx/>
              <a:buAutoNum type="alphaLcParenR"/>
            </a:pPr>
            <a:r>
              <a:rPr kumimoji="0" lang="zh-CN" altLang="en-US" sz="2400" b="0" i="0" u="none" strike="noStrike" kern="1200" cap="none" spc="0" normalizeH="0" baseline="0" noProof="1">
                <a:solidFill>
                  <a:schemeClr val="tx1"/>
                </a:solidFill>
                <a:latin typeface="+mn-lt"/>
                <a:ea typeface="+mn-ea"/>
                <a:cs typeface="+mn-cs"/>
              </a:rPr>
              <a:t>指令流</a:t>
            </a:r>
          </a:p>
          <a:p>
            <a:pPr marL="1524000" marR="0" lvl="2" indent="-609600" algn="l" defTabSz="914400" rtl="0" eaLnBrk="1" fontAlgn="base" latinLnBrk="0" hangingPunct="1">
              <a:lnSpc>
                <a:spcPct val="130000"/>
              </a:lnSpc>
              <a:spcBef>
                <a:spcPct val="20000"/>
              </a:spcBef>
              <a:spcAft>
                <a:spcPct val="0"/>
              </a:spcAft>
              <a:buClr>
                <a:schemeClr val="folHlink"/>
              </a:buClr>
              <a:buSzTx/>
              <a:buFontTx/>
              <a:buNone/>
            </a:pPr>
            <a:r>
              <a:rPr kumimoji="0" lang="zh-CN" altLang="en-US" sz="2400" b="0" i="0" u="none" strike="noStrike" kern="1200" cap="none" spc="0" normalizeH="0" baseline="0" noProof="1">
                <a:solidFill>
                  <a:schemeClr val="tx1"/>
                </a:solidFill>
                <a:latin typeface="+mn-lt"/>
                <a:ea typeface="+mn-ea"/>
                <a:cs typeface="+mn-cs"/>
              </a:rPr>
              <a:t>取指令的整个操作过程中涉及到的信息流动。</a:t>
            </a:r>
          </a:p>
          <a:p>
            <a:pPr marL="1524000" lvl="2" indent="-609600" fontAlgn="base">
              <a:spcAft>
                <a:spcPct val="0"/>
              </a:spcAft>
              <a:buClr>
                <a:schemeClr val="folHlink"/>
              </a:buClr>
              <a:buNone/>
            </a:pPr>
            <a:r>
              <a:rPr kumimoji="0" lang="zh-CN" altLang="en-US" sz="2400" b="1" i="0" u="none" strike="noStrike" kern="1200" cap="none" spc="0" normalizeH="0" baseline="0" noProof="1">
                <a:solidFill>
                  <a:schemeClr val="tx1"/>
                </a:solidFill>
                <a:latin typeface="+mn-lt"/>
                <a:ea typeface="+mn-ea"/>
                <a:cs typeface="+mn-cs"/>
              </a:rPr>
              <a:t>例，</a:t>
            </a:r>
            <a:r>
              <a:rPr kumimoji="0" lang="en-US" altLang="zh-CN" sz="2400" b="1" i="0" u="none" strike="noStrike" kern="1200" cap="none" spc="0" normalizeH="0" baseline="0" noProof="1">
                <a:solidFill>
                  <a:schemeClr val="tx1"/>
                </a:solidFill>
                <a:latin typeface="+mn-lt"/>
                <a:ea typeface="+mn-ea"/>
                <a:cs typeface="+mn-cs"/>
              </a:rPr>
              <a:t>PC</a:t>
            </a:r>
            <a:r>
              <a:rPr kumimoji="0" lang="en-US" altLang="zh-CN" sz="2400" b="0" i="0" u="none" strike="noStrike" kern="1200" cap="none" spc="0" normalizeH="0" baseline="0" noProof="1">
                <a:solidFill>
                  <a:schemeClr val="tx1"/>
                </a:solidFill>
                <a:latin typeface="+mn-lt"/>
                <a:ea typeface="+mn-ea"/>
                <a:cs typeface="+mn-cs"/>
              </a:rPr>
              <a:t>→</a:t>
            </a:r>
            <a:r>
              <a:rPr kumimoji="0" lang="en-US" altLang="zh-CN" sz="2400" b="1" i="0" u="none" strike="noStrike" kern="1200" cap="none" spc="0" normalizeH="0" baseline="0" noProof="1">
                <a:solidFill>
                  <a:schemeClr val="tx1"/>
                </a:solidFill>
                <a:latin typeface="+mn-lt"/>
                <a:ea typeface="+mn-ea"/>
                <a:cs typeface="+mn-cs"/>
              </a:rPr>
              <a:t>ABUS </a:t>
            </a:r>
            <a:r>
              <a:rPr kumimoji="0" lang="en-US" altLang="zh-CN" sz="2400" b="0" i="0" u="none" strike="noStrike" kern="1200" cap="none" spc="0" normalizeH="0" baseline="0" noProof="1">
                <a:solidFill>
                  <a:schemeClr val="tx1"/>
                </a:solidFill>
                <a:latin typeface="+mn-lt"/>
                <a:ea typeface="+mn-ea"/>
                <a:cs typeface="+mn-cs"/>
              </a:rPr>
              <a:t>→</a:t>
            </a:r>
            <a:r>
              <a:rPr kumimoji="0" lang="en-US" altLang="zh-CN" sz="2400" b="1" i="0" u="none" strike="noStrike" kern="1200" cap="none" spc="0" normalizeH="0" baseline="0" noProof="1">
                <a:solidFill>
                  <a:schemeClr val="tx1"/>
                </a:solidFill>
                <a:latin typeface="+mn-lt"/>
                <a:ea typeface="+mn-ea"/>
                <a:cs typeface="+mn-cs"/>
              </a:rPr>
              <a:t> Cache</a:t>
            </a:r>
            <a:r>
              <a:rPr kumimoji="0" lang="en-US" altLang="zh-CN" sz="2400" b="0" i="0" u="none" strike="noStrike" kern="1200" cap="none" spc="0" normalizeH="0" baseline="0" noProof="1">
                <a:solidFill>
                  <a:schemeClr val="tx1"/>
                </a:solidFill>
                <a:latin typeface="+mn-lt"/>
                <a:ea typeface="+mn-ea"/>
                <a:cs typeface="+mn-cs"/>
              </a:rPr>
              <a:t>→</a:t>
            </a:r>
            <a:r>
              <a:rPr kumimoji="0" lang="en-US" altLang="zh-CN" sz="2400" b="1" i="0" u="none" strike="noStrike" kern="1200" cap="none" spc="0" normalizeH="0" baseline="0" noProof="1">
                <a:solidFill>
                  <a:schemeClr val="tx1"/>
                </a:solidFill>
                <a:latin typeface="+mn-lt"/>
                <a:ea typeface="+mn-ea"/>
                <a:cs typeface="+mn-cs"/>
              </a:rPr>
              <a:t>IR</a:t>
            </a:r>
            <a:r>
              <a:rPr lang="en-US" altLang="zh-CN" noProof="1"/>
              <a:t> →</a:t>
            </a:r>
            <a:r>
              <a:rPr lang="zh-CN" altLang="en-US" noProof="1"/>
              <a:t>译码器</a:t>
            </a:r>
            <a:endParaRPr kumimoji="0" lang="en-US" altLang="zh-CN" sz="2400" b="1" i="0" u="none" strike="noStrike" kern="1200" cap="none" spc="0" normalizeH="0" baseline="0" noProof="1">
              <a:solidFill>
                <a:schemeClr val="tx1"/>
              </a:solidFill>
              <a:latin typeface="+mn-lt"/>
              <a:ea typeface="+mn-ea"/>
              <a:cs typeface="+mn-cs"/>
            </a:endParaRPr>
          </a:p>
          <a:p>
            <a:pPr marL="1168400" marR="0" lvl="1" indent="-711200" algn="l" defTabSz="914400" rtl="0" eaLnBrk="1" fontAlgn="base" latinLnBrk="0" hangingPunct="1">
              <a:lnSpc>
                <a:spcPct val="100000"/>
              </a:lnSpc>
              <a:spcBef>
                <a:spcPct val="20000"/>
              </a:spcBef>
              <a:spcAft>
                <a:spcPct val="0"/>
              </a:spcAft>
              <a:buClr>
                <a:schemeClr val="hlink"/>
              </a:buClr>
              <a:buSzTx/>
              <a:buFontTx/>
              <a:buAutoNum type="alphaLcParenR"/>
            </a:pPr>
            <a:r>
              <a:rPr kumimoji="0" lang="zh-CN" altLang="en-US" sz="2400" b="0" i="0" u="none" strike="noStrike" kern="1200" cap="none" spc="0" normalizeH="0" baseline="0" noProof="1">
                <a:solidFill>
                  <a:schemeClr val="tx1"/>
                </a:solidFill>
                <a:latin typeface="+mn-lt"/>
                <a:ea typeface="+mn-ea"/>
                <a:cs typeface="+mn-cs"/>
              </a:rPr>
              <a:t>数据流</a:t>
            </a:r>
          </a:p>
          <a:p>
            <a:pPr marL="1524000" marR="0" lvl="2" indent="-609600" algn="l" defTabSz="914400" rtl="0" eaLnBrk="1" fontAlgn="base" latinLnBrk="0" hangingPunct="1">
              <a:lnSpc>
                <a:spcPct val="100000"/>
              </a:lnSpc>
              <a:spcBef>
                <a:spcPct val="20000"/>
              </a:spcBef>
              <a:spcAft>
                <a:spcPct val="0"/>
              </a:spcAft>
              <a:buClr>
                <a:schemeClr val="folHlink"/>
              </a:buClr>
              <a:buSzTx/>
              <a:buFontTx/>
              <a:buNone/>
            </a:pPr>
            <a:r>
              <a:rPr kumimoji="0" lang="zh-CN" altLang="en-US" sz="2400" b="0" i="0" u="none" strike="noStrike" kern="1200" cap="none" spc="0" normalizeH="0" baseline="0" noProof="1">
                <a:solidFill>
                  <a:schemeClr val="tx1"/>
                </a:solidFill>
                <a:latin typeface="+mn-lt"/>
                <a:ea typeface="+mn-ea"/>
                <a:cs typeface="+mn-cs"/>
              </a:rPr>
              <a:t>执行周期中从内存读出的信息流动。</a:t>
            </a:r>
          </a:p>
          <a:p>
            <a:pPr marL="1524000" marR="0" lvl="2" indent="-609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400" b="1" i="0" u="none" strike="noStrike" kern="1200" cap="none" spc="0" normalizeH="0" baseline="0" noProof="1">
                <a:solidFill>
                  <a:schemeClr val="tx1"/>
                </a:solidFill>
                <a:latin typeface="+mn-lt"/>
                <a:ea typeface="+mn-ea"/>
                <a:cs typeface="+mn-cs"/>
              </a:rPr>
              <a:t>例，</a:t>
            </a:r>
            <a:r>
              <a:rPr kumimoji="0" lang="en-US" altLang="zh-CN" sz="2400" b="1" i="0" u="none" strike="noStrike" kern="1200" cap="none" spc="0" normalizeH="0" baseline="0" noProof="1">
                <a:solidFill>
                  <a:schemeClr val="tx1"/>
                </a:solidFill>
                <a:latin typeface="+mn-lt"/>
                <a:ea typeface="+mn-ea"/>
                <a:cs typeface="+mn-cs"/>
              </a:rPr>
              <a:t>6→AR</a:t>
            </a:r>
            <a:r>
              <a:rPr kumimoji="0" lang="zh-CN" altLang="en-US" sz="2400" b="1" i="0" u="none" strike="noStrike" kern="1200" cap="none" spc="0" normalizeH="0" baseline="0" noProof="1">
                <a:solidFill>
                  <a:schemeClr val="tx1"/>
                </a:solidFill>
                <a:latin typeface="+mn-lt"/>
                <a:ea typeface="+mn-ea"/>
                <a:cs typeface="+mn-cs"/>
              </a:rPr>
              <a:t>，</a:t>
            </a:r>
            <a:r>
              <a:rPr kumimoji="0" lang="en-US" altLang="zh-CN" sz="2400" b="1" i="0" u="none" strike="noStrike" kern="1200" cap="none" spc="0" normalizeH="0" baseline="0" noProof="1">
                <a:solidFill>
                  <a:schemeClr val="tx1"/>
                </a:solidFill>
                <a:latin typeface="+mn-lt"/>
                <a:ea typeface="+mn-ea"/>
                <a:cs typeface="+mn-cs"/>
              </a:rPr>
              <a:t>(AR) →ABUS(D)</a:t>
            </a:r>
            <a:r>
              <a:rPr kumimoji="0" lang="zh-CN" altLang="en-US" sz="2400" b="1" i="0" u="none" strike="noStrike" kern="1200" cap="none" spc="0" normalizeH="0" baseline="0" noProof="1">
                <a:solidFill>
                  <a:schemeClr val="tx1"/>
                </a:solidFill>
                <a:latin typeface="+mn-lt"/>
                <a:ea typeface="+mn-ea"/>
                <a:cs typeface="+mn-cs"/>
              </a:rPr>
              <a:t>，</a:t>
            </a:r>
            <a:r>
              <a:rPr kumimoji="0" lang="en-US" altLang="zh-CN" sz="2400" b="1" i="0" u="none" strike="noStrike" kern="1200" cap="none" spc="0" normalizeH="0" baseline="0" noProof="1">
                <a:solidFill>
                  <a:schemeClr val="tx1"/>
                </a:solidFill>
                <a:latin typeface="+mn-lt"/>
                <a:ea typeface="+mn-ea"/>
                <a:cs typeface="+mn-cs"/>
              </a:rPr>
              <a:t>(6) →DR</a:t>
            </a:r>
            <a:r>
              <a:rPr kumimoji="0" lang="zh-CN" altLang="en-US" sz="2400" b="1" i="0" u="none" strike="noStrike" kern="1200" cap="none" spc="0" normalizeH="0" baseline="0" noProof="1">
                <a:solidFill>
                  <a:schemeClr val="tx1"/>
                </a:solidFill>
                <a:latin typeface="+mn-lt"/>
                <a:ea typeface="+mn-ea"/>
                <a:cs typeface="+mn-cs"/>
              </a:rPr>
              <a:t>， </a:t>
            </a:r>
            <a:r>
              <a:rPr kumimoji="0" lang="en-US" altLang="zh-CN" sz="2400" b="1" i="0" u="none" strike="noStrike" kern="1200" cap="none" spc="0" normalizeH="0" baseline="0" noProof="1">
                <a:solidFill>
                  <a:schemeClr val="tx1"/>
                </a:solidFill>
                <a:latin typeface="+mn-lt"/>
                <a:ea typeface="+mn-ea"/>
                <a:cs typeface="+mn-cs"/>
              </a:rPr>
              <a:t>(DR) →R1</a:t>
            </a:r>
          </a:p>
        </p:txBody>
      </p:sp>
      <p:sp>
        <p:nvSpPr>
          <p:cNvPr id="30721"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17</a:t>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914400" y="635000"/>
            <a:ext cx="73152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在</a:t>
            </a:r>
            <a:r>
              <a:rPr lang="en-US" altLang="zh-CN" sz="2600">
                <a:solidFill>
                  <a:srgbClr val="000000"/>
                </a:solidFill>
                <a:latin typeface="微软雅黑" panose="020B0503020204020204" charset="-122"/>
                <a:ea typeface="微软雅黑" panose="020B0503020204020204" charset="-122"/>
              </a:rPr>
              <a:t>CPU</a:t>
            </a:r>
            <a:r>
              <a:rPr lang="zh-CN" altLang="en-US" sz="2600">
                <a:solidFill>
                  <a:srgbClr val="000000"/>
                </a:solidFill>
                <a:latin typeface="微软雅黑" panose="020B0503020204020204" charset="-122"/>
                <a:ea typeface="微软雅黑" panose="020B0503020204020204" charset="-122"/>
              </a:rPr>
              <a:t>中跟踪指令后继地址的寄存器是（</a:t>
            </a:r>
            <a:r>
              <a:rPr lang="en-US" altLang="zh-CN" sz="2600">
                <a:solidFill>
                  <a:srgbClr val="000000"/>
                </a:solidFill>
                <a:latin typeface="微软雅黑" panose="020B0503020204020204" charset="-122"/>
                <a:ea typeface="微软雅黑" panose="020B0503020204020204" charset="-122"/>
              </a:rPr>
              <a:t>     </a:t>
            </a:r>
            <a:r>
              <a:rPr lang="zh-CN" altLang="en-US" sz="2600">
                <a:solidFill>
                  <a:srgbClr val="000000"/>
                </a:solidFill>
                <a:latin typeface="微软雅黑" panose="020B0503020204020204" charset="-122"/>
                <a:ea typeface="微软雅黑" panose="020B0503020204020204" charset="-122"/>
              </a:rPr>
              <a:t>）</a:t>
            </a:r>
          </a:p>
        </p:txBody>
      </p:sp>
      <p:sp>
        <p:nvSpPr>
          <p:cNvPr id="5" name="文本框 5"/>
          <p:cNvSpPr txBox="1"/>
          <p:nvPr>
            <p:custDataLst>
              <p:tags r:id="rId2"/>
            </p:custDataLst>
          </p:nvPr>
        </p:nvSpPr>
        <p:spPr>
          <a:xfrm>
            <a:off x="1828800" y="2785745"/>
            <a:ext cx="6400800" cy="64262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rPr>
              <a:t>A</a:t>
            </a:r>
            <a:r>
              <a:rPr lang="zh-CN" altLang="en-US" sz="2600" dirty="0">
                <a:solidFill>
                  <a:srgbClr val="000000"/>
                </a:solidFill>
                <a:latin typeface="微软雅黑" panose="020B0503020204020204" charset="-122"/>
                <a:ea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rPr>
              <a:t>	</a:t>
            </a:r>
            <a:r>
              <a:rPr lang="zh-CN" altLang="en-US" sz="2600" dirty="0">
                <a:solidFill>
                  <a:srgbClr val="000000"/>
                </a:solidFill>
                <a:latin typeface="微软雅黑" panose="020B0503020204020204" charset="-122"/>
                <a:ea typeface="微软雅黑" panose="020B0503020204020204" charset="-122"/>
              </a:rPr>
              <a:t>主存地址寄存器</a:t>
            </a:r>
          </a:p>
        </p:txBody>
      </p:sp>
      <p:sp>
        <p:nvSpPr>
          <p:cNvPr id="6" name="文本框 6"/>
          <p:cNvSpPr txBox="1"/>
          <p:nvPr>
            <p:custDataLst>
              <p:tags r:id="rId3"/>
            </p:custDataLst>
          </p:nvPr>
        </p:nvSpPr>
        <p:spPr>
          <a:xfrm>
            <a:off x="1828800" y="3642995"/>
            <a:ext cx="6400800" cy="64262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rPr>
              <a:t>B</a:t>
            </a:r>
            <a:r>
              <a:rPr lang="zh-CN" altLang="en-US" sz="2600" dirty="0">
                <a:solidFill>
                  <a:srgbClr val="000000"/>
                </a:solidFill>
                <a:latin typeface="微软雅黑" panose="020B0503020204020204" charset="-122"/>
                <a:ea typeface="微软雅黑" panose="020B0503020204020204" charset="-122"/>
              </a:rPr>
              <a:t>）程序计数器</a:t>
            </a:r>
          </a:p>
        </p:txBody>
      </p:sp>
      <p:sp>
        <p:nvSpPr>
          <p:cNvPr id="7" name="文本框 7"/>
          <p:cNvSpPr txBox="1"/>
          <p:nvPr>
            <p:custDataLst>
              <p:tags r:id="rId4"/>
            </p:custDataLst>
          </p:nvPr>
        </p:nvSpPr>
        <p:spPr>
          <a:xfrm>
            <a:off x="1828800" y="4500245"/>
            <a:ext cx="6400800" cy="64262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rPr>
              <a:t>C</a:t>
            </a:r>
            <a:r>
              <a:rPr lang="zh-CN" altLang="en-US" sz="2600" dirty="0">
                <a:solidFill>
                  <a:srgbClr val="000000"/>
                </a:solidFill>
                <a:latin typeface="微软雅黑" panose="020B0503020204020204" charset="-122"/>
                <a:ea typeface="微软雅黑" panose="020B0503020204020204" charset="-122"/>
              </a:rPr>
              <a:t>）指令寄存器</a:t>
            </a:r>
          </a:p>
        </p:txBody>
      </p:sp>
      <p:sp>
        <p:nvSpPr>
          <p:cNvPr id="8" name="文本框 8"/>
          <p:cNvSpPr txBox="1"/>
          <p:nvPr>
            <p:custDataLst>
              <p:tags r:id="rId5"/>
            </p:custDataLst>
          </p:nvPr>
        </p:nvSpPr>
        <p:spPr>
          <a:xfrm>
            <a:off x="1828800" y="5357495"/>
            <a:ext cx="6400800" cy="64262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rPr>
              <a:t>D</a:t>
            </a:r>
            <a:r>
              <a:rPr lang="zh-CN" altLang="en-US" sz="2600" dirty="0">
                <a:solidFill>
                  <a:srgbClr val="000000"/>
                </a:solidFill>
                <a:latin typeface="微软雅黑" panose="020B0503020204020204" charset="-122"/>
                <a:ea typeface="微软雅黑" panose="020B0503020204020204" charset="-122"/>
              </a:rPr>
              <a:t>）状态条件寄存器</a:t>
            </a:r>
          </a:p>
        </p:txBody>
      </p:sp>
    </p:spTree>
    <p:extLst>
      <p:ext uri="{BB962C8B-B14F-4D97-AF65-F5344CB8AC3E}">
        <p14:creationId xmlns:p14="http://schemas.microsoft.com/office/powerpoint/2010/main" val="1363922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在</a:t>
            </a:r>
            <a:r>
              <a:rPr lang="en-US" altLang="zh-CN" sz="2600">
                <a:solidFill>
                  <a:srgbClr val="000000"/>
                </a:solidFill>
                <a:latin typeface="微软雅黑" panose="020B0503020204020204" charset="-122"/>
                <a:ea typeface="微软雅黑" panose="020B0503020204020204" charset="-122"/>
              </a:rPr>
              <a:t>CPU</a:t>
            </a:r>
            <a:r>
              <a:rPr lang="zh-CN" altLang="en-US" sz="2600">
                <a:solidFill>
                  <a:srgbClr val="000000"/>
                </a:solidFill>
                <a:latin typeface="微软雅黑" panose="020B0503020204020204" charset="-122"/>
                <a:ea typeface="微软雅黑" panose="020B0503020204020204" charset="-122"/>
              </a:rPr>
              <a:t>中跟踪指令后继地址的寄存器是（</a:t>
            </a:r>
            <a:r>
              <a:rPr lang="en-US" altLang="zh-CN" sz="2600">
                <a:solidFill>
                  <a:srgbClr val="000000"/>
                </a:solidFill>
                <a:latin typeface="微软雅黑" panose="020B0503020204020204" charset="-122"/>
                <a:ea typeface="微软雅黑" panose="020B0503020204020204" charset="-122"/>
              </a:rPr>
              <a:t>     </a:t>
            </a:r>
            <a:r>
              <a:rPr lang="zh-CN" altLang="en-US" sz="2600">
                <a:solidFill>
                  <a:srgbClr val="000000"/>
                </a:solidFill>
                <a:latin typeface="微软雅黑" panose="020B0503020204020204" charset="-122"/>
                <a:ea typeface="微软雅黑" panose="020B0503020204020204" charset="-122"/>
              </a:rPr>
              <a:t>）</a:t>
            </a:r>
          </a:p>
        </p:txBody>
      </p:sp>
      <p:sp>
        <p:nvSpPr>
          <p:cNvPr id="6" name="文本框 5"/>
          <p:cNvSpPr txBox="1"/>
          <p:nvPr>
            <p:custDataLst>
              <p:tags r:id="rId3"/>
            </p:custDataLst>
          </p:nvPr>
        </p:nvSpPr>
        <p:spPr>
          <a:xfrm>
            <a:off x="1828800" y="278574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主存地址寄存器</a:t>
            </a:r>
          </a:p>
        </p:txBody>
      </p:sp>
      <p:sp>
        <p:nvSpPr>
          <p:cNvPr id="7" name="文本框 6"/>
          <p:cNvSpPr txBox="1"/>
          <p:nvPr>
            <p:custDataLst>
              <p:tags r:id="rId4"/>
            </p:custDataLst>
          </p:nvPr>
        </p:nvSpPr>
        <p:spPr>
          <a:xfrm>
            <a:off x="1828800" y="364299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程序计数器</a:t>
            </a:r>
          </a:p>
        </p:txBody>
      </p:sp>
      <p:sp>
        <p:nvSpPr>
          <p:cNvPr id="8" name="文本框 7"/>
          <p:cNvSpPr txBox="1"/>
          <p:nvPr>
            <p:custDataLst>
              <p:tags r:id="rId5"/>
            </p:custDataLst>
          </p:nvPr>
        </p:nvSpPr>
        <p:spPr>
          <a:xfrm>
            <a:off x="1828800" y="450024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指令寄存器</a:t>
            </a:r>
          </a:p>
        </p:txBody>
      </p:sp>
      <p:sp>
        <p:nvSpPr>
          <p:cNvPr id="9" name="文本框 8"/>
          <p:cNvSpPr txBox="1"/>
          <p:nvPr>
            <p:custDataLst>
              <p:tags r:id="rId6"/>
            </p:custDataLst>
          </p:nvPr>
        </p:nvSpPr>
        <p:spPr>
          <a:xfrm>
            <a:off x="1828800" y="535749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状态条件寄存器</a:t>
            </a:r>
          </a:p>
        </p:txBody>
      </p:sp>
      <p:sp>
        <p:nvSpPr>
          <p:cNvPr id="10" name="椭圆 9"/>
          <p:cNvSpPr>
            <a:spLocks noChangeAspect="1"/>
          </p:cNvSpPr>
          <p:nvPr>
            <p:custDataLst>
              <p:tags r:id="rId7"/>
            </p:custDataLst>
          </p:nvPr>
        </p:nvSpPr>
        <p:spPr>
          <a:xfrm>
            <a:off x="1114425" y="2849880"/>
            <a:ext cx="514350" cy="514350"/>
          </a:xfrm>
          <a:prstGeom prst="ellipse">
            <a:avLst/>
          </a:prstGeom>
          <a:solidFill>
            <a:srgbClr val="808080"/>
          </a:solidFill>
          <a:ln w="127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R="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A</a:t>
            </a:r>
          </a:p>
        </p:txBody>
      </p:sp>
      <p:sp>
        <p:nvSpPr>
          <p:cNvPr id="11" name="椭圆 10"/>
          <p:cNvSpPr>
            <a:spLocks noChangeAspect="1"/>
          </p:cNvSpPr>
          <p:nvPr>
            <p:custDataLst>
              <p:tags r:id="rId8"/>
            </p:custDataLst>
          </p:nvPr>
        </p:nvSpPr>
        <p:spPr>
          <a:xfrm>
            <a:off x="1114425" y="3707130"/>
            <a:ext cx="514350" cy="514350"/>
          </a:xfrm>
          <a:prstGeom prst="ellipse">
            <a:avLst/>
          </a:prstGeom>
          <a:solidFill>
            <a:srgbClr val="00FF00"/>
          </a:solidFill>
          <a:ln w="254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R="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B</a:t>
            </a:r>
          </a:p>
        </p:txBody>
      </p:sp>
      <p:sp>
        <p:nvSpPr>
          <p:cNvPr id="12" name="椭圆 11"/>
          <p:cNvSpPr>
            <a:spLocks noChangeAspect="1"/>
          </p:cNvSpPr>
          <p:nvPr>
            <p:custDataLst>
              <p:tags r:id="rId9"/>
            </p:custDataLst>
          </p:nvPr>
        </p:nvSpPr>
        <p:spPr>
          <a:xfrm>
            <a:off x="1114425" y="4564380"/>
            <a:ext cx="514350" cy="514350"/>
          </a:xfrm>
          <a:prstGeom prst="ellipse">
            <a:avLst/>
          </a:prstGeom>
          <a:solidFill>
            <a:srgbClr val="808080"/>
          </a:solidFill>
          <a:ln w="127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R="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C</a:t>
            </a:r>
          </a:p>
        </p:txBody>
      </p:sp>
      <p:sp>
        <p:nvSpPr>
          <p:cNvPr id="13" name="椭圆 12"/>
          <p:cNvSpPr>
            <a:spLocks noChangeAspect="1"/>
          </p:cNvSpPr>
          <p:nvPr>
            <p:custDataLst>
              <p:tags r:id="rId10"/>
            </p:custDataLst>
          </p:nvPr>
        </p:nvSpPr>
        <p:spPr>
          <a:xfrm>
            <a:off x="1114425" y="5421630"/>
            <a:ext cx="514350" cy="514350"/>
          </a:xfrm>
          <a:prstGeom prst="ellipse">
            <a:avLst/>
          </a:prstGeom>
          <a:solidFill>
            <a:srgbClr val="808080"/>
          </a:solidFill>
          <a:ln w="127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R="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D</a:t>
            </a:r>
          </a:p>
        </p:txBody>
      </p:sp>
      <p:sp>
        <p:nvSpPr>
          <p:cNvPr id="14" name="圆角矩形 13"/>
          <p:cNvSpPr/>
          <p:nvPr>
            <p:custDataLst>
              <p:tags r:id="rId11"/>
            </p:custDataLst>
          </p:nvPr>
        </p:nvSpPr>
        <p:spPr>
          <a:xfrm>
            <a:off x="6172200" y="6214745"/>
            <a:ext cx="1543050" cy="411480"/>
          </a:xfrm>
          <a:prstGeom prst="roundRect">
            <a:avLst/>
          </a:prstGeom>
          <a:solidFill>
            <a:srgbClr val="808080"/>
          </a:solidFill>
          <a:ln w="381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提交</a:t>
            </a:r>
          </a:p>
        </p:txBody>
      </p:sp>
      <p:grpSp>
        <p:nvGrpSpPr>
          <p:cNvPr id="19" name="组合 18"/>
          <p:cNvGrpSpPr/>
          <p:nvPr>
            <p:custDataLst>
              <p:tags r:id="rId12"/>
            </p:custDataLst>
          </p:nvPr>
        </p:nvGrpSpPr>
        <p:grpSpPr>
          <a:xfrm>
            <a:off x="0" y="0"/>
            <a:ext cx="9144000" cy="635000"/>
            <a:chOff x="0" y="0"/>
            <a:chExt cx="14400" cy="1000"/>
          </a:xfrm>
        </p:grpSpPr>
        <p:sp>
          <p:nvSpPr>
            <p:cNvPr id="15" name="TitleBackground"/>
            <p:cNvSpPr/>
            <p:nvPr>
              <p:custDataLst>
                <p:tags r:id="rId14"/>
              </p:custDataLst>
            </p:nvPr>
          </p:nvSpPr>
          <p:spPr>
            <a:xfrm>
              <a:off x="0" y="0"/>
              <a:ext cx="14400" cy="1000"/>
            </a:xfrm>
            <a:prstGeom prst="rect">
              <a:avLst/>
            </a:prstGeom>
            <a:solidFill>
              <a:srgbClr val="F6F7F8"/>
            </a:solidFill>
            <a:ln w="12700" cap="sq" cmpd="sng" algn="ctr">
              <a:noFill/>
              <a:prstDash val="solid"/>
              <a:round/>
              <a:headEnd type="none" w="sm" len="sm"/>
              <a:tailEnd type="none" w="sm" len="sm"/>
            </a:ln>
            <a:extLst>
              <a:ext uri="{91240B29-F687-4F45-9708-019B960494DF}">
                <a14:hiddenLine xmlns:a14="http://schemas.microsoft.com/office/drawing/2010/main" w="12700">
                  <a:solidFill>
                    <a:schemeClr val="tx1"/>
                  </a:solidFill>
                  <a:prstDash val="solid"/>
                  <a:round/>
                  <a:headEnd type="none" w="sm" len="sm"/>
                  <a:tailEnd type="none" w="sm" len="sm"/>
                </a14:hiddenLine>
              </a:ext>
            </a:extLst>
          </p:spPr>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6" name="ColorBlock"/>
            <p:cNvSpPr/>
            <p:nvPr>
              <p:custDataLst>
                <p:tags r:id="rId15"/>
              </p:custDataLst>
            </p:nvPr>
          </p:nvSpPr>
          <p:spPr>
            <a:xfrm>
              <a:off x="0" y="0"/>
              <a:ext cx="300" cy="1000"/>
            </a:xfrm>
            <a:prstGeom prst="rect">
              <a:avLst/>
            </a:prstGeom>
            <a:solidFill>
              <a:srgbClr val="639EF4"/>
            </a:solidFill>
            <a:ln w="12700" cap="sq" cmpd="sng" algn="ctr">
              <a:noFill/>
              <a:prstDash val="solid"/>
              <a:round/>
              <a:headEnd type="none" w="sm" len="sm"/>
              <a:tailEnd type="none" w="sm" len="sm"/>
            </a:ln>
            <a:extLst>
              <a:ext uri="{91240B29-F687-4F45-9708-019B960494DF}">
                <a14:hiddenLine xmlns:a14="http://schemas.microsoft.com/office/drawing/2010/main" w="12700">
                  <a:solidFill>
                    <a:schemeClr val="tx1"/>
                  </a:solidFill>
                  <a:prstDash val="solid"/>
                  <a:round/>
                  <a:headEnd type="none" w="sm" len="sm"/>
                  <a:tailEnd type="none" w="sm" len="sm"/>
                </a14:hiddenLine>
              </a:ext>
            </a:extLst>
          </p:spPr>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7" name="TypeText"/>
            <p:cNvSpPr txBox="1"/>
            <p:nvPr>
              <p:custDataLst>
                <p:tags r:id="rId16"/>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p>
          </p:txBody>
        </p:sp>
        <p:sp>
          <p:nvSpPr>
            <p:cNvPr id="18" name="TipText"/>
            <p:cNvSpPr txBox="1"/>
            <p:nvPr>
              <p:custDataLst>
                <p:tags r:id="rId17"/>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10分</a:t>
              </a:r>
            </a:p>
          </p:txBody>
        </p:sp>
      </p:grpSp>
      <p:pic>
        <p:nvPicPr>
          <p:cNvPr id="4" name="图片 3" descr="tmp6DAF"/>
          <p:cNvPicPr>
            <a:picLocks noChangeAspect="1"/>
          </p:cNvPicPr>
          <p:nvPr>
            <p:custDataLst>
              <p:tags r:id="rId13"/>
            </p:custDataLst>
          </p:nvPr>
        </p:nvPicPr>
        <p:blipFill>
          <a:blip r:embed="rId20"/>
          <a:stretch>
            <a:fillRect/>
          </a:stretch>
        </p:blipFill>
        <p:spPr>
          <a:xfrm>
            <a:off x="7594600" y="63500"/>
            <a:ext cx="1422400" cy="508000"/>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.1  CPU</a:t>
            </a:r>
            <a:r>
              <a:rPr lang="zh-CN" altLang="en-US" dirty="0">
                <a:solidFill>
                  <a:schemeClr val="tx1"/>
                </a:solidFill>
              </a:rPr>
              <a:t>的功能和组成</a:t>
            </a:r>
          </a:p>
        </p:txBody>
      </p:sp>
      <p:sp>
        <p:nvSpPr>
          <p:cNvPr id="4100" name="Rectangle 3"/>
          <p:cNvSpPr>
            <a:spLocks noGrp="1"/>
          </p:cNvSpPr>
          <p:nvPr>
            <p:ph idx="1"/>
          </p:nvPr>
        </p:nvSpPr>
        <p:spPr/>
        <p:txBody>
          <a:bodyPr vert="horz" wrap="square" lIns="91440" tIns="45720" rIns="91440" bIns="45720" anchor="t" anchorCtr="0"/>
          <a:lstStyle/>
          <a:p>
            <a:pPr eaLnBrk="1" hangingPunct="1">
              <a:buNone/>
            </a:pPr>
            <a:r>
              <a:rPr lang="en-US" altLang="zh-CN" dirty="0"/>
              <a:t>5.1.1 CPU</a:t>
            </a:r>
            <a:r>
              <a:rPr lang="zh-CN" altLang="en-US" dirty="0"/>
              <a:t>的功能</a:t>
            </a:r>
            <a:endParaRPr lang="en-US" altLang="zh-CN" dirty="0"/>
          </a:p>
          <a:p>
            <a:pPr eaLnBrk="1" hangingPunct="1">
              <a:buNone/>
            </a:pPr>
            <a:r>
              <a:rPr lang="en-US" altLang="zh-CN" dirty="0"/>
              <a:t>5.1.2 CPU</a:t>
            </a:r>
            <a:r>
              <a:rPr lang="zh-CN" altLang="en-US" dirty="0"/>
              <a:t>的基本组成</a:t>
            </a:r>
            <a:endParaRPr lang="en-US" altLang="zh-CN" dirty="0"/>
          </a:p>
          <a:p>
            <a:pPr eaLnBrk="1" hangingPunct="1">
              <a:buNone/>
            </a:pPr>
            <a:r>
              <a:rPr lang="en-US" altLang="zh-CN" dirty="0"/>
              <a:t>5.1.3 CPU</a:t>
            </a:r>
            <a:r>
              <a:rPr lang="zh-CN" altLang="en-US" dirty="0"/>
              <a:t>中的主要寄存器</a:t>
            </a:r>
            <a:endParaRPr lang="en-US" altLang="zh-CN" dirty="0"/>
          </a:p>
          <a:p>
            <a:pPr eaLnBrk="1" hangingPunct="1">
              <a:buNone/>
            </a:pPr>
            <a:r>
              <a:rPr lang="en-US" altLang="zh-CN" dirty="0"/>
              <a:t>5.1.4 </a:t>
            </a:r>
            <a:r>
              <a:rPr lang="zh-CN" altLang="en-US" dirty="0"/>
              <a:t>操作控制器与时序产生器</a:t>
            </a:r>
            <a:br>
              <a:rPr lang="zh-CN" altLang="en-US" dirty="0"/>
            </a:br>
            <a:endParaRPr lang="zh-CN" altLang="en-US" dirty="0"/>
          </a:p>
        </p:txBody>
      </p:sp>
      <p:sp>
        <p:nvSpPr>
          <p:cNvPr id="409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2</a:t>
            </a:fld>
            <a:endParaRPr lang="en-US" altLang="zh-CN"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custDataLst>
              <p:tags r:id="rId1"/>
            </p:custDataLst>
          </p:nvPr>
        </p:nvSpPr>
        <p:spPr>
          <a:xfrm>
            <a:off x="914400" y="635000"/>
            <a:ext cx="73152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下列部件中不属于控制器的部件是（</a:t>
            </a:r>
            <a:r>
              <a:rPr lang="en-US" altLang="zh-CN" sz="2600">
                <a:solidFill>
                  <a:srgbClr val="000000"/>
                </a:solidFill>
                <a:latin typeface="微软雅黑" panose="020B0503020204020204" charset="-122"/>
                <a:ea typeface="微软雅黑" panose="020B0503020204020204" charset="-122"/>
              </a:rPr>
              <a:t>   </a:t>
            </a:r>
            <a:r>
              <a:rPr lang="zh-CN" altLang="en-US" sz="2600">
                <a:solidFill>
                  <a:srgbClr val="000000"/>
                </a:solidFill>
                <a:latin typeface="微软雅黑" panose="020B0503020204020204" charset="-122"/>
                <a:ea typeface="微软雅黑" panose="020B0503020204020204" charset="-122"/>
              </a:rPr>
              <a:t>）</a:t>
            </a:r>
          </a:p>
        </p:txBody>
      </p:sp>
      <p:sp>
        <p:nvSpPr>
          <p:cNvPr id="3" name="文本框 3"/>
          <p:cNvSpPr txBox="1"/>
          <p:nvPr>
            <p:custDataLst>
              <p:tags r:id="rId2"/>
            </p:custDataLst>
          </p:nvPr>
        </p:nvSpPr>
        <p:spPr>
          <a:xfrm>
            <a:off x="1828800" y="2785745"/>
            <a:ext cx="6400800" cy="64262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rPr>
              <a:t>A</a:t>
            </a:r>
            <a:r>
              <a:rPr lang="zh-CN" altLang="en-US" sz="2600" dirty="0">
                <a:solidFill>
                  <a:srgbClr val="000000"/>
                </a:solidFill>
                <a:latin typeface="微软雅黑" panose="020B0503020204020204" charset="-122"/>
                <a:ea typeface="微软雅黑" panose="020B0503020204020204" charset="-122"/>
              </a:rPr>
              <a:t>）指令寄存器</a:t>
            </a:r>
          </a:p>
        </p:txBody>
      </p:sp>
      <p:sp>
        <p:nvSpPr>
          <p:cNvPr id="4" name="文本框 4"/>
          <p:cNvSpPr txBox="1"/>
          <p:nvPr>
            <p:custDataLst>
              <p:tags r:id="rId3"/>
            </p:custDataLst>
          </p:nvPr>
        </p:nvSpPr>
        <p:spPr>
          <a:xfrm>
            <a:off x="1828800" y="3642995"/>
            <a:ext cx="6400800" cy="64262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rPr>
              <a:t>B</a:t>
            </a:r>
            <a:r>
              <a:rPr lang="zh-CN" altLang="en-US" sz="2600" dirty="0">
                <a:solidFill>
                  <a:srgbClr val="000000"/>
                </a:solidFill>
                <a:latin typeface="微软雅黑" panose="020B0503020204020204" charset="-122"/>
                <a:ea typeface="微软雅黑" panose="020B0503020204020204" charset="-122"/>
              </a:rPr>
              <a:t>）操作寄存器</a:t>
            </a:r>
          </a:p>
        </p:txBody>
      </p:sp>
      <p:sp>
        <p:nvSpPr>
          <p:cNvPr id="5" name="文本框 5"/>
          <p:cNvSpPr txBox="1"/>
          <p:nvPr>
            <p:custDataLst>
              <p:tags r:id="rId4"/>
            </p:custDataLst>
          </p:nvPr>
        </p:nvSpPr>
        <p:spPr>
          <a:xfrm>
            <a:off x="1828800" y="4500245"/>
            <a:ext cx="6400800" cy="64262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rPr>
              <a:t>C</a:t>
            </a:r>
            <a:r>
              <a:rPr lang="zh-CN" altLang="en-US" sz="2600" dirty="0">
                <a:solidFill>
                  <a:srgbClr val="000000"/>
                </a:solidFill>
                <a:latin typeface="微软雅黑" panose="020B0503020204020204" charset="-122"/>
                <a:ea typeface="微软雅黑" panose="020B0503020204020204" charset="-122"/>
              </a:rPr>
              <a:t>）程序计数器</a:t>
            </a:r>
          </a:p>
        </p:txBody>
      </p:sp>
      <p:sp>
        <p:nvSpPr>
          <p:cNvPr id="6" name="文本框 6"/>
          <p:cNvSpPr txBox="1"/>
          <p:nvPr>
            <p:custDataLst>
              <p:tags r:id="rId5"/>
            </p:custDataLst>
          </p:nvPr>
        </p:nvSpPr>
        <p:spPr>
          <a:xfrm>
            <a:off x="1828800" y="5357495"/>
            <a:ext cx="6400800" cy="64262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rPr>
              <a:t>D</a:t>
            </a:r>
            <a:r>
              <a:rPr lang="zh-CN" altLang="en-US" sz="2600" dirty="0">
                <a:solidFill>
                  <a:srgbClr val="000000"/>
                </a:solidFill>
                <a:latin typeface="微软雅黑" panose="020B0503020204020204" charset="-122"/>
                <a:ea typeface="微软雅黑" panose="020B0503020204020204" charset="-122"/>
              </a:rPr>
              <a:t>）状态条件寄存器</a:t>
            </a:r>
          </a:p>
        </p:txBody>
      </p:sp>
    </p:spTree>
    <p:extLst>
      <p:ext uri="{BB962C8B-B14F-4D97-AF65-F5344CB8AC3E}">
        <p14:creationId xmlns:p14="http://schemas.microsoft.com/office/powerpoint/2010/main" val="2469616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下列部件中不属于控制器的部件是（</a:t>
            </a:r>
            <a:r>
              <a:rPr lang="en-US" altLang="zh-CN" sz="2600">
                <a:solidFill>
                  <a:srgbClr val="000000"/>
                </a:solidFill>
                <a:latin typeface="微软雅黑" panose="020B0503020204020204" charset="-122"/>
                <a:ea typeface="微软雅黑" panose="020B0503020204020204" charset="-122"/>
              </a:rPr>
              <a:t>   </a:t>
            </a:r>
            <a:r>
              <a:rPr lang="zh-CN" altLang="en-US" sz="2600">
                <a:solidFill>
                  <a:srgbClr val="000000"/>
                </a:solidFill>
                <a:latin typeface="微软雅黑" panose="020B0503020204020204" charset="-122"/>
                <a:ea typeface="微软雅黑" panose="020B0503020204020204" charset="-122"/>
              </a:rPr>
              <a:t>）</a:t>
            </a:r>
          </a:p>
        </p:txBody>
      </p:sp>
      <p:sp>
        <p:nvSpPr>
          <p:cNvPr id="4" name="文本框 3"/>
          <p:cNvSpPr txBox="1"/>
          <p:nvPr>
            <p:custDataLst>
              <p:tags r:id="rId3"/>
            </p:custDataLst>
          </p:nvPr>
        </p:nvSpPr>
        <p:spPr>
          <a:xfrm>
            <a:off x="1828800" y="278574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指令寄存器</a:t>
            </a:r>
          </a:p>
        </p:txBody>
      </p:sp>
      <p:sp>
        <p:nvSpPr>
          <p:cNvPr id="5" name="文本框 4"/>
          <p:cNvSpPr txBox="1"/>
          <p:nvPr>
            <p:custDataLst>
              <p:tags r:id="rId4"/>
            </p:custDataLst>
          </p:nvPr>
        </p:nvSpPr>
        <p:spPr>
          <a:xfrm>
            <a:off x="1828800" y="364299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操作寄存器</a:t>
            </a:r>
          </a:p>
        </p:txBody>
      </p:sp>
      <p:sp>
        <p:nvSpPr>
          <p:cNvPr id="6" name="文本框 5"/>
          <p:cNvSpPr txBox="1"/>
          <p:nvPr>
            <p:custDataLst>
              <p:tags r:id="rId5"/>
            </p:custDataLst>
          </p:nvPr>
        </p:nvSpPr>
        <p:spPr>
          <a:xfrm>
            <a:off x="1828800" y="450024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程序计数器</a:t>
            </a:r>
          </a:p>
        </p:txBody>
      </p:sp>
      <p:sp>
        <p:nvSpPr>
          <p:cNvPr id="7" name="文本框 6"/>
          <p:cNvSpPr txBox="1"/>
          <p:nvPr>
            <p:custDataLst>
              <p:tags r:id="rId6"/>
            </p:custDataLst>
          </p:nvPr>
        </p:nvSpPr>
        <p:spPr>
          <a:xfrm>
            <a:off x="1828800" y="5357495"/>
            <a:ext cx="6400800" cy="64262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状态条件寄存器</a:t>
            </a:r>
          </a:p>
        </p:txBody>
      </p:sp>
      <p:sp>
        <p:nvSpPr>
          <p:cNvPr id="8" name="椭圆 7"/>
          <p:cNvSpPr>
            <a:spLocks noChangeAspect="1"/>
          </p:cNvSpPr>
          <p:nvPr>
            <p:custDataLst>
              <p:tags r:id="rId7"/>
            </p:custDataLst>
          </p:nvPr>
        </p:nvSpPr>
        <p:spPr>
          <a:xfrm>
            <a:off x="1114425" y="2849880"/>
            <a:ext cx="514350" cy="514350"/>
          </a:xfrm>
          <a:prstGeom prst="ellipse">
            <a:avLst/>
          </a:prstGeom>
          <a:solidFill>
            <a:srgbClr val="808080"/>
          </a:solidFill>
          <a:ln w="127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R="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A</a:t>
            </a:r>
          </a:p>
        </p:txBody>
      </p:sp>
      <p:sp>
        <p:nvSpPr>
          <p:cNvPr id="9" name="椭圆 8"/>
          <p:cNvSpPr>
            <a:spLocks noChangeAspect="1"/>
          </p:cNvSpPr>
          <p:nvPr>
            <p:custDataLst>
              <p:tags r:id="rId8"/>
            </p:custDataLst>
          </p:nvPr>
        </p:nvSpPr>
        <p:spPr>
          <a:xfrm>
            <a:off x="1114425" y="3707130"/>
            <a:ext cx="514350" cy="514350"/>
          </a:xfrm>
          <a:prstGeom prst="ellipse">
            <a:avLst/>
          </a:prstGeom>
          <a:solidFill>
            <a:srgbClr val="808080"/>
          </a:solidFill>
          <a:ln w="127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R="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B</a:t>
            </a:r>
          </a:p>
        </p:txBody>
      </p:sp>
      <p:sp>
        <p:nvSpPr>
          <p:cNvPr id="10" name="椭圆 9"/>
          <p:cNvSpPr>
            <a:spLocks noChangeAspect="1"/>
          </p:cNvSpPr>
          <p:nvPr>
            <p:custDataLst>
              <p:tags r:id="rId9"/>
            </p:custDataLst>
          </p:nvPr>
        </p:nvSpPr>
        <p:spPr>
          <a:xfrm>
            <a:off x="1114425" y="4564380"/>
            <a:ext cx="514350" cy="514350"/>
          </a:xfrm>
          <a:prstGeom prst="ellipse">
            <a:avLst/>
          </a:prstGeom>
          <a:solidFill>
            <a:srgbClr val="808080"/>
          </a:solidFill>
          <a:ln w="127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R="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C</a:t>
            </a:r>
          </a:p>
        </p:txBody>
      </p:sp>
      <p:sp>
        <p:nvSpPr>
          <p:cNvPr id="11" name="椭圆 10"/>
          <p:cNvSpPr>
            <a:spLocks noChangeAspect="1"/>
          </p:cNvSpPr>
          <p:nvPr>
            <p:custDataLst>
              <p:tags r:id="rId10"/>
            </p:custDataLst>
          </p:nvPr>
        </p:nvSpPr>
        <p:spPr>
          <a:xfrm>
            <a:off x="1114425" y="5421630"/>
            <a:ext cx="514350" cy="514350"/>
          </a:xfrm>
          <a:prstGeom prst="ellipse">
            <a:avLst/>
          </a:prstGeom>
          <a:solidFill>
            <a:srgbClr val="00FF00"/>
          </a:solidFill>
          <a:ln w="254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R="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D</a:t>
            </a:r>
          </a:p>
        </p:txBody>
      </p:sp>
      <p:sp>
        <p:nvSpPr>
          <p:cNvPr id="12" name="圆角矩形 11"/>
          <p:cNvSpPr/>
          <p:nvPr>
            <p:custDataLst>
              <p:tags r:id="rId11"/>
            </p:custDataLst>
          </p:nvPr>
        </p:nvSpPr>
        <p:spPr>
          <a:xfrm>
            <a:off x="6172200" y="6214745"/>
            <a:ext cx="1543050" cy="411480"/>
          </a:xfrm>
          <a:prstGeom prst="roundRect">
            <a:avLst/>
          </a:prstGeom>
          <a:solidFill>
            <a:srgbClr val="808080"/>
          </a:solidFill>
          <a:ln w="381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提交</a:t>
            </a:r>
          </a:p>
        </p:txBody>
      </p:sp>
      <p:grpSp>
        <p:nvGrpSpPr>
          <p:cNvPr id="17" name="组合 16"/>
          <p:cNvGrpSpPr/>
          <p:nvPr>
            <p:custDataLst>
              <p:tags r:id="rId12"/>
            </p:custDataLst>
          </p:nvPr>
        </p:nvGrpSpPr>
        <p:grpSpPr>
          <a:xfrm>
            <a:off x="0" y="0"/>
            <a:ext cx="9144000" cy="635000"/>
            <a:chOff x="0" y="0"/>
            <a:chExt cx="14400" cy="1000"/>
          </a:xfrm>
        </p:grpSpPr>
        <p:sp>
          <p:nvSpPr>
            <p:cNvPr id="13" name="TitleBackground"/>
            <p:cNvSpPr/>
            <p:nvPr>
              <p:custDataLst>
                <p:tags r:id="rId14"/>
              </p:custDataLst>
            </p:nvPr>
          </p:nvSpPr>
          <p:spPr>
            <a:xfrm>
              <a:off x="0" y="0"/>
              <a:ext cx="14400" cy="1000"/>
            </a:xfrm>
            <a:prstGeom prst="rect">
              <a:avLst/>
            </a:prstGeom>
            <a:solidFill>
              <a:srgbClr val="F6F7F8"/>
            </a:solidFill>
            <a:ln w="12700" cap="sq" cmpd="sng" algn="ctr">
              <a:noFill/>
              <a:prstDash val="solid"/>
              <a:round/>
              <a:headEnd type="none" w="sm" len="sm"/>
              <a:tailEnd type="none" w="sm" len="sm"/>
            </a:ln>
            <a:extLst>
              <a:ext uri="{91240B29-F687-4F45-9708-019B960494DF}">
                <a14:hiddenLine xmlns:a14="http://schemas.microsoft.com/office/drawing/2010/main" w="12700">
                  <a:solidFill>
                    <a:schemeClr val="tx1"/>
                  </a:solidFill>
                  <a:prstDash val="solid"/>
                  <a:round/>
                  <a:headEnd type="none" w="sm" len="sm"/>
                  <a:tailEnd type="none" w="sm" len="sm"/>
                </a14:hiddenLine>
              </a:ext>
            </a:extLst>
          </p:spPr>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4" name="ColorBlock"/>
            <p:cNvSpPr/>
            <p:nvPr>
              <p:custDataLst>
                <p:tags r:id="rId15"/>
              </p:custDataLst>
            </p:nvPr>
          </p:nvSpPr>
          <p:spPr>
            <a:xfrm>
              <a:off x="0" y="0"/>
              <a:ext cx="300" cy="1000"/>
            </a:xfrm>
            <a:prstGeom prst="rect">
              <a:avLst/>
            </a:prstGeom>
            <a:solidFill>
              <a:srgbClr val="639EF4"/>
            </a:solidFill>
            <a:ln w="12700" cap="sq" cmpd="sng" algn="ctr">
              <a:noFill/>
              <a:prstDash val="solid"/>
              <a:round/>
              <a:headEnd type="none" w="sm" len="sm"/>
              <a:tailEnd type="none" w="sm" len="sm"/>
            </a:ln>
            <a:extLst>
              <a:ext uri="{91240B29-F687-4F45-9708-019B960494DF}">
                <a14:hiddenLine xmlns:a14="http://schemas.microsoft.com/office/drawing/2010/main" w="12700">
                  <a:solidFill>
                    <a:schemeClr val="tx1"/>
                  </a:solidFill>
                  <a:prstDash val="solid"/>
                  <a:round/>
                  <a:headEnd type="none" w="sm" len="sm"/>
                  <a:tailEnd type="none" w="sm" len="sm"/>
                </a14:hiddenLine>
              </a:ext>
            </a:extLst>
          </p:spPr>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5" name="TypeText"/>
            <p:cNvSpPr txBox="1"/>
            <p:nvPr>
              <p:custDataLst>
                <p:tags r:id="rId16"/>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p>
          </p:txBody>
        </p:sp>
        <p:sp>
          <p:nvSpPr>
            <p:cNvPr id="16" name="TipText"/>
            <p:cNvSpPr txBox="1"/>
            <p:nvPr>
              <p:custDataLst>
                <p:tags r:id="rId17"/>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10分</a:t>
              </a:r>
            </a:p>
          </p:txBody>
        </p:sp>
      </p:grpSp>
      <p:pic>
        <p:nvPicPr>
          <p:cNvPr id="2" name="图片 1" descr="tmp6DAF"/>
          <p:cNvPicPr>
            <a:picLocks noChangeAspect="1"/>
          </p:cNvPicPr>
          <p:nvPr>
            <p:custDataLst>
              <p:tags r:id="rId13"/>
            </p:custDataLst>
          </p:nvPr>
        </p:nvPicPr>
        <p:blipFill>
          <a:blip r:embed="rId20"/>
          <a:stretch>
            <a:fillRect/>
          </a:stretch>
        </p:blipFill>
        <p:spPr>
          <a:xfrm>
            <a:off x="7594600" y="63500"/>
            <a:ext cx="1422400" cy="508000"/>
          </a:xfrm>
          <a:prstGeom prst="rect">
            <a:avLst/>
          </a:prstGeom>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p:cNvSpPr>
          <p:nvPr>
            <p:ph type="title"/>
          </p:nvPr>
        </p:nvSpPr>
        <p:spPr/>
        <p:txBody>
          <a:bodyPr vert="horz" wrap="square" lIns="91440" tIns="45720" rIns="91440" bIns="45720" anchor="b" anchorCtr="0"/>
          <a:lstStyle/>
          <a:p>
            <a:pPr eaLnBrk="1" hangingPunct="1"/>
            <a:r>
              <a:rPr lang="en-US" altLang="zh-CN" dirty="0"/>
              <a:t>5.2 </a:t>
            </a:r>
            <a:r>
              <a:rPr lang="zh-CN" altLang="en-US" dirty="0"/>
              <a:t>指令周期</a:t>
            </a:r>
          </a:p>
        </p:txBody>
      </p:sp>
      <p:sp>
        <p:nvSpPr>
          <p:cNvPr id="11268" name="Rectangle 3"/>
          <p:cNvSpPr>
            <a:spLocks noGrp="1"/>
          </p:cNvSpPr>
          <p:nvPr>
            <p:ph idx="1"/>
          </p:nvPr>
        </p:nvSpPr>
        <p:spPr/>
        <p:txBody>
          <a:bodyPr vert="horz" wrap="square" lIns="91440" tIns="45720" rIns="91440" bIns="45720" anchor="t" anchorCtr="0">
            <a:normAutofit lnSpcReduction="10000"/>
          </a:bodyPr>
          <a:lstStyle/>
          <a:p>
            <a:pPr eaLnBrk="1" hangingPunct="1">
              <a:buNone/>
            </a:pPr>
            <a:r>
              <a:rPr lang="en-US" altLang="zh-CN" b="1" dirty="0"/>
              <a:t>5.2.1 </a:t>
            </a:r>
            <a:r>
              <a:rPr lang="zh-CN" altLang="en-US" b="1" dirty="0"/>
              <a:t>指令周期的基本概念</a:t>
            </a:r>
            <a:endParaRPr lang="en-US" altLang="zh-CN" b="1" dirty="0"/>
          </a:p>
          <a:p>
            <a:pPr eaLnBrk="1" hangingPunct="1">
              <a:buNone/>
            </a:pPr>
            <a:r>
              <a:rPr lang="en-US" altLang="zh-CN" b="1" dirty="0"/>
              <a:t>5.2.2 MOV</a:t>
            </a:r>
            <a:r>
              <a:rPr lang="zh-CN" altLang="en-US" b="1" dirty="0"/>
              <a:t>指令的指令周期</a:t>
            </a:r>
            <a:endParaRPr lang="en-US" altLang="zh-CN" b="1" dirty="0"/>
          </a:p>
          <a:p>
            <a:pPr eaLnBrk="1" hangingPunct="1">
              <a:buNone/>
            </a:pPr>
            <a:r>
              <a:rPr lang="en-US" altLang="zh-CN" b="1" dirty="0"/>
              <a:t>5.2.3 LAD</a:t>
            </a:r>
            <a:r>
              <a:rPr lang="zh-CN" altLang="en-US" b="1" dirty="0"/>
              <a:t>指令的指令周期</a:t>
            </a:r>
            <a:endParaRPr lang="en-US" altLang="zh-CN" b="1" dirty="0"/>
          </a:p>
          <a:p>
            <a:pPr eaLnBrk="1" hangingPunct="1">
              <a:buNone/>
            </a:pPr>
            <a:r>
              <a:rPr lang="en-US" altLang="zh-CN" b="1" dirty="0"/>
              <a:t>5.2.4 ADD</a:t>
            </a:r>
            <a:r>
              <a:rPr lang="zh-CN" altLang="en-US" b="1" dirty="0"/>
              <a:t>指令的指令周期</a:t>
            </a:r>
            <a:endParaRPr lang="en-US" altLang="zh-CN" b="1" dirty="0"/>
          </a:p>
          <a:p>
            <a:pPr eaLnBrk="1" hangingPunct="1">
              <a:buNone/>
            </a:pPr>
            <a:r>
              <a:rPr lang="en-US" altLang="zh-CN" b="1" dirty="0"/>
              <a:t>5.2.5 STO</a:t>
            </a:r>
            <a:r>
              <a:rPr lang="zh-CN" altLang="en-US" b="1" dirty="0"/>
              <a:t>指令的指令周期</a:t>
            </a:r>
            <a:endParaRPr lang="en-US" altLang="zh-CN" b="1" dirty="0"/>
          </a:p>
          <a:p>
            <a:pPr eaLnBrk="1" hangingPunct="1">
              <a:buNone/>
            </a:pPr>
            <a:r>
              <a:rPr lang="en-US" altLang="zh-CN" b="1" dirty="0"/>
              <a:t>5.2.6 JMP</a:t>
            </a:r>
            <a:r>
              <a:rPr lang="zh-CN" altLang="en-US" b="1" dirty="0"/>
              <a:t>指令的指令周期</a:t>
            </a:r>
            <a:endParaRPr lang="en-US" altLang="zh-CN" b="1" dirty="0"/>
          </a:p>
          <a:p>
            <a:pPr eaLnBrk="1" hangingPunct="1">
              <a:buNone/>
            </a:pPr>
            <a:r>
              <a:rPr lang="en-US" altLang="zh-CN" b="1" dirty="0"/>
              <a:t>5.2.7 </a:t>
            </a:r>
            <a:r>
              <a:rPr lang="zh-CN" altLang="en-US" b="1" dirty="0"/>
              <a:t>用方框图语言表示指令周期</a:t>
            </a:r>
            <a:br>
              <a:rPr lang="zh-CN" altLang="en-US" b="1" dirty="0"/>
            </a:br>
            <a:endParaRPr lang="en-US" altLang="zh-CN" dirty="0"/>
          </a:p>
        </p:txBody>
      </p:sp>
      <p:sp>
        <p:nvSpPr>
          <p:cNvPr id="11266"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22</a:t>
            </a:fld>
            <a:endParaRPr lang="en-US" altLang="zh-CN" sz="1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p:cNvSpPr>
          <p:nvPr>
            <p:ph type="title"/>
          </p:nvPr>
        </p:nvSpPr>
        <p:spPr/>
        <p:txBody>
          <a:bodyPr vert="horz" wrap="square" lIns="91440" tIns="45720" rIns="91440" bIns="45720" anchor="b" anchorCtr="0"/>
          <a:lstStyle/>
          <a:p>
            <a:pPr eaLnBrk="1" hangingPunct="1"/>
            <a:r>
              <a:rPr lang="en-US" altLang="zh-CN" dirty="0"/>
              <a:t>5.2.1 </a:t>
            </a:r>
            <a:r>
              <a:rPr lang="zh-CN" altLang="en-US" dirty="0"/>
              <a:t>指令周期的基本概念</a:t>
            </a:r>
            <a:endParaRPr lang="zh-CN" altLang="en-US" dirty="0">
              <a:solidFill>
                <a:schemeClr val="tx1"/>
              </a:solidFill>
            </a:endParaRPr>
          </a:p>
        </p:txBody>
      </p:sp>
      <p:sp>
        <p:nvSpPr>
          <p:cNvPr id="12290"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23</a:t>
            </a:fld>
            <a:endParaRPr lang="en-US" altLang="zh-CN" sz="1000" dirty="0"/>
          </a:p>
        </p:txBody>
      </p:sp>
      <p:pic>
        <p:nvPicPr>
          <p:cNvPr id="12292" name="Picture 3" descr="5">
            <a:hlinkClick r:id="rId2" action="ppaction://hlinkfile"/>
          </p:cNvPr>
          <p:cNvPicPr>
            <a:picLocks noChangeAspect="1"/>
          </p:cNvPicPr>
          <p:nvPr/>
        </p:nvPicPr>
        <p:blipFill>
          <a:blip r:embed="rId3"/>
          <a:stretch>
            <a:fillRect/>
          </a:stretch>
        </p:blipFill>
        <p:spPr>
          <a:xfrm>
            <a:off x="1331640" y="1474403"/>
            <a:ext cx="6957144" cy="5175758"/>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.2.1 </a:t>
            </a:r>
            <a:r>
              <a:rPr lang="zh-CN" altLang="en-US" dirty="0">
                <a:solidFill>
                  <a:schemeClr val="tx1"/>
                </a:solidFill>
              </a:rPr>
              <a:t>指令周期的基本概念</a:t>
            </a:r>
          </a:p>
        </p:txBody>
      </p:sp>
      <p:sp>
        <p:nvSpPr>
          <p:cNvPr id="31747" name="文本占位符 50178"/>
          <p:cNvSpPr>
            <a:spLocks noGrp="1" noRot="1"/>
          </p:cNvSpPr>
          <p:nvPr>
            <p:ph idx="1"/>
          </p:nvPr>
        </p:nvSpPr>
        <p:spPr>
          <a:xfrm>
            <a:off x="35560" y="1844675"/>
            <a:ext cx="8540750" cy="4413250"/>
          </a:xfrm>
        </p:spPr>
        <p:txBody>
          <a:bodyPr anchor="t" anchorCtr="0"/>
          <a:lstStyle/>
          <a:p>
            <a:pPr marL="609600" indent="-609600">
              <a:lnSpc>
                <a:spcPct val="130000"/>
              </a:lnSpc>
              <a:buNone/>
            </a:pPr>
            <a:r>
              <a:rPr lang="zh-CN" altLang="en-US" dirty="0"/>
              <a:t>一、指令周期的基本概念</a:t>
            </a:r>
          </a:p>
          <a:p>
            <a:pPr marL="990600" lvl="1" indent="-533400">
              <a:lnSpc>
                <a:spcPct val="130000"/>
              </a:lnSpc>
              <a:buAutoNum type="arabicPeriod"/>
            </a:pPr>
            <a:r>
              <a:rPr lang="zh-CN" altLang="en-US" dirty="0"/>
              <a:t>指令周期</a:t>
            </a:r>
          </a:p>
          <a:p>
            <a:pPr marL="990600" lvl="1" indent="-533400">
              <a:lnSpc>
                <a:spcPct val="110000"/>
              </a:lnSpc>
            </a:pPr>
            <a:r>
              <a:rPr lang="zh-CN" altLang="en-US" b="1" dirty="0">
                <a:solidFill>
                  <a:srgbClr val="FF0000"/>
                </a:solidFill>
              </a:rPr>
              <a:t>指令周期：</a:t>
            </a:r>
            <a:r>
              <a:rPr lang="en-US" altLang="zh-CN" dirty="0">
                <a:solidFill>
                  <a:srgbClr val="FF0000"/>
                </a:solidFill>
              </a:rPr>
              <a:t>  </a:t>
            </a:r>
            <a:r>
              <a:rPr lang="en-US" altLang="zh-CN" dirty="0"/>
              <a:t>CPU</a:t>
            </a:r>
            <a:r>
              <a:rPr lang="zh-CN" altLang="en-US" dirty="0"/>
              <a:t>从内存取出一条指令并执行这条指令所需的全部的时间。</a:t>
            </a:r>
          </a:p>
          <a:p>
            <a:pPr marL="990600" lvl="1" indent="-533400">
              <a:lnSpc>
                <a:spcPct val="110000"/>
              </a:lnSpc>
            </a:pPr>
            <a:r>
              <a:rPr lang="zh-CN" altLang="en-US" dirty="0"/>
              <a:t>指令周期又分为</a:t>
            </a:r>
            <a:r>
              <a:rPr lang="zh-CN" altLang="en-US" b="1" dirty="0">
                <a:solidFill>
                  <a:schemeClr val="hlink"/>
                </a:solidFill>
              </a:rPr>
              <a:t>取指周期</a:t>
            </a:r>
            <a:r>
              <a:rPr lang="zh-CN" altLang="en-US" dirty="0"/>
              <a:t>和</a:t>
            </a:r>
            <a:r>
              <a:rPr lang="zh-CN" altLang="en-US" b="1" dirty="0">
                <a:solidFill>
                  <a:schemeClr val="hlink"/>
                </a:solidFill>
              </a:rPr>
              <a:t>执行周期</a:t>
            </a:r>
            <a:r>
              <a:rPr lang="zh-CN" altLang="en-US" dirty="0">
                <a:solidFill>
                  <a:schemeClr val="hlink"/>
                </a:solidFill>
              </a:rPr>
              <a:t>。</a:t>
            </a:r>
          </a:p>
          <a:p>
            <a:pPr marL="990600" lvl="1" indent="-533400">
              <a:lnSpc>
                <a:spcPct val="110000"/>
              </a:lnSpc>
            </a:pPr>
            <a:r>
              <a:rPr lang="zh-CN" altLang="en-US" dirty="0"/>
              <a:t>由于各种指令操作功能不同，故</a:t>
            </a:r>
            <a:r>
              <a:rPr lang="zh-CN" altLang="en-US" b="1" dirty="0">
                <a:solidFill>
                  <a:schemeClr val="tx2"/>
                </a:solidFill>
              </a:rPr>
              <a:t>不同指令的指令周期不尽相同。</a:t>
            </a:r>
          </a:p>
        </p:txBody>
      </p:sp>
      <p:sp>
        <p:nvSpPr>
          <p:cNvPr id="1331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24</a:t>
            </a:fld>
            <a:endParaRPr lang="en-US" altLang="zh-CN" sz="1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.2.1 </a:t>
            </a:r>
            <a:r>
              <a:rPr lang="zh-CN" altLang="en-US" dirty="0">
                <a:solidFill>
                  <a:schemeClr val="tx1"/>
                </a:solidFill>
              </a:rPr>
              <a:t>指令周期的基本概念</a:t>
            </a:r>
          </a:p>
        </p:txBody>
      </p:sp>
      <p:sp>
        <p:nvSpPr>
          <p:cNvPr id="1331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25</a:t>
            </a:fld>
            <a:endParaRPr lang="en-US" altLang="zh-CN" sz="1000" dirty="0"/>
          </a:p>
        </p:txBody>
      </p:sp>
      <p:sp>
        <p:nvSpPr>
          <p:cNvPr id="32770" name="文本占位符 57346"/>
          <p:cNvSpPr>
            <a:spLocks noGrp="1" noRot="1"/>
          </p:cNvSpPr>
          <p:nvPr/>
        </p:nvSpPr>
        <p:spPr>
          <a:xfrm>
            <a:off x="251460" y="1628775"/>
            <a:ext cx="8540750" cy="5114925"/>
          </a:xfrm>
          <a:prstGeom prst="rect">
            <a:avLst/>
          </a:prstGeom>
          <a:noFill/>
          <a:ln w="9525">
            <a:noFill/>
          </a:ln>
        </p:spPr>
        <p:txBody>
          <a:bodyPr anchor="t" anchorCtr="0"/>
          <a:lstStyle>
            <a:lvl1pPr marL="342900" lvl="0" indent="-34290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FontTx/>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Font typeface="Wingdings" panose="05000000000000000000" pitchFamily="2" charset="2"/>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SzPct val="115000"/>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mn-lt"/>
                <a:ea typeface="+mn-ea"/>
                <a:cs typeface="+mn-cs"/>
              </a:defRPr>
            </a:lvl9pPr>
          </a:lstStyle>
          <a:p>
            <a:pPr marL="742950" marR="0" lvl="1" indent="-285750" algn="l" defTabSz="914400" rtl="0" eaLnBrk="1" fontAlgn="base" latinLnBrk="0" hangingPunct="1">
              <a:lnSpc>
                <a:spcPct val="130000"/>
              </a:lnSpc>
              <a:spcBef>
                <a:spcPct val="20000"/>
              </a:spcBef>
              <a:spcAft>
                <a:spcPct val="0"/>
              </a:spcAft>
              <a:buClr>
                <a:schemeClr val="hlink"/>
              </a:buClr>
              <a:buSzTx/>
              <a:buFontTx/>
              <a:buNone/>
            </a:pPr>
            <a:r>
              <a:rPr kumimoji="0" lang="en-US" altLang="zh-CN" sz="2800" b="0" i="0" u="none" strike="noStrike" kern="1200" cap="none" spc="0" normalizeH="0" baseline="0" noProof="1">
                <a:solidFill>
                  <a:schemeClr val="tx1"/>
                </a:solidFill>
                <a:latin typeface="+mn-lt"/>
                <a:ea typeface="+mn-ea"/>
                <a:cs typeface="+mn-cs"/>
              </a:rPr>
              <a:t>2. </a:t>
            </a:r>
            <a:r>
              <a:rPr kumimoji="0" lang="zh-CN" altLang="en-US" sz="2800" b="0" i="0" u="none" strike="noStrike" kern="1200" cap="none" spc="0" normalizeH="0" baseline="0" noProof="1">
                <a:solidFill>
                  <a:schemeClr val="tx1"/>
                </a:solidFill>
                <a:latin typeface="+mn-lt"/>
                <a:ea typeface="+mn-ea"/>
                <a:cs typeface="+mn-cs"/>
              </a:rPr>
              <a:t>机器周期</a:t>
            </a:r>
            <a:r>
              <a:rPr kumimoji="0" lang="en-US" altLang="zh-CN" sz="2800" b="0" i="0" u="none" strike="noStrike" kern="1200" cap="none" spc="0" normalizeH="0" baseline="0" noProof="1">
                <a:solidFill>
                  <a:schemeClr val="tx1"/>
                </a:solidFill>
                <a:latin typeface="+mn-lt"/>
                <a:ea typeface="+mn-ea"/>
                <a:cs typeface="+mn-cs"/>
              </a:rPr>
              <a:t>（CPU</a:t>
            </a:r>
            <a:r>
              <a:rPr kumimoji="0" lang="zh-CN" altLang="en-US" sz="2800" b="0" i="0" u="none" strike="noStrike" kern="1200" cap="none" spc="0" normalizeH="0" baseline="0" noProof="1">
                <a:solidFill>
                  <a:schemeClr val="tx1"/>
                </a:solidFill>
                <a:latin typeface="+mn-lt"/>
                <a:ea typeface="+mn-ea"/>
                <a:cs typeface="+mn-cs"/>
              </a:rPr>
              <a:t>周期）</a:t>
            </a:r>
          </a:p>
          <a:p>
            <a:pPr marL="742950" marR="0" lvl="1" indent="-285750" algn="l" defTabSz="914400" rtl="0" eaLnBrk="1" fontAlgn="base" latinLnBrk="0" hangingPunct="1">
              <a:lnSpc>
                <a:spcPct val="130000"/>
              </a:lnSpc>
              <a:spcBef>
                <a:spcPct val="20000"/>
              </a:spcBef>
              <a:spcAft>
                <a:spcPct val="0"/>
              </a:spcAft>
              <a:buClr>
                <a:schemeClr val="hlink"/>
              </a:buClr>
              <a:buSzTx/>
              <a:buFontTx/>
              <a:buChar char="•"/>
            </a:pPr>
            <a:r>
              <a:rPr kumimoji="0" lang="zh-CN" altLang="en-US" sz="2400" b="0" i="0" u="none" strike="noStrike" kern="1200" cap="none" spc="0" normalizeH="0" baseline="0" noProof="1">
                <a:solidFill>
                  <a:schemeClr val="tx1"/>
                </a:solidFill>
                <a:latin typeface="+mn-lt"/>
                <a:ea typeface="+mn-ea"/>
                <a:cs typeface="+mn-cs"/>
              </a:rPr>
              <a:t>将指令周期划分为若干个相对独立的操作阶段（主状态周期），即</a:t>
            </a:r>
            <a:r>
              <a:rPr kumimoji="0" lang="en-US" altLang="zh-CN" sz="2400" b="0" i="0" u="none" strike="noStrike" kern="1200" cap="none" spc="0" normalizeH="0" baseline="0" noProof="1">
                <a:solidFill>
                  <a:schemeClr val="tx1"/>
                </a:solidFill>
                <a:latin typeface="+mn-lt"/>
                <a:ea typeface="+mn-ea"/>
                <a:cs typeface="+mn-cs"/>
              </a:rPr>
              <a:t>CPU</a:t>
            </a:r>
            <a:r>
              <a:rPr kumimoji="0" lang="zh-CN" altLang="en-US" sz="2400" b="0" i="0" u="none" strike="noStrike" kern="1200" cap="none" spc="0" normalizeH="0" baseline="0" noProof="1">
                <a:solidFill>
                  <a:schemeClr val="tx1"/>
                </a:solidFill>
                <a:latin typeface="+mn-lt"/>
                <a:ea typeface="+mn-ea"/>
                <a:cs typeface="+mn-cs"/>
              </a:rPr>
              <a:t>周期。如：取指令、指令译码、执行等。</a:t>
            </a:r>
          </a:p>
          <a:p>
            <a:pPr marL="742950" marR="0" lvl="1" indent="-285750" algn="l" defTabSz="914400" rtl="0" eaLnBrk="1" fontAlgn="base" latinLnBrk="0" hangingPunct="1">
              <a:lnSpc>
                <a:spcPct val="130000"/>
              </a:lnSpc>
              <a:spcBef>
                <a:spcPct val="20000"/>
              </a:spcBef>
              <a:spcAft>
                <a:spcPct val="0"/>
              </a:spcAft>
              <a:buClr>
                <a:schemeClr val="hlink"/>
              </a:buClr>
              <a:buSzTx/>
              <a:buFontTx/>
              <a:buChar char="•"/>
            </a:pPr>
            <a:r>
              <a:rPr kumimoji="0" lang="zh-CN" altLang="en-US" sz="2400" b="1" i="0" u="none" strike="noStrike" kern="1200" cap="none" spc="0" normalizeH="0" baseline="0" noProof="1">
                <a:solidFill>
                  <a:schemeClr val="tx2"/>
                </a:solidFill>
                <a:latin typeface="+mn-lt"/>
                <a:ea typeface="+mn-ea"/>
                <a:cs typeface="+mn-cs"/>
              </a:rPr>
              <a:t>一个</a:t>
            </a:r>
            <a:r>
              <a:rPr kumimoji="0" lang="en-US" altLang="zh-CN" sz="2400" b="1" i="0" u="none" strike="noStrike" kern="1200" cap="none" spc="0" normalizeH="0" baseline="0" noProof="1">
                <a:solidFill>
                  <a:schemeClr val="tx2"/>
                </a:solidFill>
                <a:latin typeface="+mn-lt"/>
                <a:ea typeface="+mn-ea"/>
                <a:cs typeface="+mn-cs"/>
              </a:rPr>
              <a:t>CPU</a:t>
            </a:r>
            <a:r>
              <a:rPr kumimoji="0" lang="zh-CN" altLang="en-US" sz="2400" b="1" i="0" u="none" strike="noStrike" kern="1200" cap="none" spc="0" normalizeH="0" baseline="0" noProof="1">
                <a:solidFill>
                  <a:schemeClr val="tx2"/>
                </a:solidFill>
                <a:latin typeface="+mn-lt"/>
                <a:ea typeface="+mn-ea"/>
                <a:cs typeface="+mn-cs"/>
              </a:rPr>
              <a:t>周期：</a:t>
            </a:r>
            <a:r>
              <a:rPr kumimoji="0" lang="zh-CN" altLang="en-US" sz="2400" b="0" i="0" u="none" strike="noStrike" kern="1200" cap="none" spc="0" normalizeH="0" baseline="0" noProof="1">
                <a:solidFill>
                  <a:srgbClr val="FF0000"/>
                </a:solidFill>
                <a:latin typeface="+mn-lt"/>
                <a:ea typeface="+mn-ea"/>
                <a:cs typeface="+mn-cs"/>
              </a:rPr>
              <a:t> </a:t>
            </a:r>
            <a:r>
              <a:rPr kumimoji="0" lang="zh-CN" altLang="en-US" sz="2400" b="0" i="0" u="none" strike="noStrike" kern="1200" cap="none" spc="0" normalizeH="0" baseline="0" noProof="1">
                <a:solidFill>
                  <a:schemeClr val="tx1"/>
                </a:solidFill>
                <a:latin typeface="+mn-lt"/>
                <a:ea typeface="+mn-ea"/>
                <a:cs typeface="+mn-cs"/>
              </a:rPr>
              <a:t>通常规定为从</a:t>
            </a:r>
            <a:r>
              <a:rPr kumimoji="0" lang="zh-CN" altLang="en-US" sz="2400" b="0" i="0" u="none" strike="noStrike" kern="1200" cap="none" spc="0" normalizeH="0" baseline="0" noProof="1">
                <a:solidFill>
                  <a:srgbClr val="FF0000"/>
                </a:solidFill>
                <a:latin typeface="+mn-lt"/>
                <a:ea typeface="+mn-ea"/>
                <a:cs typeface="+mn-cs"/>
              </a:rPr>
              <a:t>内存读取一个指令字的最短时间</a:t>
            </a:r>
            <a:r>
              <a:rPr kumimoji="0" lang="zh-CN" altLang="en-US" sz="2400" b="0" i="0" u="none" strike="noStrike" kern="1200" cap="none" spc="0" normalizeH="0" baseline="0" noProof="1">
                <a:solidFill>
                  <a:schemeClr val="tx1"/>
                </a:solidFill>
                <a:latin typeface="+mn-lt"/>
                <a:ea typeface="+mn-ea"/>
                <a:cs typeface="+mn-cs"/>
              </a:rPr>
              <a:t>。</a:t>
            </a:r>
            <a:endParaRPr kumimoji="0" lang="zh-CN" altLang="en-US" sz="2400" b="1" i="1" u="none" strike="noStrike" kern="1200" cap="none" spc="0" normalizeH="0" baseline="0" noProof="1">
              <a:solidFill>
                <a:schemeClr val="tx1"/>
              </a:solidFill>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2400" b="0" i="0" u="none" strike="noStrike" kern="1200" cap="none" spc="0" normalizeH="0" baseline="0" noProof="1">
                <a:solidFill>
                  <a:schemeClr val="tx1"/>
                </a:solidFill>
                <a:latin typeface="+mn-lt"/>
                <a:ea typeface="+mn-ea"/>
                <a:cs typeface="+mn-cs"/>
              </a:rPr>
              <a:t>因此，每条指令的指令周期又可用若干个</a:t>
            </a:r>
            <a:r>
              <a:rPr kumimoji="0" lang="en-US" altLang="zh-CN" sz="2400" b="0" i="0" u="none" strike="noStrike" kern="1200" cap="none" spc="0" normalizeH="0" baseline="0" noProof="1">
                <a:solidFill>
                  <a:schemeClr val="tx1"/>
                </a:solidFill>
                <a:latin typeface="+mn-lt"/>
                <a:ea typeface="+mn-ea"/>
                <a:cs typeface="+mn-cs"/>
              </a:rPr>
              <a:t>CPU</a:t>
            </a:r>
            <a:r>
              <a:rPr kumimoji="0" lang="zh-CN" altLang="en-US" sz="2400" b="0" i="0" u="none" strike="noStrike" kern="1200" cap="none" spc="0" normalizeH="0" baseline="0" noProof="1">
                <a:solidFill>
                  <a:schemeClr val="tx1"/>
                </a:solidFill>
                <a:latin typeface="+mn-lt"/>
                <a:ea typeface="+mn-ea"/>
                <a:cs typeface="+mn-cs"/>
              </a:rPr>
              <a:t>周期来表示。</a:t>
            </a:r>
            <a:r>
              <a:rPr kumimoji="0" lang="zh-CN" altLang="en-US" sz="2400" b="0" i="0" u="none" strike="noStrike" kern="1200" cap="none" spc="0" normalizeH="0" baseline="0" noProof="1">
                <a:solidFill>
                  <a:schemeClr val="tx1"/>
                </a:solidFill>
                <a:latin typeface="+mn-lt"/>
                <a:ea typeface="+mn-ea"/>
                <a:cs typeface="+mn-cs"/>
                <a:sym typeface="+mn-ea"/>
              </a:rPr>
              <a:t>最短的指令周期包含</a:t>
            </a:r>
            <a:r>
              <a:rPr kumimoji="0" lang="en-US" altLang="zh-CN" sz="2400" b="0" i="0" u="none" strike="noStrike" kern="1200" cap="none" spc="0" normalizeH="0" baseline="0" noProof="1">
                <a:solidFill>
                  <a:schemeClr val="tx1"/>
                </a:solidFill>
                <a:latin typeface="+mn-lt"/>
                <a:ea typeface="+mn-ea"/>
                <a:cs typeface="+mn-cs"/>
                <a:sym typeface="+mn-ea"/>
              </a:rPr>
              <a:t>2</a:t>
            </a:r>
            <a:r>
              <a:rPr kumimoji="0" lang="zh-CN" altLang="en-US" sz="2400" b="0" i="0" u="none" strike="noStrike" kern="1200" cap="none" spc="0" normalizeH="0" baseline="0" noProof="1">
                <a:solidFill>
                  <a:schemeClr val="tx1"/>
                </a:solidFill>
                <a:latin typeface="+mn-lt"/>
                <a:ea typeface="+mn-ea"/>
                <a:cs typeface="+mn-cs"/>
                <a:sym typeface="+mn-ea"/>
              </a:rPr>
              <a:t>个</a:t>
            </a:r>
            <a:r>
              <a:rPr kumimoji="0" lang="en-US" altLang="zh-CN" sz="2400" b="0" i="0" u="none" strike="noStrike" kern="1200" cap="none" spc="0" normalizeH="0" baseline="0" noProof="1">
                <a:solidFill>
                  <a:schemeClr val="tx1"/>
                </a:solidFill>
                <a:latin typeface="+mn-lt"/>
                <a:ea typeface="+mn-ea"/>
                <a:cs typeface="+mn-cs"/>
                <a:sym typeface="+mn-ea"/>
              </a:rPr>
              <a:t>CPU</a:t>
            </a:r>
            <a:r>
              <a:rPr kumimoji="0" lang="zh-CN" altLang="en-US" sz="2400" b="0" i="0" u="none" strike="noStrike" kern="1200" cap="none" spc="0" normalizeH="0" baseline="0" noProof="1">
                <a:solidFill>
                  <a:schemeClr val="tx1"/>
                </a:solidFill>
                <a:latin typeface="+mn-lt"/>
                <a:ea typeface="+mn-ea"/>
                <a:cs typeface="+mn-cs"/>
                <a:sym typeface="+mn-ea"/>
              </a:rPr>
              <a:t>周期。</a:t>
            </a:r>
          </a:p>
          <a:p>
            <a:pPr marL="457200" marR="0" lvl="1"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0" i="0" u="none" strike="noStrike" kern="1200" cap="none" spc="0" normalizeH="0" baseline="0" noProof="1">
                <a:solidFill>
                  <a:schemeClr val="tx1"/>
                </a:solidFill>
                <a:latin typeface="+mn-lt"/>
                <a:ea typeface="+mn-ea"/>
                <a:cs typeface="+mn-cs"/>
                <a:sym typeface="+mn-ea"/>
              </a:rPr>
              <a:t>T</a:t>
            </a:r>
            <a:r>
              <a:rPr kumimoji="0" lang="zh-CN" altLang="en-US" sz="2400" b="0" i="0" u="none" strike="noStrike" kern="1200" cap="none" spc="0" normalizeH="0" baseline="-25000" noProof="1">
                <a:solidFill>
                  <a:schemeClr val="tx1"/>
                </a:solidFill>
                <a:uFillTx/>
                <a:latin typeface="+mn-lt"/>
                <a:ea typeface="+mn-ea"/>
                <a:cs typeface="+mn-cs"/>
                <a:sym typeface="+mn-ea"/>
              </a:rPr>
              <a:t>指令</a:t>
            </a:r>
            <a:r>
              <a:rPr kumimoji="0" lang="en-US" altLang="zh-CN" sz="2400" b="0" i="0" u="none" strike="noStrike" kern="1200" cap="none" spc="0" normalizeH="0" baseline="0" noProof="1">
                <a:solidFill>
                  <a:schemeClr val="tx1"/>
                </a:solidFill>
                <a:latin typeface="+mn-lt"/>
                <a:ea typeface="+mn-ea"/>
                <a:cs typeface="+mn-cs"/>
                <a:sym typeface="+mn-ea"/>
              </a:rPr>
              <a:t>=n</a:t>
            </a:r>
            <a:r>
              <a:rPr kumimoji="0" lang="en-US" altLang="zh-CN" sz="2400" b="0" i="0" u="none" strike="noStrike" kern="1200" cap="none" spc="0" normalizeH="0" baseline="0" noProof="1">
                <a:solidFill>
                  <a:schemeClr val="tx1"/>
                </a:solidFill>
                <a:latin typeface="Arial" panose="020B0604020202020204" pitchFamily="34" charset="0"/>
                <a:ea typeface="+mn-ea"/>
                <a:cs typeface="+mn-cs"/>
                <a:sym typeface="+mn-ea"/>
              </a:rPr>
              <a:t>×T</a:t>
            </a:r>
            <a:r>
              <a:rPr kumimoji="0" lang="en-US" altLang="zh-CN" sz="2400" b="0" i="0" u="none" strike="noStrike" kern="1200" cap="none" spc="0" normalizeH="0" baseline="-25000" noProof="1">
                <a:solidFill>
                  <a:schemeClr val="tx1"/>
                </a:solidFill>
                <a:uFillTx/>
                <a:latin typeface="Arial" panose="020B0604020202020204" pitchFamily="34" charset="0"/>
                <a:ea typeface="+mn-ea"/>
                <a:cs typeface="+mn-cs"/>
                <a:sym typeface="+mn-ea"/>
              </a:rPr>
              <a:t>CPU</a:t>
            </a:r>
            <a:r>
              <a:rPr kumimoji="0" lang="en-US" altLang="zh-CN" sz="2400" b="0" i="0" u="none" strike="noStrike" kern="1200" cap="none" spc="0" normalizeH="0" baseline="0" noProof="1">
                <a:solidFill>
                  <a:schemeClr val="tx1"/>
                </a:solidFill>
                <a:latin typeface="Arial" panose="020B0604020202020204" pitchFamily="34" charset="0"/>
                <a:ea typeface="+mn-ea"/>
                <a:cs typeface="+mn-cs"/>
                <a:sym typeface="+mn-ea"/>
              </a:rPr>
              <a:t>     (n=2,3,4,......)  </a:t>
            </a:r>
            <a:endParaRPr kumimoji="0" lang="en-US" altLang="zh-CN" sz="2400" b="0" i="0" u="none" strike="noStrike" kern="1200" cap="none" spc="0" normalizeH="0" baseline="0" noProof="1">
              <a:solidFill>
                <a:schemeClr val="tx1"/>
              </a:solidFill>
              <a:latin typeface="+mn-lt"/>
              <a:ea typeface="+mn-ea"/>
              <a:cs typeface="+mn-cs"/>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.2.1 </a:t>
            </a:r>
            <a:r>
              <a:rPr lang="zh-CN" altLang="en-US" dirty="0">
                <a:solidFill>
                  <a:schemeClr val="tx1"/>
                </a:solidFill>
              </a:rPr>
              <a:t>指令周期的基本概念</a:t>
            </a:r>
          </a:p>
        </p:txBody>
      </p:sp>
      <p:sp>
        <p:nvSpPr>
          <p:cNvPr id="14340" name="Rectangle 3"/>
          <p:cNvSpPr>
            <a:spLocks noGrp="1"/>
          </p:cNvSpPr>
          <p:nvPr>
            <p:ph idx="1"/>
          </p:nvPr>
        </p:nvSpPr>
        <p:spPr/>
        <p:txBody>
          <a:bodyPr vert="horz" wrap="square" lIns="91440" tIns="45720" rIns="91440" bIns="45720" anchor="t" anchorCtr="0"/>
          <a:lstStyle/>
          <a:p>
            <a:pPr marL="344170" lvl="1" indent="0" eaLnBrk="1" hangingPunct="1">
              <a:buNone/>
            </a:pPr>
            <a:r>
              <a:rPr lang="en-US" altLang="zh-CN" dirty="0"/>
              <a:t>3. </a:t>
            </a:r>
            <a:r>
              <a:rPr lang="zh-CN" altLang="en-US" dirty="0"/>
              <a:t>时钟周期</a:t>
            </a:r>
          </a:p>
          <a:p>
            <a:pPr lvl="2" eaLnBrk="1" hangingPunct="1"/>
            <a:r>
              <a:rPr lang="zh-CN" altLang="en-US" sz="2800" dirty="0"/>
              <a:t>在一个</a:t>
            </a:r>
            <a:r>
              <a:rPr lang="en-US" altLang="zh-CN" sz="2800" dirty="0"/>
              <a:t>CPU</a:t>
            </a:r>
            <a:r>
              <a:rPr lang="zh-CN" altLang="en-US" sz="2800" dirty="0"/>
              <a:t>周期内，要完成若干个微操作。这些微操作有的可以同时执行，有的需要按先后次序串行执行。因而需要把一个</a:t>
            </a:r>
            <a:r>
              <a:rPr lang="en-US" altLang="zh-CN" sz="2800" dirty="0"/>
              <a:t>CPU</a:t>
            </a:r>
            <a:r>
              <a:rPr lang="zh-CN" altLang="en-US" sz="2800" dirty="0"/>
              <a:t>周期分为若干个相等的时间段，每一</a:t>
            </a:r>
            <a:r>
              <a:rPr lang="zh-CN" altLang="zh-CN" sz="2800" dirty="0"/>
              <a:t>个时间段称为一个节拍脉冲或T周期。</a:t>
            </a:r>
            <a:endParaRPr lang="zh-CN" altLang="en-US" sz="2800" dirty="0"/>
          </a:p>
        </p:txBody>
      </p:sp>
      <p:sp>
        <p:nvSpPr>
          <p:cNvPr id="1433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26</a:t>
            </a:fld>
            <a:endParaRPr lang="en-US" altLang="zh-CN" sz="1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.2.1 </a:t>
            </a:r>
            <a:r>
              <a:rPr lang="zh-CN" altLang="en-US" dirty="0">
                <a:solidFill>
                  <a:schemeClr val="tx1"/>
                </a:solidFill>
              </a:rPr>
              <a:t>指令周期的基本概念</a:t>
            </a:r>
          </a:p>
        </p:txBody>
      </p:sp>
      <p:sp>
        <p:nvSpPr>
          <p:cNvPr id="1536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27</a:t>
            </a:fld>
            <a:endParaRPr lang="en-US" altLang="zh-CN" sz="1000" dirty="0"/>
          </a:p>
        </p:txBody>
      </p:sp>
      <p:pic>
        <p:nvPicPr>
          <p:cNvPr id="15364" name="Picture 3" descr="5a3">
            <a:hlinkClick r:id="rId2" action="ppaction://hlinkfile"/>
          </p:cNvPr>
          <p:cNvPicPr>
            <a:picLocks noChangeAspect="1"/>
          </p:cNvPicPr>
          <p:nvPr/>
        </p:nvPicPr>
        <p:blipFill>
          <a:blip r:embed="rId3"/>
          <a:stretch>
            <a:fillRect/>
          </a:stretch>
        </p:blipFill>
        <p:spPr>
          <a:xfrm>
            <a:off x="179388" y="2643188"/>
            <a:ext cx="8758237" cy="3017837"/>
          </a:xfrm>
          <a:prstGeom prst="rect">
            <a:avLst/>
          </a:prstGeom>
          <a:noFill/>
          <a:ln w="9525">
            <a:noFill/>
          </a:ln>
        </p:spPr>
      </p:pic>
      <p:sp>
        <p:nvSpPr>
          <p:cNvPr id="2" name="矩形 1"/>
          <p:cNvSpPr/>
          <p:nvPr/>
        </p:nvSpPr>
        <p:spPr>
          <a:xfrm>
            <a:off x="683568" y="1772816"/>
            <a:ext cx="4174220" cy="369332"/>
          </a:xfrm>
          <a:prstGeom prst="rect">
            <a:avLst/>
          </a:prstGeom>
        </p:spPr>
        <p:txBody>
          <a:bodyPr wrap="none">
            <a:spAutoFit/>
          </a:bodyPr>
          <a:lstStyle/>
          <a:p>
            <a:pPr marL="344170" lvl="1"/>
            <a:r>
              <a:rPr lang="zh-CN" altLang="en-US" dirty="0"/>
              <a:t>指令周期</a:t>
            </a:r>
            <a:r>
              <a:rPr lang="en-US" altLang="zh-CN" dirty="0"/>
              <a:t> vs. CPU</a:t>
            </a:r>
            <a:r>
              <a:rPr lang="zh-CN" altLang="en-US" dirty="0"/>
              <a:t>周期 </a:t>
            </a:r>
            <a:r>
              <a:rPr lang="en-US" altLang="zh-CN" dirty="0"/>
              <a:t>vs. </a:t>
            </a:r>
            <a:r>
              <a:rPr lang="zh-CN" altLang="en-US" dirty="0"/>
              <a:t>时钟周期</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custDataLst>
              <p:tags r:id="rId1"/>
            </p:custDataLst>
          </p:nvPr>
        </p:nvSpPr>
        <p:spPr>
          <a:xfrm>
            <a:off x="914400" y="635000"/>
            <a:ext cx="7315200" cy="2143125"/>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由于</a:t>
            </a:r>
            <a:r>
              <a:rPr lang="en-US" altLang="zh-CN" sz="2600" dirty="0">
                <a:solidFill>
                  <a:srgbClr val="000000"/>
                </a:solidFill>
                <a:latin typeface="微软雅黑" panose="020B0503020204020204" charset="-122"/>
                <a:ea typeface="微软雅黑" panose="020B0503020204020204" charset="-122"/>
              </a:rPr>
              <a:t>CPU</a:t>
            </a:r>
            <a:r>
              <a:rPr lang="zh-CN" altLang="en-US" sz="2600" dirty="0">
                <a:solidFill>
                  <a:srgbClr val="000000"/>
                </a:solidFill>
                <a:latin typeface="微软雅黑" panose="020B0503020204020204" charset="-122"/>
                <a:ea typeface="微软雅黑" panose="020B0503020204020204" charset="-122"/>
              </a:rPr>
              <a:t>内部的操作速度较快，而</a:t>
            </a:r>
            <a:r>
              <a:rPr lang="en-US" altLang="zh-CN" sz="2600" dirty="0">
                <a:solidFill>
                  <a:srgbClr val="000000"/>
                </a:solidFill>
                <a:latin typeface="微软雅黑" panose="020B0503020204020204" charset="-122"/>
                <a:ea typeface="微软雅黑" panose="020B0503020204020204" charset="-122"/>
              </a:rPr>
              <a:t>CPU</a:t>
            </a:r>
            <a:r>
              <a:rPr lang="zh-CN" altLang="en-US" sz="2600" dirty="0">
                <a:solidFill>
                  <a:srgbClr val="000000"/>
                </a:solidFill>
                <a:latin typeface="微软雅黑" panose="020B0503020204020204" charset="-122"/>
                <a:ea typeface="微软雅黑" panose="020B0503020204020204" charset="-122"/>
              </a:rPr>
              <a:t>访问一次主存所花的时间较长，因此</a:t>
            </a:r>
            <a:r>
              <a:rPr lang="zh-CN" altLang="en-US" sz="2600" u="sng" dirty="0">
                <a:solidFill>
                  <a:srgbClr val="000000"/>
                </a:solidFill>
                <a:latin typeface="微软雅黑" panose="020B0503020204020204" charset="-122"/>
                <a:ea typeface="微软雅黑" panose="020B0503020204020204" charset="-122"/>
              </a:rPr>
              <a:t>机器周期</a:t>
            </a:r>
            <a:r>
              <a:rPr lang="zh-CN" altLang="en-US" sz="2600" dirty="0">
                <a:solidFill>
                  <a:srgbClr val="000000"/>
                </a:solidFill>
                <a:latin typeface="微软雅黑" panose="020B0503020204020204" charset="-122"/>
                <a:ea typeface="微软雅黑" panose="020B0503020204020204" charset="-122"/>
              </a:rPr>
              <a:t>通常用（</a:t>
            </a:r>
            <a:r>
              <a:rPr lang="en-US" altLang="zh-CN" sz="2600" dirty="0">
                <a:solidFill>
                  <a:srgbClr val="000000"/>
                </a:solidFill>
                <a:latin typeface="微软雅黑" panose="020B0503020204020204" charset="-122"/>
                <a:ea typeface="微软雅黑" panose="020B0503020204020204" charset="-122"/>
              </a:rPr>
              <a:t>    </a:t>
            </a:r>
            <a:r>
              <a:rPr lang="zh-CN" altLang="en-US" sz="2600" dirty="0">
                <a:solidFill>
                  <a:srgbClr val="000000"/>
                </a:solidFill>
                <a:latin typeface="微软雅黑" panose="020B0503020204020204" charset="-122"/>
                <a:ea typeface="微软雅黑" panose="020B0503020204020204" charset="-122"/>
              </a:rPr>
              <a:t>）来规定。</a:t>
            </a:r>
          </a:p>
        </p:txBody>
      </p:sp>
      <p:sp>
        <p:nvSpPr>
          <p:cNvPr id="5" name="文本框 6"/>
          <p:cNvSpPr txBox="1"/>
          <p:nvPr>
            <p:custDataLst>
              <p:tags r:id="rId2"/>
            </p:custDataLst>
          </p:nvPr>
        </p:nvSpPr>
        <p:spPr>
          <a:xfrm>
            <a:off x="1828800" y="2785745"/>
            <a:ext cx="6400800" cy="64262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rPr>
              <a:t>A</a:t>
            </a:r>
            <a:r>
              <a:rPr lang="zh-CN" altLang="en-US" sz="2600" dirty="0">
                <a:solidFill>
                  <a:srgbClr val="000000"/>
                </a:solidFill>
                <a:latin typeface="微软雅黑" panose="020B0503020204020204" charset="-122"/>
                <a:ea typeface="微软雅黑" panose="020B0503020204020204" charset="-122"/>
              </a:rPr>
              <a:t>）主存中读取一个指令字的最短时间</a:t>
            </a:r>
          </a:p>
        </p:txBody>
      </p:sp>
      <p:sp>
        <p:nvSpPr>
          <p:cNvPr id="6" name="文本框 7"/>
          <p:cNvSpPr txBox="1"/>
          <p:nvPr>
            <p:custDataLst>
              <p:tags r:id="rId3"/>
            </p:custDataLst>
          </p:nvPr>
        </p:nvSpPr>
        <p:spPr>
          <a:xfrm>
            <a:off x="1828800" y="3642995"/>
            <a:ext cx="6400800" cy="64262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rPr>
              <a:t>B</a:t>
            </a:r>
            <a:r>
              <a:rPr lang="zh-CN" altLang="en-US" sz="2600" dirty="0">
                <a:solidFill>
                  <a:srgbClr val="000000"/>
                </a:solidFill>
                <a:latin typeface="微软雅黑" panose="020B0503020204020204" charset="-122"/>
                <a:ea typeface="微软雅黑" panose="020B0503020204020204" charset="-122"/>
              </a:rPr>
              <a:t>）主存中读取一个数据字的最长时间</a:t>
            </a:r>
          </a:p>
        </p:txBody>
      </p:sp>
      <p:sp>
        <p:nvSpPr>
          <p:cNvPr id="7" name="文本框 8"/>
          <p:cNvSpPr txBox="1"/>
          <p:nvPr>
            <p:custDataLst>
              <p:tags r:id="rId4"/>
            </p:custDataLst>
          </p:nvPr>
        </p:nvSpPr>
        <p:spPr>
          <a:xfrm>
            <a:off x="1828800" y="4500245"/>
            <a:ext cx="6400800" cy="64262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rPr>
              <a:t>C</a:t>
            </a:r>
            <a:r>
              <a:rPr lang="zh-CN" altLang="en-US" sz="2600" dirty="0">
                <a:solidFill>
                  <a:srgbClr val="000000"/>
                </a:solidFill>
                <a:latin typeface="微软雅黑" panose="020B0503020204020204" charset="-122"/>
                <a:ea typeface="微软雅黑" panose="020B0503020204020204" charset="-122"/>
              </a:rPr>
              <a:t>）主存中写入一个数据字的平均时间</a:t>
            </a:r>
          </a:p>
        </p:txBody>
      </p:sp>
      <p:sp>
        <p:nvSpPr>
          <p:cNvPr id="8" name="文本框 9"/>
          <p:cNvSpPr txBox="1"/>
          <p:nvPr>
            <p:custDataLst>
              <p:tags r:id="rId5"/>
            </p:custDataLst>
          </p:nvPr>
        </p:nvSpPr>
        <p:spPr>
          <a:xfrm>
            <a:off x="1828800" y="5357495"/>
            <a:ext cx="6400800" cy="64262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rPr>
              <a:t>D</a:t>
            </a:r>
            <a:r>
              <a:rPr lang="zh-CN" altLang="en-US" sz="2600" dirty="0">
                <a:solidFill>
                  <a:srgbClr val="000000"/>
                </a:solidFill>
                <a:latin typeface="微软雅黑" panose="020B0503020204020204" charset="-122"/>
                <a:ea typeface="微软雅黑" panose="020B0503020204020204" charset="-122"/>
              </a:rPr>
              <a:t>）主存中读取一个数据字的平均时间</a:t>
            </a:r>
          </a:p>
        </p:txBody>
      </p:sp>
    </p:spTree>
    <p:extLst>
      <p:ext uri="{BB962C8B-B14F-4D97-AF65-F5344CB8AC3E}">
        <p14:creationId xmlns:p14="http://schemas.microsoft.com/office/powerpoint/2010/main" val="4260604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914400" y="635000"/>
            <a:ext cx="7315200" cy="2143125"/>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由于</a:t>
            </a:r>
            <a:r>
              <a:rPr lang="en-US" altLang="zh-CN" sz="2600" dirty="0">
                <a:solidFill>
                  <a:srgbClr val="000000"/>
                </a:solidFill>
                <a:latin typeface="微软雅黑" panose="020B0503020204020204" charset="-122"/>
                <a:ea typeface="微软雅黑" panose="020B0503020204020204" charset="-122"/>
              </a:rPr>
              <a:t>CPU</a:t>
            </a:r>
            <a:r>
              <a:rPr lang="zh-CN" altLang="en-US" sz="2600" dirty="0">
                <a:solidFill>
                  <a:srgbClr val="000000"/>
                </a:solidFill>
                <a:latin typeface="微软雅黑" panose="020B0503020204020204" charset="-122"/>
                <a:ea typeface="微软雅黑" panose="020B0503020204020204" charset="-122"/>
              </a:rPr>
              <a:t>内部的操作速度较快，而</a:t>
            </a:r>
            <a:r>
              <a:rPr lang="en-US" altLang="zh-CN" sz="2600" dirty="0">
                <a:solidFill>
                  <a:srgbClr val="000000"/>
                </a:solidFill>
                <a:latin typeface="微软雅黑" panose="020B0503020204020204" charset="-122"/>
                <a:ea typeface="微软雅黑" panose="020B0503020204020204" charset="-122"/>
              </a:rPr>
              <a:t>CPU</a:t>
            </a:r>
            <a:r>
              <a:rPr lang="zh-CN" altLang="en-US" sz="2600" dirty="0">
                <a:solidFill>
                  <a:srgbClr val="000000"/>
                </a:solidFill>
                <a:latin typeface="微软雅黑" panose="020B0503020204020204" charset="-122"/>
                <a:ea typeface="微软雅黑" panose="020B0503020204020204" charset="-122"/>
              </a:rPr>
              <a:t>访问一次主存所花的时间较长，因此</a:t>
            </a:r>
            <a:r>
              <a:rPr lang="zh-CN" altLang="en-US" sz="2600" u="sng" dirty="0">
                <a:solidFill>
                  <a:srgbClr val="000000"/>
                </a:solidFill>
                <a:latin typeface="微软雅黑" panose="020B0503020204020204" charset="-122"/>
                <a:ea typeface="微软雅黑" panose="020B0503020204020204" charset="-122"/>
              </a:rPr>
              <a:t>机器周期</a:t>
            </a:r>
            <a:r>
              <a:rPr lang="zh-CN" altLang="en-US" sz="2600" dirty="0">
                <a:solidFill>
                  <a:srgbClr val="000000"/>
                </a:solidFill>
                <a:latin typeface="微软雅黑" panose="020B0503020204020204" charset="-122"/>
                <a:ea typeface="微软雅黑" panose="020B0503020204020204" charset="-122"/>
              </a:rPr>
              <a:t>通常用（</a:t>
            </a:r>
            <a:r>
              <a:rPr lang="en-US" altLang="zh-CN" sz="2600" dirty="0">
                <a:solidFill>
                  <a:srgbClr val="000000"/>
                </a:solidFill>
                <a:latin typeface="微软雅黑" panose="020B0503020204020204" charset="-122"/>
                <a:ea typeface="微软雅黑" panose="020B0503020204020204" charset="-122"/>
              </a:rPr>
              <a:t>    </a:t>
            </a:r>
            <a:r>
              <a:rPr lang="zh-CN" altLang="en-US" sz="2600" dirty="0">
                <a:solidFill>
                  <a:srgbClr val="000000"/>
                </a:solidFill>
                <a:latin typeface="微软雅黑" panose="020B0503020204020204" charset="-122"/>
                <a:ea typeface="微软雅黑" panose="020B0503020204020204" charset="-122"/>
              </a:rPr>
              <a:t>）来规定。</a:t>
            </a:r>
          </a:p>
        </p:txBody>
      </p:sp>
      <p:sp>
        <p:nvSpPr>
          <p:cNvPr id="7" name="文本框 6"/>
          <p:cNvSpPr txBox="1"/>
          <p:nvPr>
            <p:custDataLst>
              <p:tags r:id="rId3"/>
            </p:custDataLst>
          </p:nvPr>
        </p:nvSpPr>
        <p:spPr>
          <a:xfrm>
            <a:off x="1828800" y="278574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主存中读取一个指令字的最短时间</a:t>
            </a:r>
          </a:p>
        </p:txBody>
      </p:sp>
      <p:sp>
        <p:nvSpPr>
          <p:cNvPr id="8" name="文本框 7"/>
          <p:cNvSpPr txBox="1"/>
          <p:nvPr>
            <p:custDataLst>
              <p:tags r:id="rId4"/>
            </p:custDataLst>
          </p:nvPr>
        </p:nvSpPr>
        <p:spPr>
          <a:xfrm>
            <a:off x="1828800" y="364299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主存中读取一个数据字的最长时间</a:t>
            </a:r>
          </a:p>
        </p:txBody>
      </p:sp>
      <p:sp>
        <p:nvSpPr>
          <p:cNvPr id="9" name="文本框 8"/>
          <p:cNvSpPr txBox="1"/>
          <p:nvPr>
            <p:custDataLst>
              <p:tags r:id="rId5"/>
            </p:custDataLst>
          </p:nvPr>
        </p:nvSpPr>
        <p:spPr>
          <a:xfrm>
            <a:off x="1828800" y="450024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主存中写入一个数据字的平均时间</a:t>
            </a:r>
          </a:p>
        </p:txBody>
      </p:sp>
      <p:sp>
        <p:nvSpPr>
          <p:cNvPr id="10" name="文本框 9"/>
          <p:cNvSpPr txBox="1"/>
          <p:nvPr>
            <p:custDataLst>
              <p:tags r:id="rId6"/>
            </p:custDataLst>
          </p:nvPr>
        </p:nvSpPr>
        <p:spPr>
          <a:xfrm>
            <a:off x="1828800" y="5357495"/>
            <a:ext cx="64008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主存中读取一个数据字的平均时间</a:t>
            </a:r>
          </a:p>
        </p:txBody>
      </p:sp>
      <p:sp>
        <p:nvSpPr>
          <p:cNvPr id="11" name="椭圆 10"/>
          <p:cNvSpPr>
            <a:spLocks noChangeAspect="1"/>
          </p:cNvSpPr>
          <p:nvPr>
            <p:custDataLst>
              <p:tags r:id="rId7"/>
            </p:custDataLst>
          </p:nvPr>
        </p:nvSpPr>
        <p:spPr>
          <a:xfrm>
            <a:off x="1114425" y="2849880"/>
            <a:ext cx="514350" cy="514350"/>
          </a:xfrm>
          <a:prstGeom prst="ellipse">
            <a:avLst/>
          </a:prstGeom>
          <a:solidFill>
            <a:srgbClr val="00FF00"/>
          </a:solidFill>
          <a:ln w="254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R="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A</a:t>
            </a:r>
          </a:p>
        </p:txBody>
      </p:sp>
      <p:sp>
        <p:nvSpPr>
          <p:cNvPr id="12" name="椭圆 11"/>
          <p:cNvSpPr>
            <a:spLocks noChangeAspect="1"/>
          </p:cNvSpPr>
          <p:nvPr>
            <p:custDataLst>
              <p:tags r:id="rId8"/>
            </p:custDataLst>
          </p:nvPr>
        </p:nvSpPr>
        <p:spPr>
          <a:xfrm>
            <a:off x="1114425" y="3707130"/>
            <a:ext cx="514350" cy="514350"/>
          </a:xfrm>
          <a:prstGeom prst="ellipse">
            <a:avLst/>
          </a:prstGeom>
          <a:solidFill>
            <a:srgbClr val="808080"/>
          </a:solidFill>
          <a:ln w="127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R="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B</a:t>
            </a:r>
          </a:p>
        </p:txBody>
      </p:sp>
      <p:sp>
        <p:nvSpPr>
          <p:cNvPr id="13" name="椭圆 12"/>
          <p:cNvSpPr>
            <a:spLocks noChangeAspect="1"/>
          </p:cNvSpPr>
          <p:nvPr>
            <p:custDataLst>
              <p:tags r:id="rId9"/>
            </p:custDataLst>
          </p:nvPr>
        </p:nvSpPr>
        <p:spPr>
          <a:xfrm>
            <a:off x="1114425" y="4564380"/>
            <a:ext cx="514350" cy="514350"/>
          </a:xfrm>
          <a:prstGeom prst="ellipse">
            <a:avLst/>
          </a:prstGeom>
          <a:solidFill>
            <a:srgbClr val="808080"/>
          </a:solidFill>
          <a:ln w="127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R="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C</a:t>
            </a:r>
          </a:p>
        </p:txBody>
      </p:sp>
      <p:sp>
        <p:nvSpPr>
          <p:cNvPr id="14" name="椭圆 13"/>
          <p:cNvSpPr>
            <a:spLocks noChangeAspect="1"/>
          </p:cNvSpPr>
          <p:nvPr>
            <p:custDataLst>
              <p:tags r:id="rId10"/>
            </p:custDataLst>
          </p:nvPr>
        </p:nvSpPr>
        <p:spPr>
          <a:xfrm>
            <a:off x="1114425" y="5421630"/>
            <a:ext cx="514350" cy="514350"/>
          </a:xfrm>
          <a:prstGeom prst="ellipse">
            <a:avLst/>
          </a:prstGeom>
          <a:solidFill>
            <a:srgbClr val="808080"/>
          </a:solidFill>
          <a:ln w="127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R="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D</a:t>
            </a:r>
          </a:p>
        </p:txBody>
      </p:sp>
      <p:sp>
        <p:nvSpPr>
          <p:cNvPr id="15" name="圆角矩形 14"/>
          <p:cNvSpPr/>
          <p:nvPr>
            <p:custDataLst>
              <p:tags r:id="rId11"/>
            </p:custDataLst>
          </p:nvPr>
        </p:nvSpPr>
        <p:spPr>
          <a:xfrm>
            <a:off x="6172200" y="6214745"/>
            <a:ext cx="1543050" cy="411480"/>
          </a:xfrm>
          <a:prstGeom prst="roundRect">
            <a:avLst/>
          </a:prstGeom>
          <a:solidFill>
            <a:srgbClr val="808080"/>
          </a:solidFill>
          <a:ln w="381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提交</a:t>
            </a:r>
          </a:p>
        </p:txBody>
      </p:sp>
      <p:grpSp>
        <p:nvGrpSpPr>
          <p:cNvPr id="20" name="组合 19"/>
          <p:cNvGrpSpPr/>
          <p:nvPr>
            <p:custDataLst>
              <p:tags r:id="rId12"/>
            </p:custDataLst>
          </p:nvPr>
        </p:nvGrpSpPr>
        <p:grpSpPr>
          <a:xfrm>
            <a:off x="0" y="0"/>
            <a:ext cx="9144000" cy="635000"/>
            <a:chOff x="0" y="0"/>
            <a:chExt cx="14400" cy="1000"/>
          </a:xfrm>
        </p:grpSpPr>
        <p:sp>
          <p:nvSpPr>
            <p:cNvPr id="16" name="TitleBackground"/>
            <p:cNvSpPr/>
            <p:nvPr>
              <p:custDataLst>
                <p:tags r:id="rId14"/>
              </p:custDataLst>
            </p:nvPr>
          </p:nvSpPr>
          <p:spPr>
            <a:xfrm>
              <a:off x="0" y="0"/>
              <a:ext cx="14400" cy="1000"/>
            </a:xfrm>
            <a:prstGeom prst="rect">
              <a:avLst/>
            </a:prstGeom>
            <a:solidFill>
              <a:srgbClr val="F6F7F8"/>
            </a:solidFill>
            <a:ln w="12700" cap="sq" cmpd="sng" algn="ctr">
              <a:noFill/>
              <a:prstDash val="solid"/>
              <a:round/>
              <a:headEnd type="none" w="sm" len="sm"/>
              <a:tailEnd type="none" w="sm" len="sm"/>
            </a:ln>
            <a:extLst>
              <a:ext uri="{91240B29-F687-4F45-9708-019B960494DF}">
                <a14:hiddenLine xmlns:a14="http://schemas.microsoft.com/office/drawing/2010/main" w="12700">
                  <a:solidFill>
                    <a:schemeClr val="tx1"/>
                  </a:solidFill>
                  <a:prstDash val="solid"/>
                  <a:round/>
                  <a:headEnd type="none" w="sm" len="sm"/>
                  <a:tailEnd type="none" w="sm" len="sm"/>
                </a14:hiddenLine>
              </a:ext>
            </a:extLst>
          </p:spPr>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7" name="ColorBlock"/>
            <p:cNvSpPr/>
            <p:nvPr>
              <p:custDataLst>
                <p:tags r:id="rId15"/>
              </p:custDataLst>
            </p:nvPr>
          </p:nvSpPr>
          <p:spPr>
            <a:xfrm>
              <a:off x="0" y="0"/>
              <a:ext cx="300" cy="1000"/>
            </a:xfrm>
            <a:prstGeom prst="rect">
              <a:avLst/>
            </a:prstGeom>
            <a:solidFill>
              <a:srgbClr val="639EF4"/>
            </a:solidFill>
            <a:ln w="12700" cap="sq" cmpd="sng" algn="ctr">
              <a:noFill/>
              <a:prstDash val="solid"/>
              <a:round/>
              <a:headEnd type="none" w="sm" len="sm"/>
              <a:tailEnd type="none" w="sm" len="sm"/>
            </a:ln>
            <a:extLst>
              <a:ext uri="{91240B29-F687-4F45-9708-019B960494DF}">
                <a14:hiddenLine xmlns:a14="http://schemas.microsoft.com/office/drawing/2010/main" w="12700">
                  <a:solidFill>
                    <a:schemeClr val="tx1"/>
                  </a:solidFill>
                  <a:prstDash val="solid"/>
                  <a:round/>
                  <a:headEnd type="none" w="sm" len="sm"/>
                  <a:tailEnd type="none" w="sm" len="sm"/>
                </a14:hiddenLine>
              </a:ext>
            </a:extLst>
          </p:spPr>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8" name="TypeText"/>
            <p:cNvSpPr txBox="1"/>
            <p:nvPr>
              <p:custDataLst>
                <p:tags r:id="rId16"/>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p>
          </p:txBody>
        </p:sp>
        <p:sp>
          <p:nvSpPr>
            <p:cNvPr id="19" name="TipText"/>
            <p:cNvSpPr txBox="1"/>
            <p:nvPr>
              <p:custDataLst>
                <p:tags r:id="rId17"/>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10分</a:t>
              </a:r>
            </a:p>
          </p:txBody>
        </p:sp>
      </p:grpSp>
      <p:pic>
        <p:nvPicPr>
          <p:cNvPr id="5" name="图片 4" descr="tmp6DAF"/>
          <p:cNvPicPr>
            <a:picLocks noChangeAspect="1"/>
          </p:cNvPicPr>
          <p:nvPr>
            <p:custDataLst>
              <p:tags r:id="rId13"/>
            </p:custDataLst>
          </p:nvPr>
        </p:nvPicPr>
        <p:blipFill>
          <a:blip r:embed="rId19"/>
          <a:stretch>
            <a:fillRect/>
          </a:stretch>
        </p:blipFill>
        <p:spPr>
          <a:xfrm>
            <a:off x="7594600" y="63500"/>
            <a:ext cx="1422400" cy="508000"/>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占位符 9218"/>
          <p:cNvSpPr>
            <a:spLocks noGrp="1" noRot="1"/>
          </p:cNvSpPr>
          <p:nvPr>
            <p:ph idx="1"/>
          </p:nvPr>
        </p:nvSpPr>
        <p:spPr>
          <a:xfrm>
            <a:off x="323850" y="981075"/>
            <a:ext cx="8540750" cy="5186363"/>
          </a:xfrm>
        </p:spPr>
        <p:txBody>
          <a:bodyPr anchor="t" anchorCtr="0"/>
          <a:lstStyle/>
          <a:p>
            <a:pPr marL="990600" lvl="1" indent="-533400"/>
            <a:r>
              <a:rPr lang="zh-CN" altLang="en-US" b="1" dirty="0">
                <a:solidFill>
                  <a:schemeClr val="tx2"/>
                </a:solidFill>
              </a:rPr>
              <a:t>中央处理器</a:t>
            </a:r>
            <a:r>
              <a:rPr lang="zh-CN" altLang="en-US" dirty="0"/>
              <a:t>，亦称为</a:t>
            </a:r>
            <a:r>
              <a:rPr lang="en-US" altLang="zh-CN">
                <a:solidFill>
                  <a:schemeClr val="tx2"/>
                </a:solidFill>
              </a:rPr>
              <a:t>CPU</a:t>
            </a:r>
            <a:r>
              <a:rPr lang="zh-CN" altLang="en-US" dirty="0"/>
              <a:t>，是</a:t>
            </a:r>
            <a:r>
              <a:rPr lang="zh-CN" altLang="en-US" b="1" dirty="0"/>
              <a:t>计算机的核心组成部分。</a:t>
            </a:r>
          </a:p>
          <a:p>
            <a:pPr marL="990600" lvl="1" indent="-533400"/>
            <a:r>
              <a:rPr lang="zh-CN" altLang="en-US" b="1" dirty="0"/>
              <a:t>本章内容是全课程的重点和难点。</a:t>
            </a:r>
            <a:r>
              <a:rPr lang="zh-CN" altLang="en-US" b="1" dirty="0">
                <a:solidFill>
                  <a:schemeClr val="tx2"/>
                </a:solidFill>
              </a:rPr>
              <a:t>如何学习本章内容</a:t>
            </a:r>
            <a:r>
              <a:rPr lang="zh-CN" altLang="en-US" b="1" dirty="0"/>
              <a:t>？</a:t>
            </a:r>
          </a:p>
          <a:p>
            <a:pPr marL="1371600" lvl="2" indent="-457200">
              <a:buClr>
                <a:schemeClr val="tx2"/>
              </a:buClr>
              <a:buFont typeface="Wingdings" panose="05000000000000000000" pitchFamily="2" charset="2"/>
              <a:buAutoNum type="circleNumDbPlain"/>
            </a:pPr>
            <a:r>
              <a:rPr lang="zh-CN" altLang="en-US" sz="2800" b="1" dirty="0"/>
              <a:t>“整体”的观念；</a:t>
            </a:r>
          </a:p>
          <a:p>
            <a:pPr marL="1371600" lvl="2" indent="-457200">
              <a:buClr>
                <a:schemeClr val="tx2"/>
              </a:buClr>
              <a:buFont typeface="Wingdings" panose="05000000000000000000" pitchFamily="2" charset="2"/>
              <a:buAutoNum type="circleNumDbPlain"/>
            </a:pPr>
            <a:r>
              <a:rPr lang="zh-CN" altLang="en-US" sz="2800" b="1" dirty="0"/>
              <a:t>从“一条指令执行的过程”着手，“动态”地学习；</a:t>
            </a:r>
          </a:p>
          <a:p>
            <a:pPr marL="1371600" lvl="2" indent="-457200">
              <a:buClr>
                <a:schemeClr val="tx2"/>
              </a:buClr>
              <a:buFont typeface="Wingdings" panose="05000000000000000000" pitchFamily="2" charset="2"/>
              <a:buAutoNum type="circleNumDbPlain"/>
            </a:pPr>
            <a:r>
              <a:rPr lang="zh-CN" altLang="en-US" sz="2800" b="1" dirty="0"/>
              <a:t>重视听课，重视实验。</a:t>
            </a:r>
            <a:endParaRPr lang="zh-CN" altLang="en-US" sz="2800"/>
          </a:p>
        </p:txBody>
      </p:sp>
      <p:sp>
        <p:nvSpPr>
          <p:cNvPr id="16385"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3</a:t>
            </a:fld>
            <a:endParaRPr lang="zh-CN" altLang="en-US" sz="1400" dirty="0">
              <a:latin typeface="Arial" panose="020B0604020202020204" pitchFamily="34" charset="0"/>
              <a:ea typeface="宋体" panose="02010600030101010101" pitchFamily="2" charset="-122"/>
            </a:endParaRPr>
          </a:p>
        </p:txBody>
      </p:sp>
      <p:sp>
        <p:nvSpPr>
          <p:cNvPr id="2" name="云形 1"/>
          <p:cNvSpPr/>
          <p:nvPr/>
        </p:nvSpPr>
        <p:spPr>
          <a:xfrm>
            <a:off x="1259632" y="4869160"/>
            <a:ext cx="6192688" cy="1627584"/>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i="1" dirty="0"/>
              <a:t>（</a:t>
            </a:r>
            <a:r>
              <a:rPr lang="en-US" altLang="zh-CN" i="1" dirty="0"/>
              <a:t>Recap</a:t>
            </a:r>
            <a:r>
              <a:rPr lang="zh-CN" altLang="en-US" i="1" dirty="0"/>
              <a:t>）</a:t>
            </a:r>
            <a:r>
              <a:rPr lang="en-US" altLang="zh-CN" i="1" dirty="0">
                <a:hlinkClick r:id="rId2"/>
              </a:rPr>
              <a:t>CPU</a:t>
            </a:r>
            <a:r>
              <a:rPr lang="zh-CN" altLang="en-US" i="1" dirty="0">
                <a:hlinkClick r:id="rId2"/>
              </a:rPr>
              <a:t>和</a:t>
            </a:r>
            <a:r>
              <a:rPr lang="en-US" altLang="zh-CN" i="1" dirty="0">
                <a:hlinkClick r:id="rId2"/>
              </a:rPr>
              <a:t>ISA</a:t>
            </a:r>
            <a:r>
              <a:rPr lang="zh-CN" altLang="en-US" i="1" dirty="0">
                <a:hlinkClick r:id="rId2"/>
              </a:rPr>
              <a:t>、冯诺依曼型计算机的关系？</a:t>
            </a:r>
            <a:endParaRPr lang="en-US" altLang="zh-CN" i="1" dirty="0"/>
          </a:p>
          <a:p>
            <a:pPr algn="ctr"/>
            <a:r>
              <a:rPr lang="en-US" altLang="zh-CN" i="1" dirty="0"/>
              <a:t>Courtesy: Intel</a:t>
            </a:r>
            <a:r>
              <a:rPr lang="zh-CN" altLang="en-US" i="1" dirty="0"/>
              <a:t>、大模型成长之路</a:t>
            </a:r>
            <a:r>
              <a:rPr lang="en-US" altLang="zh-CN" i="1" dirty="0"/>
              <a:t>@</a:t>
            </a:r>
            <a:r>
              <a:rPr lang="en-US" altLang="zh-CN" i="1" dirty="0" err="1"/>
              <a:t>bilibili</a:t>
            </a:r>
            <a:endParaRPr lang="zh-CN" altLang="en-US" i="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占位符 59394"/>
          <p:cNvSpPr>
            <a:spLocks noGrp="1" noRot="1"/>
          </p:cNvSpPr>
          <p:nvPr>
            <p:ph type="body" sz="half" idx="1"/>
          </p:nvPr>
        </p:nvSpPr>
        <p:spPr>
          <a:xfrm>
            <a:off x="323850" y="836613"/>
            <a:ext cx="8518525" cy="1368425"/>
          </a:xfrm>
        </p:spPr>
        <p:txBody>
          <a:bodyPr anchor="t" anchorCtr="0"/>
          <a:lstStyle/>
          <a:p>
            <a:pPr>
              <a:buClr>
                <a:schemeClr val="folHlink"/>
              </a:buClr>
              <a:buSzTx/>
              <a:buFont typeface="Wingdings" panose="05000000000000000000" pitchFamily="2" charset="2"/>
              <a:buNone/>
            </a:pPr>
            <a:r>
              <a:rPr lang="zh-CN" altLang="en-US" dirty="0"/>
              <a:t>指令周期举例</a:t>
            </a:r>
            <a:r>
              <a:rPr lang="en-US" altLang="zh-CN" dirty="0"/>
              <a:t>——</a:t>
            </a:r>
            <a:r>
              <a:rPr lang="zh-CN" altLang="en-US" dirty="0"/>
              <a:t>几</a:t>
            </a:r>
            <a:r>
              <a:rPr lang="zh-CN" altLang="en-US" dirty="0">
                <a:latin typeface="宋体" panose="02010600030101010101" pitchFamily="2" charset="-122"/>
              </a:rPr>
              <a:t>条典型指令的指令周期</a:t>
            </a:r>
            <a:endParaRPr lang="zh-CN" altLang="en-US" sz="2800" b="1" dirty="0">
              <a:latin typeface="宋体" panose="02010600030101010101" pitchFamily="2" charset="-122"/>
            </a:endParaRPr>
          </a:p>
        </p:txBody>
      </p:sp>
      <p:graphicFrame>
        <p:nvGraphicFramePr>
          <p:cNvPr id="59626" name="内容占位符 59625"/>
          <p:cNvGraphicFramePr>
            <a:graphicFrameLocks noGrp="1"/>
          </p:cNvGraphicFramePr>
          <p:nvPr>
            <p:ph sz="half" idx="2"/>
          </p:nvPr>
        </p:nvGraphicFramePr>
        <p:xfrm>
          <a:off x="3779838" y="1989138"/>
          <a:ext cx="4338638" cy="4076700"/>
        </p:xfrm>
        <a:graphic>
          <a:graphicData uri="http://schemas.openxmlformats.org/drawingml/2006/table">
            <a:tbl>
              <a:tblPr/>
              <a:tblGrid>
                <a:gridCol w="869950">
                  <a:extLst>
                    <a:ext uri="{9D8B030D-6E8A-4147-A177-3AD203B41FA5}">
                      <a16:colId xmlns:a16="http://schemas.microsoft.com/office/drawing/2014/main" val="20000"/>
                    </a:ext>
                  </a:extLst>
                </a:gridCol>
                <a:gridCol w="1550988">
                  <a:extLst>
                    <a:ext uri="{9D8B030D-6E8A-4147-A177-3AD203B41FA5}">
                      <a16:colId xmlns:a16="http://schemas.microsoft.com/office/drawing/2014/main" val="20001"/>
                    </a:ext>
                  </a:extLst>
                </a:gridCol>
                <a:gridCol w="1917700">
                  <a:extLst>
                    <a:ext uri="{9D8B030D-6E8A-4147-A177-3AD203B41FA5}">
                      <a16:colId xmlns:a16="http://schemas.microsoft.com/office/drawing/2014/main" val="20002"/>
                    </a:ext>
                  </a:extLst>
                </a:gridCol>
              </a:tblGrid>
              <a:tr h="360363">
                <a:tc rowSpan="2">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endParaRPr lang="en-US" altLang="zh-CN" sz="1600" dirty="0">
                        <a:latin typeface="Times New Roman" panose="02020603050405020304" pitchFamily="18" charset="0"/>
                        <a:cs typeface="Times New Roman" panose="02020603050405020304" pitchFamily="18" charset="0"/>
                      </a:endParaRPr>
                    </a:p>
                    <a:p>
                      <a:pPr marL="0" lvl="0" indent="0">
                        <a:spcBef>
                          <a:spcPct val="0"/>
                        </a:spcBef>
                        <a:buClrTx/>
                        <a:buFontTx/>
                        <a:buNone/>
                      </a:pPr>
                      <a:endParaRPr lang="en-US" altLang="zh-CN" sz="1600" dirty="0">
                        <a:latin typeface="Times New Roman" panose="02020603050405020304" pitchFamily="18" charset="0"/>
                        <a:cs typeface="Times New Roman" panose="02020603050405020304" pitchFamily="18" charset="0"/>
                      </a:endParaRPr>
                    </a:p>
                    <a:p>
                      <a:pPr marL="0" lvl="0" indent="0">
                        <a:spcBef>
                          <a:spcPct val="0"/>
                        </a:spcBef>
                        <a:buClrTx/>
                        <a:buFontTx/>
                        <a:buNone/>
                      </a:pPr>
                      <a:endParaRPr lang="en-US" altLang="zh-CN" sz="1600" dirty="0">
                        <a:latin typeface="Times New Roman" panose="02020603050405020304" pitchFamily="18" charset="0"/>
                        <a:cs typeface="Times New Roman" panose="02020603050405020304" pitchFamily="18" charset="0"/>
                      </a:endParaRPr>
                    </a:p>
                    <a:p>
                      <a:pPr marL="0" lvl="0" indent="0">
                        <a:spcBef>
                          <a:spcPct val="0"/>
                        </a:spcBef>
                        <a:buClrTx/>
                        <a:buFontTx/>
                        <a:buNone/>
                      </a:pPr>
                      <a:r>
                        <a:rPr lang="zh-CN" altLang="en-US" sz="1600" dirty="0">
                          <a:latin typeface="Times New Roman" panose="02020603050405020304" pitchFamily="18" charset="0"/>
                          <a:cs typeface="Times New Roman" panose="02020603050405020304" pitchFamily="18" charset="0"/>
                        </a:rPr>
                        <a:t>指令存储器</a:t>
                      </a:r>
                      <a:endParaRPr lang="zh-CN" altLang="en-US" sz="16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600" dirty="0">
                          <a:latin typeface="Times New Roman" panose="02020603050405020304" pitchFamily="18" charset="0"/>
                          <a:cs typeface="Times New Roman" panose="02020603050405020304" pitchFamily="18" charset="0"/>
                        </a:rPr>
                        <a:t>八进制地址</a:t>
                      </a:r>
                      <a:endParaRPr lang="zh-CN" altLang="en-US" sz="16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600" dirty="0">
                          <a:latin typeface="Times New Roman" panose="02020603050405020304" pitchFamily="18" charset="0"/>
                          <a:cs typeface="Times New Roman" panose="02020603050405020304" pitchFamily="18" charset="0"/>
                        </a:rPr>
                        <a:t>指令助记符</a:t>
                      </a:r>
                      <a:endParaRPr lang="zh-CN" altLang="en-US" sz="16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1812">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en-US" altLang="zh-CN" sz="1600">
                          <a:latin typeface="Times New Roman" panose="02020603050405020304" pitchFamily="18" charset="0"/>
                          <a:cs typeface="Times New Roman" panose="02020603050405020304" pitchFamily="18" charset="0"/>
                        </a:rPr>
                        <a:t>100</a:t>
                      </a:r>
                    </a:p>
                    <a:p>
                      <a:pPr marL="0" lvl="0" indent="0" eaLnBrk="0" hangingPunct="0">
                        <a:spcBef>
                          <a:spcPct val="0"/>
                        </a:spcBef>
                        <a:buClrTx/>
                        <a:buFontTx/>
                        <a:buNone/>
                      </a:pPr>
                      <a:r>
                        <a:rPr lang="en-US" altLang="zh-CN" sz="1600">
                          <a:latin typeface="Times New Roman" panose="02020603050405020304" pitchFamily="18" charset="0"/>
                          <a:cs typeface="Times New Roman" panose="02020603050405020304" pitchFamily="18" charset="0"/>
                        </a:rPr>
                        <a:t>101</a:t>
                      </a:r>
                    </a:p>
                    <a:p>
                      <a:pPr marL="0" lvl="0" indent="0" eaLnBrk="0" hangingPunct="0">
                        <a:spcBef>
                          <a:spcPct val="0"/>
                        </a:spcBef>
                        <a:buClrTx/>
                        <a:buFontTx/>
                        <a:buNone/>
                      </a:pPr>
                      <a:r>
                        <a:rPr lang="en-US" altLang="zh-CN" sz="1600">
                          <a:latin typeface="Times New Roman" panose="02020603050405020304" pitchFamily="18" charset="0"/>
                          <a:cs typeface="Times New Roman" panose="02020603050405020304" pitchFamily="18" charset="0"/>
                        </a:rPr>
                        <a:t>102</a:t>
                      </a:r>
                    </a:p>
                    <a:p>
                      <a:pPr marL="0" lvl="0" indent="0" eaLnBrk="0" hangingPunct="0">
                        <a:spcBef>
                          <a:spcPct val="0"/>
                        </a:spcBef>
                        <a:buClrTx/>
                        <a:buFontTx/>
                        <a:buNone/>
                      </a:pPr>
                      <a:r>
                        <a:rPr lang="en-US" altLang="zh-CN" sz="1600">
                          <a:latin typeface="Times New Roman" panose="02020603050405020304" pitchFamily="18" charset="0"/>
                          <a:cs typeface="Times New Roman" panose="02020603050405020304" pitchFamily="18" charset="0"/>
                        </a:rPr>
                        <a:t>103</a:t>
                      </a:r>
                    </a:p>
                    <a:p>
                      <a:pPr marL="0" lvl="0" indent="0" eaLnBrk="0" hangingPunct="0">
                        <a:spcBef>
                          <a:spcPct val="0"/>
                        </a:spcBef>
                        <a:buClrTx/>
                        <a:buFontTx/>
                        <a:buNone/>
                      </a:pPr>
                      <a:r>
                        <a:rPr lang="en-US" altLang="zh-CN" sz="1600">
                          <a:latin typeface="Times New Roman" panose="02020603050405020304" pitchFamily="18" charset="0"/>
                          <a:cs typeface="Times New Roman" panose="02020603050405020304" pitchFamily="18" charset="0"/>
                        </a:rPr>
                        <a:t>104</a:t>
                      </a:r>
                    </a:p>
                    <a:p>
                      <a:pPr marL="0" lvl="0" indent="0" eaLnBrk="0" hangingPunct="0">
                        <a:spcBef>
                          <a:spcPct val="0"/>
                        </a:spcBef>
                        <a:buClrTx/>
                        <a:buFontTx/>
                        <a:buNone/>
                      </a:pPr>
                      <a:r>
                        <a:rPr lang="en-US" altLang="zh-CN" sz="1600">
                          <a:latin typeface="Times New Roman" panose="02020603050405020304" pitchFamily="18" charset="0"/>
                          <a:cs typeface="Times New Roman" panose="02020603050405020304" pitchFamily="18" charset="0"/>
                        </a:rPr>
                        <a:t>105</a:t>
                      </a:r>
                    </a:p>
                    <a:p>
                      <a:pPr marL="0" lvl="0" indent="0" eaLnBrk="0" hangingPunct="0">
                        <a:spcBef>
                          <a:spcPct val="0"/>
                        </a:spcBef>
                        <a:buClrTx/>
                        <a:buFontTx/>
                        <a:buNone/>
                      </a:pPr>
                      <a:r>
                        <a:rPr lang="en-US" altLang="zh-CN" sz="1600">
                          <a:latin typeface="Times New Roman" panose="02020603050405020304" pitchFamily="18" charset="0"/>
                          <a:cs typeface="Times New Roman" panose="02020603050405020304" pitchFamily="18" charset="0"/>
                        </a:rPr>
                        <a:t>106</a:t>
                      </a:r>
                      <a:endParaRPr lang="zh-CN" altLang="en-US" sz="1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endParaRPr lang="en-US" altLang="zh-CN" sz="1600">
                        <a:latin typeface="Times New Roman" panose="02020603050405020304" pitchFamily="18" charset="0"/>
                        <a:cs typeface="Times New Roman" panose="02020603050405020304" pitchFamily="18" charset="0"/>
                      </a:endParaRPr>
                    </a:p>
                    <a:p>
                      <a:pPr marL="0" lvl="0" indent="0">
                        <a:spcBef>
                          <a:spcPct val="0"/>
                        </a:spcBef>
                        <a:buClrTx/>
                        <a:buFontTx/>
                        <a:buNone/>
                      </a:pPr>
                      <a:r>
                        <a:rPr lang="en-US" altLang="zh-CN" sz="1600">
                          <a:latin typeface="Times New Roman" panose="02020603050405020304" pitchFamily="18" charset="0"/>
                          <a:cs typeface="Times New Roman" panose="02020603050405020304" pitchFamily="18" charset="0"/>
                        </a:rPr>
                        <a:t>MOV  R0</a:t>
                      </a:r>
                      <a:r>
                        <a:rPr lang="zh-CN" altLang="en-US" sz="1600" dirty="0">
                          <a:latin typeface="Times New Roman" panose="02020603050405020304" pitchFamily="18" charset="0"/>
                          <a:cs typeface="Times New Roman" panose="02020603050405020304" pitchFamily="18" charset="0"/>
                        </a:rPr>
                        <a:t>，</a:t>
                      </a:r>
                      <a:r>
                        <a:rPr lang="en-US" altLang="zh-CN" sz="1600">
                          <a:latin typeface="Times New Roman" panose="02020603050405020304" pitchFamily="18" charset="0"/>
                          <a:cs typeface="Times New Roman" panose="02020603050405020304" pitchFamily="18" charset="0"/>
                        </a:rPr>
                        <a:t>R1</a:t>
                      </a:r>
                    </a:p>
                    <a:p>
                      <a:pPr marL="0" lvl="0" indent="0" eaLnBrk="0" hangingPunct="0">
                        <a:spcBef>
                          <a:spcPct val="0"/>
                        </a:spcBef>
                        <a:buClrTx/>
                        <a:buFontTx/>
                        <a:buNone/>
                      </a:pPr>
                      <a:r>
                        <a:rPr lang="en-US" altLang="zh-CN" sz="1600">
                          <a:latin typeface="Times New Roman" panose="02020603050405020304" pitchFamily="18" charset="0"/>
                          <a:cs typeface="Times New Roman" panose="02020603050405020304" pitchFamily="18" charset="0"/>
                        </a:rPr>
                        <a:t>LAD  R1</a:t>
                      </a:r>
                      <a:r>
                        <a:rPr lang="zh-CN" altLang="en-US" sz="1600" dirty="0">
                          <a:latin typeface="Times New Roman" panose="02020603050405020304" pitchFamily="18" charset="0"/>
                          <a:cs typeface="Times New Roman" panose="02020603050405020304" pitchFamily="18" charset="0"/>
                        </a:rPr>
                        <a:t>，</a:t>
                      </a:r>
                      <a:r>
                        <a:rPr lang="en-US" altLang="zh-CN" sz="1600">
                          <a:latin typeface="Times New Roman" panose="02020603050405020304" pitchFamily="18" charset="0"/>
                          <a:cs typeface="Times New Roman" panose="02020603050405020304" pitchFamily="18" charset="0"/>
                        </a:rPr>
                        <a:t>6</a:t>
                      </a:r>
                    </a:p>
                    <a:p>
                      <a:pPr marL="0" lvl="0" indent="0" eaLnBrk="0" hangingPunct="0">
                        <a:spcBef>
                          <a:spcPct val="0"/>
                        </a:spcBef>
                        <a:buClrTx/>
                        <a:buFontTx/>
                        <a:buNone/>
                      </a:pPr>
                      <a:r>
                        <a:rPr lang="en-US" altLang="zh-CN" sz="1600">
                          <a:latin typeface="Times New Roman" panose="02020603050405020304" pitchFamily="18" charset="0"/>
                          <a:cs typeface="Times New Roman" panose="02020603050405020304" pitchFamily="18" charset="0"/>
                        </a:rPr>
                        <a:t>ADD  R1</a:t>
                      </a:r>
                      <a:r>
                        <a:rPr lang="zh-CN" altLang="en-US" sz="1600" dirty="0">
                          <a:latin typeface="Times New Roman" panose="02020603050405020304" pitchFamily="18" charset="0"/>
                          <a:cs typeface="Times New Roman" panose="02020603050405020304" pitchFamily="18" charset="0"/>
                        </a:rPr>
                        <a:t>，</a:t>
                      </a:r>
                      <a:r>
                        <a:rPr lang="en-US" altLang="zh-CN" sz="1600">
                          <a:latin typeface="Times New Roman" panose="02020603050405020304" pitchFamily="18" charset="0"/>
                          <a:cs typeface="Times New Roman" panose="02020603050405020304" pitchFamily="18" charset="0"/>
                        </a:rPr>
                        <a:t>R2</a:t>
                      </a:r>
                    </a:p>
                    <a:p>
                      <a:pPr marL="0" lvl="0" indent="0" eaLnBrk="0" hangingPunct="0">
                        <a:spcBef>
                          <a:spcPct val="0"/>
                        </a:spcBef>
                        <a:buClrTx/>
                        <a:buFontTx/>
                        <a:buNone/>
                      </a:pPr>
                      <a:r>
                        <a:rPr lang="en-US" altLang="zh-CN" sz="1600">
                          <a:latin typeface="Times New Roman" panose="02020603050405020304" pitchFamily="18" charset="0"/>
                          <a:cs typeface="Times New Roman" panose="02020603050405020304" pitchFamily="18" charset="0"/>
                        </a:rPr>
                        <a:t>STO  R2</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R3</a:t>
                      </a:r>
                      <a:r>
                        <a:rPr lang="zh-CN" altLang="en-US" sz="1600" dirty="0">
                          <a:latin typeface="Times New Roman" panose="02020603050405020304" pitchFamily="18" charset="0"/>
                          <a:cs typeface="Times New Roman" panose="02020603050405020304" pitchFamily="18" charset="0"/>
                        </a:rPr>
                        <a:t>）</a:t>
                      </a:r>
                    </a:p>
                    <a:p>
                      <a:pPr marL="0" lvl="0" indent="0" eaLnBrk="0" hangingPunct="0">
                        <a:spcBef>
                          <a:spcPct val="0"/>
                        </a:spcBef>
                        <a:buClrTx/>
                        <a:buFontTx/>
                        <a:buNone/>
                      </a:pPr>
                      <a:r>
                        <a:rPr lang="en-US" altLang="zh-CN" sz="1600">
                          <a:latin typeface="Times New Roman" panose="02020603050405020304" pitchFamily="18" charset="0"/>
                          <a:cs typeface="Times New Roman" panose="02020603050405020304" pitchFamily="18" charset="0"/>
                        </a:rPr>
                        <a:t>JMP  101</a:t>
                      </a:r>
                    </a:p>
                    <a:p>
                      <a:pPr marL="0" lvl="0" indent="0" eaLnBrk="0" hangingPunct="0">
                        <a:spcBef>
                          <a:spcPct val="0"/>
                        </a:spcBef>
                        <a:buClrTx/>
                        <a:buFontTx/>
                        <a:buNone/>
                      </a:pPr>
                      <a:r>
                        <a:rPr lang="en-US" altLang="zh-CN" sz="1600">
                          <a:latin typeface="Times New Roman" panose="02020603050405020304" pitchFamily="18" charset="0"/>
                          <a:cs typeface="Times New Roman" panose="02020603050405020304" pitchFamily="18" charset="0"/>
                        </a:rPr>
                        <a:t>AND  R2</a:t>
                      </a:r>
                      <a:r>
                        <a:rPr lang="zh-CN" altLang="en-US" sz="1600" dirty="0">
                          <a:latin typeface="Times New Roman" panose="02020603050405020304" pitchFamily="18" charset="0"/>
                          <a:cs typeface="Times New Roman" panose="02020603050405020304" pitchFamily="18" charset="0"/>
                        </a:rPr>
                        <a:t>，</a:t>
                      </a:r>
                      <a:r>
                        <a:rPr lang="en-US" altLang="zh-CN" sz="1600">
                          <a:latin typeface="Times New Roman" panose="02020603050405020304" pitchFamily="18" charset="0"/>
                          <a:cs typeface="Times New Roman" panose="02020603050405020304" pitchFamily="18" charset="0"/>
                        </a:rPr>
                        <a:t>R3</a:t>
                      </a:r>
                      <a:endParaRPr lang="zh-CN" altLang="en-US" sz="1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7188">
                <a:tc rowSpan="2">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endParaRPr lang="en-US" altLang="zh-CN" sz="1600" dirty="0">
                        <a:latin typeface="Times New Roman" panose="02020603050405020304" pitchFamily="18" charset="0"/>
                        <a:cs typeface="Times New Roman" panose="02020603050405020304" pitchFamily="18" charset="0"/>
                      </a:endParaRPr>
                    </a:p>
                    <a:p>
                      <a:pPr marL="0" lvl="0" indent="0">
                        <a:spcBef>
                          <a:spcPct val="0"/>
                        </a:spcBef>
                        <a:buClrTx/>
                        <a:buFontTx/>
                        <a:buNone/>
                      </a:pPr>
                      <a:endParaRPr lang="en-US" altLang="zh-CN" sz="1600" dirty="0">
                        <a:latin typeface="Times New Roman" panose="02020603050405020304" pitchFamily="18" charset="0"/>
                        <a:cs typeface="Times New Roman" panose="02020603050405020304" pitchFamily="18" charset="0"/>
                      </a:endParaRPr>
                    </a:p>
                    <a:p>
                      <a:pPr marL="0" lvl="0" indent="0">
                        <a:spcBef>
                          <a:spcPct val="0"/>
                        </a:spcBef>
                        <a:buClrTx/>
                        <a:buFontTx/>
                        <a:buNone/>
                      </a:pPr>
                      <a:endParaRPr lang="en-US" altLang="zh-CN" sz="1600" dirty="0">
                        <a:latin typeface="Times New Roman" panose="02020603050405020304" pitchFamily="18" charset="0"/>
                        <a:cs typeface="Times New Roman" panose="02020603050405020304" pitchFamily="18" charset="0"/>
                      </a:endParaRPr>
                    </a:p>
                    <a:p>
                      <a:pPr marL="0" lvl="0" indent="0">
                        <a:spcBef>
                          <a:spcPct val="0"/>
                        </a:spcBef>
                        <a:buClrTx/>
                        <a:buFontTx/>
                        <a:buNone/>
                      </a:pPr>
                      <a:r>
                        <a:rPr lang="zh-CN" altLang="en-US" sz="1600" dirty="0">
                          <a:latin typeface="Times New Roman" panose="02020603050405020304" pitchFamily="18" charset="0"/>
                          <a:cs typeface="Times New Roman" panose="02020603050405020304" pitchFamily="18" charset="0"/>
                        </a:rPr>
                        <a:t>数据存储器</a:t>
                      </a:r>
                      <a:endParaRPr lang="zh-CN" altLang="en-US" sz="16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600" dirty="0">
                          <a:latin typeface="Times New Roman" panose="02020603050405020304" pitchFamily="18" charset="0"/>
                          <a:cs typeface="Times New Roman" panose="02020603050405020304" pitchFamily="18" charset="0"/>
                        </a:rPr>
                        <a:t>八进制地址</a:t>
                      </a:r>
                      <a:endParaRPr lang="zh-CN" altLang="en-US" sz="16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600" dirty="0">
                          <a:latin typeface="Times New Roman" panose="02020603050405020304" pitchFamily="18" charset="0"/>
                          <a:cs typeface="Times New Roman" panose="02020603050405020304" pitchFamily="18" charset="0"/>
                        </a:rPr>
                        <a:t>八进制数据</a:t>
                      </a:r>
                      <a:endParaRPr lang="zh-CN" altLang="en-US" sz="16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57337">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en-US" altLang="zh-CN" sz="1600">
                          <a:latin typeface="Times New Roman" panose="02020603050405020304" pitchFamily="18" charset="0"/>
                          <a:cs typeface="Times New Roman" panose="02020603050405020304" pitchFamily="18" charset="0"/>
                        </a:rPr>
                        <a:t>5</a:t>
                      </a:r>
                    </a:p>
                    <a:p>
                      <a:pPr marL="0" lvl="0" indent="0" eaLnBrk="0" hangingPunct="0">
                        <a:spcBef>
                          <a:spcPct val="0"/>
                        </a:spcBef>
                        <a:buClrTx/>
                        <a:buFontTx/>
                        <a:buNone/>
                      </a:pPr>
                      <a:r>
                        <a:rPr lang="en-US" altLang="zh-CN" sz="1600">
                          <a:latin typeface="Times New Roman" panose="02020603050405020304" pitchFamily="18" charset="0"/>
                          <a:cs typeface="Times New Roman" panose="02020603050405020304" pitchFamily="18" charset="0"/>
                        </a:rPr>
                        <a:t>6</a:t>
                      </a:r>
                    </a:p>
                    <a:p>
                      <a:pPr marL="0" lvl="0" indent="0" eaLnBrk="0" hangingPunct="0">
                        <a:spcBef>
                          <a:spcPct val="0"/>
                        </a:spcBef>
                        <a:buClrTx/>
                        <a:buFontTx/>
                        <a:buNone/>
                      </a:pPr>
                      <a:r>
                        <a:rPr lang="en-US" altLang="zh-CN" sz="1600">
                          <a:latin typeface="Times New Roman" panose="02020603050405020304" pitchFamily="18" charset="0"/>
                          <a:cs typeface="Times New Roman" panose="02020603050405020304" pitchFamily="18" charset="0"/>
                        </a:rPr>
                        <a:t>7</a:t>
                      </a:r>
                    </a:p>
                    <a:p>
                      <a:pPr marL="0" lvl="0" indent="0" eaLnBrk="0" hangingPunct="0">
                        <a:spcBef>
                          <a:spcPct val="0"/>
                        </a:spcBef>
                        <a:buClrTx/>
                        <a:buFontTx/>
                        <a:buNone/>
                      </a:pPr>
                      <a:r>
                        <a:rPr lang="en-US" altLang="zh-CN" sz="1600">
                          <a:latin typeface="Times New Roman" panose="02020603050405020304" pitchFamily="18" charset="0"/>
                          <a:cs typeface="Times New Roman" panose="02020603050405020304" pitchFamily="18" charset="0"/>
                        </a:rPr>
                        <a:t>10</a:t>
                      </a:r>
                    </a:p>
                    <a:p>
                      <a:pPr marL="0" lvl="0" indent="0" eaLnBrk="0" hangingPunct="0">
                        <a:spcBef>
                          <a:spcPct val="0"/>
                        </a:spcBef>
                        <a:buClrTx/>
                        <a:buFontTx/>
                        <a:buNone/>
                      </a:pPr>
                      <a:r>
                        <a:rPr lang="en-US" altLang="zh-CN" sz="1600">
                          <a:latin typeface="Times New Roman" panose="02020603050405020304" pitchFamily="18" charset="0"/>
                          <a:ea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a:p>
                      <a:pPr marL="0" lvl="0" indent="0" eaLnBrk="0" hangingPunct="0">
                        <a:spcBef>
                          <a:spcPct val="0"/>
                        </a:spcBef>
                        <a:buClrTx/>
                        <a:buFontTx/>
                        <a:buNone/>
                      </a:pPr>
                      <a:r>
                        <a:rPr lang="en-US" altLang="zh-CN" sz="1600">
                          <a:latin typeface="Times New Roman" panose="02020603050405020304" pitchFamily="18" charset="0"/>
                          <a:cs typeface="Times New Roman" panose="02020603050405020304" pitchFamily="18" charset="0"/>
                        </a:rPr>
                        <a:t>30</a:t>
                      </a:r>
                      <a:endParaRPr lang="zh-CN" altLang="en-US" sz="1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en-US" altLang="zh-CN" sz="1600">
                          <a:latin typeface="Times New Roman" panose="02020603050405020304" pitchFamily="18" charset="0"/>
                          <a:cs typeface="Times New Roman" panose="02020603050405020304" pitchFamily="18" charset="0"/>
                        </a:rPr>
                        <a:t>70</a:t>
                      </a:r>
                    </a:p>
                    <a:p>
                      <a:pPr marL="0" lvl="0" indent="0" eaLnBrk="0" hangingPunct="0">
                        <a:spcBef>
                          <a:spcPct val="0"/>
                        </a:spcBef>
                        <a:buClrTx/>
                        <a:buFontTx/>
                        <a:buNone/>
                      </a:pPr>
                      <a:r>
                        <a:rPr lang="en-US" altLang="zh-CN" sz="1600">
                          <a:latin typeface="Times New Roman" panose="02020603050405020304" pitchFamily="18" charset="0"/>
                          <a:cs typeface="Times New Roman" panose="02020603050405020304" pitchFamily="18" charset="0"/>
                        </a:rPr>
                        <a:t>100</a:t>
                      </a:r>
                    </a:p>
                    <a:p>
                      <a:pPr marL="0" lvl="0" indent="0" eaLnBrk="0" hangingPunct="0">
                        <a:spcBef>
                          <a:spcPct val="0"/>
                        </a:spcBef>
                        <a:buClrTx/>
                        <a:buFontTx/>
                        <a:buNone/>
                      </a:pPr>
                      <a:r>
                        <a:rPr lang="en-US" altLang="zh-CN" sz="1600">
                          <a:latin typeface="Times New Roman" panose="02020603050405020304" pitchFamily="18" charset="0"/>
                          <a:cs typeface="Times New Roman" panose="02020603050405020304" pitchFamily="18" charset="0"/>
                        </a:rPr>
                        <a:t>66</a:t>
                      </a:r>
                    </a:p>
                    <a:p>
                      <a:pPr marL="0" lvl="0" indent="0" eaLnBrk="0" hangingPunct="0">
                        <a:spcBef>
                          <a:spcPct val="0"/>
                        </a:spcBef>
                        <a:buClrTx/>
                        <a:buFontTx/>
                        <a:buNone/>
                      </a:pPr>
                      <a:r>
                        <a:rPr lang="en-US" altLang="zh-CN" sz="1600">
                          <a:latin typeface="Times New Roman" panose="02020603050405020304" pitchFamily="18" charset="0"/>
                          <a:cs typeface="Times New Roman" panose="02020603050405020304" pitchFamily="18" charset="0"/>
                        </a:rPr>
                        <a:t>77</a:t>
                      </a:r>
                    </a:p>
                    <a:p>
                      <a:pPr marL="0" lvl="0" indent="0" eaLnBrk="0" hangingPunct="0">
                        <a:spcBef>
                          <a:spcPct val="0"/>
                        </a:spcBef>
                        <a:buClrTx/>
                        <a:buFontTx/>
                        <a:buNone/>
                      </a:pPr>
                      <a:r>
                        <a:rPr lang="en-US" altLang="zh-CN" sz="1600">
                          <a:latin typeface="Times New Roman" panose="02020603050405020304" pitchFamily="18" charset="0"/>
                          <a:ea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a:p>
                      <a:pPr marL="0" lvl="0" indent="0" eaLnBrk="0" hangingPunct="0">
                        <a:spcBef>
                          <a:spcPct val="0"/>
                        </a:spcBef>
                        <a:buClrTx/>
                        <a:buFontTx/>
                        <a:buNone/>
                      </a:pPr>
                      <a:r>
                        <a:rPr lang="en-US" altLang="zh-CN" sz="1600">
                          <a:latin typeface="Times New Roman" panose="02020603050405020304" pitchFamily="18" charset="0"/>
                          <a:cs typeface="Times New Roman" panose="02020603050405020304" pitchFamily="18" charset="0"/>
                        </a:rPr>
                        <a:t>40</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120</a:t>
                      </a:r>
                      <a:r>
                        <a:rPr lang="zh-CN" altLang="en-US" sz="1600" dirty="0">
                          <a:latin typeface="Times New Roman" panose="02020603050405020304" pitchFamily="18" charset="0"/>
                          <a:cs typeface="Times New Roman" panose="02020603050405020304" pitchFamily="18" charset="0"/>
                        </a:rPr>
                        <a:t>）</a:t>
                      </a:r>
                      <a:endParaRPr lang="zh-CN" altLang="en-US" sz="16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4817"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0" hangingPunct="0"/>
            <a:fld id="{9A0DB2DC-4C9A-4742-B13C-FB6460FD3503}" type="slidenum">
              <a:rPr lang="zh-CN" altLang="en-US" sz="1400" dirty="0"/>
              <a:t>30</a:t>
            </a:fld>
            <a:endParaRPr lang="zh-CN" altLang="en-US" sz="1400" dirty="0"/>
          </a:p>
        </p:txBody>
      </p:sp>
      <p:sp>
        <p:nvSpPr>
          <p:cNvPr id="34819" name="文本框 59463"/>
          <p:cNvSpPr txBox="1"/>
          <p:nvPr/>
        </p:nvSpPr>
        <p:spPr>
          <a:xfrm>
            <a:off x="179388" y="2420938"/>
            <a:ext cx="2520950" cy="3140075"/>
          </a:xfrm>
          <a:prstGeom prst="rect">
            <a:avLst/>
          </a:prstGeom>
          <a:noFill/>
          <a:ln w="9525">
            <a:noFill/>
          </a:ln>
        </p:spPr>
        <p:txBody>
          <a:bodyPr anchor="t" anchorCtr="0">
            <a:spAutoFit/>
          </a:bodyPr>
          <a:lstStyle/>
          <a:p>
            <a:pPr lvl="1" indent="0" eaLnBrk="0" hangingPunct="0">
              <a:buClr>
                <a:schemeClr val="folHlink"/>
              </a:buClr>
              <a:buFont typeface="Wingdings" panose="05000000000000000000" pitchFamily="2" charset="2"/>
              <a:buChar char="w"/>
            </a:pPr>
            <a:r>
              <a:rPr lang="en-US" altLang="zh-CN"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表中所示是由六条典型指令组成的程序，其中有访内指令，也有非访内指令。</a:t>
            </a:r>
          </a:p>
          <a:p>
            <a:pPr lvl="1" indent="0" eaLnBrk="0" hangingPunct="0">
              <a:buClr>
                <a:schemeClr val="folHlink"/>
              </a:buClr>
              <a:buFont typeface="Wingdings" panose="05000000000000000000" pitchFamily="2" charset="2"/>
              <a:buChar char="w"/>
            </a:pPr>
            <a:endParaRPr lang="zh-CN" altLang="en-US" sz="2000" dirty="0">
              <a:latin typeface="Arial" panose="020B0604020202020204" pitchFamily="34" charset="0"/>
              <a:ea typeface="宋体" panose="02010600030101010101" pitchFamily="2" charset="-122"/>
            </a:endParaRPr>
          </a:p>
          <a:p>
            <a:pPr lvl="1" indent="0" eaLnBrk="0" hangingPunct="0">
              <a:buClr>
                <a:schemeClr val="folHlink"/>
              </a:buClr>
              <a:buFont typeface="Wingdings" panose="05000000000000000000" pitchFamily="2" charset="2"/>
              <a:buChar char="w"/>
            </a:pPr>
            <a:r>
              <a:rPr lang="zh-CN" altLang="en-US" sz="2000" dirty="0">
                <a:latin typeface="Arial" panose="020B0604020202020204" pitchFamily="34" charset="0"/>
                <a:ea typeface="宋体" panose="02010600030101010101" pitchFamily="2" charset="-122"/>
              </a:rPr>
              <a:t> 通过这一程序的执行过程，进一步理解指令周期的概念。</a:t>
            </a:r>
            <a:r>
              <a:rPr lang="zh-CN" altLang="en-US" b="1" dirty="0">
                <a:latin typeface="Arial" panose="020B0604020202020204" pitchFamily="34" charset="0"/>
                <a:ea typeface="宋体" panose="02010600030101010101" pitchFamily="2" charset="-122"/>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p:cNvSpPr>
          <p:nvPr>
            <p:ph type="title"/>
          </p:nvPr>
        </p:nvSpPr>
        <p:spPr/>
        <p:txBody>
          <a:bodyPr vert="horz" wrap="square" lIns="91440" tIns="45720" rIns="91440" bIns="45720" anchor="b" anchorCtr="0"/>
          <a:lstStyle/>
          <a:p>
            <a:pPr eaLnBrk="1" hangingPunct="1"/>
            <a:r>
              <a:rPr lang="en-US" altLang="zh-CN" dirty="0"/>
              <a:t>5.2.2 MOV</a:t>
            </a:r>
            <a:r>
              <a:rPr lang="zh-CN" altLang="en-US" dirty="0"/>
              <a:t>指令的指令周期</a:t>
            </a:r>
          </a:p>
        </p:txBody>
      </p:sp>
      <p:sp>
        <p:nvSpPr>
          <p:cNvPr id="35842" name="文本占位符 61442"/>
          <p:cNvSpPr>
            <a:spLocks noGrp="1" noRot="1"/>
          </p:cNvSpPr>
          <p:nvPr>
            <p:ph idx="1"/>
          </p:nvPr>
        </p:nvSpPr>
        <p:spPr>
          <a:xfrm>
            <a:off x="-108585" y="1680210"/>
            <a:ext cx="8540750" cy="1800225"/>
          </a:xfrm>
        </p:spPr>
        <p:txBody>
          <a:bodyPr anchor="t" anchorCtr="0">
            <a:normAutofit fontScale="70000" lnSpcReduction="20000"/>
          </a:bodyPr>
          <a:lstStyle/>
          <a:p>
            <a:pPr marL="990600" lvl="1" indent="-533400">
              <a:lnSpc>
                <a:spcPct val="120000"/>
              </a:lnSpc>
              <a:buAutoNum type="arabicPeriod"/>
            </a:pPr>
            <a:r>
              <a:rPr lang="en-US" altLang="zh-CN" b="1" dirty="0">
                <a:solidFill>
                  <a:schemeClr val="accent5">
                    <a:lumMod val="75000"/>
                  </a:schemeClr>
                </a:solidFill>
              </a:rPr>
              <a:t>MOV</a:t>
            </a:r>
            <a:r>
              <a:rPr lang="zh-CN" altLang="en-US" b="1" dirty="0">
                <a:solidFill>
                  <a:schemeClr val="accent5">
                    <a:lumMod val="75000"/>
                  </a:schemeClr>
                </a:solidFill>
              </a:rPr>
              <a:t>指令的指令周期</a:t>
            </a:r>
          </a:p>
          <a:p>
            <a:pPr marL="457200" lvl="1" indent="0">
              <a:lnSpc>
                <a:spcPct val="120000"/>
              </a:lnSpc>
              <a:buNone/>
            </a:pPr>
            <a:r>
              <a:rPr lang="zh-CN" altLang="en-US" dirty="0"/>
              <a:t>指令：</a:t>
            </a:r>
            <a:r>
              <a:rPr lang="en-US" altLang="zh-CN" dirty="0"/>
              <a:t>MOV R0</a:t>
            </a:r>
            <a:r>
              <a:rPr lang="zh-CN" altLang="en-US" dirty="0"/>
              <a:t>，</a:t>
            </a:r>
            <a:r>
              <a:rPr lang="en-US" altLang="zh-CN" dirty="0"/>
              <a:t>R1</a:t>
            </a:r>
            <a:endParaRPr lang="zh-CN" altLang="en-US" dirty="0"/>
          </a:p>
          <a:p>
            <a:pPr marL="990600" lvl="1" indent="-533400">
              <a:lnSpc>
                <a:spcPct val="120000"/>
              </a:lnSpc>
            </a:pPr>
            <a:r>
              <a:rPr lang="zh-CN" altLang="en-US" sz="2400" dirty="0"/>
              <a:t>功能：将</a:t>
            </a:r>
            <a:r>
              <a:rPr lang="en-US" altLang="zh-CN" sz="2400" dirty="0"/>
              <a:t>R1</a:t>
            </a:r>
            <a:r>
              <a:rPr lang="zh-CN" altLang="en-US" sz="2400" dirty="0"/>
              <a:t>的内容传送</a:t>
            </a:r>
          </a:p>
          <a:p>
            <a:pPr marL="457200" lvl="1" indent="0">
              <a:lnSpc>
                <a:spcPct val="120000"/>
              </a:lnSpc>
              <a:buNone/>
            </a:pPr>
            <a:r>
              <a:rPr lang="zh-CN" altLang="en-US" sz="2400" dirty="0"/>
              <a:t>至</a:t>
            </a:r>
            <a:r>
              <a:rPr lang="en-US" altLang="zh-CN" sz="2400" dirty="0"/>
              <a:t>R0</a:t>
            </a:r>
            <a:r>
              <a:rPr lang="zh-CN" altLang="en-US" sz="2400" dirty="0"/>
              <a:t>。</a:t>
            </a:r>
          </a:p>
          <a:p>
            <a:pPr marL="990600" lvl="1" indent="-533400"/>
            <a:r>
              <a:rPr lang="zh-CN" altLang="en-US" sz="2400" dirty="0"/>
              <a:t>指令周期：</a:t>
            </a:r>
            <a:r>
              <a:rPr lang="en-US" altLang="zh-CN" sz="2400" dirty="0"/>
              <a:t>2</a:t>
            </a:r>
            <a:r>
              <a:rPr lang="zh-CN" altLang="en-US" sz="2400" dirty="0"/>
              <a:t>个</a:t>
            </a:r>
            <a:r>
              <a:rPr lang="en-US" altLang="zh-CN" sz="2400" dirty="0"/>
              <a:t>CPU</a:t>
            </a:r>
            <a:r>
              <a:rPr lang="zh-CN" altLang="en-US" sz="2400" dirty="0"/>
              <a:t>周期</a:t>
            </a:r>
            <a:endParaRPr lang="zh-CN" altLang="en-US" sz="2400" dirty="0">
              <a:latin typeface="宋体" panose="02010600030101010101" pitchFamily="2" charset="-122"/>
            </a:endParaRPr>
          </a:p>
        </p:txBody>
      </p:sp>
      <p:sp>
        <p:nvSpPr>
          <p:cNvPr id="35841" name="灯片编号占位符 1"/>
          <p:cNvSpPr/>
          <p:nvPr/>
        </p:nvSpPr>
        <p:spPr>
          <a:xfrm>
            <a:off x="6791325" y="7087235"/>
            <a:ext cx="2289175" cy="47625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31</a:t>
            </a:fld>
            <a:endParaRPr lang="zh-CN" altLang="en-US" sz="1400" dirty="0">
              <a:latin typeface="Arial" panose="020B0604020202020204" pitchFamily="34" charset="0"/>
              <a:ea typeface="宋体" panose="02010600030101010101" pitchFamily="2" charset="-122"/>
            </a:endParaRPr>
          </a:p>
        </p:txBody>
      </p:sp>
      <p:pic>
        <p:nvPicPr>
          <p:cNvPr id="35843" name="图片 61444"/>
          <p:cNvPicPr>
            <a:picLocks noChangeAspect="1"/>
          </p:cNvPicPr>
          <p:nvPr/>
        </p:nvPicPr>
        <p:blipFill>
          <a:blip r:embed="rId2"/>
          <a:stretch>
            <a:fillRect/>
          </a:stretch>
        </p:blipFill>
        <p:spPr>
          <a:xfrm>
            <a:off x="4276725" y="1917065"/>
            <a:ext cx="4695190" cy="4125595"/>
          </a:xfrm>
          <a:prstGeom prst="rect">
            <a:avLst/>
          </a:prstGeom>
          <a:noFill/>
          <a:ln w="9525">
            <a:noFill/>
          </a:ln>
        </p:spPr>
      </p:pic>
      <p:sp>
        <p:nvSpPr>
          <p:cNvPr id="35844" name="文本框 61445"/>
          <p:cNvSpPr txBox="1"/>
          <p:nvPr/>
        </p:nvSpPr>
        <p:spPr>
          <a:xfrm>
            <a:off x="347886" y="3944302"/>
            <a:ext cx="2879725" cy="2123658"/>
          </a:xfrm>
          <a:prstGeom prst="rect">
            <a:avLst/>
          </a:prstGeom>
          <a:noFill/>
          <a:ln w="9525">
            <a:noFill/>
          </a:ln>
        </p:spPr>
        <p:txBody>
          <a:bodyPr anchor="t" anchorCtr="0">
            <a:spAutoFit/>
          </a:bodyPr>
          <a:lstStyle/>
          <a:p>
            <a:pPr>
              <a:lnSpc>
                <a:spcPct val="110000"/>
              </a:lnSpc>
              <a:spcBef>
                <a:spcPct val="20000"/>
              </a:spcBef>
              <a:buClr>
                <a:schemeClr val="hlink"/>
              </a:buClr>
            </a:pPr>
            <a:r>
              <a:rPr lang="en-US" altLang="zh-CN" dirty="0">
                <a:latin typeface="Arial" panose="020B0604020202020204" pitchFamily="34" charset="0"/>
                <a:ea typeface="宋体" panose="02010600030101010101" pitchFamily="2" charset="-122"/>
              </a:rPr>
              <a:t>       MOV</a:t>
            </a:r>
            <a:r>
              <a:rPr lang="zh-CN" altLang="en-US" sz="2000" dirty="0">
                <a:latin typeface="Arial" panose="020B0604020202020204" pitchFamily="34" charset="0"/>
                <a:ea typeface="宋体" panose="02010600030101010101" pitchFamily="2" charset="-122"/>
              </a:rPr>
              <a:t>是一条</a:t>
            </a:r>
            <a:r>
              <a:rPr lang="en-US" altLang="zh-CN" sz="2000" dirty="0">
                <a:latin typeface="Arial" panose="020B0604020202020204" pitchFamily="34" charset="0"/>
                <a:ea typeface="宋体" panose="02010600030101010101" pitchFamily="2" charset="-122"/>
              </a:rPr>
              <a:t>RR</a:t>
            </a:r>
            <a:r>
              <a:rPr lang="zh-CN" altLang="en-US" sz="2000" dirty="0">
                <a:latin typeface="Arial" panose="020B0604020202020204" pitchFamily="34" charset="0"/>
                <a:ea typeface="宋体" panose="02010600030101010101" pitchFamily="2" charset="-122"/>
              </a:rPr>
              <a:t>型指令，它需要两个</a:t>
            </a:r>
            <a:r>
              <a:rPr lang="en-US" altLang="zh-CN" sz="2000" dirty="0">
                <a:latin typeface="Arial" panose="020B0604020202020204" pitchFamily="34" charset="0"/>
                <a:ea typeface="宋体" panose="02010600030101010101" pitchFamily="2" charset="-122"/>
              </a:rPr>
              <a:t>CPU </a:t>
            </a:r>
            <a:r>
              <a:rPr lang="zh-CN" altLang="en-US" sz="2000" dirty="0">
                <a:latin typeface="Arial" panose="020B0604020202020204" pitchFamily="34" charset="0"/>
                <a:ea typeface="宋体" panose="02010600030101010101" pitchFamily="2" charset="-122"/>
              </a:rPr>
              <a:t>周期，其中取指令阶段需要一个</a:t>
            </a:r>
            <a:r>
              <a:rPr lang="en-US" altLang="zh-CN" sz="2000" dirty="0">
                <a:latin typeface="Arial" panose="020B0604020202020204" pitchFamily="34" charset="0"/>
                <a:ea typeface="宋体" panose="02010600030101010101" pitchFamily="2" charset="-122"/>
              </a:rPr>
              <a:t>CPU</a:t>
            </a:r>
            <a:r>
              <a:rPr lang="zh-CN" altLang="en-US" sz="2000" dirty="0">
                <a:latin typeface="Arial" panose="020B0604020202020204" pitchFamily="34" charset="0"/>
                <a:ea typeface="宋体" panose="02010600030101010101" pitchFamily="2" charset="-122"/>
              </a:rPr>
              <a:t>周期，执行指令阶段需要一个</a:t>
            </a:r>
            <a:r>
              <a:rPr lang="en-US" altLang="zh-CN" sz="2000" dirty="0">
                <a:latin typeface="Arial" panose="020B0604020202020204" pitchFamily="34" charset="0"/>
                <a:ea typeface="宋体" panose="02010600030101010101" pitchFamily="2" charset="-122"/>
              </a:rPr>
              <a:t>CPU</a:t>
            </a:r>
            <a:r>
              <a:rPr lang="zh-CN" altLang="en-US" sz="2000" dirty="0">
                <a:latin typeface="Arial" panose="020B0604020202020204" pitchFamily="34" charset="0"/>
                <a:ea typeface="宋体" panose="02010600030101010101" pitchFamily="2" charset="-122"/>
              </a:rPr>
              <a:t>周期。</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451917"/>
            <a:ext cx="3097183" cy="5073427"/>
          </a:xfrm>
        </p:spPr>
        <p:txBody>
          <a:bodyPr>
            <a:normAutofit fontScale="55000" lnSpcReduction="20000"/>
          </a:bodyPr>
          <a:lstStyle/>
          <a:p>
            <a:pPr marL="0" indent="0">
              <a:lnSpc>
                <a:spcPct val="120000"/>
              </a:lnSpc>
              <a:buNone/>
            </a:pPr>
            <a:r>
              <a:rPr lang="en-US" altLang="zh-CN" dirty="0"/>
              <a:t>(1)</a:t>
            </a:r>
            <a:r>
              <a:rPr lang="zh-CN" altLang="en-US" dirty="0"/>
              <a:t>程序计数器 </a:t>
            </a:r>
            <a:r>
              <a:rPr lang="en-US" altLang="zh-CN" dirty="0"/>
              <a:t>PC </a:t>
            </a:r>
            <a:r>
              <a:rPr lang="zh-CN" altLang="en-US" dirty="0"/>
              <a:t>中装入第一条指令地址 </a:t>
            </a:r>
            <a:r>
              <a:rPr lang="en-US" altLang="zh-CN" dirty="0"/>
              <a:t>101(</a:t>
            </a:r>
            <a:r>
              <a:rPr lang="zh-CN" altLang="en-US" dirty="0"/>
              <a:t>八进制</a:t>
            </a:r>
            <a:r>
              <a:rPr lang="en-US" altLang="zh-CN" dirty="0"/>
              <a:t>)</a:t>
            </a:r>
            <a:r>
              <a:rPr lang="zh-CN" altLang="en-US" dirty="0"/>
              <a:t>； </a:t>
            </a:r>
          </a:p>
          <a:p>
            <a:pPr marL="0" indent="0">
              <a:lnSpc>
                <a:spcPct val="120000"/>
              </a:lnSpc>
              <a:buNone/>
            </a:pPr>
            <a:r>
              <a:rPr lang="en-US" altLang="zh-CN" dirty="0"/>
              <a:t>(2)PC </a:t>
            </a:r>
            <a:r>
              <a:rPr lang="zh-CN" altLang="en-US" dirty="0"/>
              <a:t>的内容被放到指令地址总线 </a:t>
            </a:r>
            <a:r>
              <a:rPr lang="en-US" altLang="zh-CN" dirty="0"/>
              <a:t>ABUS(I)</a:t>
            </a:r>
            <a:r>
              <a:rPr lang="zh-CN" altLang="en-US" dirty="0"/>
              <a:t>上，对指存进行译码，并启动读命令； </a:t>
            </a:r>
          </a:p>
          <a:p>
            <a:pPr marL="0" indent="0">
              <a:lnSpc>
                <a:spcPct val="120000"/>
              </a:lnSpc>
              <a:buNone/>
            </a:pPr>
            <a:r>
              <a:rPr lang="en-US" altLang="zh-CN" dirty="0"/>
              <a:t>(3)</a:t>
            </a:r>
            <a:r>
              <a:rPr lang="zh-CN" altLang="en-US" dirty="0"/>
              <a:t>从</a:t>
            </a:r>
            <a:r>
              <a:rPr lang="en-US" altLang="zh-CN" dirty="0"/>
              <a:t>101 </a:t>
            </a:r>
            <a:r>
              <a:rPr lang="zh-CN" altLang="en-US" dirty="0"/>
              <a:t>号地址读出的 </a:t>
            </a:r>
            <a:r>
              <a:rPr lang="en-US" altLang="zh-CN" dirty="0"/>
              <a:t>MOV </a:t>
            </a:r>
            <a:r>
              <a:rPr lang="zh-CN" altLang="en-US" dirty="0"/>
              <a:t>指令通过指令总线 </a:t>
            </a:r>
            <a:r>
              <a:rPr lang="en-US" altLang="zh-CN" dirty="0"/>
              <a:t>IBUS </a:t>
            </a:r>
            <a:r>
              <a:rPr lang="zh-CN" altLang="en-US" dirty="0"/>
              <a:t>装入指令寄存器 </a:t>
            </a:r>
            <a:r>
              <a:rPr lang="en-US" altLang="zh-CN" dirty="0"/>
              <a:t>IR</a:t>
            </a:r>
            <a:r>
              <a:rPr lang="zh-CN" altLang="en-US" dirty="0"/>
              <a:t>； </a:t>
            </a:r>
          </a:p>
          <a:p>
            <a:pPr marL="0" indent="0">
              <a:lnSpc>
                <a:spcPct val="120000"/>
              </a:lnSpc>
              <a:buNone/>
            </a:pPr>
            <a:r>
              <a:rPr lang="en-US" altLang="zh-CN" dirty="0"/>
              <a:t>(4)</a:t>
            </a:r>
            <a:r>
              <a:rPr lang="zh-CN" altLang="en-US" dirty="0"/>
              <a:t>程序计数器内容加 </a:t>
            </a:r>
            <a:r>
              <a:rPr lang="en-US" altLang="zh-CN" dirty="0"/>
              <a:t>1</a:t>
            </a:r>
            <a:r>
              <a:rPr lang="zh-CN" altLang="en-US" dirty="0"/>
              <a:t>，变成 </a:t>
            </a:r>
            <a:r>
              <a:rPr lang="en-US" altLang="zh-CN" dirty="0"/>
              <a:t>102</a:t>
            </a:r>
            <a:r>
              <a:rPr lang="zh-CN" altLang="en-US" dirty="0"/>
              <a:t>，为取下一条指令做好准备； </a:t>
            </a:r>
          </a:p>
          <a:p>
            <a:pPr marL="0" indent="0">
              <a:lnSpc>
                <a:spcPct val="120000"/>
              </a:lnSpc>
              <a:buNone/>
            </a:pPr>
            <a:r>
              <a:rPr lang="en-US" altLang="zh-CN" dirty="0"/>
              <a:t>(5)</a:t>
            </a:r>
            <a:r>
              <a:rPr lang="zh-CN" altLang="en-US" dirty="0"/>
              <a:t>指令寄存器中的操作码</a:t>
            </a:r>
            <a:r>
              <a:rPr lang="en-US" altLang="zh-CN" dirty="0"/>
              <a:t>(OP)</a:t>
            </a:r>
            <a:r>
              <a:rPr lang="zh-CN" altLang="en-US" dirty="0"/>
              <a:t>被译码； </a:t>
            </a:r>
          </a:p>
          <a:p>
            <a:pPr marL="0" indent="0">
              <a:lnSpc>
                <a:spcPct val="120000"/>
              </a:lnSpc>
              <a:buNone/>
            </a:pPr>
            <a:r>
              <a:rPr lang="en-US" altLang="zh-CN" dirty="0"/>
              <a:t>(6)CPU </a:t>
            </a:r>
            <a:r>
              <a:rPr lang="zh-CN" altLang="en-US" dirty="0"/>
              <a:t>识别出是 </a:t>
            </a:r>
            <a:r>
              <a:rPr lang="en-US" altLang="zh-CN" dirty="0"/>
              <a:t>MOV </a:t>
            </a:r>
            <a:r>
              <a:rPr lang="zh-CN" altLang="en-US" dirty="0"/>
              <a:t>指令。至此，取指周期结束。</a:t>
            </a:r>
          </a:p>
        </p:txBody>
      </p:sp>
      <p:sp>
        <p:nvSpPr>
          <p:cNvPr id="4" name="Rectangle 2"/>
          <p:cNvSpPr>
            <a:spLocks noGrp="1"/>
          </p:cNvSpPr>
          <p:nvPr>
            <p:ph type="title"/>
          </p:nvPr>
        </p:nvSpPr>
        <p:spPr>
          <a:xfrm>
            <a:off x="457200" y="274638"/>
            <a:ext cx="8229600" cy="562074"/>
          </a:xfrm>
        </p:spPr>
        <p:txBody>
          <a:bodyPr vert="horz" wrap="square" lIns="91440" tIns="45720" rIns="91440" bIns="45720" anchor="b" anchorCtr="0">
            <a:noAutofit/>
          </a:bodyPr>
          <a:lstStyle/>
          <a:p>
            <a:pPr eaLnBrk="1" hangingPunct="1"/>
            <a:r>
              <a:rPr lang="en-US" altLang="zh-CN" sz="3200" dirty="0"/>
              <a:t>5.2.2 MOV</a:t>
            </a:r>
            <a:r>
              <a:rPr lang="zh-CN" altLang="en-US" sz="3200" dirty="0"/>
              <a:t>指令</a:t>
            </a:r>
            <a:r>
              <a:rPr lang="en-US" altLang="zh-CN" sz="3200" dirty="0"/>
              <a:t>——</a:t>
            </a:r>
            <a:r>
              <a:rPr lang="zh-CN" altLang="en-US" sz="3200" dirty="0"/>
              <a:t>取指周期</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361" y="1414462"/>
            <a:ext cx="5602143" cy="4246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494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052736"/>
            <a:ext cx="3384376" cy="5616623"/>
          </a:xfrm>
        </p:spPr>
        <p:txBody>
          <a:bodyPr>
            <a:noAutofit/>
          </a:bodyPr>
          <a:lstStyle/>
          <a:p>
            <a:pPr marL="0" indent="0">
              <a:lnSpc>
                <a:spcPct val="120000"/>
              </a:lnSpc>
              <a:buNone/>
            </a:pPr>
            <a:r>
              <a:rPr lang="en-US" altLang="zh-CN" sz="1800" dirty="0"/>
              <a:t>(1)</a:t>
            </a:r>
            <a:r>
              <a:rPr lang="zh-CN" altLang="en-US" sz="1800" dirty="0"/>
              <a:t>操作控制器</a:t>
            </a:r>
            <a:r>
              <a:rPr lang="en-US" altLang="zh-CN" sz="1800" dirty="0"/>
              <a:t>(OC)</a:t>
            </a:r>
            <a:r>
              <a:rPr lang="zh-CN" altLang="en-US" sz="1800" dirty="0"/>
              <a:t>送出控制信号到通用寄存器，选择 </a:t>
            </a:r>
            <a:r>
              <a:rPr lang="en-US" altLang="zh-CN" sz="1800" dirty="0"/>
              <a:t>R1(10)</a:t>
            </a:r>
            <a:r>
              <a:rPr lang="zh-CN" altLang="en-US" sz="1800" dirty="0"/>
              <a:t>作源寄存器，选择 </a:t>
            </a:r>
            <a:r>
              <a:rPr lang="en-US" altLang="zh-CN" sz="1800" dirty="0"/>
              <a:t>R0 </a:t>
            </a:r>
            <a:r>
              <a:rPr lang="zh-CN" altLang="en-US" sz="1800" dirty="0"/>
              <a:t>作目标寄存器； </a:t>
            </a:r>
          </a:p>
          <a:p>
            <a:pPr marL="0" indent="0">
              <a:lnSpc>
                <a:spcPct val="120000"/>
              </a:lnSpc>
              <a:buNone/>
            </a:pPr>
            <a:r>
              <a:rPr lang="en-US" altLang="zh-CN" sz="1800" dirty="0"/>
              <a:t>(2)OC </a:t>
            </a:r>
            <a:r>
              <a:rPr lang="zh-CN" altLang="en-US" sz="1800" dirty="0"/>
              <a:t>送出控制信号到 </a:t>
            </a:r>
            <a:r>
              <a:rPr lang="en-US" altLang="zh-CN" sz="1800" dirty="0"/>
              <a:t>ALU</a:t>
            </a:r>
            <a:r>
              <a:rPr lang="zh-CN" altLang="en-US" sz="1800" dirty="0"/>
              <a:t>，指定 </a:t>
            </a:r>
            <a:r>
              <a:rPr lang="en-US" altLang="zh-CN" sz="1800" dirty="0"/>
              <a:t>ALU </a:t>
            </a:r>
            <a:r>
              <a:rPr lang="zh-CN" altLang="en-US" sz="1800" dirty="0"/>
              <a:t>做传送操作；</a:t>
            </a:r>
            <a:endParaRPr lang="en-US" altLang="zh-CN" sz="1800" dirty="0"/>
          </a:p>
          <a:p>
            <a:pPr marL="0" indent="0">
              <a:lnSpc>
                <a:spcPct val="120000"/>
              </a:lnSpc>
              <a:buNone/>
            </a:pPr>
            <a:r>
              <a:rPr lang="en-US" altLang="zh-CN" sz="1800" dirty="0"/>
              <a:t>(3)OC </a:t>
            </a:r>
            <a:r>
              <a:rPr lang="zh-CN" altLang="en-US" sz="1800" dirty="0"/>
              <a:t>送出控制信号，打开 </a:t>
            </a:r>
            <a:r>
              <a:rPr lang="en-US" altLang="zh-CN" sz="1800" dirty="0"/>
              <a:t>ALU </a:t>
            </a:r>
            <a:r>
              <a:rPr lang="zh-CN" altLang="en-US" sz="1800" dirty="0"/>
              <a:t>输出三态门，将 </a:t>
            </a:r>
            <a:r>
              <a:rPr lang="en-US" altLang="zh-CN" sz="1800" dirty="0"/>
              <a:t>ALU </a:t>
            </a:r>
            <a:r>
              <a:rPr lang="zh-CN" altLang="en-US" sz="1800" dirty="0"/>
              <a:t>输出送到数据总线 </a:t>
            </a:r>
            <a:r>
              <a:rPr lang="en-US" altLang="zh-CN" sz="1800" dirty="0"/>
              <a:t>DBUS </a:t>
            </a:r>
            <a:r>
              <a:rPr lang="zh-CN" altLang="en-US" sz="1800" dirty="0"/>
              <a:t>上。</a:t>
            </a:r>
          </a:p>
          <a:p>
            <a:pPr marL="0" indent="0">
              <a:lnSpc>
                <a:spcPct val="120000"/>
              </a:lnSpc>
              <a:buNone/>
            </a:pPr>
            <a:r>
              <a:rPr lang="en-US" altLang="zh-CN" sz="1800" dirty="0"/>
              <a:t>(4)OC </a:t>
            </a:r>
            <a:r>
              <a:rPr lang="zh-CN" altLang="en-US" sz="1800" dirty="0"/>
              <a:t>送出控制信号，将 </a:t>
            </a:r>
            <a:r>
              <a:rPr lang="en-US" altLang="zh-CN" sz="1800" dirty="0"/>
              <a:t>DBUS </a:t>
            </a:r>
            <a:r>
              <a:rPr lang="zh-CN" altLang="en-US" sz="1800" dirty="0"/>
              <a:t>上的数据打入到数据缓冲寄存器</a:t>
            </a:r>
            <a:r>
              <a:rPr lang="en-US" altLang="zh-CN" sz="1800" dirty="0"/>
              <a:t>DR(10)</a:t>
            </a:r>
            <a:r>
              <a:rPr lang="zh-CN" altLang="en-US" sz="1800" dirty="0"/>
              <a:t>； </a:t>
            </a:r>
          </a:p>
          <a:p>
            <a:pPr marL="0" indent="0">
              <a:lnSpc>
                <a:spcPct val="120000"/>
              </a:lnSpc>
              <a:buNone/>
            </a:pPr>
            <a:r>
              <a:rPr lang="en-US" altLang="zh-CN" sz="1800" dirty="0"/>
              <a:t>(5)OC </a:t>
            </a:r>
            <a:r>
              <a:rPr lang="zh-CN" altLang="en-US" sz="1800" dirty="0"/>
              <a:t>送出控制信号，将 </a:t>
            </a:r>
            <a:r>
              <a:rPr lang="en-US" altLang="zh-CN" sz="1800" dirty="0"/>
              <a:t>DR </a:t>
            </a:r>
            <a:r>
              <a:rPr lang="zh-CN" altLang="en-US" sz="1800" dirty="0"/>
              <a:t>中的数据 </a:t>
            </a:r>
            <a:r>
              <a:rPr lang="en-US" altLang="zh-CN" sz="1800" dirty="0"/>
              <a:t>10 </a:t>
            </a:r>
            <a:r>
              <a:rPr lang="zh-CN" altLang="en-US" sz="1800" dirty="0"/>
              <a:t>打入到目标寄存器 </a:t>
            </a:r>
            <a:r>
              <a:rPr lang="en-US" altLang="zh-CN" sz="1800" dirty="0"/>
              <a:t>R0</a:t>
            </a:r>
            <a:r>
              <a:rPr lang="zh-CN" altLang="en-US" sz="1800" dirty="0"/>
              <a:t>，</a:t>
            </a:r>
            <a:r>
              <a:rPr lang="en-US" altLang="zh-CN" sz="1800" dirty="0"/>
              <a:t>R0 </a:t>
            </a:r>
            <a:r>
              <a:rPr lang="zh-CN" altLang="en-US" sz="1800" dirty="0"/>
              <a:t>的内容由 </a:t>
            </a:r>
            <a:r>
              <a:rPr lang="en-US" altLang="zh-CN" sz="1800" dirty="0"/>
              <a:t>00 </a:t>
            </a:r>
            <a:r>
              <a:rPr lang="zh-CN" altLang="en-US" sz="1800" dirty="0"/>
              <a:t>变为</a:t>
            </a:r>
            <a:r>
              <a:rPr lang="en-US" altLang="zh-CN" sz="1800" dirty="0"/>
              <a:t>10</a:t>
            </a:r>
            <a:r>
              <a:rPr lang="zh-CN" altLang="en-US" sz="1800" dirty="0"/>
              <a:t>。至此，</a:t>
            </a:r>
            <a:r>
              <a:rPr lang="en-US" altLang="zh-CN" sz="1800" dirty="0"/>
              <a:t>MOV </a:t>
            </a:r>
            <a:r>
              <a:rPr lang="zh-CN" altLang="en-US" sz="1800" dirty="0"/>
              <a:t>指令执行结束。</a:t>
            </a:r>
          </a:p>
        </p:txBody>
      </p:sp>
      <p:sp>
        <p:nvSpPr>
          <p:cNvPr id="4" name="Rectangle 2"/>
          <p:cNvSpPr>
            <a:spLocks noGrp="1"/>
          </p:cNvSpPr>
          <p:nvPr>
            <p:ph type="title"/>
          </p:nvPr>
        </p:nvSpPr>
        <p:spPr>
          <a:xfrm>
            <a:off x="457200" y="274638"/>
            <a:ext cx="8229600" cy="562074"/>
          </a:xfrm>
        </p:spPr>
        <p:txBody>
          <a:bodyPr vert="horz" wrap="square" lIns="91440" tIns="45720" rIns="91440" bIns="45720" anchor="b" anchorCtr="0">
            <a:noAutofit/>
          </a:bodyPr>
          <a:lstStyle/>
          <a:p>
            <a:pPr eaLnBrk="1" hangingPunct="1"/>
            <a:r>
              <a:rPr lang="en-US" altLang="zh-CN" sz="3200" dirty="0"/>
              <a:t>5.2.2 MOV</a:t>
            </a:r>
            <a:r>
              <a:rPr lang="zh-CN" altLang="en-US" sz="3200" dirty="0"/>
              <a:t>指令</a:t>
            </a:r>
            <a:r>
              <a:rPr lang="en-US" altLang="zh-CN" sz="3200" dirty="0"/>
              <a:t>——</a:t>
            </a:r>
            <a:r>
              <a:rPr lang="zh-CN" altLang="en-US" sz="3200" dirty="0"/>
              <a:t>执行周期</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1412776"/>
            <a:ext cx="5545132" cy="44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2161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p:cNvSpPr>
          <p:nvPr>
            <p:ph type="title"/>
          </p:nvPr>
        </p:nvSpPr>
        <p:spPr/>
        <p:txBody>
          <a:bodyPr vert="horz" wrap="square" lIns="91440" tIns="45720" rIns="91440" bIns="45720" anchor="b" anchorCtr="0"/>
          <a:lstStyle/>
          <a:p>
            <a:pPr eaLnBrk="1" hangingPunct="1"/>
            <a:r>
              <a:rPr lang="en-US" altLang="zh-CN" dirty="0"/>
              <a:t>5.2.3 LAD</a:t>
            </a:r>
            <a:r>
              <a:rPr lang="zh-CN" altLang="en-US" dirty="0"/>
              <a:t>指令的指令周期</a:t>
            </a:r>
          </a:p>
        </p:txBody>
      </p:sp>
      <p:sp>
        <p:nvSpPr>
          <p:cNvPr id="19460" name="Rectangle 3"/>
          <p:cNvSpPr>
            <a:spLocks noGrp="1"/>
          </p:cNvSpPr>
          <p:nvPr>
            <p:ph idx="1"/>
          </p:nvPr>
        </p:nvSpPr>
        <p:spPr/>
        <p:txBody>
          <a:bodyPr vert="horz" wrap="square" lIns="91440" tIns="45720" rIns="91440" bIns="45720" anchor="t" anchorCtr="0"/>
          <a:lstStyle/>
          <a:p>
            <a:pPr eaLnBrk="1" hangingPunct="1"/>
            <a:r>
              <a:rPr lang="zh-CN" altLang="en-US" dirty="0"/>
              <a:t>取指周期</a:t>
            </a:r>
          </a:p>
          <a:p>
            <a:pPr eaLnBrk="1" hangingPunct="1"/>
            <a:r>
              <a:rPr lang="zh-CN" altLang="en-US" dirty="0"/>
              <a:t>执行周期</a:t>
            </a:r>
          </a:p>
        </p:txBody>
      </p:sp>
      <p:sp>
        <p:nvSpPr>
          <p:cNvPr id="1945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34</a:t>
            </a:fld>
            <a:endParaRPr lang="en-US" altLang="zh-CN" sz="1000" dirty="0"/>
          </a:p>
        </p:txBody>
      </p:sp>
      <p:pic>
        <p:nvPicPr>
          <p:cNvPr id="19461" name="Picture 4" descr="5a7"/>
          <p:cNvPicPr>
            <a:picLocks noChangeAspect="1"/>
          </p:cNvPicPr>
          <p:nvPr/>
        </p:nvPicPr>
        <p:blipFill>
          <a:blip r:embed="rId2"/>
          <a:stretch>
            <a:fillRect/>
          </a:stretch>
        </p:blipFill>
        <p:spPr>
          <a:xfrm>
            <a:off x="2700338" y="1773238"/>
            <a:ext cx="5903912" cy="4394200"/>
          </a:xfrm>
          <a:prstGeom prst="rect">
            <a:avLst/>
          </a:prstGeom>
          <a:noFill/>
          <a:ln w="9525">
            <a:noFill/>
          </a:ln>
        </p:spPr>
      </p:pic>
      <p:sp>
        <p:nvSpPr>
          <p:cNvPr id="37891" name="文本框 63492"/>
          <p:cNvSpPr txBox="1"/>
          <p:nvPr/>
        </p:nvSpPr>
        <p:spPr>
          <a:xfrm>
            <a:off x="107315" y="3285490"/>
            <a:ext cx="2519680" cy="2223135"/>
          </a:xfrm>
          <a:prstGeom prst="rect">
            <a:avLst/>
          </a:prstGeom>
          <a:noFill/>
          <a:ln w="9525">
            <a:noFill/>
          </a:ln>
        </p:spPr>
        <p:txBody>
          <a:bodyPr anchor="t" anchorCtr="0">
            <a:spAutoFit/>
          </a:bodyPr>
          <a:lstStyle/>
          <a:p>
            <a:pPr eaLnBrk="0" hangingPunct="0">
              <a:lnSpc>
                <a:spcPct val="110000"/>
              </a:lnSpc>
              <a:spcBef>
                <a:spcPct val="50000"/>
              </a:spcBef>
            </a:pP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是一条</a:t>
            </a:r>
            <a:r>
              <a:rPr lang="en-US" altLang="zh-CN" dirty="0">
                <a:latin typeface="Arial" panose="020B0604020202020204" pitchFamily="34" charset="0"/>
                <a:ea typeface="宋体" panose="02010600030101010101" pitchFamily="2" charset="-122"/>
              </a:rPr>
              <a:t>RS</a:t>
            </a:r>
            <a:r>
              <a:rPr lang="zh-CN" altLang="en-US" dirty="0">
                <a:latin typeface="Arial" panose="020B0604020202020204" pitchFamily="34" charset="0"/>
                <a:ea typeface="宋体" panose="02010600030101010101" pitchFamily="2" charset="-122"/>
              </a:rPr>
              <a:t>型指令，可由三个</a:t>
            </a:r>
            <a:r>
              <a:rPr lang="en-US" altLang="zh-CN" dirty="0">
                <a:latin typeface="Arial" panose="020B0604020202020204" pitchFamily="34" charset="0"/>
                <a:ea typeface="宋体" panose="02010600030101010101" pitchFamily="2" charset="-122"/>
              </a:rPr>
              <a:t>CPU </a:t>
            </a:r>
            <a:r>
              <a:rPr lang="zh-CN" altLang="en-US" dirty="0">
                <a:latin typeface="Arial" panose="020B0604020202020204" pitchFamily="34" charset="0"/>
                <a:ea typeface="宋体" panose="02010600030101010101" pitchFamily="2" charset="-122"/>
              </a:rPr>
              <a:t>周期组成，其中取指令阶段需要一个</a:t>
            </a:r>
            <a:r>
              <a:rPr lang="en-US" altLang="zh-CN" dirty="0">
                <a:latin typeface="Arial" panose="020B0604020202020204" pitchFamily="34" charset="0"/>
                <a:ea typeface="宋体" panose="02010600030101010101" pitchFamily="2" charset="-122"/>
              </a:rPr>
              <a:t>CPU</a:t>
            </a:r>
            <a:r>
              <a:rPr lang="zh-CN" altLang="en-US" dirty="0">
                <a:latin typeface="Arial" panose="020B0604020202020204" pitchFamily="34" charset="0"/>
                <a:ea typeface="宋体" panose="02010600030101010101" pitchFamily="2" charset="-122"/>
              </a:rPr>
              <a:t>周期（访问指存），</a:t>
            </a:r>
            <a:r>
              <a:rPr lang="zh-CN" altLang="en-US" dirty="0">
                <a:solidFill>
                  <a:srgbClr val="E8060B"/>
                </a:solidFill>
                <a:latin typeface="Arial" panose="020B0604020202020204" pitchFamily="34" charset="0"/>
                <a:ea typeface="宋体" panose="02010600030101010101" pitchFamily="2" charset="-122"/>
              </a:rPr>
              <a:t>执行指令阶段需要两个</a:t>
            </a:r>
            <a:r>
              <a:rPr lang="en-US" altLang="zh-CN" dirty="0">
                <a:solidFill>
                  <a:srgbClr val="E8060B"/>
                </a:solidFill>
                <a:latin typeface="Arial" panose="020B0604020202020204" pitchFamily="34" charset="0"/>
                <a:ea typeface="宋体" panose="02010600030101010101" pitchFamily="2" charset="-122"/>
              </a:rPr>
              <a:t>CPU</a:t>
            </a:r>
            <a:r>
              <a:rPr lang="zh-CN" altLang="en-US" dirty="0">
                <a:solidFill>
                  <a:srgbClr val="E8060B"/>
                </a:solidFill>
                <a:latin typeface="Arial" panose="020B0604020202020204" pitchFamily="34" charset="0"/>
                <a:ea typeface="宋体" panose="02010600030101010101" pitchFamily="2" charset="-122"/>
              </a:rPr>
              <a:t>周期</a:t>
            </a:r>
            <a:r>
              <a:rPr lang="zh-CN" altLang="en-US" dirty="0">
                <a:latin typeface="Arial" panose="020B0604020202020204" pitchFamily="34" charset="0"/>
                <a:ea typeface="宋体" panose="02010600030101010101" pitchFamily="2" charset="-122"/>
              </a:rPr>
              <a:t>（访问数存，执行）。</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p:cNvSpPr>
          <p:nvPr>
            <p:ph type="title"/>
          </p:nvPr>
        </p:nvSpPr>
        <p:spPr>
          <a:xfrm>
            <a:off x="457200" y="122238"/>
            <a:ext cx="7543800" cy="930275"/>
          </a:xfrm>
        </p:spPr>
        <p:txBody>
          <a:bodyPr vert="horz" wrap="square" lIns="91440" tIns="45720" rIns="91440" bIns="45720" anchor="b" anchorCtr="0"/>
          <a:lstStyle/>
          <a:p>
            <a:pPr eaLnBrk="1" hangingPunct="1"/>
            <a:r>
              <a:rPr lang="en-US" altLang="zh-CN" dirty="0"/>
              <a:t>5.2.3 LAD</a:t>
            </a:r>
            <a:r>
              <a:rPr lang="zh-CN" altLang="en-US" dirty="0"/>
              <a:t>指令的指令周期</a:t>
            </a:r>
          </a:p>
        </p:txBody>
      </p:sp>
      <p:pic>
        <p:nvPicPr>
          <p:cNvPr id="20484" name="Picture 3" descr="5a8"/>
          <p:cNvPicPr>
            <a:picLocks noGrp="1" noChangeAspect="1"/>
          </p:cNvPicPr>
          <p:nvPr>
            <p:ph idx="1"/>
          </p:nvPr>
        </p:nvPicPr>
        <p:blipFill>
          <a:blip r:embed="rId3"/>
          <a:srcRect/>
          <a:stretch>
            <a:fillRect/>
          </a:stretch>
        </p:blipFill>
        <p:spPr>
          <a:xfrm>
            <a:off x="2087563" y="1052513"/>
            <a:ext cx="7056437" cy="5324475"/>
          </a:xfrm>
        </p:spPr>
      </p:pic>
      <p:sp>
        <p:nvSpPr>
          <p:cNvPr id="2048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35</a:t>
            </a:fld>
            <a:endParaRPr lang="en-US" altLang="zh-CN" sz="1000" dirty="0"/>
          </a:p>
        </p:txBody>
      </p:sp>
      <p:sp>
        <p:nvSpPr>
          <p:cNvPr id="38915" name="文本框 66563"/>
          <p:cNvSpPr txBox="1"/>
          <p:nvPr/>
        </p:nvSpPr>
        <p:spPr>
          <a:xfrm>
            <a:off x="-36195" y="2549525"/>
            <a:ext cx="2330450" cy="3384550"/>
          </a:xfrm>
          <a:prstGeom prst="rect">
            <a:avLst/>
          </a:prstGeom>
          <a:noFill/>
          <a:ln w="9525">
            <a:noFill/>
          </a:ln>
        </p:spPr>
        <p:txBody>
          <a:bodyPr wrap="square" anchor="t" anchorCtr="0">
            <a:spAutoFit/>
          </a:bodyPr>
          <a:lstStyle/>
          <a:p>
            <a:pPr marL="457200" indent="-457200" eaLnBrk="0" hangingPunct="0">
              <a:lnSpc>
                <a:spcPct val="110000"/>
              </a:lnSpc>
              <a:spcBef>
                <a:spcPct val="50000"/>
              </a:spcBef>
              <a:buClr>
                <a:schemeClr val="folHlink"/>
              </a:buClr>
              <a:buFont typeface="Wingdings" panose="05000000000000000000" pitchFamily="2" charset="2"/>
              <a:buNone/>
            </a:pPr>
            <a:r>
              <a:rPr lang="en-US" altLang="zh-CN" sz="1400" dirty="0">
                <a:latin typeface="Arial" panose="020B0604020202020204" pitchFamily="34" charset="0"/>
                <a:ea typeface="宋体" panose="02010600030101010101" pitchFamily="2" charset="-122"/>
              </a:rPr>
              <a:t>        </a:t>
            </a:r>
            <a:r>
              <a:rPr lang="zh-CN" altLang="en-US" sz="1400" dirty="0">
                <a:solidFill>
                  <a:schemeClr val="tx2"/>
                </a:solidFill>
                <a:latin typeface="Arial" panose="020B0604020202020204" pitchFamily="34" charset="0"/>
                <a:ea typeface="宋体" panose="02010600030101010101" pitchFamily="2" charset="-122"/>
              </a:rPr>
              <a:t>本指令执行之前，已有</a:t>
            </a:r>
            <a:r>
              <a:rPr lang="en-US" altLang="zh-CN" sz="1400" dirty="0">
                <a:solidFill>
                  <a:schemeClr val="tx2"/>
                </a:solidFill>
                <a:latin typeface="Arial" panose="020B0604020202020204" pitchFamily="34" charset="0"/>
                <a:ea typeface="宋体" panose="02010600030101010101" pitchFamily="2" charset="-122"/>
              </a:rPr>
              <a:t>(PC)=102</a:t>
            </a:r>
          </a:p>
          <a:p>
            <a:pPr marL="457200" indent="-457200" eaLnBrk="0" hangingPunct="0">
              <a:lnSpc>
                <a:spcPct val="110000"/>
              </a:lnSpc>
              <a:spcBef>
                <a:spcPct val="50000"/>
              </a:spcBef>
              <a:buClr>
                <a:schemeClr val="folHlink"/>
              </a:buClr>
              <a:buFont typeface="Wingdings" panose="05000000000000000000" pitchFamily="2" charset="2"/>
              <a:buChar char="n"/>
            </a:pPr>
            <a:r>
              <a:rPr lang="zh-CN" altLang="en-US" sz="1400" dirty="0">
                <a:latin typeface="Arial" panose="020B0604020202020204" pitchFamily="34" charset="0"/>
                <a:ea typeface="宋体" panose="02010600030101010101" pitchFamily="2" charset="-122"/>
              </a:rPr>
              <a:t>取指令阶段</a:t>
            </a:r>
          </a:p>
          <a:p>
            <a:pPr marL="457200" indent="-457200" eaLnBrk="0" hangingPunct="0">
              <a:lnSpc>
                <a:spcPct val="110000"/>
              </a:lnSpc>
              <a:spcBef>
                <a:spcPct val="50000"/>
              </a:spcBef>
              <a:buClr>
                <a:schemeClr val="hlink"/>
              </a:buClr>
              <a:buChar char="•"/>
            </a:pPr>
            <a:r>
              <a:rPr lang="zh-CN" altLang="en-US" sz="1400" dirty="0">
                <a:latin typeface="Arial" panose="020B0604020202020204" pitchFamily="34" charset="0"/>
                <a:ea typeface="宋体" panose="02010600030101010101" pitchFamily="2" charset="-122"/>
              </a:rPr>
              <a:t>同</a:t>
            </a:r>
            <a:r>
              <a:rPr lang="en-US" altLang="zh-CN" sz="1400" dirty="0">
                <a:latin typeface="Arial" panose="020B0604020202020204" pitchFamily="34" charset="0"/>
                <a:ea typeface="宋体" panose="02010600030101010101" pitchFamily="2" charset="-122"/>
              </a:rPr>
              <a:t>MOV</a:t>
            </a:r>
          </a:p>
          <a:p>
            <a:pPr marL="457200" indent="-457200" eaLnBrk="0" hangingPunct="0">
              <a:lnSpc>
                <a:spcPct val="110000"/>
              </a:lnSpc>
              <a:spcBef>
                <a:spcPct val="50000"/>
              </a:spcBef>
              <a:buClr>
                <a:schemeClr val="hlink"/>
              </a:buClr>
              <a:buChar char="•"/>
            </a:pPr>
            <a:r>
              <a:rPr lang="zh-CN" altLang="en-US" sz="1400" dirty="0">
                <a:latin typeface="Arial" panose="020B0604020202020204" pitchFamily="34" charset="0"/>
                <a:ea typeface="宋体" panose="02010600030101010101" pitchFamily="2" charset="-122"/>
              </a:rPr>
              <a:t>此阶段完成后，</a:t>
            </a:r>
            <a:r>
              <a:rPr lang="en-US" altLang="zh-CN" sz="1400" dirty="0">
                <a:latin typeface="Arial" panose="020B0604020202020204" pitchFamily="34" charset="0"/>
                <a:ea typeface="宋体" panose="02010600030101010101" pitchFamily="2" charset="-122"/>
              </a:rPr>
              <a:t>(PC)=102+1=103</a:t>
            </a:r>
          </a:p>
          <a:p>
            <a:pPr marL="457200" indent="-457200" eaLnBrk="0" hangingPunct="0">
              <a:lnSpc>
                <a:spcPct val="110000"/>
              </a:lnSpc>
              <a:buClr>
                <a:schemeClr val="folHlink"/>
              </a:buClr>
              <a:buFont typeface="Wingdings" panose="05000000000000000000" pitchFamily="2" charset="2"/>
              <a:buChar char="n"/>
            </a:pPr>
            <a:endParaRPr lang="en-US" altLang="zh-CN" sz="1400" dirty="0">
              <a:latin typeface="Arial" panose="020B0604020202020204" pitchFamily="34" charset="0"/>
              <a:ea typeface="宋体" panose="02010600030101010101" pitchFamily="2" charset="-122"/>
            </a:endParaRPr>
          </a:p>
          <a:p>
            <a:pPr marL="457200" indent="-457200" eaLnBrk="0" hangingPunct="0">
              <a:lnSpc>
                <a:spcPct val="110000"/>
              </a:lnSpc>
              <a:buClr>
                <a:schemeClr val="folHlink"/>
              </a:buClr>
              <a:buFont typeface="Wingdings" panose="05000000000000000000" pitchFamily="2" charset="2"/>
              <a:buChar char="n"/>
            </a:pPr>
            <a:r>
              <a:rPr lang="zh-CN" altLang="en-US" sz="1400" dirty="0">
                <a:latin typeface="Arial" panose="020B0604020202020204" pitchFamily="34" charset="0"/>
                <a:ea typeface="宋体" panose="02010600030101010101" pitchFamily="2" charset="-122"/>
              </a:rPr>
              <a:t>执行指令阶段</a:t>
            </a:r>
          </a:p>
          <a:p>
            <a:pPr marL="914400" lvl="1" indent="-457200" eaLnBrk="0" hangingPunct="0">
              <a:buClr>
                <a:srgbClr val="FF0000"/>
              </a:buClr>
              <a:buAutoNum type="circleNumDbPlain"/>
            </a:pPr>
            <a:r>
              <a:rPr lang="en-US" altLang="zh-CN" sz="1400" dirty="0">
                <a:latin typeface="Arial" panose="020B0604020202020204" pitchFamily="34" charset="0"/>
                <a:ea typeface="宋体" panose="02010600030101010101" pitchFamily="2" charset="-122"/>
              </a:rPr>
              <a:t>(IR) →DBUS</a:t>
            </a:r>
            <a:r>
              <a:rPr lang="zh-CN" altLang="en-US" sz="1400" dirty="0">
                <a:latin typeface="Arial" panose="020B0604020202020204" pitchFamily="34" charset="0"/>
                <a:ea typeface="宋体" panose="02010600030101010101" pitchFamily="2" charset="-122"/>
              </a:rPr>
              <a:t>；</a:t>
            </a:r>
          </a:p>
          <a:p>
            <a:pPr marL="914400" lvl="1" indent="-457200" eaLnBrk="0" hangingPunct="0">
              <a:buClr>
                <a:srgbClr val="FF0000"/>
              </a:buClr>
              <a:buAutoNum type="circleNumDbPlain"/>
            </a:pPr>
            <a:r>
              <a:rPr lang="en-US" altLang="zh-CN" sz="1400" dirty="0">
                <a:latin typeface="Arial" panose="020B0604020202020204" pitchFamily="34" charset="0"/>
                <a:ea typeface="宋体" panose="02010600030101010101" pitchFamily="2" charset="-122"/>
              </a:rPr>
              <a:t>DBUS →AR</a:t>
            </a:r>
            <a:r>
              <a:rPr lang="zh-CN" altLang="en-US" sz="1400" dirty="0">
                <a:latin typeface="Arial" panose="020B0604020202020204" pitchFamily="34" charset="0"/>
                <a:ea typeface="宋体" panose="02010600030101010101" pitchFamily="2" charset="-122"/>
              </a:rPr>
              <a:t>；</a:t>
            </a:r>
          </a:p>
          <a:p>
            <a:pPr marL="914400" lvl="1" indent="-457200" eaLnBrk="0" hangingPunct="0">
              <a:buClr>
                <a:srgbClr val="FF0000"/>
              </a:buClr>
              <a:buAutoNum type="circleNumDbPlain"/>
            </a:pPr>
            <a:r>
              <a:rPr lang="en-US" altLang="zh-CN" sz="1400" dirty="0">
                <a:latin typeface="Arial" panose="020B0604020202020204" pitchFamily="34" charset="0"/>
                <a:ea typeface="宋体" panose="02010600030101010101" pitchFamily="2" charset="-122"/>
              </a:rPr>
              <a:t>(6) →DBUS</a:t>
            </a:r>
            <a:r>
              <a:rPr lang="zh-CN" altLang="en-US" sz="1400" dirty="0">
                <a:latin typeface="Arial" panose="020B0604020202020204" pitchFamily="34" charset="0"/>
                <a:ea typeface="宋体" panose="02010600030101010101" pitchFamily="2" charset="-122"/>
              </a:rPr>
              <a:t>；</a:t>
            </a:r>
          </a:p>
          <a:p>
            <a:pPr marL="914400" lvl="1" indent="-457200" eaLnBrk="0" hangingPunct="0">
              <a:buClr>
                <a:srgbClr val="FF0000"/>
              </a:buClr>
              <a:buAutoNum type="circleNumDbPlain"/>
            </a:pPr>
            <a:r>
              <a:rPr lang="en-US" altLang="zh-CN" sz="1400" dirty="0">
                <a:latin typeface="Arial" panose="020B0604020202020204" pitchFamily="34" charset="0"/>
                <a:ea typeface="宋体" panose="02010600030101010101" pitchFamily="2" charset="-122"/>
              </a:rPr>
              <a:t>DBUS →DR</a:t>
            </a:r>
            <a:r>
              <a:rPr lang="zh-CN" altLang="en-US" sz="1400" dirty="0">
                <a:latin typeface="Arial" panose="020B0604020202020204" pitchFamily="34" charset="0"/>
                <a:ea typeface="宋体" panose="02010600030101010101" pitchFamily="2" charset="-122"/>
              </a:rPr>
              <a:t>；</a:t>
            </a:r>
          </a:p>
          <a:p>
            <a:pPr marL="914400" lvl="1" indent="-457200" eaLnBrk="0" hangingPunct="0">
              <a:buClr>
                <a:srgbClr val="FF0000"/>
              </a:buClr>
              <a:buAutoNum type="circleNumDbPlain"/>
            </a:pPr>
            <a:r>
              <a:rPr lang="en-US" altLang="zh-CN" sz="1400" dirty="0">
                <a:latin typeface="Arial" panose="020B0604020202020204" pitchFamily="34" charset="0"/>
                <a:ea typeface="宋体" panose="02010600030101010101" pitchFamily="2" charset="-122"/>
              </a:rPr>
              <a:t>(DR)→R1 </a:t>
            </a:r>
            <a:r>
              <a:rPr lang="zh-CN" altLang="en-US" sz="1400" dirty="0">
                <a:latin typeface="Arial" panose="020B0604020202020204" pitchFamily="34" charset="0"/>
                <a:ea typeface="宋体" panose="02010600030101010101" pitchFamily="2" charset="-122"/>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p:cNvSpPr>
          <p:nvPr>
            <p:ph type="title"/>
          </p:nvPr>
        </p:nvSpPr>
        <p:spPr>
          <a:xfrm>
            <a:off x="457200" y="122238"/>
            <a:ext cx="7543800" cy="930275"/>
          </a:xfrm>
        </p:spPr>
        <p:txBody>
          <a:bodyPr vert="horz" wrap="square" lIns="91440" tIns="45720" rIns="91440" bIns="45720" anchor="b" anchorCtr="0"/>
          <a:lstStyle/>
          <a:p>
            <a:pPr eaLnBrk="1" hangingPunct="1"/>
            <a:r>
              <a:rPr lang="en-US" altLang="zh-CN" dirty="0"/>
              <a:t>5.2.4 ADD</a:t>
            </a:r>
            <a:r>
              <a:rPr lang="zh-CN" altLang="en-US" dirty="0"/>
              <a:t>指令的指令周期</a:t>
            </a:r>
          </a:p>
        </p:txBody>
      </p:sp>
      <p:sp>
        <p:nvSpPr>
          <p:cNvPr id="21506"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36</a:t>
            </a:fld>
            <a:endParaRPr lang="en-US" altLang="zh-CN" sz="1000" dirty="0"/>
          </a:p>
        </p:txBody>
      </p:sp>
      <p:sp>
        <p:nvSpPr>
          <p:cNvPr id="21508" name="矩形 6"/>
          <p:cNvSpPr/>
          <p:nvPr/>
        </p:nvSpPr>
        <p:spPr>
          <a:xfrm>
            <a:off x="471537" y="1340768"/>
            <a:ext cx="8136904" cy="200054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800" b="1" dirty="0">
                <a:solidFill>
                  <a:schemeClr val="accent5">
                    <a:lumMod val="75000"/>
                  </a:schemeClr>
                </a:solidFill>
              </a:rPr>
              <a:t>ADD R1 R2</a:t>
            </a:r>
          </a:p>
          <a:p>
            <a:pPr marL="0" lvl="0" indent="0" eaLnBrk="1" hangingPunct="1">
              <a:spcBef>
                <a:spcPct val="0"/>
              </a:spcBef>
              <a:buClrTx/>
              <a:buSzTx/>
              <a:buFontTx/>
              <a:buNone/>
            </a:pPr>
            <a:r>
              <a:rPr lang="en-US" altLang="zh-CN" sz="2400" dirty="0"/>
              <a:t>ADD </a:t>
            </a:r>
            <a:r>
              <a:rPr lang="zh-CN" altLang="en-US" sz="2400" dirty="0"/>
              <a:t>指令是 </a:t>
            </a:r>
            <a:r>
              <a:rPr lang="en-US" altLang="zh-CN" sz="2400" dirty="0"/>
              <a:t>RR </a:t>
            </a:r>
            <a:r>
              <a:rPr lang="zh-CN" altLang="en-US" sz="2400" dirty="0"/>
              <a:t>型指令，在运算器中用两个寄存器 </a:t>
            </a:r>
            <a:r>
              <a:rPr lang="en-US" altLang="zh-CN" sz="2400" dirty="0"/>
              <a:t>R1 </a:t>
            </a:r>
            <a:r>
              <a:rPr lang="zh-CN" altLang="en-US" sz="2400" dirty="0"/>
              <a:t>和 </a:t>
            </a:r>
            <a:r>
              <a:rPr lang="en-US" altLang="zh-CN" sz="2400" dirty="0"/>
              <a:t>R2 </a:t>
            </a:r>
            <a:r>
              <a:rPr lang="zh-CN" altLang="en-US" sz="2400" dirty="0"/>
              <a:t>的数据进行加法运算。指令周期只需两个 </a:t>
            </a:r>
            <a:r>
              <a:rPr lang="en-US" altLang="zh-CN" sz="2400" dirty="0"/>
              <a:t>CPU </a:t>
            </a:r>
            <a:r>
              <a:rPr lang="zh-CN" altLang="en-US" sz="2400" dirty="0"/>
              <a:t>周期</a:t>
            </a:r>
            <a:endParaRPr lang="en-US" altLang="zh-CN" sz="2400" dirty="0"/>
          </a:p>
          <a:p>
            <a:pPr eaLnBrk="1" hangingPunct="1">
              <a:spcBef>
                <a:spcPct val="0"/>
              </a:spcBef>
              <a:buClrTx/>
              <a:buSzTx/>
            </a:pPr>
            <a:r>
              <a:rPr lang="zh-CN" altLang="zh-CN" sz="2400" dirty="0"/>
              <a:t>第1个CPU周期取ADD指令（指令cache）</a:t>
            </a:r>
          </a:p>
          <a:p>
            <a:pPr eaLnBrk="1" hangingPunct="1">
              <a:spcBef>
                <a:spcPct val="0"/>
              </a:spcBef>
              <a:buClrTx/>
              <a:buSzTx/>
            </a:pPr>
            <a:r>
              <a:rPr lang="zh-CN" altLang="zh-CN" sz="2400" dirty="0"/>
              <a:t>第2个CPU周期执行加法运算（运算器）</a:t>
            </a:r>
            <a:endParaRPr lang="en-US" altLang="zh-CN"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3" descr="5a9"/>
          <p:cNvPicPr>
            <a:picLocks noGrp="1" noChangeAspect="1"/>
          </p:cNvPicPr>
          <p:nvPr>
            <p:ph idx="1"/>
          </p:nvPr>
        </p:nvPicPr>
        <p:blipFill>
          <a:blip r:embed="rId3"/>
          <a:srcRect/>
          <a:stretch>
            <a:fillRect/>
          </a:stretch>
        </p:blipFill>
        <p:spPr>
          <a:xfrm>
            <a:off x="2271727" y="1079528"/>
            <a:ext cx="6840795" cy="5633028"/>
          </a:xfrm>
        </p:spPr>
      </p:pic>
      <p:sp>
        <p:nvSpPr>
          <p:cNvPr id="22530"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37</a:t>
            </a:fld>
            <a:endParaRPr lang="en-US" altLang="zh-CN" sz="1000" dirty="0"/>
          </a:p>
        </p:txBody>
      </p:sp>
      <p:sp>
        <p:nvSpPr>
          <p:cNvPr id="22533" name="Rectangle 4"/>
          <p:cNvSpPr/>
          <p:nvPr/>
        </p:nvSpPr>
        <p:spPr>
          <a:xfrm>
            <a:off x="251520" y="620688"/>
            <a:ext cx="2879725" cy="3698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chemeClr val="tx2"/>
                </a:solidFill>
              </a:rPr>
              <a:t>5.2.4 ADD</a:t>
            </a:r>
            <a:r>
              <a:rPr lang="zh-CN" altLang="en-US" sz="1800" b="1" dirty="0">
                <a:solidFill>
                  <a:schemeClr val="tx2"/>
                </a:solidFill>
              </a:rPr>
              <a:t>指令的指令周期</a:t>
            </a:r>
          </a:p>
        </p:txBody>
      </p:sp>
      <p:sp>
        <p:nvSpPr>
          <p:cNvPr id="40963" name="文本框 68613"/>
          <p:cNvSpPr txBox="1"/>
          <p:nvPr/>
        </p:nvSpPr>
        <p:spPr>
          <a:xfrm>
            <a:off x="48161" y="1991067"/>
            <a:ext cx="2507615" cy="4246245"/>
          </a:xfrm>
          <a:prstGeom prst="rect">
            <a:avLst/>
          </a:prstGeom>
          <a:noFill/>
          <a:ln w="9525">
            <a:noFill/>
          </a:ln>
        </p:spPr>
        <p:txBody>
          <a:bodyPr wrap="square" anchor="t" anchorCtr="0">
            <a:spAutoFit/>
          </a:bodyPr>
          <a:lstStyle/>
          <a:p>
            <a:pPr marL="457200" indent="-457200" eaLnBrk="0" hangingPunct="0">
              <a:lnSpc>
                <a:spcPct val="110000"/>
              </a:lnSpc>
              <a:spcBef>
                <a:spcPct val="50000"/>
              </a:spcBef>
              <a:buClr>
                <a:schemeClr val="folHlink"/>
              </a:buClr>
              <a:buFont typeface="Wingdings" panose="05000000000000000000" pitchFamily="2" charset="2"/>
              <a:buNone/>
            </a:pPr>
            <a:r>
              <a:rPr lang="en-US" altLang="zh-CN" sz="1400" dirty="0">
                <a:latin typeface="Arial" panose="020B0604020202020204" pitchFamily="34" charset="0"/>
                <a:ea typeface="宋体" panose="02010600030101010101" pitchFamily="2" charset="-122"/>
              </a:rPr>
              <a:t>        </a:t>
            </a:r>
            <a:r>
              <a:rPr lang="zh-CN" altLang="en-US" sz="1400" dirty="0">
                <a:solidFill>
                  <a:schemeClr val="tx2"/>
                </a:solidFill>
                <a:latin typeface="Arial" panose="020B0604020202020204" pitchFamily="34" charset="0"/>
                <a:ea typeface="宋体" panose="02010600030101010101" pitchFamily="2" charset="-122"/>
              </a:rPr>
              <a:t>本指令执行之前，已有</a:t>
            </a:r>
            <a:r>
              <a:rPr lang="en-US" altLang="zh-CN" sz="1400" dirty="0">
                <a:solidFill>
                  <a:schemeClr val="tx2"/>
                </a:solidFill>
                <a:latin typeface="Arial" panose="020B0604020202020204" pitchFamily="34" charset="0"/>
                <a:ea typeface="宋体" panose="02010600030101010101" pitchFamily="2" charset="-122"/>
              </a:rPr>
              <a:t>(PC)=103</a:t>
            </a:r>
          </a:p>
          <a:p>
            <a:pPr marL="457200" indent="-457200" eaLnBrk="0" hangingPunct="0">
              <a:lnSpc>
                <a:spcPct val="110000"/>
              </a:lnSpc>
              <a:spcBef>
                <a:spcPct val="50000"/>
              </a:spcBef>
              <a:buClr>
                <a:schemeClr val="folHlink"/>
              </a:buClr>
              <a:buFont typeface="Wingdings" panose="05000000000000000000" pitchFamily="2" charset="2"/>
              <a:buChar char="n"/>
            </a:pPr>
            <a:r>
              <a:rPr lang="zh-CN" altLang="en-US" sz="1400" dirty="0">
                <a:latin typeface="Arial" panose="020B0604020202020204" pitchFamily="34" charset="0"/>
                <a:ea typeface="宋体" panose="02010600030101010101" pitchFamily="2" charset="-122"/>
              </a:rPr>
              <a:t>取指令阶段</a:t>
            </a:r>
          </a:p>
          <a:p>
            <a:pPr marL="457200" indent="-457200" eaLnBrk="0" hangingPunct="0">
              <a:lnSpc>
                <a:spcPct val="110000"/>
              </a:lnSpc>
              <a:spcBef>
                <a:spcPct val="50000"/>
              </a:spcBef>
              <a:buClr>
                <a:schemeClr val="hlink"/>
              </a:buClr>
              <a:buChar char="•"/>
            </a:pPr>
            <a:r>
              <a:rPr lang="zh-CN" altLang="en-US" sz="1400" dirty="0">
                <a:latin typeface="Arial" panose="020B0604020202020204" pitchFamily="34" charset="0"/>
                <a:ea typeface="宋体" panose="02010600030101010101" pitchFamily="2" charset="-122"/>
              </a:rPr>
              <a:t>同</a:t>
            </a:r>
            <a:r>
              <a:rPr lang="en-US" altLang="zh-CN" sz="1400" dirty="0">
                <a:latin typeface="Arial" panose="020B0604020202020204" pitchFamily="34" charset="0"/>
                <a:ea typeface="宋体" panose="02010600030101010101" pitchFamily="2" charset="-122"/>
              </a:rPr>
              <a:t>MOV</a:t>
            </a:r>
          </a:p>
          <a:p>
            <a:pPr marL="457200" indent="-457200" eaLnBrk="0" hangingPunct="0">
              <a:lnSpc>
                <a:spcPct val="110000"/>
              </a:lnSpc>
              <a:spcBef>
                <a:spcPct val="50000"/>
              </a:spcBef>
              <a:buClr>
                <a:schemeClr val="hlink"/>
              </a:buClr>
              <a:buChar char="•"/>
            </a:pPr>
            <a:r>
              <a:rPr lang="zh-CN" altLang="en-US" sz="1400" dirty="0">
                <a:latin typeface="Arial" panose="020B0604020202020204" pitchFamily="34" charset="0"/>
                <a:ea typeface="宋体" panose="02010600030101010101" pitchFamily="2" charset="-122"/>
              </a:rPr>
              <a:t>此阶段完成后，</a:t>
            </a:r>
            <a:r>
              <a:rPr lang="en-US" altLang="zh-CN" sz="1400" dirty="0">
                <a:latin typeface="Arial" panose="020B0604020202020204" pitchFamily="34" charset="0"/>
                <a:ea typeface="宋体" panose="02010600030101010101" pitchFamily="2" charset="-122"/>
              </a:rPr>
              <a:t>(PC)=103+1=104</a:t>
            </a:r>
          </a:p>
          <a:p>
            <a:pPr marL="457200" indent="-457200" eaLnBrk="0" hangingPunct="0">
              <a:lnSpc>
                <a:spcPct val="110000"/>
              </a:lnSpc>
              <a:buClr>
                <a:schemeClr val="folHlink"/>
              </a:buClr>
              <a:buFont typeface="Wingdings" panose="05000000000000000000" pitchFamily="2" charset="2"/>
              <a:buChar char="n"/>
            </a:pPr>
            <a:endParaRPr lang="en-US" altLang="zh-CN" sz="1400" dirty="0">
              <a:latin typeface="Arial" panose="020B0604020202020204" pitchFamily="34" charset="0"/>
              <a:ea typeface="宋体" panose="02010600030101010101" pitchFamily="2" charset="-122"/>
            </a:endParaRPr>
          </a:p>
          <a:p>
            <a:pPr marL="457200" indent="-457200" eaLnBrk="0" hangingPunct="0">
              <a:lnSpc>
                <a:spcPct val="110000"/>
              </a:lnSpc>
              <a:buClr>
                <a:schemeClr val="folHlink"/>
              </a:buClr>
              <a:buFont typeface="Wingdings" panose="05000000000000000000" pitchFamily="2" charset="2"/>
              <a:buChar char="n"/>
            </a:pPr>
            <a:r>
              <a:rPr lang="zh-CN" altLang="en-US" sz="1400" dirty="0">
                <a:latin typeface="Arial" panose="020B0604020202020204" pitchFamily="34" charset="0"/>
                <a:ea typeface="宋体" panose="02010600030101010101" pitchFamily="2" charset="-122"/>
              </a:rPr>
              <a:t>执行指令阶段</a:t>
            </a:r>
          </a:p>
          <a:p>
            <a:pPr marL="914400" lvl="1" indent="-457200" eaLnBrk="0" hangingPunct="0">
              <a:buClr>
                <a:srgbClr val="FF0000"/>
              </a:buClr>
              <a:buAutoNum type="circleNumDbPlain"/>
            </a:pPr>
            <a:r>
              <a:rPr lang="en-US" altLang="zh-CN" sz="1400" dirty="0">
                <a:latin typeface="Arial" panose="020B0604020202020204" pitchFamily="34" charset="0"/>
                <a:ea typeface="宋体" panose="02010600030101010101" pitchFamily="2" charset="-122"/>
              </a:rPr>
              <a:t>OC</a:t>
            </a:r>
            <a:r>
              <a:rPr lang="zh-CN" altLang="en-US" sz="1400" dirty="0">
                <a:latin typeface="Arial" panose="020B0604020202020204" pitchFamily="34" charset="0"/>
                <a:ea typeface="宋体" panose="02010600030101010101" pitchFamily="2" charset="-122"/>
              </a:rPr>
              <a:t>送控制信号到通用寄存器，</a:t>
            </a:r>
            <a:r>
              <a:rPr lang="en-US" altLang="zh-CN" sz="1400" dirty="0">
                <a:latin typeface="Arial" panose="020B0604020202020204" pitchFamily="34" charset="0"/>
                <a:ea typeface="宋体" panose="02010600030101010101" pitchFamily="2" charset="-122"/>
              </a:rPr>
              <a:t>(R1) →ALU </a:t>
            </a:r>
            <a:r>
              <a:rPr lang="zh-CN" altLang="en-US" sz="1400" dirty="0">
                <a:latin typeface="Arial" panose="020B0604020202020204" pitchFamily="34" charset="0"/>
                <a:ea typeface="宋体" panose="02010600030101010101" pitchFamily="2" charset="-122"/>
              </a:rPr>
              <a:t>，</a:t>
            </a:r>
            <a:r>
              <a:rPr lang="en-US" altLang="zh-CN" sz="1400" dirty="0">
                <a:latin typeface="Arial" panose="020B0604020202020204" pitchFamily="34" charset="0"/>
                <a:ea typeface="宋体" panose="02010600030101010101" pitchFamily="2" charset="-122"/>
              </a:rPr>
              <a:t>(R2)→ ALU</a:t>
            </a:r>
            <a:r>
              <a:rPr lang="zh-CN" altLang="en-US" sz="1400" dirty="0">
                <a:latin typeface="Arial" panose="020B0604020202020204" pitchFamily="34" charset="0"/>
                <a:ea typeface="宋体" panose="02010600030101010101" pitchFamily="2" charset="-122"/>
              </a:rPr>
              <a:t>；</a:t>
            </a:r>
          </a:p>
          <a:p>
            <a:pPr marL="914400" lvl="1" indent="-457200" eaLnBrk="0" hangingPunct="0">
              <a:buClr>
                <a:srgbClr val="FF0000"/>
              </a:buClr>
              <a:buAutoNum type="circleNumDbPlain"/>
            </a:pPr>
            <a:r>
              <a:rPr lang="en-US" altLang="zh-CN" sz="1400" dirty="0">
                <a:latin typeface="Arial" panose="020B0604020202020204" pitchFamily="34" charset="0"/>
                <a:ea typeface="宋体" panose="02010600030101010101" pitchFamily="2" charset="-122"/>
              </a:rPr>
              <a:t>ALU</a:t>
            </a:r>
            <a:r>
              <a:rPr lang="zh-CN" altLang="en-US" sz="1400" dirty="0">
                <a:latin typeface="Arial" panose="020B0604020202020204" pitchFamily="34" charset="0"/>
                <a:ea typeface="宋体" panose="02010600030101010101" pitchFamily="2" charset="-122"/>
              </a:rPr>
              <a:t>做“</a:t>
            </a:r>
            <a:r>
              <a:rPr lang="en-US" altLang="zh-CN" sz="1400" dirty="0">
                <a:latin typeface="Arial" panose="020B0604020202020204" pitchFamily="34" charset="0"/>
                <a:ea typeface="宋体" panose="02010600030101010101" pitchFamily="2" charset="-122"/>
              </a:rPr>
              <a:t>+” </a:t>
            </a:r>
            <a:r>
              <a:rPr lang="zh-CN" altLang="en-US" sz="1400" dirty="0">
                <a:latin typeface="Arial" panose="020B0604020202020204" pitchFamily="34" charset="0"/>
                <a:ea typeface="宋体" panose="02010600030101010101" pitchFamily="2" charset="-122"/>
              </a:rPr>
              <a:t>；</a:t>
            </a:r>
          </a:p>
          <a:p>
            <a:pPr marL="914400" lvl="1" indent="-457200" eaLnBrk="0" hangingPunct="0">
              <a:buClr>
                <a:srgbClr val="FF0000"/>
              </a:buClr>
              <a:buAutoNum type="circleNumDbPlain"/>
            </a:pPr>
            <a:r>
              <a:rPr lang="en-US" altLang="zh-CN" sz="1400" dirty="0">
                <a:latin typeface="Arial" panose="020B0604020202020204" pitchFamily="34" charset="0"/>
                <a:ea typeface="宋体" panose="02010600030101010101" pitchFamily="2" charset="-122"/>
              </a:rPr>
              <a:t>(ALU) →DBUS</a:t>
            </a:r>
            <a:r>
              <a:rPr lang="zh-CN" altLang="en-US" sz="1400" dirty="0">
                <a:latin typeface="Arial" panose="020B0604020202020204" pitchFamily="34" charset="0"/>
                <a:ea typeface="宋体" panose="02010600030101010101" pitchFamily="2" charset="-122"/>
              </a:rPr>
              <a:t>；</a:t>
            </a:r>
          </a:p>
          <a:p>
            <a:pPr marL="914400" lvl="1" indent="-457200" eaLnBrk="0" hangingPunct="0">
              <a:buClr>
                <a:srgbClr val="FF0000"/>
              </a:buClr>
              <a:buAutoNum type="circleNumDbPlain"/>
            </a:pPr>
            <a:r>
              <a:rPr lang="en-US" altLang="zh-CN" sz="1400" dirty="0">
                <a:latin typeface="Arial" panose="020B0604020202020204" pitchFamily="34" charset="0"/>
                <a:ea typeface="宋体" panose="02010600030101010101" pitchFamily="2" charset="-122"/>
              </a:rPr>
              <a:t>(DBUS)→DR</a:t>
            </a:r>
            <a:r>
              <a:rPr lang="zh-CN" altLang="en-US" sz="1400" dirty="0">
                <a:latin typeface="Arial" panose="020B0604020202020204" pitchFamily="34" charset="0"/>
                <a:ea typeface="宋体" panose="02010600030101010101" pitchFamily="2" charset="-122"/>
              </a:rPr>
              <a:t>；</a:t>
            </a:r>
            <a:r>
              <a:rPr lang="en-US" altLang="zh-CN" sz="1400" dirty="0">
                <a:latin typeface="Arial" panose="020B0604020202020204" pitchFamily="34" charset="0"/>
                <a:ea typeface="宋体" panose="02010600030101010101" pitchFamily="2" charset="-122"/>
              </a:rPr>
              <a:t>CF →PSW</a:t>
            </a:r>
            <a:r>
              <a:rPr lang="zh-CN" altLang="en-US" sz="1400" dirty="0">
                <a:latin typeface="Arial" panose="020B0604020202020204" pitchFamily="34" charset="0"/>
                <a:ea typeface="宋体" panose="02010600030101010101" pitchFamily="2" charset="-122"/>
              </a:rPr>
              <a:t>，</a:t>
            </a:r>
          </a:p>
          <a:p>
            <a:pPr marL="914400" lvl="1" indent="-457200" eaLnBrk="0" hangingPunct="0">
              <a:buClr>
                <a:srgbClr val="FF0000"/>
              </a:buClr>
              <a:buAutoNum type="circleNumDbPlain"/>
            </a:pPr>
            <a:r>
              <a:rPr lang="en-US" altLang="zh-CN" sz="1400" dirty="0">
                <a:latin typeface="Arial" panose="020B0604020202020204" pitchFamily="34" charset="0"/>
                <a:ea typeface="宋体" panose="02010600030101010101" pitchFamily="2" charset="-122"/>
              </a:rPr>
              <a:t>(DR)→R2 </a:t>
            </a:r>
            <a:r>
              <a:rPr lang="zh-CN" altLang="en-US" sz="1400" dirty="0">
                <a:latin typeface="Arial" panose="020B0604020202020204" pitchFamily="34" charset="0"/>
                <a:ea typeface="宋体" panose="02010600030101010101" pitchFamily="2" charset="-122"/>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p:cNvSpPr>
          <p:nvPr>
            <p:ph type="title"/>
          </p:nvPr>
        </p:nvSpPr>
        <p:spPr/>
        <p:txBody>
          <a:bodyPr vert="horz" wrap="square" lIns="91440" tIns="45720" rIns="91440" bIns="45720" anchor="b" anchorCtr="0"/>
          <a:lstStyle/>
          <a:p>
            <a:pPr eaLnBrk="1" hangingPunct="1"/>
            <a:r>
              <a:rPr lang="en-US" altLang="zh-CN" dirty="0"/>
              <a:t>5.2.5 STO</a:t>
            </a:r>
            <a:r>
              <a:rPr lang="zh-CN" altLang="en-US" dirty="0"/>
              <a:t>指令的指令周期</a:t>
            </a:r>
          </a:p>
        </p:txBody>
      </p:sp>
      <p:pic>
        <p:nvPicPr>
          <p:cNvPr id="23556" name="Picture 3" descr="5a10"/>
          <p:cNvPicPr>
            <a:picLocks noGrp="1" noChangeAspect="1"/>
          </p:cNvPicPr>
          <p:nvPr>
            <p:ph idx="1"/>
          </p:nvPr>
        </p:nvPicPr>
        <p:blipFill>
          <a:blip r:embed="rId3"/>
          <a:stretch>
            <a:fillRect/>
          </a:stretch>
        </p:blipFill>
        <p:spPr>
          <a:xfrm>
            <a:off x="3635896" y="1917065"/>
            <a:ext cx="5399377" cy="4019397"/>
          </a:xfrm>
        </p:spPr>
      </p:pic>
      <p:sp>
        <p:nvSpPr>
          <p:cNvPr id="2355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38</a:t>
            </a:fld>
            <a:endParaRPr lang="en-US" altLang="zh-CN" sz="1000" dirty="0"/>
          </a:p>
        </p:txBody>
      </p:sp>
      <p:sp>
        <p:nvSpPr>
          <p:cNvPr id="2" name="文本框 1"/>
          <p:cNvSpPr txBox="1"/>
          <p:nvPr/>
        </p:nvSpPr>
        <p:spPr>
          <a:xfrm>
            <a:off x="0" y="1917065"/>
            <a:ext cx="4103370" cy="1346835"/>
          </a:xfrm>
          <a:prstGeom prst="rect">
            <a:avLst/>
          </a:prstGeom>
          <a:noFill/>
        </p:spPr>
        <p:txBody>
          <a:bodyPr wrap="square" rtlCol="0" anchor="t">
            <a:spAutoFit/>
          </a:bodyPr>
          <a:lstStyle/>
          <a:p>
            <a:pPr marL="990600" lvl="1" indent="-533400">
              <a:lnSpc>
                <a:spcPct val="120000"/>
              </a:lnSpc>
            </a:pPr>
            <a:r>
              <a:rPr lang="zh-CN" altLang="en-US" sz="2400" dirty="0">
                <a:sym typeface="+mn-ea"/>
              </a:rPr>
              <a:t>指令：</a:t>
            </a:r>
            <a:r>
              <a:rPr lang="en-US" altLang="zh-CN" sz="2400" dirty="0">
                <a:sym typeface="+mn-ea"/>
              </a:rPr>
              <a:t>STO R2,</a:t>
            </a:r>
            <a:r>
              <a:rPr lang="zh-CN" altLang="en-US" sz="2400" dirty="0">
                <a:sym typeface="+mn-ea"/>
              </a:rPr>
              <a:t>（</a:t>
            </a:r>
            <a:r>
              <a:rPr lang="en-US" altLang="zh-CN" sz="2400" dirty="0">
                <a:sym typeface="+mn-ea"/>
              </a:rPr>
              <a:t>R3</a:t>
            </a:r>
            <a:r>
              <a:rPr lang="zh-CN" altLang="en-US" sz="2400" dirty="0">
                <a:sym typeface="+mn-ea"/>
              </a:rPr>
              <a:t>）</a:t>
            </a:r>
          </a:p>
          <a:p>
            <a:pPr marL="990600" lvl="1" indent="-533400">
              <a:lnSpc>
                <a:spcPct val="120000"/>
              </a:lnSpc>
            </a:pPr>
            <a:r>
              <a:rPr lang="zh-CN" altLang="en-US" sz="2400" dirty="0">
                <a:sym typeface="+mn-ea"/>
              </a:rPr>
              <a:t>功能： </a:t>
            </a:r>
            <a:r>
              <a:rPr lang="en-US" altLang="zh-CN" sz="2400" dirty="0">
                <a:sym typeface="+mn-ea"/>
              </a:rPr>
              <a:t>(R2)→(R3)</a:t>
            </a:r>
            <a:r>
              <a:rPr lang="en-US" altLang="zh-CN" dirty="0">
                <a:sym typeface="+mn-ea"/>
              </a:rPr>
              <a:t> </a:t>
            </a:r>
            <a:endParaRPr lang="en-US" altLang="zh-CN" sz="2400" dirty="0"/>
          </a:p>
          <a:p>
            <a:pPr marL="990600" lvl="1" indent="-533400"/>
            <a:r>
              <a:rPr lang="zh-CN" altLang="en-US" sz="2400" dirty="0">
                <a:sym typeface="+mn-ea"/>
              </a:rPr>
              <a:t>指令周期</a:t>
            </a:r>
          </a:p>
        </p:txBody>
      </p:sp>
      <p:sp>
        <p:nvSpPr>
          <p:cNvPr id="41987" name="文本框 69635"/>
          <p:cNvSpPr txBox="1"/>
          <p:nvPr/>
        </p:nvSpPr>
        <p:spPr>
          <a:xfrm>
            <a:off x="197485" y="3746500"/>
            <a:ext cx="2160270" cy="915670"/>
          </a:xfrm>
          <a:prstGeom prst="rect">
            <a:avLst/>
          </a:prstGeom>
          <a:noFill/>
          <a:ln w="9525">
            <a:noFill/>
          </a:ln>
        </p:spPr>
        <p:txBody>
          <a:bodyPr anchor="t" anchorCtr="0">
            <a:spAutoFit/>
          </a:bodyPr>
          <a:lstStyle/>
          <a:p>
            <a:pPr eaLnBrk="0" hangingPunct="0"/>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是</a:t>
            </a:r>
            <a:r>
              <a:rPr lang="en-US" altLang="zh-CN" dirty="0">
                <a:latin typeface="Arial" panose="020B0604020202020204" pitchFamily="34" charset="0"/>
                <a:ea typeface="宋体" panose="02010600030101010101" pitchFamily="2" charset="-122"/>
              </a:rPr>
              <a:t>RS</a:t>
            </a:r>
            <a:r>
              <a:rPr lang="zh-CN" altLang="en-US" dirty="0">
                <a:latin typeface="Arial" panose="020B0604020202020204" pitchFamily="34" charset="0"/>
                <a:ea typeface="宋体" panose="02010600030101010101" pitchFamily="2" charset="-122"/>
              </a:rPr>
              <a:t>型指令，</a:t>
            </a:r>
            <a:r>
              <a:rPr lang="zh-CN" altLang="en-US" dirty="0">
                <a:solidFill>
                  <a:srgbClr val="E8060B"/>
                </a:solidFill>
                <a:latin typeface="Arial" panose="020B0604020202020204" pitchFamily="34" charset="0"/>
                <a:ea typeface="宋体" panose="02010600030101010101" pitchFamily="2" charset="-122"/>
              </a:rPr>
              <a:t>两次访存</a:t>
            </a:r>
            <a:r>
              <a:rPr lang="zh-CN" altLang="en-US" dirty="0">
                <a:latin typeface="Arial" panose="020B0604020202020204" pitchFamily="34" charset="0"/>
                <a:ea typeface="宋体" panose="02010600030101010101" pitchFamily="2" charset="-122"/>
              </a:rPr>
              <a:t>，由三个</a:t>
            </a:r>
            <a:r>
              <a:rPr lang="en-US" altLang="zh-CN" dirty="0">
                <a:latin typeface="Arial" panose="020B0604020202020204" pitchFamily="34" charset="0"/>
                <a:ea typeface="宋体" panose="02010600030101010101" pitchFamily="2" charset="-122"/>
              </a:rPr>
              <a:t>CPU </a:t>
            </a:r>
            <a:r>
              <a:rPr lang="zh-CN" altLang="en-US" dirty="0">
                <a:latin typeface="Arial" panose="020B0604020202020204" pitchFamily="34" charset="0"/>
                <a:ea typeface="宋体" panose="02010600030101010101" pitchFamily="2" charset="-122"/>
              </a:rPr>
              <a:t>周期组成。</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39</a:t>
            </a:fld>
            <a:endParaRPr lang="en-US" altLang="zh-CN" sz="1000" dirty="0"/>
          </a:p>
        </p:txBody>
      </p:sp>
      <p:pic>
        <p:nvPicPr>
          <p:cNvPr id="24581" name="Picture 4" descr="5a11"/>
          <p:cNvPicPr>
            <a:picLocks noChangeAspect="1"/>
          </p:cNvPicPr>
          <p:nvPr/>
        </p:nvPicPr>
        <p:blipFill>
          <a:blip r:embed="rId3"/>
          <a:stretch>
            <a:fillRect/>
          </a:stretch>
        </p:blipFill>
        <p:spPr>
          <a:xfrm>
            <a:off x="2339340" y="621030"/>
            <a:ext cx="6940550" cy="5236845"/>
          </a:xfrm>
          <a:prstGeom prst="rect">
            <a:avLst/>
          </a:prstGeom>
          <a:noFill/>
          <a:ln w="9525">
            <a:noFill/>
          </a:ln>
        </p:spPr>
      </p:pic>
      <p:sp>
        <p:nvSpPr>
          <p:cNvPr id="24582" name="Rectangle 5"/>
          <p:cNvSpPr/>
          <p:nvPr/>
        </p:nvSpPr>
        <p:spPr>
          <a:xfrm>
            <a:off x="2987675" y="6237288"/>
            <a:ext cx="2859088" cy="369887"/>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chemeClr val="tx2"/>
                </a:solidFill>
              </a:rPr>
              <a:t>5.2.5 STO</a:t>
            </a:r>
            <a:r>
              <a:rPr lang="zh-CN" altLang="en-US" sz="1800" b="1" dirty="0">
                <a:solidFill>
                  <a:schemeClr val="tx2"/>
                </a:solidFill>
              </a:rPr>
              <a:t>指令的指令周期</a:t>
            </a:r>
          </a:p>
        </p:txBody>
      </p:sp>
      <p:sp>
        <p:nvSpPr>
          <p:cNvPr id="43011" name="文本框 70660"/>
          <p:cNvSpPr txBox="1"/>
          <p:nvPr/>
        </p:nvSpPr>
        <p:spPr>
          <a:xfrm>
            <a:off x="0" y="836930"/>
            <a:ext cx="2447925" cy="4246245"/>
          </a:xfrm>
          <a:prstGeom prst="rect">
            <a:avLst/>
          </a:prstGeom>
          <a:noFill/>
          <a:ln w="9525">
            <a:noFill/>
          </a:ln>
        </p:spPr>
        <p:txBody>
          <a:bodyPr anchor="t" anchorCtr="0">
            <a:spAutoFit/>
          </a:bodyPr>
          <a:lstStyle/>
          <a:p>
            <a:pPr marL="457200" indent="-457200" eaLnBrk="0" hangingPunct="0">
              <a:lnSpc>
                <a:spcPct val="110000"/>
              </a:lnSpc>
              <a:spcBef>
                <a:spcPct val="50000"/>
              </a:spcBef>
              <a:buClr>
                <a:schemeClr val="folHlink"/>
              </a:buClr>
              <a:buFont typeface="Wingdings" panose="05000000000000000000" pitchFamily="2" charset="2"/>
              <a:buNone/>
            </a:pPr>
            <a:r>
              <a:rPr lang="en-US" altLang="zh-CN" sz="1400" dirty="0">
                <a:latin typeface="Arial" panose="020B0604020202020204" pitchFamily="34" charset="0"/>
                <a:ea typeface="宋体" panose="02010600030101010101" pitchFamily="2" charset="-122"/>
              </a:rPr>
              <a:t>        </a:t>
            </a:r>
            <a:r>
              <a:rPr lang="zh-CN" altLang="en-US" sz="1400" dirty="0">
                <a:solidFill>
                  <a:schemeClr val="tx2"/>
                </a:solidFill>
                <a:latin typeface="Arial" panose="020B0604020202020204" pitchFamily="34" charset="0"/>
                <a:ea typeface="宋体" panose="02010600030101010101" pitchFamily="2" charset="-122"/>
              </a:rPr>
              <a:t>本指令执行之前， </a:t>
            </a:r>
            <a:r>
              <a:rPr lang="en-US" altLang="zh-CN" sz="1400" dirty="0">
                <a:solidFill>
                  <a:schemeClr val="tx2"/>
                </a:solidFill>
                <a:latin typeface="Arial" panose="020B0604020202020204" pitchFamily="34" charset="0"/>
                <a:ea typeface="宋体" panose="02010600030101010101" pitchFamily="2" charset="-122"/>
              </a:rPr>
              <a:t>(PC)=104</a:t>
            </a:r>
          </a:p>
          <a:p>
            <a:pPr marL="457200" indent="-457200" eaLnBrk="0" hangingPunct="0">
              <a:lnSpc>
                <a:spcPct val="110000"/>
              </a:lnSpc>
              <a:spcBef>
                <a:spcPct val="50000"/>
              </a:spcBef>
              <a:buClr>
                <a:schemeClr val="folHlink"/>
              </a:buClr>
              <a:buFont typeface="Wingdings" panose="05000000000000000000" pitchFamily="2" charset="2"/>
              <a:buChar char="n"/>
            </a:pPr>
            <a:r>
              <a:rPr lang="zh-CN" altLang="en-US" sz="1400" dirty="0">
                <a:latin typeface="Arial" panose="020B0604020202020204" pitchFamily="34" charset="0"/>
                <a:ea typeface="宋体" panose="02010600030101010101" pitchFamily="2" charset="-122"/>
              </a:rPr>
              <a:t>取指令阶段</a:t>
            </a:r>
          </a:p>
          <a:p>
            <a:pPr marL="457200" indent="-457200" eaLnBrk="0" hangingPunct="0">
              <a:lnSpc>
                <a:spcPct val="110000"/>
              </a:lnSpc>
              <a:spcBef>
                <a:spcPct val="50000"/>
              </a:spcBef>
              <a:buClr>
                <a:schemeClr val="hlink"/>
              </a:buClr>
              <a:buChar char="•"/>
            </a:pPr>
            <a:r>
              <a:rPr lang="zh-CN" altLang="en-US" sz="1400" dirty="0">
                <a:latin typeface="Arial" panose="020B0604020202020204" pitchFamily="34" charset="0"/>
                <a:ea typeface="宋体" panose="02010600030101010101" pitchFamily="2" charset="-122"/>
              </a:rPr>
              <a:t>同</a:t>
            </a:r>
            <a:r>
              <a:rPr lang="en-US" altLang="zh-CN" sz="1400" dirty="0">
                <a:latin typeface="Arial" panose="020B0604020202020204" pitchFamily="34" charset="0"/>
                <a:ea typeface="宋体" panose="02010600030101010101" pitchFamily="2" charset="-122"/>
              </a:rPr>
              <a:t>MOV</a:t>
            </a:r>
          </a:p>
          <a:p>
            <a:pPr marL="457200" indent="-457200" eaLnBrk="0" hangingPunct="0">
              <a:lnSpc>
                <a:spcPct val="110000"/>
              </a:lnSpc>
              <a:spcBef>
                <a:spcPct val="50000"/>
              </a:spcBef>
              <a:buClr>
                <a:schemeClr val="hlink"/>
              </a:buClr>
              <a:buChar char="•"/>
            </a:pPr>
            <a:r>
              <a:rPr lang="zh-CN" altLang="en-US" sz="1400" dirty="0">
                <a:latin typeface="Arial" panose="020B0604020202020204" pitchFamily="34" charset="0"/>
                <a:ea typeface="宋体" panose="02010600030101010101" pitchFamily="2" charset="-122"/>
              </a:rPr>
              <a:t>此阶段完成后，</a:t>
            </a:r>
            <a:r>
              <a:rPr lang="en-US" altLang="zh-CN" sz="1400" dirty="0">
                <a:latin typeface="Arial" panose="020B0604020202020204" pitchFamily="34" charset="0"/>
                <a:ea typeface="宋体" panose="02010600030101010101" pitchFamily="2" charset="-122"/>
              </a:rPr>
              <a:t>(PC)=104+1=105</a:t>
            </a:r>
          </a:p>
          <a:p>
            <a:pPr marL="457200" indent="-457200" eaLnBrk="0" hangingPunct="0">
              <a:lnSpc>
                <a:spcPct val="110000"/>
              </a:lnSpc>
              <a:buClr>
                <a:schemeClr val="folHlink"/>
              </a:buClr>
              <a:buFont typeface="Wingdings" panose="05000000000000000000" pitchFamily="2" charset="2"/>
              <a:buChar char="n"/>
            </a:pPr>
            <a:endParaRPr lang="en-US" altLang="zh-CN" sz="1400" dirty="0">
              <a:latin typeface="Arial" panose="020B0604020202020204" pitchFamily="34" charset="0"/>
              <a:ea typeface="宋体" panose="02010600030101010101" pitchFamily="2" charset="-122"/>
            </a:endParaRPr>
          </a:p>
          <a:p>
            <a:pPr marL="457200" indent="-457200" eaLnBrk="0" hangingPunct="0">
              <a:lnSpc>
                <a:spcPct val="110000"/>
              </a:lnSpc>
              <a:buClr>
                <a:schemeClr val="folHlink"/>
              </a:buClr>
              <a:buFont typeface="Wingdings" panose="05000000000000000000" pitchFamily="2" charset="2"/>
              <a:buChar char="n"/>
            </a:pPr>
            <a:r>
              <a:rPr lang="zh-CN" altLang="en-US" sz="1400" dirty="0">
                <a:latin typeface="Arial" panose="020B0604020202020204" pitchFamily="34" charset="0"/>
                <a:ea typeface="宋体" panose="02010600030101010101" pitchFamily="2" charset="-122"/>
              </a:rPr>
              <a:t>执行指令阶段</a:t>
            </a:r>
          </a:p>
          <a:p>
            <a:pPr marL="914400" lvl="1" indent="-457200" eaLnBrk="0" hangingPunct="0">
              <a:buClr>
                <a:srgbClr val="FF0000"/>
              </a:buClr>
              <a:buAutoNum type="circleNumDbPlain"/>
            </a:pPr>
            <a:r>
              <a:rPr lang="zh-CN" altLang="en-US" sz="1400" dirty="0">
                <a:latin typeface="Arial" panose="020B0604020202020204" pitchFamily="34" charset="0"/>
                <a:ea typeface="宋体" panose="02010600030101010101" pitchFamily="2" charset="-122"/>
              </a:rPr>
              <a:t>（</a:t>
            </a:r>
            <a:r>
              <a:rPr lang="en-US" altLang="zh-CN" sz="1400" dirty="0">
                <a:latin typeface="Arial" panose="020B0604020202020204" pitchFamily="34" charset="0"/>
                <a:ea typeface="宋体" panose="02010600030101010101" pitchFamily="2" charset="-122"/>
              </a:rPr>
              <a:t>OC</a:t>
            </a:r>
            <a:r>
              <a:rPr lang="zh-CN" altLang="en-US" sz="1400" dirty="0">
                <a:latin typeface="Arial" panose="020B0604020202020204" pitchFamily="34" charset="0"/>
                <a:ea typeface="宋体" panose="02010600030101010101" pitchFamily="2" charset="-122"/>
              </a:rPr>
              <a:t>送控制信号到通用寄存器）</a:t>
            </a:r>
            <a:r>
              <a:rPr lang="en-US" altLang="zh-CN" sz="1400" dirty="0">
                <a:latin typeface="Arial" panose="020B0604020202020204" pitchFamily="34" charset="0"/>
                <a:ea typeface="宋体" panose="02010600030101010101" pitchFamily="2" charset="-122"/>
              </a:rPr>
              <a:t>(R3) →DBUS </a:t>
            </a:r>
            <a:r>
              <a:rPr lang="zh-CN" altLang="en-US" sz="1400" dirty="0">
                <a:latin typeface="Arial" panose="020B0604020202020204" pitchFamily="34" charset="0"/>
                <a:ea typeface="宋体" panose="02010600030101010101" pitchFamily="2" charset="-122"/>
              </a:rPr>
              <a:t>；</a:t>
            </a:r>
          </a:p>
          <a:p>
            <a:pPr marL="914400" lvl="1" indent="-457200" eaLnBrk="0" hangingPunct="0">
              <a:buClr>
                <a:srgbClr val="FF0000"/>
              </a:buClr>
              <a:buAutoNum type="circleNumDbPlain"/>
            </a:pPr>
            <a:r>
              <a:rPr lang="en-US" altLang="zh-CN" sz="1400" dirty="0">
                <a:latin typeface="Arial" panose="020B0604020202020204" pitchFamily="34" charset="0"/>
                <a:ea typeface="宋体" panose="02010600030101010101" pitchFamily="2" charset="-122"/>
              </a:rPr>
              <a:t>DBUS →AR</a:t>
            </a:r>
            <a:r>
              <a:rPr lang="zh-CN" altLang="en-US" sz="1400" dirty="0">
                <a:latin typeface="Arial" panose="020B0604020202020204" pitchFamily="34" charset="0"/>
                <a:ea typeface="宋体" panose="02010600030101010101" pitchFamily="2" charset="-122"/>
              </a:rPr>
              <a:t>；</a:t>
            </a:r>
          </a:p>
          <a:p>
            <a:pPr marL="914400" lvl="1" indent="-457200" eaLnBrk="0" hangingPunct="0">
              <a:buClr>
                <a:srgbClr val="FF0000"/>
              </a:buClr>
              <a:buAutoNum type="circleNumDbPlain"/>
            </a:pPr>
            <a:r>
              <a:rPr lang="zh-CN" altLang="en-US" sz="1400" dirty="0">
                <a:latin typeface="Arial" panose="020B0604020202020204" pitchFamily="34" charset="0"/>
                <a:ea typeface="宋体" panose="02010600030101010101" pitchFamily="2" charset="-122"/>
              </a:rPr>
              <a:t>（</a:t>
            </a:r>
            <a:r>
              <a:rPr lang="en-US" altLang="zh-CN" sz="1400" dirty="0">
                <a:latin typeface="Arial" panose="020B0604020202020204" pitchFamily="34" charset="0"/>
                <a:ea typeface="宋体" panose="02010600030101010101" pitchFamily="2" charset="-122"/>
              </a:rPr>
              <a:t>OC</a:t>
            </a:r>
            <a:r>
              <a:rPr lang="zh-CN" altLang="en-US" sz="1400" dirty="0">
                <a:latin typeface="Arial" panose="020B0604020202020204" pitchFamily="34" charset="0"/>
                <a:ea typeface="宋体" panose="02010600030101010101" pitchFamily="2" charset="-122"/>
              </a:rPr>
              <a:t>送控制信号到通用寄存器）</a:t>
            </a:r>
            <a:r>
              <a:rPr lang="en-US" altLang="zh-CN" sz="1400" dirty="0">
                <a:latin typeface="Arial" panose="020B0604020202020204" pitchFamily="34" charset="0"/>
                <a:ea typeface="宋体" panose="02010600030101010101" pitchFamily="2" charset="-122"/>
              </a:rPr>
              <a:t>(R2) →DBUS </a:t>
            </a:r>
            <a:r>
              <a:rPr lang="zh-CN" altLang="en-US" sz="1400" dirty="0">
                <a:latin typeface="Arial" panose="020B0604020202020204" pitchFamily="34" charset="0"/>
                <a:ea typeface="宋体" panose="02010600030101010101" pitchFamily="2" charset="-122"/>
              </a:rPr>
              <a:t>；</a:t>
            </a:r>
          </a:p>
          <a:p>
            <a:pPr marL="914400" lvl="1" indent="-457200" eaLnBrk="0" hangingPunct="0">
              <a:buClr>
                <a:srgbClr val="FF0000"/>
              </a:buClr>
              <a:buAutoNum type="circleNumDbPlain"/>
            </a:pPr>
            <a:r>
              <a:rPr lang="en-US" altLang="zh-CN" sz="1400" dirty="0">
                <a:latin typeface="Arial" panose="020B0604020202020204" pitchFamily="34" charset="0"/>
                <a:ea typeface="宋体" panose="02010600030101010101" pitchFamily="2" charset="-122"/>
              </a:rPr>
              <a:t>DBUS →30</a:t>
            </a:r>
            <a:r>
              <a:rPr lang="zh-CN" altLang="en-US" sz="1400" dirty="0">
                <a:latin typeface="Arial" panose="020B0604020202020204" pitchFamily="34" charset="0"/>
                <a:ea typeface="宋体" panose="02010600030101010101" pitchFamily="2" charset="-122"/>
              </a:rPr>
              <a:t>号单元。</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0241"/>
          <p:cNvSpPr>
            <a:spLocks noGrp="1" noRot="1"/>
          </p:cNvSpPr>
          <p:nvPr>
            <p:ph type="title"/>
          </p:nvPr>
        </p:nvSpPr>
        <p:spPr>
          <a:xfrm>
            <a:off x="323850" y="836613"/>
            <a:ext cx="8540750" cy="1143000"/>
          </a:xfrm>
        </p:spPr>
        <p:txBody>
          <a:bodyPr anchor="ctr" anchorCtr="0"/>
          <a:lstStyle/>
          <a:p>
            <a:r>
              <a:rPr lang="en-US" altLang="zh-CN" dirty="0"/>
              <a:t>5.1 CPU</a:t>
            </a:r>
            <a:r>
              <a:rPr lang="zh-CN" altLang="en-US" dirty="0"/>
              <a:t>的功能和组成</a:t>
            </a:r>
          </a:p>
        </p:txBody>
      </p:sp>
      <p:sp>
        <p:nvSpPr>
          <p:cNvPr id="17411" name="文本占位符 10242"/>
          <p:cNvSpPr>
            <a:spLocks noGrp="1" noRot="1"/>
          </p:cNvSpPr>
          <p:nvPr>
            <p:ph idx="1"/>
          </p:nvPr>
        </p:nvSpPr>
        <p:spPr>
          <a:xfrm>
            <a:off x="323850" y="1916113"/>
            <a:ext cx="8540750" cy="4127500"/>
          </a:xfrm>
        </p:spPr>
        <p:txBody>
          <a:bodyPr anchor="t" anchorCtr="0"/>
          <a:lstStyle/>
          <a:p>
            <a:pPr>
              <a:lnSpc>
                <a:spcPct val="120000"/>
              </a:lnSpc>
              <a:buNone/>
            </a:pPr>
            <a:r>
              <a:rPr lang="zh-CN" altLang="en-US" dirty="0"/>
              <a:t>一、</a:t>
            </a:r>
            <a:r>
              <a:rPr lang="en-US" altLang="zh-CN" dirty="0"/>
              <a:t>CPU</a:t>
            </a:r>
            <a:r>
              <a:rPr lang="zh-CN" altLang="en-US" dirty="0"/>
              <a:t>的功能</a:t>
            </a:r>
          </a:p>
          <a:p>
            <a:pPr>
              <a:lnSpc>
                <a:spcPct val="120000"/>
              </a:lnSpc>
              <a:buNone/>
            </a:pPr>
            <a:r>
              <a:rPr lang="zh-CN" altLang="en-US" sz="2800" dirty="0">
                <a:solidFill>
                  <a:schemeClr val="tx2"/>
                </a:solidFill>
              </a:rPr>
              <a:t>           由第四章可知，程序是由指令序列组成的，一旦把程序装入内存储器，便可由计算机来自动地完成取出指令和执行指令的任务。而此项工作便是由</a:t>
            </a:r>
            <a:r>
              <a:rPr lang="en-US" altLang="zh-CN" sz="2800" dirty="0">
                <a:solidFill>
                  <a:schemeClr val="tx2"/>
                </a:solidFill>
              </a:rPr>
              <a:t>CPU</a:t>
            </a:r>
            <a:r>
              <a:rPr lang="zh-CN" altLang="en-US" sz="2800" dirty="0">
                <a:solidFill>
                  <a:schemeClr val="tx2"/>
                </a:solidFill>
              </a:rPr>
              <a:t>来完成的。</a:t>
            </a:r>
          </a:p>
        </p:txBody>
      </p:sp>
      <p:sp>
        <p:nvSpPr>
          <p:cNvPr id="17409"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4</a:t>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p:cNvSpPr>
          <p:nvPr>
            <p:ph type="title"/>
          </p:nvPr>
        </p:nvSpPr>
        <p:spPr>
          <a:xfrm>
            <a:off x="457200" y="122238"/>
            <a:ext cx="7543800" cy="930275"/>
          </a:xfrm>
        </p:spPr>
        <p:txBody>
          <a:bodyPr vert="horz" wrap="square" lIns="91440" tIns="45720" rIns="91440" bIns="45720" anchor="b" anchorCtr="0"/>
          <a:lstStyle/>
          <a:p>
            <a:pPr eaLnBrk="1" hangingPunct="1"/>
            <a:r>
              <a:rPr lang="en-US" altLang="zh-CN" dirty="0"/>
              <a:t>5.2.6 JMP</a:t>
            </a:r>
            <a:r>
              <a:rPr lang="zh-CN" altLang="en-US" dirty="0"/>
              <a:t>指令的指令周期</a:t>
            </a:r>
          </a:p>
        </p:txBody>
      </p:sp>
      <p:sp>
        <p:nvSpPr>
          <p:cNvPr id="2560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40</a:t>
            </a:fld>
            <a:endParaRPr lang="en-US" altLang="zh-CN" sz="1000" dirty="0"/>
          </a:p>
        </p:txBody>
      </p:sp>
      <p:pic>
        <p:nvPicPr>
          <p:cNvPr id="25604" name="Picture 4" descr="5a12"/>
          <p:cNvPicPr>
            <a:picLocks noChangeAspect="1"/>
          </p:cNvPicPr>
          <p:nvPr/>
        </p:nvPicPr>
        <p:blipFill>
          <a:blip r:embed="rId2"/>
          <a:stretch>
            <a:fillRect/>
          </a:stretch>
        </p:blipFill>
        <p:spPr>
          <a:xfrm>
            <a:off x="3851910" y="1052830"/>
            <a:ext cx="5107305" cy="5689600"/>
          </a:xfrm>
          <a:prstGeom prst="rect">
            <a:avLst/>
          </a:prstGeom>
          <a:noFill/>
          <a:ln w="9525">
            <a:noFill/>
          </a:ln>
        </p:spPr>
      </p:pic>
      <p:sp>
        <p:nvSpPr>
          <p:cNvPr id="2" name="文本框 1"/>
          <p:cNvSpPr txBox="1"/>
          <p:nvPr/>
        </p:nvSpPr>
        <p:spPr>
          <a:xfrm>
            <a:off x="179070" y="1629410"/>
            <a:ext cx="3628390" cy="3637919"/>
          </a:xfrm>
          <a:prstGeom prst="rect">
            <a:avLst/>
          </a:prstGeom>
          <a:noFill/>
        </p:spPr>
        <p:txBody>
          <a:bodyPr wrap="square" rtlCol="0" anchor="t">
            <a:spAutoFit/>
          </a:bodyPr>
          <a:lstStyle/>
          <a:p>
            <a:pPr marL="990600" lvl="1" indent="-533400">
              <a:lnSpc>
                <a:spcPct val="120000"/>
              </a:lnSpc>
            </a:pPr>
            <a:r>
              <a:rPr lang="zh-CN" altLang="en-US" sz="2400" b="1" dirty="0">
                <a:sym typeface="+mn-ea"/>
              </a:rPr>
              <a:t>功能</a:t>
            </a:r>
            <a:r>
              <a:rPr lang="zh-CN" altLang="en-US" sz="2400" dirty="0">
                <a:sym typeface="+mn-ea"/>
              </a:rPr>
              <a:t>：程序无条件转移到地址</a:t>
            </a:r>
            <a:r>
              <a:rPr lang="en-US" altLang="zh-CN" sz="2400" dirty="0">
                <a:sym typeface="+mn-ea"/>
              </a:rPr>
              <a:t>101</a:t>
            </a:r>
            <a:r>
              <a:rPr lang="zh-CN" altLang="en-US" sz="2400" dirty="0">
                <a:sym typeface="+mn-ea"/>
              </a:rPr>
              <a:t>开始的指令</a:t>
            </a:r>
            <a:endParaRPr lang="zh-CN" altLang="en-US" sz="2400" dirty="0"/>
          </a:p>
          <a:p>
            <a:pPr marL="990600" lvl="1" indent="-533400"/>
            <a:r>
              <a:rPr lang="zh-CN" altLang="en-US" sz="2400" b="1" dirty="0">
                <a:sym typeface="+mn-ea"/>
              </a:rPr>
              <a:t>指令周期</a:t>
            </a:r>
            <a:r>
              <a:rPr lang="zh-CN" altLang="en-US" sz="2400" dirty="0">
                <a:sym typeface="+mn-ea"/>
              </a:rPr>
              <a:t>：</a:t>
            </a:r>
            <a:r>
              <a:rPr lang="zh-CN" altLang="en-US" sz="2400" dirty="0">
                <a:latin typeface="宋体" panose="02010600030101010101" pitchFamily="2" charset="-122"/>
                <a:sym typeface="+mn-ea"/>
              </a:rPr>
              <a:t>由两个</a:t>
            </a:r>
            <a:r>
              <a:rPr lang="en-US" altLang="zh-CN" sz="2400" dirty="0">
                <a:latin typeface="宋体" panose="02010600030101010101" pitchFamily="2" charset="-122"/>
                <a:sym typeface="+mn-ea"/>
              </a:rPr>
              <a:t>CPU </a:t>
            </a:r>
            <a:r>
              <a:rPr lang="zh-CN" altLang="en-US" sz="2400" dirty="0">
                <a:latin typeface="宋体" panose="02010600030101010101" pitchFamily="2" charset="-122"/>
                <a:sym typeface="+mn-ea"/>
              </a:rPr>
              <a:t>周期组成，其中取指令阶段需要一个</a:t>
            </a:r>
            <a:r>
              <a:rPr lang="en-US" altLang="zh-CN" sz="2400" dirty="0">
                <a:latin typeface="宋体" panose="02010600030101010101" pitchFamily="2" charset="-122"/>
                <a:sym typeface="+mn-ea"/>
              </a:rPr>
              <a:t>CPU</a:t>
            </a:r>
            <a:r>
              <a:rPr lang="zh-CN" altLang="en-US" sz="2400" dirty="0">
                <a:latin typeface="宋体" panose="02010600030101010101" pitchFamily="2" charset="-122"/>
                <a:sym typeface="+mn-ea"/>
              </a:rPr>
              <a:t>周期，执行指令阶段需要一个</a:t>
            </a:r>
            <a:r>
              <a:rPr lang="en-US" altLang="zh-CN" sz="2400" dirty="0">
                <a:latin typeface="宋体" panose="02010600030101010101" pitchFamily="2" charset="-122"/>
                <a:sym typeface="+mn-ea"/>
              </a:rPr>
              <a:t>CPU</a:t>
            </a:r>
            <a:r>
              <a:rPr lang="zh-CN" altLang="en-US" sz="2400" dirty="0">
                <a:latin typeface="宋体" panose="02010600030101010101" pitchFamily="2" charset="-122"/>
                <a:sym typeface="+mn-ea"/>
              </a:rPr>
              <a:t>周期。</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41</a:t>
            </a:fld>
            <a:endParaRPr lang="en-US" altLang="zh-CN" sz="1000" dirty="0"/>
          </a:p>
        </p:txBody>
      </p:sp>
      <p:pic>
        <p:nvPicPr>
          <p:cNvPr id="26629" name="Picture 4" descr="5a13"/>
          <p:cNvPicPr>
            <a:picLocks noChangeAspect="1"/>
          </p:cNvPicPr>
          <p:nvPr/>
        </p:nvPicPr>
        <p:blipFill>
          <a:blip r:embed="rId4"/>
          <a:stretch>
            <a:fillRect/>
          </a:stretch>
        </p:blipFill>
        <p:spPr>
          <a:xfrm>
            <a:off x="2413635" y="189230"/>
            <a:ext cx="6695440" cy="5976620"/>
          </a:xfrm>
          <a:prstGeom prst="rect">
            <a:avLst/>
          </a:prstGeom>
          <a:noFill/>
          <a:ln w="9525">
            <a:noFill/>
          </a:ln>
        </p:spPr>
      </p:pic>
      <p:sp>
        <p:nvSpPr>
          <p:cNvPr id="26630" name="Rectangle 5"/>
          <p:cNvSpPr/>
          <p:nvPr/>
        </p:nvSpPr>
        <p:spPr>
          <a:xfrm>
            <a:off x="2987675" y="6021388"/>
            <a:ext cx="2863850" cy="369887"/>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chemeClr val="tx2"/>
                </a:solidFill>
              </a:rPr>
              <a:t>5.2.6 JMP</a:t>
            </a:r>
            <a:r>
              <a:rPr lang="zh-CN" altLang="en-US" sz="1800" b="1" dirty="0">
                <a:solidFill>
                  <a:schemeClr val="tx2"/>
                </a:solidFill>
              </a:rPr>
              <a:t>指令的指令周期</a:t>
            </a:r>
          </a:p>
        </p:txBody>
      </p:sp>
      <p:sp>
        <p:nvSpPr>
          <p:cNvPr id="45059" name="文本框 72709"/>
          <p:cNvSpPr txBox="1"/>
          <p:nvPr>
            <p:custDataLst>
              <p:tags r:id="rId1"/>
            </p:custDataLst>
          </p:nvPr>
        </p:nvSpPr>
        <p:spPr>
          <a:xfrm>
            <a:off x="179388" y="2133600"/>
            <a:ext cx="2232025" cy="2781300"/>
          </a:xfrm>
          <a:prstGeom prst="rect">
            <a:avLst/>
          </a:prstGeom>
          <a:noFill/>
          <a:ln w="9525">
            <a:noFill/>
          </a:ln>
        </p:spPr>
        <p:txBody>
          <a:bodyPr anchor="t" anchorCtr="0">
            <a:spAutoFit/>
          </a:bodyPr>
          <a:lstStyle/>
          <a:p>
            <a:pPr marL="457200" indent="-457200" eaLnBrk="0" hangingPunct="0">
              <a:lnSpc>
                <a:spcPct val="110000"/>
              </a:lnSpc>
              <a:spcBef>
                <a:spcPct val="50000"/>
              </a:spcBef>
              <a:buClr>
                <a:schemeClr val="folHlink"/>
              </a:buClr>
              <a:buFont typeface="Wingdings" panose="05000000000000000000" pitchFamily="2" charset="2"/>
            </a:pPr>
            <a:r>
              <a:rPr lang="en-US" altLang="zh-CN" sz="1400" dirty="0">
                <a:latin typeface="Arial" panose="020B0604020202020204" pitchFamily="34" charset="0"/>
                <a:ea typeface="宋体" panose="02010600030101010101" pitchFamily="2" charset="-122"/>
              </a:rPr>
              <a:t>        </a:t>
            </a:r>
            <a:r>
              <a:rPr lang="zh-CN" altLang="en-US" sz="1400" dirty="0">
                <a:solidFill>
                  <a:schemeClr val="tx2"/>
                </a:solidFill>
                <a:latin typeface="Arial" panose="020B0604020202020204" pitchFamily="34" charset="0"/>
                <a:ea typeface="宋体" panose="02010600030101010101" pitchFamily="2" charset="-122"/>
              </a:rPr>
              <a:t>本指令执行之前，已有</a:t>
            </a:r>
            <a:r>
              <a:rPr lang="en-US" altLang="zh-CN" sz="1400" dirty="0">
                <a:solidFill>
                  <a:schemeClr val="tx2"/>
                </a:solidFill>
                <a:latin typeface="Arial" panose="020B0604020202020204" pitchFamily="34" charset="0"/>
                <a:ea typeface="宋体" panose="02010600030101010101" pitchFamily="2" charset="-122"/>
              </a:rPr>
              <a:t>(PC)=105</a:t>
            </a:r>
          </a:p>
          <a:p>
            <a:pPr marL="457200" indent="-457200" eaLnBrk="0" hangingPunct="0">
              <a:lnSpc>
                <a:spcPct val="110000"/>
              </a:lnSpc>
              <a:spcBef>
                <a:spcPct val="50000"/>
              </a:spcBef>
              <a:buClr>
                <a:schemeClr val="folHlink"/>
              </a:buClr>
              <a:buFont typeface="Wingdings" panose="05000000000000000000" pitchFamily="2" charset="2"/>
              <a:buChar char="n"/>
            </a:pPr>
            <a:r>
              <a:rPr lang="zh-CN" altLang="en-US" sz="1400" dirty="0">
                <a:latin typeface="Arial" panose="020B0604020202020204" pitchFamily="34" charset="0"/>
                <a:ea typeface="宋体" panose="02010600030101010101" pitchFamily="2" charset="-122"/>
              </a:rPr>
              <a:t>取指令阶段</a:t>
            </a:r>
          </a:p>
          <a:p>
            <a:pPr marL="457200" indent="-457200" eaLnBrk="0" hangingPunct="0">
              <a:lnSpc>
                <a:spcPct val="110000"/>
              </a:lnSpc>
              <a:spcBef>
                <a:spcPct val="50000"/>
              </a:spcBef>
              <a:buClr>
                <a:schemeClr val="hlink"/>
              </a:buClr>
              <a:buChar char="•"/>
            </a:pPr>
            <a:r>
              <a:rPr lang="zh-CN" altLang="en-US" sz="1400" dirty="0">
                <a:latin typeface="Arial" panose="020B0604020202020204" pitchFamily="34" charset="0"/>
                <a:ea typeface="宋体" panose="02010600030101010101" pitchFamily="2" charset="-122"/>
              </a:rPr>
              <a:t>同</a:t>
            </a:r>
            <a:r>
              <a:rPr lang="en-US" altLang="zh-CN" sz="1400" dirty="0">
                <a:latin typeface="Arial" panose="020B0604020202020204" pitchFamily="34" charset="0"/>
                <a:ea typeface="宋体" panose="02010600030101010101" pitchFamily="2" charset="-122"/>
              </a:rPr>
              <a:t>MOV</a:t>
            </a:r>
          </a:p>
          <a:p>
            <a:pPr marL="457200" indent="-457200" eaLnBrk="0" hangingPunct="0">
              <a:lnSpc>
                <a:spcPct val="110000"/>
              </a:lnSpc>
              <a:spcBef>
                <a:spcPct val="50000"/>
              </a:spcBef>
              <a:buClr>
                <a:schemeClr val="hlink"/>
              </a:buClr>
              <a:buChar char="•"/>
            </a:pPr>
            <a:r>
              <a:rPr lang="zh-CN" altLang="en-US" sz="1400" dirty="0">
                <a:latin typeface="Arial" panose="020B0604020202020204" pitchFamily="34" charset="0"/>
                <a:ea typeface="宋体" panose="02010600030101010101" pitchFamily="2" charset="-122"/>
              </a:rPr>
              <a:t>此阶段完成后，</a:t>
            </a:r>
            <a:r>
              <a:rPr lang="en-US" altLang="zh-CN" sz="1400" dirty="0">
                <a:latin typeface="Arial" panose="020B0604020202020204" pitchFamily="34" charset="0"/>
                <a:ea typeface="宋体" panose="02010600030101010101" pitchFamily="2" charset="-122"/>
              </a:rPr>
              <a:t>(PC)=105+1=106</a:t>
            </a:r>
          </a:p>
          <a:p>
            <a:pPr marL="457200" indent="-457200" eaLnBrk="0" hangingPunct="0">
              <a:lnSpc>
                <a:spcPct val="110000"/>
              </a:lnSpc>
              <a:buClr>
                <a:schemeClr val="folHlink"/>
              </a:buClr>
              <a:buFont typeface="Wingdings" panose="05000000000000000000" pitchFamily="2" charset="2"/>
              <a:buChar char="n"/>
            </a:pPr>
            <a:endParaRPr lang="en-US" altLang="zh-CN" sz="1400" dirty="0">
              <a:latin typeface="Arial" panose="020B0604020202020204" pitchFamily="34" charset="0"/>
              <a:ea typeface="宋体" panose="02010600030101010101" pitchFamily="2" charset="-122"/>
            </a:endParaRPr>
          </a:p>
          <a:p>
            <a:pPr marL="457200" indent="-457200" eaLnBrk="0" hangingPunct="0">
              <a:lnSpc>
                <a:spcPct val="110000"/>
              </a:lnSpc>
              <a:buClr>
                <a:schemeClr val="folHlink"/>
              </a:buClr>
              <a:buFont typeface="Wingdings" panose="05000000000000000000" pitchFamily="2" charset="2"/>
              <a:buChar char="n"/>
            </a:pPr>
            <a:r>
              <a:rPr lang="zh-CN" altLang="en-US" sz="1400" dirty="0">
                <a:latin typeface="Arial" panose="020B0604020202020204" pitchFamily="34" charset="0"/>
                <a:ea typeface="宋体" panose="02010600030101010101" pitchFamily="2" charset="-122"/>
              </a:rPr>
              <a:t>执行指令阶段</a:t>
            </a:r>
          </a:p>
          <a:p>
            <a:pPr marL="457200" indent="-457200" eaLnBrk="0" hangingPunct="0">
              <a:lnSpc>
                <a:spcPct val="110000"/>
              </a:lnSpc>
              <a:buClr>
                <a:schemeClr val="folHlink"/>
              </a:buClr>
              <a:buFont typeface="Wingdings" panose="05000000000000000000" pitchFamily="2" charset="2"/>
            </a:pPr>
            <a:r>
              <a:rPr lang="zh-CN" altLang="en-US" sz="1400" dirty="0">
                <a:latin typeface="Arial" panose="020B0604020202020204" pitchFamily="34" charset="0"/>
                <a:ea typeface="宋体" panose="02010600030101010101" pitchFamily="2" charset="-122"/>
              </a:rPr>
              <a:t>       （</a:t>
            </a:r>
            <a:r>
              <a:rPr lang="en-US" altLang="zh-CN" sz="1400" dirty="0">
                <a:latin typeface="Arial" panose="020B0604020202020204" pitchFamily="34" charset="0"/>
                <a:ea typeface="宋体" panose="02010600030101010101" pitchFamily="2" charset="-122"/>
              </a:rPr>
              <a:t>OC</a:t>
            </a:r>
            <a:r>
              <a:rPr lang="zh-CN" altLang="en-US" sz="1400" dirty="0">
                <a:latin typeface="Arial" panose="020B0604020202020204" pitchFamily="34" charset="0"/>
                <a:ea typeface="宋体" panose="02010600030101010101" pitchFamily="2" charset="-122"/>
              </a:rPr>
              <a:t>送控制信号到</a:t>
            </a:r>
            <a:r>
              <a:rPr lang="en-US" altLang="zh-CN" sz="1400" dirty="0">
                <a:latin typeface="Arial" panose="020B0604020202020204" pitchFamily="34" charset="0"/>
                <a:ea typeface="宋体" panose="02010600030101010101" pitchFamily="2" charset="-122"/>
              </a:rPr>
              <a:t>IR</a:t>
            </a:r>
            <a:r>
              <a:rPr lang="zh-CN" altLang="en-US" sz="1400" dirty="0">
                <a:latin typeface="Arial" panose="020B0604020202020204" pitchFamily="34" charset="0"/>
                <a:ea typeface="宋体" panose="02010600030101010101" pitchFamily="2" charset="-122"/>
              </a:rPr>
              <a:t>）将</a:t>
            </a:r>
            <a:r>
              <a:rPr lang="en-US" altLang="zh-CN" sz="1400" dirty="0">
                <a:latin typeface="Arial" panose="020B0604020202020204" pitchFamily="34" charset="0"/>
                <a:ea typeface="宋体" panose="02010600030101010101" pitchFamily="2" charset="-122"/>
              </a:rPr>
              <a:t>101→PC </a:t>
            </a:r>
            <a:r>
              <a:rPr lang="zh-CN" altLang="en-US" sz="1400" dirty="0">
                <a:latin typeface="Arial" panose="020B0604020202020204" pitchFamily="34" charset="0"/>
                <a:ea typeface="宋体" panose="02010600030101010101" pitchFamily="2" charset="-122"/>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占位符 81922"/>
          <p:cNvSpPr>
            <a:spLocks noGrp="1" noRot="1"/>
          </p:cNvSpPr>
          <p:nvPr>
            <p:ph idx="1"/>
          </p:nvPr>
        </p:nvSpPr>
        <p:spPr>
          <a:xfrm>
            <a:off x="301625" y="836613"/>
            <a:ext cx="8540750" cy="5760739"/>
          </a:xfrm>
        </p:spPr>
        <p:txBody>
          <a:bodyPr anchor="t" anchorCtr="0">
            <a:normAutofit/>
          </a:bodyPr>
          <a:lstStyle/>
          <a:p>
            <a:pPr marL="990600" lvl="1" indent="-533400">
              <a:lnSpc>
                <a:spcPct val="130000"/>
              </a:lnSpc>
              <a:buNone/>
            </a:pPr>
            <a:r>
              <a:rPr lang="zh-CN" altLang="en-US" b="1" dirty="0">
                <a:solidFill>
                  <a:schemeClr val="tx2"/>
                </a:solidFill>
              </a:rPr>
              <a:t>总结：</a:t>
            </a:r>
            <a:endParaRPr lang="en-US" altLang="zh-CN" b="1" dirty="0">
              <a:solidFill>
                <a:schemeClr val="tx2"/>
              </a:solidFill>
            </a:endParaRPr>
          </a:p>
          <a:p>
            <a:pPr marL="990600" lvl="1" indent="-533400">
              <a:lnSpc>
                <a:spcPct val="130000"/>
              </a:lnSpc>
              <a:buAutoNum type="circleNumDbPlain"/>
            </a:pPr>
            <a:r>
              <a:rPr lang="zh-CN" altLang="en-US" b="1" dirty="0"/>
              <a:t>取指</a:t>
            </a:r>
            <a:r>
              <a:rPr lang="zh-CN" altLang="en-US" dirty="0"/>
              <a:t>过程：相对固定，</a:t>
            </a:r>
            <a:r>
              <a:rPr lang="en-US" altLang="zh-CN" dirty="0"/>
              <a:t>PC-&gt;</a:t>
            </a:r>
            <a:r>
              <a:rPr lang="zh-CN" altLang="en-US" dirty="0"/>
              <a:t>指存</a:t>
            </a:r>
            <a:r>
              <a:rPr lang="en-US" altLang="zh-CN" dirty="0"/>
              <a:t>-&gt;IR-&gt;</a:t>
            </a:r>
            <a:r>
              <a:rPr lang="zh-CN" altLang="en-US" dirty="0"/>
              <a:t>指令译码器；</a:t>
            </a:r>
          </a:p>
          <a:p>
            <a:pPr marL="990600" lvl="1" indent="-533400">
              <a:buAutoNum type="circleNumDbPlain"/>
            </a:pPr>
            <a:r>
              <a:rPr lang="zh-CN" altLang="en-US" b="1" dirty="0"/>
              <a:t>执行</a:t>
            </a:r>
            <a:r>
              <a:rPr lang="zh-CN" altLang="en-US" dirty="0"/>
              <a:t>过程：取决于操作，共同点是由</a:t>
            </a:r>
            <a:r>
              <a:rPr lang="en-US" altLang="zh-CN" dirty="0"/>
              <a:t>OC</a:t>
            </a:r>
            <a:r>
              <a:rPr lang="zh-CN" altLang="en-US" dirty="0"/>
              <a:t>发起；</a:t>
            </a:r>
            <a:endParaRPr lang="en-US" altLang="zh-CN" b="1" dirty="0">
              <a:solidFill>
                <a:schemeClr val="tx2"/>
              </a:solidFill>
            </a:endParaRPr>
          </a:p>
          <a:p>
            <a:pPr marL="990600" lvl="1" indent="-533400">
              <a:lnSpc>
                <a:spcPct val="130000"/>
              </a:lnSpc>
              <a:buNone/>
            </a:pPr>
            <a:r>
              <a:rPr lang="zh-CN" altLang="en-US" b="1" dirty="0">
                <a:solidFill>
                  <a:schemeClr val="tx2"/>
                </a:solidFill>
              </a:rPr>
              <a:t>说明：</a:t>
            </a:r>
          </a:p>
          <a:p>
            <a:pPr marL="990600" lvl="1" indent="-533400">
              <a:lnSpc>
                <a:spcPct val="130000"/>
              </a:lnSpc>
              <a:buAutoNum type="circleNumDbPlain"/>
            </a:pPr>
            <a:r>
              <a:rPr lang="zh-CN" altLang="en-US" dirty="0"/>
              <a:t>指令周期的长短与指令的复杂程度有关；</a:t>
            </a:r>
          </a:p>
          <a:p>
            <a:pPr marL="990600" lvl="1" indent="-533400">
              <a:buAutoNum type="circleNumDbPlain"/>
            </a:pPr>
            <a:r>
              <a:rPr lang="zh-CN" altLang="en-US" dirty="0"/>
              <a:t>指令周期包含的</a:t>
            </a:r>
            <a:r>
              <a:rPr lang="en-US" altLang="zh-CN" dirty="0"/>
              <a:t>CPU</a:t>
            </a:r>
            <a:r>
              <a:rPr lang="zh-CN" altLang="en-US" dirty="0"/>
              <a:t>周期数取决于指令功能及</a:t>
            </a:r>
            <a:r>
              <a:rPr lang="en-US" altLang="zh-CN" dirty="0"/>
              <a:t>CPU</a:t>
            </a:r>
            <a:r>
              <a:rPr lang="zh-CN" altLang="en-US" dirty="0"/>
              <a:t>的结构；</a:t>
            </a:r>
          </a:p>
          <a:p>
            <a:pPr marL="990600" lvl="1" indent="-533400">
              <a:buAutoNum type="circleNumDbPlain"/>
            </a:pPr>
            <a:r>
              <a:rPr lang="zh-CN" altLang="en-US" dirty="0"/>
              <a:t>指令周期所包含的微操作取决于指令功能及</a:t>
            </a:r>
            <a:r>
              <a:rPr lang="en-US" altLang="zh-CN" dirty="0"/>
              <a:t>CPU</a:t>
            </a:r>
            <a:r>
              <a:rPr lang="zh-CN" altLang="en-US" dirty="0"/>
              <a:t>的结构。</a:t>
            </a:r>
          </a:p>
        </p:txBody>
      </p:sp>
      <p:sp>
        <p:nvSpPr>
          <p:cNvPr id="46081"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42</a:t>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p:cNvSpPr>
          <p:nvPr>
            <p:ph type="title"/>
          </p:nvPr>
        </p:nvSpPr>
        <p:spPr/>
        <p:txBody>
          <a:bodyPr vert="horz" wrap="square" lIns="91440" tIns="45720" rIns="91440" bIns="45720" anchor="b" anchorCtr="0">
            <a:normAutofit/>
          </a:bodyPr>
          <a:lstStyle/>
          <a:p>
            <a:pPr eaLnBrk="1" hangingPunct="1"/>
            <a:r>
              <a:rPr lang="en-US" altLang="zh-CN" sz="3200" dirty="0"/>
              <a:t>5.2.7 </a:t>
            </a:r>
            <a:r>
              <a:rPr lang="zh-CN" altLang="en-US" sz="3200" dirty="0"/>
              <a:t>用方框图语言表示的指令周期</a:t>
            </a:r>
          </a:p>
        </p:txBody>
      </p:sp>
      <p:sp>
        <p:nvSpPr>
          <p:cNvPr id="27652" name="Rectangle 3"/>
          <p:cNvSpPr>
            <a:spLocks noGrp="1"/>
          </p:cNvSpPr>
          <p:nvPr>
            <p:ph idx="1"/>
          </p:nvPr>
        </p:nvSpPr>
        <p:spPr/>
        <p:txBody>
          <a:bodyPr vert="horz" wrap="square" lIns="91440" tIns="45720" rIns="91440" bIns="45720" anchor="t" anchorCtr="0">
            <a:normAutofit/>
          </a:bodyPr>
          <a:lstStyle/>
          <a:p>
            <a:pPr eaLnBrk="1" hangingPunct="1"/>
            <a:r>
              <a:rPr lang="zh-CN" altLang="en-US" dirty="0"/>
              <a:t>用于描述控制器逻辑与指令周期</a:t>
            </a:r>
          </a:p>
          <a:p>
            <a:pPr eaLnBrk="1" hangingPunct="1"/>
            <a:r>
              <a:rPr lang="zh-CN" altLang="en-US" dirty="0"/>
              <a:t>定义：</a:t>
            </a:r>
          </a:p>
          <a:p>
            <a:pPr lvl="1" eaLnBrk="1" hangingPunct="1"/>
            <a:r>
              <a:rPr lang="zh-CN" altLang="en-US" dirty="0"/>
              <a:t>指令系统设计（模型机的五指令系统）</a:t>
            </a:r>
          </a:p>
          <a:p>
            <a:pPr lvl="1" eaLnBrk="1" hangingPunct="1"/>
            <a:r>
              <a:rPr lang="zh-CN" altLang="en-US" dirty="0"/>
              <a:t>方框</a:t>
            </a:r>
            <a:r>
              <a:rPr lang="en-US" altLang="zh-CN" dirty="0"/>
              <a:t>——1</a:t>
            </a:r>
            <a:r>
              <a:rPr lang="zh-CN" altLang="en-US" dirty="0"/>
              <a:t>个</a:t>
            </a:r>
            <a:r>
              <a:rPr lang="en-US" altLang="zh-CN" dirty="0"/>
              <a:t>CPU</a:t>
            </a:r>
            <a:r>
              <a:rPr lang="zh-CN" altLang="en-US" dirty="0"/>
              <a:t>周期</a:t>
            </a:r>
          </a:p>
          <a:p>
            <a:pPr lvl="1" eaLnBrk="1" hangingPunct="1"/>
            <a:r>
              <a:rPr lang="zh-CN" altLang="en-US" dirty="0"/>
              <a:t>方框内容</a:t>
            </a:r>
            <a:r>
              <a:rPr lang="en-US" altLang="zh-CN" dirty="0"/>
              <a:t>——</a:t>
            </a:r>
            <a:r>
              <a:rPr lang="zh-CN" altLang="en-US" dirty="0"/>
              <a:t>数据通路操作或控制操作</a:t>
            </a:r>
          </a:p>
          <a:p>
            <a:pPr lvl="1" eaLnBrk="1" hangingPunct="1"/>
            <a:r>
              <a:rPr lang="zh-CN" altLang="en-US" dirty="0"/>
              <a:t>菱形符号</a:t>
            </a:r>
            <a:r>
              <a:rPr lang="en-US" altLang="zh-CN" dirty="0"/>
              <a:t>——</a:t>
            </a:r>
            <a:r>
              <a:rPr lang="zh-CN" altLang="en-US" dirty="0"/>
              <a:t>判别或测试</a:t>
            </a:r>
          </a:p>
          <a:p>
            <a:pPr lvl="1" eaLnBrk="1" hangingPunct="1"/>
            <a:r>
              <a:rPr lang="en-US" altLang="zh-CN" dirty="0"/>
              <a:t>~——</a:t>
            </a:r>
            <a:r>
              <a:rPr lang="zh-CN" altLang="en-US" dirty="0"/>
              <a:t>公操作</a:t>
            </a:r>
          </a:p>
          <a:p>
            <a:r>
              <a:rPr lang="zh-CN" altLang="en-US" dirty="0"/>
              <a:t>前边所讲述的</a:t>
            </a:r>
            <a:r>
              <a:rPr lang="en-US" altLang="zh-CN" dirty="0"/>
              <a:t>5</a:t>
            </a:r>
            <a:r>
              <a:rPr lang="zh-CN" altLang="en-US" dirty="0"/>
              <a:t>种操作的框图描述</a:t>
            </a:r>
          </a:p>
          <a:p>
            <a:pPr lvl="1" eaLnBrk="1" hangingPunct="1"/>
            <a:endParaRPr lang="en-US" altLang="zh-CN" dirty="0"/>
          </a:p>
        </p:txBody>
      </p:sp>
      <p:sp>
        <p:nvSpPr>
          <p:cNvPr id="27650"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43</a:t>
            </a:fld>
            <a:endParaRPr lang="en-US" altLang="zh-CN" sz="1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占位符 64514"/>
          <p:cNvSpPr>
            <a:spLocks noGrp="1" noRot="1"/>
          </p:cNvSpPr>
          <p:nvPr>
            <p:ph idx="1"/>
          </p:nvPr>
        </p:nvSpPr>
        <p:spPr>
          <a:xfrm>
            <a:off x="323850" y="836613"/>
            <a:ext cx="8540750" cy="1800225"/>
          </a:xfrm>
        </p:spPr>
        <p:txBody>
          <a:bodyPr anchor="t" anchorCtr="0"/>
          <a:lstStyle/>
          <a:p>
            <a:pPr lvl="1">
              <a:lnSpc>
                <a:spcPct val="130000"/>
              </a:lnSpc>
              <a:buNone/>
            </a:pPr>
            <a:r>
              <a:rPr lang="en-US" altLang="zh-CN" dirty="0"/>
              <a:t>1. </a:t>
            </a:r>
            <a:r>
              <a:rPr lang="zh-CN" altLang="en-US" dirty="0"/>
              <a:t>前述“</a:t>
            </a:r>
            <a:r>
              <a:rPr lang="en-US" altLang="zh-CN" dirty="0"/>
              <a:t>ADD ”</a:t>
            </a:r>
            <a:r>
              <a:rPr lang="zh-CN" altLang="en-US" dirty="0"/>
              <a:t>的指令周期流程</a:t>
            </a:r>
          </a:p>
        </p:txBody>
      </p:sp>
      <p:sp>
        <p:nvSpPr>
          <p:cNvPr id="48129"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44</a:t>
            </a:fld>
            <a:endParaRPr lang="zh-CN" altLang="en-US" sz="1400" dirty="0">
              <a:latin typeface="Arial" panose="020B0604020202020204" pitchFamily="34" charset="0"/>
              <a:ea typeface="宋体" panose="02010600030101010101" pitchFamily="2" charset="-122"/>
            </a:endParaRPr>
          </a:p>
        </p:txBody>
      </p:sp>
      <p:sp>
        <p:nvSpPr>
          <p:cNvPr id="48131" name="矩形 64517"/>
          <p:cNvSpPr/>
          <p:nvPr/>
        </p:nvSpPr>
        <p:spPr>
          <a:xfrm>
            <a:off x="538798" y="2132965"/>
            <a:ext cx="4968875" cy="3313113"/>
          </a:xfrm>
          <a:prstGeom prst="rect">
            <a:avLst/>
          </a:prstGeom>
          <a:noFill/>
          <a:ln w="9525">
            <a:noFill/>
          </a:ln>
        </p:spPr>
        <p:txBody>
          <a:bodyPr anchor="t" anchorCtr="0"/>
          <a:lstStyle/>
          <a:p>
            <a:pPr>
              <a:lnSpc>
                <a:spcPct val="130000"/>
              </a:lnSpc>
              <a:spcBef>
                <a:spcPct val="20000"/>
              </a:spcBef>
              <a:buClr>
                <a:schemeClr val="hlink"/>
              </a:buClr>
            </a:pPr>
            <a:r>
              <a:rPr lang="zh-CN" altLang="en-US" sz="2000" b="1" dirty="0">
                <a:solidFill>
                  <a:srgbClr val="FF0000"/>
                </a:solidFill>
                <a:latin typeface="Arial" panose="020B0604020202020204" pitchFamily="34" charset="0"/>
                <a:ea typeface="宋体" panose="02010600030101010101" pitchFamily="2" charset="-122"/>
              </a:rPr>
              <a:t>一个方框</a:t>
            </a:r>
            <a:r>
              <a:rPr lang="zh-CN" altLang="en-US" sz="2000" b="1" dirty="0">
                <a:latin typeface="Arial" panose="020B0604020202020204" pitchFamily="34" charset="0"/>
                <a:ea typeface="宋体" panose="02010600030101010101" pitchFamily="2" charset="-122"/>
              </a:rPr>
              <a:t>代表一个</a:t>
            </a:r>
            <a:r>
              <a:rPr lang="en-US" altLang="zh-CN" sz="2000" b="1" dirty="0">
                <a:latin typeface="Arial" panose="020B0604020202020204" pitchFamily="34" charset="0"/>
                <a:ea typeface="宋体" panose="02010600030101010101" pitchFamily="2" charset="-122"/>
              </a:rPr>
              <a:t>CPU</a:t>
            </a:r>
            <a:r>
              <a:rPr lang="zh-CN" altLang="en-US" sz="2000" b="1" dirty="0">
                <a:latin typeface="Arial" panose="020B0604020202020204" pitchFamily="34" charset="0"/>
                <a:ea typeface="宋体" panose="02010600030101010101" pitchFamily="2" charset="-122"/>
              </a:rPr>
              <a:t>周期，方框中的内容表示数据通路的操作或某种控制操作。 </a:t>
            </a:r>
          </a:p>
          <a:p>
            <a:pPr>
              <a:lnSpc>
                <a:spcPct val="130000"/>
              </a:lnSpc>
              <a:spcBef>
                <a:spcPct val="20000"/>
              </a:spcBef>
              <a:buClr>
                <a:schemeClr val="hlink"/>
              </a:buClr>
            </a:pPr>
            <a:r>
              <a:rPr lang="zh-CN" altLang="en-US" sz="2000" b="1" dirty="0">
                <a:solidFill>
                  <a:srgbClr val="FF0000"/>
                </a:solidFill>
                <a:latin typeface="Arial" panose="020B0604020202020204" pitchFamily="34" charset="0"/>
                <a:ea typeface="宋体" panose="02010600030101010101" pitchFamily="2" charset="-122"/>
              </a:rPr>
              <a:t>菱形符号</a:t>
            </a:r>
            <a:r>
              <a:rPr lang="zh-CN" altLang="en-US" sz="2000" b="1" dirty="0">
                <a:latin typeface="Arial" panose="020B0604020202020204" pitchFamily="34" charset="0"/>
                <a:ea typeface="宋体" panose="02010600030101010101" pitchFamily="2" charset="-122"/>
              </a:rPr>
              <a:t>表示某种判别或测试，其在时间上依附于紧接它的前面一个方框的</a:t>
            </a:r>
            <a:r>
              <a:rPr lang="en-US" altLang="zh-CN" sz="2000" b="1" dirty="0">
                <a:latin typeface="Arial" panose="020B0604020202020204" pitchFamily="34" charset="0"/>
                <a:ea typeface="宋体" panose="02010600030101010101" pitchFamily="2" charset="-122"/>
              </a:rPr>
              <a:t>CPU</a:t>
            </a:r>
            <a:r>
              <a:rPr lang="zh-CN" altLang="en-US" sz="2000" b="1" dirty="0">
                <a:latin typeface="Arial" panose="020B0604020202020204" pitchFamily="34" charset="0"/>
                <a:ea typeface="宋体" panose="02010600030101010101" pitchFamily="2" charset="-122"/>
              </a:rPr>
              <a:t>周期，而不单独占用一个</a:t>
            </a:r>
            <a:r>
              <a:rPr lang="en-US" altLang="zh-CN" sz="2000" b="1" dirty="0">
                <a:latin typeface="Arial" panose="020B0604020202020204" pitchFamily="34" charset="0"/>
                <a:ea typeface="宋体" panose="02010600030101010101" pitchFamily="2" charset="-122"/>
              </a:rPr>
              <a:t>CPU</a:t>
            </a:r>
            <a:r>
              <a:rPr lang="zh-CN" altLang="en-US" sz="2000" b="1" dirty="0">
                <a:latin typeface="Arial" panose="020B0604020202020204" pitchFamily="34" charset="0"/>
                <a:ea typeface="宋体" panose="02010600030101010101" pitchFamily="2" charset="-122"/>
              </a:rPr>
              <a:t>周期。</a:t>
            </a:r>
          </a:p>
          <a:p>
            <a:pPr>
              <a:lnSpc>
                <a:spcPct val="130000"/>
              </a:lnSpc>
              <a:spcBef>
                <a:spcPct val="20000"/>
              </a:spcBef>
              <a:buClr>
                <a:schemeClr val="hlink"/>
              </a:buClr>
            </a:pPr>
            <a:r>
              <a:rPr lang="zh-CN" altLang="en-US" sz="2000" b="1" dirty="0">
                <a:solidFill>
                  <a:srgbClr val="FF0000"/>
                </a:solidFill>
                <a:latin typeface="Arial" panose="020B0604020202020204" pitchFamily="34" charset="0"/>
                <a:ea typeface="宋体" panose="02010600030101010101" pitchFamily="2" charset="-122"/>
              </a:rPr>
              <a:t>公操作符号“</a:t>
            </a:r>
            <a:r>
              <a:rPr lang="en-US" altLang="zh-CN" sz="2000" b="1" dirty="0">
                <a:solidFill>
                  <a:srgbClr val="FF0000"/>
                </a:solidFill>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表示一条指令已执行完，转入公操作。</a:t>
            </a:r>
          </a:p>
        </p:txBody>
      </p:sp>
      <p:pic>
        <p:nvPicPr>
          <p:cNvPr id="48132" name="图片 64518"/>
          <p:cNvPicPr>
            <a:picLocks noChangeAspect="1"/>
          </p:cNvPicPr>
          <p:nvPr/>
        </p:nvPicPr>
        <p:blipFill>
          <a:blip r:embed="rId2"/>
          <a:stretch>
            <a:fillRect/>
          </a:stretch>
        </p:blipFill>
        <p:spPr>
          <a:xfrm>
            <a:off x="6516688" y="1989138"/>
            <a:ext cx="1866900" cy="3819525"/>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p:cNvSpPr>
          <p:nvPr>
            <p:ph type="title"/>
          </p:nvPr>
        </p:nvSpPr>
        <p:spPr>
          <a:xfrm>
            <a:off x="468313" y="260350"/>
            <a:ext cx="7543800" cy="1003300"/>
          </a:xfrm>
        </p:spPr>
        <p:txBody>
          <a:bodyPr vert="horz" wrap="square" lIns="91440" tIns="45720" rIns="91440" bIns="45720" anchor="b" anchorCtr="0">
            <a:normAutofit fontScale="90000"/>
          </a:bodyPr>
          <a:lstStyle/>
          <a:p>
            <a:pPr eaLnBrk="1" hangingPunct="1"/>
            <a:r>
              <a:rPr lang="en-US" altLang="zh-CN" dirty="0"/>
              <a:t>5.2.7 </a:t>
            </a:r>
            <a:r>
              <a:rPr lang="zh-CN" altLang="zh-CN" dirty="0"/>
              <a:t>用方框图语言表示指令周期</a:t>
            </a:r>
            <a:endParaRPr lang="zh-CN" altLang="en-US" dirty="0"/>
          </a:p>
        </p:txBody>
      </p:sp>
      <p:pic>
        <p:nvPicPr>
          <p:cNvPr id="28676" name="Picture 3" descr="5a14">
            <a:hlinkClick r:id="rId2" action="ppaction://hlinkfile"/>
          </p:cNvPr>
          <p:cNvPicPr>
            <a:picLocks noGrp="1" noChangeAspect="1"/>
          </p:cNvPicPr>
          <p:nvPr>
            <p:ph idx="1"/>
          </p:nvPr>
        </p:nvPicPr>
        <p:blipFill>
          <a:blip r:embed="rId3"/>
          <a:srcRect/>
          <a:stretch>
            <a:fillRect/>
          </a:stretch>
        </p:blipFill>
        <p:spPr>
          <a:xfrm>
            <a:off x="611188" y="1633538"/>
            <a:ext cx="7412037" cy="4752975"/>
          </a:xfrm>
        </p:spPr>
      </p:pic>
      <p:sp>
        <p:nvSpPr>
          <p:cNvPr id="2867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45</a:t>
            </a:fld>
            <a:endParaRPr lang="en-US" altLang="zh-CN" sz="1000" dirty="0"/>
          </a:p>
        </p:txBody>
      </p:sp>
      <p:sp>
        <p:nvSpPr>
          <p:cNvPr id="28677" name="Line 4"/>
          <p:cNvSpPr/>
          <p:nvPr/>
        </p:nvSpPr>
        <p:spPr>
          <a:xfrm>
            <a:off x="827088" y="3860800"/>
            <a:ext cx="7488237" cy="0"/>
          </a:xfrm>
          <a:prstGeom prst="line">
            <a:avLst/>
          </a:prstGeom>
          <a:ln w="12700" cap="flat" cmpd="sng">
            <a:solidFill>
              <a:schemeClr val="tx1"/>
            </a:solidFill>
            <a:prstDash val="dashDot"/>
            <a:headEnd type="none" w="sm" len="sm"/>
            <a:tailEnd type="none" w="sm" len="sm"/>
          </a:ln>
        </p:spPr>
      </p:sp>
      <p:sp>
        <p:nvSpPr>
          <p:cNvPr id="28678" name="Text Box 5"/>
          <p:cNvSpPr txBox="1"/>
          <p:nvPr/>
        </p:nvSpPr>
        <p:spPr>
          <a:xfrm>
            <a:off x="7864475" y="3074988"/>
            <a:ext cx="641350" cy="366712"/>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1800" dirty="0"/>
              <a:t>取指</a:t>
            </a:r>
          </a:p>
        </p:txBody>
      </p:sp>
      <p:sp>
        <p:nvSpPr>
          <p:cNvPr id="28679" name="Text Box 6"/>
          <p:cNvSpPr txBox="1"/>
          <p:nvPr/>
        </p:nvSpPr>
        <p:spPr>
          <a:xfrm>
            <a:off x="7864475" y="4010025"/>
            <a:ext cx="641350" cy="36671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1800" dirty="0"/>
              <a:t>执行</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5E8E01-2377-C4D7-86F6-ABD67F00B833}"/>
              </a:ext>
            </a:extLst>
          </p:cNvPr>
          <p:cNvPicPr>
            <a:picLocks noChangeAspect="1"/>
          </p:cNvPicPr>
          <p:nvPr/>
        </p:nvPicPr>
        <p:blipFill>
          <a:blip r:embed="rId3"/>
          <a:stretch>
            <a:fillRect/>
          </a:stretch>
        </p:blipFill>
        <p:spPr>
          <a:xfrm>
            <a:off x="830152" y="3573016"/>
            <a:ext cx="7630280" cy="3076859"/>
          </a:xfrm>
          <a:prstGeom prst="rect">
            <a:avLst/>
          </a:prstGeom>
        </p:spPr>
      </p:pic>
      <p:sp>
        <p:nvSpPr>
          <p:cNvPr id="29699" name="Rectangle 2"/>
          <p:cNvSpPr>
            <a:spLocks noGrp="1"/>
          </p:cNvSpPr>
          <p:nvPr>
            <p:ph type="title"/>
          </p:nvPr>
        </p:nvSpPr>
        <p:spPr>
          <a:xfrm>
            <a:off x="457200" y="122238"/>
            <a:ext cx="7543800" cy="930275"/>
          </a:xfrm>
        </p:spPr>
        <p:txBody>
          <a:bodyPr vert="horz" wrap="square" lIns="91440" tIns="45720" rIns="91440" bIns="45720" anchor="b" anchorCtr="0">
            <a:normAutofit fontScale="90000"/>
          </a:bodyPr>
          <a:lstStyle/>
          <a:p>
            <a:pPr eaLnBrk="1" hangingPunct="1"/>
            <a:r>
              <a:rPr lang="en-US" altLang="zh-CN" dirty="0"/>
              <a:t>5.2.7 </a:t>
            </a:r>
            <a:r>
              <a:rPr lang="zh-CN" altLang="zh-CN" dirty="0"/>
              <a:t>用方框图语言表示指令周期</a:t>
            </a:r>
            <a:endParaRPr lang="zh-CN" altLang="en-US" dirty="0"/>
          </a:p>
        </p:txBody>
      </p:sp>
      <p:sp>
        <p:nvSpPr>
          <p:cNvPr id="50178" name="文本占位符 74754"/>
          <p:cNvSpPr>
            <a:spLocks noGrp="1" noRot="1"/>
          </p:cNvSpPr>
          <p:nvPr>
            <p:ph idx="1"/>
            <p:custDataLst>
              <p:tags r:id="rId1"/>
            </p:custDataLst>
          </p:nvPr>
        </p:nvSpPr>
        <p:spPr>
          <a:xfrm>
            <a:off x="251460" y="1054735"/>
            <a:ext cx="8540750" cy="5473700"/>
          </a:xfrm>
        </p:spPr>
        <p:txBody>
          <a:bodyPr anchor="t" anchorCtr="0"/>
          <a:lstStyle/>
          <a:p>
            <a:pPr marL="609600" indent="-609600">
              <a:lnSpc>
                <a:spcPct val="120000"/>
              </a:lnSpc>
              <a:buNone/>
            </a:pPr>
            <a:r>
              <a:rPr lang="zh-CN" altLang="en-US" sz="1800" b="1" dirty="0">
                <a:solidFill>
                  <a:srgbClr val="0080FF"/>
                </a:solidFill>
              </a:rPr>
              <a:t>【例</a:t>
            </a:r>
            <a:r>
              <a:rPr lang="en-US" altLang="zh-CN" sz="1800" b="1" dirty="0">
                <a:solidFill>
                  <a:srgbClr val="0080FF"/>
                </a:solidFill>
              </a:rPr>
              <a:t>1</a:t>
            </a:r>
            <a:r>
              <a:rPr lang="zh-CN" altLang="en-US" sz="1800" b="1" dirty="0">
                <a:solidFill>
                  <a:srgbClr val="0080FF"/>
                </a:solidFill>
              </a:rPr>
              <a:t>】</a:t>
            </a:r>
            <a:r>
              <a:rPr lang="zh-CN" altLang="en-US" sz="1800" dirty="0"/>
              <a:t>图示为双总线结构机器的数据通路，</a:t>
            </a:r>
            <a:r>
              <a:rPr lang="en-US" altLang="zh-CN" sz="1800" dirty="0"/>
              <a:t>M</a:t>
            </a:r>
            <a:r>
              <a:rPr lang="zh-CN" altLang="en-US" sz="1800" dirty="0"/>
              <a:t>为主存</a:t>
            </a:r>
            <a:r>
              <a:rPr lang="en-US" altLang="zh-CN" sz="1800" dirty="0"/>
              <a:t>(</a:t>
            </a:r>
            <a:r>
              <a:rPr lang="zh-CN" altLang="en-US" sz="1800" dirty="0"/>
              <a:t>受</a:t>
            </a:r>
            <a:r>
              <a:rPr lang="en-US" altLang="zh-CN" sz="1800" dirty="0"/>
              <a:t>R/W</a:t>
            </a:r>
            <a:r>
              <a:rPr lang="zh-CN" altLang="en-US" sz="1800" dirty="0"/>
              <a:t>信号控制</a:t>
            </a:r>
            <a:r>
              <a:rPr lang="en-US" altLang="zh-CN" sz="1800" dirty="0"/>
              <a:t>)</a:t>
            </a:r>
            <a:r>
              <a:rPr lang="zh-CN" altLang="en-US" sz="1800" dirty="0"/>
              <a:t>，</a:t>
            </a:r>
            <a:r>
              <a:rPr lang="en-US" altLang="zh-CN" sz="1800" dirty="0"/>
              <a:t>ALU</a:t>
            </a:r>
            <a:r>
              <a:rPr lang="zh-CN" altLang="en-US" sz="1800" dirty="0"/>
              <a:t>由加、减控制信号决定完成何种操作，控制信号</a:t>
            </a:r>
            <a:r>
              <a:rPr lang="en-US" altLang="zh-CN" sz="1800" dirty="0"/>
              <a:t>G</a:t>
            </a:r>
            <a:r>
              <a:rPr lang="zh-CN" altLang="en-US" sz="1800" dirty="0"/>
              <a:t>控制的是一个门电路。线上的小圈表示有控制信号，未标字符的线为直通线，不受控制。 </a:t>
            </a:r>
          </a:p>
          <a:p>
            <a:pPr marL="609600" indent="-609600">
              <a:lnSpc>
                <a:spcPct val="120000"/>
              </a:lnSpc>
              <a:buNone/>
            </a:pPr>
            <a:r>
              <a:rPr lang="zh-CN" altLang="en-US" sz="1800" dirty="0"/>
              <a:t>    </a:t>
            </a:r>
            <a:r>
              <a:rPr lang="en-US" altLang="zh-CN" sz="1800" dirty="0"/>
              <a:t>(1)  “ADD R2</a:t>
            </a:r>
            <a:r>
              <a:rPr lang="zh-CN" altLang="en-US" sz="1800" dirty="0"/>
              <a:t>，</a:t>
            </a:r>
            <a:r>
              <a:rPr lang="en-US" altLang="zh-CN" sz="1800" dirty="0"/>
              <a:t>R0”</a:t>
            </a:r>
            <a:r>
              <a:rPr lang="zh-CN" altLang="en-US" sz="1800" dirty="0"/>
              <a:t>指令完成</a:t>
            </a:r>
            <a:r>
              <a:rPr lang="en-US" altLang="zh-CN" sz="1800" dirty="0"/>
              <a:t>(R0)+(R2)→R0</a:t>
            </a:r>
            <a:r>
              <a:rPr lang="zh-CN" altLang="en-US" sz="1800" dirty="0"/>
              <a:t>的功能操作，画出其指令周期流程图，并列出相应的微操作控制信号序列。假设该指令的地址已放入</a:t>
            </a:r>
            <a:r>
              <a:rPr lang="en-US" altLang="zh-CN" sz="1800" dirty="0"/>
              <a:t>PC</a:t>
            </a:r>
            <a:r>
              <a:rPr lang="zh-CN" altLang="en-US" sz="1800" dirty="0"/>
              <a:t>中。  </a:t>
            </a:r>
          </a:p>
          <a:p>
            <a:pPr marL="609600" indent="-609600">
              <a:lnSpc>
                <a:spcPct val="120000"/>
              </a:lnSpc>
              <a:buNone/>
            </a:pPr>
            <a:r>
              <a:rPr lang="zh-CN" altLang="en-US" sz="1800" dirty="0"/>
              <a:t>    </a:t>
            </a:r>
            <a:r>
              <a:rPr lang="en-US" altLang="zh-CN" sz="1800" dirty="0"/>
              <a:t>(2)  “SUB R1</a:t>
            </a:r>
            <a:r>
              <a:rPr lang="zh-CN" altLang="en-US" sz="1800" dirty="0"/>
              <a:t>，</a:t>
            </a:r>
            <a:r>
              <a:rPr lang="en-US" altLang="zh-CN" sz="1800" dirty="0"/>
              <a:t>R3”</a:t>
            </a:r>
            <a:r>
              <a:rPr lang="zh-CN" altLang="en-US" sz="1800" dirty="0"/>
              <a:t>指令完成</a:t>
            </a:r>
            <a:r>
              <a:rPr lang="en-US" altLang="zh-CN" sz="1800" dirty="0"/>
              <a:t>(R3)-(R1)→R3</a:t>
            </a:r>
            <a:r>
              <a:rPr lang="zh-CN" altLang="en-US" sz="1800" dirty="0"/>
              <a:t>的操作，画出其指令期流程图，并列出相应的微操作控制信号序列。</a:t>
            </a:r>
          </a:p>
        </p:txBody>
      </p:sp>
      <p:sp>
        <p:nvSpPr>
          <p:cNvPr id="2969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46</a:t>
            </a:fld>
            <a:endParaRPr lang="en-US" altLang="zh-CN" sz="1000" dirty="0"/>
          </a:p>
        </p:txBody>
      </p:sp>
      <p:sp>
        <p:nvSpPr>
          <p:cNvPr id="45061" name="AutoShape 5"/>
          <p:cNvSpPr/>
          <p:nvPr/>
        </p:nvSpPr>
        <p:spPr>
          <a:xfrm>
            <a:off x="2582979" y="6391188"/>
            <a:ext cx="1511935" cy="434975"/>
          </a:xfrm>
          <a:prstGeom prst="wedgeRectCallout">
            <a:avLst>
              <a:gd name="adj1" fmla="val -76288"/>
              <a:gd name="adj2" fmla="val -144850"/>
            </a:avLst>
          </a:prstGeom>
          <a:solidFill>
            <a:schemeClr val="accent1"/>
          </a:solidFill>
          <a:ln w="12700" cap="sq"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600" dirty="0"/>
              <a:t>微操作信号</a:t>
            </a:r>
          </a:p>
        </p:txBody>
      </p:sp>
      <p:sp>
        <p:nvSpPr>
          <p:cNvPr id="45062" name="AutoShape 6"/>
          <p:cNvSpPr/>
          <p:nvPr/>
        </p:nvSpPr>
        <p:spPr>
          <a:xfrm>
            <a:off x="7740650" y="3213100"/>
            <a:ext cx="1276350" cy="444500"/>
          </a:xfrm>
          <a:prstGeom prst="wedgeRectCallout">
            <a:avLst>
              <a:gd name="adj1" fmla="val -106037"/>
              <a:gd name="adj2" fmla="val 189763"/>
            </a:avLst>
          </a:prstGeom>
          <a:solidFill>
            <a:schemeClr val="accent1"/>
          </a:solidFill>
          <a:ln w="12700" cap="sq"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600" dirty="0"/>
              <a:t>微操作信号</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p:cNvSpPr>
          <p:nvPr>
            <p:ph type="title"/>
          </p:nvPr>
        </p:nvSpPr>
        <p:spPr>
          <a:xfrm>
            <a:off x="457200" y="122238"/>
            <a:ext cx="7543800" cy="930275"/>
          </a:xfrm>
        </p:spPr>
        <p:txBody>
          <a:bodyPr vert="horz" wrap="square" lIns="91440" tIns="45720" rIns="91440" bIns="45720" anchor="b" anchorCtr="0">
            <a:normAutofit fontScale="90000"/>
          </a:bodyPr>
          <a:lstStyle/>
          <a:p>
            <a:pPr eaLnBrk="1" hangingPunct="1"/>
            <a:r>
              <a:rPr lang="en-US" altLang="zh-CN" dirty="0"/>
              <a:t>5.2.7 </a:t>
            </a:r>
            <a:r>
              <a:rPr lang="zh-CN" altLang="zh-CN" dirty="0"/>
              <a:t>用方框图语言表示指令周期</a:t>
            </a:r>
            <a:endParaRPr lang="zh-CN" altLang="en-US" dirty="0"/>
          </a:p>
        </p:txBody>
      </p:sp>
      <p:sp>
        <p:nvSpPr>
          <p:cNvPr id="50178" name="文本占位符 74754"/>
          <p:cNvSpPr>
            <a:spLocks noGrp="1" noRot="1"/>
          </p:cNvSpPr>
          <p:nvPr>
            <p:ph idx="1"/>
            <p:custDataLst>
              <p:tags r:id="rId1"/>
            </p:custDataLst>
          </p:nvPr>
        </p:nvSpPr>
        <p:spPr>
          <a:xfrm>
            <a:off x="251460" y="1054735"/>
            <a:ext cx="8540750" cy="3094345"/>
          </a:xfrm>
        </p:spPr>
        <p:txBody>
          <a:bodyPr anchor="t" anchorCtr="0">
            <a:normAutofit/>
          </a:bodyPr>
          <a:lstStyle/>
          <a:p>
            <a:pPr marL="609600" indent="-609600">
              <a:lnSpc>
                <a:spcPct val="120000"/>
              </a:lnSpc>
              <a:buNone/>
            </a:pPr>
            <a:r>
              <a:rPr lang="zh-CN" altLang="en-US" sz="1800" b="1" dirty="0">
                <a:solidFill>
                  <a:srgbClr val="0080FF"/>
                </a:solidFill>
              </a:rPr>
              <a:t>【例</a:t>
            </a:r>
            <a:r>
              <a:rPr lang="en-US" altLang="zh-CN" sz="1800" b="1" dirty="0">
                <a:solidFill>
                  <a:srgbClr val="0080FF"/>
                </a:solidFill>
              </a:rPr>
              <a:t>1</a:t>
            </a:r>
            <a:r>
              <a:rPr lang="zh-CN" altLang="en-US" sz="1800" b="1" dirty="0">
                <a:solidFill>
                  <a:srgbClr val="0080FF"/>
                </a:solidFill>
              </a:rPr>
              <a:t>】</a:t>
            </a:r>
            <a:r>
              <a:rPr lang="zh-CN" altLang="en-US" sz="1800" dirty="0"/>
              <a:t>图示为双总线结构机器的数据通路，</a:t>
            </a:r>
            <a:r>
              <a:rPr lang="en-US" altLang="zh-CN" sz="1800" dirty="0"/>
              <a:t>M</a:t>
            </a:r>
            <a:r>
              <a:rPr lang="zh-CN" altLang="en-US" sz="1800" dirty="0"/>
              <a:t>为主存</a:t>
            </a:r>
            <a:r>
              <a:rPr lang="en-US" altLang="zh-CN" sz="1800" dirty="0"/>
              <a:t>(</a:t>
            </a:r>
            <a:r>
              <a:rPr lang="zh-CN" altLang="en-US" sz="1800" dirty="0"/>
              <a:t>受</a:t>
            </a:r>
            <a:r>
              <a:rPr lang="en-US" altLang="zh-CN" sz="1800" dirty="0"/>
              <a:t>R/W</a:t>
            </a:r>
            <a:r>
              <a:rPr lang="zh-CN" altLang="en-US" sz="1800" dirty="0"/>
              <a:t>信号控制</a:t>
            </a:r>
            <a:r>
              <a:rPr lang="en-US" altLang="zh-CN" sz="1800" dirty="0"/>
              <a:t>)</a:t>
            </a:r>
            <a:r>
              <a:rPr lang="zh-CN" altLang="en-US" sz="1800" dirty="0"/>
              <a:t>，</a:t>
            </a:r>
            <a:r>
              <a:rPr lang="en-US" altLang="zh-CN" sz="1800" dirty="0"/>
              <a:t>ALU</a:t>
            </a:r>
            <a:r>
              <a:rPr lang="zh-CN" altLang="en-US" sz="1800" dirty="0"/>
              <a:t>由加、减控制信号决定完成何种操作，控制信号</a:t>
            </a:r>
            <a:r>
              <a:rPr lang="en-US" altLang="zh-CN" sz="1800" dirty="0"/>
              <a:t>G</a:t>
            </a:r>
            <a:r>
              <a:rPr lang="zh-CN" altLang="en-US" sz="1800" dirty="0"/>
              <a:t>控制的是一个门电路。线上的小圈表示有控制信号，未标字符的线为直通线，不受控制。 </a:t>
            </a:r>
          </a:p>
          <a:p>
            <a:pPr marL="609600" indent="-609600">
              <a:lnSpc>
                <a:spcPct val="120000"/>
              </a:lnSpc>
              <a:buNone/>
            </a:pPr>
            <a:r>
              <a:rPr lang="zh-CN" altLang="en-US" sz="1800" dirty="0"/>
              <a:t>   解：先观察该机器结构（左图）与教材图</a:t>
            </a:r>
            <a:r>
              <a:rPr lang="en-US" altLang="zh-CN" sz="1800" dirty="0"/>
              <a:t>5.1</a:t>
            </a:r>
            <a:r>
              <a:rPr lang="zh-CN" altLang="en-US" sz="1800" dirty="0"/>
              <a:t>所示</a:t>
            </a:r>
            <a:r>
              <a:rPr lang="en-US" altLang="zh-CN" sz="1800" dirty="0"/>
              <a:t>CPU</a:t>
            </a:r>
            <a:r>
              <a:rPr lang="zh-CN" altLang="en-US" sz="1800" dirty="0"/>
              <a:t>模型（右图）的</a:t>
            </a:r>
            <a:r>
              <a:rPr lang="zh-CN" altLang="en-US" sz="1800" dirty="0">
                <a:solidFill>
                  <a:srgbClr val="FF0000"/>
                </a:solidFill>
              </a:rPr>
              <a:t>区别</a:t>
            </a:r>
            <a:endParaRPr lang="en-US" altLang="zh-CN" sz="1800" dirty="0">
              <a:solidFill>
                <a:srgbClr val="FF0000"/>
              </a:solidFill>
            </a:endParaRPr>
          </a:p>
          <a:p>
            <a:pPr>
              <a:lnSpc>
                <a:spcPct val="120000"/>
              </a:lnSpc>
            </a:pPr>
            <a:r>
              <a:rPr lang="en-US" altLang="zh-CN" sz="1800" dirty="0">
                <a:solidFill>
                  <a:srgbClr val="FF0000"/>
                </a:solidFill>
              </a:rPr>
              <a:t>ALU</a:t>
            </a:r>
            <a:r>
              <a:rPr lang="zh-CN" altLang="en-US" sz="1800" dirty="0">
                <a:solidFill>
                  <a:srgbClr val="FF0000"/>
                </a:solidFill>
              </a:rPr>
              <a:t>的输入</a:t>
            </a:r>
            <a:endParaRPr lang="en-US" altLang="zh-CN" sz="1800" dirty="0">
              <a:solidFill>
                <a:srgbClr val="FF0000"/>
              </a:solidFill>
            </a:endParaRPr>
          </a:p>
          <a:p>
            <a:pPr>
              <a:lnSpc>
                <a:spcPct val="120000"/>
              </a:lnSpc>
            </a:pPr>
            <a:r>
              <a:rPr lang="zh-CN" altLang="en-US" sz="1800" dirty="0">
                <a:solidFill>
                  <a:srgbClr val="FF0000"/>
                </a:solidFill>
              </a:rPr>
              <a:t>总线和数据通路</a:t>
            </a:r>
            <a:endParaRPr lang="en-US" altLang="zh-CN" sz="1800" dirty="0">
              <a:solidFill>
                <a:srgbClr val="FF0000"/>
              </a:solidFill>
            </a:endParaRPr>
          </a:p>
          <a:p>
            <a:pPr>
              <a:lnSpc>
                <a:spcPct val="120000"/>
              </a:lnSpc>
            </a:pPr>
            <a:r>
              <a:rPr lang="zh-CN" altLang="en-US" sz="1800" dirty="0">
                <a:solidFill>
                  <a:srgbClr val="FF0000"/>
                </a:solidFill>
              </a:rPr>
              <a:t>内存和各寄存器之间的通路</a:t>
            </a:r>
            <a:endParaRPr lang="en-US" altLang="zh-CN" sz="1800" dirty="0">
              <a:solidFill>
                <a:srgbClr val="FF0000"/>
              </a:solidFill>
            </a:endParaRPr>
          </a:p>
          <a:p>
            <a:pPr>
              <a:lnSpc>
                <a:spcPct val="120000"/>
              </a:lnSpc>
            </a:pPr>
            <a:r>
              <a:rPr lang="en-US" altLang="zh-CN" sz="1800" dirty="0">
                <a:solidFill>
                  <a:srgbClr val="FF0000"/>
                </a:solidFill>
              </a:rPr>
              <a:t>…</a:t>
            </a:r>
            <a:endParaRPr lang="zh-CN" altLang="en-US" sz="1800" dirty="0">
              <a:solidFill>
                <a:srgbClr val="FF0000"/>
              </a:solidFill>
            </a:endParaRPr>
          </a:p>
        </p:txBody>
      </p:sp>
      <p:sp>
        <p:nvSpPr>
          <p:cNvPr id="2969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47</a:t>
            </a:fld>
            <a:endParaRPr lang="en-US" altLang="zh-CN" sz="1000" dirty="0"/>
          </a:p>
        </p:txBody>
      </p:sp>
      <p:pic>
        <p:nvPicPr>
          <p:cNvPr id="3" name="Picture 2">
            <a:extLst>
              <a:ext uri="{FF2B5EF4-FFF2-40B4-BE49-F238E27FC236}">
                <a16:creationId xmlns:a16="http://schemas.microsoft.com/office/drawing/2014/main" id="{BE5D1748-5F9C-58F9-158F-C28612098041}"/>
              </a:ext>
            </a:extLst>
          </p:cNvPr>
          <p:cNvPicPr>
            <a:picLocks noChangeAspect="1"/>
          </p:cNvPicPr>
          <p:nvPr/>
        </p:nvPicPr>
        <p:blipFill>
          <a:blip r:embed="rId3"/>
          <a:stretch>
            <a:fillRect/>
          </a:stretch>
        </p:blipFill>
        <p:spPr>
          <a:xfrm>
            <a:off x="4527304" y="2862468"/>
            <a:ext cx="4536030" cy="3518860"/>
          </a:xfrm>
          <a:prstGeom prst="rect">
            <a:avLst/>
          </a:prstGeom>
        </p:spPr>
      </p:pic>
      <p:pic>
        <p:nvPicPr>
          <p:cNvPr id="4" name="Picture 3">
            <a:extLst>
              <a:ext uri="{FF2B5EF4-FFF2-40B4-BE49-F238E27FC236}">
                <a16:creationId xmlns:a16="http://schemas.microsoft.com/office/drawing/2014/main" id="{DB5CF1CB-2752-525B-1FFF-0C4E436F0FEF}"/>
              </a:ext>
            </a:extLst>
          </p:cNvPr>
          <p:cNvPicPr>
            <a:picLocks noChangeAspect="1"/>
          </p:cNvPicPr>
          <p:nvPr/>
        </p:nvPicPr>
        <p:blipFill>
          <a:blip r:embed="rId4"/>
          <a:stretch>
            <a:fillRect/>
          </a:stretch>
        </p:blipFill>
        <p:spPr>
          <a:xfrm>
            <a:off x="80665" y="4077072"/>
            <a:ext cx="4594555" cy="1852723"/>
          </a:xfrm>
          <a:prstGeom prst="rect">
            <a:avLst/>
          </a:prstGeom>
        </p:spPr>
      </p:pic>
      <p:sp>
        <p:nvSpPr>
          <p:cNvPr id="5" name="Rectangle 4">
            <a:extLst>
              <a:ext uri="{FF2B5EF4-FFF2-40B4-BE49-F238E27FC236}">
                <a16:creationId xmlns:a16="http://schemas.microsoft.com/office/drawing/2014/main" id="{4F814BCE-E82F-6A54-3395-DF10112393C5}"/>
              </a:ext>
            </a:extLst>
          </p:cNvPr>
          <p:cNvSpPr/>
          <p:nvPr/>
        </p:nvSpPr>
        <p:spPr>
          <a:xfrm>
            <a:off x="3987073" y="5628072"/>
            <a:ext cx="1069524" cy="923330"/>
          </a:xfrm>
          <a:prstGeom prst="rect">
            <a:avLst/>
          </a:prstGeom>
          <a:noFill/>
        </p:spPr>
        <p:txBody>
          <a:bodyPr wrap="none" lIns="91440" tIns="45720" rIns="91440" bIns="45720">
            <a:spAutoFit/>
          </a:bodyPr>
          <a:lstStyle/>
          <a:p>
            <a:pPr algn="ctr"/>
            <a:r>
              <a:rPr lang="en-US" altLang="zh-C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a:t>
            </a:r>
            <a:r>
              <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a:t>
            </a:r>
          </a:p>
        </p:txBody>
      </p:sp>
    </p:spTree>
    <p:extLst>
      <p:ext uri="{BB962C8B-B14F-4D97-AF65-F5344CB8AC3E}">
        <p14:creationId xmlns:p14="http://schemas.microsoft.com/office/powerpoint/2010/main" val="18167870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474571-513D-C3A4-018A-2FC021C7585A}"/>
              </a:ext>
            </a:extLst>
          </p:cNvPr>
          <p:cNvPicPr>
            <a:picLocks noChangeAspect="1"/>
          </p:cNvPicPr>
          <p:nvPr/>
        </p:nvPicPr>
        <p:blipFill>
          <a:blip r:embed="rId3"/>
          <a:stretch>
            <a:fillRect/>
          </a:stretch>
        </p:blipFill>
        <p:spPr>
          <a:xfrm>
            <a:off x="2195736" y="44624"/>
            <a:ext cx="4594555" cy="1852723"/>
          </a:xfrm>
          <a:prstGeom prst="rect">
            <a:avLst/>
          </a:prstGeom>
        </p:spPr>
      </p:pic>
      <p:sp>
        <p:nvSpPr>
          <p:cNvPr id="3072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48</a:t>
            </a:fld>
            <a:endParaRPr lang="en-US" altLang="zh-CN" sz="1000"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728192"/>
            <a:ext cx="5978918" cy="501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文本占位符 87041"/>
          <p:cNvSpPr>
            <a:spLocks noGrp="1" noRot="1"/>
          </p:cNvSpPr>
          <p:nvPr>
            <p:ph idx="1"/>
          </p:nvPr>
        </p:nvSpPr>
        <p:spPr>
          <a:xfrm>
            <a:off x="323850" y="836613"/>
            <a:ext cx="8540750" cy="5402262"/>
          </a:xfrm>
        </p:spPr>
        <p:txBody>
          <a:bodyPr anchor="t" anchorCtr="0"/>
          <a:lstStyle/>
          <a:p>
            <a:pPr lvl="1">
              <a:lnSpc>
                <a:spcPct val="130000"/>
              </a:lnSpc>
              <a:buNone/>
            </a:pPr>
            <a:r>
              <a:rPr lang="en-US" altLang="zh-CN" sz="2400" dirty="0"/>
              <a:t>② </a:t>
            </a:r>
            <a:r>
              <a:rPr lang="zh-CN" altLang="en-US" sz="2400" dirty="0"/>
              <a:t>两个特殊部件功能总结</a:t>
            </a:r>
          </a:p>
          <a:p>
            <a:pPr lvl="1">
              <a:lnSpc>
                <a:spcPct val="120000"/>
              </a:lnSpc>
            </a:pPr>
            <a:r>
              <a:rPr lang="zh-CN" altLang="en-US" sz="2400" b="1" dirty="0">
                <a:solidFill>
                  <a:srgbClr val="000066"/>
                </a:solidFill>
              </a:rPr>
              <a:t>地址寄存器（</a:t>
            </a:r>
            <a:r>
              <a:rPr lang="en-US" altLang="zh-CN" sz="2400" b="1" dirty="0">
                <a:solidFill>
                  <a:srgbClr val="000066"/>
                </a:solidFill>
              </a:rPr>
              <a:t>AR</a:t>
            </a:r>
            <a:r>
              <a:rPr lang="zh-CN" altLang="en-US" sz="2400" b="1" dirty="0">
                <a:solidFill>
                  <a:srgbClr val="000066"/>
                </a:solidFill>
              </a:rPr>
              <a:t>）</a:t>
            </a:r>
            <a:r>
              <a:rPr lang="zh-CN" altLang="en-US" b="1" i="1" dirty="0">
                <a:solidFill>
                  <a:srgbClr val="FF0080"/>
                </a:solidFill>
              </a:rPr>
              <a:t> </a:t>
            </a:r>
            <a:endParaRPr lang="zh-CN" altLang="en-US" b="1" dirty="0"/>
          </a:p>
          <a:p>
            <a:pPr lvl="2">
              <a:lnSpc>
                <a:spcPct val="120000"/>
              </a:lnSpc>
              <a:buNone/>
            </a:pPr>
            <a:r>
              <a:rPr lang="zh-CN" altLang="en-US" b="1" dirty="0">
                <a:solidFill>
                  <a:schemeClr val="hlink"/>
                </a:solidFill>
              </a:rPr>
              <a:t>   保存当前</a:t>
            </a:r>
            <a:r>
              <a:rPr lang="en-US" altLang="zh-CN" b="1" dirty="0">
                <a:solidFill>
                  <a:schemeClr val="hlink"/>
                </a:solidFill>
              </a:rPr>
              <a:t>CPU</a:t>
            </a:r>
            <a:r>
              <a:rPr lang="zh-CN" altLang="en-US" b="1" dirty="0">
                <a:solidFill>
                  <a:schemeClr val="hlink"/>
                </a:solidFill>
              </a:rPr>
              <a:t>所访问的内存单元的地址</a:t>
            </a:r>
            <a:r>
              <a:rPr lang="zh-CN" altLang="en-US" b="1" dirty="0"/>
              <a:t>，</a:t>
            </a:r>
            <a:r>
              <a:rPr lang="zh-CN" altLang="en-US" dirty="0"/>
              <a:t>直到内存的读</a:t>
            </a:r>
            <a:r>
              <a:rPr lang="en-US" altLang="zh-CN" dirty="0"/>
              <a:t>/</a:t>
            </a:r>
            <a:r>
              <a:rPr lang="zh-CN" altLang="en-US" dirty="0"/>
              <a:t>写操作完成为止 。</a:t>
            </a:r>
          </a:p>
          <a:p>
            <a:pPr lvl="1">
              <a:lnSpc>
                <a:spcPct val="120000"/>
              </a:lnSpc>
            </a:pPr>
            <a:r>
              <a:rPr lang="zh-CN" altLang="en-US" sz="2400" b="1" dirty="0">
                <a:solidFill>
                  <a:srgbClr val="000066"/>
                </a:solidFill>
              </a:rPr>
              <a:t>数据缓冲寄存器（</a:t>
            </a:r>
            <a:r>
              <a:rPr lang="en-US" altLang="zh-CN" sz="2400" b="1" dirty="0">
                <a:solidFill>
                  <a:srgbClr val="000066"/>
                </a:solidFill>
              </a:rPr>
              <a:t>DR</a:t>
            </a:r>
            <a:r>
              <a:rPr lang="zh-CN" altLang="en-US" sz="2400" b="1" dirty="0">
                <a:solidFill>
                  <a:srgbClr val="000066"/>
                </a:solidFill>
              </a:rPr>
              <a:t>）</a:t>
            </a:r>
          </a:p>
          <a:p>
            <a:pPr lvl="2">
              <a:lnSpc>
                <a:spcPct val="130000"/>
              </a:lnSpc>
            </a:pPr>
            <a:r>
              <a:rPr lang="zh-CN" altLang="en-US" b="1" dirty="0">
                <a:solidFill>
                  <a:schemeClr val="hlink"/>
                </a:solidFill>
              </a:rPr>
              <a:t>暂时存放由内存储器读出的（或者写入内存的）一条指令或一个数据字</a:t>
            </a:r>
            <a:r>
              <a:rPr lang="zh-CN" altLang="en-US" dirty="0"/>
              <a:t>。 </a:t>
            </a:r>
          </a:p>
          <a:p>
            <a:pPr lvl="2">
              <a:lnSpc>
                <a:spcPct val="130000"/>
              </a:lnSpc>
            </a:pPr>
            <a:r>
              <a:rPr lang="zh-CN" altLang="en-US" dirty="0"/>
              <a:t>在单累加器结构的运算器中，数据缓冲寄存器还可兼作为操作数寄存器。</a:t>
            </a:r>
          </a:p>
          <a:p>
            <a:pPr lvl="2">
              <a:lnSpc>
                <a:spcPct val="120000"/>
              </a:lnSpc>
              <a:buFontTx/>
              <a:buChar char="•"/>
            </a:pPr>
            <a:endParaRPr lang="zh-CN" altLang="en-US" sz="2000" b="1" dirty="0">
              <a:solidFill>
                <a:srgbClr val="000066"/>
              </a:solidFill>
            </a:endParaRPr>
          </a:p>
        </p:txBody>
      </p:sp>
      <p:sp>
        <p:nvSpPr>
          <p:cNvPr id="54273"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49</a:t>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.1  CPU</a:t>
            </a:r>
            <a:r>
              <a:rPr lang="zh-CN" altLang="en-US" dirty="0">
                <a:solidFill>
                  <a:schemeClr val="tx1"/>
                </a:solidFill>
              </a:rPr>
              <a:t>的功能和组成</a:t>
            </a:r>
          </a:p>
        </p:txBody>
      </p:sp>
      <p:sp>
        <p:nvSpPr>
          <p:cNvPr id="5124" name="Rectangle 3"/>
          <p:cNvSpPr>
            <a:spLocks noGrp="1"/>
          </p:cNvSpPr>
          <p:nvPr>
            <p:ph idx="1"/>
          </p:nvPr>
        </p:nvSpPr>
        <p:spPr/>
        <p:txBody>
          <a:bodyPr vert="horz" wrap="square" lIns="91440" tIns="45720" rIns="91440" bIns="45720" anchor="t" anchorCtr="0"/>
          <a:lstStyle/>
          <a:p>
            <a:pPr eaLnBrk="1" hangingPunct="1">
              <a:buNone/>
            </a:pPr>
            <a:r>
              <a:rPr lang="en-US" altLang="zh-CN" dirty="0"/>
              <a:t>1</a:t>
            </a:r>
            <a:r>
              <a:rPr lang="zh-CN" altLang="en-US" dirty="0"/>
              <a:t>、</a:t>
            </a:r>
            <a:r>
              <a:rPr lang="en-US" altLang="zh-CN" dirty="0"/>
              <a:t>CPU</a:t>
            </a:r>
            <a:r>
              <a:rPr lang="zh-CN" altLang="en-US" dirty="0"/>
              <a:t>的功能</a:t>
            </a:r>
          </a:p>
          <a:p>
            <a:pPr lvl="1" eaLnBrk="1" hangingPunct="1"/>
            <a:endParaRPr lang="zh-CN" altLang="en-US" dirty="0"/>
          </a:p>
          <a:p>
            <a:pPr lvl="1" eaLnBrk="1" hangingPunct="1"/>
            <a:endParaRPr lang="zh-CN" altLang="en-US" dirty="0"/>
          </a:p>
          <a:p>
            <a:pPr lvl="1" eaLnBrk="1" hangingPunct="1"/>
            <a:r>
              <a:rPr lang="zh-CN" altLang="en-US" dirty="0"/>
              <a:t>指令控制（程序的顺序控制）</a:t>
            </a:r>
          </a:p>
          <a:p>
            <a:pPr lvl="1" eaLnBrk="1" hangingPunct="1"/>
            <a:r>
              <a:rPr lang="zh-CN" altLang="en-US" dirty="0"/>
              <a:t>操作控制（一条指令有若干操作信号实现）</a:t>
            </a:r>
          </a:p>
          <a:p>
            <a:pPr lvl="1" eaLnBrk="1" hangingPunct="1"/>
            <a:r>
              <a:rPr lang="zh-CN" altLang="en-US" dirty="0"/>
              <a:t>时间控制（指令各个操作实施时间的定时）</a:t>
            </a:r>
          </a:p>
          <a:p>
            <a:pPr lvl="1" eaLnBrk="1" hangingPunct="1"/>
            <a:r>
              <a:rPr lang="zh-CN" altLang="en-US" dirty="0"/>
              <a:t>数据加工（算术运算和逻辑运算）</a:t>
            </a:r>
          </a:p>
        </p:txBody>
      </p:sp>
      <p:sp>
        <p:nvSpPr>
          <p:cNvPr id="512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5</a:t>
            </a:fld>
            <a:endParaRPr lang="en-US" altLang="zh-CN" sz="1000" dirty="0"/>
          </a:p>
        </p:txBody>
      </p:sp>
      <p:graphicFrame>
        <p:nvGraphicFramePr>
          <p:cNvPr id="5125" name="Object 4"/>
          <p:cNvGraphicFramePr>
            <a:graphicFrameLocks noChangeAspect="1"/>
          </p:cNvGraphicFramePr>
          <p:nvPr/>
        </p:nvGraphicFramePr>
        <p:xfrm>
          <a:off x="1042988" y="2349500"/>
          <a:ext cx="7391400" cy="762000"/>
        </p:xfrm>
        <a:graphic>
          <a:graphicData uri="http://schemas.openxmlformats.org/presentationml/2006/ole">
            <mc:AlternateContent xmlns:mc="http://schemas.openxmlformats.org/markup-compatibility/2006">
              <mc:Choice xmlns:v="urn:schemas-microsoft-com:vml" Requires="v">
                <p:oleObj r:id="rId2" imgW="2247900" imgH="228600" progId="Equation.3">
                  <p:embed/>
                </p:oleObj>
              </mc:Choice>
              <mc:Fallback>
                <p:oleObj r:id="rId2" imgW="2247900" imgH="228600" progId="Equation.3">
                  <p:embed/>
                  <p:pic>
                    <p:nvPicPr>
                      <p:cNvPr id="0" name="图片 3075"/>
                      <p:cNvPicPr/>
                      <p:nvPr/>
                    </p:nvPicPr>
                    <p:blipFill>
                      <a:blip r:embed="rId3"/>
                      <a:stretch>
                        <a:fillRect/>
                      </a:stretch>
                    </p:blipFill>
                    <p:spPr>
                      <a:xfrm>
                        <a:off x="1042988" y="2349500"/>
                        <a:ext cx="7391400" cy="762000"/>
                      </a:xfrm>
                      <a:prstGeom prst="rect">
                        <a:avLst/>
                      </a:prstGeom>
                      <a:gradFill rotWithShape="0">
                        <a:gsLst>
                          <a:gs pos="0">
                            <a:schemeClr val="accent1"/>
                          </a:gs>
                          <a:gs pos="100000">
                            <a:srgbClr val="5E5E00"/>
                          </a:gs>
                        </a:gsLst>
                        <a:lin ang="5400000" scaled="1"/>
                        <a:tileRect/>
                      </a:gradFill>
                      <a:ln w="38100">
                        <a:noFill/>
                        <a:miter/>
                      </a:ln>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占位符 88065"/>
          <p:cNvSpPr>
            <a:spLocks noGrp="1" noRot="1"/>
          </p:cNvSpPr>
          <p:nvPr>
            <p:ph idx="1"/>
          </p:nvPr>
        </p:nvSpPr>
        <p:spPr>
          <a:xfrm>
            <a:off x="323850" y="836930"/>
            <a:ext cx="8776335" cy="5401945"/>
          </a:xfrm>
        </p:spPr>
        <p:txBody>
          <a:bodyPr anchor="t" anchorCtr="0"/>
          <a:lstStyle/>
          <a:p>
            <a:pPr marL="1168400" lvl="1" indent="-711200">
              <a:lnSpc>
                <a:spcPct val="130000"/>
              </a:lnSpc>
              <a:buNone/>
            </a:pPr>
            <a:r>
              <a:rPr lang="zh-CN" altLang="en-US" sz="2400" b="1" u="sng" dirty="0">
                <a:solidFill>
                  <a:srgbClr val="000066"/>
                </a:solidFill>
              </a:rPr>
              <a:t>关于指令周期的总结</a:t>
            </a:r>
          </a:p>
          <a:p>
            <a:pPr marL="1168400" lvl="1" indent="-711200">
              <a:lnSpc>
                <a:spcPct val="120000"/>
              </a:lnSpc>
              <a:buAutoNum type="romanUcPeriod"/>
            </a:pPr>
            <a:r>
              <a:rPr lang="zh-CN" altLang="en-US" sz="2400" b="1" dirty="0">
                <a:solidFill>
                  <a:srgbClr val="000066"/>
                </a:solidFill>
              </a:rPr>
              <a:t>不同的结构的</a:t>
            </a:r>
            <a:r>
              <a:rPr lang="en-US" altLang="zh-CN" sz="2400" b="1" dirty="0">
                <a:solidFill>
                  <a:srgbClr val="000066"/>
                </a:solidFill>
              </a:rPr>
              <a:t>CPU</a:t>
            </a:r>
            <a:r>
              <a:rPr lang="zh-CN" altLang="en-US" sz="2400" b="1" dirty="0">
                <a:solidFill>
                  <a:srgbClr val="000066"/>
                </a:solidFill>
              </a:rPr>
              <a:t>，其指令周期流程不尽相同；但无论数据通路如何，通常，</a:t>
            </a:r>
            <a:r>
              <a:rPr lang="zh-CN" altLang="en-US" sz="2400" b="1" dirty="0">
                <a:solidFill>
                  <a:schemeClr val="accent2"/>
                </a:solidFill>
              </a:rPr>
              <a:t>取指周期总是从</a:t>
            </a:r>
            <a:r>
              <a:rPr lang="en-US" altLang="zh-CN" sz="2400" b="1" dirty="0">
                <a:solidFill>
                  <a:schemeClr val="accent2"/>
                </a:solidFill>
              </a:rPr>
              <a:t>PC</a:t>
            </a:r>
            <a:r>
              <a:rPr lang="zh-CN" altLang="en-US" sz="2400" b="1" dirty="0">
                <a:solidFill>
                  <a:schemeClr val="accent2"/>
                </a:solidFill>
              </a:rPr>
              <a:t>送出指令地址开始；经过对内存的读取操作，指令最终总是被打入到</a:t>
            </a:r>
            <a:r>
              <a:rPr lang="en-US" altLang="zh-CN" sz="2400" b="1">
                <a:solidFill>
                  <a:schemeClr val="accent2"/>
                </a:solidFill>
              </a:rPr>
              <a:t>IR</a:t>
            </a:r>
            <a:r>
              <a:rPr lang="zh-CN" altLang="en-US" sz="2400" b="1" dirty="0">
                <a:solidFill>
                  <a:srgbClr val="000066"/>
                </a:solidFill>
              </a:rPr>
              <a:t>。</a:t>
            </a:r>
          </a:p>
          <a:p>
            <a:pPr marL="1168400" lvl="1" indent="-711200">
              <a:lnSpc>
                <a:spcPct val="120000"/>
              </a:lnSpc>
              <a:buAutoNum type="romanUcPeriod"/>
            </a:pPr>
            <a:r>
              <a:rPr lang="zh-CN" altLang="en-US" sz="2400" b="1" dirty="0">
                <a:solidFill>
                  <a:srgbClr val="000066"/>
                </a:solidFill>
              </a:rPr>
              <a:t>如果指令和数据共用一个存储器，则地址寄存器</a:t>
            </a:r>
            <a:r>
              <a:rPr lang="en-US" altLang="zh-CN" sz="2400" b="1">
                <a:solidFill>
                  <a:schemeClr val="accent2"/>
                </a:solidFill>
              </a:rPr>
              <a:t>AR</a:t>
            </a:r>
            <a:r>
              <a:rPr lang="zh-CN" altLang="en-US" sz="2400" b="1" dirty="0">
                <a:solidFill>
                  <a:srgbClr val="000066"/>
                </a:solidFill>
              </a:rPr>
              <a:t>既</a:t>
            </a:r>
            <a:r>
              <a:rPr lang="zh-CN" altLang="en-US" b="1" i="1" dirty="0">
                <a:solidFill>
                  <a:srgbClr val="FF0080"/>
                </a:solidFill>
              </a:rPr>
              <a:t> </a:t>
            </a:r>
            <a:endParaRPr lang="zh-CN" altLang="en-US" b="1" dirty="0"/>
          </a:p>
          <a:p>
            <a:pPr marL="1524000" lvl="2" indent="-609600">
              <a:lnSpc>
                <a:spcPct val="120000"/>
              </a:lnSpc>
              <a:buNone/>
            </a:pPr>
            <a:r>
              <a:rPr lang="zh-CN" altLang="en-US" b="1" dirty="0">
                <a:solidFill>
                  <a:schemeClr val="hlink"/>
                </a:solidFill>
              </a:rPr>
              <a:t>   </a:t>
            </a:r>
            <a:r>
              <a:rPr lang="zh-CN" altLang="en-US" b="1" dirty="0">
                <a:solidFill>
                  <a:srgbClr val="000066"/>
                </a:solidFill>
              </a:rPr>
              <a:t>保存当前的指令地址，也保存操作数地址，是</a:t>
            </a:r>
            <a:r>
              <a:rPr lang="zh-CN" altLang="en-US" b="1" dirty="0">
                <a:solidFill>
                  <a:schemeClr val="accent2"/>
                </a:solidFill>
              </a:rPr>
              <a:t>地址传送到内存单元的“必经之路”</a:t>
            </a:r>
            <a:r>
              <a:rPr lang="zh-CN" altLang="en-US" b="1" dirty="0"/>
              <a:t> 。</a:t>
            </a:r>
          </a:p>
          <a:p>
            <a:pPr marL="1168400" lvl="1" indent="-711200">
              <a:lnSpc>
                <a:spcPct val="120000"/>
              </a:lnSpc>
              <a:buAutoNum type="romanUcPeriod" startAt="3"/>
            </a:pPr>
            <a:r>
              <a:rPr lang="zh-CN" altLang="en-US" sz="2400" b="1" dirty="0">
                <a:solidFill>
                  <a:srgbClr val="000066"/>
                </a:solidFill>
              </a:rPr>
              <a:t>要根据具体的数据通路，合理地设计指令周期流程图。</a:t>
            </a:r>
          </a:p>
          <a:p>
            <a:pPr marL="1168400" lvl="1" indent="-711200">
              <a:lnSpc>
                <a:spcPct val="120000"/>
              </a:lnSpc>
              <a:buAutoNum type="romanUcPeriod" startAt="3"/>
            </a:pPr>
            <a:r>
              <a:rPr lang="zh-CN" altLang="en-US" sz="2400" b="1" dirty="0">
                <a:solidFill>
                  <a:srgbClr val="000066"/>
                </a:solidFill>
              </a:rPr>
              <a:t>注意指令周期中的微操作控制信号。</a:t>
            </a:r>
          </a:p>
        </p:txBody>
      </p:sp>
      <p:sp>
        <p:nvSpPr>
          <p:cNvPr id="55297"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50</a:t>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.3  </a:t>
            </a:r>
            <a:r>
              <a:rPr lang="zh-CN" altLang="en-US" dirty="0">
                <a:solidFill>
                  <a:schemeClr val="tx1"/>
                </a:solidFill>
              </a:rPr>
              <a:t>时序产生器和控制方式</a:t>
            </a:r>
          </a:p>
        </p:txBody>
      </p:sp>
      <p:sp>
        <p:nvSpPr>
          <p:cNvPr id="31748" name="Rectangle 3"/>
          <p:cNvSpPr>
            <a:spLocks noGrp="1"/>
          </p:cNvSpPr>
          <p:nvPr>
            <p:ph idx="1"/>
          </p:nvPr>
        </p:nvSpPr>
        <p:spPr/>
        <p:txBody>
          <a:bodyPr vert="horz" wrap="square" lIns="91440" tIns="45720" rIns="91440" bIns="45720" anchor="t" anchorCtr="0"/>
          <a:lstStyle/>
          <a:p>
            <a:pPr eaLnBrk="1" hangingPunct="1">
              <a:buNone/>
            </a:pPr>
            <a:r>
              <a:rPr lang="en-US" altLang="zh-CN" dirty="0"/>
              <a:t>5.3.1 </a:t>
            </a:r>
            <a:r>
              <a:rPr lang="zh-CN" altLang="en-US" dirty="0"/>
              <a:t>时序信号的作用和体制</a:t>
            </a:r>
          </a:p>
          <a:p>
            <a:pPr eaLnBrk="1" hangingPunct="1">
              <a:buNone/>
            </a:pPr>
            <a:r>
              <a:rPr lang="en-US" altLang="zh-CN" dirty="0"/>
              <a:t>5.3.2 </a:t>
            </a:r>
            <a:r>
              <a:rPr lang="zh-CN" altLang="en-US" dirty="0"/>
              <a:t>时序信号产生器</a:t>
            </a:r>
          </a:p>
          <a:p>
            <a:pPr eaLnBrk="1" hangingPunct="1">
              <a:buNone/>
            </a:pPr>
            <a:r>
              <a:rPr lang="en-US" altLang="zh-CN" dirty="0">
                <a:cs typeface="Times New Roman" panose="02020603050405020304" pitchFamily="18" charset="0"/>
              </a:rPr>
              <a:t>5</a:t>
            </a:r>
            <a:r>
              <a:rPr lang="en-US" altLang="zh-CN" dirty="0"/>
              <a:t>.3.3 </a:t>
            </a:r>
            <a:r>
              <a:rPr lang="zh-CN" altLang="en-US" dirty="0"/>
              <a:t>控制方式</a:t>
            </a:r>
          </a:p>
        </p:txBody>
      </p:sp>
      <p:sp>
        <p:nvSpPr>
          <p:cNvPr id="31746"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51</a:t>
            </a:fld>
            <a:endParaRPr lang="en-US" altLang="zh-CN" sz="1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p:cNvSpPr>
          <p:nvPr>
            <p:ph type="title"/>
          </p:nvPr>
        </p:nvSpPr>
        <p:spPr/>
        <p:txBody>
          <a:bodyPr vert="horz" wrap="square" lIns="91440" tIns="45720" rIns="91440" bIns="45720" anchor="b" anchorCtr="0"/>
          <a:lstStyle/>
          <a:p>
            <a:pPr eaLnBrk="1" hangingPunct="1"/>
            <a:r>
              <a:rPr lang="en-US" altLang="zh-CN" dirty="0"/>
              <a:t>5.3.1 </a:t>
            </a:r>
            <a:r>
              <a:rPr lang="zh-CN" altLang="en-US" dirty="0"/>
              <a:t>时序信号的作用和体制</a:t>
            </a:r>
          </a:p>
        </p:txBody>
      </p:sp>
      <p:sp>
        <p:nvSpPr>
          <p:cNvPr id="32772" name="Rectangle 3"/>
          <p:cNvSpPr>
            <a:spLocks noGrp="1"/>
          </p:cNvSpPr>
          <p:nvPr>
            <p:ph idx="1"/>
          </p:nvPr>
        </p:nvSpPr>
        <p:spPr/>
        <p:txBody>
          <a:bodyPr vert="horz" wrap="square" lIns="91440" tIns="45720" rIns="91440" bIns="45720" anchor="t" anchorCtr="0"/>
          <a:lstStyle/>
          <a:p>
            <a:pPr marL="840105" lvl="1" indent="-495935" eaLnBrk="1" hangingPunct="1">
              <a:buFont typeface="Wingdings" panose="05000000000000000000" pitchFamily="2" charset="2"/>
              <a:buAutoNum type="arabicPeriod"/>
            </a:pPr>
            <a:r>
              <a:rPr lang="zh-CN" altLang="en-US" dirty="0"/>
              <a:t>作用：</a:t>
            </a:r>
          </a:p>
          <a:p>
            <a:pPr marL="1132205" lvl="2" indent="-438785" eaLnBrk="1" hangingPunct="1"/>
            <a:r>
              <a:rPr lang="en-US" altLang="zh-CN" dirty="0"/>
              <a:t>CPU</a:t>
            </a:r>
            <a:r>
              <a:rPr lang="zh-CN" altLang="en-US" dirty="0"/>
              <a:t>中的控制器用它指挥机器的工作</a:t>
            </a:r>
          </a:p>
          <a:p>
            <a:pPr marL="1132205" lvl="2" indent="-438785" eaLnBrk="1" hangingPunct="1"/>
            <a:r>
              <a:rPr lang="en-US" altLang="zh-CN" dirty="0"/>
              <a:t>CPU</a:t>
            </a:r>
            <a:r>
              <a:rPr lang="zh-CN" altLang="en-US" dirty="0"/>
              <a:t>可以用时序信号</a:t>
            </a:r>
            <a:r>
              <a:rPr lang="en-US" altLang="zh-CN" dirty="0"/>
              <a:t>/</a:t>
            </a:r>
            <a:r>
              <a:rPr lang="zh-CN" altLang="en-US" dirty="0"/>
              <a:t>周期信息来辨认从内存中取出的是指令（取指）还是数据（执行）</a:t>
            </a:r>
          </a:p>
          <a:p>
            <a:pPr marL="1132205" lvl="2" indent="-438785" eaLnBrk="1" hangingPunct="1"/>
            <a:r>
              <a:rPr lang="zh-CN" altLang="en-US" dirty="0"/>
              <a:t>一个</a:t>
            </a:r>
            <a:r>
              <a:rPr lang="en-US" altLang="zh-CN" dirty="0"/>
              <a:t>CPU</a:t>
            </a:r>
            <a:r>
              <a:rPr lang="zh-CN" altLang="en-US" dirty="0"/>
              <a:t>周期中时钟脉冲对</a:t>
            </a:r>
            <a:r>
              <a:rPr lang="en-US" altLang="zh-CN" dirty="0"/>
              <a:t>CPU</a:t>
            </a:r>
            <a:r>
              <a:rPr lang="zh-CN" altLang="en-US" dirty="0"/>
              <a:t>的动作有严格的约束</a:t>
            </a:r>
          </a:p>
          <a:p>
            <a:pPr marL="1132205" lvl="2" indent="-438785" eaLnBrk="1" hangingPunct="1"/>
            <a:r>
              <a:rPr lang="zh-CN" altLang="en-US" dirty="0"/>
              <a:t>操作控制器发出的各种信号是时间（时序信号）和空间（部件操作信号）的函数。</a:t>
            </a:r>
          </a:p>
          <a:p>
            <a:pPr marL="571500" indent="-571500" eaLnBrk="1" hangingPunct="1"/>
            <a:endParaRPr lang="en-US" altLang="zh-CN" dirty="0"/>
          </a:p>
        </p:txBody>
      </p:sp>
      <p:sp>
        <p:nvSpPr>
          <p:cNvPr id="32770"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52</a:t>
            </a:fld>
            <a:endParaRPr lang="en-US" altLang="zh-CN" sz="1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p:cNvSpPr>
          <p:nvPr>
            <p:ph type="title"/>
          </p:nvPr>
        </p:nvSpPr>
        <p:spPr/>
        <p:txBody>
          <a:bodyPr vert="horz" wrap="square" lIns="91440" tIns="45720" rIns="91440" bIns="45720" anchor="b" anchorCtr="0"/>
          <a:lstStyle/>
          <a:p>
            <a:pPr eaLnBrk="1" hangingPunct="1"/>
            <a:r>
              <a:rPr lang="en-US" altLang="zh-CN" dirty="0"/>
              <a:t>5.3.1 </a:t>
            </a:r>
            <a:r>
              <a:rPr lang="zh-CN" altLang="en-US" dirty="0">
                <a:solidFill>
                  <a:schemeClr val="tx1"/>
                </a:solidFill>
              </a:rPr>
              <a:t>时序信号的</a:t>
            </a:r>
            <a:r>
              <a:rPr lang="zh-CN" altLang="en-US" dirty="0"/>
              <a:t>作用和体制</a:t>
            </a:r>
          </a:p>
        </p:txBody>
      </p:sp>
      <p:sp>
        <p:nvSpPr>
          <p:cNvPr id="35844" name="Rectangle 3"/>
          <p:cNvSpPr>
            <a:spLocks noGrp="1" noChangeArrowheads="1"/>
          </p:cNvSpPr>
          <p:nvPr>
            <p:ph idx="1"/>
          </p:nvPr>
        </p:nvSpPr>
        <p:spPr>
          <a:xfrm>
            <a:off x="0" y="1700213"/>
            <a:ext cx="8229600" cy="4411663"/>
          </a:xfrm>
        </p:spPr>
        <p:txBody>
          <a:bodyPr vert="horz" wrap="square" lIns="91440" tIns="45720" rIns="91440" bIns="45720" numCol="1" anchor="t" anchorCtr="0" compatLnSpc="1"/>
          <a:lstStyle/>
          <a:p>
            <a:pPr marL="344170" marR="0" lvl="1" indent="0" fontAlgn="base">
              <a:lnSpc>
                <a:spcPct val="100000"/>
              </a:lnSpc>
              <a:spcAft>
                <a:spcPct val="0"/>
              </a:spcAft>
              <a:buClr>
                <a:schemeClr val="accent2"/>
              </a:buClr>
              <a:buSzPct val="70000"/>
              <a:buNone/>
              <a:defRPr/>
            </a:pPr>
            <a:r>
              <a:rPr lang="en-US" altLang="zh-CN" dirty="0"/>
              <a:t>2. </a:t>
            </a:r>
            <a:r>
              <a:rPr lang="zh-CN" altLang="en-US" dirty="0"/>
              <a:t>机制</a:t>
            </a:r>
          </a:p>
          <a:p>
            <a:pPr marL="1132205" marR="0" lvl="2" indent="-43815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a:pPr>
            <a:r>
              <a:rPr kumimoji="0" lang="zh-CN" altLang="en-US" sz="2100" b="0" i="0" u="none" strike="noStrike" kern="0" cap="none" spc="0" normalizeH="0" baseline="0" noProof="0" dirty="0">
                <a:ln>
                  <a:noFill/>
                </a:ln>
                <a:solidFill>
                  <a:schemeClr val="tx1"/>
                </a:solidFill>
                <a:effectLst/>
                <a:uLnTx/>
                <a:uFillTx/>
                <a:latin typeface="+mn-lt"/>
                <a:ea typeface="+mn-ea"/>
              </a:rPr>
              <a:t>组成计算机硬件的器件特性决定了时序信号的基本体制是电位</a:t>
            </a:r>
            <a:r>
              <a:rPr kumimoji="0" lang="en-US" altLang="zh-CN" sz="2100" b="0" i="0" u="none" strike="noStrike" kern="0" cap="none" spc="0" normalizeH="0" baseline="0" noProof="0" dirty="0">
                <a:ln>
                  <a:noFill/>
                </a:ln>
                <a:solidFill>
                  <a:schemeClr val="tx1"/>
                </a:solidFill>
                <a:effectLst/>
                <a:uLnTx/>
                <a:uFillTx/>
                <a:latin typeface="+mn-lt"/>
                <a:ea typeface="+mn-ea"/>
              </a:rPr>
              <a:t>—</a:t>
            </a:r>
            <a:r>
              <a:rPr kumimoji="0" lang="zh-CN" altLang="en-US" sz="2100" b="0" i="0" u="none" strike="noStrike" kern="0" cap="none" spc="0" normalizeH="0" baseline="0" noProof="0" dirty="0">
                <a:ln>
                  <a:noFill/>
                </a:ln>
                <a:solidFill>
                  <a:schemeClr val="tx1"/>
                </a:solidFill>
                <a:effectLst/>
                <a:uLnTx/>
                <a:uFillTx/>
                <a:latin typeface="+mn-lt"/>
                <a:ea typeface="+mn-ea"/>
              </a:rPr>
              <a:t>脉冲制（以触发器为例）</a:t>
            </a:r>
          </a:p>
          <a:p>
            <a:pPr marL="1132205" marR="0" lvl="2" indent="-43815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a:pPr>
            <a:r>
              <a:rPr kumimoji="0" lang="en-US" altLang="zh-CN" sz="2100" b="0" i="0" u="none" strike="noStrike" kern="0" cap="none" spc="0" normalizeH="0" baseline="0" noProof="0" dirty="0">
                <a:ln>
                  <a:noFill/>
                </a:ln>
                <a:solidFill>
                  <a:schemeClr val="tx1"/>
                </a:solidFill>
                <a:effectLst/>
                <a:uLnTx/>
                <a:uFillTx/>
                <a:latin typeface="+mn-lt"/>
                <a:ea typeface="+mn-ea"/>
              </a:rPr>
              <a:t>D</a:t>
            </a:r>
            <a:r>
              <a:rPr kumimoji="0" lang="zh-CN" altLang="en-US" sz="2100" b="0" i="0" u="none" strike="noStrike" kern="0" cap="none" spc="0" normalizeH="0" baseline="0" noProof="0" dirty="0">
                <a:ln>
                  <a:noFill/>
                </a:ln>
                <a:solidFill>
                  <a:schemeClr val="tx1"/>
                </a:solidFill>
                <a:effectLst/>
                <a:uLnTx/>
                <a:uFillTx/>
                <a:latin typeface="+mn-lt"/>
                <a:ea typeface="+mn-ea"/>
              </a:rPr>
              <a:t>为电位输入端，</a:t>
            </a:r>
            <a:r>
              <a:rPr kumimoji="0" lang="en-US" altLang="zh-CN" sz="2100" b="0" i="0" u="none" strike="noStrike" kern="0" cap="none" spc="0" normalizeH="0" baseline="0" noProof="0" dirty="0">
                <a:ln>
                  <a:noFill/>
                </a:ln>
                <a:solidFill>
                  <a:schemeClr val="tx1"/>
                </a:solidFill>
                <a:effectLst/>
                <a:uLnTx/>
                <a:uFillTx/>
                <a:latin typeface="+mn-lt"/>
                <a:ea typeface="+mn-ea"/>
              </a:rPr>
              <a:t>CP</a:t>
            </a:r>
            <a:r>
              <a:rPr kumimoji="0" lang="zh-CN" altLang="en-US" sz="2100" b="0" i="0" u="none" strike="noStrike" kern="0" cap="none" spc="0" normalizeH="0" baseline="0" noProof="0" dirty="0">
                <a:ln>
                  <a:noFill/>
                </a:ln>
                <a:solidFill>
                  <a:schemeClr val="tx1"/>
                </a:solidFill>
                <a:effectLst/>
                <a:uLnTx/>
                <a:uFillTx/>
                <a:latin typeface="+mn-lt"/>
                <a:ea typeface="+mn-ea"/>
              </a:rPr>
              <a:t>（</a:t>
            </a:r>
            <a:r>
              <a:rPr kumimoji="0" lang="en-US" altLang="zh-CN" sz="2100" b="0" i="0" u="none" strike="noStrike" kern="0" cap="none" spc="0" normalizeH="0" baseline="0" noProof="0" dirty="0">
                <a:ln>
                  <a:noFill/>
                </a:ln>
                <a:solidFill>
                  <a:schemeClr val="tx1"/>
                </a:solidFill>
                <a:effectLst/>
                <a:uLnTx/>
                <a:uFillTx/>
                <a:latin typeface="+mn-lt"/>
                <a:ea typeface="+mn-ea"/>
              </a:rPr>
              <a:t>Clock Pulse</a:t>
            </a:r>
            <a:r>
              <a:rPr kumimoji="0" lang="zh-CN" altLang="en-US" sz="2100" b="0" i="0" u="none" strike="noStrike" kern="0" cap="none" spc="0" normalizeH="0" baseline="0" noProof="0" dirty="0">
                <a:ln>
                  <a:noFill/>
                </a:ln>
                <a:solidFill>
                  <a:schemeClr val="tx1"/>
                </a:solidFill>
                <a:effectLst/>
                <a:uLnTx/>
                <a:uFillTx/>
                <a:latin typeface="+mn-lt"/>
                <a:ea typeface="+mn-ea"/>
              </a:rPr>
              <a:t>）为脉冲输入端</a:t>
            </a:r>
            <a:endParaRPr kumimoji="0" lang="en-US" altLang="zh-CN" sz="2100" b="0" i="0" u="none" strike="noStrike" kern="0" cap="none" spc="0" normalizeH="0" baseline="0" noProof="0" dirty="0">
              <a:ln>
                <a:noFill/>
              </a:ln>
              <a:solidFill>
                <a:schemeClr val="tx1"/>
              </a:solidFill>
              <a:effectLst/>
              <a:uLnTx/>
              <a:uFillTx/>
              <a:latin typeface="+mn-lt"/>
              <a:ea typeface="+mn-ea"/>
            </a:endParaRPr>
          </a:p>
          <a:p>
            <a:pPr marL="1589405" lvl="3" indent="-438150" fontAlgn="base">
              <a:spcAft>
                <a:spcPct val="0"/>
              </a:spcAft>
              <a:buClr>
                <a:schemeClr val="accent1"/>
              </a:buClr>
              <a:buSzPct val="70000"/>
              <a:buFont typeface="Wingdings" panose="05000000000000000000" pitchFamily="2" charset="2"/>
              <a:buChar char="l"/>
              <a:defRPr/>
            </a:pPr>
            <a:r>
              <a:rPr lang="zh-CN" altLang="en-US" sz="1700" kern="0" dirty="0"/>
              <a:t>数据加在触发器的电位输入端，</a:t>
            </a:r>
          </a:p>
          <a:p>
            <a:pPr marL="1589405" lvl="3" indent="-438150" fontAlgn="base">
              <a:spcAft>
                <a:spcPct val="0"/>
              </a:spcAft>
              <a:buClr>
                <a:schemeClr val="accent1"/>
              </a:buClr>
              <a:buSzPct val="70000"/>
              <a:buFont typeface="Wingdings" panose="05000000000000000000" pitchFamily="2" charset="2"/>
              <a:buChar char="l"/>
              <a:defRPr/>
            </a:pPr>
            <a:r>
              <a:rPr lang="zh-CN" altLang="en-US" sz="1700" kern="0" dirty="0"/>
              <a:t>而打入数据的控制信号加在触发器的时钟输入端</a:t>
            </a:r>
            <a:endParaRPr kumimoji="0" lang="zh-CN" altLang="en-US" sz="1700" b="0" i="0" u="none" strike="noStrike" kern="0" cap="none" spc="0" normalizeH="0" baseline="0" noProof="0" dirty="0">
              <a:ln>
                <a:noFill/>
              </a:ln>
              <a:solidFill>
                <a:schemeClr val="tx1"/>
              </a:solidFill>
              <a:effectLst/>
              <a:uLnTx/>
              <a:uFillTx/>
              <a:latin typeface="+mn-lt"/>
              <a:ea typeface="+mn-ea"/>
            </a:endParaRPr>
          </a:p>
          <a:p>
            <a:pPr marL="1132205" marR="0" lvl="2" indent="-43815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a:pPr>
            <a:r>
              <a:rPr kumimoji="0" lang="zh-CN" sz="2400" b="0" i="0" u="none" strike="noStrike" kern="0" cap="none" spc="0" normalizeH="0" baseline="0" noProof="0" dirty="0">
                <a:ln>
                  <a:noFill/>
                </a:ln>
                <a:solidFill>
                  <a:schemeClr val="tx1"/>
                </a:solidFill>
                <a:effectLst/>
                <a:uLnTx/>
                <a:uFillTx/>
                <a:latin typeface="+mn-lt"/>
                <a:ea typeface="+mn-ea"/>
              </a:rPr>
              <a:t>硬布线控制器：</a:t>
            </a:r>
            <a:r>
              <a:rPr kumimoji="0" lang="zh-CN" sz="2400" b="0" i="0" u="none" strike="noStrike" kern="0" cap="none" spc="0" normalizeH="0" baseline="0" noProof="0" dirty="0">
                <a:ln>
                  <a:noFill/>
                </a:ln>
                <a:solidFill>
                  <a:schemeClr val="tx2">
                    <a:lumMod val="40000"/>
                    <a:lumOff val="60000"/>
                  </a:schemeClr>
                </a:solidFill>
                <a:effectLst/>
                <a:uLnTx/>
                <a:uFillTx/>
                <a:latin typeface="+mn-lt"/>
                <a:ea typeface="+mn-ea"/>
              </a:rPr>
              <a:t>主状态周期</a:t>
            </a:r>
            <a:r>
              <a:rPr kumimoji="0" lang="zh-CN" altLang="zh-CN" sz="2400" b="0" i="0" u="none" strike="noStrike" kern="0" cap="none" spc="0" normalizeH="0" baseline="0" noProof="0" dirty="0">
                <a:ln>
                  <a:noFill/>
                </a:ln>
                <a:solidFill>
                  <a:schemeClr val="tx2">
                    <a:lumMod val="40000"/>
                    <a:lumOff val="60000"/>
                  </a:schemeClr>
                </a:solidFill>
                <a:effectLst/>
                <a:uLnTx/>
                <a:uFillTx/>
                <a:latin typeface="+mn-lt"/>
                <a:ea typeface="+mn-ea"/>
              </a:rPr>
              <a:t>—</a:t>
            </a:r>
            <a:r>
              <a:rPr kumimoji="0" lang="zh-CN" sz="2400" b="0" i="0" u="none" strike="noStrike" kern="0" cap="none" spc="0" normalizeH="0" baseline="0" noProof="0" dirty="0">
                <a:ln>
                  <a:noFill/>
                </a:ln>
                <a:solidFill>
                  <a:schemeClr val="tx2">
                    <a:lumMod val="40000"/>
                    <a:lumOff val="60000"/>
                  </a:schemeClr>
                </a:solidFill>
                <a:effectLst/>
                <a:uLnTx/>
                <a:uFillTx/>
                <a:latin typeface="+mn-lt"/>
                <a:ea typeface="+mn-ea"/>
              </a:rPr>
              <a:t>节拍电位</a:t>
            </a:r>
            <a:r>
              <a:rPr kumimoji="0" lang="zh-CN" altLang="zh-CN" sz="2400" b="0" i="0" u="none" strike="noStrike" kern="0" cap="none" spc="0" normalizeH="0" baseline="0" noProof="0" dirty="0">
                <a:ln>
                  <a:noFill/>
                </a:ln>
                <a:solidFill>
                  <a:schemeClr val="tx2">
                    <a:lumMod val="40000"/>
                    <a:lumOff val="60000"/>
                  </a:schemeClr>
                </a:solidFill>
                <a:effectLst/>
                <a:uLnTx/>
                <a:uFillTx/>
                <a:latin typeface="+mn-lt"/>
                <a:ea typeface="+mn-ea"/>
              </a:rPr>
              <a:t>—</a:t>
            </a:r>
            <a:r>
              <a:rPr kumimoji="0" lang="zh-CN" sz="2400" b="0" i="0" u="none" strike="noStrike" kern="0" cap="none" spc="0" normalizeH="0" baseline="0" noProof="0" dirty="0">
                <a:ln>
                  <a:noFill/>
                </a:ln>
                <a:solidFill>
                  <a:schemeClr val="tx2">
                    <a:lumMod val="40000"/>
                    <a:lumOff val="60000"/>
                  </a:schemeClr>
                </a:solidFill>
                <a:effectLst/>
                <a:uLnTx/>
                <a:uFillTx/>
                <a:latin typeface="+mn-lt"/>
                <a:ea typeface="+mn-ea"/>
              </a:rPr>
              <a:t>节拍脉冲</a:t>
            </a:r>
            <a:r>
              <a:rPr kumimoji="0" lang="zh-CN" sz="2400" b="0" i="0" u="none" strike="noStrike" kern="0" cap="none" spc="0" normalizeH="0" baseline="0" noProof="0" dirty="0">
                <a:ln>
                  <a:noFill/>
                </a:ln>
                <a:solidFill>
                  <a:schemeClr val="tx1"/>
                </a:solidFill>
                <a:effectLst/>
                <a:uLnTx/>
                <a:uFillTx/>
                <a:latin typeface="+mn-lt"/>
                <a:ea typeface="+mn-ea"/>
              </a:rPr>
              <a:t>三级体制</a:t>
            </a:r>
            <a:endParaRPr kumimoji="0" lang="en-US" altLang="zh-CN" sz="2400" b="0" i="0" u="none" strike="noStrike" kern="0" cap="none" spc="0" normalizeH="0" baseline="0" noProof="0" dirty="0">
              <a:ln>
                <a:noFill/>
              </a:ln>
              <a:solidFill>
                <a:schemeClr val="tx1"/>
              </a:solidFill>
              <a:effectLst/>
              <a:uLnTx/>
              <a:uFillTx/>
              <a:latin typeface="+mn-lt"/>
              <a:ea typeface="+mn-ea"/>
            </a:endParaRPr>
          </a:p>
          <a:p>
            <a:pPr marL="1132205" lvl="2" indent="-438150" fontAlgn="base">
              <a:spcAft>
                <a:spcPct val="0"/>
              </a:spcAft>
              <a:buClr>
                <a:schemeClr val="accent1"/>
              </a:buClr>
              <a:buSzPct val="70000"/>
              <a:buFont typeface="Wingdings" pitchFamily="2" charset="2"/>
              <a:buChar char="l"/>
              <a:defRPr/>
            </a:pPr>
            <a:r>
              <a:rPr kumimoji="0" lang="zh-CN" sz="2400" b="0" i="0" u="none" strike="noStrike" kern="0" cap="none" spc="0" normalizeH="0" baseline="0" noProof="0" dirty="0">
                <a:ln>
                  <a:noFill/>
                </a:ln>
                <a:solidFill>
                  <a:schemeClr val="tx1"/>
                </a:solidFill>
                <a:effectLst/>
                <a:uLnTx/>
                <a:uFillTx/>
                <a:latin typeface="+mn-lt"/>
                <a:ea typeface="+mn-ea"/>
              </a:rPr>
              <a:t>微程序控制器：</a:t>
            </a:r>
            <a:r>
              <a:rPr kumimoji="0" lang="zh-CN" sz="2400" b="0" i="0" u="none" strike="noStrike" kern="0" cap="none" spc="0" normalizeH="0" baseline="0" noProof="0" dirty="0">
                <a:ln>
                  <a:noFill/>
                </a:ln>
                <a:solidFill>
                  <a:schemeClr val="tx2">
                    <a:lumMod val="40000"/>
                    <a:lumOff val="60000"/>
                  </a:schemeClr>
                </a:solidFill>
                <a:effectLst/>
                <a:uLnTx/>
                <a:uFillTx/>
                <a:latin typeface="+mn-lt"/>
                <a:ea typeface="+mn-ea"/>
              </a:rPr>
              <a:t>节拍电位</a:t>
            </a:r>
            <a:r>
              <a:rPr kumimoji="0" lang="zh-CN" altLang="zh-CN" sz="2400" b="0" i="0" u="none" strike="noStrike" kern="0" cap="none" spc="0" normalizeH="0" baseline="0" noProof="0" dirty="0">
                <a:ln>
                  <a:noFill/>
                </a:ln>
                <a:solidFill>
                  <a:schemeClr val="tx2">
                    <a:lumMod val="40000"/>
                    <a:lumOff val="60000"/>
                  </a:schemeClr>
                </a:solidFill>
                <a:effectLst/>
                <a:uLnTx/>
                <a:uFillTx/>
                <a:latin typeface="+mn-lt"/>
                <a:ea typeface="+mn-ea"/>
              </a:rPr>
              <a:t>—</a:t>
            </a:r>
            <a:r>
              <a:rPr kumimoji="0" lang="zh-CN" sz="2400" b="0" i="0" u="none" strike="noStrike" kern="0" cap="none" spc="0" normalizeH="0" baseline="0" noProof="0" dirty="0">
                <a:ln>
                  <a:noFill/>
                </a:ln>
                <a:solidFill>
                  <a:schemeClr val="tx2">
                    <a:lumMod val="40000"/>
                    <a:lumOff val="60000"/>
                  </a:schemeClr>
                </a:solidFill>
                <a:effectLst/>
                <a:uLnTx/>
                <a:uFillTx/>
                <a:latin typeface="+mn-lt"/>
                <a:ea typeface="+mn-ea"/>
              </a:rPr>
              <a:t>节拍脉冲</a:t>
            </a:r>
            <a:r>
              <a:rPr kumimoji="0" lang="zh-CN" sz="2400" b="0" i="0" u="none" strike="noStrike" kern="0" cap="none" spc="0" normalizeH="0" baseline="0" noProof="0" dirty="0">
                <a:ln>
                  <a:noFill/>
                </a:ln>
                <a:solidFill>
                  <a:schemeClr val="tx1"/>
                </a:solidFill>
                <a:effectLst/>
                <a:uLnTx/>
                <a:uFillTx/>
                <a:latin typeface="+mn-lt"/>
                <a:ea typeface="+mn-ea"/>
              </a:rPr>
              <a:t>二级体制</a:t>
            </a:r>
            <a:endParaRPr kumimoji="0" lang="en-US" altLang="zh-CN" sz="2100" b="0" i="0" u="none" strike="noStrike" kern="0" cap="none" spc="0" normalizeH="0" baseline="0" noProof="0" dirty="0">
              <a:ln>
                <a:noFill/>
              </a:ln>
              <a:solidFill>
                <a:schemeClr val="tx1"/>
              </a:solidFill>
              <a:effectLst/>
              <a:uLnTx/>
              <a:uFillTx/>
              <a:latin typeface="+mn-lt"/>
              <a:ea typeface="+mn-ea"/>
            </a:endParaRPr>
          </a:p>
        </p:txBody>
      </p:sp>
      <p:sp>
        <p:nvSpPr>
          <p:cNvPr id="3379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53</a:t>
            </a:fld>
            <a:endParaRPr lang="en-US" altLang="zh-CN" sz="1000" dirty="0"/>
          </a:p>
        </p:txBody>
      </p:sp>
      <p:sp>
        <p:nvSpPr>
          <p:cNvPr id="33797" name="Rectangle 4"/>
          <p:cNvSpPr/>
          <p:nvPr/>
        </p:nvSpPr>
        <p:spPr>
          <a:xfrm>
            <a:off x="3848100" y="2809875"/>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占位符 9218"/>
          <p:cNvSpPr>
            <a:spLocks noGrp="1" noRot="1"/>
          </p:cNvSpPr>
          <p:nvPr>
            <p:ph idx="1"/>
          </p:nvPr>
        </p:nvSpPr>
        <p:spPr>
          <a:xfrm>
            <a:off x="301625" y="692150"/>
            <a:ext cx="8540750" cy="5330825"/>
          </a:xfrm>
        </p:spPr>
        <p:txBody>
          <a:bodyPr anchor="t" anchorCtr="0"/>
          <a:lstStyle/>
          <a:p>
            <a:pPr lvl="1">
              <a:lnSpc>
                <a:spcPct val="120000"/>
              </a:lnSpc>
              <a:buNone/>
            </a:pPr>
            <a:r>
              <a:rPr lang="zh-CN" altLang="en-US" dirty="0"/>
              <a:t>几种信号之间的关系</a:t>
            </a:r>
          </a:p>
          <a:p>
            <a:pPr lvl="1">
              <a:lnSpc>
                <a:spcPct val="120000"/>
              </a:lnSpc>
            </a:pPr>
            <a:r>
              <a:rPr lang="el-GR" altLang="zh-CN" sz="2400" dirty="0"/>
              <a:t>Φ</a:t>
            </a:r>
            <a:r>
              <a:rPr lang="zh-CN" altLang="en-US" sz="2400" dirty="0"/>
              <a:t>：</a:t>
            </a:r>
            <a:r>
              <a:rPr lang="zh-CN" altLang="en-US" sz="2400" dirty="0">
                <a:solidFill>
                  <a:schemeClr val="hlink"/>
                </a:solidFill>
              </a:rPr>
              <a:t>时钟周期信号</a:t>
            </a:r>
            <a:r>
              <a:rPr lang="zh-CN" altLang="en-US" sz="2400" dirty="0"/>
              <a:t>，是</a:t>
            </a:r>
            <a:r>
              <a:rPr lang="en-US" altLang="zh-CN" sz="2400" dirty="0"/>
              <a:t>CPU</a:t>
            </a:r>
            <a:r>
              <a:rPr lang="zh-CN" altLang="en-US" sz="2400" dirty="0"/>
              <a:t>中最基本的脉冲信号，其周期</a:t>
            </a:r>
            <a:r>
              <a:rPr lang="en-US" altLang="zh-CN" sz="2400" dirty="0"/>
              <a:t>T</a:t>
            </a:r>
            <a:r>
              <a:rPr lang="zh-CN" altLang="en-US" sz="2400" dirty="0"/>
              <a:t>是操作处理的最基本的时间单位。</a:t>
            </a:r>
          </a:p>
          <a:p>
            <a:pPr lvl="1"/>
            <a:r>
              <a:rPr lang="en-US" altLang="zh-CN" sz="2400" dirty="0"/>
              <a:t>T</a:t>
            </a:r>
            <a:r>
              <a:rPr lang="en-US" altLang="zh-CN" sz="2400" baseline="-25000" dirty="0"/>
              <a:t>1</a:t>
            </a:r>
            <a:r>
              <a:rPr lang="en-US" altLang="zh-CN" sz="2400" dirty="0"/>
              <a:t>~T</a:t>
            </a:r>
            <a:r>
              <a:rPr lang="en-US" altLang="zh-CN" sz="2400" baseline="-25000" dirty="0"/>
              <a:t>4</a:t>
            </a:r>
            <a:r>
              <a:rPr lang="zh-CN" altLang="en-US" sz="2400" dirty="0"/>
              <a:t>：</a:t>
            </a:r>
            <a:r>
              <a:rPr lang="zh-CN" altLang="en-US" sz="2400" dirty="0">
                <a:solidFill>
                  <a:schemeClr val="hlink"/>
                </a:solidFill>
              </a:rPr>
              <a:t>节拍脉冲信号</a:t>
            </a:r>
            <a:r>
              <a:rPr lang="zh-CN" altLang="en-US" sz="2400" dirty="0"/>
              <a:t>，周期</a:t>
            </a:r>
            <a:r>
              <a:rPr lang="en-US" altLang="zh-CN" sz="2400" dirty="0"/>
              <a:t>=CPU</a:t>
            </a:r>
            <a:r>
              <a:rPr lang="zh-CN" altLang="en-US" sz="2400" dirty="0"/>
              <a:t>周期，脉冲宽度</a:t>
            </a:r>
            <a:r>
              <a:rPr lang="en-US" altLang="zh-CN" sz="2400" dirty="0"/>
              <a:t>=Φ</a:t>
            </a:r>
            <a:r>
              <a:rPr lang="zh-CN" altLang="en-US" sz="2400" dirty="0"/>
              <a:t>的周期</a:t>
            </a:r>
            <a:r>
              <a:rPr lang="en-US" altLang="zh-CN" sz="2400" dirty="0"/>
              <a:t>T</a:t>
            </a:r>
            <a:r>
              <a:rPr lang="zh-CN" altLang="en-US" sz="2400" dirty="0"/>
              <a:t>。</a:t>
            </a:r>
          </a:p>
          <a:p>
            <a:pPr lvl="1"/>
            <a:r>
              <a:rPr lang="en-US" altLang="zh-CN" sz="2400" dirty="0"/>
              <a:t>M</a:t>
            </a:r>
            <a:r>
              <a:rPr lang="en-US" altLang="zh-CN" sz="2400" baseline="-25000" dirty="0"/>
              <a:t>1</a:t>
            </a:r>
            <a:r>
              <a:rPr lang="zh-CN" altLang="en-US" sz="2400" dirty="0"/>
              <a:t>、</a:t>
            </a:r>
            <a:r>
              <a:rPr lang="en-US" altLang="zh-CN" sz="2400" dirty="0"/>
              <a:t>M</a:t>
            </a:r>
            <a:r>
              <a:rPr lang="en-US" altLang="zh-CN" sz="2400" baseline="-25000" dirty="0"/>
              <a:t>2</a:t>
            </a:r>
            <a:r>
              <a:rPr lang="zh-CN" altLang="en-US" sz="2400" dirty="0"/>
              <a:t>：</a:t>
            </a:r>
            <a:r>
              <a:rPr lang="zh-CN" altLang="en-US" sz="2400" dirty="0">
                <a:solidFill>
                  <a:schemeClr val="hlink"/>
                </a:solidFill>
              </a:rPr>
              <a:t>节拍电位信号</a:t>
            </a:r>
            <a:r>
              <a:rPr lang="zh-CN" altLang="en-US" sz="2400" dirty="0"/>
              <a:t>，脉冲宽度</a:t>
            </a:r>
            <a:r>
              <a:rPr lang="en-US" altLang="zh-CN" sz="2400" dirty="0"/>
              <a:t>=CPU</a:t>
            </a:r>
            <a:r>
              <a:rPr lang="zh-CN" altLang="en-US" sz="2400" dirty="0"/>
              <a:t>周期。</a:t>
            </a:r>
          </a:p>
        </p:txBody>
      </p:sp>
      <p:sp>
        <p:nvSpPr>
          <p:cNvPr id="21505"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54</a:t>
            </a:fld>
            <a:endParaRPr lang="zh-CN" altLang="en-US" sz="1400" dirty="0">
              <a:latin typeface="Arial" panose="020B0604020202020204" pitchFamily="34" charset="0"/>
              <a:ea typeface="宋体" panose="02010600030101010101" pitchFamily="2" charset="-122"/>
            </a:endParaRPr>
          </a:p>
        </p:txBody>
      </p:sp>
      <p:grpSp>
        <p:nvGrpSpPr>
          <p:cNvPr id="21507" name="组合 9355"/>
          <p:cNvGrpSpPr/>
          <p:nvPr/>
        </p:nvGrpSpPr>
        <p:grpSpPr>
          <a:xfrm>
            <a:off x="755650" y="3789363"/>
            <a:ext cx="7488238" cy="2540000"/>
            <a:chOff x="204" y="1162"/>
            <a:chExt cx="5194" cy="1833"/>
          </a:xfrm>
        </p:grpSpPr>
        <p:grpSp>
          <p:nvGrpSpPr>
            <p:cNvPr id="21508" name="组合 9356"/>
            <p:cNvGrpSpPr/>
            <p:nvPr/>
          </p:nvGrpSpPr>
          <p:grpSpPr>
            <a:xfrm>
              <a:off x="204" y="1162"/>
              <a:ext cx="5194" cy="1833"/>
              <a:chOff x="-204" y="1026"/>
              <a:chExt cx="5851" cy="2353"/>
            </a:xfrm>
          </p:grpSpPr>
          <p:sp>
            <p:nvSpPr>
              <p:cNvPr id="21509" name="直接连接符 9357"/>
              <p:cNvSpPr/>
              <p:nvPr/>
            </p:nvSpPr>
            <p:spPr>
              <a:xfrm>
                <a:off x="2109" y="2464"/>
                <a:ext cx="0" cy="173"/>
              </a:xfrm>
              <a:prstGeom prst="line">
                <a:avLst/>
              </a:prstGeom>
              <a:ln w="9525" cap="flat" cmpd="sng">
                <a:solidFill>
                  <a:schemeClr val="tx1"/>
                </a:solidFill>
                <a:prstDash val="solid"/>
                <a:round/>
                <a:headEnd type="none" w="med" len="med"/>
                <a:tailEnd type="none" w="med" len="med"/>
              </a:ln>
            </p:spPr>
          </p:sp>
          <p:grpSp>
            <p:nvGrpSpPr>
              <p:cNvPr id="21510" name="组合 9358"/>
              <p:cNvGrpSpPr/>
              <p:nvPr/>
            </p:nvGrpSpPr>
            <p:grpSpPr>
              <a:xfrm>
                <a:off x="-204" y="1026"/>
                <a:ext cx="5851" cy="2353"/>
                <a:chOff x="-204" y="1026"/>
                <a:chExt cx="5851" cy="2353"/>
              </a:xfrm>
            </p:grpSpPr>
            <p:grpSp>
              <p:nvGrpSpPr>
                <p:cNvPr id="21511" name="组合 9359"/>
                <p:cNvGrpSpPr/>
                <p:nvPr/>
              </p:nvGrpSpPr>
              <p:grpSpPr>
                <a:xfrm>
                  <a:off x="-204" y="1853"/>
                  <a:ext cx="4491" cy="312"/>
                  <a:chOff x="-204" y="1853"/>
                  <a:chExt cx="4491" cy="312"/>
                </a:xfrm>
              </p:grpSpPr>
              <p:grpSp>
                <p:nvGrpSpPr>
                  <p:cNvPr id="21512" name="组合 9360"/>
                  <p:cNvGrpSpPr/>
                  <p:nvPr/>
                </p:nvGrpSpPr>
                <p:grpSpPr>
                  <a:xfrm>
                    <a:off x="149" y="1915"/>
                    <a:ext cx="4138" cy="173"/>
                    <a:chOff x="340" y="3385"/>
                    <a:chExt cx="5171" cy="272"/>
                  </a:xfrm>
                </p:grpSpPr>
                <p:grpSp>
                  <p:nvGrpSpPr>
                    <p:cNvPr id="21513" name="组合 9361"/>
                    <p:cNvGrpSpPr/>
                    <p:nvPr/>
                  </p:nvGrpSpPr>
                  <p:grpSpPr>
                    <a:xfrm>
                      <a:off x="1701" y="3385"/>
                      <a:ext cx="2177" cy="272"/>
                      <a:chOff x="612" y="2478"/>
                      <a:chExt cx="2177" cy="272"/>
                    </a:xfrm>
                  </p:grpSpPr>
                  <p:sp>
                    <p:nvSpPr>
                      <p:cNvPr id="21514" name="直接连接符 9362"/>
                      <p:cNvSpPr/>
                      <p:nvPr/>
                    </p:nvSpPr>
                    <p:spPr>
                      <a:xfrm flipV="1">
                        <a:off x="612" y="2478"/>
                        <a:ext cx="0" cy="272"/>
                      </a:xfrm>
                      <a:prstGeom prst="line">
                        <a:avLst/>
                      </a:prstGeom>
                      <a:ln w="9525" cap="flat" cmpd="sng">
                        <a:solidFill>
                          <a:schemeClr val="tx1"/>
                        </a:solidFill>
                        <a:prstDash val="solid"/>
                        <a:round/>
                        <a:headEnd type="none" w="med" len="med"/>
                        <a:tailEnd type="none" w="med" len="med"/>
                      </a:ln>
                    </p:spPr>
                  </p:sp>
                  <p:sp>
                    <p:nvSpPr>
                      <p:cNvPr id="21515" name="直接连接符 9363"/>
                      <p:cNvSpPr/>
                      <p:nvPr/>
                    </p:nvSpPr>
                    <p:spPr>
                      <a:xfrm>
                        <a:off x="612" y="2478"/>
                        <a:ext cx="544" cy="0"/>
                      </a:xfrm>
                      <a:prstGeom prst="line">
                        <a:avLst/>
                      </a:prstGeom>
                      <a:ln w="9525" cap="flat" cmpd="sng">
                        <a:solidFill>
                          <a:schemeClr val="tx1"/>
                        </a:solidFill>
                        <a:prstDash val="solid"/>
                        <a:round/>
                        <a:headEnd type="none" w="med" len="med"/>
                        <a:tailEnd type="none" w="med" len="med"/>
                      </a:ln>
                    </p:spPr>
                  </p:sp>
                  <p:sp>
                    <p:nvSpPr>
                      <p:cNvPr id="21516" name="直接连接符 9364"/>
                      <p:cNvSpPr/>
                      <p:nvPr/>
                    </p:nvSpPr>
                    <p:spPr>
                      <a:xfrm>
                        <a:off x="1156" y="2478"/>
                        <a:ext cx="0" cy="272"/>
                      </a:xfrm>
                      <a:prstGeom prst="line">
                        <a:avLst/>
                      </a:prstGeom>
                      <a:ln w="9525" cap="flat" cmpd="sng">
                        <a:solidFill>
                          <a:schemeClr val="tx1"/>
                        </a:solidFill>
                        <a:prstDash val="solid"/>
                        <a:round/>
                        <a:headEnd type="none" w="med" len="med"/>
                        <a:tailEnd type="none" w="med" len="med"/>
                      </a:ln>
                    </p:spPr>
                  </p:sp>
                  <p:sp>
                    <p:nvSpPr>
                      <p:cNvPr id="21517" name="直接连接符 9365"/>
                      <p:cNvSpPr/>
                      <p:nvPr/>
                    </p:nvSpPr>
                    <p:spPr>
                      <a:xfrm>
                        <a:off x="1156" y="2750"/>
                        <a:ext cx="1633" cy="0"/>
                      </a:xfrm>
                      <a:prstGeom prst="line">
                        <a:avLst/>
                      </a:prstGeom>
                      <a:ln w="9525" cap="flat" cmpd="sng">
                        <a:solidFill>
                          <a:schemeClr val="tx1"/>
                        </a:solidFill>
                        <a:prstDash val="solid"/>
                        <a:round/>
                        <a:headEnd type="none" w="med" len="med"/>
                        <a:tailEnd type="none" w="med" len="med"/>
                      </a:ln>
                    </p:spPr>
                  </p:sp>
                </p:grpSp>
                <p:sp>
                  <p:nvSpPr>
                    <p:cNvPr id="21518" name="直接连接符 9366"/>
                    <p:cNvSpPr/>
                    <p:nvPr/>
                  </p:nvSpPr>
                  <p:spPr>
                    <a:xfrm flipH="1">
                      <a:off x="340" y="3657"/>
                      <a:ext cx="1361" cy="0"/>
                    </a:xfrm>
                    <a:prstGeom prst="line">
                      <a:avLst/>
                    </a:prstGeom>
                    <a:ln w="9525" cap="flat" cmpd="sng">
                      <a:solidFill>
                        <a:schemeClr val="tx1"/>
                      </a:solidFill>
                      <a:prstDash val="solid"/>
                      <a:round/>
                      <a:headEnd type="none" w="med" len="med"/>
                      <a:tailEnd type="none" w="med" len="med"/>
                    </a:ln>
                  </p:spPr>
                </p:sp>
                <p:sp>
                  <p:nvSpPr>
                    <p:cNvPr id="21519" name="直接连接符 9367"/>
                    <p:cNvSpPr/>
                    <p:nvPr/>
                  </p:nvSpPr>
                  <p:spPr>
                    <a:xfrm flipV="1">
                      <a:off x="3878" y="3385"/>
                      <a:ext cx="0" cy="272"/>
                    </a:xfrm>
                    <a:prstGeom prst="line">
                      <a:avLst/>
                    </a:prstGeom>
                    <a:ln w="9525" cap="flat" cmpd="sng">
                      <a:solidFill>
                        <a:schemeClr val="tx1"/>
                      </a:solidFill>
                      <a:prstDash val="solid"/>
                      <a:round/>
                      <a:headEnd type="none" w="med" len="med"/>
                      <a:tailEnd type="none" w="med" len="med"/>
                    </a:ln>
                  </p:spPr>
                </p:sp>
                <p:sp>
                  <p:nvSpPr>
                    <p:cNvPr id="21520" name="直接连接符 9368"/>
                    <p:cNvSpPr/>
                    <p:nvPr/>
                  </p:nvSpPr>
                  <p:spPr>
                    <a:xfrm>
                      <a:off x="3878" y="3385"/>
                      <a:ext cx="544" cy="0"/>
                    </a:xfrm>
                    <a:prstGeom prst="line">
                      <a:avLst/>
                    </a:prstGeom>
                    <a:ln w="9525" cap="flat" cmpd="sng">
                      <a:solidFill>
                        <a:schemeClr val="tx1"/>
                      </a:solidFill>
                      <a:prstDash val="solid"/>
                      <a:round/>
                      <a:headEnd type="none" w="med" len="med"/>
                      <a:tailEnd type="none" w="med" len="med"/>
                    </a:ln>
                  </p:spPr>
                </p:sp>
                <p:sp>
                  <p:nvSpPr>
                    <p:cNvPr id="21521" name="直接连接符 9369"/>
                    <p:cNvSpPr/>
                    <p:nvPr/>
                  </p:nvSpPr>
                  <p:spPr>
                    <a:xfrm>
                      <a:off x="4422" y="3385"/>
                      <a:ext cx="0" cy="272"/>
                    </a:xfrm>
                    <a:prstGeom prst="line">
                      <a:avLst/>
                    </a:prstGeom>
                    <a:ln w="9525" cap="flat" cmpd="sng">
                      <a:solidFill>
                        <a:schemeClr val="tx1"/>
                      </a:solidFill>
                      <a:prstDash val="solid"/>
                      <a:round/>
                      <a:headEnd type="none" w="med" len="med"/>
                      <a:tailEnd type="none" w="med" len="med"/>
                    </a:ln>
                  </p:spPr>
                </p:sp>
                <p:sp>
                  <p:nvSpPr>
                    <p:cNvPr id="21522" name="直接连接符 9370"/>
                    <p:cNvSpPr/>
                    <p:nvPr/>
                  </p:nvSpPr>
                  <p:spPr>
                    <a:xfrm>
                      <a:off x="4422" y="3657"/>
                      <a:ext cx="1089" cy="0"/>
                    </a:xfrm>
                    <a:prstGeom prst="line">
                      <a:avLst/>
                    </a:prstGeom>
                    <a:ln w="9525" cap="flat" cmpd="sng">
                      <a:solidFill>
                        <a:schemeClr val="tx1"/>
                      </a:solidFill>
                      <a:prstDash val="solid"/>
                      <a:round/>
                      <a:headEnd type="none" w="med" len="med"/>
                      <a:tailEnd type="none" w="med" len="med"/>
                    </a:ln>
                  </p:spPr>
                </p:sp>
              </p:grpSp>
              <p:sp>
                <p:nvSpPr>
                  <p:cNvPr id="21523" name="文本框 9371"/>
                  <p:cNvSpPr txBox="1"/>
                  <p:nvPr/>
                </p:nvSpPr>
                <p:spPr>
                  <a:xfrm>
                    <a:off x="-204" y="1853"/>
                    <a:ext cx="353" cy="312"/>
                  </a:xfrm>
                  <a:prstGeom prst="rect">
                    <a:avLst/>
                  </a:prstGeom>
                  <a:noFill/>
                  <a:ln w="9525">
                    <a:noFill/>
                  </a:ln>
                </p:spPr>
                <p:txBody>
                  <a:bodyPr anchor="t" anchorCtr="0">
                    <a:spAutoFit/>
                  </a:bodyPr>
                  <a:lstStyle/>
                  <a:p>
                    <a:pPr>
                      <a:spcBef>
                        <a:spcPct val="50000"/>
                      </a:spcBef>
                    </a:pPr>
                    <a:r>
                      <a:rPr lang="en-US" altLang="zh-CN" sz="1600">
                        <a:latin typeface="Arial" panose="020B0604020202020204" pitchFamily="34" charset="0"/>
                        <a:ea typeface="宋体" panose="02010600030101010101" pitchFamily="2" charset="-122"/>
                      </a:rPr>
                      <a:t>T</a:t>
                    </a:r>
                    <a:r>
                      <a:rPr lang="en-US" altLang="zh-CN" sz="1600" baseline="-25000">
                        <a:latin typeface="Arial" panose="020B0604020202020204" pitchFamily="34" charset="0"/>
                        <a:ea typeface="宋体" panose="02010600030101010101" pitchFamily="2" charset="-122"/>
                      </a:rPr>
                      <a:t>3</a:t>
                    </a:r>
                  </a:p>
                </p:txBody>
              </p:sp>
            </p:grpSp>
            <p:grpSp>
              <p:nvGrpSpPr>
                <p:cNvPr id="21524" name="组合 9372"/>
                <p:cNvGrpSpPr/>
                <p:nvPr/>
              </p:nvGrpSpPr>
              <p:grpSpPr>
                <a:xfrm>
                  <a:off x="-204" y="2464"/>
                  <a:ext cx="5760" cy="318"/>
                  <a:chOff x="-204" y="2464"/>
                  <a:chExt cx="5760" cy="318"/>
                </a:xfrm>
              </p:grpSpPr>
              <p:grpSp>
                <p:nvGrpSpPr>
                  <p:cNvPr id="21525" name="组合 9373"/>
                  <p:cNvGrpSpPr/>
                  <p:nvPr/>
                </p:nvGrpSpPr>
                <p:grpSpPr>
                  <a:xfrm>
                    <a:off x="149" y="2464"/>
                    <a:ext cx="5407" cy="195"/>
                    <a:chOff x="149" y="2464"/>
                    <a:chExt cx="5407" cy="195"/>
                  </a:xfrm>
                </p:grpSpPr>
                <p:sp>
                  <p:nvSpPr>
                    <p:cNvPr id="21526" name="直接连接符 9374"/>
                    <p:cNvSpPr/>
                    <p:nvPr/>
                  </p:nvSpPr>
                  <p:spPr>
                    <a:xfrm>
                      <a:off x="149" y="2637"/>
                      <a:ext cx="218" cy="0"/>
                    </a:xfrm>
                    <a:prstGeom prst="line">
                      <a:avLst/>
                    </a:prstGeom>
                    <a:ln w="9525" cap="flat" cmpd="sng">
                      <a:solidFill>
                        <a:schemeClr val="tx1"/>
                      </a:solidFill>
                      <a:prstDash val="solid"/>
                      <a:round/>
                      <a:headEnd type="none" w="med" len="med"/>
                      <a:tailEnd type="none" w="med" len="med"/>
                    </a:ln>
                  </p:spPr>
                </p:sp>
                <p:sp>
                  <p:nvSpPr>
                    <p:cNvPr id="21527" name="直接连接符 9375"/>
                    <p:cNvSpPr/>
                    <p:nvPr/>
                  </p:nvSpPr>
                  <p:spPr>
                    <a:xfrm flipV="1">
                      <a:off x="367" y="2464"/>
                      <a:ext cx="0" cy="173"/>
                    </a:xfrm>
                    <a:prstGeom prst="line">
                      <a:avLst/>
                    </a:prstGeom>
                    <a:ln w="9525" cap="flat" cmpd="sng">
                      <a:solidFill>
                        <a:schemeClr val="tx1"/>
                      </a:solidFill>
                      <a:prstDash val="solid"/>
                      <a:round/>
                      <a:headEnd type="none" w="med" len="med"/>
                      <a:tailEnd type="none" w="med" len="med"/>
                    </a:ln>
                  </p:spPr>
                </p:sp>
                <p:sp>
                  <p:nvSpPr>
                    <p:cNvPr id="21528" name="直接连接符 9376"/>
                    <p:cNvSpPr/>
                    <p:nvPr/>
                  </p:nvSpPr>
                  <p:spPr>
                    <a:xfrm>
                      <a:off x="367" y="2464"/>
                      <a:ext cx="1742" cy="0"/>
                    </a:xfrm>
                    <a:prstGeom prst="line">
                      <a:avLst/>
                    </a:prstGeom>
                    <a:ln w="9525" cap="flat" cmpd="sng">
                      <a:solidFill>
                        <a:schemeClr val="tx1"/>
                      </a:solidFill>
                      <a:prstDash val="solid"/>
                      <a:round/>
                      <a:headEnd type="none" w="med" len="med"/>
                      <a:tailEnd type="none" w="med" len="med"/>
                    </a:ln>
                  </p:spPr>
                </p:sp>
                <p:sp>
                  <p:nvSpPr>
                    <p:cNvPr id="21529" name="直接连接符 9377"/>
                    <p:cNvSpPr/>
                    <p:nvPr/>
                  </p:nvSpPr>
                  <p:spPr>
                    <a:xfrm>
                      <a:off x="2109" y="2659"/>
                      <a:ext cx="3447" cy="0"/>
                    </a:xfrm>
                    <a:prstGeom prst="line">
                      <a:avLst/>
                    </a:prstGeom>
                    <a:ln w="9525" cap="flat" cmpd="sng">
                      <a:solidFill>
                        <a:schemeClr val="tx1"/>
                      </a:solidFill>
                      <a:prstDash val="solid"/>
                      <a:round/>
                      <a:headEnd type="none" w="med" len="med"/>
                      <a:tailEnd type="none" w="med" len="med"/>
                    </a:ln>
                  </p:spPr>
                </p:sp>
              </p:grpSp>
              <p:sp>
                <p:nvSpPr>
                  <p:cNvPr id="21530" name="文本框 9378"/>
                  <p:cNvSpPr txBox="1"/>
                  <p:nvPr/>
                </p:nvSpPr>
                <p:spPr>
                  <a:xfrm>
                    <a:off x="-204" y="2471"/>
                    <a:ext cx="353" cy="311"/>
                  </a:xfrm>
                  <a:prstGeom prst="rect">
                    <a:avLst/>
                  </a:prstGeom>
                  <a:noFill/>
                  <a:ln w="9525">
                    <a:noFill/>
                  </a:ln>
                </p:spPr>
                <p:txBody>
                  <a:bodyPr anchor="t" anchorCtr="0">
                    <a:spAutoFit/>
                  </a:bodyPr>
                  <a:lstStyle/>
                  <a:p>
                    <a:pPr>
                      <a:spcBef>
                        <a:spcPct val="50000"/>
                      </a:spcBef>
                    </a:pPr>
                    <a:r>
                      <a:rPr lang="en-US" altLang="zh-CN" sz="1600">
                        <a:latin typeface="Arial" panose="020B0604020202020204" pitchFamily="34" charset="0"/>
                        <a:ea typeface="宋体" panose="02010600030101010101" pitchFamily="2" charset="-122"/>
                      </a:rPr>
                      <a:t>M</a:t>
                    </a:r>
                    <a:r>
                      <a:rPr lang="en-US" altLang="zh-CN" sz="1600" baseline="-25000">
                        <a:latin typeface="Arial" panose="020B0604020202020204" pitchFamily="34" charset="0"/>
                        <a:ea typeface="宋体" panose="02010600030101010101" pitchFamily="2" charset="-122"/>
                      </a:rPr>
                      <a:t>1</a:t>
                    </a:r>
                  </a:p>
                </p:txBody>
              </p:sp>
            </p:grpSp>
            <p:grpSp>
              <p:nvGrpSpPr>
                <p:cNvPr id="21531" name="组合 9379"/>
                <p:cNvGrpSpPr/>
                <p:nvPr/>
              </p:nvGrpSpPr>
              <p:grpSpPr>
                <a:xfrm>
                  <a:off x="-204" y="1026"/>
                  <a:ext cx="5828" cy="312"/>
                  <a:chOff x="-204" y="1026"/>
                  <a:chExt cx="5828" cy="312"/>
                </a:xfrm>
              </p:grpSpPr>
              <p:grpSp>
                <p:nvGrpSpPr>
                  <p:cNvPr id="21532" name="组合 9380"/>
                  <p:cNvGrpSpPr/>
                  <p:nvPr/>
                </p:nvGrpSpPr>
                <p:grpSpPr>
                  <a:xfrm>
                    <a:off x="158" y="1071"/>
                    <a:ext cx="4138" cy="173"/>
                    <a:chOff x="113" y="2115"/>
                    <a:chExt cx="5171" cy="272"/>
                  </a:xfrm>
                </p:grpSpPr>
                <p:grpSp>
                  <p:nvGrpSpPr>
                    <p:cNvPr id="21533" name="组合 9381"/>
                    <p:cNvGrpSpPr/>
                    <p:nvPr/>
                  </p:nvGrpSpPr>
                  <p:grpSpPr>
                    <a:xfrm>
                      <a:off x="3923" y="2115"/>
                      <a:ext cx="545" cy="272"/>
                      <a:chOff x="657" y="2115"/>
                      <a:chExt cx="545" cy="272"/>
                    </a:xfrm>
                  </p:grpSpPr>
                  <p:sp>
                    <p:nvSpPr>
                      <p:cNvPr id="21534" name="直接连接符 9382"/>
                      <p:cNvSpPr/>
                      <p:nvPr/>
                    </p:nvSpPr>
                    <p:spPr>
                      <a:xfrm>
                        <a:off x="657" y="2387"/>
                        <a:ext cx="273" cy="0"/>
                      </a:xfrm>
                      <a:prstGeom prst="line">
                        <a:avLst/>
                      </a:prstGeom>
                      <a:ln w="9525" cap="flat" cmpd="sng">
                        <a:solidFill>
                          <a:schemeClr val="tx1"/>
                        </a:solidFill>
                        <a:prstDash val="solid"/>
                        <a:round/>
                        <a:headEnd type="none" w="med" len="med"/>
                        <a:tailEnd type="none" w="med" len="med"/>
                      </a:ln>
                    </p:spPr>
                  </p:sp>
                  <p:sp>
                    <p:nvSpPr>
                      <p:cNvPr id="21535" name="直接连接符 9383"/>
                      <p:cNvSpPr/>
                      <p:nvPr/>
                    </p:nvSpPr>
                    <p:spPr>
                      <a:xfrm flipV="1">
                        <a:off x="930" y="2115"/>
                        <a:ext cx="0" cy="272"/>
                      </a:xfrm>
                      <a:prstGeom prst="line">
                        <a:avLst/>
                      </a:prstGeom>
                      <a:ln w="9525" cap="flat" cmpd="sng">
                        <a:solidFill>
                          <a:schemeClr val="tx1"/>
                        </a:solidFill>
                        <a:prstDash val="solid"/>
                        <a:round/>
                        <a:headEnd type="none" w="med" len="med"/>
                        <a:tailEnd type="none" w="med" len="med"/>
                      </a:ln>
                    </p:spPr>
                  </p:sp>
                  <p:sp>
                    <p:nvSpPr>
                      <p:cNvPr id="21536" name="直接连接符 9384"/>
                      <p:cNvSpPr/>
                      <p:nvPr/>
                    </p:nvSpPr>
                    <p:spPr>
                      <a:xfrm>
                        <a:off x="930" y="2115"/>
                        <a:ext cx="272" cy="0"/>
                      </a:xfrm>
                      <a:prstGeom prst="line">
                        <a:avLst/>
                      </a:prstGeom>
                      <a:ln w="9525" cap="flat" cmpd="sng">
                        <a:solidFill>
                          <a:schemeClr val="tx1"/>
                        </a:solidFill>
                        <a:prstDash val="solid"/>
                        <a:round/>
                        <a:headEnd type="none" w="med" len="med"/>
                        <a:tailEnd type="none" w="med" len="med"/>
                      </a:ln>
                    </p:spPr>
                  </p:sp>
                  <p:sp>
                    <p:nvSpPr>
                      <p:cNvPr id="21537" name="直接连接符 9385"/>
                      <p:cNvSpPr/>
                      <p:nvPr/>
                    </p:nvSpPr>
                    <p:spPr>
                      <a:xfrm>
                        <a:off x="1202" y="2115"/>
                        <a:ext cx="0" cy="272"/>
                      </a:xfrm>
                      <a:prstGeom prst="line">
                        <a:avLst/>
                      </a:prstGeom>
                      <a:ln w="9525" cap="flat" cmpd="sng">
                        <a:solidFill>
                          <a:schemeClr val="tx1"/>
                        </a:solidFill>
                        <a:prstDash val="solid"/>
                        <a:round/>
                        <a:headEnd type="none" w="med" len="med"/>
                        <a:tailEnd type="none" w="med" len="med"/>
                      </a:ln>
                    </p:spPr>
                  </p:sp>
                </p:grpSp>
                <p:grpSp>
                  <p:nvGrpSpPr>
                    <p:cNvPr id="21538" name="组合 9386"/>
                    <p:cNvGrpSpPr/>
                    <p:nvPr/>
                  </p:nvGrpSpPr>
                  <p:grpSpPr>
                    <a:xfrm>
                      <a:off x="1202" y="2115"/>
                      <a:ext cx="545" cy="272"/>
                      <a:chOff x="657" y="2115"/>
                      <a:chExt cx="545" cy="272"/>
                    </a:xfrm>
                  </p:grpSpPr>
                  <p:sp>
                    <p:nvSpPr>
                      <p:cNvPr id="21539" name="直接连接符 9387"/>
                      <p:cNvSpPr/>
                      <p:nvPr/>
                    </p:nvSpPr>
                    <p:spPr>
                      <a:xfrm>
                        <a:off x="657" y="2387"/>
                        <a:ext cx="273" cy="0"/>
                      </a:xfrm>
                      <a:prstGeom prst="line">
                        <a:avLst/>
                      </a:prstGeom>
                      <a:ln w="9525" cap="flat" cmpd="sng">
                        <a:solidFill>
                          <a:schemeClr val="tx1"/>
                        </a:solidFill>
                        <a:prstDash val="solid"/>
                        <a:round/>
                        <a:headEnd type="none" w="med" len="med"/>
                        <a:tailEnd type="none" w="med" len="med"/>
                      </a:ln>
                    </p:spPr>
                  </p:sp>
                  <p:sp>
                    <p:nvSpPr>
                      <p:cNvPr id="21540" name="直接连接符 9388"/>
                      <p:cNvSpPr/>
                      <p:nvPr/>
                    </p:nvSpPr>
                    <p:spPr>
                      <a:xfrm flipV="1">
                        <a:off x="930" y="2115"/>
                        <a:ext cx="0" cy="272"/>
                      </a:xfrm>
                      <a:prstGeom prst="line">
                        <a:avLst/>
                      </a:prstGeom>
                      <a:ln w="9525" cap="flat" cmpd="sng">
                        <a:solidFill>
                          <a:schemeClr val="tx1"/>
                        </a:solidFill>
                        <a:prstDash val="solid"/>
                        <a:round/>
                        <a:headEnd type="none" w="med" len="med"/>
                        <a:tailEnd type="none" w="med" len="med"/>
                      </a:ln>
                    </p:spPr>
                  </p:sp>
                  <p:sp>
                    <p:nvSpPr>
                      <p:cNvPr id="21541" name="直接连接符 9389"/>
                      <p:cNvSpPr/>
                      <p:nvPr/>
                    </p:nvSpPr>
                    <p:spPr>
                      <a:xfrm>
                        <a:off x="930" y="2115"/>
                        <a:ext cx="272" cy="0"/>
                      </a:xfrm>
                      <a:prstGeom prst="line">
                        <a:avLst/>
                      </a:prstGeom>
                      <a:ln w="9525" cap="flat" cmpd="sng">
                        <a:solidFill>
                          <a:schemeClr val="tx1"/>
                        </a:solidFill>
                        <a:prstDash val="solid"/>
                        <a:round/>
                        <a:headEnd type="none" w="med" len="med"/>
                        <a:tailEnd type="none" w="med" len="med"/>
                      </a:ln>
                    </p:spPr>
                  </p:sp>
                  <p:sp>
                    <p:nvSpPr>
                      <p:cNvPr id="21542" name="直接连接符 9390"/>
                      <p:cNvSpPr/>
                      <p:nvPr/>
                    </p:nvSpPr>
                    <p:spPr>
                      <a:xfrm>
                        <a:off x="1202" y="2115"/>
                        <a:ext cx="0" cy="272"/>
                      </a:xfrm>
                      <a:prstGeom prst="line">
                        <a:avLst/>
                      </a:prstGeom>
                      <a:ln w="9525" cap="flat" cmpd="sng">
                        <a:solidFill>
                          <a:schemeClr val="tx1"/>
                        </a:solidFill>
                        <a:prstDash val="solid"/>
                        <a:round/>
                        <a:headEnd type="none" w="med" len="med"/>
                        <a:tailEnd type="none" w="med" len="med"/>
                      </a:ln>
                    </p:spPr>
                  </p:sp>
                </p:grpSp>
                <p:grpSp>
                  <p:nvGrpSpPr>
                    <p:cNvPr id="21543" name="组合 9391"/>
                    <p:cNvGrpSpPr/>
                    <p:nvPr/>
                  </p:nvGrpSpPr>
                  <p:grpSpPr>
                    <a:xfrm>
                      <a:off x="1746" y="2115"/>
                      <a:ext cx="545" cy="272"/>
                      <a:chOff x="657" y="2115"/>
                      <a:chExt cx="545" cy="272"/>
                    </a:xfrm>
                  </p:grpSpPr>
                  <p:sp>
                    <p:nvSpPr>
                      <p:cNvPr id="21544" name="直接连接符 9392"/>
                      <p:cNvSpPr/>
                      <p:nvPr/>
                    </p:nvSpPr>
                    <p:spPr>
                      <a:xfrm>
                        <a:off x="657" y="2387"/>
                        <a:ext cx="273" cy="0"/>
                      </a:xfrm>
                      <a:prstGeom prst="line">
                        <a:avLst/>
                      </a:prstGeom>
                      <a:ln w="9525" cap="flat" cmpd="sng">
                        <a:solidFill>
                          <a:schemeClr val="tx1"/>
                        </a:solidFill>
                        <a:prstDash val="solid"/>
                        <a:round/>
                        <a:headEnd type="none" w="med" len="med"/>
                        <a:tailEnd type="none" w="med" len="med"/>
                      </a:ln>
                    </p:spPr>
                  </p:sp>
                  <p:sp>
                    <p:nvSpPr>
                      <p:cNvPr id="21545" name="直接连接符 9393"/>
                      <p:cNvSpPr/>
                      <p:nvPr/>
                    </p:nvSpPr>
                    <p:spPr>
                      <a:xfrm flipV="1">
                        <a:off x="930" y="2115"/>
                        <a:ext cx="0" cy="272"/>
                      </a:xfrm>
                      <a:prstGeom prst="line">
                        <a:avLst/>
                      </a:prstGeom>
                      <a:ln w="9525" cap="flat" cmpd="sng">
                        <a:solidFill>
                          <a:schemeClr val="tx1"/>
                        </a:solidFill>
                        <a:prstDash val="solid"/>
                        <a:round/>
                        <a:headEnd type="none" w="med" len="med"/>
                        <a:tailEnd type="none" w="med" len="med"/>
                      </a:ln>
                    </p:spPr>
                  </p:sp>
                  <p:sp>
                    <p:nvSpPr>
                      <p:cNvPr id="21546" name="直接连接符 9394"/>
                      <p:cNvSpPr/>
                      <p:nvPr/>
                    </p:nvSpPr>
                    <p:spPr>
                      <a:xfrm>
                        <a:off x="930" y="2115"/>
                        <a:ext cx="272" cy="0"/>
                      </a:xfrm>
                      <a:prstGeom prst="line">
                        <a:avLst/>
                      </a:prstGeom>
                      <a:ln w="9525" cap="flat" cmpd="sng">
                        <a:solidFill>
                          <a:schemeClr val="tx1"/>
                        </a:solidFill>
                        <a:prstDash val="solid"/>
                        <a:round/>
                        <a:headEnd type="none" w="med" len="med"/>
                        <a:tailEnd type="none" w="med" len="med"/>
                      </a:ln>
                    </p:spPr>
                  </p:sp>
                  <p:sp>
                    <p:nvSpPr>
                      <p:cNvPr id="21547" name="直接连接符 9395"/>
                      <p:cNvSpPr/>
                      <p:nvPr/>
                    </p:nvSpPr>
                    <p:spPr>
                      <a:xfrm>
                        <a:off x="1202" y="2115"/>
                        <a:ext cx="0" cy="272"/>
                      </a:xfrm>
                      <a:prstGeom prst="line">
                        <a:avLst/>
                      </a:prstGeom>
                      <a:ln w="9525" cap="flat" cmpd="sng">
                        <a:solidFill>
                          <a:schemeClr val="tx1"/>
                        </a:solidFill>
                        <a:prstDash val="solid"/>
                        <a:round/>
                        <a:headEnd type="none" w="med" len="med"/>
                        <a:tailEnd type="none" w="med" len="med"/>
                      </a:ln>
                    </p:spPr>
                  </p:sp>
                </p:grpSp>
                <p:grpSp>
                  <p:nvGrpSpPr>
                    <p:cNvPr id="21548" name="组合 9396"/>
                    <p:cNvGrpSpPr/>
                    <p:nvPr/>
                  </p:nvGrpSpPr>
                  <p:grpSpPr>
                    <a:xfrm>
                      <a:off x="2290" y="2115"/>
                      <a:ext cx="545" cy="272"/>
                      <a:chOff x="657" y="2115"/>
                      <a:chExt cx="545" cy="272"/>
                    </a:xfrm>
                  </p:grpSpPr>
                  <p:sp>
                    <p:nvSpPr>
                      <p:cNvPr id="21549" name="直接连接符 9397"/>
                      <p:cNvSpPr/>
                      <p:nvPr/>
                    </p:nvSpPr>
                    <p:spPr>
                      <a:xfrm>
                        <a:off x="657" y="2387"/>
                        <a:ext cx="273" cy="0"/>
                      </a:xfrm>
                      <a:prstGeom prst="line">
                        <a:avLst/>
                      </a:prstGeom>
                      <a:ln w="9525" cap="flat" cmpd="sng">
                        <a:solidFill>
                          <a:schemeClr val="tx1"/>
                        </a:solidFill>
                        <a:prstDash val="solid"/>
                        <a:round/>
                        <a:headEnd type="none" w="med" len="med"/>
                        <a:tailEnd type="none" w="med" len="med"/>
                      </a:ln>
                    </p:spPr>
                  </p:sp>
                  <p:sp>
                    <p:nvSpPr>
                      <p:cNvPr id="21550" name="直接连接符 9398"/>
                      <p:cNvSpPr/>
                      <p:nvPr/>
                    </p:nvSpPr>
                    <p:spPr>
                      <a:xfrm flipV="1">
                        <a:off x="930" y="2115"/>
                        <a:ext cx="0" cy="272"/>
                      </a:xfrm>
                      <a:prstGeom prst="line">
                        <a:avLst/>
                      </a:prstGeom>
                      <a:ln w="9525" cap="flat" cmpd="sng">
                        <a:solidFill>
                          <a:schemeClr val="tx1"/>
                        </a:solidFill>
                        <a:prstDash val="solid"/>
                        <a:round/>
                        <a:headEnd type="none" w="med" len="med"/>
                        <a:tailEnd type="none" w="med" len="med"/>
                      </a:ln>
                    </p:spPr>
                  </p:sp>
                  <p:sp>
                    <p:nvSpPr>
                      <p:cNvPr id="21551" name="直接连接符 9399"/>
                      <p:cNvSpPr/>
                      <p:nvPr/>
                    </p:nvSpPr>
                    <p:spPr>
                      <a:xfrm>
                        <a:off x="930" y="2115"/>
                        <a:ext cx="272" cy="0"/>
                      </a:xfrm>
                      <a:prstGeom prst="line">
                        <a:avLst/>
                      </a:prstGeom>
                      <a:ln w="9525" cap="flat" cmpd="sng">
                        <a:solidFill>
                          <a:schemeClr val="tx1"/>
                        </a:solidFill>
                        <a:prstDash val="solid"/>
                        <a:round/>
                        <a:headEnd type="none" w="med" len="med"/>
                        <a:tailEnd type="none" w="med" len="med"/>
                      </a:ln>
                    </p:spPr>
                  </p:sp>
                  <p:sp>
                    <p:nvSpPr>
                      <p:cNvPr id="21552" name="直接连接符 9400"/>
                      <p:cNvSpPr/>
                      <p:nvPr/>
                    </p:nvSpPr>
                    <p:spPr>
                      <a:xfrm>
                        <a:off x="1202" y="2115"/>
                        <a:ext cx="0" cy="272"/>
                      </a:xfrm>
                      <a:prstGeom prst="line">
                        <a:avLst/>
                      </a:prstGeom>
                      <a:ln w="9525" cap="flat" cmpd="sng">
                        <a:solidFill>
                          <a:schemeClr val="tx1"/>
                        </a:solidFill>
                        <a:prstDash val="solid"/>
                        <a:round/>
                        <a:headEnd type="none" w="med" len="med"/>
                        <a:tailEnd type="none" w="med" len="med"/>
                      </a:ln>
                    </p:spPr>
                  </p:sp>
                </p:grpSp>
                <p:grpSp>
                  <p:nvGrpSpPr>
                    <p:cNvPr id="21553" name="组合 9401"/>
                    <p:cNvGrpSpPr/>
                    <p:nvPr/>
                  </p:nvGrpSpPr>
                  <p:grpSpPr>
                    <a:xfrm>
                      <a:off x="2835" y="2115"/>
                      <a:ext cx="545" cy="272"/>
                      <a:chOff x="657" y="2115"/>
                      <a:chExt cx="545" cy="272"/>
                    </a:xfrm>
                  </p:grpSpPr>
                  <p:sp>
                    <p:nvSpPr>
                      <p:cNvPr id="21554" name="直接连接符 9402"/>
                      <p:cNvSpPr/>
                      <p:nvPr/>
                    </p:nvSpPr>
                    <p:spPr>
                      <a:xfrm>
                        <a:off x="657" y="2387"/>
                        <a:ext cx="273" cy="0"/>
                      </a:xfrm>
                      <a:prstGeom prst="line">
                        <a:avLst/>
                      </a:prstGeom>
                      <a:ln w="9525" cap="flat" cmpd="sng">
                        <a:solidFill>
                          <a:schemeClr val="tx1"/>
                        </a:solidFill>
                        <a:prstDash val="solid"/>
                        <a:round/>
                        <a:headEnd type="none" w="med" len="med"/>
                        <a:tailEnd type="none" w="med" len="med"/>
                      </a:ln>
                    </p:spPr>
                  </p:sp>
                  <p:sp>
                    <p:nvSpPr>
                      <p:cNvPr id="21555" name="直接连接符 9403"/>
                      <p:cNvSpPr/>
                      <p:nvPr/>
                    </p:nvSpPr>
                    <p:spPr>
                      <a:xfrm flipV="1">
                        <a:off x="930" y="2115"/>
                        <a:ext cx="0" cy="272"/>
                      </a:xfrm>
                      <a:prstGeom prst="line">
                        <a:avLst/>
                      </a:prstGeom>
                      <a:ln w="9525" cap="flat" cmpd="sng">
                        <a:solidFill>
                          <a:schemeClr val="tx1"/>
                        </a:solidFill>
                        <a:prstDash val="solid"/>
                        <a:round/>
                        <a:headEnd type="none" w="med" len="med"/>
                        <a:tailEnd type="none" w="med" len="med"/>
                      </a:ln>
                    </p:spPr>
                  </p:sp>
                  <p:sp>
                    <p:nvSpPr>
                      <p:cNvPr id="21556" name="直接连接符 9404"/>
                      <p:cNvSpPr/>
                      <p:nvPr/>
                    </p:nvSpPr>
                    <p:spPr>
                      <a:xfrm>
                        <a:off x="930" y="2115"/>
                        <a:ext cx="272" cy="0"/>
                      </a:xfrm>
                      <a:prstGeom prst="line">
                        <a:avLst/>
                      </a:prstGeom>
                      <a:ln w="9525" cap="flat" cmpd="sng">
                        <a:solidFill>
                          <a:schemeClr val="tx1"/>
                        </a:solidFill>
                        <a:prstDash val="solid"/>
                        <a:round/>
                        <a:headEnd type="none" w="med" len="med"/>
                        <a:tailEnd type="none" w="med" len="med"/>
                      </a:ln>
                    </p:spPr>
                  </p:sp>
                  <p:sp>
                    <p:nvSpPr>
                      <p:cNvPr id="21557" name="直接连接符 9405"/>
                      <p:cNvSpPr/>
                      <p:nvPr/>
                    </p:nvSpPr>
                    <p:spPr>
                      <a:xfrm>
                        <a:off x="1202" y="2115"/>
                        <a:ext cx="0" cy="272"/>
                      </a:xfrm>
                      <a:prstGeom prst="line">
                        <a:avLst/>
                      </a:prstGeom>
                      <a:ln w="9525" cap="flat" cmpd="sng">
                        <a:solidFill>
                          <a:schemeClr val="tx1"/>
                        </a:solidFill>
                        <a:prstDash val="solid"/>
                        <a:round/>
                        <a:headEnd type="none" w="med" len="med"/>
                        <a:tailEnd type="none" w="med" len="med"/>
                      </a:ln>
                    </p:spPr>
                  </p:sp>
                </p:grpSp>
                <p:grpSp>
                  <p:nvGrpSpPr>
                    <p:cNvPr id="21558" name="组合 9406"/>
                    <p:cNvGrpSpPr/>
                    <p:nvPr/>
                  </p:nvGrpSpPr>
                  <p:grpSpPr>
                    <a:xfrm>
                      <a:off x="3379" y="2115"/>
                      <a:ext cx="545" cy="272"/>
                      <a:chOff x="657" y="2115"/>
                      <a:chExt cx="545" cy="272"/>
                    </a:xfrm>
                  </p:grpSpPr>
                  <p:sp>
                    <p:nvSpPr>
                      <p:cNvPr id="21559" name="直接连接符 9407"/>
                      <p:cNvSpPr/>
                      <p:nvPr/>
                    </p:nvSpPr>
                    <p:spPr>
                      <a:xfrm>
                        <a:off x="657" y="2387"/>
                        <a:ext cx="273" cy="0"/>
                      </a:xfrm>
                      <a:prstGeom prst="line">
                        <a:avLst/>
                      </a:prstGeom>
                      <a:ln w="9525" cap="flat" cmpd="sng">
                        <a:solidFill>
                          <a:schemeClr val="tx1"/>
                        </a:solidFill>
                        <a:prstDash val="solid"/>
                        <a:round/>
                        <a:headEnd type="none" w="med" len="med"/>
                        <a:tailEnd type="none" w="med" len="med"/>
                      </a:ln>
                    </p:spPr>
                  </p:sp>
                  <p:sp>
                    <p:nvSpPr>
                      <p:cNvPr id="21560" name="直接连接符 9408"/>
                      <p:cNvSpPr/>
                      <p:nvPr/>
                    </p:nvSpPr>
                    <p:spPr>
                      <a:xfrm flipV="1">
                        <a:off x="930" y="2115"/>
                        <a:ext cx="0" cy="272"/>
                      </a:xfrm>
                      <a:prstGeom prst="line">
                        <a:avLst/>
                      </a:prstGeom>
                      <a:ln w="9525" cap="flat" cmpd="sng">
                        <a:solidFill>
                          <a:schemeClr val="tx1"/>
                        </a:solidFill>
                        <a:prstDash val="solid"/>
                        <a:round/>
                        <a:headEnd type="none" w="med" len="med"/>
                        <a:tailEnd type="none" w="med" len="med"/>
                      </a:ln>
                    </p:spPr>
                  </p:sp>
                  <p:sp>
                    <p:nvSpPr>
                      <p:cNvPr id="21561" name="直接连接符 9409"/>
                      <p:cNvSpPr/>
                      <p:nvPr/>
                    </p:nvSpPr>
                    <p:spPr>
                      <a:xfrm>
                        <a:off x="930" y="2115"/>
                        <a:ext cx="272" cy="0"/>
                      </a:xfrm>
                      <a:prstGeom prst="line">
                        <a:avLst/>
                      </a:prstGeom>
                      <a:ln w="9525" cap="flat" cmpd="sng">
                        <a:solidFill>
                          <a:schemeClr val="tx1"/>
                        </a:solidFill>
                        <a:prstDash val="solid"/>
                        <a:round/>
                        <a:headEnd type="none" w="med" len="med"/>
                        <a:tailEnd type="none" w="med" len="med"/>
                      </a:ln>
                    </p:spPr>
                  </p:sp>
                  <p:sp>
                    <p:nvSpPr>
                      <p:cNvPr id="21562" name="直接连接符 9410"/>
                      <p:cNvSpPr/>
                      <p:nvPr/>
                    </p:nvSpPr>
                    <p:spPr>
                      <a:xfrm>
                        <a:off x="1202" y="2115"/>
                        <a:ext cx="0" cy="272"/>
                      </a:xfrm>
                      <a:prstGeom prst="line">
                        <a:avLst/>
                      </a:prstGeom>
                      <a:ln w="9525" cap="flat" cmpd="sng">
                        <a:solidFill>
                          <a:schemeClr val="tx1"/>
                        </a:solidFill>
                        <a:prstDash val="solid"/>
                        <a:round/>
                        <a:headEnd type="none" w="med" len="med"/>
                        <a:tailEnd type="none" w="med" len="med"/>
                      </a:ln>
                    </p:spPr>
                  </p:sp>
                </p:grpSp>
                <p:grpSp>
                  <p:nvGrpSpPr>
                    <p:cNvPr id="21563" name="组合 9411"/>
                    <p:cNvGrpSpPr/>
                    <p:nvPr/>
                  </p:nvGrpSpPr>
                  <p:grpSpPr>
                    <a:xfrm>
                      <a:off x="657" y="2115"/>
                      <a:ext cx="545" cy="272"/>
                      <a:chOff x="657" y="2115"/>
                      <a:chExt cx="545" cy="272"/>
                    </a:xfrm>
                  </p:grpSpPr>
                  <p:sp>
                    <p:nvSpPr>
                      <p:cNvPr id="21564" name="直接连接符 9412"/>
                      <p:cNvSpPr/>
                      <p:nvPr/>
                    </p:nvSpPr>
                    <p:spPr>
                      <a:xfrm>
                        <a:off x="657" y="2387"/>
                        <a:ext cx="273" cy="0"/>
                      </a:xfrm>
                      <a:prstGeom prst="line">
                        <a:avLst/>
                      </a:prstGeom>
                      <a:ln w="9525" cap="flat" cmpd="sng">
                        <a:solidFill>
                          <a:schemeClr val="tx1"/>
                        </a:solidFill>
                        <a:prstDash val="solid"/>
                        <a:round/>
                        <a:headEnd type="none" w="med" len="med"/>
                        <a:tailEnd type="none" w="med" len="med"/>
                      </a:ln>
                    </p:spPr>
                  </p:sp>
                  <p:sp>
                    <p:nvSpPr>
                      <p:cNvPr id="21565" name="直接连接符 9413"/>
                      <p:cNvSpPr/>
                      <p:nvPr/>
                    </p:nvSpPr>
                    <p:spPr>
                      <a:xfrm flipV="1">
                        <a:off x="930" y="2115"/>
                        <a:ext cx="0" cy="272"/>
                      </a:xfrm>
                      <a:prstGeom prst="line">
                        <a:avLst/>
                      </a:prstGeom>
                      <a:ln w="9525" cap="flat" cmpd="sng">
                        <a:solidFill>
                          <a:schemeClr val="tx1"/>
                        </a:solidFill>
                        <a:prstDash val="solid"/>
                        <a:round/>
                        <a:headEnd type="none" w="med" len="med"/>
                        <a:tailEnd type="none" w="med" len="med"/>
                      </a:ln>
                    </p:spPr>
                  </p:sp>
                  <p:sp>
                    <p:nvSpPr>
                      <p:cNvPr id="21566" name="直接连接符 9414"/>
                      <p:cNvSpPr/>
                      <p:nvPr/>
                    </p:nvSpPr>
                    <p:spPr>
                      <a:xfrm>
                        <a:off x="930" y="2115"/>
                        <a:ext cx="272" cy="0"/>
                      </a:xfrm>
                      <a:prstGeom prst="line">
                        <a:avLst/>
                      </a:prstGeom>
                      <a:ln w="9525" cap="flat" cmpd="sng">
                        <a:solidFill>
                          <a:schemeClr val="tx1"/>
                        </a:solidFill>
                        <a:prstDash val="solid"/>
                        <a:round/>
                        <a:headEnd type="none" w="med" len="med"/>
                        <a:tailEnd type="none" w="med" len="med"/>
                      </a:ln>
                    </p:spPr>
                  </p:sp>
                  <p:sp>
                    <p:nvSpPr>
                      <p:cNvPr id="21567" name="直接连接符 9415"/>
                      <p:cNvSpPr/>
                      <p:nvPr/>
                    </p:nvSpPr>
                    <p:spPr>
                      <a:xfrm>
                        <a:off x="1202" y="2115"/>
                        <a:ext cx="0" cy="272"/>
                      </a:xfrm>
                      <a:prstGeom prst="line">
                        <a:avLst/>
                      </a:prstGeom>
                      <a:ln w="9525" cap="flat" cmpd="sng">
                        <a:solidFill>
                          <a:schemeClr val="tx1"/>
                        </a:solidFill>
                        <a:prstDash val="solid"/>
                        <a:round/>
                        <a:headEnd type="none" w="med" len="med"/>
                        <a:tailEnd type="none" w="med" len="med"/>
                      </a:ln>
                    </p:spPr>
                  </p:sp>
                </p:grpSp>
                <p:grpSp>
                  <p:nvGrpSpPr>
                    <p:cNvPr id="21568" name="组合 9416"/>
                    <p:cNvGrpSpPr/>
                    <p:nvPr/>
                  </p:nvGrpSpPr>
                  <p:grpSpPr>
                    <a:xfrm>
                      <a:off x="4468" y="2115"/>
                      <a:ext cx="545" cy="272"/>
                      <a:chOff x="657" y="2115"/>
                      <a:chExt cx="545" cy="272"/>
                    </a:xfrm>
                  </p:grpSpPr>
                  <p:sp>
                    <p:nvSpPr>
                      <p:cNvPr id="21569" name="直接连接符 9417"/>
                      <p:cNvSpPr/>
                      <p:nvPr/>
                    </p:nvSpPr>
                    <p:spPr>
                      <a:xfrm>
                        <a:off x="657" y="2387"/>
                        <a:ext cx="273" cy="0"/>
                      </a:xfrm>
                      <a:prstGeom prst="line">
                        <a:avLst/>
                      </a:prstGeom>
                      <a:ln w="9525" cap="flat" cmpd="sng">
                        <a:solidFill>
                          <a:schemeClr val="tx1"/>
                        </a:solidFill>
                        <a:prstDash val="solid"/>
                        <a:round/>
                        <a:headEnd type="none" w="med" len="med"/>
                        <a:tailEnd type="none" w="med" len="med"/>
                      </a:ln>
                    </p:spPr>
                  </p:sp>
                  <p:sp>
                    <p:nvSpPr>
                      <p:cNvPr id="21570" name="直接连接符 9418"/>
                      <p:cNvSpPr/>
                      <p:nvPr/>
                    </p:nvSpPr>
                    <p:spPr>
                      <a:xfrm flipV="1">
                        <a:off x="930" y="2115"/>
                        <a:ext cx="0" cy="272"/>
                      </a:xfrm>
                      <a:prstGeom prst="line">
                        <a:avLst/>
                      </a:prstGeom>
                      <a:ln w="9525" cap="flat" cmpd="sng">
                        <a:solidFill>
                          <a:schemeClr val="tx1"/>
                        </a:solidFill>
                        <a:prstDash val="solid"/>
                        <a:round/>
                        <a:headEnd type="none" w="med" len="med"/>
                        <a:tailEnd type="none" w="med" len="med"/>
                      </a:ln>
                    </p:spPr>
                  </p:sp>
                  <p:sp>
                    <p:nvSpPr>
                      <p:cNvPr id="21571" name="直接连接符 9419"/>
                      <p:cNvSpPr/>
                      <p:nvPr/>
                    </p:nvSpPr>
                    <p:spPr>
                      <a:xfrm>
                        <a:off x="930" y="2115"/>
                        <a:ext cx="272" cy="0"/>
                      </a:xfrm>
                      <a:prstGeom prst="line">
                        <a:avLst/>
                      </a:prstGeom>
                      <a:ln w="9525" cap="flat" cmpd="sng">
                        <a:solidFill>
                          <a:schemeClr val="tx1"/>
                        </a:solidFill>
                        <a:prstDash val="solid"/>
                        <a:round/>
                        <a:headEnd type="none" w="med" len="med"/>
                        <a:tailEnd type="none" w="med" len="med"/>
                      </a:ln>
                    </p:spPr>
                  </p:sp>
                  <p:sp>
                    <p:nvSpPr>
                      <p:cNvPr id="21572" name="直接连接符 9420"/>
                      <p:cNvSpPr/>
                      <p:nvPr/>
                    </p:nvSpPr>
                    <p:spPr>
                      <a:xfrm>
                        <a:off x="1202" y="2115"/>
                        <a:ext cx="0" cy="272"/>
                      </a:xfrm>
                      <a:prstGeom prst="line">
                        <a:avLst/>
                      </a:prstGeom>
                      <a:ln w="9525" cap="flat" cmpd="sng">
                        <a:solidFill>
                          <a:schemeClr val="tx1"/>
                        </a:solidFill>
                        <a:prstDash val="solid"/>
                        <a:round/>
                        <a:headEnd type="none" w="med" len="med"/>
                        <a:tailEnd type="none" w="med" len="med"/>
                      </a:ln>
                    </p:spPr>
                  </p:sp>
                </p:grpSp>
                <p:grpSp>
                  <p:nvGrpSpPr>
                    <p:cNvPr id="21573" name="组合 9421"/>
                    <p:cNvGrpSpPr/>
                    <p:nvPr/>
                  </p:nvGrpSpPr>
                  <p:grpSpPr>
                    <a:xfrm>
                      <a:off x="113" y="2115"/>
                      <a:ext cx="545" cy="272"/>
                      <a:chOff x="657" y="2115"/>
                      <a:chExt cx="545" cy="272"/>
                    </a:xfrm>
                  </p:grpSpPr>
                  <p:sp>
                    <p:nvSpPr>
                      <p:cNvPr id="21574" name="直接连接符 9422"/>
                      <p:cNvSpPr/>
                      <p:nvPr/>
                    </p:nvSpPr>
                    <p:spPr>
                      <a:xfrm>
                        <a:off x="657" y="2387"/>
                        <a:ext cx="273" cy="0"/>
                      </a:xfrm>
                      <a:prstGeom prst="line">
                        <a:avLst/>
                      </a:prstGeom>
                      <a:ln w="9525" cap="flat" cmpd="sng">
                        <a:solidFill>
                          <a:schemeClr val="tx1"/>
                        </a:solidFill>
                        <a:prstDash val="solid"/>
                        <a:round/>
                        <a:headEnd type="none" w="med" len="med"/>
                        <a:tailEnd type="none" w="med" len="med"/>
                      </a:ln>
                    </p:spPr>
                  </p:sp>
                  <p:sp>
                    <p:nvSpPr>
                      <p:cNvPr id="21575" name="直接连接符 9423"/>
                      <p:cNvSpPr/>
                      <p:nvPr/>
                    </p:nvSpPr>
                    <p:spPr>
                      <a:xfrm flipV="1">
                        <a:off x="930" y="2115"/>
                        <a:ext cx="0" cy="272"/>
                      </a:xfrm>
                      <a:prstGeom prst="line">
                        <a:avLst/>
                      </a:prstGeom>
                      <a:ln w="9525" cap="flat" cmpd="sng">
                        <a:solidFill>
                          <a:schemeClr val="tx1"/>
                        </a:solidFill>
                        <a:prstDash val="solid"/>
                        <a:round/>
                        <a:headEnd type="none" w="med" len="med"/>
                        <a:tailEnd type="none" w="med" len="med"/>
                      </a:ln>
                    </p:spPr>
                  </p:sp>
                  <p:sp>
                    <p:nvSpPr>
                      <p:cNvPr id="21576" name="直接连接符 9424"/>
                      <p:cNvSpPr/>
                      <p:nvPr/>
                    </p:nvSpPr>
                    <p:spPr>
                      <a:xfrm>
                        <a:off x="930" y="2115"/>
                        <a:ext cx="272" cy="0"/>
                      </a:xfrm>
                      <a:prstGeom prst="line">
                        <a:avLst/>
                      </a:prstGeom>
                      <a:ln w="9525" cap="flat" cmpd="sng">
                        <a:solidFill>
                          <a:schemeClr val="tx1"/>
                        </a:solidFill>
                        <a:prstDash val="solid"/>
                        <a:round/>
                        <a:headEnd type="none" w="med" len="med"/>
                        <a:tailEnd type="none" w="med" len="med"/>
                      </a:ln>
                    </p:spPr>
                  </p:sp>
                  <p:sp>
                    <p:nvSpPr>
                      <p:cNvPr id="21577" name="直接连接符 9425"/>
                      <p:cNvSpPr/>
                      <p:nvPr/>
                    </p:nvSpPr>
                    <p:spPr>
                      <a:xfrm>
                        <a:off x="1202" y="2115"/>
                        <a:ext cx="0" cy="272"/>
                      </a:xfrm>
                      <a:prstGeom prst="line">
                        <a:avLst/>
                      </a:prstGeom>
                      <a:ln w="9525" cap="flat" cmpd="sng">
                        <a:solidFill>
                          <a:schemeClr val="tx1"/>
                        </a:solidFill>
                        <a:prstDash val="solid"/>
                        <a:round/>
                        <a:headEnd type="none" w="med" len="med"/>
                        <a:tailEnd type="none" w="med" len="med"/>
                      </a:ln>
                    </p:spPr>
                  </p:sp>
                </p:grpSp>
                <p:sp>
                  <p:nvSpPr>
                    <p:cNvPr id="21578" name="直接连接符 9426"/>
                    <p:cNvSpPr/>
                    <p:nvPr/>
                  </p:nvSpPr>
                  <p:spPr>
                    <a:xfrm>
                      <a:off x="5012" y="2387"/>
                      <a:ext cx="272" cy="0"/>
                    </a:xfrm>
                    <a:prstGeom prst="line">
                      <a:avLst/>
                    </a:prstGeom>
                    <a:ln w="9525" cap="flat" cmpd="sng">
                      <a:solidFill>
                        <a:schemeClr val="tx1"/>
                      </a:solidFill>
                      <a:prstDash val="solid"/>
                      <a:round/>
                      <a:headEnd type="none" w="med" len="med"/>
                      <a:tailEnd type="none" w="med" len="med"/>
                    </a:ln>
                  </p:spPr>
                </p:sp>
              </p:grpSp>
              <p:sp>
                <p:nvSpPr>
                  <p:cNvPr id="21579" name="文本框 9427"/>
                  <p:cNvSpPr txBox="1"/>
                  <p:nvPr/>
                </p:nvSpPr>
                <p:spPr>
                  <a:xfrm>
                    <a:off x="-204" y="1026"/>
                    <a:ext cx="354" cy="312"/>
                  </a:xfrm>
                  <a:prstGeom prst="rect">
                    <a:avLst/>
                  </a:prstGeom>
                  <a:noFill/>
                  <a:ln w="9525">
                    <a:noFill/>
                  </a:ln>
                </p:spPr>
                <p:txBody>
                  <a:bodyPr anchor="t" anchorCtr="0">
                    <a:spAutoFit/>
                  </a:bodyPr>
                  <a:lstStyle/>
                  <a:p>
                    <a:pPr>
                      <a:spcBef>
                        <a:spcPct val="50000"/>
                      </a:spcBef>
                    </a:pPr>
                    <a:r>
                      <a:rPr lang="el-GR" altLang="zh-CN" sz="1600" dirty="0">
                        <a:latin typeface="Arial" panose="020B0604020202020204" pitchFamily="34" charset="0"/>
                        <a:ea typeface="宋体" panose="02010600030101010101" pitchFamily="2" charset="-122"/>
                      </a:rPr>
                      <a:t>Φ</a:t>
                    </a:r>
                    <a:endParaRPr lang="el-GR" altLang="zh-CN" sz="1600" baseline="-25000" dirty="0">
                      <a:latin typeface="Arial" panose="020B0604020202020204" pitchFamily="34" charset="0"/>
                      <a:ea typeface="Arial" panose="020B0604020202020204" pitchFamily="34" charset="0"/>
                    </a:endParaRPr>
                  </a:p>
                </p:txBody>
              </p:sp>
              <p:grpSp>
                <p:nvGrpSpPr>
                  <p:cNvPr id="21580" name="组合 9428"/>
                  <p:cNvGrpSpPr/>
                  <p:nvPr/>
                </p:nvGrpSpPr>
                <p:grpSpPr>
                  <a:xfrm>
                    <a:off x="4286" y="1071"/>
                    <a:ext cx="1338" cy="182"/>
                    <a:chOff x="4332" y="709"/>
                    <a:chExt cx="1338" cy="182"/>
                  </a:xfrm>
                </p:grpSpPr>
                <p:sp>
                  <p:nvSpPr>
                    <p:cNvPr id="21581" name="直接连接符 9429"/>
                    <p:cNvSpPr/>
                    <p:nvPr/>
                  </p:nvSpPr>
                  <p:spPr>
                    <a:xfrm flipV="1">
                      <a:off x="4786" y="709"/>
                      <a:ext cx="0" cy="182"/>
                    </a:xfrm>
                    <a:prstGeom prst="line">
                      <a:avLst/>
                    </a:prstGeom>
                    <a:ln w="9525" cap="flat" cmpd="sng">
                      <a:solidFill>
                        <a:schemeClr val="tx1"/>
                      </a:solidFill>
                      <a:prstDash val="solid"/>
                      <a:round/>
                      <a:headEnd type="none" w="med" len="med"/>
                      <a:tailEnd type="none" w="med" len="med"/>
                    </a:ln>
                  </p:spPr>
                </p:sp>
                <p:sp>
                  <p:nvSpPr>
                    <p:cNvPr id="21582" name="直接连接符 9430"/>
                    <p:cNvSpPr/>
                    <p:nvPr/>
                  </p:nvSpPr>
                  <p:spPr>
                    <a:xfrm>
                      <a:off x="4786" y="709"/>
                      <a:ext cx="227" cy="0"/>
                    </a:xfrm>
                    <a:prstGeom prst="line">
                      <a:avLst/>
                    </a:prstGeom>
                    <a:ln w="9525" cap="flat" cmpd="sng">
                      <a:solidFill>
                        <a:schemeClr val="tx1"/>
                      </a:solidFill>
                      <a:prstDash val="solid"/>
                      <a:round/>
                      <a:headEnd type="none" w="med" len="med"/>
                      <a:tailEnd type="none" w="med" len="med"/>
                    </a:ln>
                  </p:spPr>
                </p:sp>
                <p:sp>
                  <p:nvSpPr>
                    <p:cNvPr id="21583" name="直接连接符 9431"/>
                    <p:cNvSpPr/>
                    <p:nvPr/>
                  </p:nvSpPr>
                  <p:spPr>
                    <a:xfrm>
                      <a:off x="5013" y="709"/>
                      <a:ext cx="0" cy="182"/>
                    </a:xfrm>
                    <a:prstGeom prst="line">
                      <a:avLst/>
                    </a:prstGeom>
                    <a:ln w="9525" cap="flat" cmpd="sng">
                      <a:solidFill>
                        <a:schemeClr val="tx1"/>
                      </a:solidFill>
                      <a:prstDash val="solid"/>
                      <a:round/>
                      <a:headEnd type="none" w="med" len="med"/>
                      <a:tailEnd type="none" w="med" len="med"/>
                    </a:ln>
                  </p:spPr>
                </p:sp>
                <p:sp>
                  <p:nvSpPr>
                    <p:cNvPr id="21584" name="直接连接符 9432"/>
                    <p:cNvSpPr/>
                    <p:nvPr/>
                  </p:nvSpPr>
                  <p:spPr>
                    <a:xfrm>
                      <a:off x="5013" y="891"/>
                      <a:ext cx="226" cy="0"/>
                    </a:xfrm>
                    <a:prstGeom prst="line">
                      <a:avLst/>
                    </a:prstGeom>
                    <a:ln w="9525" cap="flat" cmpd="sng">
                      <a:solidFill>
                        <a:schemeClr val="tx1"/>
                      </a:solidFill>
                      <a:prstDash val="solid"/>
                      <a:round/>
                      <a:headEnd type="none" w="med" len="med"/>
                      <a:tailEnd type="none" w="med" len="med"/>
                    </a:ln>
                  </p:spPr>
                </p:sp>
                <p:sp>
                  <p:nvSpPr>
                    <p:cNvPr id="21585" name="直接连接符 9433"/>
                    <p:cNvSpPr/>
                    <p:nvPr/>
                  </p:nvSpPr>
                  <p:spPr>
                    <a:xfrm flipV="1">
                      <a:off x="5239" y="709"/>
                      <a:ext cx="0" cy="182"/>
                    </a:xfrm>
                    <a:prstGeom prst="line">
                      <a:avLst/>
                    </a:prstGeom>
                    <a:ln w="9525" cap="flat" cmpd="sng">
                      <a:solidFill>
                        <a:schemeClr val="tx1"/>
                      </a:solidFill>
                      <a:prstDash val="solid"/>
                      <a:round/>
                      <a:headEnd type="none" w="med" len="med"/>
                      <a:tailEnd type="none" w="med" len="med"/>
                    </a:ln>
                  </p:spPr>
                </p:sp>
                <p:sp>
                  <p:nvSpPr>
                    <p:cNvPr id="21586" name="直接连接符 9434"/>
                    <p:cNvSpPr/>
                    <p:nvPr/>
                  </p:nvSpPr>
                  <p:spPr>
                    <a:xfrm>
                      <a:off x="5239" y="709"/>
                      <a:ext cx="227" cy="0"/>
                    </a:xfrm>
                    <a:prstGeom prst="line">
                      <a:avLst/>
                    </a:prstGeom>
                    <a:ln w="9525" cap="flat" cmpd="sng">
                      <a:solidFill>
                        <a:schemeClr val="tx1"/>
                      </a:solidFill>
                      <a:prstDash val="solid"/>
                      <a:round/>
                      <a:headEnd type="none" w="med" len="med"/>
                      <a:tailEnd type="none" w="med" len="med"/>
                    </a:ln>
                  </p:spPr>
                </p:sp>
                <p:sp>
                  <p:nvSpPr>
                    <p:cNvPr id="21587" name="直接连接符 9435"/>
                    <p:cNvSpPr/>
                    <p:nvPr/>
                  </p:nvSpPr>
                  <p:spPr>
                    <a:xfrm>
                      <a:off x="5466" y="709"/>
                      <a:ext cx="0" cy="182"/>
                    </a:xfrm>
                    <a:prstGeom prst="line">
                      <a:avLst/>
                    </a:prstGeom>
                    <a:ln w="9525" cap="flat" cmpd="sng">
                      <a:solidFill>
                        <a:schemeClr val="tx1"/>
                      </a:solidFill>
                      <a:prstDash val="solid"/>
                      <a:round/>
                      <a:headEnd type="none" w="med" len="med"/>
                      <a:tailEnd type="none" w="med" len="med"/>
                    </a:ln>
                  </p:spPr>
                </p:sp>
                <p:sp>
                  <p:nvSpPr>
                    <p:cNvPr id="21588" name="直接连接符 9436"/>
                    <p:cNvSpPr/>
                    <p:nvPr/>
                  </p:nvSpPr>
                  <p:spPr>
                    <a:xfrm>
                      <a:off x="5466" y="891"/>
                      <a:ext cx="204" cy="0"/>
                    </a:xfrm>
                    <a:prstGeom prst="line">
                      <a:avLst/>
                    </a:prstGeom>
                    <a:ln w="9525" cap="flat" cmpd="sng">
                      <a:solidFill>
                        <a:schemeClr val="tx1"/>
                      </a:solidFill>
                      <a:prstDash val="solid"/>
                      <a:round/>
                      <a:headEnd type="none" w="med" len="med"/>
                      <a:tailEnd type="none" w="med" len="med"/>
                    </a:ln>
                  </p:spPr>
                </p:sp>
                <p:sp>
                  <p:nvSpPr>
                    <p:cNvPr id="21589" name="直接连接符 9437"/>
                    <p:cNvSpPr/>
                    <p:nvPr/>
                  </p:nvSpPr>
                  <p:spPr>
                    <a:xfrm flipH="1">
                      <a:off x="4559" y="891"/>
                      <a:ext cx="227" cy="0"/>
                    </a:xfrm>
                    <a:prstGeom prst="line">
                      <a:avLst/>
                    </a:prstGeom>
                    <a:ln w="9525" cap="flat" cmpd="sng">
                      <a:solidFill>
                        <a:schemeClr val="tx1"/>
                      </a:solidFill>
                      <a:prstDash val="solid"/>
                      <a:round/>
                      <a:headEnd type="none" w="med" len="med"/>
                      <a:tailEnd type="none" w="med" len="med"/>
                    </a:ln>
                  </p:spPr>
                </p:sp>
                <p:sp>
                  <p:nvSpPr>
                    <p:cNvPr id="21590" name="直接连接符 9438"/>
                    <p:cNvSpPr/>
                    <p:nvPr/>
                  </p:nvSpPr>
                  <p:spPr>
                    <a:xfrm flipV="1">
                      <a:off x="4559" y="709"/>
                      <a:ext cx="0" cy="182"/>
                    </a:xfrm>
                    <a:prstGeom prst="line">
                      <a:avLst/>
                    </a:prstGeom>
                    <a:ln w="9525" cap="flat" cmpd="sng">
                      <a:solidFill>
                        <a:schemeClr val="tx1"/>
                      </a:solidFill>
                      <a:prstDash val="solid"/>
                      <a:round/>
                      <a:headEnd type="none" w="med" len="med"/>
                      <a:tailEnd type="none" w="med" len="med"/>
                    </a:ln>
                  </p:spPr>
                </p:sp>
                <p:sp>
                  <p:nvSpPr>
                    <p:cNvPr id="21591" name="直接连接符 9439"/>
                    <p:cNvSpPr/>
                    <p:nvPr/>
                  </p:nvSpPr>
                  <p:spPr>
                    <a:xfrm flipH="1">
                      <a:off x="4332" y="709"/>
                      <a:ext cx="227" cy="0"/>
                    </a:xfrm>
                    <a:prstGeom prst="line">
                      <a:avLst/>
                    </a:prstGeom>
                    <a:ln w="9525" cap="flat" cmpd="sng">
                      <a:solidFill>
                        <a:schemeClr val="tx1"/>
                      </a:solidFill>
                      <a:prstDash val="solid"/>
                      <a:round/>
                      <a:headEnd type="none" w="med" len="med"/>
                      <a:tailEnd type="none" w="med" len="med"/>
                    </a:ln>
                  </p:spPr>
                </p:sp>
                <p:sp>
                  <p:nvSpPr>
                    <p:cNvPr id="21592" name="直接连接符 9440"/>
                    <p:cNvSpPr/>
                    <p:nvPr/>
                  </p:nvSpPr>
                  <p:spPr>
                    <a:xfrm>
                      <a:off x="4332" y="709"/>
                      <a:ext cx="0" cy="182"/>
                    </a:xfrm>
                    <a:prstGeom prst="line">
                      <a:avLst/>
                    </a:prstGeom>
                    <a:ln w="9525" cap="flat" cmpd="sng">
                      <a:solidFill>
                        <a:schemeClr val="tx1"/>
                      </a:solidFill>
                      <a:prstDash val="solid"/>
                      <a:round/>
                      <a:headEnd type="none" w="med" len="med"/>
                      <a:tailEnd type="none" w="med" len="med"/>
                    </a:ln>
                  </p:spPr>
                </p:sp>
              </p:grpSp>
            </p:grpSp>
            <p:grpSp>
              <p:nvGrpSpPr>
                <p:cNvPr id="21593" name="组合 9441"/>
                <p:cNvGrpSpPr/>
                <p:nvPr/>
              </p:nvGrpSpPr>
              <p:grpSpPr>
                <a:xfrm>
                  <a:off x="-204" y="1337"/>
                  <a:ext cx="5851" cy="312"/>
                  <a:chOff x="-204" y="1337"/>
                  <a:chExt cx="5851" cy="312"/>
                </a:xfrm>
              </p:grpSpPr>
              <p:grpSp>
                <p:nvGrpSpPr>
                  <p:cNvPr id="21594" name="组合 9442"/>
                  <p:cNvGrpSpPr/>
                  <p:nvPr/>
                </p:nvGrpSpPr>
                <p:grpSpPr>
                  <a:xfrm>
                    <a:off x="-204" y="1337"/>
                    <a:ext cx="4491" cy="312"/>
                    <a:chOff x="-204" y="1337"/>
                    <a:chExt cx="4491" cy="312"/>
                  </a:xfrm>
                </p:grpSpPr>
                <p:grpSp>
                  <p:nvGrpSpPr>
                    <p:cNvPr id="21595" name="组合 9443"/>
                    <p:cNvGrpSpPr/>
                    <p:nvPr/>
                  </p:nvGrpSpPr>
                  <p:grpSpPr>
                    <a:xfrm>
                      <a:off x="149" y="1366"/>
                      <a:ext cx="4138" cy="174"/>
                      <a:chOff x="340" y="2478"/>
                      <a:chExt cx="5171" cy="272"/>
                    </a:xfrm>
                  </p:grpSpPr>
                  <p:grpSp>
                    <p:nvGrpSpPr>
                      <p:cNvPr id="21596" name="组合 9444"/>
                      <p:cNvGrpSpPr/>
                      <p:nvPr/>
                    </p:nvGrpSpPr>
                    <p:grpSpPr>
                      <a:xfrm>
                        <a:off x="2789" y="2478"/>
                        <a:ext cx="2177" cy="272"/>
                        <a:chOff x="612" y="2478"/>
                        <a:chExt cx="2177" cy="272"/>
                      </a:xfrm>
                    </p:grpSpPr>
                    <p:sp>
                      <p:nvSpPr>
                        <p:cNvPr id="21597" name="直接连接符 9445"/>
                        <p:cNvSpPr/>
                        <p:nvPr/>
                      </p:nvSpPr>
                      <p:spPr>
                        <a:xfrm flipV="1">
                          <a:off x="612" y="2478"/>
                          <a:ext cx="0" cy="272"/>
                        </a:xfrm>
                        <a:prstGeom prst="line">
                          <a:avLst/>
                        </a:prstGeom>
                        <a:ln w="9525" cap="flat" cmpd="sng">
                          <a:solidFill>
                            <a:schemeClr val="tx1"/>
                          </a:solidFill>
                          <a:prstDash val="solid"/>
                          <a:round/>
                          <a:headEnd type="none" w="med" len="med"/>
                          <a:tailEnd type="none" w="med" len="med"/>
                        </a:ln>
                      </p:spPr>
                    </p:sp>
                    <p:sp>
                      <p:nvSpPr>
                        <p:cNvPr id="21598" name="直接连接符 9446"/>
                        <p:cNvSpPr/>
                        <p:nvPr/>
                      </p:nvSpPr>
                      <p:spPr>
                        <a:xfrm>
                          <a:off x="612" y="2478"/>
                          <a:ext cx="544" cy="0"/>
                        </a:xfrm>
                        <a:prstGeom prst="line">
                          <a:avLst/>
                        </a:prstGeom>
                        <a:ln w="9525" cap="flat" cmpd="sng">
                          <a:solidFill>
                            <a:schemeClr val="tx1"/>
                          </a:solidFill>
                          <a:prstDash val="solid"/>
                          <a:round/>
                          <a:headEnd type="none" w="med" len="med"/>
                          <a:tailEnd type="none" w="med" len="med"/>
                        </a:ln>
                      </p:spPr>
                    </p:sp>
                    <p:sp>
                      <p:nvSpPr>
                        <p:cNvPr id="21599" name="直接连接符 9447"/>
                        <p:cNvSpPr/>
                        <p:nvPr/>
                      </p:nvSpPr>
                      <p:spPr>
                        <a:xfrm>
                          <a:off x="1156" y="2478"/>
                          <a:ext cx="0" cy="272"/>
                        </a:xfrm>
                        <a:prstGeom prst="line">
                          <a:avLst/>
                        </a:prstGeom>
                        <a:ln w="9525" cap="flat" cmpd="sng">
                          <a:solidFill>
                            <a:schemeClr val="tx1"/>
                          </a:solidFill>
                          <a:prstDash val="solid"/>
                          <a:round/>
                          <a:headEnd type="none" w="med" len="med"/>
                          <a:tailEnd type="none" w="med" len="med"/>
                        </a:ln>
                      </p:spPr>
                    </p:sp>
                    <p:sp>
                      <p:nvSpPr>
                        <p:cNvPr id="21600" name="直接连接符 9448"/>
                        <p:cNvSpPr/>
                        <p:nvPr/>
                      </p:nvSpPr>
                      <p:spPr>
                        <a:xfrm>
                          <a:off x="1156" y="2750"/>
                          <a:ext cx="1633" cy="0"/>
                        </a:xfrm>
                        <a:prstGeom prst="line">
                          <a:avLst/>
                        </a:prstGeom>
                        <a:ln w="9525" cap="flat" cmpd="sng">
                          <a:solidFill>
                            <a:schemeClr val="tx1"/>
                          </a:solidFill>
                          <a:prstDash val="solid"/>
                          <a:round/>
                          <a:headEnd type="none" w="med" len="med"/>
                          <a:tailEnd type="none" w="med" len="med"/>
                        </a:ln>
                      </p:spPr>
                    </p:sp>
                  </p:grpSp>
                  <p:sp>
                    <p:nvSpPr>
                      <p:cNvPr id="21601" name="直接连接符 9449"/>
                      <p:cNvSpPr/>
                      <p:nvPr/>
                    </p:nvSpPr>
                    <p:spPr>
                      <a:xfrm>
                        <a:off x="340" y="2750"/>
                        <a:ext cx="272" cy="0"/>
                      </a:xfrm>
                      <a:prstGeom prst="line">
                        <a:avLst/>
                      </a:prstGeom>
                      <a:ln w="9525" cap="flat" cmpd="sng">
                        <a:solidFill>
                          <a:schemeClr val="tx1"/>
                        </a:solidFill>
                        <a:prstDash val="solid"/>
                        <a:round/>
                        <a:headEnd type="none" w="med" len="med"/>
                        <a:tailEnd type="none" w="med" len="med"/>
                      </a:ln>
                    </p:spPr>
                  </p:sp>
                  <p:sp>
                    <p:nvSpPr>
                      <p:cNvPr id="21602" name="直接连接符 9450"/>
                      <p:cNvSpPr/>
                      <p:nvPr/>
                    </p:nvSpPr>
                    <p:spPr>
                      <a:xfrm flipV="1">
                        <a:off x="4967" y="2478"/>
                        <a:ext cx="0" cy="272"/>
                      </a:xfrm>
                      <a:prstGeom prst="line">
                        <a:avLst/>
                      </a:prstGeom>
                      <a:ln w="9525" cap="flat" cmpd="sng">
                        <a:solidFill>
                          <a:schemeClr val="tx1"/>
                        </a:solidFill>
                        <a:prstDash val="solid"/>
                        <a:round/>
                        <a:headEnd type="none" w="med" len="med"/>
                        <a:tailEnd type="none" w="med" len="med"/>
                      </a:ln>
                    </p:spPr>
                  </p:sp>
                  <p:sp>
                    <p:nvSpPr>
                      <p:cNvPr id="21603" name="直接连接符 9451"/>
                      <p:cNvSpPr/>
                      <p:nvPr/>
                    </p:nvSpPr>
                    <p:spPr>
                      <a:xfrm>
                        <a:off x="4967" y="2478"/>
                        <a:ext cx="544" cy="0"/>
                      </a:xfrm>
                      <a:prstGeom prst="line">
                        <a:avLst/>
                      </a:prstGeom>
                      <a:ln w="9525" cap="flat" cmpd="sng">
                        <a:solidFill>
                          <a:schemeClr val="tx1"/>
                        </a:solidFill>
                        <a:prstDash val="solid"/>
                        <a:round/>
                        <a:headEnd type="none" w="med" len="med"/>
                        <a:tailEnd type="none" w="med" len="med"/>
                      </a:ln>
                    </p:spPr>
                  </p:sp>
                  <p:grpSp>
                    <p:nvGrpSpPr>
                      <p:cNvPr id="21604" name="组合 9452"/>
                      <p:cNvGrpSpPr/>
                      <p:nvPr/>
                    </p:nvGrpSpPr>
                    <p:grpSpPr>
                      <a:xfrm>
                        <a:off x="612" y="2478"/>
                        <a:ext cx="2177" cy="272"/>
                        <a:chOff x="612" y="2478"/>
                        <a:chExt cx="2177" cy="272"/>
                      </a:xfrm>
                    </p:grpSpPr>
                    <p:sp>
                      <p:nvSpPr>
                        <p:cNvPr id="21605" name="直接连接符 9453"/>
                        <p:cNvSpPr/>
                        <p:nvPr/>
                      </p:nvSpPr>
                      <p:spPr>
                        <a:xfrm flipV="1">
                          <a:off x="612" y="2478"/>
                          <a:ext cx="0" cy="272"/>
                        </a:xfrm>
                        <a:prstGeom prst="line">
                          <a:avLst/>
                        </a:prstGeom>
                        <a:ln w="9525" cap="flat" cmpd="sng">
                          <a:solidFill>
                            <a:schemeClr val="tx1"/>
                          </a:solidFill>
                          <a:prstDash val="solid"/>
                          <a:round/>
                          <a:headEnd type="none" w="med" len="med"/>
                          <a:tailEnd type="none" w="med" len="med"/>
                        </a:ln>
                      </p:spPr>
                    </p:sp>
                    <p:sp>
                      <p:nvSpPr>
                        <p:cNvPr id="21606" name="直接连接符 9454"/>
                        <p:cNvSpPr/>
                        <p:nvPr/>
                      </p:nvSpPr>
                      <p:spPr>
                        <a:xfrm>
                          <a:off x="612" y="2478"/>
                          <a:ext cx="544" cy="0"/>
                        </a:xfrm>
                        <a:prstGeom prst="line">
                          <a:avLst/>
                        </a:prstGeom>
                        <a:ln w="9525" cap="flat" cmpd="sng">
                          <a:solidFill>
                            <a:schemeClr val="tx1"/>
                          </a:solidFill>
                          <a:prstDash val="solid"/>
                          <a:round/>
                          <a:headEnd type="none" w="med" len="med"/>
                          <a:tailEnd type="none" w="med" len="med"/>
                        </a:ln>
                      </p:spPr>
                    </p:sp>
                    <p:sp>
                      <p:nvSpPr>
                        <p:cNvPr id="21607" name="直接连接符 9455"/>
                        <p:cNvSpPr/>
                        <p:nvPr/>
                      </p:nvSpPr>
                      <p:spPr>
                        <a:xfrm>
                          <a:off x="1156" y="2478"/>
                          <a:ext cx="0" cy="272"/>
                        </a:xfrm>
                        <a:prstGeom prst="line">
                          <a:avLst/>
                        </a:prstGeom>
                        <a:ln w="9525" cap="flat" cmpd="sng">
                          <a:solidFill>
                            <a:schemeClr val="tx1"/>
                          </a:solidFill>
                          <a:prstDash val="solid"/>
                          <a:round/>
                          <a:headEnd type="none" w="med" len="med"/>
                          <a:tailEnd type="none" w="med" len="med"/>
                        </a:ln>
                      </p:spPr>
                    </p:sp>
                    <p:sp>
                      <p:nvSpPr>
                        <p:cNvPr id="21608" name="直接连接符 9456"/>
                        <p:cNvSpPr/>
                        <p:nvPr/>
                      </p:nvSpPr>
                      <p:spPr>
                        <a:xfrm>
                          <a:off x="1156" y="2750"/>
                          <a:ext cx="1633" cy="0"/>
                        </a:xfrm>
                        <a:prstGeom prst="line">
                          <a:avLst/>
                        </a:prstGeom>
                        <a:ln w="9525" cap="flat" cmpd="sng">
                          <a:solidFill>
                            <a:schemeClr val="tx1"/>
                          </a:solidFill>
                          <a:prstDash val="solid"/>
                          <a:round/>
                          <a:headEnd type="none" w="med" len="med"/>
                          <a:tailEnd type="none" w="med" len="med"/>
                        </a:ln>
                      </p:spPr>
                    </p:sp>
                  </p:grpSp>
                </p:grpSp>
                <p:sp>
                  <p:nvSpPr>
                    <p:cNvPr id="21609" name="文本框 9457"/>
                    <p:cNvSpPr txBox="1"/>
                    <p:nvPr/>
                  </p:nvSpPr>
                  <p:spPr>
                    <a:xfrm>
                      <a:off x="-204" y="1337"/>
                      <a:ext cx="353" cy="312"/>
                    </a:xfrm>
                    <a:prstGeom prst="rect">
                      <a:avLst/>
                    </a:prstGeom>
                    <a:noFill/>
                    <a:ln w="9525">
                      <a:noFill/>
                    </a:ln>
                  </p:spPr>
                  <p:txBody>
                    <a:bodyPr anchor="t" anchorCtr="0">
                      <a:spAutoFit/>
                    </a:bodyPr>
                    <a:lstStyle/>
                    <a:p>
                      <a:pPr>
                        <a:spcBef>
                          <a:spcPct val="50000"/>
                        </a:spcBef>
                      </a:pPr>
                      <a:r>
                        <a:rPr lang="en-US" altLang="zh-CN" sz="1600">
                          <a:latin typeface="Arial" panose="020B0604020202020204" pitchFamily="34" charset="0"/>
                          <a:ea typeface="宋体" panose="02010600030101010101" pitchFamily="2" charset="-122"/>
                        </a:rPr>
                        <a:t>T</a:t>
                      </a:r>
                      <a:r>
                        <a:rPr lang="en-US" altLang="zh-CN" sz="1600" baseline="-25000">
                          <a:latin typeface="Arial" panose="020B0604020202020204" pitchFamily="34" charset="0"/>
                          <a:ea typeface="宋体" panose="02010600030101010101" pitchFamily="2" charset="-122"/>
                        </a:rPr>
                        <a:t>1</a:t>
                      </a:r>
                    </a:p>
                  </p:txBody>
                </p:sp>
              </p:grpSp>
              <p:sp>
                <p:nvSpPr>
                  <p:cNvPr id="21610" name="直接连接符 9458"/>
                  <p:cNvSpPr/>
                  <p:nvPr/>
                </p:nvSpPr>
                <p:spPr>
                  <a:xfrm>
                    <a:off x="4286" y="1389"/>
                    <a:ext cx="0" cy="136"/>
                  </a:xfrm>
                  <a:prstGeom prst="line">
                    <a:avLst/>
                  </a:prstGeom>
                  <a:ln w="9525" cap="flat" cmpd="sng">
                    <a:solidFill>
                      <a:schemeClr val="tx1"/>
                    </a:solidFill>
                    <a:prstDash val="solid"/>
                    <a:round/>
                    <a:headEnd type="none" w="med" len="med"/>
                    <a:tailEnd type="none" w="med" len="med"/>
                  </a:ln>
                </p:spPr>
              </p:sp>
              <p:sp>
                <p:nvSpPr>
                  <p:cNvPr id="21611" name="直接连接符 9459"/>
                  <p:cNvSpPr/>
                  <p:nvPr/>
                </p:nvSpPr>
                <p:spPr>
                  <a:xfrm>
                    <a:off x="4286" y="1525"/>
                    <a:ext cx="1361" cy="0"/>
                  </a:xfrm>
                  <a:prstGeom prst="line">
                    <a:avLst/>
                  </a:prstGeom>
                  <a:ln w="9525" cap="flat" cmpd="sng">
                    <a:solidFill>
                      <a:schemeClr val="tx1"/>
                    </a:solidFill>
                    <a:prstDash val="solid"/>
                    <a:round/>
                    <a:headEnd type="none" w="med" len="med"/>
                    <a:tailEnd type="none" w="med" len="med"/>
                  </a:ln>
                </p:spPr>
              </p:sp>
            </p:grpSp>
            <p:grpSp>
              <p:nvGrpSpPr>
                <p:cNvPr id="21612" name="组合 9460"/>
                <p:cNvGrpSpPr/>
                <p:nvPr/>
              </p:nvGrpSpPr>
              <p:grpSpPr>
                <a:xfrm>
                  <a:off x="-204" y="1594"/>
                  <a:ext cx="5851" cy="312"/>
                  <a:chOff x="-204" y="1594"/>
                  <a:chExt cx="5851" cy="312"/>
                </a:xfrm>
              </p:grpSpPr>
              <p:grpSp>
                <p:nvGrpSpPr>
                  <p:cNvPr id="21613" name="组合 9461"/>
                  <p:cNvGrpSpPr/>
                  <p:nvPr/>
                </p:nvGrpSpPr>
                <p:grpSpPr>
                  <a:xfrm>
                    <a:off x="-204" y="1594"/>
                    <a:ext cx="4491" cy="312"/>
                    <a:chOff x="-204" y="1594"/>
                    <a:chExt cx="4491" cy="312"/>
                  </a:xfrm>
                </p:grpSpPr>
                <p:grpSp>
                  <p:nvGrpSpPr>
                    <p:cNvPr id="21614" name="组合 9462"/>
                    <p:cNvGrpSpPr/>
                    <p:nvPr/>
                  </p:nvGrpSpPr>
                  <p:grpSpPr>
                    <a:xfrm>
                      <a:off x="149" y="1626"/>
                      <a:ext cx="4138" cy="173"/>
                      <a:chOff x="340" y="2931"/>
                      <a:chExt cx="5171" cy="272"/>
                    </a:xfrm>
                  </p:grpSpPr>
                  <p:grpSp>
                    <p:nvGrpSpPr>
                      <p:cNvPr id="21615" name="组合 9463"/>
                      <p:cNvGrpSpPr/>
                      <p:nvPr/>
                    </p:nvGrpSpPr>
                    <p:grpSpPr>
                      <a:xfrm>
                        <a:off x="1156" y="2931"/>
                        <a:ext cx="2177" cy="272"/>
                        <a:chOff x="612" y="2478"/>
                        <a:chExt cx="2177" cy="272"/>
                      </a:xfrm>
                    </p:grpSpPr>
                    <p:sp>
                      <p:nvSpPr>
                        <p:cNvPr id="21616" name="直接连接符 9464"/>
                        <p:cNvSpPr/>
                        <p:nvPr/>
                      </p:nvSpPr>
                      <p:spPr>
                        <a:xfrm flipV="1">
                          <a:off x="612" y="2478"/>
                          <a:ext cx="0" cy="272"/>
                        </a:xfrm>
                        <a:prstGeom prst="line">
                          <a:avLst/>
                        </a:prstGeom>
                        <a:ln w="9525" cap="flat" cmpd="sng">
                          <a:solidFill>
                            <a:schemeClr val="tx1"/>
                          </a:solidFill>
                          <a:prstDash val="solid"/>
                          <a:round/>
                          <a:headEnd type="none" w="med" len="med"/>
                          <a:tailEnd type="none" w="med" len="med"/>
                        </a:ln>
                      </p:spPr>
                    </p:sp>
                    <p:sp>
                      <p:nvSpPr>
                        <p:cNvPr id="21617" name="直接连接符 9465"/>
                        <p:cNvSpPr/>
                        <p:nvPr/>
                      </p:nvSpPr>
                      <p:spPr>
                        <a:xfrm>
                          <a:off x="612" y="2478"/>
                          <a:ext cx="544" cy="0"/>
                        </a:xfrm>
                        <a:prstGeom prst="line">
                          <a:avLst/>
                        </a:prstGeom>
                        <a:ln w="9525" cap="flat" cmpd="sng">
                          <a:solidFill>
                            <a:schemeClr val="tx1"/>
                          </a:solidFill>
                          <a:prstDash val="solid"/>
                          <a:round/>
                          <a:headEnd type="none" w="med" len="med"/>
                          <a:tailEnd type="none" w="med" len="med"/>
                        </a:ln>
                      </p:spPr>
                    </p:sp>
                    <p:sp>
                      <p:nvSpPr>
                        <p:cNvPr id="21618" name="直接连接符 9466"/>
                        <p:cNvSpPr/>
                        <p:nvPr/>
                      </p:nvSpPr>
                      <p:spPr>
                        <a:xfrm>
                          <a:off x="1156" y="2478"/>
                          <a:ext cx="0" cy="272"/>
                        </a:xfrm>
                        <a:prstGeom prst="line">
                          <a:avLst/>
                        </a:prstGeom>
                        <a:ln w="9525" cap="flat" cmpd="sng">
                          <a:solidFill>
                            <a:schemeClr val="tx1"/>
                          </a:solidFill>
                          <a:prstDash val="solid"/>
                          <a:round/>
                          <a:headEnd type="none" w="med" len="med"/>
                          <a:tailEnd type="none" w="med" len="med"/>
                        </a:ln>
                      </p:spPr>
                    </p:sp>
                    <p:sp>
                      <p:nvSpPr>
                        <p:cNvPr id="21619" name="直接连接符 9467"/>
                        <p:cNvSpPr/>
                        <p:nvPr/>
                      </p:nvSpPr>
                      <p:spPr>
                        <a:xfrm>
                          <a:off x="1156" y="2750"/>
                          <a:ext cx="1633" cy="0"/>
                        </a:xfrm>
                        <a:prstGeom prst="line">
                          <a:avLst/>
                        </a:prstGeom>
                        <a:ln w="9525" cap="flat" cmpd="sng">
                          <a:solidFill>
                            <a:schemeClr val="tx1"/>
                          </a:solidFill>
                          <a:prstDash val="solid"/>
                          <a:round/>
                          <a:headEnd type="none" w="med" len="med"/>
                          <a:tailEnd type="none" w="med" len="med"/>
                        </a:ln>
                      </p:spPr>
                    </p:sp>
                  </p:grpSp>
                  <p:grpSp>
                    <p:nvGrpSpPr>
                      <p:cNvPr id="21620" name="组合 9468"/>
                      <p:cNvGrpSpPr/>
                      <p:nvPr/>
                    </p:nvGrpSpPr>
                    <p:grpSpPr>
                      <a:xfrm>
                        <a:off x="3334" y="2931"/>
                        <a:ext cx="2177" cy="272"/>
                        <a:chOff x="612" y="2478"/>
                        <a:chExt cx="2177" cy="272"/>
                      </a:xfrm>
                    </p:grpSpPr>
                    <p:sp>
                      <p:nvSpPr>
                        <p:cNvPr id="21621" name="直接连接符 9469"/>
                        <p:cNvSpPr/>
                        <p:nvPr/>
                      </p:nvSpPr>
                      <p:spPr>
                        <a:xfrm flipV="1">
                          <a:off x="612" y="2478"/>
                          <a:ext cx="0" cy="272"/>
                        </a:xfrm>
                        <a:prstGeom prst="line">
                          <a:avLst/>
                        </a:prstGeom>
                        <a:ln w="9525" cap="flat" cmpd="sng">
                          <a:solidFill>
                            <a:schemeClr val="tx1"/>
                          </a:solidFill>
                          <a:prstDash val="solid"/>
                          <a:round/>
                          <a:headEnd type="none" w="med" len="med"/>
                          <a:tailEnd type="none" w="med" len="med"/>
                        </a:ln>
                      </p:spPr>
                    </p:sp>
                    <p:sp>
                      <p:nvSpPr>
                        <p:cNvPr id="21622" name="直接连接符 9470"/>
                        <p:cNvSpPr/>
                        <p:nvPr/>
                      </p:nvSpPr>
                      <p:spPr>
                        <a:xfrm>
                          <a:off x="612" y="2478"/>
                          <a:ext cx="544" cy="0"/>
                        </a:xfrm>
                        <a:prstGeom prst="line">
                          <a:avLst/>
                        </a:prstGeom>
                        <a:ln w="9525" cap="flat" cmpd="sng">
                          <a:solidFill>
                            <a:schemeClr val="tx1"/>
                          </a:solidFill>
                          <a:prstDash val="solid"/>
                          <a:round/>
                          <a:headEnd type="none" w="med" len="med"/>
                          <a:tailEnd type="none" w="med" len="med"/>
                        </a:ln>
                      </p:spPr>
                    </p:sp>
                    <p:sp>
                      <p:nvSpPr>
                        <p:cNvPr id="21623" name="直接连接符 9471"/>
                        <p:cNvSpPr/>
                        <p:nvPr/>
                      </p:nvSpPr>
                      <p:spPr>
                        <a:xfrm>
                          <a:off x="1156" y="2478"/>
                          <a:ext cx="0" cy="272"/>
                        </a:xfrm>
                        <a:prstGeom prst="line">
                          <a:avLst/>
                        </a:prstGeom>
                        <a:ln w="9525" cap="flat" cmpd="sng">
                          <a:solidFill>
                            <a:schemeClr val="tx1"/>
                          </a:solidFill>
                          <a:prstDash val="solid"/>
                          <a:round/>
                          <a:headEnd type="none" w="med" len="med"/>
                          <a:tailEnd type="none" w="med" len="med"/>
                        </a:ln>
                      </p:spPr>
                    </p:sp>
                    <p:sp>
                      <p:nvSpPr>
                        <p:cNvPr id="21624" name="直接连接符 9472"/>
                        <p:cNvSpPr/>
                        <p:nvPr/>
                      </p:nvSpPr>
                      <p:spPr>
                        <a:xfrm>
                          <a:off x="1156" y="2750"/>
                          <a:ext cx="1633" cy="0"/>
                        </a:xfrm>
                        <a:prstGeom prst="line">
                          <a:avLst/>
                        </a:prstGeom>
                        <a:ln w="9525" cap="flat" cmpd="sng">
                          <a:solidFill>
                            <a:schemeClr val="tx1"/>
                          </a:solidFill>
                          <a:prstDash val="solid"/>
                          <a:round/>
                          <a:headEnd type="none" w="med" len="med"/>
                          <a:tailEnd type="none" w="med" len="med"/>
                        </a:ln>
                      </p:spPr>
                    </p:sp>
                  </p:grpSp>
                  <p:sp>
                    <p:nvSpPr>
                      <p:cNvPr id="21625" name="直接连接符 9473"/>
                      <p:cNvSpPr/>
                      <p:nvPr/>
                    </p:nvSpPr>
                    <p:spPr>
                      <a:xfrm flipH="1">
                        <a:off x="340" y="3203"/>
                        <a:ext cx="816" cy="0"/>
                      </a:xfrm>
                      <a:prstGeom prst="line">
                        <a:avLst/>
                      </a:prstGeom>
                      <a:ln w="9525" cap="flat" cmpd="sng">
                        <a:solidFill>
                          <a:schemeClr val="tx1"/>
                        </a:solidFill>
                        <a:prstDash val="solid"/>
                        <a:round/>
                        <a:headEnd type="none" w="med" len="med"/>
                        <a:tailEnd type="none" w="med" len="med"/>
                      </a:ln>
                    </p:spPr>
                  </p:sp>
                </p:grpSp>
                <p:sp>
                  <p:nvSpPr>
                    <p:cNvPr id="21626" name="文本框 9474"/>
                    <p:cNvSpPr txBox="1"/>
                    <p:nvPr/>
                  </p:nvSpPr>
                  <p:spPr>
                    <a:xfrm>
                      <a:off x="-204" y="1594"/>
                      <a:ext cx="353" cy="312"/>
                    </a:xfrm>
                    <a:prstGeom prst="rect">
                      <a:avLst/>
                    </a:prstGeom>
                    <a:noFill/>
                    <a:ln w="9525">
                      <a:noFill/>
                    </a:ln>
                  </p:spPr>
                  <p:txBody>
                    <a:bodyPr anchor="t" anchorCtr="0">
                      <a:spAutoFit/>
                    </a:bodyPr>
                    <a:lstStyle/>
                    <a:p>
                      <a:pPr>
                        <a:spcBef>
                          <a:spcPct val="50000"/>
                        </a:spcBef>
                      </a:pPr>
                      <a:r>
                        <a:rPr lang="en-US" altLang="zh-CN" sz="1600">
                          <a:latin typeface="Arial" panose="020B0604020202020204" pitchFamily="34" charset="0"/>
                          <a:ea typeface="宋体" panose="02010600030101010101" pitchFamily="2" charset="-122"/>
                        </a:rPr>
                        <a:t>T</a:t>
                      </a:r>
                      <a:r>
                        <a:rPr lang="en-US" altLang="zh-CN" sz="1600" baseline="-25000">
                          <a:latin typeface="Arial" panose="020B0604020202020204" pitchFamily="34" charset="0"/>
                          <a:ea typeface="宋体" panose="02010600030101010101" pitchFamily="2" charset="-122"/>
                        </a:rPr>
                        <a:t>2</a:t>
                      </a:r>
                    </a:p>
                  </p:txBody>
                </p:sp>
              </p:grpSp>
              <p:sp>
                <p:nvSpPr>
                  <p:cNvPr id="21627" name="直接连接符 9475"/>
                  <p:cNvSpPr/>
                  <p:nvPr/>
                </p:nvSpPr>
                <p:spPr>
                  <a:xfrm flipV="1">
                    <a:off x="4286" y="1616"/>
                    <a:ext cx="0" cy="181"/>
                  </a:xfrm>
                  <a:prstGeom prst="line">
                    <a:avLst/>
                  </a:prstGeom>
                  <a:ln w="9525" cap="flat" cmpd="sng">
                    <a:solidFill>
                      <a:schemeClr val="tx1"/>
                    </a:solidFill>
                    <a:prstDash val="solid"/>
                    <a:round/>
                    <a:headEnd type="none" w="med" len="med"/>
                    <a:tailEnd type="none" w="med" len="med"/>
                  </a:ln>
                </p:spPr>
              </p:sp>
              <p:sp>
                <p:nvSpPr>
                  <p:cNvPr id="21628" name="直接连接符 9476"/>
                  <p:cNvSpPr/>
                  <p:nvPr/>
                </p:nvSpPr>
                <p:spPr>
                  <a:xfrm>
                    <a:off x="4286" y="1616"/>
                    <a:ext cx="454" cy="0"/>
                  </a:xfrm>
                  <a:prstGeom prst="line">
                    <a:avLst/>
                  </a:prstGeom>
                  <a:ln w="9525" cap="flat" cmpd="sng">
                    <a:solidFill>
                      <a:schemeClr val="tx1"/>
                    </a:solidFill>
                    <a:prstDash val="solid"/>
                    <a:round/>
                    <a:headEnd type="none" w="med" len="med"/>
                    <a:tailEnd type="none" w="med" len="med"/>
                  </a:ln>
                </p:spPr>
              </p:sp>
              <p:sp>
                <p:nvSpPr>
                  <p:cNvPr id="21629" name="直接连接符 9477"/>
                  <p:cNvSpPr/>
                  <p:nvPr/>
                </p:nvSpPr>
                <p:spPr>
                  <a:xfrm>
                    <a:off x="4740" y="1616"/>
                    <a:ext cx="0" cy="181"/>
                  </a:xfrm>
                  <a:prstGeom prst="line">
                    <a:avLst/>
                  </a:prstGeom>
                  <a:ln w="9525" cap="flat" cmpd="sng">
                    <a:solidFill>
                      <a:schemeClr val="tx1"/>
                    </a:solidFill>
                    <a:prstDash val="solid"/>
                    <a:round/>
                    <a:headEnd type="none" w="med" len="med"/>
                    <a:tailEnd type="none" w="med" len="med"/>
                  </a:ln>
                </p:spPr>
              </p:sp>
              <p:sp>
                <p:nvSpPr>
                  <p:cNvPr id="21630" name="直接连接符 9478"/>
                  <p:cNvSpPr/>
                  <p:nvPr/>
                </p:nvSpPr>
                <p:spPr>
                  <a:xfrm>
                    <a:off x="4740" y="1797"/>
                    <a:ext cx="907" cy="0"/>
                  </a:xfrm>
                  <a:prstGeom prst="line">
                    <a:avLst/>
                  </a:prstGeom>
                  <a:ln w="9525" cap="flat" cmpd="sng">
                    <a:solidFill>
                      <a:schemeClr val="tx1"/>
                    </a:solidFill>
                    <a:prstDash val="solid"/>
                    <a:round/>
                    <a:headEnd type="none" w="med" len="med"/>
                    <a:tailEnd type="none" w="med" len="med"/>
                  </a:ln>
                </p:spPr>
              </p:sp>
            </p:grpSp>
            <p:grpSp>
              <p:nvGrpSpPr>
                <p:cNvPr id="21631" name="组合 9479"/>
                <p:cNvGrpSpPr/>
                <p:nvPr/>
              </p:nvGrpSpPr>
              <p:grpSpPr>
                <a:xfrm>
                  <a:off x="-204" y="2160"/>
                  <a:ext cx="5806" cy="312"/>
                  <a:chOff x="-204" y="2160"/>
                  <a:chExt cx="5806" cy="312"/>
                </a:xfrm>
              </p:grpSpPr>
              <p:grpSp>
                <p:nvGrpSpPr>
                  <p:cNvPr id="21632" name="组合 9480"/>
                  <p:cNvGrpSpPr/>
                  <p:nvPr/>
                </p:nvGrpSpPr>
                <p:grpSpPr>
                  <a:xfrm>
                    <a:off x="-204" y="2160"/>
                    <a:ext cx="5806" cy="312"/>
                    <a:chOff x="-204" y="2163"/>
                    <a:chExt cx="5806" cy="312"/>
                  </a:xfrm>
                </p:grpSpPr>
                <p:sp>
                  <p:nvSpPr>
                    <p:cNvPr id="21633" name="文本框 9481"/>
                    <p:cNvSpPr txBox="1"/>
                    <p:nvPr/>
                  </p:nvSpPr>
                  <p:spPr>
                    <a:xfrm>
                      <a:off x="-204" y="2163"/>
                      <a:ext cx="353" cy="312"/>
                    </a:xfrm>
                    <a:prstGeom prst="rect">
                      <a:avLst/>
                    </a:prstGeom>
                    <a:noFill/>
                    <a:ln w="9525">
                      <a:noFill/>
                    </a:ln>
                  </p:spPr>
                  <p:txBody>
                    <a:bodyPr anchor="t" anchorCtr="0">
                      <a:spAutoFit/>
                    </a:bodyPr>
                    <a:lstStyle/>
                    <a:p>
                      <a:pPr>
                        <a:spcBef>
                          <a:spcPct val="50000"/>
                        </a:spcBef>
                      </a:pPr>
                      <a:r>
                        <a:rPr lang="en-US" altLang="zh-CN" sz="1600">
                          <a:latin typeface="Arial" panose="020B0604020202020204" pitchFamily="34" charset="0"/>
                          <a:ea typeface="宋体" panose="02010600030101010101" pitchFamily="2" charset="-122"/>
                        </a:rPr>
                        <a:t>T</a:t>
                      </a:r>
                      <a:r>
                        <a:rPr lang="en-US" altLang="zh-CN" sz="1600" baseline="-25000">
                          <a:latin typeface="Arial" panose="020B0604020202020204" pitchFamily="34" charset="0"/>
                          <a:ea typeface="宋体" panose="02010600030101010101" pitchFamily="2" charset="-122"/>
                        </a:rPr>
                        <a:t>4</a:t>
                      </a:r>
                    </a:p>
                  </p:txBody>
                </p:sp>
                <p:grpSp>
                  <p:nvGrpSpPr>
                    <p:cNvPr id="21634" name="组合 9482"/>
                    <p:cNvGrpSpPr/>
                    <p:nvPr/>
                  </p:nvGrpSpPr>
                  <p:grpSpPr>
                    <a:xfrm>
                      <a:off x="149" y="2204"/>
                      <a:ext cx="5453" cy="183"/>
                      <a:chOff x="149" y="2204"/>
                      <a:chExt cx="5453" cy="183"/>
                    </a:xfrm>
                  </p:grpSpPr>
                  <p:grpSp>
                    <p:nvGrpSpPr>
                      <p:cNvPr id="21635" name="组合 9483"/>
                      <p:cNvGrpSpPr/>
                      <p:nvPr/>
                    </p:nvGrpSpPr>
                    <p:grpSpPr>
                      <a:xfrm>
                        <a:off x="1673" y="2204"/>
                        <a:ext cx="1743" cy="173"/>
                        <a:chOff x="612" y="2478"/>
                        <a:chExt cx="2177" cy="272"/>
                      </a:xfrm>
                    </p:grpSpPr>
                    <p:sp>
                      <p:nvSpPr>
                        <p:cNvPr id="21636" name="直接连接符 9484"/>
                        <p:cNvSpPr/>
                        <p:nvPr/>
                      </p:nvSpPr>
                      <p:spPr>
                        <a:xfrm flipV="1">
                          <a:off x="612" y="2478"/>
                          <a:ext cx="0" cy="272"/>
                        </a:xfrm>
                        <a:prstGeom prst="line">
                          <a:avLst/>
                        </a:prstGeom>
                        <a:ln w="9525" cap="flat" cmpd="sng">
                          <a:solidFill>
                            <a:schemeClr val="tx1"/>
                          </a:solidFill>
                          <a:prstDash val="solid"/>
                          <a:round/>
                          <a:headEnd type="none" w="med" len="med"/>
                          <a:tailEnd type="none" w="med" len="med"/>
                        </a:ln>
                      </p:spPr>
                    </p:sp>
                    <p:sp>
                      <p:nvSpPr>
                        <p:cNvPr id="21637" name="直接连接符 9485"/>
                        <p:cNvSpPr/>
                        <p:nvPr/>
                      </p:nvSpPr>
                      <p:spPr>
                        <a:xfrm>
                          <a:off x="612" y="2478"/>
                          <a:ext cx="544" cy="0"/>
                        </a:xfrm>
                        <a:prstGeom prst="line">
                          <a:avLst/>
                        </a:prstGeom>
                        <a:ln w="9525" cap="flat" cmpd="sng">
                          <a:solidFill>
                            <a:schemeClr val="tx1"/>
                          </a:solidFill>
                          <a:prstDash val="solid"/>
                          <a:round/>
                          <a:headEnd type="none" w="med" len="med"/>
                          <a:tailEnd type="none" w="med" len="med"/>
                        </a:ln>
                      </p:spPr>
                    </p:sp>
                    <p:sp>
                      <p:nvSpPr>
                        <p:cNvPr id="21638" name="直接连接符 9486"/>
                        <p:cNvSpPr/>
                        <p:nvPr/>
                      </p:nvSpPr>
                      <p:spPr>
                        <a:xfrm>
                          <a:off x="1156" y="2478"/>
                          <a:ext cx="0" cy="272"/>
                        </a:xfrm>
                        <a:prstGeom prst="line">
                          <a:avLst/>
                        </a:prstGeom>
                        <a:ln w="9525" cap="flat" cmpd="sng">
                          <a:solidFill>
                            <a:schemeClr val="tx1"/>
                          </a:solidFill>
                          <a:prstDash val="solid"/>
                          <a:round/>
                          <a:headEnd type="none" w="med" len="med"/>
                          <a:tailEnd type="none" w="med" len="med"/>
                        </a:ln>
                      </p:spPr>
                    </p:sp>
                    <p:sp>
                      <p:nvSpPr>
                        <p:cNvPr id="21639" name="直接连接符 9487"/>
                        <p:cNvSpPr/>
                        <p:nvPr/>
                      </p:nvSpPr>
                      <p:spPr>
                        <a:xfrm>
                          <a:off x="1156" y="2750"/>
                          <a:ext cx="1633" cy="0"/>
                        </a:xfrm>
                        <a:prstGeom prst="line">
                          <a:avLst/>
                        </a:prstGeom>
                        <a:ln w="9525" cap="flat" cmpd="sng">
                          <a:solidFill>
                            <a:schemeClr val="tx1"/>
                          </a:solidFill>
                          <a:prstDash val="solid"/>
                          <a:round/>
                          <a:headEnd type="none" w="med" len="med"/>
                          <a:tailEnd type="none" w="med" len="med"/>
                        </a:ln>
                      </p:spPr>
                    </p:sp>
                  </p:grpSp>
                  <p:sp>
                    <p:nvSpPr>
                      <p:cNvPr id="21640" name="直接连接符 9488"/>
                      <p:cNvSpPr/>
                      <p:nvPr/>
                    </p:nvSpPr>
                    <p:spPr>
                      <a:xfrm flipH="1">
                        <a:off x="149" y="2377"/>
                        <a:ext cx="1524" cy="0"/>
                      </a:xfrm>
                      <a:prstGeom prst="line">
                        <a:avLst/>
                      </a:prstGeom>
                      <a:ln w="9525" cap="flat" cmpd="sng">
                        <a:solidFill>
                          <a:schemeClr val="tx1"/>
                        </a:solidFill>
                        <a:prstDash val="solid"/>
                        <a:round/>
                        <a:headEnd type="none" w="med" len="med"/>
                        <a:tailEnd type="none" w="med" len="med"/>
                      </a:ln>
                    </p:spPr>
                  </p:sp>
                  <p:sp>
                    <p:nvSpPr>
                      <p:cNvPr id="21641" name="直接连接符 9489"/>
                      <p:cNvSpPr/>
                      <p:nvPr/>
                    </p:nvSpPr>
                    <p:spPr>
                      <a:xfrm flipV="1">
                        <a:off x="3416" y="2204"/>
                        <a:ext cx="0" cy="173"/>
                      </a:xfrm>
                      <a:prstGeom prst="line">
                        <a:avLst/>
                      </a:prstGeom>
                      <a:ln w="9525" cap="flat" cmpd="sng">
                        <a:solidFill>
                          <a:schemeClr val="tx1"/>
                        </a:solidFill>
                        <a:prstDash val="solid"/>
                        <a:round/>
                        <a:headEnd type="none" w="med" len="med"/>
                        <a:tailEnd type="none" w="med" len="med"/>
                      </a:ln>
                    </p:spPr>
                  </p:sp>
                  <p:sp>
                    <p:nvSpPr>
                      <p:cNvPr id="21642" name="直接连接符 9490"/>
                      <p:cNvSpPr/>
                      <p:nvPr/>
                    </p:nvSpPr>
                    <p:spPr>
                      <a:xfrm>
                        <a:off x="3416" y="2204"/>
                        <a:ext cx="436" cy="0"/>
                      </a:xfrm>
                      <a:prstGeom prst="line">
                        <a:avLst/>
                      </a:prstGeom>
                      <a:ln w="9525" cap="flat" cmpd="sng">
                        <a:solidFill>
                          <a:schemeClr val="tx1"/>
                        </a:solidFill>
                        <a:prstDash val="solid"/>
                        <a:round/>
                        <a:headEnd type="none" w="med" len="med"/>
                        <a:tailEnd type="none" w="med" len="med"/>
                      </a:ln>
                    </p:spPr>
                  </p:sp>
                  <p:sp>
                    <p:nvSpPr>
                      <p:cNvPr id="21643" name="直接连接符 9491"/>
                      <p:cNvSpPr/>
                      <p:nvPr/>
                    </p:nvSpPr>
                    <p:spPr>
                      <a:xfrm>
                        <a:off x="3852" y="2204"/>
                        <a:ext cx="0" cy="173"/>
                      </a:xfrm>
                      <a:prstGeom prst="line">
                        <a:avLst/>
                      </a:prstGeom>
                      <a:ln w="9525" cap="flat" cmpd="sng">
                        <a:solidFill>
                          <a:schemeClr val="tx1"/>
                        </a:solidFill>
                        <a:prstDash val="solid"/>
                        <a:round/>
                        <a:headEnd type="none" w="med" len="med"/>
                        <a:tailEnd type="none" w="med" len="med"/>
                      </a:ln>
                    </p:spPr>
                  </p:sp>
                  <p:sp>
                    <p:nvSpPr>
                      <p:cNvPr id="21644" name="直接连接符 9492"/>
                      <p:cNvSpPr/>
                      <p:nvPr/>
                    </p:nvSpPr>
                    <p:spPr>
                      <a:xfrm>
                        <a:off x="3852" y="2377"/>
                        <a:ext cx="1341" cy="10"/>
                      </a:xfrm>
                      <a:prstGeom prst="line">
                        <a:avLst/>
                      </a:prstGeom>
                      <a:ln w="9525" cap="flat" cmpd="sng">
                        <a:solidFill>
                          <a:schemeClr val="tx1"/>
                        </a:solidFill>
                        <a:prstDash val="solid"/>
                        <a:round/>
                        <a:headEnd type="none" w="med" len="med"/>
                        <a:tailEnd type="none" w="med" len="med"/>
                      </a:ln>
                    </p:spPr>
                  </p:sp>
                  <p:sp>
                    <p:nvSpPr>
                      <p:cNvPr id="21645" name="直接连接符 9493"/>
                      <p:cNvSpPr/>
                      <p:nvPr/>
                    </p:nvSpPr>
                    <p:spPr>
                      <a:xfrm>
                        <a:off x="5193" y="2205"/>
                        <a:ext cx="409" cy="0"/>
                      </a:xfrm>
                      <a:prstGeom prst="line">
                        <a:avLst/>
                      </a:prstGeom>
                      <a:ln w="9525" cap="flat" cmpd="sng">
                        <a:solidFill>
                          <a:schemeClr val="tx1"/>
                        </a:solidFill>
                        <a:prstDash val="solid"/>
                        <a:round/>
                        <a:headEnd type="none" w="med" len="med"/>
                        <a:tailEnd type="none" w="med" len="med"/>
                      </a:ln>
                    </p:spPr>
                  </p:sp>
                </p:grpSp>
              </p:grpSp>
              <p:sp>
                <p:nvSpPr>
                  <p:cNvPr id="21646" name="直接连接符 9494"/>
                  <p:cNvSpPr/>
                  <p:nvPr/>
                </p:nvSpPr>
                <p:spPr>
                  <a:xfrm flipV="1">
                    <a:off x="5193" y="2205"/>
                    <a:ext cx="0" cy="182"/>
                  </a:xfrm>
                  <a:prstGeom prst="line">
                    <a:avLst/>
                  </a:prstGeom>
                  <a:ln w="9525" cap="flat" cmpd="sng">
                    <a:solidFill>
                      <a:schemeClr val="tx1"/>
                    </a:solidFill>
                    <a:prstDash val="solid"/>
                    <a:round/>
                    <a:headEnd type="none" w="med" len="med"/>
                    <a:tailEnd type="none" w="med" len="med"/>
                  </a:ln>
                </p:spPr>
              </p:sp>
            </p:grpSp>
            <p:grpSp>
              <p:nvGrpSpPr>
                <p:cNvPr id="21647" name="组合 9495"/>
                <p:cNvGrpSpPr/>
                <p:nvPr/>
              </p:nvGrpSpPr>
              <p:grpSpPr>
                <a:xfrm>
                  <a:off x="-204" y="2731"/>
                  <a:ext cx="5851" cy="312"/>
                  <a:chOff x="-204" y="2731"/>
                  <a:chExt cx="5851" cy="312"/>
                </a:xfrm>
              </p:grpSpPr>
              <p:sp>
                <p:nvSpPr>
                  <p:cNvPr id="21648" name="文本框 9496"/>
                  <p:cNvSpPr txBox="1"/>
                  <p:nvPr/>
                </p:nvSpPr>
                <p:spPr>
                  <a:xfrm>
                    <a:off x="-204" y="2731"/>
                    <a:ext cx="354" cy="312"/>
                  </a:xfrm>
                  <a:prstGeom prst="rect">
                    <a:avLst/>
                  </a:prstGeom>
                  <a:noFill/>
                  <a:ln w="9525">
                    <a:noFill/>
                  </a:ln>
                </p:spPr>
                <p:txBody>
                  <a:bodyPr anchor="t" anchorCtr="0">
                    <a:spAutoFit/>
                  </a:bodyPr>
                  <a:lstStyle/>
                  <a:p>
                    <a:pPr>
                      <a:spcBef>
                        <a:spcPct val="50000"/>
                      </a:spcBef>
                    </a:pPr>
                    <a:r>
                      <a:rPr lang="en-US" altLang="zh-CN" sz="1600">
                        <a:latin typeface="Arial" panose="020B0604020202020204" pitchFamily="34" charset="0"/>
                        <a:ea typeface="宋体" panose="02010600030101010101" pitchFamily="2" charset="-122"/>
                      </a:rPr>
                      <a:t>M</a:t>
                    </a:r>
                    <a:r>
                      <a:rPr lang="en-US" altLang="zh-CN" sz="1600" baseline="-25000">
                        <a:latin typeface="Arial" panose="020B0604020202020204" pitchFamily="34" charset="0"/>
                        <a:ea typeface="宋体" panose="02010600030101010101" pitchFamily="2" charset="-122"/>
                      </a:rPr>
                      <a:t>2</a:t>
                    </a:r>
                  </a:p>
                </p:txBody>
              </p:sp>
              <p:grpSp>
                <p:nvGrpSpPr>
                  <p:cNvPr id="21649" name="组合 9497"/>
                  <p:cNvGrpSpPr/>
                  <p:nvPr/>
                </p:nvGrpSpPr>
                <p:grpSpPr>
                  <a:xfrm>
                    <a:off x="113" y="2750"/>
                    <a:ext cx="5534" cy="182"/>
                    <a:chOff x="113" y="2704"/>
                    <a:chExt cx="5534" cy="182"/>
                  </a:xfrm>
                </p:grpSpPr>
                <p:sp>
                  <p:nvSpPr>
                    <p:cNvPr id="21650" name="直接连接符 9498"/>
                    <p:cNvSpPr/>
                    <p:nvPr/>
                  </p:nvSpPr>
                  <p:spPr>
                    <a:xfrm>
                      <a:off x="113" y="2886"/>
                      <a:ext cx="1996" cy="0"/>
                    </a:xfrm>
                    <a:prstGeom prst="line">
                      <a:avLst/>
                    </a:prstGeom>
                    <a:ln w="9525" cap="flat" cmpd="sng">
                      <a:solidFill>
                        <a:schemeClr val="tx1"/>
                      </a:solidFill>
                      <a:prstDash val="solid"/>
                      <a:round/>
                      <a:headEnd type="none" w="med" len="med"/>
                      <a:tailEnd type="none" w="med" len="med"/>
                    </a:ln>
                  </p:spPr>
                </p:sp>
                <p:sp>
                  <p:nvSpPr>
                    <p:cNvPr id="21651" name="直接连接符 9499"/>
                    <p:cNvSpPr/>
                    <p:nvPr/>
                  </p:nvSpPr>
                  <p:spPr>
                    <a:xfrm flipV="1">
                      <a:off x="2109" y="2704"/>
                      <a:ext cx="0" cy="182"/>
                    </a:xfrm>
                    <a:prstGeom prst="line">
                      <a:avLst/>
                    </a:prstGeom>
                    <a:ln w="9525" cap="flat" cmpd="sng">
                      <a:solidFill>
                        <a:schemeClr val="tx1"/>
                      </a:solidFill>
                      <a:prstDash val="solid"/>
                      <a:round/>
                      <a:headEnd type="none" w="med" len="med"/>
                      <a:tailEnd type="none" w="med" len="med"/>
                    </a:ln>
                  </p:spPr>
                </p:sp>
                <p:sp>
                  <p:nvSpPr>
                    <p:cNvPr id="21652" name="直接连接符 9500"/>
                    <p:cNvSpPr/>
                    <p:nvPr/>
                  </p:nvSpPr>
                  <p:spPr>
                    <a:xfrm>
                      <a:off x="2109" y="2704"/>
                      <a:ext cx="1724" cy="0"/>
                    </a:xfrm>
                    <a:prstGeom prst="line">
                      <a:avLst/>
                    </a:prstGeom>
                    <a:ln w="9525" cap="flat" cmpd="sng">
                      <a:solidFill>
                        <a:schemeClr val="tx1"/>
                      </a:solidFill>
                      <a:prstDash val="solid"/>
                      <a:round/>
                      <a:headEnd type="none" w="med" len="med"/>
                      <a:tailEnd type="none" w="med" len="med"/>
                    </a:ln>
                  </p:spPr>
                </p:sp>
                <p:sp>
                  <p:nvSpPr>
                    <p:cNvPr id="21653" name="直接连接符 9501"/>
                    <p:cNvSpPr/>
                    <p:nvPr/>
                  </p:nvSpPr>
                  <p:spPr>
                    <a:xfrm>
                      <a:off x="3833" y="2704"/>
                      <a:ext cx="0" cy="182"/>
                    </a:xfrm>
                    <a:prstGeom prst="line">
                      <a:avLst/>
                    </a:prstGeom>
                    <a:ln w="9525" cap="flat" cmpd="sng">
                      <a:solidFill>
                        <a:schemeClr val="tx1"/>
                      </a:solidFill>
                      <a:prstDash val="solid"/>
                      <a:round/>
                      <a:headEnd type="none" w="med" len="med"/>
                      <a:tailEnd type="none" w="med" len="med"/>
                    </a:ln>
                  </p:spPr>
                </p:sp>
                <p:sp>
                  <p:nvSpPr>
                    <p:cNvPr id="21654" name="直接连接符 9502"/>
                    <p:cNvSpPr/>
                    <p:nvPr/>
                  </p:nvSpPr>
                  <p:spPr>
                    <a:xfrm>
                      <a:off x="3833" y="2886"/>
                      <a:ext cx="1814" cy="0"/>
                    </a:xfrm>
                    <a:prstGeom prst="line">
                      <a:avLst/>
                    </a:prstGeom>
                    <a:ln w="9525" cap="flat" cmpd="sng">
                      <a:solidFill>
                        <a:schemeClr val="tx1"/>
                      </a:solidFill>
                      <a:prstDash val="solid"/>
                      <a:round/>
                      <a:headEnd type="none" w="med" len="med"/>
                      <a:tailEnd type="none" w="med" len="med"/>
                    </a:ln>
                  </p:spPr>
                </p:sp>
              </p:grpSp>
            </p:grpSp>
            <p:grpSp>
              <p:nvGrpSpPr>
                <p:cNvPr id="21655" name="组合 9503"/>
                <p:cNvGrpSpPr/>
                <p:nvPr/>
              </p:nvGrpSpPr>
              <p:grpSpPr>
                <a:xfrm>
                  <a:off x="-177" y="3067"/>
                  <a:ext cx="5824" cy="312"/>
                  <a:chOff x="-177" y="3067"/>
                  <a:chExt cx="5824" cy="312"/>
                </a:xfrm>
              </p:grpSpPr>
              <p:grpSp>
                <p:nvGrpSpPr>
                  <p:cNvPr id="21656" name="组合 9504"/>
                  <p:cNvGrpSpPr/>
                  <p:nvPr/>
                </p:nvGrpSpPr>
                <p:grpSpPr>
                  <a:xfrm>
                    <a:off x="113" y="3067"/>
                    <a:ext cx="5534" cy="182"/>
                    <a:chOff x="113" y="3067"/>
                    <a:chExt cx="5534" cy="182"/>
                  </a:xfrm>
                </p:grpSpPr>
                <p:sp>
                  <p:nvSpPr>
                    <p:cNvPr id="21657" name="直接连接符 9505"/>
                    <p:cNvSpPr/>
                    <p:nvPr/>
                  </p:nvSpPr>
                  <p:spPr>
                    <a:xfrm>
                      <a:off x="113" y="3249"/>
                      <a:ext cx="3720" cy="0"/>
                    </a:xfrm>
                    <a:prstGeom prst="line">
                      <a:avLst/>
                    </a:prstGeom>
                    <a:ln w="9525" cap="flat" cmpd="sng">
                      <a:solidFill>
                        <a:schemeClr val="tx1"/>
                      </a:solidFill>
                      <a:prstDash val="solid"/>
                      <a:round/>
                      <a:headEnd type="none" w="med" len="med"/>
                      <a:tailEnd type="none" w="med" len="med"/>
                    </a:ln>
                  </p:spPr>
                </p:sp>
                <p:sp>
                  <p:nvSpPr>
                    <p:cNvPr id="21658" name="直接连接符 9506"/>
                    <p:cNvSpPr/>
                    <p:nvPr/>
                  </p:nvSpPr>
                  <p:spPr>
                    <a:xfrm flipV="1">
                      <a:off x="3833" y="3067"/>
                      <a:ext cx="0" cy="182"/>
                    </a:xfrm>
                    <a:prstGeom prst="line">
                      <a:avLst/>
                    </a:prstGeom>
                    <a:ln w="9525" cap="flat" cmpd="sng">
                      <a:solidFill>
                        <a:schemeClr val="tx1"/>
                      </a:solidFill>
                      <a:prstDash val="solid"/>
                      <a:round/>
                      <a:headEnd type="none" w="med" len="med"/>
                      <a:tailEnd type="none" w="med" len="med"/>
                    </a:ln>
                  </p:spPr>
                </p:sp>
                <p:sp>
                  <p:nvSpPr>
                    <p:cNvPr id="21659" name="直接连接符 9507"/>
                    <p:cNvSpPr/>
                    <p:nvPr/>
                  </p:nvSpPr>
                  <p:spPr>
                    <a:xfrm>
                      <a:off x="3833" y="3067"/>
                      <a:ext cx="1814" cy="0"/>
                    </a:xfrm>
                    <a:prstGeom prst="line">
                      <a:avLst/>
                    </a:prstGeom>
                    <a:ln w="9525" cap="flat" cmpd="sng">
                      <a:solidFill>
                        <a:schemeClr val="tx1"/>
                      </a:solidFill>
                      <a:prstDash val="solid"/>
                      <a:round/>
                      <a:headEnd type="none" w="med" len="med"/>
                      <a:tailEnd type="none" w="med" len="med"/>
                    </a:ln>
                  </p:spPr>
                </p:sp>
                <p:sp>
                  <p:nvSpPr>
                    <p:cNvPr id="21660" name="直接连接符 9508"/>
                    <p:cNvSpPr/>
                    <p:nvPr/>
                  </p:nvSpPr>
                  <p:spPr>
                    <a:xfrm>
                      <a:off x="5647" y="3067"/>
                      <a:ext cx="0" cy="182"/>
                    </a:xfrm>
                    <a:prstGeom prst="line">
                      <a:avLst/>
                    </a:prstGeom>
                    <a:ln w="9525" cap="flat" cmpd="sng">
                      <a:solidFill>
                        <a:schemeClr val="tx1"/>
                      </a:solidFill>
                      <a:prstDash val="solid"/>
                      <a:round/>
                      <a:headEnd type="none" w="med" len="med"/>
                      <a:tailEnd type="none" w="med" len="med"/>
                    </a:ln>
                  </p:spPr>
                </p:sp>
              </p:grpSp>
              <p:sp>
                <p:nvSpPr>
                  <p:cNvPr id="21661" name="文本框 9509"/>
                  <p:cNvSpPr txBox="1"/>
                  <p:nvPr/>
                </p:nvSpPr>
                <p:spPr>
                  <a:xfrm>
                    <a:off x="-177" y="3067"/>
                    <a:ext cx="354" cy="312"/>
                  </a:xfrm>
                  <a:prstGeom prst="rect">
                    <a:avLst/>
                  </a:prstGeom>
                  <a:noFill/>
                  <a:ln w="9525">
                    <a:noFill/>
                  </a:ln>
                </p:spPr>
                <p:txBody>
                  <a:bodyPr anchor="t" anchorCtr="0">
                    <a:spAutoFit/>
                  </a:bodyPr>
                  <a:lstStyle/>
                  <a:p>
                    <a:pPr>
                      <a:spcBef>
                        <a:spcPct val="50000"/>
                      </a:spcBef>
                    </a:pPr>
                    <a:r>
                      <a:rPr lang="en-US" altLang="zh-CN" sz="1600">
                        <a:latin typeface="Arial" panose="020B0604020202020204" pitchFamily="34" charset="0"/>
                        <a:ea typeface="宋体" panose="02010600030101010101" pitchFamily="2" charset="-122"/>
                      </a:rPr>
                      <a:t>M</a:t>
                    </a:r>
                    <a:r>
                      <a:rPr lang="en-US" altLang="zh-CN" sz="1600" baseline="-25000">
                        <a:latin typeface="Arial" panose="020B0604020202020204" pitchFamily="34" charset="0"/>
                        <a:ea typeface="宋体" panose="02010600030101010101" pitchFamily="2" charset="-122"/>
                      </a:rPr>
                      <a:t>3</a:t>
                    </a:r>
                  </a:p>
                </p:txBody>
              </p:sp>
            </p:grpSp>
          </p:grpSp>
        </p:grpSp>
        <p:grpSp>
          <p:nvGrpSpPr>
            <p:cNvPr id="21662" name="组合 9510"/>
            <p:cNvGrpSpPr/>
            <p:nvPr/>
          </p:nvGrpSpPr>
          <p:grpSpPr>
            <a:xfrm>
              <a:off x="4195" y="1842"/>
              <a:ext cx="1180" cy="137"/>
              <a:chOff x="4195" y="1842"/>
              <a:chExt cx="1180" cy="137"/>
            </a:xfrm>
          </p:grpSpPr>
          <p:sp>
            <p:nvSpPr>
              <p:cNvPr id="21663" name="直接连接符 9511"/>
              <p:cNvSpPr/>
              <p:nvPr/>
            </p:nvSpPr>
            <p:spPr>
              <a:xfrm>
                <a:off x="4195" y="1979"/>
                <a:ext cx="409" cy="0"/>
              </a:xfrm>
              <a:prstGeom prst="line">
                <a:avLst/>
              </a:prstGeom>
              <a:ln w="9525" cap="flat" cmpd="sng">
                <a:solidFill>
                  <a:schemeClr val="tx1"/>
                </a:solidFill>
                <a:prstDash val="solid"/>
                <a:round/>
                <a:headEnd type="none" w="med" len="med"/>
                <a:tailEnd type="none" w="med" len="med"/>
              </a:ln>
            </p:spPr>
          </p:sp>
          <p:sp>
            <p:nvSpPr>
              <p:cNvPr id="21664" name="直接连接符 9512"/>
              <p:cNvSpPr/>
              <p:nvPr/>
            </p:nvSpPr>
            <p:spPr>
              <a:xfrm flipV="1">
                <a:off x="4604" y="1842"/>
                <a:ext cx="0" cy="137"/>
              </a:xfrm>
              <a:prstGeom prst="line">
                <a:avLst/>
              </a:prstGeom>
              <a:ln w="9525" cap="flat" cmpd="sng">
                <a:solidFill>
                  <a:schemeClr val="tx1"/>
                </a:solidFill>
                <a:prstDash val="solid"/>
                <a:round/>
                <a:headEnd type="none" w="med" len="med"/>
                <a:tailEnd type="none" w="med" len="med"/>
              </a:ln>
            </p:spPr>
          </p:sp>
          <p:sp>
            <p:nvSpPr>
              <p:cNvPr id="21665" name="直接连接符 9513"/>
              <p:cNvSpPr/>
              <p:nvPr/>
            </p:nvSpPr>
            <p:spPr>
              <a:xfrm>
                <a:off x="4604" y="1842"/>
                <a:ext cx="408" cy="0"/>
              </a:xfrm>
              <a:prstGeom prst="line">
                <a:avLst/>
              </a:prstGeom>
              <a:ln w="9525" cap="flat" cmpd="sng">
                <a:solidFill>
                  <a:schemeClr val="tx1"/>
                </a:solidFill>
                <a:prstDash val="solid"/>
                <a:round/>
                <a:headEnd type="none" w="med" len="med"/>
                <a:tailEnd type="none" w="med" len="med"/>
              </a:ln>
            </p:spPr>
          </p:sp>
          <p:sp>
            <p:nvSpPr>
              <p:cNvPr id="21666" name="直接连接符 9514"/>
              <p:cNvSpPr/>
              <p:nvPr/>
            </p:nvSpPr>
            <p:spPr>
              <a:xfrm>
                <a:off x="5012" y="1842"/>
                <a:ext cx="0" cy="137"/>
              </a:xfrm>
              <a:prstGeom prst="line">
                <a:avLst/>
              </a:prstGeom>
              <a:ln w="9525" cap="flat" cmpd="sng">
                <a:solidFill>
                  <a:schemeClr val="tx1"/>
                </a:solidFill>
                <a:prstDash val="solid"/>
                <a:round/>
                <a:headEnd type="none" w="med" len="med"/>
                <a:tailEnd type="none" w="med" len="med"/>
              </a:ln>
            </p:spPr>
          </p:sp>
          <p:sp>
            <p:nvSpPr>
              <p:cNvPr id="21667" name="直接连接符 9515"/>
              <p:cNvSpPr/>
              <p:nvPr/>
            </p:nvSpPr>
            <p:spPr>
              <a:xfrm>
                <a:off x="5012" y="1979"/>
                <a:ext cx="363" cy="0"/>
              </a:xfrm>
              <a:prstGeom prst="line">
                <a:avLst/>
              </a:prstGeom>
              <a:ln w="9525" cap="flat" cmpd="sng">
                <a:solidFill>
                  <a:schemeClr val="tx1"/>
                </a:solidFill>
                <a:prstDash val="solid"/>
                <a:round/>
                <a:headEnd type="none" w="med" len="med"/>
                <a:tailEnd type="none" w="med" len="med"/>
              </a:ln>
            </p:spPr>
          </p:sp>
        </p:gr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占位符 70657"/>
          <p:cNvSpPr>
            <a:spLocks noGrp="1" noRot="1"/>
          </p:cNvSpPr>
          <p:nvPr>
            <p:ph idx="1"/>
          </p:nvPr>
        </p:nvSpPr>
        <p:spPr>
          <a:xfrm>
            <a:off x="323850" y="692150"/>
            <a:ext cx="8540750" cy="719138"/>
          </a:xfrm>
        </p:spPr>
        <p:txBody>
          <a:bodyPr anchor="t" anchorCtr="0"/>
          <a:lstStyle/>
          <a:p>
            <a:pPr lvl="1"/>
            <a:r>
              <a:rPr lang="zh-CN" altLang="en-US" dirty="0"/>
              <a:t>以</a:t>
            </a:r>
            <a:r>
              <a:rPr lang="en-US" altLang="zh-CN" dirty="0"/>
              <a:t>MOV</a:t>
            </a:r>
            <a:r>
              <a:rPr lang="zh-CN" altLang="en-US" dirty="0"/>
              <a:t>指令的指令周期为例</a:t>
            </a:r>
          </a:p>
        </p:txBody>
      </p:sp>
      <p:sp>
        <p:nvSpPr>
          <p:cNvPr id="19457"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55</a:t>
            </a:fld>
            <a:endParaRPr lang="zh-CN" altLang="en-US" sz="1400" dirty="0">
              <a:latin typeface="Arial" panose="020B0604020202020204" pitchFamily="34" charset="0"/>
              <a:ea typeface="宋体" panose="02010600030101010101" pitchFamily="2" charset="-122"/>
            </a:endParaRPr>
          </a:p>
        </p:txBody>
      </p:sp>
      <p:sp>
        <p:nvSpPr>
          <p:cNvPr id="19459" name="文本框 70658"/>
          <p:cNvSpPr txBox="1"/>
          <p:nvPr/>
        </p:nvSpPr>
        <p:spPr>
          <a:xfrm>
            <a:off x="0" y="1484313"/>
            <a:ext cx="2771775" cy="4968875"/>
          </a:xfrm>
          <a:prstGeom prst="rect">
            <a:avLst/>
          </a:prstGeom>
          <a:noFill/>
          <a:ln w="9525">
            <a:noFill/>
          </a:ln>
        </p:spPr>
        <p:txBody>
          <a:bodyPr anchor="t" anchorCtr="0">
            <a:spAutoFit/>
          </a:bodyPr>
          <a:lstStyle/>
          <a:p>
            <a:pPr marL="457200" indent="-457200" eaLnBrk="0" hangingPunct="0">
              <a:lnSpc>
                <a:spcPct val="110000"/>
              </a:lnSpc>
              <a:spcBef>
                <a:spcPct val="50000"/>
              </a:spcBef>
              <a:buClr>
                <a:schemeClr val="folHlink"/>
              </a:buClr>
              <a:buFont typeface="Wingdings" panose="05000000000000000000" pitchFamily="2" charset="2"/>
              <a:buNone/>
            </a:pPr>
            <a:r>
              <a:rPr lang="en-US" altLang="zh-CN" sz="1600" dirty="0">
                <a:latin typeface="Arial" panose="020B0604020202020204" pitchFamily="34" charset="0"/>
                <a:ea typeface="宋体" panose="02010600030101010101" pitchFamily="2" charset="-122"/>
              </a:rPr>
              <a:t>        </a:t>
            </a:r>
            <a:r>
              <a:rPr lang="zh-CN" altLang="en-US" sz="1400" b="1" dirty="0">
                <a:solidFill>
                  <a:schemeClr val="tx2"/>
                </a:solidFill>
                <a:latin typeface="Arial" panose="020B0604020202020204" pitchFamily="34" charset="0"/>
                <a:ea typeface="宋体" panose="02010600030101010101" pitchFamily="2" charset="-122"/>
              </a:rPr>
              <a:t>假设程序已装入内存，首地址</a:t>
            </a:r>
            <a:r>
              <a:rPr lang="en-US" altLang="zh-CN" sz="1400" b="1" dirty="0">
                <a:solidFill>
                  <a:schemeClr val="tx2"/>
                </a:solidFill>
                <a:latin typeface="Arial" panose="020B0604020202020204" pitchFamily="34" charset="0"/>
                <a:ea typeface="宋体" panose="02010600030101010101" pitchFamily="2" charset="-122"/>
              </a:rPr>
              <a:t>101</a:t>
            </a:r>
            <a:r>
              <a:rPr lang="zh-CN" altLang="en-US" sz="1400" b="1" dirty="0">
                <a:solidFill>
                  <a:schemeClr val="tx2"/>
                </a:solidFill>
                <a:latin typeface="Arial" panose="020B0604020202020204" pitchFamily="34" charset="0"/>
                <a:ea typeface="宋体" panose="02010600030101010101" pitchFamily="2" charset="-122"/>
              </a:rPr>
              <a:t>已装入</a:t>
            </a:r>
            <a:r>
              <a:rPr lang="en-US" altLang="zh-CN" sz="1400" b="1">
                <a:solidFill>
                  <a:schemeClr val="tx2"/>
                </a:solidFill>
                <a:latin typeface="Arial" panose="020B0604020202020204" pitchFamily="34" charset="0"/>
                <a:ea typeface="宋体" panose="02010600030101010101" pitchFamily="2" charset="-122"/>
              </a:rPr>
              <a:t>PC</a:t>
            </a:r>
          </a:p>
          <a:p>
            <a:pPr marL="457200" indent="-457200" eaLnBrk="0" hangingPunct="0">
              <a:lnSpc>
                <a:spcPct val="110000"/>
              </a:lnSpc>
              <a:spcBef>
                <a:spcPct val="50000"/>
              </a:spcBef>
              <a:buClr>
                <a:schemeClr val="folHlink"/>
              </a:buClr>
              <a:buFont typeface="Wingdings" panose="05000000000000000000" pitchFamily="2" charset="2"/>
              <a:buChar char="u"/>
            </a:pPr>
            <a:r>
              <a:rPr lang="zh-CN" altLang="en-US" sz="1400" dirty="0">
                <a:latin typeface="Arial" panose="020B0604020202020204" pitchFamily="34" charset="0"/>
                <a:ea typeface="宋体" panose="02010600030101010101" pitchFamily="2" charset="-122"/>
              </a:rPr>
              <a:t>取指令阶段</a:t>
            </a:r>
          </a:p>
          <a:p>
            <a:pPr marL="914400" lvl="1" indent="-457200" eaLnBrk="0" hangingPunct="0">
              <a:lnSpc>
                <a:spcPct val="110000"/>
              </a:lnSpc>
              <a:spcBef>
                <a:spcPct val="0"/>
              </a:spcBef>
              <a:buClr>
                <a:srgbClr val="FF0000"/>
              </a:buClr>
              <a:buAutoNum type="circleNumDbPlain"/>
            </a:pPr>
            <a:r>
              <a:rPr lang="en-US" altLang="zh-CN" sz="1400" dirty="0">
                <a:latin typeface="Arial" panose="020B0604020202020204" pitchFamily="34" charset="0"/>
                <a:ea typeface="宋体" panose="02010600030101010101" pitchFamily="2" charset="-122"/>
              </a:rPr>
              <a:t>(PC) → ABUS</a:t>
            </a:r>
            <a:r>
              <a:rPr lang="zh-CN" altLang="en-US" sz="1400" dirty="0">
                <a:latin typeface="Arial" panose="020B0604020202020204" pitchFamily="34" charset="0"/>
                <a:ea typeface="宋体" panose="02010600030101010101" pitchFamily="2" charset="-122"/>
              </a:rPr>
              <a:t>。读指令</a:t>
            </a:r>
            <a:r>
              <a:rPr lang="en-US" altLang="zh-CN" sz="1400">
                <a:latin typeface="Arial" panose="020B0604020202020204" pitchFamily="34" charset="0"/>
                <a:ea typeface="宋体" panose="02010600030101010101" pitchFamily="2" charset="-122"/>
              </a:rPr>
              <a:t>cache</a:t>
            </a:r>
          </a:p>
          <a:p>
            <a:pPr marL="914400" lvl="1" indent="-457200" eaLnBrk="0" hangingPunct="0">
              <a:lnSpc>
                <a:spcPct val="110000"/>
              </a:lnSpc>
              <a:spcBef>
                <a:spcPct val="0"/>
              </a:spcBef>
              <a:buClr>
                <a:srgbClr val="FF0000"/>
              </a:buClr>
              <a:buAutoNum type="circleNumDbPlain"/>
            </a:pPr>
            <a:r>
              <a:rPr lang="en-US" altLang="zh-CN" sz="1400">
                <a:latin typeface="Arial" panose="020B0604020202020204" pitchFamily="34" charset="0"/>
                <a:ea typeface="宋体" panose="02010600030101010101" pitchFamily="2" charset="-122"/>
              </a:rPr>
              <a:t>(101) →IR</a:t>
            </a:r>
          </a:p>
          <a:p>
            <a:pPr marL="914400" lvl="1" indent="-457200" eaLnBrk="0" hangingPunct="0">
              <a:lnSpc>
                <a:spcPct val="110000"/>
              </a:lnSpc>
              <a:spcBef>
                <a:spcPct val="0"/>
              </a:spcBef>
              <a:buClr>
                <a:srgbClr val="FF0000"/>
              </a:buClr>
              <a:buAutoNum type="circleNumDbPlain"/>
            </a:pPr>
            <a:r>
              <a:rPr lang="en-US" altLang="zh-CN" sz="1400">
                <a:latin typeface="Arial" panose="020B0604020202020204" pitchFamily="34" charset="0"/>
                <a:ea typeface="宋体" panose="02010600030101010101" pitchFamily="2" charset="-122"/>
              </a:rPr>
              <a:t>(PC)+1→PC</a:t>
            </a:r>
          </a:p>
          <a:p>
            <a:pPr marL="914400" lvl="1" indent="-457200" eaLnBrk="0" hangingPunct="0">
              <a:lnSpc>
                <a:spcPct val="110000"/>
              </a:lnSpc>
              <a:spcBef>
                <a:spcPct val="0"/>
              </a:spcBef>
              <a:buClr>
                <a:srgbClr val="FF0000"/>
              </a:buClr>
              <a:buAutoNum type="circleNumDbPlain"/>
            </a:pPr>
            <a:r>
              <a:rPr lang="en-US" altLang="zh-CN" sz="1400">
                <a:latin typeface="Arial" panose="020B0604020202020204" pitchFamily="34" charset="0"/>
                <a:ea typeface="宋体" panose="02010600030101010101" pitchFamily="2" charset="-122"/>
              </a:rPr>
              <a:t>OP </a:t>
            </a:r>
            <a:r>
              <a:rPr lang="en-US" altLang="zh-CN" sz="1800">
                <a:latin typeface="Arial" panose="020B0604020202020204" pitchFamily="34" charset="0"/>
                <a:ea typeface="宋体" panose="02010600030101010101" pitchFamily="2" charset="-122"/>
              </a:rPr>
              <a:t>→</a:t>
            </a:r>
            <a:r>
              <a:rPr lang="zh-CN" altLang="en-US" sz="1400" dirty="0">
                <a:latin typeface="Arial" panose="020B0604020202020204" pitchFamily="34" charset="0"/>
                <a:ea typeface="宋体" panose="02010600030101010101" pitchFamily="2" charset="-122"/>
              </a:rPr>
              <a:t>指令译码器，被译码，识别出指令为</a:t>
            </a:r>
            <a:r>
              <a:rPr lang="en-US" altLang="zh-CN" sz="1400">
                <a:latin typeface="Arial" panose="020B0604020202020204" pitchFamily="34" charset="0"/>
                <a:ea typeface="宋体" panose="02010600030101010101" pitchFamily="2" charset="-122"/>
              </a:rPr>
              <a:t>MOV</a:t>
            </a:r>
          </a:p>
          <a:p>
            <a:pPr marL="457200" indent="-457200" eaLnBrk="0" hangingPunct="0">
              <a:lnSpc>
                <a:spcPct val="110000"/>
              </a:lnSpc>
              <a:spcBef>
                <a:spcPct val="0"/>
              </a:spcBef>
              <a:buClr>
                <a:schemeClr val="folHlink"/>
              </a:buClr>
              <a:buFont typeface="Wingdings" panose="05000000000000000000" pitchFamily="2" charset="2"/>
              <a:buChar char="u"/>
            </a:pPr>
            <a:r>
              <a:rPr lang="zh-CN" altLang="en-US" sz="1400" dirty="0">
                <a:latin typeface="Arial" panose="020B0604020202020204" pitchFamily="34" charset="0"/>
                <a:ea typeface="宋体" panose="02010600030101010101" pitchFamily="2" charset="-122"/>
              </a:rPr>
              <a:t>执行指令阶段</a:t>
            </a:r>
          </a:p>
          <a:p>
            <a:pPr marL="914400" lvl="1" indent="-457200" eaLnBrk="0" hangingPunct="0">
              <a:lnSpc>
                <a:spcPct val="110000"/>
              </a:lnSpc>
              <a:spcBef>
                <a:spcPct val="0"/>
              </a:spcBef>
              <a:buClr>
                <a:srgbClr val="FF0000"/>
              </a:buClr>
              <a:buFont typeface="Wingdings" panose="05000000000000000000" pitchFamily="2" charset="2"/>
              <a:buAutoNum type="circleNumDbPlain"/>
            </a:pPr>
            <a:r>
              <a:rPr lang="en-US" altLang="zh-CN" sz="1400" dirty="0">
                <a:latin typeface="Arial" panose="020B0604020202020204" pitchFamily="34" charset="0"/>
                <a:ea typeface="宋体" panose="02010600030101010101" pitchFamily="2" charset="-122"/>
              </a:rPr>
              <a:t>OC</a:t>
            </a:r>
            <a:r>
              <a:rPr lang="zh-CN" altLang="en-US" sz="1400" dirty="0">
                <a:latin typeface="Arial" panose="020B0604020202020204" pitchFamily="34" charset="0"/>
                <a:ea typeface="宋体" panose="02010600030101010101" pitchFamily="2" charset="-122"/>
              </a:rPr>
              <a:t>送一控制信号到通用寄存器，选择</a:t>
            </a:r>
            <a:r>
              <a:rPr lang="en-US" altLang="zh-CN" sz="1400" dirty="0">
                <a:latin typeface="Arial" panose="020B0604020202020204" pitchFamily="34" charset="0"/>
                <a:ea typeface="宋体" panose="02010600030101010101" pitchFamily="2" charset="-122"/>
              </a:rPr>
              <a:t>R1</a:t>
            </a:r>
            <a:r>
              <a:rPr lang="zh-CN" altLang="en-US" sz="1400" dirty="0">
                <a:latin typeface="Arial" panose="020B0604020202020204" pitchFamily="34" charset="0"/>
                <a:ea typeface="宋体" panose="02010600030101010101" pitchFamily="2" charset="-122"/>
              </a:rPr>
              <a:t>，</a:t>
            </a:r>
            <a:r>
              <a:rPr lang="en-US" altLang="zh-CN" sz="1400" dirty="0">
                <a:latin typeface="Arial" panose="020B0604020202020204" pitchFamily="34" charset="0"/>
                <a:ea typeface="宋体" panose="02010600030101010101" pitchFamily="2" charset="-122"/>
              </a:rPr>
              <a:t>R0</a:t>
            </a:r>
            <a:r>
              <a:rPr lang="zh-CN" altLang="en-US" sz="1400" dirty="0">
                <a:latin typeface="Arial" panose="020B0604020202020204" pitchFamily="34" charset="0"/>
                <a:ea typeface="宋体" panose="02010600030101010101" pitchFamily="2" charset="-122"/>
              </a:rPr>
              <a:t>；送一控制信号到</a:t>
            </a:r>
            <a:r>
              <a:rPr lang="en-US" altLang="zh-CN" sz="1400" dirty="0">
                <a:latin typeface="Arial" panose="020B0604020202020204" pitchFamily="34" charset="0"/>
                <a:ea typeface="宋体" panose="02010600030101010101" pitchFamily="2" charset="-122"/>
              </a:rPr>
              <a:t>ALU</a:t>
            </a:r>
            <a:r>
              <a:rPr lang="zh-CN" altLang="en-US" sz="1400" dirty="0">
                <a:latin typeface="Arial" panose="020B0604020202020204" pitchFamily="34" charset="0"/>
                <a:ea typeface="宋体" panose="02010600030101010101" pitchFamily="2" charset="-122"/>
              </a:rPr>
              <a:t>，指定其做传送操作；</a:t>
            </a:r>
          </a:p>
          <a:p>
            <a:pPr marL="914400" lvl="1" indent="-457200" eaLnBrk="0" hangingPunct="0">
              <a:lnSpc>
                <a:spcPct val="110000"/>
              </a:lnSpc>
              <a:spcBef>
                <a:spcPct val="0"/>
              </a:spcBef>
              <a:buClr>
                <a:srgbClr val="FF0000"/>
              </a:buClr>
              <a:buFont typeface="Wingdings" panose="05000000000000000000" pitchFamily="2" charset="2"/>
              <a:buAutoNum type="circleNumDbPlain"/>
            </a:pPr>
            <a:r>
              <a:rPr lang="zh-CN" altLang="en-US" sz="1400" dirty="0">
                <a:latin typeface="Arial" panose="020B0604020202020204" pitchFamily="34" charset="0"/>
                <a:ea typeface="宋体" panose="02010600030101010101" pitchFamily="2" charset="-122"/>
              </a:rPr>
              <a:t>（</a:t>
            </a:r>
            <a:r>
              <a:rPr lang="en-US" altLang="zh-CN" sz="1400" dirty="0">
                <a:latin typeface="Arial" panose="020B0604020202020204" pitchFamily="34" charset="0"/>
                <a:ea typeface="宋体" panose="02010600030101010101" pitchFamily="2" charset="-122"/>
              </a:rPr>
              <a:t>R1</a:t>
            </a:r>
            <a:r>
              <a:rPr lang="zh-CN" altLang="en-US" sz="1400" dirty="0">
                <a:latin typeface="Arial" panose="020B0604020202020204" pitchFamily="34" charset="0"/>
                <a:ea typeface="宋体" panose="02010600030101010101" pitchFamily="2" charset="-122"/>
              </a:rPr>
              <a:t>） </a:t>
            </a:r>
            <a:r>
              <a:rPr lang="en-US" altLang="zh-CN" sz="1400" dirty="0">
                <a:latin typeface="Arial" panose="020B0604020202020204" pitchFamily="34" charset="0"/>
                <a:ea typeface="宋体" panose="02010600030101010101" pitchFamily="2" charset="-122"/>
              </a:rPr>
              <a:t>→ ALU → DBUS </a:t>
            </a:r>
            <a:r>
              <a:rPr lang="zh-CN" altLang="en-US" sz="1400" dirty="0">
                <a:latin typeface="Arial" panose="020B0604020202020204" pitchFamily="34" charset="0"/>
                <a:ea typeface="宋体" panose="02010600030101010101" pitchFamily="2" charset="-122"/>
              </a:rPr>
              <a:t>；</a:t>
            </a:r>
          </a:p>
          <a:p>
            <a:pPr marL="914400" lvl="1" indent="-457200" eaLnBrk="0" hangingPunct="0">
              <a:lnSpc>
                <a:spcPct val="110000"/>
              </a:lnSpc>
              <a:spcBef>
                <a:spcPct val="0"/>
              </a:spcBef>
              <a:buClr>
                <a:srgbClr val="FF0000"/>
              </a:buClr>
              <a:buFont typeface="Wingdings" panose="05000000000000000000" pitchFamily="2" charset="2"/>
              <a:buAutoNum type="circleNumDbPlain"/>
            </a:pPr>
            <a:r>
              <a:rPr lang="en-US" altLang="zh-CN" sz="1400" dirty="0">
                <a:latin typeface="Arial" panose="020B0604020202020204" pitchFamily="34" charset="0"/>
                <a:ea typeface="宋体" panose="02010600030101010101" pitchFamily="2" charset="-122"/>
              </a:rPr>
              <a:t>DBUS→ DR</a:t>
            </a:r>
            <a:r>
              <a:rPr lang="zh-CN" altLang="en-US" sz="1400" dirty="0">
                <a:latin typeface="Arial" panose="020B0604020202020204" pitchFamily="34" charset="0"/>
                <a:ea typeface="宋体" panose="02010600030101010101" pitchFamily="2" charset="-122"/>
              </a:rPr>
              <a:t>；</a:t>
            </a:r>
          </a:p>
          <a:p>
            <a:pPr marL="914400" lvl="1" indent="-457200" eaLnBrk="0" hangingPunct="0">
              <a:lnSpc>
                <a:spcPct val="110000"/>
              </a:lnSpc>
              <a:spcBef>
                <a:spcPct val="0"/>
              </a:spcBef>
              <a:buClr>
                <a:srgbClr val="FF0000"/>
              </a:buClr>
              <a:buFont typeface="Wingdings" panose="05000000000000000000" pitchFamily="2" charset="2"/>
              <a:buAutoNum type="circleNumDbPlain"/>
            </a:pPr>
            <a:r>
              <a:rPr lang="en-US" altLang="zh-CN" sz="1400">
                <a:latin typeface="Arial" panose="020B0604020202020204" pitchFamily="34" charset="0"/>
                <a:ea typeface="宋体" panose="02010600030101010101" pitchFamily="2" charset="-122"/>
              </a:rPr>
              <a:t>DR→ R0</a:t>
            </a:r>
          </a:p>
        </p:txBody>
      </p:sp>
      <p:pic>
        <p:nvPicPr>
          <p:cNvPr id="19460" name="图片 70659"/>
          <p:cNvPicPr>
            <a:picLocks noChangeAspect="1"/>
          </p:cNvPicPr>
          <p:nvPr/>
        </p:nvPicPr>
        <p:blipFill>
          <a:blip r:embed="rId3"/>
          <a:stretch>
            <a:fillRect/>
          </a:stretch>
        </p:blipFill>
        <p:spPr>
          <a:xfrm>
            <a:off x="2771775" y="1341438"/>
            <a:ext cx="6119813" cy="4714875"/>
          </a:xfrm>
          <a:prstGeom prst="rect">
            <a:avLst/>
          </a:prstGeom>
          <a:noFill/>
          <a:ln w="9525">
            <a:noFill/>
          </a:ln>
        </p:spPr>
      </p:pic>
      <p:sp>
        <p:nvSpPr>
          <p:cNvPr id="19461" name="动作按钮: 后退或前一项 70660">
            <a:hlinkClick r:id="rId4" action="ppaction://hlinksldjump"/>
          </p:cNvPr>
          <p:cNvSpPr/>
          <p:nvPr/>
        </p:nvSpPr>
        <p:spPr>
          <a:xfrm>
            <a:off x="7092950" y="765175"/>
            <a:ext cx="215900" cy="215900"/>
          </a:xfrm>
          <a:prstGeom prst="actionButtonBackPrevious">
            <a:avLst/>
          </a:prstGeom>
          <a:solidFill>
            <a:schemeClr val="accent2"/>
          </a:solidFill>
          <a:ln w="9525">
            <a:noFill/>
          </a:ln>
        </p:spPr>
        <p:txBody>
          <a:bodyPr anchor="t" anchorCtr="0"/>
          <a:lstStyle/>
          <a:p>
            <a:endParaRPr lang="zh-CN" altLang="en-US">
              <a:latin typeface="Arial" panose="020B0604020202020204" pitchFamily="34" charset="0"/>
              <a:ea typeface="宋体" panose="02010600030101010101" pitchFamily="2" charset="-122"/>
            </a:endParaRPr>
          </a:p>
        </p:txBody>
      </p:sp>
      <p:sp>
        <p:nvSpPr>
          <p:cNvPr id="19462" name="动作按钮: 后退或前一项 70661">
            <a:hlinkClick r:id="rId5" action="ppaction://hlinksldjump"/>
          </p:cNvPr>
          <p:cNvSpPr/>
          <p:nvPr/>
        </p:nvSpPr>
        <p:spPr>
          <a:xfrm>
            <a:off x="8172450" y="765175"/>
            <a:ext cx="215900" cy="215900"/>
          </a:xfrm>
          <a:prstGeom prst="actionButtonBackPrevious">
            <a:avLst/>
          </a:prstGeom>
          <a:solidFill>
            <a:schemeClr val="accent1"/>
          </a:solidFill>
          <a:ln w="9525">
            <a:noFill/>
          </a:ln>
        </p:spPr>
        <p:txBody>
          <a:bodyPr anchor="t" anchorCtr="0"/>
          <a:lstStyle/>
          <a:p>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占位符 103425"/>
          <p:cNvSpPr>
            <a:spLocks noGrp="1" noRot="1"/>
          </p:cNvSpPr>
          <p:nvPr>
            <p:ph type="body" sz="half" idx="1"/>
          </p:nvPr>
        </p:nvSpPr>
        <p:spPr>
          <a:xfrm>
            <a:off x="468313" y="765175"/>
            <a:ext cx="7812087" cy="596900"/>
          </a:xfrm>
        </p:spPr>
        <p:txBody>
          <a:bodyPr anchor="t" anchorCtr="0"/>
          <a:lstStyle/>
          <a:p>
            <a:pPr lvl="1">
              <a:buClr>
                <a:schemeClr val="hlink"/>
              </a:buClr>
              <a:buFontTx/>
            </a:pPr>
            <a:r>
              <a:rPr lang="zh-CN" altLang="en-US" sz="2400" dirty="0"/>
              <a:t>时序信号的作用：以</a:t>
            </a:r>
            <a:r>
              <a:rPr lang="en-US" altLang="zh-CN" sz="2400" dirty="0"/>
              <a:t>MOV</a:t>
            </a:r>
            <a:r>
              <a:rPr lang="zh-CN" altLang="en-US" sz="2400" dirty="0"/>
              <a:t>指令为例</a:t>
            </a:r>
          </a:p>
        </p:txBody>
      </p:sp>
      <p:graphicFrame>
        <p:nvGraphicFramePr>
          <p:cNvPr id="103622" name="内容占位符 103621"/>
          <p:cNvGraphicFramePr>
            <a:graphicFrameLocks noGrp="1"/>
          </p:cNvGraphicFramePr>
          <p:nvPr>
            <p:ph sz="half" idx="2"/>
            <p:extLst>
              <p:ext uri="{D42A27DB-BD31-4B8C-83A1-F6EECF244321}">
                <p14:modId xmlns:p14="http://schemas.microsoft.com/office/powerpoint/2010/main" val="1452309340"/>
              </p:ext>
            </p:extLst>
          </p:nvPr>
        </p:nvGraphicFramePr>
        <p:xfrm>
          <a:off x="468313" y="1484313"/>
          <a:ext cx="8424863" cy="4130675"/>
        </p:xfrm>
        <a:graphic>
          <a:graphicData uri="http://schemas.openxmlformats.org/drawingml/2006/table">
            <a:tbl>
              <a:tblPr/>
              <a:tblGrid>
                <a:gridCol w="792163">
                  <a:extLst>
                    <a:ext uri="{9D8B030D-6E8A-4147-A177-3AD203B41FA5}">
                      <a16:colId xmlns:a16="http://schemas.microsoft.com/office/drawing/2014/main" val="20000"/>
                    </a:ext>
                  </a:extLst>
                </a:gridCol>
                <a:gridCol w="3527425">
                  <a:extLst>
                    <a:ext uri="{9D8B030D-6E8A-4147-A177-3AD203B41FA5}">
                      <a16:colId xmlns:a16="http://schemas.microsoft.com/office/drawing/2014/main" val="20001"/>
                    </a:ext>
                  </a:extLst>
                </a:gridCol>
                <a:gridCol w="2232025">
                  <a:extLst>
                    <a:ext uri="{9D8B030D-6E8A-4147-A177-3AD203B41FA5}">
                      <a16:colId xmlns:a16="http://schemas.microsoft.com/office/drawing/2014/main" val="20002"/>
                    </a:ext>
                  </a:extLst>
                </a:gridCol>
                <a:gridCol w="1873250">
                  <a:extLst>
                    <a:ext uri="{9D8B030D-6E8A-4147-A177-3AD203B41FA5}">
                      <a16:colId xmlns:a16="http://schemas.microsoft.com/office/drawing/2014/main" val="20003"/>
                    </a:ext>
                  </a:extLst>
                </a:gridCol>
              </a:tblGrid>
              <a:tr h="5175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000" dirty="0"/>
                        <a:t>微操作</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000" dirty="0"/>
                        <a:t>微操作控制信号</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000" dirty="0"/>
                        <a:t>时序</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rowSpan="4">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000" dirty="0"/>
                        <a:t>取指令阶段</a:t>
                      </a:r>
                    </a:p>
                  </a:txBody>
                  <a:tcPr marL="90000" marR="90000" marT="46800" marB="46800" vert="eaVe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533400" lvl="0" indent="-533400">
                        <a:buNone/>
                      </a:pPr>
                      <a:r>
                        <a:rPr lang="en-US" altLang="zh-CN" sz="1800" dirty="0"/>
                        <a:t>(PC) → ABUS</a:t>
                      </a:r>
                      <a:r>
                        <a:rPr lang="zh-CN" altLang="en-US" sz="1800" dirty="0"/>
                        <a:t>。读指令</a:t>
                      </a:r>
                      <a:r>
                        <a:rPr lang="en-US" altLang="zh-CN" sz="1800"/>
                        <a:t>cache</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a:t>R(I)</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dirty="0">
                          <a:solidFill>
                            <a:srgbClr val="3333CC"/>
                          </a:solidFill>
                        </a:rPr>
                        <a:t>T1</a:t>
                      </a:r>
                      <a:endParaRPr lang="zh-CN" altLang="en-US" sz="1800" dirty="0">
                        <a:solidFill>
                          <a:srgbClr val="3333CC"/>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vMerge="1">
                  <a:txBody>
                    <a:bodyPr/>
                    <a:lstStyle/>
                    <a:p>
                      <a:endParaRPr 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a:t>(101) →IR</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dirty="0"/>
                        <a:t>LDIR</a:t>
                      </a:r>
                      <a:endParaRPr lang="zh-CN" altLang="en-US" sz="18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dirty="0">
                          <a:solidFill>
                            <a:srgbClr val="3333CC"/>
                          </a:solidFill>
                        </a:rPr>
                        <a:t>T2</a:t>
                      </a:r>
                      <a:endParaRPr lang="zh-CN" altLang="en-US" sz="1800" dirty="0">
                        <a:solidFill>
                          <a:srgbClr val="3333CC"/>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7">
                <a:tc vMerge="1">
                  <a:txBody>
                    <a:bodyPr/>
                    <a:lstStyle/>
                    <a:p>
                      <a:endParaRPr 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a:t>(PC)+1→PC</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a:t>PC+1</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dirty="0">
                          <a:solidFill>
                            <a:srgbClr val="3333CC"/>
                          </a:solidFill>
                        </a:rPr>
                        <a:t>T3</a:t>
                      </a:r>
                      <a:endParaRPr lang="zh-CN" altLang="en-US" sz="1800" dirty="0">
                        <a:solidFill>
                          <a:srgbClr val="3333CC"/>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vMerge="1">
                  <a:txBody>
                    <a:bodyPr/>
                    <a:lstStyle/>
                    <a:p>
                      <a:endParaRPr 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533400" lvl="0" indent="-533400" eaLnBrk="0" hangingPunct="0">
                        <a:lnSpc>
                          <a:spcPct val="110000"/>
                        </a:lnSpc>
                        <a:spcBef>
                          <a:spcPct val="0"/>
                        </a:spcBef>
                        <a:buClr>
                          <a:srgbClr val="FF0000"/>
                        </a:buClr>
                        <a:buFontTx/>
                        <a:buNone/>
                      </a:pPr>
                      <a:r>
                        <a:rPr lang="en-US" altLang="zh-CN" sz="2000" dirty="0"/>
                        <a:t>OP →</a:t>
                      </a:r>
                      <a:r>
                        <a:rPr lang="zh-CN" altLang="en-US" sz="2000" dirty="0"/>
                        <a:t>指令译码器，译码</a:t>
                      </a:r>
                      <a:endParaRPr lang="zh-CN" altLang="en-US" sz="18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a:latin typeface="Arial" panose="020B0604020202020204" pitchFamily="34" charset="0"/>
                        </a:rPr>
                        <a:t>…</a:t>
                      </a:r>
                      <a:r>
                        <a:rPr lang="en-US" altLang="zh-CN" sz="1800"/>
                        <a:t>..</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lang="en-US" altLang="zh-CN" sz="1800" u="none" kern="1200" baseline="0" dirty="0">
                          <a:solidFill>
                            <a:srgbClr val="3333CC"/>
                          </a:solidFill>
                          <a:latin typeface="+mn-lt"/>
                          <a:ea typeface="+mn-ea"/>
                          <a:cs typeface="+mn-cs"/>
                        </a:rPr>
                        <a:t>T4</a:t>
                      </a:r>
                      <a:endParaRPr lang="zh-CN" altLang="en-US" sz="1800" u="none" kern="1200" baseline="0" dirty="0">
                        <a:solidFill>
                          <a:srgbClr val="3333CC"/>
                        </a:solidFill>
                        <a:latin typeface="+mn-lt"/>
                        <a:ea typeface="+mn-ea"/>
                        <a:cs typeface="+mn-cs"/>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rowSpan="4">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000" dirty="0"/>
                        <a:t>执行指令阶段</a:t>
                      </a:r>
                    </a:p>
                  </a:txBody>
                  <a:tcPr marL="90000" marR="90000" marT="46800" marB="46800" vert="eaVe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800" dirty="0"/>
                        <a:t>读</a:t>
                      </a:r>
                      <a:r>
                        <a:rPr lang="en-US" altLang="zh-CN" sz="1800"/>
                        <a:t>R1</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a:t>RR1</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dirty="0">
                          <a:solidFill>
                            <a:srgbClr val="3333CC"/>
                          </a:solidFill>
                        </a:rPr>
                        <a:t>T1</a:t>
                      </a:r>
                      <a:endParaRPr lang="zh-CN" altLang="en-US" sz="1800" dirty="0">
                        <a:solidFill>
                          <a:srgbClr val="3333CC"/>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vMerge="1">
                  <a:txBody>
                    <a:bodyPr/>
                    <a:lstStyle/>
                    <a:p>
                      <a:endParaRPr 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800" dirty="0"/>
                        <a:t>（</a:t>
                      </a:r>
                      <a:r>
                        <a:rPr lang="en-US" altLang="zh-CN" sz="1800" dirty="0"/>
                        <a:t>R1</a:t>
                      </a:r>
                      <a:r>
                        <a:rPr lang="zh-CN" altLang="en-US" sz="1800" dirty="0"/>
                        <a:t>） </a:t>
                      </a:r>
                      <a:r>
                        <a:rPr lang="en-US" altLang="zh-CN" sz="1800" dirty="0"/>
                        <a:t>→ </a:t>
                      </a:r>
                      <a:r>
                        <a:rPr lang="en-US" altLang="zh-CN" sz="1800"/>
                        <a:t>ALU → DBUS </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a:t>S</a:t>
                      </a:r>
                      <a:r>
                        <a:rPr lang="en-US" altLang="zh-CN" sz="1800" baseline="-25000"/>
                        <a:t>3</a:t>
                      </a:r>
                      <a:r>
                        <a:rPr lang="en-US" altLang="zh-CN" sz="1800"/>
                        <a:t>S</a:t>
                      </a:r>
                      <a:r>
                        <a:rPr lang="en-US" altLang="zh-CN" sz="1800" baseline="-25000"/>
                        <a:t>2</a:t>
                      </a:r>
                      <a:r>
                        <a:rPr lang="en-US" altLang="zh-CN" sz="1800"/>
                        <a:t>S</a:t>
                      </a:r>
                      <a:r>
                        <a:rPr lang="en-US" altLang="zh-CN" sz="1800" baseline="-25000"/>
                        <a:t>1</a:t>
                      </a:r>
                      <a:r>
                        <a:rPr lang="en-US" altLang="zh-CN" sz="1800"/>
                        <a:t>S</a:t>
                      </a:r>
                      <a:r>
                        <a:rPr lang="en-US" altLang="zh-CN" sz="1800" baseline="-25000"/>
                        <a:t>0</a:t>
                      </a:r>
                      <a:r>
                        <a:rPr lang="en-US" altLang="zh-CN" sz="1800"/>
                        <a:t>=</a:t>
                      </a:r>
                      <a:r>
                        <a:rPr lang="en-US" altLang="zh-CN" sz="1800">
                          <a:latin typeface="Arial" panose="020B0604020202020204" pitchFamily="34" charset="0"/>
                        </a:rPr>
                        <a:t>…</a:t>
                      </a:r>
                      <a:r>
                        <a:rPr lang="en-US" altLang="zh-CN" sz="1800"/>
                        <a:t>.</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dirty="0">
                          <a:solidFill>
                            <a:srgbClr val="3333CC"/>
                          </a:solidFill>
                        </a:rPr>
                        <a:t>T2</a:t>
                      </a:r>
                      <a:endParaRPr lang="zh-CN" altLang="en-US" sz="1800" dirty="0">
                        <a:solidFill>
                          <a:srgbClr val="3333CC"/>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437">
                <a:tc vMerge="1">
                  <a:txBody>
                    <a:bodyPr/>
                    <a:lstStyle/>
                    <a:p>
                      <a:endParaRPr 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dirty="0"/>
                        <a:t>DBUS→ DR</a:t>
                      </a:r>
                      <a:r>
                        <a:rPr lang="zh-CN" altLang="en-US" sz="1800" dirty="0"/>
                        <a: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a:t>LDDR</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dirty="0">
                          <a:solidFill>
                            <a:srgbClr val="3333CC"/>
                          </a:solidFill>
                        </a:rPr>
                        <a:t>T3</a:t>
                      </a:r>
                      <a:endParaRPr lang="zh-CN" altLang="en-US" sz="1800" dirty="0">
                        <a:solidFill>
                          <a:srgbClr val="3333CC"/>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0850">
                <a:tc vMerge="1">
                  <a:txBody>
                    <a:bodyPr/>
                    <a:lstStyle/>
                    <a:p>
                      <a:endParaRPr 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28575"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a:t>DR→ R0</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a:t>WR0</a:t>
                      </a:r>
                      <a:endParaRPr lang="zh-CN" altLang="en-US" sz="18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dirty="0">
                          <a:solidFill>
                            <a:srgbClr val="3333CC"/>
                          </a:solidFill>
                        </a:rPr>
                        <a:t>T4</a:t>
                      </a:r>
                      <a:endParaRPr lang="zh-CN" altLang="en-US" sz="1800" dirty="0">
                        <a:solidFill>
                          <a:srgbClr val="3333CC"/>
                        </a:solidFill>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0481"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56</a:t>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占位符 10242"/>
          <p:cNvSpPr>
            <a:spLocks noGrp="1" noRot="1"/>
          </p:cNvSpPr>
          <p:nvPr>
            <p:ph idx="1"/>
          </p:nvPr>
        </p:nvSpPr>
        <p:spPr>
          <a:xfrm>
            <a:off x="301625" y="692150"/>
            <a:ext cx="8540750" cy="5545138"/>
          </a:xfrm>
        </p:spPr>
        <p:txBody>
          <a:bodyPr anchor="t" anchorCtr="0"/>
          <a:lstStyle/>
          <a:p>
            <a:pPr>
              <a:lnSpc>
                <a:spcPct val="130000"/>
              </a:lnSpc>
              <a:buNone/>
            </a:pPr>
            <a:r>
              <a:rPr lang="zh-CN" altLang="en-US" dirty="0"/>
              <a:t>多级时序系统</a:t>
            </a:r>
          </a:p>
          <a:p>
            <a:pPr lvl="1">
              <a:lnSpc>
                <a:spcPct val="130000"/>
              </a:lnSpc>
            </a:pPr>
            <a:r>
              <a:rPr lang="en-US" altLang="zh-CN" dirty="0"/>
              <a:t>CPU</a:t>
            </a:r>
            <a:r>
              <a:rPr lang="zh-CN" altLang="en-US" dirty="0"/>
              <a:t>是一个多级时序系统。</a:t>
            </a:r>
          </a:p>
          <a:p>
            <a:pPr lvl="1"/>
            <a:r>
              <a:rPr lang="zh-CN" altLang="en-US" dirty="0"/>
              <a:t>不同结构的</a:t>
            </a:r>
            <a:r>
              <a:rPr lang="en-US" altLang="zh-CN" dirty="0"/>
              <a:t>CPU</a:t>
            </a:r>
            <a:r>
              <a:rPr lang="zh-CN" altLang="en-US" dirty="0"/>
              <a:t>，采用不同的时序体制。例：</a:t>
            </a:r>
          </a:p>
          <a:p>
            <a:pPr lvl="2"/>
            <a:r>
              <a:rPr lang="zh-CN" altLang="en-US" dirty="0"/>
              <a:t>在硬布线控制器中，时序信号往往采用三级体制，需用到前述三类时序信号；</a:t>
            </a:r>
          </a:p>
          <a:p>
            <a:pPr lvl="2"/>
            <a:r>
              <a:rPr lang="zh-CN" altLang="en-US" dirty="0"/>
              <a:t>在微程序控制器中，一般采用二级体制，例如前述时钟周期信号和节拍脉冲信号；</a:t>
            </a:r>
          </a:p>
          <a:p>
            <a:pPr lvl="2"/>
            <a:r>
              <a:rPr lang="zh-CN" altLang="en-US" dirty="0"/>
              <a:t>在一些微型计算机中，直接使用时钟周期信号；</a:t>
            </a:r>
          </a:p>
          <a:p>
            <a:pPr lvl="2"/>
            <a:endParaRPr lang="zh-CN" altLang="en-US" dirty="0"/>
          </a:p>
        </p:txBody>
      </p:sp>
      <p:sp>
        <p:nvSpPr>
          <p:cNvPr id="22529"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57</a:t>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p:txBody>
          <a:bodyPr vert="horz" wrap="square" lIns="91440" tIns="45720" rIns="91440" bIns="45720" anchor="b" anchorCtr="0"/>
          <a:lstStyle/>
          <a:p>
            <a:pPr eaLnBrk="1" hangingPunct="1"/>
            <a:r>
              <a:rPr lang="en-US" altLang="zh-CN" dirty="0"/>
              <a:t>5.3.2 </a:t>
            </a:r>
            <a:r>
              <a:rPr lang="zh-CN" altLang="en-US" dirty="0"/>
              <a:t>时序信号产生器</a:t>
            </a:r>
          </a:p>
        </p:txBody>
      </p:sp>
      <p:sp>
        <p:nvSpPr>
          <p:cNvPr id="34820" name="Rectangle 3"/>
          <p:cNvSpPr>
            <a:spLocks noGrp="1"/>
          </p:cNvSpPr>
          <p:nvPr>
            <p:ph idx="1"/>
          </p:nvPr>
        </p:nvSpPr>
        <p:spPr>
          <a:xfrm>
            <a:off x="179388" y="1700213"/>
            <a:ext cx="8229600" cy="4411662"/>
          </a:xfrm>
        </p:spPr>
        <p:txBody>
          <a:bodyPr vert="horz" wrap="square" lIns="91440" tIns="45720" rIns="91440" bIns="45720" anchor="t" anchorCtr="0"/>
          <a:lstStyle/>
          <a:p>
            <a:pPr marL="840105" lvl="1" indent="-495935" eaLnBrk="1" hangingPunct="1">
              <a:buFont typeface="Wingdings" panose="05000000000000000000" pitchFamily="2" charset="2"/>
              <a:buAutoNum type="arabicPeriod"/>
            </a:pPr>
            <a:r>
              <a:rPr lang="zh-CN" altLang="en-US" dirty="0"/>
              <a:t>功能：产生</a:t>
            </a:r>
            <a:r>
              <a:rPr lang="en-US" altLang="zh-CN" dirty="0">
                <a:sym typeface="+mn-ea"/>
              </a:rPr>
              <a:t>CPU</a:t>
            </a:r>
            <a:r>
              <a:rPr lang="zh-CN" altLang="en-US" dirty="0">
                <a:sym typeface="+mn-ea"/>
              </a:rPr>
              <a:t>所需的</a:t>
            </a:r>
            <a:r>
              <a:rPr lang="zh-CN" altLang="en-US" dirty="0"/>
              <a:t>时序信号</a:t>
            </a:r>
          </a:p>
          <a:p>
            <a:pPr marL="1132205" lvl="2" indent="-438785" eaLnBrk="1" hangingPunct="1"/>
            <a:r>
              <a:rPr lang="zh-CN" altLang="en-US" dirty="0"/>
              <a:t>各型计算机产生时序电路不相同</a:t>
            </a:r>
          </a:p>
          <a:p>
            <a:pPr marL="1132205" lvl="2" indent="-438785" eaLnBrk="1" hangingPunct="1"/>
            <a:r>
              <a:rPr lang="zh-CN" altLang="en-US" dirty="0"/>
              <a:t>大、中型计算机的时序电路复杂，微型计算机的时序电路简单</a:t>
            </a:r>
          </a:p>
          <a:p>
            <a:pPr marL="840105" lvl="1" indent="-495935" eaLnBrk="1" hangingPunct="1">
              <a:buFont typeface="Wingdings" panose="05000000000000000000" pitchFamily="2" charset="2"/>
              <a:buAutoNum type="arabicPeriod" startAt="2"/>
            </a:pPr>
            <a:r>
              <a:rPr lang="zh-CN" altLang="en-US" dirty="0"/>
              <a:t>构成：</a:t>
            </a:r>
          </a:p>
          <a:p>
            <a:pPr marL="1132205" lvl="2" indent="-438785" eaLnBrk="1" hangingPunct="1"/>
            <a:r>
              <a:rPr lang="zh-CN" altLang="en-US" sz="2600" dirty="0"/>
              <a:t>时钟源</a:t>
            </a:r>
          </a:p>
          <a:p>
            <a:pPr marL="1132205" lvl="2" indent="-438785" eaLnBrk="1" hangingPunct="1"/>
            <a:r>
              <a:rPr lang="zh-CN" altLang="en-US" dirty="0"/>
              <a:t>环形脉冲发生器</a:t>
            </a:r>
          </a:p>
          <a:p>
            <a:pPr marL="1132205" lvl="2" indent="-438785" eaLnBrk="1" hangingPunct="1"/>
            <a:r>
              <a:rPr lang="zh-CN" altLang="en-US" dirty="0"/>
              <a:t>节拍脉冲和读写时序译码逻辑</a:t>
            </a:r>
          </a:p>
          <a:p>
            <a:pPr marL="1132205" lvl="2" indent="-438785" eaLnBrk="1" hangingPunct="1"/>
            <a:r>
              <a:rPr lang="zh-CN" altLang="en-US" dirty="0"/>
              <a:t>启停控制逻辑</a:t>
            </a:r>
          </a:p>
        </p:txBody>
      </p:sp>
      <p:sp>
        <p:nvSpPr>
          <p:cNvPr id="3481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58</a:t>
            </a:fld>
            <a:endParaRPr lang="en-US" altLang="zh-CN" sz="1000" dirty="0"/>
          </a:p>
        </p:txBody>
      </p:sp>
      <p:pic>
        <p:nvPicPr>
          <p:cNvPr id="34821" name="Picture 4" descr="5a17">
            <a:hlinkClick r:id="rId2" action="ppaction://hlinkfile"/>
          </p:cNvPr>
          <p:cNvPicPr>
            <a:picLocks noChangeAspect="1"/>
          </p:cNvPicPr>
          <p:nvPr/>
        </p:nvPicPr>
        <p:blipFill>
          <a:blip r:embed="rId3"/>
          <a:stretch>
            <a:fillRect/>
          </a:stretch>
        </p:blipFill>
        <p:spPr>
          <a:xfrm>
            <a:off x="5162550" y="3140670"/>
            <a:ext cx="3817938" cy="3168650"/>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p:txBody>
          <a:bodyPr vert="horz" wrap="square" lIns="91440" tIns="45720" rIns="91440" bIns="45720" anchor="b" anchorCtr="0"/>
          <a:lstStyle/>
          <a:p>
            <a:pPr eaLnBrk="1" hangingPunct="1"/>
            <a:r>
              <a:rPr lang="en-US" altLang="zh-CN" dirty="0"/>
              <a:t>5.3.2 </a:t>
            </a:r>
            <a:r>
              <a:rPr lang="zh-CN" altLang="en-US" dirty="0"/>
              <a:t>时序信号产生器</a:t>
            </a:r>
          </a:p>
        </p:txBody>
      </p:sp>
      <p:sp>
        <p:nvSpPr>
          <p:cNvPr id="34820" name="Rectangle 3"/>
          <p:cNvSpPr>
            <a:spLocks noGrp="1"/>
          </p:cNvSpPr>
          <p:nvPr>
            <p:ph idx="1"/>
          </p:nvPr>
        </p:nvSpPr>
        <p:spPr>
          <a:xfrm>
            <a:off x="179388" y="1484784"/>
            <a:ext cx="8229600" cy="4968551"/>
          </a:xfrm>
        </p:spPr>
        <p:txBody>
          <a:bodyPr vert="horz" wrap="square" lIns="91440" tIns="45720" rIns="91440" bIns="45720" anchor="t" anchorCtr="0">
            <a:noAutofit/>
          </a:bodyPr>
          <a:lstStyle/>
          <a:p>
            <a:pPr marL="344170" lvl="1" indent="0">
              <a:buNone/>
            </a:pPr>
            <a:r>
              <a:rPr lang="en-US" altLang="zh-CN" sz="1800" b="1" dirty="0">
                <a:solidFill>
                  <a:schemeClr val="accent5">
                    <a:lumMod val="75000"/>
                  </a:schemeClr>
                </a:solidFill>
              </a:rPr>
              <a:t>(1)</a:t>
            </a:r>
            <a:r>
              <a:rPr lang="zh-CN" altLang="en-US" sz="1800" b="1" dirty="0">
                <a:solidFill>
                  <a:schemeClr val="accent5">
                    <a:lumMod val="75000"/>
                  </a:schemeClr>
                </a:solidFill>
              </a:rPr>
              <a:t>时钟源： </a:t>
            </a:r>
            <a:r>
              <a:rPr lang="zh-CN" altLang="en-US" sz="1800" dirty="0"/>
              <a:t>时钟源用来为环形脉冲发生器提供频率稳定且电平匹配的方波时钟脉冲信号。它通常由</a:t>
            </a:r>
            <a:r>
              <a:rPr lang="zh-CN" altLang="en-US" sz="1800" dirty="0">
                <a:solidFill>
                  <a:srgbClr val="FF3300"/>
                </a:solidFill>
              </a:rPr>
              <a:t>石英晶体振荡器</a:t>
            </a:r>
            <a:r>
              <a:rPr lang="zh-CN" altLang="en-US" sz="1800" dirty="0"/>
              <a:t>和与非门组成的正反馈振荡电路组成，其输出送至环形脉冲发生器。 </a:t>
            </a:r>
          </a:p>
          <a:p>
            <a:pPr marL="344170" lvl="1" indent="0">
              <a:buNone/>
            </a:pPr>
            <a:r>
              <a:rPr lang="en-US" altLang="zh-CN" sz="1800" dirty="0"/>
              <a:t>(</a:t>
            </a:r>
            <a:r>
              <a:rPr lang="en-US" altLang="zh-CN" sz="1800" b="1" dirty="0">
                <a:solidFill>
                  <a:schemeClr val="accent5">
                    <a:lumMod val="75000"/>
                  </a:schemeClr>
                </a:solidFill>
              </a:rPr>
              <a:t>2)</a:t>
            </a:r>
            <a:r>
              <a:rPr lang="zh-CN" altLang="en-US" sz="1800" b="1" dirty="0">
                <a:solidFill>
                  <a:schemeClr val="accent5">
                    <a:lumMod val="75000"/>
                  </a:schemeClr>
                </a:solidFill>
              </a:rPr>
              <a:t>环形脉冲发生器： </a:t>
            </a:r>
            <a:r>
              <a:rPr lang="zh-CN" altLang="en-US" sz="1800" dirty="0"/>
              <a:t>环形脉冲发生器的作用是产生一组有序的间隔相等或不等的脉冲序列，以便通过译码电路来产生最后所需的节拍脉冲。 </a:t>
            </a:r>
          </a:p>
          <a:p>
            <a:pPr marL="344170" lvl="1" indent="0">
              <a:buNone/>
            </a:pPr>
            <a:r>
              <a:rPr lang="en-US" altLang="zh-CN" sz="1800" b="1" dirty="0">
                <a:solidFill>
                  <a:schemeClr val="accent5">
                    <a:lumMod val="75000"/>
                  </a:schemeClr>
                </a:solidFill>
              </a:rPr>
              <a:t>(3)</a:t>
            </a:r>
            <a:r>
              <a:rPr lang="zh-CN" altLang="en-US" sz="1800" b="1" dirty="0">
                <a:solidFill>
                  <a:schemeClr val="accent5">
                    <a:lumMod val="75000"/>
                  </a:schemeClr>
                </a:solidFill>
              </a:rPr>
              <a:t>节拍脉冲和存储器读</a:t>
            </a:r>
            <a:r>
              <a:rPr lang="en-US" altLang="zh-CN" sz="1800" b="1" dirty="0">
                <a:solidFill>
                  <a:schemeClr val="accent5">
                    <a:lumMod val="75000"/>
                  </a:schemeClr>
                </a:solidFill>
              </a:rPr>
              <a:t>/</a:t>
            </a:r>
            <a:r>
              <a:rPr lang="zh-CN" altLang="en-US" sz="1800" b="1" dirty="0">
                <a:solidFill>
                  <a:schemeClr val="accent5">
                    <a:lumMod val="75000"/>
                  </a:schemeClr>
                </a:solidFill>
              </a:rPr>
              <a:t>写时序： </a:t>
            </a:r>
            <a:r>
              <a:rPr lang="zh-CN" altLang="en-US" sz="1800" dirty="0"/>
              <a:t>我们假定在一个 </a:t>
            </a:r>
            <a:r>
              <a:rPr lang="en-US" altLang="zh-CN" sz="1800" dirty="0"/>
              <a:t>CPU </a:t>
            </a:r>
            <a:r>
              <a:rPr lang="zh-CN" altLang="en-US" sz="1800" dirty="0"/>
              <a:t>周期中产生四个等间隔的节拍脉冲</a:t>
            </a:r>
            <a:r>
              <a:rPr lang="en-US" altLang="zh-CN" sz="1800" dirty="0"/>
              <a:t>T1~T4 </a:t>
            </a:r>
            <a:r>
              <a:rPr lang="zh-CN" altLang="en-US" sz="1800" dirty="0"/>
              <a:t>，每个节拍脉冲的脉冲宽度均为 </a:t>
            </a:r>
            <a:r>
              <a:rPr lang="en-US" altLang="zh-CN" sz="1800" dirty="0"/>
              <a:t>200ns</a:t>
            </a:r>
            <a:r>
              <a:rPr lang="zh-CN" altLang="en-US" sz="1800" dirty="0"/>
              <a:t>，因此一个 </a:t>
            </a:r>
            <a:r>
              <a:rPr lang="en-US" altLang="zh-CN" sz="1800" dirty="0"/>
              <a:t>CPU </a:t>
            </a:r>
            <a:r>
              <a:rPr lang="zh-CN" altLang="en-US" sz="1800" dirty="0"/>
              <a:t>周期便是 </a:t>
            </a:r>
            <a:r>
              <a:rPr lang="en-US" altLang="zh-CN" sz="1800" dirty="0"/>
              <a:t>800ns</a:t>
            </a:r>
            <a:r>
              <a:rPr lang="zh-CN" altLang="en-US" sz="1800" dirty="0"/>
              <a:t>，在下一个 </a:t>
            </a:r>
            <a:r>
              <a:rPr lang="en-US" altLang="zh-CN" sz="1800" dirty="0"/>
              <a:t>CPU </a:t>
            </a:r>
            <a:r>
              <a:rPr lang="zh-CN" altLang="en-US" sz="1800" dirty="0"/>
              <a:t>周期中，它们又按固定的时间关系重复。在硬布线控制器中，节拍电位信号是由时序产生器本身通过逻辑电路产生的，一个节拍电位持续时间正好包容若干个节拍脉冲。然而在微程序设计的计算机中，节拍电位信号可由微程序控制器提供。</a:t>
            </a:r>
            <a:endParaRPr lang="en-US" altLang="zh-CN" sz="1800" dirty="0"/>
          </a:p>
          <a:p>
            <a:pPr marL="344170" lvl="1" indent="0">
              <a:buNone/>
            </a:pPr>
            <a:r>
              <a:rPr lang="en-US" altLang="zh-CN" sz="1800" b="1" dirty="0">
                <a:solidFill>
                  <a:schemeClr val="accent5">
                    <a:lumMod val="75000"/>
                  </a:schemeClr>
                </a:solidFill>
              </a:rPr>
              <a:t>(4)</a:t>
            </a:r>
            <a:r>
              <a:rPr lang="zh-CN" altLang="en-US" sz="1800" b="1" dirty="0">
                <a:solidFill>
                  <a:schemeClr val="accent5">
                    <a:lumMod val="75000"/>
                  </a:schemeClr>
                </a:solidFill>
              </a:rPr>
              <a:t>启停控制逻辑： </a:t>
            </a:r>
            <a:r>
              <a:rPr lang="zh-CN" altLang="en-US" sz="1800" dirty="0"/>
              <a:t>机器一旦接通电源，就会自动产生原始的节拍脉冲信号</a:t>
            </a:r>
            <a:r>
              <a:rPr lang="en-US" altLang="zh-CN" sz="1800" dirty="0"/>
              <a:t>T1~T4</a:t>
            </a:r>
            <a:r>
              <a:rPr lang="zh-CN" altLang="en-US" sz="1800" dirty="0"/>
              <a:t>，然而，只有在启动机器运行的情况下，才允许时序产生器发出</a:t>
            </a:r>
            <a:r>
              <a:rPr lang="en-US" altLang="zh-CN" sz="1800" dirty="0"/>
              <a:t>CPU </a:t>
            </a:r>
            <a:r>
              <a:rPr lang="zh-CN" altLang="en-US" sz="1800" dirty="0"/>
              <a:t>工作所需的节拍脉冲 </a:t>
            </a:r>
            <a:r>
              <a:rPr lang="en-US" altLang="zh-CN" sz="1800" dirty="0"/>
              <a:t>T1</a:t>
            </a:r>
            <a:r>
              <a:rPr lang="zh-CN" altLang="en-US" sz="1800" dirty="0"/>
              <a:t>～</a:t>
            </a:r>
            <a:r>
              <a:rPr lang="en-US" altLang="zh-CN" sz="1800" dirty="0"/>
              <a:t>T4</a:t>
            </a:r>
            <a:r>
              <a:rPr lang="zh-CN" altLang="en-US" sz="1800" dirty="0"/>
              <a:t>。为此需要由启停控制逻辑来控制</a:t>
            </a:r>
            <a:r>
              <a:rPr lang="en-US" altLang="zh-CN" sz="1800" dirty="0"/>
              <a:t>T1~T4</a:t>
            </a:r>
            <a:r>
              <a:rPr lang="zh-CN" altLang="en-US" sz="1800" dirty="0"/>
              <a:t>的发送。同样，对读</a:t>
            </a:r>
            <a:r>
              <a:rPr lang="en-US" altLang="zh-CN" sz="1800" dirty="0"/>
              <a:t>/</a:t>
            </a:r>
            <a:r>
              <a:rPr lang="zh-CN" altLang="en-US" sz="1800" dirty="0"/>
              <a:t>写时序信号也需要由启停逻辑加以控制。</a:t>
            </a:r>
          </a:p>
        </p:txBody>
      </p:sp>
      <p:sp>
        <p:nvSpPr>
          <p:cNvPr id="3481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59</a:t>
            </a:fld>
            <a:endParaRPr lang="en-US" altLang="zh-CN" sz="1000" dirty="0"/>
          </a:p>
        </p:txBody>
      </p:sp>
      <p:sp>
        <p:nvSpPr>
          <p:cNvPr id="2" name="云形 1"/>
          <p:cNvSpPr/>
          <p:nvPr/>
        </p:nvSpPr>
        <p:spPr>
          <a:xfrm>
            <a:off x="5940152" y="5517232"/>
            <a:ext cx="2232248" cy="1196752"/>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i="1" dirty="0"/>
              <a:t>（</a:t>
            </a:r>
            <a:r>
              <a:rPr lang="en-US" altLang="zh-CN" sz="1600" i="1" dirty="0"/>
              <a:t>Note</a:t>
            </a:r>
            <a:r>
              <a:rPr lang="zh-CN" altLang="en-US" sz="1600" i="1" dirty="0"/>
              <a:t>）</a:t>
            </a:r>
            <a:r>
              <a:rPr lang="zh-CN" altLang="en-US" sz="1600" i="1" dirty="0">
                <a:hlinkClick r:id="rId2"/>
              </a:rPr>
              <a:t>晶振是什么？还出现在哪里？</a:t>
            </a:r>
            <a:endParaRPr lang="en-US" altLang="zh-CN" sz="1600" i="1" dirty="0"/>
          </a:p>
        </p:txBody>
      </p:sp>
    </p:spTree>
    <p:extLst>
      <p:ext uri="{BB962C8B-B14F-4D97-AF65-F5344CB8AC3E}">
        <p14:creationId xmlns:p14="http://schemas.microsoft.com/office/powerpoint/2010/main" val="1205890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1266"/>
          <p:cNvSpPr>
            <a:spLocks noGrp="1" noRot="1"/>
          </p:cNvSpPr>
          <p:nvPr>
            <p:ph idx="1"/>
          </p:nvPr>
        </p:nvSpPr>
        <p:spPr>
          <a:xfrm>
            <a:off x="301625" y="765175"/>
            <a:ext cx="8540750" cy="5543550"/>
          </a:xfrm>
        </p:spPr>
        <p:txBody>
          <a:bodyPr anchor="t" anchorCtr="0"/>
          <a:lstStyle/>
          <a:p>
            <a:pPr lvl="1">
              <a:lnSpc>
                <a:spcPct val="110000"/>
              </a:lnSpc>
              <a:buNone/>
            </a:pPr>
            <a:r>
              <a:rPr lang="en-US" altLang="zh-CN" dirty="0">
                <a:latin typeface="宋体" panose="02010600030101010101" pitchFamily="2" charset="-122"/>
              </a:rPr>
              <a:t>CPU</a:t>
            </a:r>
            <a:r>
              <a:rPr lang="zh-CN" altLang="en-US" dirty="0">
                <a:latin typeface="宋体" panose="02010600030101010101" pitchFamily="2" charset="-122"/>
              </a:rPr>
              <a:t>具有如下四个方面的基本功能：</a:t>
            </a:r>
          </a:p>
          <a:p>
            <a:pPr lvl="1">
              <a:lnSpc>
                <a:spcPct val="110000"/>
              </a:lnSpc>
            </a:pPr>
            <a:r>
              <a:rPr lang="zh-CN" altLang="en-US" b="1" dirty="0">
                <a:solidFill>
                  <a:srgbClr val="000099"/>
                </a:solidFill>
                <a:latin typeface="宋体" panose="02010600030101010101" pitchFamily="2" charset="-122"/>
              </a:rPr>
              <a:t>指令控制</a:t>
            </a:r>
            <a:r>
              <a:rPr lang="zh-CN" altLang="en-US" dirty="0">
                <a:solidFill>
                  <a:srgbClr val="0080C0"/>
                </a:solidFill>
                <a:latin typeface="宋体" panose="02010600030101010101" pitchFamily="2" charset="-122"/>
              </a:rPr>
              <a:t> </a:t>
            </a:r>
            <a:endParaRPr lang="zh-CN" altLang="en-US" dirty="0">
              <a:latin typeface="宋体" panose="02010600030101010101" pitchFamily="2" charset="-122"/>
            </a:endParaRPr>
          </a:p>
          <a:p>
            <a:pPr lvl="1">
              <a:lnSpc>
                <a:spcPct val="110000"/>
              </a:lnSpc>
              <a:buNone/>
            </a:pPr>
            <a:r>
              <a:rPr lang="zh-CN" altLang="en-US" dirty="0">
                <a:latin typeface="宋体" panose="02010600030101010101" pitchFamily="2" charset="-122"/>
              </a:rPr>
              <a:t>　　  程序的顺序控制称为</a:t>
            </a:r>
            <a:r>
              <a:rPr lang="zh-CN" altLang="en-US" b="1" dirty="0">
                <a:solidFill>
                  <a:schemeClr val="hlink"/>
                </a:solidFill>
                <a:latin typeface="宋体" panose="02010600030101010101" pitchFamily="2" charset="-122"/>
              </a:rPr>
              <a:t>指令控制</a:t>
            </a:r>
            <a:r>
              <a:rPr lang="zh-CN" altLang="en-US" dirty="0">
                <a:latin typeface="宋体" panose="02010600030101010101" pitchFamily="2" charset="-122"/>
              </a:rPr>
              <a:t>。程序是一个指令序列，指令的执行顺序必须严格按程序规定的顺序进行。保证机器按顺序执行程序是</a:t>
            </a:r>
            <a:r>
              <a:rPr lang="en-US" altLang="zh-CN" dirty="0"/>
              <a:t>CPU</a:t>
            </a:r>
            <a:r>
              <a:rPr lang="zh-CN" altLang="en-US" dirty="0"/>
              <a:t>的首要任务。</a:t>
            </a:r>
            <a:r>
              <a:rPr lang="zh-CN" altLang="en-US" dirty="0">
                <a:latin typeface="宋体" panose="02010600030101010101" pitchFamily="2" charset="-122"/>
              </a:rPr>
              <a:t> </a:t>
            </a:r>
          </a:p>
          <a:p>
            <a:pPr lvl="1">
              <a:lnSpc>
                <a:spcPct val="110000"/>
              </a:lnSpc>
            </a:pPr>
            <a:r>
              <a:rPr lang="zh-CN" altLang="en-US" b="1" dirty="0">
                <a:solidFill>
                  <a:srgbClr val="000099"/>
                </a:solidFill>
                <a:latin typeface="宋体" panose="02010600030101010101" pitchFamily="2" charset="-122"/>
              </a:rPr>
              <a:t>数据加工</a:t>
            </a:r>
            <a:r>
              <a:rPr lang="zh-CN" altLang="en-US" dirty="0">
                <a:latin typeface="宋体" panose="02010600030101010101" pitchFamily="2" charset="-122"/>
              </a:rPr>
              <a:t> </a:t>
            </a:r>
          </a:p>
          <a:p>
            <a:pPr lvl="1">
              <a:lnSpc>
                <a:spcPct val="110000"/>
              </a:lnSpc>
              <a:buNone/>
            </a:pPr>
            <a:r>
              <a:rPr lang="zh-CN" altLang="en-US" dirty="0">
                <a:solidFill>
                  <a:schemeClr val="tx2"/>
                </a:solidFill>
                <a:latin typeface="宋体" panose="02010600030101010101" pitchFamily="2" charset="-122"/>
              </a:rPr>
              <a:t>     </a:t>
            </a:r>
            <a:r>
              <a:rPr lang="zh-CN" altLang="en-US" b="1" dirty="0">
                <a:solidFill>
                  <a:schemeClr val="hlink"/>
                </a:solidFill>
                <a:latin typeface="宋体" panose="02010600030101010101" pitchFamily="2" charset="-122"/>
              </a:rPr>
              <a:t>数据加工</a:t>
            </a:r>
            <a:r>
              <a:rPr lang="zh-CN" altLang="en-US" dirty="0">
                <a:latin typeface="宋体" panose="02010600030101010101" pitchFamily="2" charset="-122"/>
              </a:rPr>
              <a:t>就是对数据进行算术运算和逻辑运算处理。完成数据的加工处理是</a:t>
            </a:r>
            <a:r>
              <a:rPr lang="en-US" altLang="zh-CN" dirty="0"/>
              <a:t>CPU</a:t>
            </a:r>
            <a:r>
              <a:rPr lang="zh-CN" altLang="en-US" dirty="0"/>
              <a:t>的根本任务。</a:t>
            </a:r>
            <a:endParaRPr lang="zh-CN" altLang="en-US" dirty="0">
              <a:solidFill>
                <a:srgbClr val="0000FF"/>
              </a:solidFill>
              <a:latin typeface="宋体" panose="02010600030101010101" pitchFamily="2" charset="-122"/>
            </a:endParaRPr>
          </a:p>
        </p:txBody>
      </p:sp>
      <p:sp>
        <p:nvSpPr>
          <p:cNvPr id="18433"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6</a:t>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p:cNvSpPr>
          <p:nvPr>
            <p:ph type="title"/>
          </p:nvPr>
        </p:nvSpPr>
        <p:spPr/>
        <p:txBody>
          <a:bodyPr vert="horz" wrap="square" lIns="91440" tIns="45720" rIns="91440" bIns="45720" anchor="b" anchorCtr="0">
            <a:normAutofit fontScale="90000"/>
          </a:bodyPr>
          <a:lstStyle/>
          <a:p>
            <a:pPr eaLnBrk="1" hangingPunct="1"/>
            <a:r>
              <a:rPr lang="zh-CN" altLang="zh-CN" dirty="0"/>
              <a:t>5.3.2 时序信号产生器启停</a:t>
            </a:r>
            <a:br>
              <a:rPr lang="en-US" altLang="zh-CN" dirty="0"/>
            </a:br>
            <a:r>
              <a:rPr lang="en-US" altLang="zh-CN" dirty="0"/>
              <a:t>         </a:t>
            </a:r>
            <a:r>
              <a:rPr lang="zh-CN" altLang="zh-CN" dirty="0"/>
              <a:t>控制逻辑</a:t>
            </a:r>
            <a:endParaRPr lang="zh-CN" altLang="en-US" dirty="0"/>
          </a:p>
        </p:txBody>
      </p:sp>
      <p:sp>
        <p:nvSpPr>
          <p:cNvPr id="37890"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60</a:t>
            </a:fld>
            <a:endParaRPr lang="en-US" altLang="zh-CN" sz="1000" dirty="0"/>
          </a:p>
        </p:txBody>
      </p:sp>
      <p:pic>
        <p:nvPicPr>
          <p:cNvPr id="37892" name="Picture 3" descr="5a19">
            <a:hlinkClick r:id="rId3" action="ppaction://hlinkfile"/>
          </p:cNvPr>
          <p:cNvPicPr>
            <a:picLocks noChangeAspect="1"/>
          </p:cNvPicPr>
          <p:nvPr/>
        </p:nvPicPr>
        <p:blipFill>
          <a:blip r:embed="rId4"/>
          <a:stretch>
            <a:fillRect/>
          </a:stretch>
        </p:blipFill>
        <p:spPr>
          <a:xfrm>
            <a:off x="4932363" y="1484313"/>
            <a:ext cx="4211637" cy="4818062"/>
          </a:xfrm>
          <a:prstGeom prst="rect">
            <a:avLst/>
          </a:prstGeom>
          <a:noFill/>
          <a:ln w="9525">
            <a:noFill/>
          </a:ln>
        </p:spPr>
      </p:pic>
      <p:sp>
        <p:nvSpPr>
          <p:cNvPr id="2" name="文本框 1"/>
          <p:cNvSpPr txBox="1"/>
          <p:nvPr/>
        </p:nvSpPr>
        <p:spPr>
          <a:xfrm>
            <a:off x="-180340" y="1772285"/>
            <a:ext cx="5356860" cy="4890135"/>
          </a:xfrm>
          <a:prstGeom prst="rect">
            <a:avLst/>
          </a:prstGeom>
          <a:noFill/>
        </p:spPr>
        <p:txBody>
          <a:bodyPr wrap="square" rtlCol="0" anchor="t">
            <a:spAutoFit/>
          </a:bodyPr>
          <a:lstStyle/>
          <a:p>
            <a:pPr marL="990600" lvl="1" indent="-533400">
              <a:lnSpc>
                <a:spcPct val="130000"/>
              </a:lnSpc>
            </a:pPr>
            <a:r>
              <a:rPr lang="zh-CN" altLang="en-US" sz="2400" b="1" dirty="0">
                <a:solidFill>
                  <a:srgbClr val="000066"/>
                </a:solidFill>
                <a:sym typeface="+mn-ea"/>
              </a:rPr>
              <a:t>启停控制逻辑的作用</a:t>
            </a:r>
            <a:r>
              <a:rPr lang="zh-CN" altLang="en-US" sz="2400" dirty="0">
                <a:solidFill>
                  <a:schemeClr val="tx2"/>
                </a:solidFill>
                <a:sym typeface="+mn-ea"/>
              </a:rPr>
              <a:t>：保证计算机启动时，时序产生器</a:t>
            </a:r>
            <a:r>
              <a:rPr lang="zh-CN" altLang="en-US" sz="2400" dirty="0">
                <a:solidFill>
                  <a:srgbClr val="660066"/>
                </a:solidFill>
                <a:sym typeface="+mn-ea"/>
              </a:rPr>
              <a:t>从第</a:t>
            </a:r>
            <a:r>
              <a:rPr lang="en-US" altLang="zh-CN" sz="2400" dirty="0">
                <a:solidFill>
                  <a:srgbClr val="660066"/>
                </a:solidFill>
                <a:sym typeface="+mn-ea"/>
              </a:rPr>
              <a:t>1</a:t>
            </a:r>
            <a:r>
              <a:rPr lang="zh-CN" altLang="en-US" sz="2400" dirty="0">
                <a:solidFill>
                  <a:srgbClr val="660066"/>
                </a:solidFill>
                <a:sym typeface="+mn-ea"/>
              </a:rPr>
              <a:t>个脉冲前沿开始工作</a:t>
            </a:r>
            <a:r>
              <a:rPr lang="zh-CN" altLang="en-US" sz="2400" dirty="0">
                <a:solidFill>
                  <a:schemeClr val="tx2"/>
                </a:solidFill>
                <a:sym typeface="+mn-ea"/>
              </a:rPr>
              <a:t>；停机时，</a:t>
            </a:r>
            <a:r>
              <a:rPr lang="zh-CN" altLang="en-US" sz="2400" dirty="0">
                <a:solidFill>
                  <a:srgbClr val="660066"/>
                </a:solidFill>
                <a:sym typeface="+mn-ea"/>
              </a:rPr>
              <a:t>在第</a:t>
            </a:r>
            <a:r>
              <a:rPr lang="en-US" altLang="zh-CN" sz="2400" dirty="0">
                <a:solidFill>
                  <a:srgbClr val="660066"/>
                </a:solidFill>
                <a:sym typeface="+mn-ea"/>
              </a:rPr>
              <a:t>4</a:t>
            </a:r>
            <a:r>
              <a:rPr lang="zh-CN" altLang="en-US" sz="2400" dirty="0">
                <a:solidFill>
                  <a:srgbClr val="660066"/>
                </a:solidFill>
                <a:sym typeface="+mn-ea"/>
              </a:rPr>
              <a:t>个节拍脉冲结束后关闭时序产生器</a:t>
            </a:r>
            <a:r>
              <a:rPr lang="zh-CN" altLang="en-US" sz="2400" dirty="0">
                <a:solidFill>
                  <a:schemeClr val="tx2"/>
                </a:solidFill>
                <a:sym typeface="+mn-ea"/>
              </a:rPr>
              <a:t>。</a:t>
            </a:r>
            <a:endParaRPr lang="zh-CN" altLang="en-US" sz="2400" dirty="0">
              <a:solidFill>
                <a:schemeClr val="tx2"/>
              </a:solidFill>
            </a:endParaRPr>
          </a:p>
          <a:p>
            <a:pPr marL="1371600" lvl="2" indent="-457200">
              <a:lnSpc>
                <a:spcPct val="130000"/>
              </a:lnSpc>
            </a:pPr>
            <a:r>
              <a:rPr lang="zh-CN" altLang="en-US" sz="2000" dirty="0">
                <a:sym typeface="+mn-ea"/>
              </a:rPr>
              <a:t>启动时， “启动” </a:t>
            </a:r>
            <a:r>
              <a:rPr lang="en-US" altLang="zh-CN" sz="2000" dirty="0">
                <a:sym typeface="+mn-ea"/>
              </a:rPr>
              <a:t>=0</a:t>
            </a:r>
            <a:r>
              <a:rPr lang="zh-CN" altLang="en-US" sz="2000" dirty="0">
                <a:sym typeface="+mn-ea"/>
              </a:rPr>
              <a:t>， </a:t>
            </a:r>
            <a:r>
              <a:rPr lang="en-US" altLang="zh-CN" sz="2000" dirty="0">
                <a:sym typeface="+mn-ea"/>
              </a:rPr>
              <a:t>D=1</a:t>
            </a:r>
            <a:r>
              <a:rPr lang="zh-CN" altLang="en-US" sz="2000" dirty="0">
                <a:sym typeface="+mn-ea"/>
              </a:rPr>
              <a:t>。在</a:t>
            </a:r>
            <a:r>
              <a:rPr lang="en-US" altLang="zh-CN" sz="2000" dirty="0">
                <a:sym typeface="+mn-ea"/>
              </a:rPr>
              <a:t>T</a:t>
            </a:r>
            <a:r>
              <a:rPr lang="en-US" altLang="zh-CN" sz="2000" baseline="-25000" dirty="0">
                <a:sym typeface="+mn-ea"/>
              </a:rPr>
              <a:t>4</a:t>
            </a:r>
            <a:r>
              <a:rPr lang="en-US" altLang="zh-CN" sz="2000" baseline="30000" dirty="0">
                <a:sym typeface="+mn-ea"/>
              </a:rPr>
              <a:t>O</a:t>
            </a:r>
            <a:r>
              <a:rPr lang="zh-CN" altLang="en-US" sz="2000" dirty="0">
                <a:sym typeface="+mn-ea"/>
              </a:rPr>
              <a:t>的</a:t>
            </a:r>
            <a:r>
              <a:rPr lang="en-US" altLang="zh-CN" dirty="0">
                <a:sym typeface="+mn-ea"/>
              </a:rPr>
              <a:t>↓</a:t>
            </a:r>
            <a:r>
              <a:rPr lang="zh-CN" altLang="en-US" dirty="0">
                <a:sym typeface="+mn-ea"/>
              </a:rPr>
              <a:t>，</a:t>
            </a:r>
            <a:r>
              <a:rPr lang="en-US" altLang="zh-CN" sz="2000" dirty="0">
                <a:sym typeface="+mn-ea"/>
              </a:rPr>
              <a:t>Q=D=1</a:t>
            </a:r>
            <a:r>
              <a:rPr lang="zh-CN" altLang="en-US" sz="2000" dirty="0">
                <a:sym typeface="+mn-ea"/>
              </a:rPr>
              <a:t>，将</a:t>
            </a:r>
            <a:r>
              <a:rPr lang="en-US" altLang="zh-CN" sz="2000" dirty="0">
                <a:sym typeface="+mn-ea"/>
              </a:rPr>
              <a:t>T</a:t>
            </a:r>
            <a:r>
              <a:rPr lang="en-US" altLang="zh-CN" sz="2000" baseline="-25000" dirty="0">
                <a:sym typeface="+mn-ea"/>
              </a:rPr>
              <a:t>1</a:t>
            </a:r>
            <a:r>
              <a:rPr lang="en-US" altLang="zh-CN" sz="2000" baseline="30000" dirty="0">
                <a:sym typeface="+mn-ea"/>
              </a:rPr>
              <a:t>O</a:t>
            </a:r>
            <a:r>
              <a:rPr lang="en-US" altLang="zh-CN" sz="2000" dirty="0">
                <a:sym typeface="+mn-ea"/>
              </a:rPr>
              <a:t>~T</a:t>
            </a:r>
            <a:r>
              <a:rPr lang="en-US" altLang="zh-CN" sz="2000" baseline="-25000" dirty="0">
                <a:sym typeface="+mn-ea"/>
              </a:rPr>
              <a:t>4</a:t>
            </a:r>
            <a:r>
              <a:rPr lang="en-US" altLang="zh-CN" sz="2000" baseline="30000" dirty="0">
                <a:sym typeface="+mn-ea"/>
              </a:rPr>
              <a:t>O</a:t>
            </a:r>
            <a:r>
              <a:rPr lang="zh-CN" altLang="en-US" sz="2000" dirty="0">
                <a:sym typeface="+mn-ea"/>
              </a:rPr>
              <a:t>送出，即</a:t>
            </a:r>
            <a:r>
              <a:rPr lang="en-US" altLang="zh-CN" sz="2000" dirty="0">
                <a:sym typeface="+mn-ea"/>
              </a:rPr>
              <a:t>T</a:t>
            </a:r>
            <a:r>
              <a:rPr lang="en-US" altLang="zh-CN" sz="2000" baseline="-25000" dirty="0">
                <a:sym typeface="+mn-ea"/>
              </a:rPr>
              <a:t>1</a:t>
            </a:r>
            <a:r>
              <a:rPr lang="en-US" altLang="zh-CN" sz="2000" dirty="0">
                <a:sym typeface="+mn-ea"/>
              </a:rPr>
              <a:t>~T</a:t>
            </a:r>
            <a:r>
              <a:rPr lang="en-US" altLang="zh-CN" sz="2000" baseline="-25000" dirty="0">
                <a:sym typeface="+mn-ea"/>
              </a:rPr>
              <a:t>4</a:t>
            </a:r>
            <a:r>
              <a:rPr lang="en-US" altLang="zh-CN" sz="2000" dirty="0">
                <a:sym typeface="+mn-ea"/>
              </a:rPr>
              <a:t>=T</a:t>
            </a:r>
            <a:r>
              <a:rPr lang="en-US" altLang="zh-CN" sz="2000" baseline="-25000" dirty="0">
                <a:sym typeface="+mn-ea"/>
              </a:rPr>
              <a:t>1</a:t>
            </a:r>
            <a:r>
              <a:rPr lang="en-US" altLang="zh-CN" sz="2000" baseline="30000" dirty="0">
                <a:sym typeface="+mn-ea"/>
              </a:rPr>
              <a:t>O</a:t>
            </a:r>
            <a:r>
              <a:rPr lang="en-US" altLang="zh-CN" sz="2000" dirty="0">
                <a:sym typeface="+mn-ea"/>
              </a:rPr>
              <a:t>~T</a:t>
            </a:r>
            <a:r>
              <a:rPr lang="en-US" altLang="zh-CN" sz="2000" baseline="-25000" dirty="0">
                <a:sym typeface="+mn-ea"/>
              </a:rPr>
              <a:t>4</a:t>
            </a:r>
            <a:r>
              <a:rPr lang="en-US" altLang="zh-CN" sz="2000" baseline="30000" dirty="0">
                <a:sym typeface="+mn-ea"/>
              </a:rPr>
              <a:t>O  </a:t>
            </a:r>
            <a:r>
              <a:rPr lang="zh-CN" altLang="en-US" sz="2000" dirty="0">
                <a:sym typeface="+mn-ea"/>
              </a:rPr>
              <a:t>；</a:t>
            </a:r>
            <a:endParaRPr lang="zh-CN" altLang="en-US" sz="2000" dirty="0"/>
          </a:p>
          <a:p>
            <a:pPr marL="1371600" lvl="2" indent="-457200">
              <a:lnSpc>
                <a:spcPct val="130000"/>
              </a:lnSpc>
            </a:pPr>
            <a:r>
              <a:rPr lang="zh-CN" altLang="en-US" sz="2000" dirty="0">
                <a:sym typeface="+mn-ea"/>
              </a:rPr>
              <a:t>停机时，“停机”</a:t>
            </a:r>
            <a:r>
              <a:rPr lang="en-US" altLang="zh-CN" sz="2000" dirty="0">
                <a:sym typeface="+mn-ea"/>
              </a:rPr>
              <a:t>=0</a:t>
            </a:r>
            <a:r>
              <a:rPr lang="zh-CN" altLang="en-US" sz="2000" dirty="0">
                <a:sym typeface="+mn-ea"/>
              </a:rPr>
              <a:t>，</a:t>
            </a:r>
            <a:r>
              <a:rPr lang="en-US" altLang="zh-CN" sz="2000" dirty="0">
                <a:sym typeface="+mn-ea"/>
              </a:rPr>
              <a:t>D=0</a:t>
            </a:r>
            <a:r>
              <a:rPr lang="zh-CN" altLang="en-US" sz="2000" dirty="0">
                <a:sym typeface="+mn-ea"/>
              </a:rPr>
              <a:t>。在</a:t>
            </a:r>
            <a:r>
              <a:rPr lang="en-US" altLang="zh-CN" sz="2000" dirty="0">
                <a:sym typeface="+mn-ea"/>
              </a:rPr>
              <a:t>T</a:t>
            </a:r>
            <a:r>
              <a:rPr lang="en-US" altLang="zh-CN" sz="2000" baseline="-25000" dirty="0">
                <a:sym typeface="+mn-ea"/>
              </a:rPr>
              <a:t>4</a:t>
            </a:r>
            <a:r>
              <a:rPr lang="en-US" altLang="zh-CN" sz="2000" baseline="30000" dirty="0">
                <a:sym typeface="+mn-ea"/>
              </a:rPr>
              <a:t>O</a:t>
            </a:r>
            <a:r>
              <a:rPr lang="zh-CN" altLang="en-US" sz="2000" dirty="0">
                <a:sym typeface="+mn-ea"/>
              </a:rPr>
              <a:t>的</a:t>
            </a:r>
            <a:r>
              <a:rPr lang="en-US" altLang="zh-CN" dirty="0">
                <a:sym typeface="+mn-ea"/>
              </a:rPr>
              <a:t>↓</a:t>
            </a:r>
            <a:r>
              <a:rPr lang="zh-CN" altLang="en-US" dirty="0">
                <a:sym typeface="+mn-ea"/>
              </a:rPr>
              <a:t>，</a:t>
            </a:r>
            <a:r>
              <a:rPr lang="en-US" altLang="zh-CN" sz="2000" dirty="0">
                <a:sym typeface="+mn-ea"/>
              </a:rPr>
              <a:t>Q=D=0</a:t>
            </a:r>
            <a:r>
              <a:rPr lang="zh-CN" altLang="en-US" sz="2000" dirty="0">
                <a:sym typeface="+mn-ea"/>
              </a:rPr>
              <a:t>，停止送出</a:t>
            </a:r>
            <a:r>
              <a:rPr lang="en-US" altLang="zh-CN" sz="2000" dirty="0">
                <a:sym typeface="+mn-ea"/>
              </a:rPr>
              <a:t>T</a:t>
            </a:r>
            <a:r>
              <a:rPr lang="en-US" altLang="zh-CN" sz="2000" baseline="-25000" dirty="0">
                <a:sym typeface="+mn-ea"/>
              </a:rPr>
              <a:t>1</a:t>
            </a:r>
            <a:r>
              <a:rPr lang="en-US" altLang="zh-CN" sz="2000" baseline="30000" dirty="0">
                <a:sym typeface="+mn-ea"/>
              </a:rPr>
              <a:t>O</a:t>
            </a:r>
            <a:r>
              <a:rPr lang="en-US" altLang="zh-CN" sz="2000" dirty="0">
                <a:sym typeface="+mn-ea"/>
              </a:rPr>
              <a:t>~T</a:t>
            </a:r>
            <a:r>
              <a:rPr lang="en-US" altLang="zh-CN" sz="2000" baseline="-25000" dirty="0">
                <a:sym typeface="+mn-ea"/>
              </a:rPr>
              <a:t>4</a:t>
            </a:r>
            <a:r>
              <a:rPr lang="en-US" altLang="zh-CN" sz="2000" baseline="30000" dirty="0">
                <a:sym typeface="+mn-ea"/>
              </a:rPr>
              <a:t>O</a:t>
            </a:r>
            <a:r>
              <a:rPr lang="zh-CN" altLang="en-US" sz="2000" dirty="0">
                <a:sym typeface="+mn-ea"/>
              </a:rPr>
              <a:t>，即</a:t>
            </a:r>
            <a:r>
              <a:rPr lang="en-US" altLang="zh-CN" sz="2000" dirty="0">
                <a:sym typeface="+mn-ea"/>
              </a:rPr>
              <a:t>T</a:t>
            </a:r>
            <a:r>
              <a:rPr lang="en-US" altLang="zh-CN" sz="2000" baseline="-25000" dirty="0">
                <a:sym typeface="+mn-ea"/>
              </a:rPr>
              <a:t>1</a:t>
            </a:r>
            <a:r>
              <a:rPr lang="en-US" altLang="zh-CN" sz="2000" dirty="0">
                <a:sym typeface="+mn-ea"/>
              </a:rPr>
              <a:t>~T</a:t>
            </a:r>
            <a:r>
              <a:rPr lang="en-US" altLang="zh-CN" sz="2000" baseline="-25000" dirty="0">
                <a:sym typeface="+mn-ea"/>
              </a:rPr>
              <a:t>4</a:t>
            </a:r>
            <a:r>
              <a:rPr lang="en-US" altLang="zh-CN" sz="2000" dirty="0">
                <a:sym typeface="+mn-ea"/>
              </a:rPr>
              <a:t>=0000</a:t>
            </a:r>
            <a:r>
              <a:rPr lang="en-US" altLang="zh-CN" sz="2000" baseline="30000" dirty="0">
                <a:sym typeface="+mn-ea"/>
              </a:rPr>
              <a:t> </a:t>
            </a:r>
            <a:r>
              <a:rPr lang="en-US" altLang="zh-CN" sz="2000" dirty="0">
                <a:sym typeface="+mn-ea"/>
              </a:rPr>
              <a:t>（</a:t>
            </a:r>
            <a:r>
              <a:rPr lang="zh-CN" altLang="en-US" sz="2000" dirty="0">
                <a:sym typeface="+mn-ea"/>
              </a:rPr>
              <a:t>脉冲失效</a:t>
            </a:r>
            <a:r>
              <a:rPr lang="en-US" altLang="zh-CN" sz="2000" dirty="0">
                <a:sym typeface="+mn-ea"/>
              </a:rPr>
              <a:t>）</a:t>
            </a:r>
            <a:r>
              <a:rPr lang="zh-CN" altLang="en-US" sz="2000" dirty="0">
                <a:sym typeface="+mn-ea"/>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.3.3  </a:t>
            </a:r>
            <a:r>
              <a:rPr lang="zh-CN" altLang="en-US" dirty="0">
                <a:solidFill>
                  <a:schemeClr val="tx1"/>
                </a:solidFill>
              </a:rPr>
              <a:t>控制方式</a:t>
            </a:r>
          </a:p>
        </p:txBody>
      </p:sp>
      <p:sp>
        <p:nvSpPr>
          <p:cNvPr id="38916" name="Rectangle 3"/>
          <p:cNvSpPr>
            <a:spLocks noGrp="1"/>
          </p:cNvSpPr>
          <p:nvPr>
            <p:ph idx="1"/>
          </p:nvPr>
        </p:nvSpPr>
        <p:spPr>
          <a:xfrm>
            <a:off x="457200" y="1719263"/>
            <a:ext cx="8229600" cy="4518025"/>
          </a:xfrm>
        </p:spPr>
        <p:txBody>
          <a:bodyPr vert="horz" wrap="square" lIns="91440" tIns="45720" rIns="91440" bIns="45720" anchor="t" anchorCtr="0">
            <a:normAutofit lnSpcReduction="10000"/>
          </a:bodyPr>
          <a:lstStyle/>
          <a:p>
            <a:pPr eaLnBrk="1" hangingPunct="1"/>
            <a:r>
              <a:rPr lang="zh-CN" altLang="en-US" dirty="0"/>
              <a:t>机器指令所包含的</a:t>
            </a:r>
            <a:r>
              <a:rPr lang="en-US" altLang="zh-CN" dirty="0"/>
              <a:t>CPU</a:t>
            </a:r>
            <a:r>
              <a:rPr lang="zh-CN" altLang="en-US" dirty="0"/>
              <a:t>周期数反映了指令的复杂程度，不同</a:t>
            </a:r>
            <a:r>
              <a:rPr lang="en-US" altLang="zh-CN" dirty="0"/>
              <a:t>CPU</a:t>
            </a:r>
            <a:r>
              <a:rPr lang="zh-CN" altLang="en-US" dirty="0"/>
              <a:t>周期的操作信号的数目和出现的先后次序也不相同。</a:t>
            </a:r>
          </a:p>
          <a:p>
            <a:pPr eaLnBrk="1" hangingPunct="1"/>
            <a:r>
              <a:rPr lang="zh-CN" altLang="en-US" dirty="0"/>
              <a:t>控制方式：控制不同操作序列时序信号的方法。</a:t>
            </a:r>
          </a:p>
          <a:p>
            <a:pPr eaLnBrk="1" hangingPunct="1"/>
            <a:r>
              <a:rPr lang="zh-CN" altLang="en-US" dirty="0"/>
              <a:t>分为以下几种：</a:t>
            </a:r>
          </a:p>
          <a:p>
            <a:pPr lvl="1" eaLnBrk="1" hangingPunct="1"/>
            <a:r>
              <a:rPr lang="zh-CN" altLang="en-US" dirty="0"/>
              <a:t>同步控制方式</a:t>
            </a:r>
          </a:p>
          <a:p>
            <a:pPr lvl="1" eaLnBrk="1" hangingPunct="1"/>
            <a:r>
              <a:rPr lang="zh-CN" altLang="en-US" dirty="0"/>
              <a:t>异步控制方式</a:t>
            </a:r>
          </a:p>
          <a:p>
            <a:pPr lvl="1" eaLnBrk="1" hangingPunct="1"/>
            <a:r>
              <a:rPr lang="zh-CN" altLang="en-US" dirty="0"/>
              <a:t>联合控制方式</a:t>
            </a:r>
          </a:p>
        </p:txBody>
      </p:sp>
      <p:sp>
        <p:nvSpPr>
          <p:cNvPr id="3891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61</a:t>
            </a:fld>
            <a:endParaRPr lang="en-US" altLang="zh-CN" sz="1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.3.3  </a:t>
            </a:r>
            <a:r>
              <a:rPr lang="zh-CN" altLang="en-US" dirty="0">
                <a:solidFill>
                  <a:schemeClr val="tx1"/>
                </a:solidFill>
              </a:rPr>
              <a:t>控制方式</a:t>
            </a:r>
          </a:p>
        </p:txBody>
      </p:sp>
      <p:sp>
        <p:nvSpPr>
          <p:cNvPr id="39940" name="Rectangle 3"/>
          <p:cNvSpPr>
            <a:spLocks noGrp="1"/>
          </p:cNvSpPr>
          <p:nvPr>
            <p:ph idx="1"/>
          </p:nvPr>
        </p:nvSpPr>
        <p:spPr>
          <a:xfrm>
            <a:off x="250825" y="1484313"/>
            <a:ext cx="8208963" cy="4876800"/>
          </a:xfrm>
        </p:spPr>
        <p:txBody>
          <a:bodyPr vert="horz" wrap="square" lIns="91440" tIns="45720" rIns="91440" bIns="45720" anchor="t" anchorCtr="0">
            <a:normAutofit/>
          </a:bodyPr>
          <a:lstStyle/>
          <a:p>
            <a:pPr eaLnBrk="1" hangingPunct="1"/>
            <a:r>
              <a:rPr lang="zh-CN" altLang="en-US" sz="2600" b="1" dirty="0">
                <a:solidFill>
                  <a:schemeClr val="accent5">
                    <a:lumMod val="75000"/>
                  </a:schemeClr>
                </a:solidFill>
              </a:rPr>
              <a:t>同步控制方式</a:t>
            </a:r>
            <a:r>
              <a:rPr lang="zh-CN" altLang="en-US" sz="2600" dirty="0"/>
              <a:t>（</a:t>
            </a:r>
            <a:r>
              <a:rPr lang="zh-CN" altLang="en-US" sz="2600" u="sng" dirty="0"/>
              <a:t>指令的机器周期和时钟周期数不变</a:t>
            </a:r>
            <a:r>
              <a:rPr lang="zh-CN" altLang="en-US" sz="2600" dirty="0"/>
              <a:t>）</a:t>
            </a:r>
          </a:p>
          <a:p>
            <a:pPr lvl="1"/>
            <a:r>
              <a:rPr lang="zh-CN" altLang="en-US" sz="2200" b="1" dirty="0"/>
              <a:t>完全统一的机器周期执行各种不同的指令</a:t>
            </a:r>
            <a:r>
              <a:rPr lang="zh-CN" altLang="en-US" sz="2200" dirty="0"/>
              <a:t>。这意味着所有指令周期具有相同的节拍电位数和相同的节拍脉冲数。显然，对简单指令和简单的操作来说，将造成时间浪费。</a:t>
            </a:r>
          </a:p>
          <a:p>
            <a:pPr lvl="1"/>
            <a:r>
              <a:rPr lang="zh-CN" altLang="en-US" sz="2200" b="1" dirty="0"/>
              <a:t>采用不定长机器周期</a:t>
            </a:r>
            <a:r>
              <a:rPr lang="zh-CN" altLang="en-US" sz="2200" dirty="0"/>
              <a:t>。将大多数操作安排在一个较短的机器周期内完成，对某些时间紧张的操作，则采取延长机器周期的办法来解决。 </a:t>
            </a:r>
          </a:p>
          <a:p>
            <a:pPr lvl="1"/>
            <a:r>
              <a:rPr lang="zh-CN" altLang="en-US" sz="2200" b="1" dirty="0"/>
              <a:t>中央控制与局部控制的结合</a:t>
            </a:r>
            <a:r>
              <a:rPr lang="zh-CN" altLang="en-US" sz="2200" dirty="0"/>
              <a:t>。将大部分指令安排在固定的机器周期完成，称为中央控制，对少数复杂指令</a:t>
            </a:r>
            <a:r>
              <a:rPr lang="en-US" altLang="zh-CN" sz="2200" dirty="0"/>
              <a:t>(</a:t>
            </a:r>
            <a:r>
              <a:rPr lang="zh-CN" altLang="en-US" sz="2200" dirty="0"/>
              <a:t>乘、除、浮点运算</a:t>
            </a:r>
            <a:r>
              <a:rPr lang="en-US" altLang="zh-CN" sz="2200" dirty="0"/>
              <a:t>)</a:t>
            </a:r>
            <a:r>
              <a:rPr lang="zh-CN" altLang="en-US" sz="2200" dirty="0"/>
              <a:t>采用另外的时序进行定时，称为局部控制。 </a:t>
            </a:r>
          </a:p>
        </p:txBody>
      </p:sp>
      <p:sp>
        <p:nvSpPr>
          <p:cNvPr id="3993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62</a:t>
            </a:fld>
            <a:endParaRPr lang="en-US" altLang="zh-CN" sz="1000" dirty="0"/>
          </a:p>
        </p:txBody>
      </p:sp>
    </p:spTree>
    <p:extLst>
      <p:ext uri="{BB962C8B-B14F-4D97-AF65-F5344CB8AC3E}">
        <p14:creationId xmlns:p14="http://schemas.microsoft.com/office/powerpoint/2010/main" val="17488618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.3.3  </a:t>
            </a:r>
            <a:r>
              <a:rPr lang="zh-CN" altLang="en-US" dirty="0">
                <a:solidFill>
                  <a:schemeClr val="tx1"/>
                </a:solidFill>
              </a:rPr>
              <a:t>控制方式</a:t>
            </a:r>
          </a:p>
        </p:txBody>
      </p:sp>
      <p:sp>
        <p:nvSpPr>
          <p:cNvPr id="39940" name="Rectangle 3"/>
          <p:cNvSpPr>
            <a:spLocks noGrp="1"/>
          </p:cNvSpPr>
          <p:nvPr>
            <p:ph idx="1"/>
          </p:nvPr>
        </p:nvSpPr>
        <p:spPr>
          <a:xfrm>
            <a:off x="250825" y="1484312"/>
            <a:ext cx="8208963" cy="5041031"/>
          </a:xfrm>
        </p:spPr>
        <p:txBody>
          <a:bodyPr vert="horz" wrap="square" lIns="91440" tIns="45720" rIns="91440" bIns="45720" anchor="t" anchorCtr="0">
            <a:normAutofit lnSpcReduction="10000"/>
          </a:bodyPr>
          <a:lstStyle/>
          <a:p>
            <a:pPr eaLnBrk="1" hangingPunct="1"/>
            <a:r>
              <a:rPr lang="zh-CN" altLang="en-US" sz="2600" b="1" dirty="0">
                <a:solidFill>
                  <a:schemeClr val="accent5">
                    <a:lumMod val="75000"/>
                  </a:schemeClr>
                </a:solidFill>
              </a:rPr>
              <a:t>异步控制方式</a:t>
            </a:r>
          </a:p>
          <a:p>
            <a:pPr lvl="1"/>
            <a:r>
              <a:rPr lang="zh-CN" altLang="en-US" sz="2200" dirty="0"/>
              <a:t>异步控制方式的特点是：每条指令、每个操作控制信号</a:t>
            </a:r>
            <a:r>
              <a:rPr lang="zh-CN" altLang="en-US" sz="2200" u="sng" dirty="0"/>
              <a:t>需要多少时间就占用多少时间</a:t>
            </a:r>
            <a:r>
              <a:rPr lang="zh-CN" altLang="en-US" sz="2200" dirty="0"/>
              <a:t>。这意味着每条指令的指令周期可由多少不等的机器周期数组成；也可以是当控制器发出某一操作控制信号后，等待执行部件完成操作后发回“回答”信号，再开始新的操作。显然，用这种方式形成的操作控制序列没有固定的 </a:t>
            </a:r>
            <a:r>
              <a:rPr lang="en-US" altLang="zh-CN" sz="2200" dirty="0"/>
              <a:t>CPU </a:t>
            </a:r>
            <a:r>
              <a:rPr lang="zh-CN" altLang="en-US" sz="2200" dirty="0"/>
              <a:t>周期数</a:t>
            </a:r>
            <a:r>
              <a:rPr lang="en-US" altLang="zh-CN" sz="2200" dirty="0"/>
              <a:t>(</a:t>
            </a:r>
            <a:r>
              <a:rPr lang="zh-CN" altLang="en-US" sz="2200" dirty="0"/>
              <a:t>节拍电位</a:t>
            </a:r>
            <a:r>
              <a:rPr lang="en-US" altLang="zh-CN" sz="2200" dirty="0"/>
              <a:t>)</a:t>
            </a:r>
            <a:r>
              <a:rPr lang="zh-CN" altLang="en-US" sz="2200" dirty="0"/>
              <a:t>或严格的时钟周期</a:t>
            </a:r>
            <a:r>
              <a:rPr lang="en-US" altLang="zh-CN" sz="2200" dirty="0"/>
              <a:t>(</a:t>
            </a:r>
            <a:r>
              <a:rPr lang="zh-CN" altLang="en-US" sz="2200" dirty="0"/>
              <a:t>节拍脉冲</a:t>
            </a:r>
            <a:r>
              <a:rPr lang="en-US" altLang="zh-CN" sz="2200" dirty="0"/>
              <a:t>)</a:t>
            </a:r>
            <a:r>
              <a:rPr lang="zh-CN" altLang="en-US" sz="2200" dirty="0"/>
              <a:t>与之同步。</a:t>
            </a:r>
            <a:endParaRPr lang="en-US" altLang="zh-CN" sz="2200" dirty="0"/>
          </a:p>
          <a:p>
            <a:r>
              <a:rPr lang="zh-CN" altLang="en-US" sz="2600" b="1" dirty="0">
                <a:solidFill>
                  <a:schemeClr val="accent5">
                    <a:lumMod val="75000"/>
                  </a:schemeClr>
                </a:solidFill>
              </a:rPr>
              <a:t>联合控制方式</a:t>
            </a:r>
          </a:p>
          <a:p>
            <a:pPr lvl="1"/>
            <a:r>
              <a:rPr lang="zh-CN" altLang="en-US" sz="2200" dirty="0"/>
              <a:t>此为同步控制和异步控制相结合的方式。一种情况是，大部分操作序列安排在固定的机器周期中，对某些时间难以确定的操作则以执行部件的“回答”信号作为本次操作的结束标志。另一种情况是，机器周期的节拍脉冲数固定，但是各条指令周期的机器周期数不固定。</a:t>
            </a:r>
            <a:endParaRPr lang="en-US" altLang="zh-CN" sz="2100" dirty="0"/>
          </a:p>
        </p:txBody>
      </p:sp>
      <p:sp>
        <p:nvSpPr>
          <p:cNvPr id="3993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63</a:t>
            </a:fld>
            <a:endParaRPr lang="en-US" altLang="zh-CN" sz="1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.4  </a:t>
            </a:r>
            <a:r>
              <a:rPr lang="zh-CN" altLang="en-US" dirty="0">
                <a:solidFill>
                  <a:schemeClr val="tx1"/>
                </a:solidFill>
              </a:rPr>
              <a:t>微程序控制器</a:t>
            </a:r>
          </a:p>
        </p:txBody>
      </p:sp>
      <p:sp>
        <p:nvSpPr>
          <p:cNvPr id="40964" name="Rectangle 3"/>
          <p:cNvSpPr>
            <a:spLocks noGrp="1"/>
          </p:cNvSpPr>
          <p:nvPr>
            <p:ph idx="1"/>
          </p:nvPr>
        </p:nvSpPr>
        <p:spPr/>
        <p:txBody>
          <a:bodyPr vert="horz" wrap="square" lIns="91440" tIns="45720" rIns="91440" bIns="45720" anchor="t" anchorCtr="0"/>
          <a:lstStyle/>
          <a:p>
            <a:pPr eaLnBrk="1" hangingPunct="1">
              <a:buNone/>
            </a:pPr>
            <a:r>
              <a:rPr lang="en-US" altLang="zh-CN" b="1" dirty="0"/>
              <a:t>5.4.1 </a:t>
            </a:r>
            <a:r>
              <a:rPr lang="zh-CN" altLang="en-US" b="1" dirty="0"/>
              <a:t>微程序控制原理</a:t>
            </a:r>
          </a:p>
          <a:p>
            <a:pPr eaLnBrk="1" hangingPunct="1">
              <a:buNone/>
            </a:pPr>
            <a:r>
              <a:rPr lang="en-US" altLang="zh-CN" b="1" dirty="0"/>
              <a:t>5.4.2 </a:t>
            </a:r>
            <a:r>
              <a:rPr lang="zh-CN" altLang="en-US" b="1" dirty="0"/>
              <a:t>微程序设计技术</a:t>
            </a:r>
          </a:p>
          <a:p>
            <a:pPr eaLnBrk="1" hangingPunct="1">
              <a:buNone/>
            </a:pPr>
            <a:endParaRPr lang="zh-CN" altLang="en-US" sz="2200" dirty="0"/>
          </a:p>
        </p:txBody>
      </p:sp>
      <p:sp>
        <p:nvSpPr>
          <p:cNvPr id="4096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64</a:t>
            </a:fld>
            <a:endParaRPr lang="en-US" altLang="zh-CN" sz="1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p:cNvSpPr>
          <p:nvPr>
            <p:ph type="title"/>
          </p:nvPr>
        </p:nvSpPr>
        <p:spPr/>
        <p:txBody>
          <a:bodyPr vert="horz" wrap="square" lIns="91440" tIns="45720" rIns="91440" bIns="45720" anchor="b" anchorCtr="0"/>
          <a:lstStyle/>
          <a:p>
            <a:pPr eaLnBrk="1" hangingPunct="1"/>
            <a:r>
              <a:rPr lang="en-US" altLang="zh-CN" dirty="0">
                <a:solidFill>
                  <a:schemeClr val="tx1"/>
                </a:solidFill>
                <a:cs typeface="Times New Roman" panose="02020603050405020304" pitchFamily="18" charset="0"/>
              </a:rPr>
              <a:t>5</a:t>
            </a:r>
            <a:r>
              <a:rPr lang="en-US" altLang="zh-CN" dirty="0">
                <a:solidFill>
                  <a:schemeClr val="tx1"/>
                </a:solidFill>
              </a:rPr>
              <a:t>.4  </a:t>
            </a:r>
            <a:r>
              <a:rPr lang="zh-CN" altLang="en-US" dirty="0">
                <a:solidFill>
                  <a:schemeClr val="tx1"/>
                </a:solidFill>
              </a:rPr>
              <a:t>微程序控制器</a:t>
            </a:r>
          </a:p>
        </p:txBody>
      </p:sp>
      <p:sp>
        <p:nvSpPr>
          <p:cNvPr id="41988" name="Rectangle 3"/>
          <p:cNvSpPr>
            <a:spLocks noGrp="1"/>
          </p:cNvSpPr>
          <p:nvPr>
            <p:ph idx="1"/>
          </p:nvPr>
        </p:nvSpPr>
        <p:spPr/>
        <p:txBody>
          <a:bodyPr vert="horz" wrap="square" lIns="91440" tIns="45720" rIns="91440" bIns="45720" anchor="t" anchorCtr="0"/>
          <a:lstStyle/>
          <a:p>
            <a:pPr eaLnBrk="1" hangingPunct="1">
              <a:buNone/>
            </a:pPr>
            <a:r>
              <a:rPr lang="zh-CN" altLang="en-US" dirty="0"/>
              <a:t>          基本思想：仿照解题的方法，</a:t>
            </a:r>
            <a:r>
              <a:rPr lang="zh-CN" altLang="en-US" dirty="0">
                <a:solidFill>
                  <a:srgbClr val="FF0000"/>
                </a:solidFill>
              </a:rPr>
              <a:t>把操作控制信号编制成微指令</a:t>
            </a:r>
            <a:r>
              <a:rPr lang="zh-CN" altLang="en-US" dirty="0"/>
              <a:t>，存放到控制存储器里，运行时，从控存中取出微指令，产生指令运行所需的操作控制信号。从上述可以看出，微程序设计技术是用软件方法来设计硬件的技术。</a:t>
            </a:r>
          </a:p>
        </p:txBody>
      </p:sp>
      <p:sp>
        <p:nvSpPr>
          <p:cNvPr id="41986"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65</a:t>
            </a:fld>
            <a:endParaRPr lang="en-US" altLang="zh-CN" sz="1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p:cNvSpPr>
          <p:nvPr>
            <p:ph type="title"/>
          </p:nvPr>
        </p:nvSpPr>
        <p:spPr/>
        <p:txBody>
          <a:bodyPr vert="horz" wrap="square" lIns="91440" tIns="45720" rIns="91440" bIns="45720" anchor="b" anchorCtr="0"/>
          <a:lstStyle/>
          <a:p>
            <a:pPr eaLnBrk="1" hangingPunct="1"/>
            <a:r>
              <a:rPr lang="en-US" altLang="zh-CN" dirty="0"/>
              <a:t>5.4.1 </a:t>
            </a:r>
            <a:r>
              <a:rPr lang="zh-CN" altLang="en-US" dirty="0"/>
              <a:t>微程序控制原理</a:t>
            </a:r>
            <a:endParaRPr lang="zh-CN" altLang="en-US" dirty="0">
              <a:solidFill>
                <a:schemeClr val="tx1"/>
              </a:solidFill>
            </a:endParaRPr>
          </a:p>
        </p:txBody>
      </p:sp>
      <p:sp>
        <p:nvSpPr>
          <p:cNvPr id="43012" name="Rectangle 3"/>
          <p:cNvSpPr>
            <a:spLocks noGrp="1"/>
          </p:cNvSpPr>
          <p:nvPr>
            <p:ph idx="1"/>
          </p:nvPr>
        </p:nvSpPr>
        <p:spPr/>
        <p:txBody>
          <a:bodyPr vert="horz" wrap="square" lIns="91440" tIns="45720" rIns="91440" bIns="45720" anchor="t" anchorCtr="0"/>
          <a:lstStyle/>
          <a:p>
            <a:pPr>
              <a:buNone/>
            </a:pPr>
            <a:r>
              <a:rPr lang="en-US" altLang="zh-CN" dirty="0"/>
              <a:t>1</a:t>
            </a:r>
            <a:r>
              <a:rPr lang="zh-CN" altLang="en-US" dirty="0"/>
              <a:t>、微命令和微操作</a:t>
            </a:r>
          </a:p>
          <a:p>
            <a:pPr>
              <a:buNone/>
            </a:pPr>
            <a:r>
              <a:rPr lang="en-US" altLang="zh-CN" dirty="0"/>
              <a:t>2</a:t>
            </a:r>
            <a:r>
              <a:rPr lang="zh-CN" altLang="en-US" dirty="0"/>
              <a:t>、微指令和微程序</a:t>
            </a:r>
          </a:p>
          <a:p>
            <a:pPr>
              <a:buNone/>
            </a:pPr>
            <a:r>
              <a:rPr lang="en-US" altLang="zh-CN" dirty="0"/>
              <a:t>3</a:t>
            </a:r>
            <a:r>
              <a:rPr lang="zh-CN" altLang="en-US" dirty="0"/>
              <a:t>、微程序控制器原理框图</a:t>
            </a:r>
          </a:p>
          <a:p>
            <a:pPr>
              <a:buNone/>
            </a:pPr>
            <a:r>
              <a:rPr lang="en-US" altLang="zh-CN" dirty="0"/>
              <a:t>4</a:t>
            </a:r>
            <a:r>
              <a:rPr lang="zh-CN" altLang="en-US" dirty="0"/>
              <a:t>、微程序举例</a:t>
            </a:r>
          </a:p>
          <a:p>
            <a:pPr>
              <a:buNone/>
            </a:pPr>
            <a:r>
              <a:rPr lang="en-US" altLang="zh-CN" dirty="0"/>
              <a:t>5</a:t>
            </a:r>
            <a:r>
              <a:rPr lang="zh-CN" altLang="en-US" dirty="0"/>
              <a:t>、</a:t>
            </a:r>
            <a:r>
              <a:rPr lang="en-US" altLang="zh-CN" dirty="0"/>
              <a:t>CPU</a:t>
            </a:r>
            <a:r>
              <a:rPr lang="zh-CN" altLang="en-US" dirty="0"/>
              <a:t>周期与微指令周期的关系</a:t>
            </a:r>
          </a:p>
          <a:p>
            <a:pPr>
              <a:buNone/>
            </a:pPr>
            <a:r>
              <a:rPr lang="en-US" altLang="zh-CN" dirty="0"/>
              <a:t>6</a:t>
            </a:r>
            <a:r>
              <a:rPr lang="zh-CN" altLang="en-US" dirty="0"/>
              <a:t>、机器指令与微指令的关系</a:t>
            </a:r>
          </a:p>
          <a:p>
            <a:pPr eaLnBrk="1" hangingPunct="1">
              <a:buNone/>
            </a:pPr>
            <a:endParaRPr lang="zh-CN" altLang="en-US" b="1" dirty="0"/>
          </a:p>
          <a:p>
            <a:pPr eaLnBrk="1" hangingPunct="1"/>
            <a:endParaRPr lang="en-US" altLang="zh-CN" b="1" dirty="0"/>
          </a:p>
        </p:txBody>
      </p:sp>
      <p:sp>
        <p:nvSpPr>
          <p:cNvPr id="43010"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66</a:t>
            </a:fld>
            <a:endParaRPr lang="en-US" altLang="zh-CN" sz="10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p:cNvSpPr>
          <p:nvPr>
            <p:ph type="title"/>
          </p:nvPr>
        </p:nvSpPr>
        <p:spPr/>
        <p:txBody>
          <a:bodyPr vert="horz" wrap="square" lIns="91440" tIns="45720" rIns="91440" bIns="45720" anchor="b" anchorCtr="0"/>
          <a:lstStyle/>
          <a:p>
            <a:pPr eaLnBrk="1" hangingPunct="1"/>
            <a:r>
              <a:rPr lang="en-US" altLang="zh-CN" dirty="0">
                <a:cs typeface="Times New Roman" panose="02020603050405020304" pitchFamily="18" charset="0"/>
              </a:rPr>
              <a:t>5</a:t>
            </a:r>
            <a:r>
              <a:rPr lang="en-US" altLang="zh-CN" dirty="0"/>
              <a:t>.4.1 </a:t>
            </a:r>
            <a:r>
              <a:rPr lang="zh-CN" altLang="en-US" b="0" dirty="0"/>
              <a:t>微程序控制原理 </a:t>
            </a:r>
          </a:p>
        </p:txBody>
      </p:sp>
      <p:sp>
        <p:nvSpPr>
          <p:cNvPr id="44036" name="Rectangle 3"/>
          <p:cNvSpPr>
            <a:spLocks noGrp="1"/>
          </p:cNvSpPr>
          <p:nvPr>
            <p:ph idx="1"/>
          </p:nvPr>
        </p:nvSpPr>
        <p:spPr/>
        <p:txBody>
          <a:bodyPr vert="horz" wrap="square" lIns="91440" tIns="45720" rIns="91440" bIns="45720" anchor="t" anchorCtr="0"/>
          <a:lstStyle/>
          <a:p>
            <a:pPr marL="571500" indent="-571500" eaLnBrk="1" hangingPunct="1">
              <a:lnSpc>
                <a:spcPct val="90000"/>
              </a:lnSpc>
              <a:buNone/>
            </a:pPr>
            <a:r>
              <a:rPr lang="zh-CN" altLang="zh-CN" sz="2800" b="1" dirty="0"/>
              <a:t>1、微命令和微操作</a:t>
            </a:r>
            <a:endParaRPr lang="en-US" altLang="zh-CN" sz="2600" b="1" dirty="0"/>
          </a:p>
          <a:p>
            <a:pPr marL="571500" indent="-571500" eaLnBrk="1" hangingPunct="1">
              <a:lnSpc>
                <a:spcPct val="90000"/>
              </a:lnSpc>
              <a:buFont typeface="Wingdings" panose="05000000000000000000" pitchFamily="2" charset="2"/>
              <a:buAutoNum type="arabicPeriod"/>
            </a:pPr>
            <a:r>
              <a:rPr lang="zh-CN" altLang="en-US" sz="2600" dirty="0"/>
              <a:t>微命令：控制部件向执行部件发出的各种控制命令叫作微命令，它是构成</a:t>
            </a:r>
            <a:r>
              <a:rPr lang="zh-CN" altLang="en-US" sz="2600" u="sng" dirty="0"/>
              <a:t>控制序列的最小单位</a:t>
            </a:r>
            <a:r>
              <a:rPr lang="zh-CN" altLang="en-US" sz="2600" dirty="0"/>
              <a:t>。</a:t>
            </a:r>
          </a:p>
          <a:p>
            <a:pPr marL="840105" lvl="1" indent="-495935" eaLnBrk="1" hangingPunct="1">
              <a:lnSpc>
                <a:spcPct val="90000"/>
              </a:lnSpc>
            </a:pPr>
            <a:r>
              <a:rPr lang="zh-CN" altLang="en-US" sz="2200" dirty="0"/>
              <a:t>例如：打开或关闭某个控制门的电位信号、某个寄存器的打入脉冲等。</a:t>
            </a:r>
          </a:p>
          <a:p>
            <a:pPr marL="571500" indent="-571500" eaLnBrk="1" hangingPunct="1">
              <a:lnSpc>
                <a:spcPct val="90000"/>
              </a:lnSpc>
              <a:buFont typeface="Wingdings" panose="05000000000000000000" pitchFamily="2" charset="2"/>
              <a:buAutoNum type="arabicPeriod"/>
            </a:pPr>
            <a:r>
              <a:rPr lang="zh-CN" altLang="en-US" sz="2600" dirty="0"/>
              <a:t>微操作：是微命令的操作过程。</a:t>
            </a:r>
          </a:p>
          <a:p>
            <a:pPr marL="840105" lvl="1" indent="-495935" eaLnBrk="1" hangingPunct="1">
              <a:lnSpc>
                <a:spcPct val="90000"/>
              </a:lnSpc>
            </a:pPr>
            <a:r>
              <a:rPr lang="zh-CN" altLang="en-US" sz="2200" dirty="0"/>
              <a:t>微命令和微操作是一一对应的。</a:t>
            </a:r>
          </a:p>
          <a:p>
            <a:pPr marL="840105" lvl="1" indent="-495935" eaLnBrk="1" hangingPunct="1">
              <a:lnSpc>
                <a:spcPct val="90000"/>
              </a:lnSpc>
            </a:pPr>
            <a:r>
              <a:rPr lang="zh-CN" altLang="en-US" sz="2200" dirty="0"/>
              <a:t>微命令是微操作的控制信号，微操作是微命令的操作过程。</a:t>
            </a:r>
          </a:p>
          <a:p>
            <a:pPr marL="840105" lvl="1" indent="-495935" eaLnBrk="1" hangingPunct="1">
              <a:lnSpc>
                <a:spcPct val="90000"/>
              </a:lnSpc>
            </a:pPr>
            <a:r>
              <a:rPr lang="zh-CN" altLang="en-US" sz="2200" dirty="0"/>
              <a:t>微操作是执行部件中最基本的操作。</a:t>
            </a:r>
          </a:p>
        </p:txBody>
      </p:sp>
      <p:sp>
        <p:nvSpPr>
          <p:cNvPr id="4403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67</a:t>
            </a:fld>
            <a:endParaRPr lang="en-US" altLang="zh-CN" sz="1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p:cNvSpPr>
          <p:nvPr>
            <p:ph type="title"/>
          </p:nvPr>
        </p:nvSpPr>
        <p:spPr/>
        <p:txBody>
          <a:bodyPr vert="horz" wrap="square" lIns="91440" tIns="45720" rIns="91440" bIns="45720" anchor="b" anchorCtr="0"/>
          <a:lstStyle/>
          <a:p>
            <a:pPr eaLnBrk="1" hangingPunct="1"/>
            <a:r>
              <a:rPr lang="en-US" altLang="zh-CN" dirty="0">
                <a:cs typeface="Times New Roman" panose="02020603050405020304" pitchFamily="18" charset="0"/>
              </a:rPr>
              <a:t>5</a:t>
            </a:r>
            <a:r>
              <a:rPr lang="en-US" altLang="zh-CN" dirty="0"/>
              <a:t>.4.1 </a:t>
            </a:r>
            <a:r>
              <a:rPr lang="zh-CN" altLang="en-US" b="0" dirty="0"/>
              <a:t>微程序控制原理</a:t>
            </a:r>
          </a:p>
        </p:txBody>
      </p:sp>
      <p:sp>
        <p:nvSpPr>
          <p:cNvPr id="45060" name="Rectangle 3"/>
          <p:cNvSpPr>
            <a:spLocks noGrp="1"/>
          </p:cNvSpPr>
          <p:nvPr>
            <p:ph idx="1"/>
          </p:nvPr>
        </p:nvSpPr>
        <p:spPr>
          <a:xfrm>
            <a:off x="395288" y="1484313"/>
            <a:ext cx="7626350" cy="4876800"/>
          </a:xfrm>
        </p:spPr>
        <p:txBody>
          <a:bodyPr vert="horz" wrap="square" lIns="91440" tIns="45720" rIns="91440" bIns="45720" anchor="t" anchorCtr="0"/>
          <a:lstStyle/>
          <a:p>
            <a:pPr marL="571500" indent="-571500" eaLnBrk="1" hangingPunct="1">
              <a:buNone/>
            </a:pPr>
            <a:r>
              <a:rPr lang="zh-CN" altLang="zh-CN" sz="3200" b="1" dirty="0"/>
              <a:t>1、微命令和微操作</a:t>
            </a:r>
            <a:r>
              <a:rPr lang="en-US" altLang="zh-CN" dirty="0"/>
              <a:t>        </a:t>
            </a:r>
          </a:p>
          <a:p>
            <a:pPr marL="571500" indent="-571500" eaLnBrk="1" hangingPunct="1">
              <a:buNone/>
            </a:pPr>
            <a:r>
              <a:rPr lang="en-US" altLang="zh-CN" dirty="0"/>
              <a:t>            </a:t>
            </a:r>
            <a:r>
              <a:rPr lang="zh-CN" altLang="en-US" dirty="0"/>
              <a:t>由于数据通路的结构关系，微操作可分为相容的和互斥的两种：</a:t>
            </a:r>
          </a:p>
          <a:p>
            <a:pPr marL="840105" lvl="1" indent="-495935" eaLnBrk="1" hangingPunct="1">
              <a:buFont typeface="Wingdings" panose="05000000000000000000" pitchFamily="2" charset="2"/>
              <a:buAutoNum type="arabicPeriod"/>
            </a:pPr>
            <a:r>
              <a:rPr lang="zh-CN" altLang="en-US" dirty="0"/>
              <a:t>互斥的微操作，是指不能同时或不能在同一个节拍内并行执行的微操作。</a:t>
            </a:r>
          </a:p>
          <a:p>
            <a:pPr marL="840105" lvl="1" indent="-495935" eaLnBrk="1" hangingPunct="1">
              <a:buFont typeface="Wingdings" panose="05000000000000000000" pitchFamily="2" charset="2"/>
              <a:buAutoNum type="arabicPeriod"/>
            </a:pPr>
            <a:r>
              <a:rPr lang="zh-CN" altLang="en-US" dirty="0"/>
              <a:t>相容的微操作，是指能够同时或在同一个节拍内并行执行的微操作。必须各占一位</a:t>
            </a:r>
          </a:p>
          <a:p>
            <a:pPr marL="840105" lvl="1" indent="-495935" eaLnBrk="1" hangingPunct="1"/>
            <a:r>
              <a:rPr lang="zh-CN" altLang="en-US" dirty="0"/>
              <a:t>举一个例子看一下：见下图</a:t>
            </a:r>
          </a:p>
        </p:txBody>
      </p:sp>
      <p:sp>
        <p:nvSpPr>
          <p:cNvPr id="4505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68</a:t>
            </a:fld>
            <a:endParaRPr lang="en-US" altLang="zh-CN" sz="1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占位符 22530"/>
          <p:cNvSpPr>
            <a:spLocks noGrp="1" noRot="1"/>
          </p:cNvSpPr>
          <p:nvPr>
            <p:ph idx="1"/>
          </p:nvPr>
        </p:nvSpPr>
        <p:spPr>
          <a:xfrm>
            <a:off x="301625" y="1843137"/>
            <a:ext cx="3118247" cy="4394175"/>
          </a:xfrm>
        </p:spPr>
        <p:txBody>
          <a:bodyPr anchor="t" anchorCtr="0">
            <a:normAutofit/>
          </a:bodyPr>
          <a:lstStyle/>
          <a:p>
            <a:r>
              <a:rPr lang="zh-CN" altLang="en-US" sz="2800" dirty="0"/>
              <a:t>互斥微操作</a:t>
            </a:r>
            <a:endParaRPr lang="en-US" altLang="zh-CN" sz="2800" dirty="0"/>
          </a:p>
          <a:p>
            <a:pPr lvl="1">
              <a:buFont typeface="Wingdings" pitchFamily="2" charset="2"/>
              <a:buChar char="Ø"/>
            </a:pPr>
            <a:r>
              <a:rPr lang="en-US" altLang="zh-CN" sz="2400" dirty="0"/>
              <a:t>4</a:t>
            </a:r>
            <a:r>
              <a:rPr lang="zh-CN" altLang="en-US" sz="2400" dirty="0"/>
              <a:t>、</a:t>
            </a:r>
            <a:r>
              <a:rPr lang="en-US" altLang="zh-CN" sz="2400" dirty="0"/>
              <a:t>6</a:t>
            </a:r>
            <a:r>
              <a:rPr lang="zh-CN" altLang="en-US" sz="2400" dirty="0"/>
              <a:t>、</a:t>
            </a:r>
            <a:r>
              <a:rPr lang="en-US" altLang="zh-CN" sz="2400" dirty="0"/>
              <a:t>8</a:t>
            </a:r>
          </a:p>
          <a:p>
            <a:pPr lvl="1">
              <a:buFont typeface="Wingdings" pitchFamily="2" charset="2"/>
              <a:buChar char="Ø"/>
            </a:pPr>
            <a:r>
              <a:rPr lang="en-US" altLang="zh-CN" sz="2400" dirty="0"/>
              <a:t>5</a:t>
            </a:r>
            <a:r>
              <a:rPr lang="zh-CN" altLang="en-US" sz="2400" dirty="0"/>
              <a:t>、</a:t>
            </a:r>
            <a:r>
              <a:rPr lang="en-US" altLang="zh-CN" sz="2400" dirty="0"/>
              <a:t>7</a:t>
            </a:r>
            <a:r>
              <a:rPr lang="zh-CN" altLang="en-US" sz="2400" dirty="0"/>
              <a:t>、</a:t>
            </a:r>
            <a:r>
              <a:rPr lang="en-US" altLang="zh-CN" sz="2400" dirty="0"/>
              <a:t>9</a:t>
            </a:r>
          </a:p>
          <a:p>
            <a:pPr lvl="1">
              <a:buFont typeface="Wingdings" pitchFamily="2" charset="2"/>
              <a:buChar char="Ø"/>
            </a:pPr>
            <a:r>
              <a:rPr lang="en-US" altLang="zh-CN" sz="2400" dirty="0"/>
              <a:t>+</a:t>
            </a:r>
            <a:r>
              <a:rPr lang="zh-CN" altLang="en-US" sz="2400" dirty="0"/>
              <a:t>、</a:t>
            </a:r>
            <a:r>
              <a:rPr lang="en-US" altLang="zh-CN" sz="2400" dirty="0"/>
              <a:t>-</a:t>
            </a:r>
            <a:r>
              <a:rPr lang="zh-CN" altLang="en-US" sz="2400" dirty="0"/>
              <a:t>、</a:t>
            </a:r>
            <a:r>
              <a:rPr lang="en-US" altLang="zh-CN" sz="2400" dirty="0"/>
              <a:t>M</a:t>
            </a:r>
          </a:p>
          <a:p>
            <a:r>
              <a:rPr lang="zh-CN" altLang="en-US" sz="2800" dirty="0"/>
              <a:t>相容微操作</a:t>
            </a:r>
            <a:endParaRPr lang="en-US" altLang="zh-CN" sz="2800" dirty="0"/>
          </a:p>
          <a:p>
            <a:pPr lvl="1">
              <a:buFont typeface="Wingdings" pitchFamily="2" charset="2"/>
              <a:buChar char="Ø"/>
            </a:pPr>
            <a:r>
              <a:rPr lang="en-US" altLang="zh-CN" sz="2400" dirty="0"/>
              <a:t>1</a:t>
            </a:r>
            <a:r>
              <a:rPr lang="zh-CN" altLang="en-US" sz="2400" dirty="0"/>
              <a:t>、</a:t>
            </a:r>
            <a:r>
              <a:rPr lang="en-US" altLang="zh-CN" sz="2400" dirty="0"/>
              <a:t>2</a:t>
            </a:r>
            <a:r>
              <a:rPr lang="zh-CN" altLang="en-US" sz="2400" dirty="0"/>
              <a:t>、</a:t>
            </a:r>
            <a:r>
              <a:rPr lang="en-US" altLang="zh-CN" sz="2400" dirty="0"/>
              <a:t>3</a:t>
            </a:r>
          </a:p>
          <a:p>
            <a:pPr lvl="1">
              <a:buFont typeface="Wingdings" pitchFamily="2" charset="2"/>
              <a:buChar char="Ø"/>
            </a:pPr>
            <a:r>
              <a:rPr lang="en-US" altLang="zh-CN" sz="2400" dirty="0"/>
              <a:t>4&amp;5</a:t>
            </a:r>
            <a:r>
              <a:rPr lang="zh-CN" altLang="en-US" sz="2400" dirty="0"/>
              <a:t>，</a:t>
            </a:r>
            <a:r>
              <a:rPr lang="en-US" altLang="zh-CN" sz="2400" dirty="0"/>
              <a:t>4&amp;7</a:t>
            </a:r>
            <a:r>
              <a:rPr lang="zh-CN" altLang="en-US" sz="2400" dirty="0"/>
              <a:t>，</a:t>
            </a:r>
            <a:endParaRPr lang="en-US" altLang="zh-CN" sz="2400" dirty="0"/>
          </a:p>
          <a:p>
            <a:pPr lvl="1">
              <a:buFont typeface="Wingdings" pitchFamily="2" charset="2"/>
              <a:buChar char="Ø"/>
            </a:pPr>
            <a:r>
              <a:rPr lang="en-US" altLang="zh-CN" sz="2400" dirty="0"/>
              <a:t>…</a:t>
            </a:r>
          </a:p>
        </p:txBody>
      </p:sp>
      <p:sp>
        <p:nvSpPr>
          <p:cNvPr id="43009"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69</a:t>
            </a:fld>
            <a:endParaRPr lang="zh-CN" altLang="en-US" sz="1400" dirty="0">
              <a:latin typeface="Arial" panose="020B0604020202020204" pitchFamily="34" charset="0"/>
              <a:ea typeface="宋体" panose="02010600030101010101" pitchFamily="2" charset="-122"/>
            </a:endParaRPr>
          </a:p>
        </p:txBody>
      </p:sp>
      <p:sp>
        <p:nvSpPr>
          <p:cNvPr id="43011" name="动作按钮: 后退或前一项 22532">
            <a:hlinkClick r:id="rId3" action="ppaction://hlinksldjump"/>
          </p:cNvPr>
          <p:cNvSpPr/>
          <p:nvPr/>
        </p:nvSpPr>
        <p:spPr>
          <a:xfrm>
            <a:off x="8243888" y="5445125"/>
            <a:ext cx="360362" cy="215900"/>
          </a:xfrm>
          <a:prstGeom prst="actionButtonBackPrevious">
            <a:avLst/>
          </a:prstGeom>
          <a:solidFill>
            <a:srgbClr val="CC3399"/>
          </a:solidFill>
          <a:ln w="9525">
            <a:noFill/>
          </a:ln>
        </p:spPr>
        <p:txBody>
          <a:bodyPr anchor="t" anchorCtr="0"/>
          <a:lstStyle/>
          <a:p>
            <a:endParaRPr lang="zh-CN" altLang="en-US">
              <a:latin typeface="Arial" panose="020B0604020202020204" pitchFamily="34" charset="0"/>
              <a:ea typeface="宋体" panose="02010600030101010101" pitchFamily="2" charset="-122"/>
            </a:endParaRPr>
          </a:p>
        </p:txBody>
      </p:sp>
      <p:grpSp>
        <p:nvGrpSpPr>
          <p:cNvPr id="43012" name="组合 22538"/>
          <p:cNvGrpSpPr/>
          <p:nvPr/>
        </p:nvGrpSpPr>
        <p:grpSpPr>
          <a:xfrm>
            <a:off x="3148131" y="1844823"/>
            <a:ext cx="5754742" cy="4462313"/>
            <a:chOff x="1066" y="754"/>
            <a:chExt cx="3856" cy="2990"/>
          </a:xfrm>
        </p:grpSpPr>
        <p:grpSp>
          <p:nvGrpSpPr>
            <p:cNvPr id="43013" name="组合 22536"/>
            <p:cNvGrpSpPr/>
            <p:nvPr/>
          </p:nvGrpSpPr>
          <p:grpSpPr>
            <a:xfrm>
              <a:off x="1066" y="754"/>
              <a:ext cx="3856" cy="2990"/>
              <a:chOff x="1066" y="754"/>
              <a:chExt cx="3856" cy="2990"/>
            </a:xfrm>
          </p:grpSpPr>
          <p:pic>
            <p:nvPicPr>
              <p:cNvPr id="43014" name="图片 22531"/>
              <p:cNvPicPr>
                <a:picLocks noChangeAspect="1"/>
              </p:cNvPicPr>
              <p:nvPr/>
            </p:nvPicPr>
            <p:blipFill>
              <a:blip r:embed="rId4"/>
              <a:stretch>
                <a:fillRect/>
              </a:stretch>
            </p:blipFill>
            <p:spPr>
              <a:xfrm>
                <a:off x="1066" y="754"/>
                <a:ext cx="3856" cy="2990"/>
              </a:xfrm>
              <a:prstGeom prst="rect">
                <a:avLst/>
              </a:prstGeom>
              <a:noFill/>
              <a:ln w="9525">
                <a:noFill/>
              </a:ln>
            </p:spPr>
          </p:pic>
          <p:pic>
            <p:nvPicPr>
              <p:cNvPr id="43015" name="图片 22535"/>
              <p:cNvPicPr>
                <a:picLocks noChangeAspect="1"/>
              </p:cNvPicPr>
              <p:nvPr/>
            </p:nvPicPr>
            <p:blipFill>
              <a:blip r:embed="rId5"/>
              <a:stretch>
                <a:fillRect/>
              </a:stretch>
            </p:blipFill>
            <p:spPr>
              <a:xfrm>
                <a:off x="4513" y="2523"/>
                <a:ext cx="181" cy="149"/>
              </a:xfrm>
              <a:prstGeom prst="rect">
                <a:avLst/>
              </a:prstGeom>
              <a:noFill/>
              <a:ln w="9525">
                <a:noFill/>
              </a:ln>
            </p:spPr>
          </p:pic>
        </p:grpSp>
        <p:pic>
          <p:nvPicPr>
            <p:cNvPr id="43016" name="图片 22537"/>
            <p:cNvPicPr>
              <a:picLocks noChangeAspect="1"/>
            </p:cNvPicPr>
            <p:nvPr/>
          </p:nvPicPr>
          <p:blipFill>
            <a:blip r:embed="rId6"/>
            <a:stretch>
              <a:fillRect/>
            </a:stretch>
          </p:blipFill>
          <p:spPr>
            <a:xfrm>
              <a:off x="4513" y="2251"/>
              <a:ext cx="192" cy="150"/>
            </a:xfrm>
            <a:prstGeom prst="rect">
              <a:avLst/>
            </a:prstGeom>
            <a:noFill/>
            <a:ln w="9525">
              <a:noFill/>
            </a:ln>
          </p:spPr>
        </p:pic>
      </p:grpSp>
      <p:sp>
        <p:nvSpPr>
          <p:cNvPr id="19" name="Rectangle 2"/>
          <p:cNvSpPr>
            <a:spLocks noGrp="1"/>
          </p:cNvSpPr>
          <p:nvPr>
            <p:ph type="title"/>
          </p:nvPr>
        </p:nvSpPr>
        <p:spPr>
          <a:xfrm>
            <a:off x="457200" y="274638"/>
            <a:ext cx="8229600" cy="1143000"/>
          </a:xfrm>
        </p:spPr>
        <p:txBody>
          <a:bodyPr vert="horz" wrap="square" lIns="91440" tIns="45720" rIns="91440" bIns="45720" anchor="b" anchorCtr="0"/>
          <a:lstStyle/>
          <a:p>
            <a:pPr eaLnBrk="1" hangingPunct="1"/>
            <a:r>
              <a:rPr lang="en-US" altLang="zh-CN" dirty="0">
                <a:cs typeface="Times New Roman" panose="02020603050405020304" pitchFamily="18" charset="0"/>
              </a:rPr>
              <a:t>5</a:t>
            </a:r>
            <a:r>
              <a:rPr lang="en-US" altLang="zh-CN" dirty="0"/>
              <a:t>.4.1 </a:t>
            </a:r>
            <a:r>
              <a:rPr lang="zh-CN" altLang="en-US" b="0" dirty="0"/>
              <a:t>微程序控制原理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占位符 12290"/>
          <p:cNvSpPr>
            <a:spLocks noGrp="1" noRot="1"/>
          </p:cNvSpPr>
          <p:nvPr>
            <p:ph idx="1"/>
          </p:nvPr>
        </p:nvSpPr>
        <p:spPr>
          <a:xfrm>
            <a:off x="323850" y="765175"/>
            <a:ext cx="8540750" cy="5402263"/>
          </a:xfrm>
        </p:spPr>
        <p:txBody>
          <a:bodyPr anchor="t" anchorCtr="0"/>
          <a:lstStyle/>
          <a:p>
            <a:pPr lvl="1">
              <a:lnSpc>
                <a:spcPct val="110000"/>
              </a:lnSpc>
            </a:pPr>
            <a:r>
              <a:rPr lang="zh-CN" altLang="en-US" b="1" dirty="0">
                <a:solidFill>
                  <a:schemeClr val="tx2"/>
                </a:solidFill>
                <a:latin typeface="宋体" panose="02010600030101010101" pitchFamily="2" charset="-122"/>
              </a:rPr>
              <a:t>操作控制</a:t>
            </a:r>
            <a:r>
              <a:rPr lang="zh-CN" altLang="en-US" dirty="0">
                <a:latin typeface="宋体" panose="02010600030101010101" pitchFamily="2" charset="-122"/>
              </a:rPr>
              <a:t> </a:t>
            </a:r>
          </a:p>
          <a:p>
            <a:pPr lvl="1">
              <a:lnSpc>
                <a:spcPct val="110000"/>
              </a:lnSpc>
              <a:buNone/>
            </a:pPr>
            <a:r>
              <a:rPr lang="zh-CN" altLang="en-US" dirty="0">
                <a:latin typeface="宋体" panose="02010600030101010101" pitchFamily="2" charset="-122"/>
              </a:rPr>
              <a:t>      一条指令的功能往往是</a:t>
            </a:r>
            <a:r>
              <a:rPr lang="zh-CN" altLang="en-US" b="1" dirty="0">
                <a:solidFill>
                  <a:schemeClr val="hlink"/>
                </a:solidFill>
                <a:latin typeface="宋体" panose="02010600030101010101" pitchFamily="2" charset="-122"/>
              </a:rPr>
              <a:t>由若干个操作信号</a:t>
            </a:r>
            <a:r>
              <a:rPr lang="zh-CN" altLang="en-US" dirty="0">
                <a:latin typeface="宋体" panose="02010600030101010101" pitchFamily="2" charset="-122"/>
              </a:rPr>
              <a:t>的组合来</a:t>
            </a:r>
            <a:r>
              <a:rPr lang="zh-CN" altLang="en-US" b="1" dirty="0">
                <a:solidFill>
                  <a:schemeClr val="hlink"/>
                </a:solidFill>
                <a:latin typeface="宋体" panose="02010600030101010101" pitchFamily="2" charset="-122"/>
              </a:rPr>
              <a:t>实现</a:t>
            </a:r>
            <a:r>
              <a:rPr lang="zh-CN" altLang="en-US" dirty="0">
                <a:latin typeface="宋体" panose="02010600030101010101" pitchFamily="2" charset="-122"/>
              </a:rPr>
              <a:t>的。因此，</a:t>
            </a:r>
            <a:r>
              <a:rPr lang="en-US" altLang="zh-CN" dirty="0">
                <a:latin typeface="宋体" panose="02010600030101010101" pitchFamily="2" charset="-122"/>
              </a:rPr>
              <a:t>CPU</a:t>
            </a:r>
            <a:r>
              <a:rPr lang="zh-CN" altLang="en-US" dirty="0">
                <a:latin typeface="宋体" panose="02010600030101010101" pitchFamily="2" charset="-122"/>
              </a:rPr>
              <a:t>管理并产生由内存取出的每条指令的操作信号，把各种操作信号送往相应的部件，从而控制这些部件按指令的要求进行动作。</a:t>
            </a:r>
          </a:p>
          <a:p>
            <a:pPr lvl="1">
              <a:lnSpc>
                <a:spcPct val="110000"/>
              </a:lnSpc>
            </a:pPr>
            <a:r>
              <a:rPr lang="zh-CN" altLang="en-US" b="1" dirty="0">
                <a:solidFill>
                  <a:schemeClr val="tx2"/>
                </a:solidFill>
                <a:latin typeface="宋体" panose="02010600030101010101" pitchFamily="2" charset="-122"/>
              </a:rPr>
              <a:t>时间控制</a:t>
            </a:r>
            <a:r>
              <a:rPr lang="zh-CN" altLang="en-US" dirty="0">
                <a:latin typeface="宋体" panose="02010600030101010101" pitchFamily="2" charset="-122"/>
              </a:rPr>
              <a:t> </a:t>
            </a:r>
          </a:p>
          <a:p>
            <a:pPr lvl="1">
              <a:lnSpc>
                <a:spcPct val="110000"/>
              </a:lnSpc>
              <a:buNone/>
            </a:pPr>
            <a:r>
              <a:rPr lang="zh-CN" altLang="en-US" dirty="0">
                <a:latin typeface="宋体" panose="02010600030101010101" pitchFamily="2" charset="-122"/>
              </a:rPr>
              <a:t>      对各种操作实施时间上的定时称为</a:t>
            </a:r>
            <a:r>
              <a:rPr lang="zh-CN" altLang="en-US" b="1" dirty="0">
                <a:solidFill>
                  <a:schemeClr val="hlink"/>
                </a:solidFill>
                <a:latin typeface="宋体" panose="02010600030101010101" pitchFamily="2" charset="-122"/>
              </a:rPr>
              <a:t>时间控制</a:t>
            </a:r>
            <a:r>
              <a:rPr lang="zh-CN" altLang="en-US" dirty="0">
                <a:latin typeface="宋体" panose="02010600030101010101" pitchFamily="2" charset="-122"/>
              </a:rPr>
              <a:t>。在计算机中，各种指令的操作信号以及一条指令的整个执行过程都受到时间的严格限制。</a:t>
            </a:r>
          </a:p>
        </p:txBody>
      </p:sp>
      <p:sp>
        <p:nvSpPr>
          <p:cNvPr id="19457"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7</a:t>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p:cNvSpPr>
          <p:nvPr>
            <p:ph type="title"/>
          </p:nvPr>
        </p:nvSpPr>
        <p:spPr/>
        <p:txBody>
          <a:bodyPr vert="horz" wrap="square" lIns="91440" tIns="45720" rIns="91440" bIns="45720" anchor="b" anchorCtr="0"/>
          <a:lstStyle/>
          <a:p>
            <a:pPr eaLnBrk="1" hangingPunct="1"/>
            <a:r>
              <a:rPr lang="en-US" altLang="zh-CN" dirty="0">
                <a:cs typeface="Times New Roman" panose="02020603050405020304" pitchFamily="18" charset="0"/>
              </a:rPr>
              <a:t>5</a:t>
            </a:r>
            <a:r>
              <a:rPr lang="en-US" altLang="zh-CN" dirty="0"/>
              <a:t>.4.1 </a:t>
            </a:r>
            <a:r>
              <a:rPr lang="zh-CN" altLang="en-US" b="0" dirty="0"/>
              <a:t>微程序控制原理</a:t>
            </a:r>
          </a:p>
        </p:txBody>
      </p:sp>
      <p:sp>
        <p:nvSpPr>
          <p:cNvPr id="47108" name="Rectangle 3"/>
          <p:cNvSpPr>
            <a:spLocks noGrp="1"/>
          </p:cNvSpPr>
          <p:nvPr>
            <p:ph idx="1"/>
          </p:nvPr>
        </p:nvSpPr>
        <p:spPr/>
        <p:txBody>
          <a:bodyPr vert="horz" wrap="square" lIns="91440" tIns="45720" rIns="91440" bIns="45720" anchor="t" anchorCtr="0"/>
          <a:lstStyle/>
          <a:p>
            <a:pPr eaLnBrk="1" hangingPunct="1">
              <a:lnSpc>
                <a:spcPct val="80000"/>
              </a:lnSpc>
              <a:buNone/>
            </a:pPr>
            <a:r>
              <a:rPr lang="zh-CN" altLang="zh-CN" sz="2800" b="1" dirty="0"/>
              <a:t>2、微指令和微程序</a:t>
            </a:r>
            <a:endParaRPr lang="en-US" altLang="zh-CN" sz="2600" b="1" dirty="0"/>
          </a:p>
          <a:p>
            <a:pPr eaLnBrk="1" hangingPunct="1">
              <a:lnSpc>
                <a:spcPct val="80000"/>
              </a:lnSpc>
              <a:buNone/>
            </a:pPr>
            <a:r>
              <a:rPr lang="zh-CN" altLang="en-US" sz="2600" dirty="0"/>
              <a:t>微指令：把在同一</a:t>
            </a:r>
            <a:r>
              <a:rPr lang="en-US" altLang="zh-CN" sz="2600" dirty="0"/>
              <a:t>CPU</a:t>
            </a:r>
            <a:r>
              <a:rPr lang="zh-CN" altLang="en-US" sz="2600" dirty="0"/>
              <a:t>周期内实现特定操作功能的</a:t>
            </a:r>
            <a:r>
              <a:rPr lang="zh-CN" altLang="en-US" sz="2600" u="sng" dirty="0"/>
              <a:t>一组微命令，称为一条微指令</a:t>
            </a:r>
            <a:r>
              <a:rPr lang="zh-CN" altLang="en-US" sz="2600" dirty="0"/>
              <a:t>（</a:t>
            </a:r>
            <a:r>
              <a:rPr lang="en-US" altLang="zh-CN" sz="2600" dirty="0"/>
              <a:t>Microinstruction</a:t>
            </a:r>
            <a:r>
              <a:rPr lang="zh-CN" altLang="en-US" sz="2600" dirty="0"/>
              <a:t>）。</a:t>
            </a:r>
          </a:p>
          <a:p>
            <a:pPr lvl="1" eaLnBrk="1" hangingPunct="1">
              <a:lnSpc>
                <a:spcPct val="80000"/>
              </a:lnSpc>
            </a:pPr>
            <a:r>
              <a:rPr lang="zh-CN" altLang="en-US" sz="2200" dirty="0"/>
              <a:t>它是微命令的组合，微指令存储在控制器中的控制存储器中</a:t>
            </a:r>
          </a:p>
          <a:p>
            <a:pPr lvl="1" eaLnBrk="1" hangingPunct="1">
              <a:lnSpc>
                <a:spcPct val="80000"/>
              </a:lnSpc>
            </a:pPr>
            <a:r>
              <a:rPr lang="zh-CN" altLang="en-US" sz="2200" dirty="0"/>
              <a:t>一条微指令通常至少包含两大部分信息：</a:t>
            </a:r>
          </a:p>
          <a:p>
            <a:pPr lvl="2" eaLnBrk="1" hangingPunct="1">
              <a:lnSpc>
                <a:spcPct val="80000"/>
              </a:lnSpc>
            </a:pPr>
            <a:r>
              <a:rPr lang="zh-CN" altLang="en-US" dirty="0"/>
              <a:t>操作控制字段：又称微操作码字段，用以产生某一步操作所需的各个微操作控制信号。</a:t>
            </a:r>
          </a:p>
          <a:p>
            <a:pPr lvl="3" eaLnBrk="1" hangingPunct="1">
              <a:lnSpc>
                <a:spcPct val="80000"/>
              </a:lnSpc>
            </a:pPr>
            <a:r>
              <a:rPr lang="zh-CN" altLang="en-US" sz="1800" dirty="0"/>
              <a:t>某位为</a:t>
            </a:r>
            <a:r>
              <a:rPr lang="en-US" altLang="zh-CN" sz="1800" dirty="0"/>
              <a:t>1</a:t>
            </a:r>
            <a:r>
              <a:rPr lang="zh-CN" altLang="en-US" sz="1800" dirty="0"/>
              <a:t>，表明发微指令</a:t>
            </a:r>
          </a:p>
          <a:p>
            <a:pPr lvl="3" eaLnBrk="1" hangingPunct="1">
              <a:lnSpc>
                <a:spcPct val="80000"/>
              </a:lnSpc>
            </a:pPr>
            <a:r>
              <a:rPr lang="zh-CN" altLang="en-US" sz="1800" dirty="0"/>
              <a:t>微指令发出的控制信号都是节拍电位信号，持续时间为一个</a:t>
            </a:r>
            <a:r>
              <a:rPr lang="en-US" altLang="zh-CN" sz="1800" dirty="0"/>
              <a:t>CPU</a:t>
            </a:r>
            <a:r>
              <a:rPr lang="zh-CN" altLang="en-US" sz="1800" dirty="0"/>
              <a:t>周期</a:t>
            </a:r>
          </a:p>
          <a:p>
            <a:pPr lvl="3" eaLnBrk="1" hangingPunct="1">
              <a:lnSpc>
                <a:spcPct val="80000"/>
              </a:lnSpc>
            </a:pPr>
            <a:r>
              <a:rPr lang="zh-CN" altLang="en-US" sz="1800" dirty="0"/>
              <a:t>微命令信号还要引入时间控制</a:t>
            </a:r>
          </a:p>
          <a:p>
            <a:pPr lvl="2" eaLnBrk="1" hangingPunct="1">
              <a:lnSpc>
                <a:spcPct val="80000"/>
              </a:lnSpc>
            </a:pPr>
            <a:r>
              <a:rPr lang="zh-CN" altLang="en-US" dirty="0"/>
              <a:t>顺序控制字段：又称微地址码字段，用以控制产生下一条要执行的微指令地址。</a:t>
            </a:r>
          </a:p>
        </p:txBody>
      </p:sp>
      <p:sp>
        <p:nvSpPr>
          <p:cNvPr id="47106"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70</a:t>
            </a:fld>
            <a:endParaRPr lang="en-US" altLang="zh-CN" sz="1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占位符 23554"/>
          <p:cNvSpPr>
            <a:spLocks noGrp="1" noRot="1"/>
          </p:cNvSpPr>
          <p:nvPr>
            <p:ph idx="1"/>
          </p:nvPr>
        </p:nvSpPr>
        <p:spPr>
          <a:xfrm>
            <a:off x="301625" y="908050"/>
            <a:ext cx="8540750" cy="5114925"/>
          </a:xfrm>
        </p:spPr>
        <p:txBody>
          <a:bodyPr anchor="t" anchorCtr="0">
            <a:normAutofit lnSpcReduction="10000"/>
          </a:bodyPr>
          <a:lstStyle/>
          <a:p>
            <a:pPr marL="990600" lvl="1" indent="-533400">
              <a:lnSpc>
                <a:spcPct val="150000"/>
              </a:lnSpc>
            </a:pPr>
            <a:r>
              <a:rPr lang="zh-CN" altLang="en-US" b="1" dirty="0">
                <a:solidFill>
                  <a:srgbClr val="FF0000"/>
                </a:solidFill>
              </a:rPr>
              <a:t>微指令举例</a:t>
            </a:r>
            <a:r>
              <a:rPr lang="zh-CN" altLang="en-US" b="1" dirty="0"/>
              <a:t>：</a:t>
            </a:r>
          </a:p>
          <a:p>
            <a:pPr lvl="2">
              <a:lnSpc>
                <a:spcPct val="150000"/>
              </a:lnSpc>
            </a:pPr>
            <a:r>
              <a:rPr lang="zh-CN" altLang="en-US" sz="2800" dirty="0"/>
              <a:t>假设某取指周期</a:t>
            </a:r>
            <a:r>
              <a:rPr lang="zh-CN" altLang="en-US" sz="2800" dirty="0">
                <a:solidFill>
                  <a:srgbClr val="000099"/>
                </a:solidFill>
              </a:rPr>
              <a:t>微操作</a:t>
            </a:r>
            <a:r>
              <a:rPr lang="zh-CN" altLang="en-US" sz="2800" dirty="0"/>
              <a:t>如下</a:t>
            </a:r>
            <a:r>
              <a:rPr lang="zh-CN" altLang="en-US" sz="2800" dirty="0">
                <a:solidFill>
                  <a:srgbClr val="000099"/>
                </a:solidFill>
              </a:rPr>
              <a:t>：</a:t>
            </a:r>
          </a:p>
          <a:p>
            <a:pPr marL="1752600" lvl="3" indent="-381000">
              <a:lnSpc>
                <a:spcPct val="150000"/>
              </a:lnSpc>
              <a:buNone/>
            </a:pPr>
            <a:r>
              <a:rPr lang="zh-CN" altLang="en-US" sz="2400" dirty="0"/>
              <a:t> </a:t>
            </a:r>
            <a:r>
              <a:rPr lang="en-US" altLang="zh-CN" sz="2400" dirty="0"/>
              <a:t>(I-Cache) → IBUS </a:t>
            </a:r>
            <a:r>
              <a:rPr lang="zh-CN" altLang="en-US" sz="2400" dirty="0"/>
              <a:t>， </a:t>
            </a:r>
            <a:r>
              <a:rPr lang="en-US" altLang="zh-CN" sz="2400" dirty="0"/>
              <a:t>IBUS → IR</a:t>
            </a:r>
            <a:r>
              <a:rPr lang="zh-CN" altLang="en-US" sz="2400" dirty="0"/>
              <a:t>，</a:t>
            </a:r>
            <a:r>
              <a:rPr lang="en-US" altLang="zh-CN" sz="2400" dirty="0"/>
              <a:t>(PC)+1→PC</a:t>
            </a:r>
          </a:p>
          <a:p>
            <a:pPr lvl="2">
              <a:lnSpc>
                <a:spcPct val="150000"/>
              </a:lnSpc>
            </a:pPr>
            <a:r>
              <a:rPr lang="zh-CN" altLang="en-US" sz="2800" dirty="0"/>
              <a:t>其对应的</a:t>
            </a:r>
            <a:r>
              <a:rPr lang="zh-CN" altLang="en-US" sz="2800" dirty="0">
                <a:solidFill>
                  <a:srgbClr val="000099"/>
                </a:solidFill>
              </a:rPr>
              <a:t>微命令</a:t>
            </a:r>
            <a:r>
              <a:rPr lang="zh-CN" altLang="en-US" sz="2800" dirty="0"/>
              <a:t>为：</a:t>
            </a:r>
          </a:p>
          <a:p>
            <a:pPr marL="1752600" lvl="3" indent="-381000">
              <a:lnSpc>
                <a:spcPct val="150000"/>
              </a:lnSpc>
              <a:buNone/>
            </a:pPr>
            <a:r>
              <a:rPr lang="en-US" altLang="zh-CN" sz="2400" dirty="0"/>
              <a:t>R/W(I)</a:t>
            </a:r>
            <a:r>
              <a:rPr lang="zh-CN" altLang="en-US" sz="2400" dirty="0"/>
              <a:t>、 </a:t>
            </a:r>
            <a:r>
              <a:rPr lang="en-US" altLang="zh-CN" sz="2400" dirty="0"/>
              <a:t>LDIR</a:t>
            </a:r>
            <a:r>
              <a:rPr lang="zh-CN" altLang="en-US" sz="2400" dirty="0"/>
              <a:t>、</a:t>
            </a:r>
            <a:r>
              <a:rPr lang="en-US" altLang="zh-CN" sz="2400" dirty="0"/>
              <a:t>PC+1</a:t>
            </a:r>
          </a:p>
          <a:p>
            <a:pPr lvl="2">
              <a:lnSpc>
                <a:spcPct val="150000"/>
              </a:lnSpc>
            </a:pPr>
            <a:r>
              <a:rPr lang="zh-CN" altLang="en-US" sz="2800" dirty="0"/>
              <a:t>则可编制如下</a:t>
            </a:r>
            <a:r>
              <a:rPr lang="zh-CN" altLang="en-US" sz="2800" dirty="0">
                <a:solidFill>
                  <a:srgbClr val="000099"/>
                </a:solidFill>
              </a:rPr>
              <a:t>微指令</a:t>
            </a:r>
            <a:r>
              <a:rPr lang="zh-CN" altLang="en-US" sz="2800" dirty="0"/>
              <a:t>：</a:t>
            </a:r>
          </a:p>
          <a:p>
            <a:pPr marL="1752600" lvl="3" indent="-381000">
              <a:lnSpc>
                <a:spcPct val="150000"/>
              </a:lnSpc>
              <a:buNone/>
            </a:pPr>
            <a:r>
              <a:rPr lang="en-US" altLang="en-US" sz="2400" dirty="0"/>
              <a:t>× ×‥</a:t>
            </a:r>
            <a:r>
              <a:rPr lang="en-US" altLang="zh-CN" sz="2400" dirty="0">
                <a:solidFill>
                  <a:schemeClr val="tx2"/>
                </a:solidFill>
              </a:rPr>
              <a:t>111</a:t>
            </a:r>
            <a:r>
              <a:rPr lang="en-US" altLang="en-US" sz="2400" dirty="0"/>
              <a:t>‥ × ×</a:t>
            </a:r>
            <a:r>
              <a:rPr lang="en-US" altLang="zh-CN" sz="2400" dirty="0"/>
              <a:t>     </a:t>
            </a:r>
            <a:r>
              <a:rPr lang="zh-CN" altLang="en-US" sz="2400" dirty="0"/>
              <a:t>（假设中间</a:t>
            </a:r>
            <a:r>
              <a:rPr lang="en-US" altLang="zh-CN" sz="2400" dirty="0"/>
              <a:t>3</a:t>
            </a:r>
            <a:r>
              <a:rPr lang="zh-CN" altLang="en-US" sz="2400" dirty="0"/>
              <a:t>位对应上述</a:t>
            </a:r>
            <a:r>
              <a:rPr lang="en-US" altLang="zh-CN" sz="2400" dirty="0"/>
              <a:t>3</a:t>
            </a:r>
            <a:r>
              <a:rPr lang="zh-CN" altLang="en-US" sz="2400" dirty="0"/>
              <a:t>个微命令，且高电平有效）</a:t>
            </a:r>
          </a:p>
        </p:txBody>
      </p:sp>
      <p:sp>
        <p:nvSpPr>
          <p:cNvPr id="44033"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71</a:t>
            </a:fld>
            <a:endParaRPr lang="zh-CN" altLang="en-US" sz="1400" dirty="0">
              <a:latin typeface="Arial" panose="020B0604020202020204" pitchFamily="34" charset="0"/>
              <a:ea typeface="宋体" panose="02010600030101010101" pitchFamily="2" charset="-122"/>
            </a:endParaRPr>
          </a:p>
        </p:txBody>
      </p:sp>
      <p:sp>
        <p:nvSpPr>
          <p:cNvPr id="44035" name="动作按钮: 信息 23557">
            <a:hlinkClick r:id="rId3" action="ppaction://hlinksldjump"/>
          </p:cNvPr>
          <p:cNvSpPr/>
          <p:nvPr/>
        </p:nvSpPr>
        <p:spPr>
          <a:xfrm>
            <a:off x="7884368" y="1916832"/>
            <a:ext cx="287338" cy="287338"/>
          </a:xfrm>
          <a:prstGeom prst="actionButtonInformation">
            <a:avLst/>
          </a:prstGeom>
          <a:solidFill>
            <a:schemeClr val="accent1"/>
          </a:solidFill>
          <a:ln w="9525">
            <a:noFill/>
          </a:ln>
        </p:spPr>
        <p:txBody>
          <a:bodyPr anchor="t" anchorCtr="0"/>
          <a:lstStyle/>
          <a:p>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p:cNvSpPr>
          <p:nvPr>
            <p:ph type="title"/>
          </p:nvPr>
        </p:nvSpPr>
        <p:spPr>
          <a:xfrm>
            <a:off x="457200" y="122555"/>
            <a:ext cx="7543800" cy="895350"/>
          </a:xfrm>
        </p:spPr>
        <p:txBody>
          <a:bodyPr vert="horz" wrap="square" lIns="91440" tIns="45720" rIns="91440" bIns="45720" anchor="b" anchorCtr="0"/>
          <a:lstStyle/>
          <a:p>
            <a:pPr eaLnBrk="1" hangingPunct="1"/>
            <a:r>
              <a:rPr lang="en-US" altLang="zh-CN" dirty="0">
                <a:cs typeface="Times New Roman" panose="02020603050405020304" pitchFamily="18" charset="0"/>
              </a:rPr>
              <a:t>5</a:t>
            </a:r>
            <a:r>
              <a:rPr lang="en-US" altLang="zh-CN" dirty="0"/>
              <a:t>.4.1 </a:t>
            </a:r>
            <a:r>
              <a:rPr lang="zh-CN" altLang="en-US" b="0" dirty="0"/>
              <a:t>微程序控制原理</a:t>
            </a:r>
          </a:p>
        </p:txBody>
      </p:sp>
      <p:sp>
        <p:nvSpPr>
          <p:cNvPr id="49156" name="Rectangle 3"/>
          <p:cNvSpPr>
            <a:spLocks noGrp="1"/>
          </p:cNvSpPr>
          <p:nvPr>
            <p:ph idx="1"/>
          </p:nvPr>
        </p:nvSpPr>
        <p:spPr>
          <a:xfrm>
            <a:off x="370840" y="1052195"/>
            <a:ext cx="8901430" cy="4411345"/>
          </a:xfrm>
        </p:spPr>
        <p:txBody>
          <a:bodyPr vert="horz" wrap="square" lIns="91440" tIns="45720" rIns="91440" bIns="45720" anchor="t" anchorCtr="0"/>
          <a:lstStyle/>
          <a:p>
            <a:pPr eaLnBrk="1" hangingPunct="1">
              <a:buNone/>
            </a:pPr>
            <a:r>
              <a:rPr lang="zh-CN" altLang="zh-CN" b="1" dirty="0"/>
              <a:t>2、微指令和微程序</a:t>
            </a:r>
            <a:endParaRPr lang="en-US" altLang="zh-CN" b="1" dirty="0"/>
          </a:p>
          <a:p>
            <a:pPr eaLnBrk="1" hangingPunct="1"/>
            <a:r>
              <a:rPr lang="zh-CN" altLang="en-US" dirty="0"/>
              <a:t>微指令基本格式</a:t>
            </a:r>
          </a:p>
          <a:p>
            <a:pPr marL="1371600" lvl="2" indent="-457200"/>
            <a:r>
              <a:rPr lang="zh-CN" altLang="en-US" sz="3000" b="1" dirty="0">
                <a:sym typeface="+mn-ea"/>
              </a:rPr>
              <a:t>操作控制字段：产生一组微命令。</a:t>
            </a:r>
            <a:endParaRPr lang="zh-CN" altLang="en-US" sz="3000" b="1" dirty="0"/>
          </a:p>
          <a:p>
            <a:pPr marL="1371600" lvl="2" indent="-457200"/>
            <a:r>
              <a:rPr lang="zh-CN" altLang="en-US" sz="3000" b="1" dirty="0">
                <a:sym typeface="+mn-ea"/>
              </a:rPr>
              <a:t>顺序控制字段：决定下一条微指令地址的产生。</a:t>
            </a:r>
            <a:endParaRPr lang="zh-CN" altLang="en-US" dirty="0"/>
          </a:p>
        </p:txBody>
      </p:sp>
      <p:sp>
        <p:nvSpPr>
          <p:cNvPr id="49154"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72</a:t>
            </a:fld>
            <a:endParaRPr lang="en-US" altLang="zh-CN" sz="1000" dirty="0"/>
          </a:p>
        </p:txBody>
      </p:sp>
      <p:sp>
        <p:nvSpPr>
          <p:cNvPr id="49157" name="Rectangle 4"/>
          <p:cNvSpPr/>
          <p:nvPr/>
        </p:nvSpPr>
        <p:spPr>
          <a:xfrm>
            <a:off x="2228850" y="255746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5060" name="文本框 75779"/>
          <p:cNvSpPr txBox="1"/>
          <p:nvPr/>
        </p:nvSpPr>
        <p:spPr>
          <a:xfrm>
            <a:off x="903605" y="6098540"/>
            <a:ext cx="3743325" cy="396875"/>
          </a:xfrm>
          <a:prstGeom prst="rect">
            <a:avLst/>
          </a:prstGeom>
          <a:noFill/>
          <a:ln w="9525">
            <a:noFill/>
          </a:ln>
        </p:spPr>
        <p:txBody>
          <a:bodyPr anchor="t" anchorCtr="0">
            <a:spAutoFit/>
          </a:bodyPr>
          <a:lstStyle/>
          <a:p>
            <a:pPr>
              <a:spcBef>
                <a:spcPct val="50000"/>
              </a:spcBef>
            </a:pPr>
            <a:r>
              <a:rPr lang="zh-CN" altLang="en-US" sz="2000" b="1" dirty="0">
                <a:solidFill>
                  <a:srgbClr val="800000"/>
                </a:solidFill>
                <a:latin typeface="幼圆" panose="02010509060101010101" pitchFamily="49" charset="-122"/>
                <a:ea typeface="幼圆" panose="02010509060101010101" pitchFamily="49" charset="-122"/>
              </a:rPr>
              <a:t>注：这不是唯一的格式</a:t>
            </a:r>
            <a:r>
              <a:rPr lang="en-US" altLang="zh-CN" sz="2000" b="1">
                <a:solidFill>
                  <a:srgbClr val="800000"/>
                </a:solidFill>
                <a:latin typeface="幼圆" panose="02010509060101010101" pitchFamily="49" charset="-122"/>
                <a:ea typeface="幼圆" panose="02010509060101010101" pitchFamily="49" charset="-122"/>
              </a:rPr>
              <a:t>!</a:t>
            </a:r>
          </a:p>
        </p:txBody>
      </p:sp>
      <p:pic>
        <p:nvPicPr>
          <p:cNvPr id="45059" name="图片 75778"/>
          <p:cNvPicPr>
            <a:picLocks noChangeAspect="1"/>
          </p:cNvPicPr>
          <p:nvPr>
            <p:custDataLst>
              <p:tags r:id="rId1"/>
            </p:custDataLst>
          </p:nvPr>
        </p:nvPicPr>
        <p:blipFill>
          <a:blip r:embed="rId3"/>
          <a:srcRect b="21779"/>
          <a:stretch>
            <a:fillRect/>
          </a:stretch>
        </p:blipFill>
        <p:spPr>
          <a:xfrm>
            <a:off x="1475740" y="3932555"/>
            <a:ext cx="6638290" cy="1368425"/>
          </a:xfrm>
          <a:prstGeom prst="rect">
            <a:avLst/>
          </a:prstGeom>
          <a:noFill/>
          <a:ln w="9525">
            <a:noFill/>
          </a:ln>
        </p:spPr>
      </p:pic>
      <p:sp>
        <p:nvSpPr>
          <p:cNvPr id="2" name="文本框 1"/>
          <p:cNvSpPr txBox="1"/>
          <p:nvPr/>
        </p:nvSpPr>
        <p:spPr>
          <a:xfrm>
            <a:off x="5940152" y="5298440"/>
            <a:ext cx="3128645" cy="398780"/>
          </a:xfrm>
          <a:prstGeom prst="rect">
            <a:avLst/>
          </a:prstGeom>
          <a:noFill/>
          <a:ln w="9525">
            <a:noFill/>
          </a:ln>
        </p:spPr>
        <p:txBody>
          <a:bodyPr wrap="square" anchor="t" anchorCtr="0">
            <a:spAutoFit/>
          </a:bodyPr>
          <a:lstStyle/>
          <a:p>
            <a:r>
              <a:rPr lang="zh-CN" altLang="en-US" sz="2000" b="1" dirty="0">
                <a:solidFill>
                  <a:srgbClr val="3333FF"/>
                </a:solidFill>
                <a:latin typeface="Arial" panose="020B0604020202020204" pitchFamily="34" charset="0"/>
                <a:ea typeface="宋体" panose="02010600030101010101" pitchFamily="2" charset="-122"/>
              </a:rPr>
              <a:t>下址，也称为</a:t>
            </a:r>
            <a:r>
              <a:rPr lang="en-US" altLang="zh-CN" sz="2000" b="1" dirty="0">
                <a:solidFill>
                  <a:srgbClr val="3333FF"/>
                </a:solidFill>
                <a:latin typeface="Arial" panose="020B0604020202020204" pitchFamily="34" charset="0"/>
                <a:ea typeface="宋体" panose="02010600030101010101" pitchFamily="2" charset="-122"/>
              </a:rPr>
              <a:t>“</a:t>
            </a:r>
            <a:r>
              <a:rPr lang="zh-CN" altLang="en-US" sz="2000" b="1" dirty="0">
                <a:solidFill>
                  <a:srgbClr val="3333FF"/>
                </a:solidFill>
                <a:latin typeface="Arial" panose="020B0604020202020204" pitchFamily="34" charset="0"/>
                <a:ea typeface="宋体" panose="02010600030101010101" pitchFamily="2" charset="-122"/>
              </a:rPr>
              <a:t>直接地址</a:t>
            </a:r>
            <a:r>
              <a:rPr lang="en-US" altLang="zh-CN" sz="2000" b="1" dirty="0">
                <a:solidFill>
                  <a:srgbClr val="3333FF"/>
                </a:solidFill>
                <a:latin typeface="Arial" panose="020B0604020202020204" pitchFamily="34" charset="0"/>
                <a:ea typeface="宋体" panose="02010600030101010101" pitchFamily="2" charset="-122"/>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占位符 46082"/>
          <p:cNvSpPr>
            <a:spLocks noGrp="1" noRot="1"/>
          </p:cNvSpPr>
          <p:nvPr>
            <p:ph idx="1"/>
          </p:nvPr>
        </p:nvSpPr>
        <p:spPr>
          <a:xfrm>
            <a:off x="179512" y="332656"/>
            <a:ext cx="7416824" cy="5690319"/>
          </a:xfrm>
        </p:spPr>
        <p:txBody>
          <a:bodyPr anchor="t" anchorCtr="0"/>
          <a:lstStyle/>
          <a:p>
            <a:pPr marL="457200" lvl="1" indent="0">
              <a:buNone/>
            </a:pPr>
            <a:r>
              <a:rPr lang="zh-CN" altLang="en-US" b="1" dirty="0"/>
              <a:t>基于图</a:t>
            </a:r>
            <a:r>
              <a:rPr lang="en-US" altLang="zh-CN" b="1" dirty="0"/>
              <a:t>5.21</a:t>
            </a:r>
            <a:r>
              <a:rPr lang="zh-CN" altLang="en-US" b="1" dirty="0"/>
              <a:t>运算器数据通路的</a:t>
            </a:r>
            <a:r>
              <a:rPr lang="zh-CN" altLang="en-US" b="1" dirty="0">
                <a:solidFill>
                  <a:srgbClr val="000099"/>
                </a:solidFill>
              </a:rPr>
              <a:t>微指令结构</a:t>
            </a:r>
          </a:p>
        </p:txBody>
      </p:sp>
      <p:sp>
        <p:nvSpPr>
          <p:cNvPr id="46081"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73</a:t>
            </a:fld>
            <a:endParaRPr lang="zh-CN" altLang="en-US" sz="1400" dirty="0">
              <a:latin typeface="Arial" panose="020B0604020202020204" pitchFamily="34" charset="0"/>
              <a:ea typeface="宋体" panose="02010600030101010101" pitchFamily="2" charset="-122"/>
            </a:endParaRPr>
          </a:p>
        </p:txBody>
      </p:sp>
      <p:pic>
        <p:nvPicPr>
          <p:cNvPr id="46083" name="图片 46083"/>
          <p:cNvPicPr>
            <a:picLocks noChangeAspect="1"/>
          </p:cNvPicPr>
          <p:nvPr/>
        </p:nvPicPr>
        <p:blipFill>
          <a:blip r:embed="rId2"/>
          <a:srcRect b="14163"/>
          <a:stretch>
            <a:fillRect/>
          </a:stretch>
        </p:blipFill>
        <p:spPr>
          <a:xfrm>
            <a:off x="896618" y="908720"/>
            <a:ext cx="7343775" cy="2376487"/>
          </a:xfrm>
          <a:prstGeom prst="rect">
            <a:avLst/>
          </a:prstGeom>
          <a:noFill/>
          <a:ln w="9525">
            <a:noFill/>
          </a:ln>
        </p:spPr>
      </p:pic>
      <p:pic>
        <p:nvPicPr>
          <p:cNvPr id="3" name="Picture 2">
            <a:extLst>
              <a:ext uri="{FF2B5EF4-FFF2-40B4-BE49-F238E27FC236}">
                <a16:creationId xmlns:a16="http://schemas.microsoft.com/office/drawing/2014/main" id="{E679333D-A7F1-EB68-7440-E09134406752}"/>
              </a:ext>
            </a:extLst>
          </p:cNvPr>
          <p:cNvPicPr>
            <a:picLocks noChangeAspect="1"/>
          </p:cNvPicPr>
          <p:nvPr/>
        </p:nvPicPr>
        <p:blipFill>
          <a:blip r:embed="rId3"/>
          <a:stretch>
            <a:fillRect/>
          </a:stretch>
        </p:blipFill>
        <p:spPr>
          <a:xfrm>
            <a:off x="3131840" y="3140968"/>
            <a:ext cx="3312368" cy="349037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9" name="图片 1"/>
          <p:cNvPicPr>
            <a:picLocks noChangeAspect="1"/>
          </p:cNvPicPr>
          <p:nvPr>
            <p:custDataLst>
              <p:tags r:id="rId1"/>
            </p:custDataLst>
          </p:nvPr>
        </p:nvPicPr>
        <p:blipFill>
          <a:blip r:embed="rId4"/>
          <a:stretch>
            <a:fillRect/>
          </a:stretch>
        </p:blipFill>
        <p:spPr>
          <a:xfrm>
            <a:off x="827405" y="-26670"/>
            <a:ext cx="7874000" cy="2251075"/>
          </a:xfrm>
          <a:prstGeom prst="rect">
            <a:avLst/>
          </a:prstGeom>
          <a:noFill/>
          <a:ln w="9525">
            <a:noFill/>
          </a:ln>
        </p:spPr>
      </p:pic>
      <p:sp>
        <p:nvSpPr>
          <p:cNvPr id="44034" name="文本占位符 53250"/>
          <p:cNvSpPr>
            <a:spLocks noGrp="1" noRot="1"/>
          </p:cNvSpPr>
          <p:nvPr>
            <p:ph idx="1"/>
          </p:nvPr>
        </p:nvSpPr>
        <p:spPr>
          <a:xfrm>
            <a:off x="395605" y="2205355"/>
            <a:ext cx="8540750" cy="4652645"/>
          </a:xfrm>
        </p:spPr>
        <p:txBody>
          <a:bodyPr anchor="t">
            <a:normAutofit lnSpcReduction="10000"/>
          </a:bodyPr>
          <a:lstStyle/>
          <a:p>
            <a:pPr marL="990600" marR="0" lvl="1" indent="-53340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1600" b="1" i="0" u="none" strike="noStrike" kern="1200" cap="none" spc="0" normalizeH="0" baseline="0" noProof="1">
                <a:solidFill>
                  <a:srgbClr val="C00000"/>
                </a:solidFill>
                <a:latin typeface="+mn-lt"/>
                <a:ea typeface="+mn-ea"/>
                <a:cs typeface="+mn-cs"/>
                <a:sym typeface="+mn-ea"/>
              </a:rPr>
              <a:t>例</a:t>
            </a:r>
            <a:r>
              <a:rPr kumimoji="0" lang="zh-CN" altLang="en-US" sz="1600" b="0" i="0" u="none" strike="noStrike" kern="1200" cap="none" spc="0" normalizeH="0" baseline="0" noProof="1">
                <a:solidFill>
                  <a:srgbClr val="C00000"/>
                </a:solidFill>
                <a:latin typeface="+mn-lt"/>
                <a:ea typeface="+mn-ea"/>
                <a:cs typeface="+mn-cs"/>
                <a:sym typeface="+mn-ea"/>
              </a:rPr>
              <a:t>：</a:t>
            </a:r>
            <a:r>
              <a:rPr kumimoji="0" lang="zh-CN" altLang="en-US" sz="2400" b="0" i="0" u="none" strike="noStrike" kern="1200" cap="none" spc="0" normalizeH="0" baseline="0" noProof="1">
                <a:solidFill>
                  <a:srgbClr val="C00000"/>
                </a:solidFill>
                <a:latin typeface="+mn-lt"/>
                <a:ea typeface="+mn-ea"/>
                <a:cs typeface="+mn-cs"/>
                <a:sym typeface="+mn-ea"/>
              </a:rPr>
              <a:t>指令</a:t>
            </a:r>
            <a:r>
              <a:rPr kumimoji="0" lang="en-US" altLang="zh-CN" sz="2400" b="0" i="0" u="none" strike="noStrike" kern="1200" cap="none" spc="0" normalizeH="0" baseline="0" noProof="1">
                <a:solidFill>
                  <a:srgbClr val="C00000"/>
                </a:solidFill>
                <a:latin typeface="+mn-lt"/>
                <a:ea typeface="+mn-ea"/>
                <a:cs typeface="+mn-cs"/>
                <a:sym typeface="+mn-ea"/>
              </a:rPr>
              <a:t>ADD R1,R2,R3</a:t>
            </a:r>
            <a:r>
              <a:rPr kumimoji="0" lang="zh-CN" altLang="en-US" sz="1600" b="0" i="0" u="none" strike="noStrike" kern="1200" cap="none" spc="0" normalizeH="0" baseline="0" noProof="1">
                <a:solidFill>
                  <a:srgbClr val="C00000"/>
                </a:solidFill>
                <a:latin typeface="+mn-lt"/>
                <a:ea typeface="+mn-ea"/>
                <a:cs typeface="+mn-cs"/>
                <a:sym typeface="+mn-ea"/>
              </a:rPr>
              <a:t>，其操作为：</a:t>
            </a:r>
            <a:r>
              <a:rPr kumimoji="0" lang="en-US" altLang="zh-CN" sz="1600" b="0" i="0" u="none" strike="noStrike" kern="1200" cap="none" spc="0" normalizeH="0" baseline="0" noProof="1">
                <a:solidFill>
                  <a:srgbClr val="C00000"/>
                </a:solidFill>
                <a:latin typeface="+mn-lt"/>
                <a:ea typeface="+mn-ea"/>
                <a:cs typeface="+mn-cs"/>
                <a:sym typeface="+mn-ea"/>
              </a:rPr>
              <a:t>(R</a:t>
            </a:r>
            <a:r>
              <a:rPr kumimoji="0" lang="en-US" altLang="zh-CN" sz="1600" b="0" i="0" u="none" strike="noStrike" kern="1200" cap="none" spc="0" normalizeH="0" baseline="-25000" noProof="1">
                <a:solidFill>
                  <a:srgbClr val="C00000"/>
                </a:solidFill>
                <a:latin typeface="+mn-lt"/>
                <a:ea typeface="+mn-ea"/>
                <a:cs typeface="+mn-cs"/>
                <a:sym typeface="+mn-ea"/>
              </a:rPr>
              <a:t>1</a:t>
            </a:r>
            <a:r>
              <a:rPr kumimoji="0" lang="en-US" altLang="zh-CN" sz="1600" b="0" i="0" u="none" strike="noStrike" kern="1200" cap="none" spc="0" normalizeH="0" baseline="0" noProof="1">
                <a:solidFill>
                  <a:srgbClr val="C00000"/>
                </a:solidFill>
                <a:latin typeface="+mn-lt"/>
                <a:ea typeface="+mn-ea"/>
                <a:cs typeface="+mn-cs"/>
                <a:sym typeface="+mn-ea"/>
              </a:rPr>
              <a:t>)+(R</a:t>
            </a:r>
            <a:r>
              <a:rPr kumimoji="0" lang="en-US" altLang="zh-CN" sz="1600" b="0" i="0" u="none" strike="noStrike" kern="1200" cap="none" spc="0" normalizeH="0" baseline="-25000" noProof="1">
                <a:solidFill>
                  <a:srgbClr val="C00000"/>
                </a:solidFill>
                <a:latin typeface="+mn-lt"/>
                <a:ea typeface="+mn-ea"/>
                <a:cs typeface="+mn-cs"/>
                <a:sym typeface="+mn-ea"/>
              </a:rPr>
              <a:t>2</a:t>
            </a:r>
            <a:r>
              <a:rPr kumimoji="0" lang="en-US" altLang="zh-CN" sz="1600" b="0" i="0" u="none" strike="noStrike" kern="1200" cap="none" spc="0" normalizeH="0" baseline="0" noProof="1">
                <a:solidFill>
                  <a:srgbClr val="C00000"/>
                </a:solidFill>
                <a:latin typeface="+mn-lt"/>
                <a:ea typeface="+mn-ea"/>
                <a:cs typeface="+mn-cs"/>
                <a:sym typeface="+mn-ea"/>
              </a:rPr>
              <a:t>) →R</a:t>
            </a:r>
            <a:r>
              <a:rPr kumimoji="0" lang="en-US" altLang="zh-CN" sz="1600" b="0" i="0" u="none" strike="noStrike" kern="1200" cap="none" spc="0" normalizeH="0" baseline="-25000" noProof="1">
                <a:solidFill>
                  <a:srgbClr val="C00000"/>
                </a:solidFill>
                <a:latin typeface="+mn-lt"/>
                <a:ea typeface="+mn-ea"/>
                <a:cs typeface="+mn-cs"/>
                <a:sym typeface="+mn-ea"/>
              </a:rPr>
              <a:t>3  </a:t>
            </a:r>
            <a:r>
              <a:rPr kumimoji="0" lang="zh-CN" altLang="en-US" sz="1600" b="0" i="0" u="none" strike="noStrike" kern="1200" cap="none" spc="0" normalizeH="0" baseline="0" noProof="1">
                <a:solidFill>
                  <a:srgbClr val="C00000"/>
                </a:solidFill>
                <a:uFillTx/>
                <a:latin typeface="+mn-lt"/>
                <a:ea typeface="+mn-ea"/>
                <a:cs typeface="+mn-cs"/>
                <a:sym typeface="+mn-ea"/>
              </a:rPr>
              <a:t>，数据通路和微指令格式如前所示，编写其微指令。</a:t>
            </a:r>
            <a:endParaRPr kumimoji="0" lang="en-US" altLang="zh-CN" sz="1600" b="0" i="0" u="none" strike="noStrike" kern="1200" cap="none" spc="0" normalizeH="0" baseline="0" noProof="1">
              <a:solidFill>
                <a:srgbClr val="C00000"/>
              </a:solidFill>
              <a:latin typeface="+mn-lt"/>
              <a:ea typeface="+mn-ea"/>
              <a:cs typeface="+mn-cs"/>
            </a:endParaRPr>
          </a:p>
          <a:p>
            <a:pPr marL="990600" marR="0" lvl="1" indent="-533400" algn="l" defTabSz="914400" rtl="0" eaLnBrk="1" fontAlgn="base" latinLnBrk="0" hangingPunct="1">
              <a:lnSpc>
                <a:spcPct val="100000"/>
              </a:lnSpc>
              <a:spcBef>
                <a:spcPct val="20000"/>
              </a:spcBef>
              <a:spcAft>
                <a:spcPct val="0"/>
              </a:spcAft>
              <a:buClr>
                <a:schemeClr val="hlink"/>
              </a:buClr>
              <a:buSzTx/>
              <a:buFontTx/>
              <a:buAutoNum type="circleNumDbPlain"/>
            </a:pPr>
            <a:r>
              <a:rPr kumimoji="0" lang="zh-CN" altLang="en-US" sz="1600" b="1" i="0" u="none" strike="noStrike" kern="1200" cap="none" spc="0" normalizeH="0" baseline="0" noProof="1">
                <a:solidFill>
                  <a:schemeClr val="tx2"/>
                </a:solidFill>
                <a:latin typeface="+mn-lt"/>
                <a:ea typeface="+mn-ea"/>
                <a:cs typeface="+mn-cs"/>
              </a:rPr>
              <a:t>取指周期</a:t>
            </a:r>
          </a:p>
          <a:p>
            <a:pPr marL="1371600" marR="0" lvl="2" indent="-45720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1600" b="0" i="0" u="none" strike="noStrike" kern="1200" cap="none" spc="0" normalizeH="0" baseline="0" noProof="1">
                <a:solidFill>
                  <a:srgbClr val="000099"/>
                </a:solidFill>
                <a:latin typeface="+mn-lt"/>
                <a:ea typeface="+mn-ea"/>
                <a:cs typeface="+mn-cs"/>
              </a:rPr>
              <a:t>微操作：</a:t>
            </a:r>
          </a:p>
          <a:p>
            <a:pPr marL="1371600" marR="0" lvl="2" indent="-457200" algn="l" defTabSz="914400" rtl="0" eaLnBrk="1" fontAlgn="base" latinLnBrk="0" hangingPunct="1">
              <a:lnSpc>
                <a:spcPct val="100000"/>
              </a:lnSpc>
              <a:spcBef>
                <a:spcPct val="20000"/>
              </a:spcBef>
              <a:spcAft>
                <a:spcPct val="0"/>
              </a:spcAft>
              <a:buClr>
                <a:schemeClr val="hlink"/>
              </a:buClr>
              <a:buSzTx/>
              <a:buFontTx/>
              <a:buNone/>
            </a:pPr>
            <a:r>
              <a:rPr kumimoji="0" lang="en-US" altLang="zh-CN" sz="1600" b="0" i="0" u="none" strike="noStrike" kern="1200" cap="none" spc="0" normalizeH="0" baseline="0" noProof="1">
                <a:solidFill>
                  <a:schemeClr val="tx1"/>
                </a:solidFill>
                <a:latin typeface="+mn-lt"/>
                <a:ea typeface="+mn-ea"/>
                <a:cs typeface="+mn-cs"/>
              </a:rPr>
              <a:t>(PC) →AR</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(PC)+1→PC</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(AR) →ABUS</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(M) →DR</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(DR) →IR</a:t>
            </a:r>
          </a:p>
          <a:p>
            <a:pPr marL="1371600" marR="0" lvl="2" indent="-45720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1600" b="0" i="0" u="none" strike="noStrike" kern="1200" cap="none" spc="0" normalizeH="0" baseline="0" noProof="1">
                <a:solidFill>
                  <a:srgbClr val="000099"/>
                </a:solidFill>
                <a:latin typeface="+mn-lt"/>
                <a:ea typeface="+mn-ea"/>
                <a:cs typeface="+mn-cs"/>
              </a:rPr>
              <a:t>微命令：</a:t>
            </a:r>
          </a:p>
          <a:p>
            <a:pPr marL="1371600" marR="0" lvl="2" indent="-457200" algn="l" defTabSz="914400" rtl="0" eaLnBrk="1" fontAlgn="base" latinLnBrk="0" hangingPunct="1">
              <a:lnSpc>
                <a:spcPct val="100000"/>
              </a:lnSpc>
              <a:spcBef>
                <a:spcPct val="20000"/>
              </a:spcBef>
              <a:spcAft>
                <a:spcPct val="0"/>
              </a:spcAft>
              <a:buClr>
                <a:schemeClr val="hlink"/>
              </a:buClr>
              <a:buSzTx/>
              <a:buFontTx/>
              <a:buNone/>
            </a:pPr>
            <a:r>
              <a:rPr kumimoji="0" lang="en-US" altLang="zh-CN" sz="1600" b="0" i="0" u="none" strike="noStrike" kern="1200" cap="none" spc="0" normalizeH="0" baseline="0" noProof="1">
                <a:solidFill>
                  <a:schemeClr val="tx1"/>
                </a:solidFill>
                <a:latin typeface="+mn-lt"/>
                <a:ea typeface="+mn-ea"/>
                <a:cs typeface="+mn-cs"/>
              </a:rPr>
              <a:t>LDAR’ </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PC+1 </a:t>
            </a:r>
            <a:r>
              <a:rPr kumimoji="0" lang="zh-CN" altLang="en-US" sz="1600" b="0" i="0" u="none" strike="noStrike" kern="1200" cap="none" spc="0" normalizeH="0" baseline="0" noProof="1">
                <a:solidFill>
                  <a:schemeClr val="tx1"/>
                </a:solidFill>
                <a:latin typeface="+mn-lt"/>
                <a:ea typeface="+mn-ea"/>
                <a:cs typeface="+mn-cs"/>
              </a:rPr>
              <a:t>、 </a:t>
            </a:r>
            <a:r>
              <a:rPr kumimoji="0" lang="en-US" altLang="zh-CN" sz="1600" b="0" i="0" u="none" strike="noStrike" kern="1200" cap="none" spc="0" normalizeH="0" baseline="0" noProof="1">
                <a:solidFill>
                  <a:schemeClr val="tx1"/>
                </a:solidFill>
                <a:latin typeface="+mn-lt"/>
                <a:ea typeface="+mn-ea"/>
                <a:cs typeface="+mn-cs"/>
              </a:rPr>
              <a:t>RD’</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LDDR’</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LDIR’</a:t>
            </a:r>
          </a:p>
          <a:p>
            <a:pPr marL="1371600" marR="0" lvl="2" indent="-45720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1600" b="0" i="0" u="none" strike="noStrike" kern="1200" cap="none" spc="0" normalizeH="0" baseline="0" noProof="1">
                <a:solidFill>
                  <a:srgbClr val="000099"/>
                </a:solidFill>
                <a:latin typeface="+mn-lt"/>
                <a:ea typeface="+mn-ea"/>
                <a:cs typeface="+mn-cs"/>
              </a:rPr>
              <a:t>微指令：</a:t>
            </a:r>
          </a:p>
          <a:p>
            <a:pPr marL="1371600" marR="0" lvl="2" indent="-457200" algn="l" defTabSz="914400" rtl="0" eaLnBrk="1" fontAlgn="base" latinLnBrk="0" hangingPunct="1">
              <a:lnSpc>
                <a:spcPct val="100000"/>
              </a:lnSpc>
              <a:spcBef>
                <a:spcPct val="20000"/>
              </a:spcBef>
              <a:spcAft>
                <a:spcPct val="0"/>
              </a:spcAft>
              <a:buClr>
                <a:schemeClr val="hlink"/>
              </a:buClr>
              <a:buSzTx/>
              <a:buFontTx/>
              <a:buNone/>
            </a:pPr>
            <a:r>
              <a:rPr kumimoji="0" lang="en-US" altLang="zh-CN" sz="1600" b="0" i="0" u="none" strike="noStrike" kern="1200" cap="none" spc="0" normalizeH="0" baseline="0" noProof="1">
                <a:solidFill>
                  <a:schemeClr val="tx1"/>
                </a:solidFill>
                <a:latin typeface="+mn-lt"/>
                <a:ea typeface="+mn-ea"/>
                <a:cs typeface="+mn-cs"/>
              </a:rPr>
              <a:t>000 000 000 000 11111 xxxxxx</a:t>
            </a:r>
          </a:p>
          <a:p>
            <a:pPr marL="990600" marR="0" lvl="1" indent="-533400" algn="l" defTabSz="914400" rtl="0" eaLnBrk="1" fontAlgn="base" latinLnBrk="0" hangingPunct="1">
              <a:lnSpc>
                <a:spcPct val="100000"/>
              </a:lnSpc>
              <a:spcBef>
                <a:spcPct val="20000"/>
              </a:spcBef>
              <a:spcAft>
                <a:spcPct val="0"/>
              </a:spcAft>
              <a:buClr>
                <a:schemeClr val="hlink"/>
              </a:buClr>
              <a:buSzTx/>
              <a:buFontTx/>
              <a:buAutoNum type="circleNumDbPlain"/>
            </a:pPr>
            <a:r>
              <a:rPr kumimoji="0" lang="zh-CN" altLang="en-US" sz="1600" b="1" i="0" u="none" strike="noStrike" kern="1200" cap="none" spc="0" normalizeH="0" baseline="0" noProof="1">
                <a:solidFill>
                  <a:schemeClr val="tx2"/>
                </a:solidFill>
                <a:latin typeface="+mn-lt"/>
                <a:ea typeface="+mn-ea"/>
                <a:cs typeface="+mn-cs"/>
              </a:rPr>
              <a:t>执行周期</a:t>
            </a:r>
          </a:p>
          <a:p>
            <a:pPr marL="1371600" marR="0" lvl="2" indent="-45720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1600" b="0" i="0" u="none" strike="noStrike" kern="1200" cap="none" spc="0" normalizeH="0" baseline="0" noProof="1">
                <a:solidFill>
                  <a:srgbClr val="000099"/>
                </a:solidFill>
                <a:latin typeface="+mn-lt"/>
                <a:ea typeface="+mn-ea"/>
                <a:cs typeface="+mn-cs"/>
              </a:rPr>
              <a:t>微操作：</a:t>
            </a:r>
          </a:p>
          <a:p>
            <a:pPr marL="1371600" marR="0" lvl="2" indent="-457200" algn="l" defTabSz="914400" rtl="0" eaLnBrk="1" fontAlgn="base" latinLnBrk="0" hangingPunct="1">
              <a:lnSpc>
                <a:spcPct val="100000"/>
              </a:lnSpc>
              <a:spcBef>
                <a:spcPct val="20000"/>
              </a:spcBef>
              <a:spcAft>
                <a:spcPct val="0"/>
              </a:spcAft>
              <a:buClr>
                <a:schemeClr val="hlink"/>
              </a:buClr>
              <a:buSzTx/>
              <a:buFontTx/>
              <a:buNone/>
            </a:pPr>
            <a:r>
              <a:rPr kumimoji="0" lang="en-US" altLang="zh-CN" sz="1600" b="0" i="0" u="none" strike="noStrike" kern="1200" cap="none" spc="0" normalizeH="0" baseline="0" noProof="1">
                <a:solidFill>
                  <a:schemeClr val="tx1"/>
                </a:solidFill>
                <a:latin typeface="+mn-lt"/>
                <a:ea typeface="+mn-ea"/>
                <a:cs typeface="+mn-cs"/>
              </a:rPr>
              <a:t>(R</a:t>
            </a:r>
            <a:r>
              <a:rPr kumimoji="0" lang="en-US" altLang="zh-CN" sz="1600" b="0" i="0" u="none" strike="noStrike" kern="1200" cap="none" spc="0" normalizeH="0" baseline="-25000" noProof="1">
                <a:solidFill>
                  <a:schemeClr val="tx1"/>
                </a:solidFill>
                <a:latin typeface="+mn-lt"/>
                <a:ea typeface="+mn-ea"/>
                <a:cs typeface="+mn-cs"/>
              </a:rPr>
              <a:t>1</a:t>
            </a:r>
            <a:r>
              <a:rPr kumimoji="0" lang="en-US" altLang="zh-CN" sz="1600" b="0" i="0" u="none" strike="noStrike" kern="1200" cap="none" spc="0" normalizeH="0" baseline="0" noProof="1">
                <a:solidFill>
                  <a:schemeClr val="tx1"/>
                </a:solidFill>
                <a:latin typeface="+mn-lt"/>
                <a:ea typeface="+mn-ea"/>
                <a:cs typeface="+mn-cs"/>
              </a:rPr>
              <a:t>) →X</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(R</a:t>
            </a:r>
            <a:r>
              <a:rPr kumimoji="0" lang="en-US" altLang="zh-CN" sz="1600" b="0" i="0" u="none" strike="noStrike" kern="1200" cap="none" spc="0" normalizeH="0" baseline="-25000" noProof="1">
                <a:solidFill>
                  <a:schemeClr val="tx1"/>
                </a:solidFill>
                <a:latin typeface="+mn-lt"/>
                <a:ea typeface="+mn-ea"/>
                <a:cs typeface="+mn-cs"/>
              </a:rPr>
              <a:t>2</a:t>
            </a:r>
            <a:r>
              <a:rPr kumimoji="0" lang="en-US" altLang="zh-CN" sz="1600" b="0" i="0" u="none" strike="noStrike" kern="1200" cap="none" spc="0" normalizeH="0" baseline="0" noProof="1">
                <a:solidFill>
                  <a:schemeClr val="tx1"/>
                </a:solidFill>
                <a:latin typeface="+mn-lt"/>
                <a:ea typeface="+mn-ea"/>
                <a:cs typeface="+mn-cs"/>
              </a:rPr>
              <a:t>)→Y</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X+Y</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X+Y → R</a:t>
            </a:r>
            <a:r>
              <a:rPr kumimoji="0" lang="en-US" altLang="zh-CN" sz="1600" b="0" i="0" u="none" strike="noStrike" kern="1200" cap="none" spc="0" normalizeH="0" baseline="-25000" noProof="1">
                <a:solidFill>
                  <a:schemeClr val="tx1"/>
                </a:solidFill>
                <a:latin typeface="+mn-lt"/>
                <a:ea typeface="+mn-ea"/>
                <a:cs typeface="+mn-cs"/>
              </a:rPr>
              <a:t>3</a:t>
            </a:r>
            <a:r>
              <a:rPr kumimoji="0" lang="en-US" altLang="zh-CN" sz="1600" b="0" i="0" u="none" strike="noStrike" kern="1200" cap="none" spc="0" normalizeH="0" baseline="0" noProof="1">
                <a:solidFill>
                  <a:schemeClr val="tx1"/>
                </a:solidFill>
                <a:latin typeface="+mn-lt"/>
                <a:ea typeface="+mn-ea"/>
                <a:cs typeface="+mn-cs"/>
              </a:rPr>
              <a:t> </a:t>
            </a:r>
            <a:r>
              <a:rPr kumimoji="0" lang="zh-CN" altLang="en-US" sz="1600" b="0" i="0" u="none" strike="noStrike" kern="1200" cap="none" spc="0" normalizeH="0" baseline="0" noProof="1">
                <a:solidFill>
                  <a:schemeClr val="tx1"/>
                </a:solidFill>
                <a:latin typeface="+mn-lt"/>
                <a:ea typeface="+mn-ea"/>
                <a:cs typeface="+mn-cs"/>
              </a:rPr>
              <a:t>，</a:t>
            </a:r>
          </a:p>
          <a:p>
            <a:pPr marL="1371600" marR="0" lvl="2" indent="-45720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1600" b="0" i="0" u="none" strike="noStrike" kern="1200" cap="none" spc="0" normalizeH="0" baseline="0" noProof="1">
                <a:solidFill>
                  <a:srgbClr val="000099"/>
                </a:solidFill>
                <a:latin typeface="+mn-lt"/>
                <a:ea typeface="+mn-ea"/>
                <a:cs typeface="+mn-cs"/>
              </a:rPr>
              <a:t>微命令：</a:t>
            </a:r>
          </a:p>
          <a:p>
            <a:pPr marL="1371600" marR="0" lvl="2" indent="-457200" algn="l" defTabSz="914400" rtl="0" eaLnBrk="1" fontAlgn="base" latinLnBrk="0" hangingPunct="1">
              <a:lnSpc>
                <a:spcPct val="100000"/>
              </a:lnSpc>
              <a:spcBef>
                <a:spcPct val="20000"/>
              </a:spcBef>
              <a:spcAft>
                <a:spcPct val="0"/>
              </a:spcAft>
              <a:buClr>
                <a:schemeClr val="hlink"/>
              </a:buClr>
              <a:buSzTx/>
              <a:buFontTx/>
              <a:buNone/>
            </a:pPr>
            <a:r>
              <a:rPr kumimoji="0" lang="en-US" altLang="zh-CN" sz="1600" b="0" i="0" u="none" strike="noStrike" kern="1200" cap="none" spc="0" normalizeH="0" baseline="0" noProof="1">
                <a:solidFill>
                  <a:schemeClr val="tx1"/>
                </a:solidFill>
                <a:latin typeface="+mn-lt"/>
                <a:ea typeface="+mn-ea"/>
                <a:cs typeface="+mn-cs"/>
              </a:rPr>
              <a:t>R</a:t>
            </a:r>
            <a:r>
              <a:rPr kumimoji="0" lang="en-US" altLang="zh-CN" sz="1600" b="0" i="0" u="none" strike="noStrike" kern="1200" cap="none" spc="0" normalizeH="0" baseline="-25000" noProof="1">
                <a:solidFill>
                  <a:schemeClr val="tx1"/>
                </a:solidFill>
                <a:latin typeface="+mn-lt"/>
                <a:ea typeface="+mn-ea"/>
                <a:cs typeface="+mn-cs"/>
              </a:rPr>
              <a:t>1</a:t>
            </a:r>
            <a:r>
              <a:rPr kumimoji="0" lang="en-US" altLang="zh-CN" sz="1600" b="0" i="0" u="none" strike="noStrike" kern="1200" cap="none" spc="0" normalizeH="0" baseline="0" noProof="1">
                <a:solidFill>
                  <a:schemeClr val="tx1"/>
                </a:solidFill>
                <a:latin typeface="+mn-lt"/>
                <a:ea typeface="+mn-ea"/>
                <a:cs typeface="+mn-cs"/>
              </a:rPr>
              <a:t>→X</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R</a:t>
            </a:r>
            <a:r>
              <a:rPr kumimoji="0" lang="en-US" altLang="zh-CN" sz="1600" b="0" i="0" u="none" strike="noStrike" kern="1200" cap="none" spc="0" normalizeH="0" baseline="-25000" noProof="1">
                <a:solidFill>
                  <a:schemeClr val="tx1"/>
                </a:solidFill>
                <a:latin typeface="+mn-lt"/>
                <a:ea typeface="+mn-ea"/>
                <a:cs typeface="+mn-cs"/>
              </a:rPr>
              <a:t>2</a:t>
            </a:r>
            <a:r>
              <a:rPr kumimoji="0" lang="en-US" altLang="zh-CN" sz="1600" b="0" i="0" u="none" strike="noStrike" kern="1200" cap="none" spc="0" normalizeH="0" baseline="0" noProof="1">
                <a:solidFill>
                  <a:schemeClr val="tx1"/>
                </a:solidFill>
                <a:latin typeface="+mn-lt"/>
                <a:ea typeface="+mn-ea"/>
                <a:cs typeface="+mn-cs"/>
              </a:rPr>
              <a:t>→Y</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LDR</a:t>
            </a:r>
            <a:r>
              <a:rPr kumimoji="0" lang="en-US" altLang="zh-CN" sz="1600" b="0" i="0" u="none" strike="noStrike" kern="1200" cap="none" spc="0" normalizeH="0" baseline="-25000" noProof="1">
                <a:solidFill>
                  <a:schemeClr val="tx1"/>
                </a:solidFill>
                <a:latin typeface="+mn-lt"/>
                <a:ea typeface="+mn-ea"/>
                <a:cs typeface="+mn-cs"/>
              </a:rPr>
              <a:t>3</a:t>
            </a:r>
            <a:r>
              <a:rPr kumimoji="0" lang="en-US" altLang="zh-CN" sz="1600" b="0" i="0" u="none" strike="noStrike" kern="1200" cap="none" spc="0" normalizeH="0" baseline="0" noProof="1">
                <a:solidFill>
                  <a:schemeClr val="tx1"/>
                </a:solidFill>
                <a:latin typeface="+mn-lt"/>
                <a:ea typeface="+mn-ea"/>
                <a:cs typeface="+mn-cs"/>
              </a:rPr>
              <a:t>’ </a:t>
            </a:r>
          </a:p>
          <a:p>
            <a:pPr marL="1371600" marR="0" lvl="2" indent="-45720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1600" b="0" i="0" u="none" strike="noStrike" kern="1200" cap="none" spc="0" normalizeH="0" baseline="0" noProof="1">
                <a:solidFill>
                  <a:srgbClr val="000099"/>
                </a:solidFill>
                <a:latin typeface="+mn-lt"/>
                <a:ea typeface="+mn-ea"/>
                <a:cs typeface="+mn-cs"/>
              </a:rPr>
              <a:t>微指令：</a:t>
            </a:r>
          </a:p>
          <a:p>
            <a:pPr marL="1371600" marR="0" lvl="2" indent="-457200" algn="l" defTabSz="914400" rtl="0" eaLnBrk="1" fontAlgn="base" latinLnBrk="0" hangingPunct="1">
              <a:lnSpc>
                <a:spcPct val="100000"/>
              </a:lnSpc>
              <a:spcBef>
                <a:spcPct val="20000"/>
              </a:spcBef>
              <a:spcAft>
                <a:spcPct val="0"/>
              </a:spcAft>
              <a:buClr>
                <a:schemeClr val="hlink"/>
              </a:buClr>
              <a:buSzTx/>
              <a:buFontTx/>
              <a:buNone/>
            </a:pPr>
            <a:r>
              <a:rPr kumimoji="0" lang="en-US" altLang="zh-CN" sz="1600" b="0" i="0" u="none" strike="noStrike" kern="1200" cap="none" spc="0" normalizeH="0" baseline="0" noProof="1">
                <a:solidFill>
                  <a:schemeClr val="tx1"/>
                </a:solidFill>
                <a:latin typeface="+mn-lt"/>
                <a:ea typeface="+mn-ea"/>
                <a:cs typeface="+mn-cs"/>
              </a:rPr>
              <a:t>001 100 100 100 00000 xxxxxx</a:t>
            </a:r>
          </a:p>
        </p:txBody>
      </p:sp>
      <p:sp>
        <p:nvSpPr>
          <p:cNvPr id="47105"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74</a:t>
            </a:fld>
            <a:endParaRPr lang="zh-CN" altLang="en-US" sz="1400" dirty="0">
              <a:latin typeface="Arial" panose="020B0604020202020204" pitchFamily="34" charset="0"/>
              <a:ea typeface="宋体" panose="02010600030101010101" pitchFamily="2" charset="-122"/>
            </a:endParaRPr>
          </a:p>
        </p:txBody>
      </p:sp>
      <p:sp>
        <p:nvSpPr>
          <p:cNvPr id="47107" name="文本框 53251"/>
          <p:cNvSpPr txBox="1"/>
          <p:nvPr/>
        </p:nvSpPr>
        <p:spPr>
          <a:xfrm>
            <a:off x="6300788" y="3788728"/>
            <a:ext cx="2592387" cy="1323439"/>
          </a:xfrm>
          <a:prstGeom prst="rect">
            <a:avLst/>
          </a:prstGeom>
          <a:noFill/>
          <a:ln w="9525">
            <a:noFill/>
          </a:ln>
        </p:spPr>
        <p:txBody>
          <a:bodyPr anchor="t" anchorCtr="0">
            <a:spAutoFit/>
          </a:bodyPr>
          <a:lstStyle/>
          <a:p>
            <a:pPr>
              <a:spcBef>
                <a:spcPct val="50000"/>
              </a:spcBef>
            </a:pPr>
            <a:r>
              <a:rPr lang="zh-CN" altLang="en-US" sz="2000" dirty="0">
                <a:solidFill>
                  <a:srgbClr val="800000"/>
                </a:solidFill>
                <a:latin typeface="Arial" panose="020B0604020202020204" pitchFamily="34" charset="0"/>
                <a:ea typeface="华文新魏" panose="02010800040101010101" pitchFamily="2" charset="-122"/>
              </a:rPr>
              <a:t>完成机器指令</a:t>
            </a:r>
            <a:r>
              <a:rPr lang="en-US" altLang="zh-CN" sz="2000" dirty="0">
                <a:solidFill>
                  <a:srgbClr val="800000"/>
                </a:solidFill>
                <a:latin typeface="Arial" panose="020B0604020202020204" pitchFamily="34" charset="0"/>
                <a:ea typeface="华文新魏" panose="02010800040101010101" pitchFamily="2" charset="-122"/>
              </a:rPr>
              <a:t>ADD R1,R2,R3</a:t>
            </a:r>
            <a:r>
              <a:rPr lang="zh-CN" altLang="en-US" sz="2000" dirty="0">
                <a:solidFill>
                  <a:srgbClr val="800000"/>
                </a:solidFill>
                <a:latin typeface="Arial" panose="020B0604020202020204" pitchFamily="34" charset="0"/>
                <a:ea typeface="华文新魏" panose="02010800040101010101" pitchFamily="2" charset="-122"/>
              </a:rPr>
              <a:t>功能所需的全部微命令包含在</a:t>
            </a:r>
            <a:r>
              <a:rPr lang="zh-CN" altLang="en-US" sz="2000" dirty="0">
                <a:solidFill>
                  <a:srgbClr val="FF0000"/>
                </a:solidFill>
                <a:latin typeface="Arial" panose="020B0604020202020204" pitchFamily="34" charset="0"/>
                <a:ea typeface="华文新魏" panose="02010800040101010101" pitchFamily="2" charset="-122"/>
              </a:rPr>
              <a:t>两条微指令</a:t>
            </a:r>
            <a:r>
              <a:rPr lang="zh-CN" altLang="en-US" sz="2000" dirty="0">
                <a:solidFill>
                  <a:srgbClr val="800000"/>
                </a:solidFill>
                <a:latin typeface="Arial" panose="020B0604020202020204" pitchFamily="34" charset="0"/>
                <a:ea typeface="华文新魏" panose="02010800040101010101" pitchFamily="2" charset="-122"/>
              </a:rPr>
              <a:t>中。</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E679333D-A7F1-EB68-7440-E09134406752}"/>
              </a:ext>
            </a:extLst>
          </p:cNvPr>
          <p:cNvPicPr>
            <a:picLocks noChangeAspect="1"/>
          </p:cNvPicPr>
          <p:nvPr/>
        </p:nvPicPr>
        <p:blipFill>
          <a:blip r:embed="rId4"/>
          <a:stretch>
            <a:fillRect/>
          </a:stretch>
        </p:blipFill>
        <p:spPr>
          <a:xfrm>
            <a:off x="5831632" y="3573016"/>
            <a:ext cx="3060848" cy="3225334"/>
          </a:xfrm>
          <a:prstGeom prst="rect">
            <a:avLst/>
          </a:prstGeom>
        </p:spPr>
      </p:pic>
      <p:pic>
        <p:nvPicPr>
          <p:cNvPr id="49159" name="图片 1"/>
          <p:cNvPicPr>
            <a:picLocks noChangeAspect="1"/>
          </p:cNvPicPr>
          <p:nvPr>
            <p:custDataLst>
              <p:tags r:id="rId1"/>
            </p:custDataLst>
          </p:nvPr>
        </p:nvPicPr>
        <p:blipFill>
          <a:blip r:embed="rId5"/>
          <a:stretch>
            <a:fillRect/>
          </a:stretch>
        </p:blipFill>
        <p:spPr>
          <a:xfrm>
            <a:off x="827405" y="-26670"/>
            <a:ext cx="7874000" cy="2251075"/>
          </a:xfrm>
          <a:prstGeom prst="rect">
            <a:avLst/>
          </a:prstGeom>
          <a:noFill/>
          <a:ln w="9525">
            <a:noFill/>
          </a:ln>
        </p:spPr>
      </p:pic>
      <p:sp>
        <p:nvSpPr>
          <p:cNvPr id="44034" name="文本占位符 53250"/>
          <p:cNvSpPr>
            <a:spLocks noGrp="1" noRot="1"/>
          </p:cNvSpPr>
          <p:nvPr>
            <p:ph idx="1"/>
          </p:nvPr>
        </p:nvSpPr>
        <p:spPr>
          <a:xfrm>
            <a:off x="395605" y="2205355"/>
            <a:ext cx="7848803" cy="4391997"/>
          </a:xfrm>
        </p:spPr>
        <p:txBody>
          <a:bodyPr anchor="t">
            <a:normAutofit/>
          </a:bodyPr>
          <a:lstStyle/>
          <a:p>
            <a:pPr marL="990600" marR="0" lvl="1" indent="-53340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2400" b="1" i="0" u="none" strike="noStrike" kern="1200" cap="none" spc="0" normalizeH="0" baseline="0" noProof="1">
                <a:solidFill>
                  <a:srgbClr val="C00000"/>
                </a:solidFill>
                <a:latin typeface="+mn-lt"/>
                <a:ea typeface="+mn-ea"/>
                <a:cs typeface="+mn-cs"/>
                <a:sym typeface="+mn-ea"/>
              </a:rPr>
              <a:t>指令</a:t>
            </a:r>
            <a:r>
              <a:rPr kumimoji="0" lang="en-US" altLang="zh-CN" sz="2400" b="1" i="0" u="none" strike="noStrike" kern="1200" cap="none" spc="0" normalizeH="0" baseline="0" noProof="1">
                <a:solidFill>
                  <a:srgbClr val="C00000"/>
                </a:solidFill>
                <a:latin typeface="+mn-lt"/>
                <a:ea typeface="+mn-ea"/>
                <a:cs typeface="+mn-cs"/>
                <a:sym typeface="+mn-ea"/>
              </a:rPr>
              <a:t>SUB</a:t>
            </a:r>
            <a:r>
              <a:rPr kumimoji="0" lang="en-US" altLang="zh-CN" sz="2400" b="0" i="0" u="none" strike="noStrike" kern="1200" cap="none" spc="0" normalizeH="0" baseline="0" noProof="1">
                <a:solidFill>
                  <a:srgbClr val="C00000"/>
                </a:solidFill>
                <a:latin typeface="+mn-lt"/>
                <a:ea typeface="+mn-ea"/>
                <a:cs typeface="+mn-cs"/>
                <a:sym typeface="+mn-ea"/>
              </a:rPr>
              <a:t> R1,R2,R3</a:t>
            </a:r>
            <a:r>
              <a:rPr kumimoji="0" lang="zh-CN" altLang="en-US" sz="1600" b="0" i="0" u="none" strike="noStrike" kern="1200" cap="none" spc="0" normalizeH="0" baseline="0" noProof="1">
                <a:solidFill>
                  <a:srgbClr val="C00000"/>
                </a:solidFill>
                <a:latin typeface="+mn-lt"/>
                <a:ea typeface="+mn-ea"/>
                <a:cs typeface="+mn-cs"/>
                <a:sym typeface="+mn-ea"/>
              </a:rPr>
              <a:t>，其操作为：</a:t>
            </a:r>
            <a:r>
              <a:rPr kumimoji="0" lang="en-US" altLang="zh-CN" sz="1600" b="0" i="0" u="none" strike="noStrike" kern="1200" cap="none" spc="0" normalizeH="0" baseline="0" noProof="1">
                <a:solidFill>
                  <a:srgbClr val="C00000"/>
                </a:solidFill>
                <a:latin typeface="+mn-lt"/>
                <a:ea typeface="+mn-ea"/>
                <a:cs typeface="+mn-cs"/>
                <a:sym typeface="+mn-ea"/>
              </a:rPr>
              <a:t>(R</a:t>
            </a:r>
            <a:r>
              <a:rPr kumimoji="0" lang="en-US" altLang="zh-CN" sz="1600" b="0" i="0" u="none" strike="noStrike" kern="1200" cap="none" spc="0" normalizeH="0" baseline="-25000" noProof="1">
                <a:solidFill>
                  <a:srgbClr val="C00000"/>
                </a:solidFill>
                <a:latin typeface="+mn-lt"/>
                <a:ea typeface="+mn-ea"/>
                <a:cs typeface="+mn-cs"/>
                <a:sym typeface="+mn-ea"/>
              </a:rPr>
              <a:t>1</a:t>
            </a:r>
            <a:r>
              <a:rPr kumimoji="0" lang="en-US" altLang="zh-CN" sz="1600" b="0" i="0" u="none" strike="noStrike" kern="1200" cap="none" spc="0" normalizeH="0" baseline="0" noProof="1">
                <a:solidFill>
                  <a:srgbClr val="C00000"/>
                </a:solidFill>
                <a:latin typeface="+mn-lt"/>
                <a:ea typeface="+mn-ea"/>
                <a:cs typeface="+mn-cs"/>
                <a:sym typeface="+mn-ea"/>
              </a:rPr>
              <a:t>) - (R</a:t>
            </a:r>
            <a:r>
              <a:rPr kumimoji="0" lang="en-US" altLang="zh-CN" sz="1600" b="0" i="0" u="none" strike="noStrike" kern="1200" cap="none" spc="0" normalizeH="0" baseline="-25000" noProof="1">
                <a:solidFill>
                  <a:srgbClr val="C00000"/>
                </a:solidFill>
                <a:latin typeface="+mn-lt"/>
                <a:ea typeface="+mn-ea"/>
                <a:cs typeface="+mn-cs"/>
                <a:sym typeface="+mn-ea"/>
              </a:rPr>
              <a:t>2</a:t>
            </a:r>
            <a:r>
              <a:rPr kumimoji="0" lang="en-US" altLang="zh-CN" sz="1600" b="0" i="0" u="none" strike="noStrike" kern="1200" cap="none" spc="0" normalizeH="0" baseline="0" noProof="1">
                <a:solidFill>
                  <a:srgbClr val="C00000"/>
                </a:solidFill>
                <a:latin typeface="+mn-lt"/>
                <a:ea typeface="+mn-ea"/>
                <a:cs typeface="+mn-cs"/>
                <a:sym typeface="+mn-ea"/>
              </a:rPr>
              <a:t>) →R</a:t>
            </a:r>
            <a:r>
              <a:rPr kumimoji="0" lang="en-US" altLang="zh-CN" sz="1600" b="0" i="0" u="none" strike="noStrike" kern="1200" cap="none" spc="0" normalizeH="0" baseline="-25000" noProof="1">
                <a:solidFill>
                  <a:srgbClr val="C00000"/>
                </a:solidFill>
                <a:latin typeface="+mn-lt"/>
                <a:ea typeface="+mn-ea"/>
                <a:cs typeface="+mn-cs"/>
                <a:sym typeface="+mn-ea"/>
              </a:rPr>
              <a:t>3  </a:t>
            </a:r>
            <a:r>
              <a:rPr kumimoji="0" lang="zh-CN" altLang="en-US" sz="1600" b="0" i="0" u="none" strike="noStrike" kern="1200" cap="none" spc="0" normalizeH="0" baseline="0" noProof="1">
                <a:solidFill>
                  <a:srgbClr val="C00000"/>
                </a:solidFill>
                <a:uFillTx/>
                <a:latin typeface="+mn-lt"/>
                <a:ea typeface="+mn-ea"/>
                <a:cs typeface="+mn-cs"/>
                <a:sym typeface="+mn-ea"/>
              </a:rPr>
              <a:t>，数据通路和微指令格式如图所示，编写其微指令。</a:t>
            </a:r>
            <a:endParaRPr kumimoji="0" lang="en-US" altLang="zh-CN" sz="1600" b="0" i="0" u="none" strike="noStrike" kern="1200" cap="none" spc="0" normalizeH="0" baseline="0" noProof="1">
              <a:solidFill>
                <a:srgbClr val="C00000"/>
              </a:solidFill>
              <a:latin typeface="+mn-lt"/>
              <a:ea typeface="+mn-ea"/>
              <a:cs typeface="+mn-cs"/>
            </a:endParaRPr>
          </a:p>
          <a:p>
            <a:pPr marL="990600" marR="0" lvl="1" indent="-533400" algn="l" defTabSz="914400" rtl="0" eaLnBrk="1" fontAlgn="base" latinLnBrk="0" hangingPunct="1">
              <a:lnSpc>
                <a:spcPct val="100000"/>
              </a:lnSpc>
              <a:spcBef>
                <a:spcPct val="20000"/>
              </a:spcBef>
              <a:spcAft>
                <a:spcPct val="0"/>
              </a:spcAft>
              <a:buClr>
                <a:schemeClr val="hlink"/>
              </a:buClr>
              <a:buSzTx/>
              <a:buFontTx/>
              <a:buAutoNum type="circleNumDbPlain"/>
            </a:pPr>
            <a:r>
              <a:rPr kumimoji="0" lang="zh-CN" altLang="en-US" sz="1600" b="1" i="0" u="none" strike="noStrike" kern="1200" cap="none" spc="0" normalizeH="0" baseline="0" noProof="1">
                <a:solidFill>
                  <a:schemeClr val="tx2"/>
                </a:solidFill>
                <a:latin typeface="+mn-lt"/>
                <a:ea typeface="+mn-ea"/>
                <a:cs typeface="+mn-cs"/>
              </a:rPr>
              <a:t>取指周期</a:t>
            </a:r>
          </a:p>
          <a:p>
            <a:pPr marL="1371600" marR="0" lvl="2" indent="-45720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1600" b="0" i="0" u="none" strike="noStrike" kern="1200" cap="none" spc="0" normalizeH="0" baseline="0" noProof="1">
                <a:solidFill>
                  <a:srgbClr val="000099"/>
                </a:solidFill>
                <a:latin typeface="+mn-lt"/>
                <a:ea typeface="+mn-ea"/>
                <a:cs typeface="+mn-cs"/>
              </a:rPr>
              <a:t>微操作：</a:t>
            </a:r>
          </a:p>
          <a:p>
            <a:pPr marL="1371600" marR="0" lvl="2" indent="-45720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1600" b="0" i="0" u="none" strike="noStrike" kern="1200" cap="none" spc="0" normalizeH="0" baseline="0" noProof="1">
                <a:solidFill>
                  <a:srgbClr val="000099"/>
                </a:solidFill>
                <a:latin typeface="+mn-lt"/>
                <a:ea typeface="+mn-ea"/>
                <a:cs typeface="+mn-cs"/>
              </a:rPr>
              <a:t>微命令：</a:t>
            </a:r>
          </a:p>
          <a:p>
            <a:pPr marL="1371600" marR="0" lvl="2" indent="-45720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1600" b="0" i="0" u="none" strike="noStrike" kern="1200" cap="none" spc="0" normalizeH="0" baseline="0" noProof="1">
                <a:solidFill>
                  <a:srgbClr val="000099"/>
                </a:solidFill>
                <a:latin typeface="+mn-lt"/>
                <a:ea typeface="+mn-ea"/>
                <a:cs typeface="+mn-cs"/>
              </a:rPr>
              <a:t>微指令：</a:t>
            </a:r>
          </a:p>
          <a:p>
            <a:pPr marL="990600" marR="0" lvl="1" indent="-533400" algn="l" defTabSz="914400" rtl="0" eaLnBrk="1" fontAlgn="base" latinLnBrk="0" hangingPunct="1">
              <a:lnSpc>
                <a:spcPct val="100000"/>
              </a:lnSpc>
              <a:spcBef>
                <a:spcPct val="20000"/>
              </a:spcBef>
              <a:spcAft>
                <a:spcPct val="0"/>
              </a:spcAft>
              <a:buClr>
                <a:schemeClr val="hlink"/>
              </a:buClr>
              <a:buSzTx/>
              <a:buFontTx/>
              <a:buAutoNum type="circleNumDbPlain"/>
            </a:pPr>
            <a:r>
              <a:rPr kumimoji="0" lang="zh-CN" altLang="en-US" sz="1600" b="1" i="0" u="none" strike="noStrike" kern="1200" cap="none" spc="0" normalizeH="0" baseline="0" noProof="1">
                <a:solidFill>
                  <a:schemeClr val="tx2"/>
                </a:solidFill>
                <a:latin typeface="+mn-lt"/>
                <a:ea typeface="+mn-ea"/>
                <a:cs typeface="+mn-cs"/>
              </a:rPr>
              <a:t>执行周期</a:t>
            </a:r>
          </a:p>
          <a:p>
            <a:pPr marL="1371600" marR="0" lvl="2" indent="-45720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1600" b="0" i="0" u="none" strike="noStrike" kern="1200" cap="none" spc="0" normalizeH="0" baseline="0" noProof="1">
                <a:solidFill>
                  <a:srgbClr val="000099"/>
                </a:solidFill>
                <a:latin typeface="+mn-lt"/>
                <a:ea typeface="+mn-ea"/>
                <a:cs typeface="+mn-cs"/>
              </a:rPr>
              <a:t>微操作：</a:t>
            </a:r>
          </a:p>
          <a:p>
            <a:pPr marL="1371600" marR="0" lvl="2" indent="-45720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1600" b="0" i="0" u="none" strike="noStrike" kern="1200" cap="none" spc="0" normalizeH="0" baseline="0" noProof="1">
                <a:solidFill>
                  <a:srgbClr val="000099"/>
                </a:solidFill>
                <a:latin typeface="+mn-lt"/>
                <a:ea typeface="+mn-ea"/>
                <a:cs typeface="+mn-cs"/>
              </a:rPr>
              <a:t>微命令：</a:t>
            </a:r>
          </a:p>
          <a:p>
            <a:pPr marL="1371600" marR="0" lvl="2" indent="-45720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1600" b="0" i="0" u="none" strike="noStrike" kern="1200" cap="none" spc="0" normalizeH="0" baseline="0" noProof="1">
                <a:solidFill>
                  <a:srgbClr val="000099"/>
                </a:solidFill>
                <a:latin typeface="+mn-lt"/>
                <a:ea typeface="+mn-ea"/>
                <a:cs typeface="+mn-cs"/>
              </a:rPr>
              <a:t>微指令：</a:t>
            </a:r>
          </a:p>
        </p:txBody>
      </p:sp>
      <p:sp>
        <p:nvSpPr>
          <p:cNvPr id="47105"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75</a:t>
            </a:fld>
            <a:endParaRPr lang="zh-CN" altLang="en-US" sz="14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623729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E679333D-A7F1-EB68-7440-E09134406752}"/>
              </a:ext>
            </a:extLst>
          </p:cNvPr>
          <p:cNvPicPr>
            <a:picLocks noChangeAspect="1"/>
          </p:cNvPicPr>
          <p:nvPr/>
        </p:nvPicPr>
        <p:blipFill>
          <a:blip r:embed="rId4"/>
          <a:stretch>
            <a:fillRect/>
          </a:stretch>
        </p:blipFill>
        <p:spPr>
          <a:xfrm>
            <a:off x="5831632" y="3573016"/>
            <a:ext cx="3060848" cy="3225334"/>
          </a:xfrm>
          <a:prstGeom prst="rect">
            <a:avLst/>
          </a:prstGeom>
        </p:spPr>
      </p:pic>
      <p:pic>
        <p:nvPicPr>
          <p:cNvPr id="49159" name="图片 1"/>
          <p:cNvPicPr>
            <a:picLocks noChangeAspect="1"/>
          </p:cNvPicPr>
          <p:nvPr>
            <p:custDataLst>
              <p:tags r:id="rId1"/>
            </p:custDataLst>
          </p:nvPr>
        </p:nvPicPr>
        <p:blipFill>
          <a:blip r:embed="rId5"/>
          <a:stretch>
            <a:fillRect/>
          </a:stretch>
        </p:blipFill>
        <p:spPr>
          <a:xfrm>
            <a:off x="827405" y="-26670"/>
            <a:ext cx="7874000" cy="2251075"/>
          </a:xfrm>
          <a:prstGeom prst="rect">
            <a:avLst/>
          </a:prstGeom>
          <a:noFill/>
          <a:ln w="9525">
            <a:noFill/>
          </a:ln>
        </p:spPr>
      </p:pic>
      <p:sp>
        <p:nvSpPr>
          <p:cNvPr id="44034" name="文本占位符 53250"/>
          <p:cNvSpPr>
            <a:spLocks noGrp="1" noRot="1"/>
          </p:cNvSpPr>
          <p:nvPr>
            <p:ph idx="1"/>
          </p:nvPr>
        </p:nvSpPr>
        <p:spPr>
          <a:xfrm>
            <a:off x="395605" y="2205355"/>
            <a:ext cx="7848803" cy="4652645"/>
          </a:xfrm>
        </p:spPr>
        <p:txBody>
          <a:bodyPr anchor="t">
            <a:normAutofit lnSpcReduction="10000"/>
          </a:bodyPr>
          <a:lstStyle/>
          <a:p>
            <a:pPr marL="990600" marR="0" lvl="1" indent="-53340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2400" b="1" i="0" u="none" strike="noStrike" kern="1200" cap="none" spc="0" normalizeH="0" baseline="0" noProof="1">
                <a:solidFill>
                  <a:srgbClr val="C00000"/>
                </a:solidFill>
                <a:latin typeface="+mn-lt"/>
                <a:ea typeface="+mn-ea"/>
                <a:cs typeface="+mn-cs"/>
                <a:sym typeface="+mn-ea"/>
              </a:rPr>
              <a:t>指令</a:t>
            </a:r>
            <a:r>
              <a:rPr kumimoji="0" lang="en-US" altLang="zh-CN" sz="2400" b="1" i="0" u="none" strike="noStrike" kern="1200" cap="none" spc="0" normalizeH="0" baseline="0" noProof="1">
                <a:solidFill>
                  <a:srgbClr val="C00000"/>
                </a:solidFill>
                <a:latin typeface="+mn-lt"/>
                <a:ea typeface="+mn-ea"/>
                <a:cs typeface="+mn-cs"/>
                <a:sym typeface="+mn-ea"/>
              </a:rPr>
              <a:t>SUB</a:t>
            </a:r>
            <a:r>
              <a:rPr kumimoji="0" lang="en-US" altLang="zh-CN" sz="2400" b="0" i="0" u="none" strike="noStrike" kern="1200" cap="none" spc="0" normalizeH="0" baseline="0" noProof="1">
                <a:solidFill>
                  <a:srgbClr val="C00000"/>
                </a:solidFill>
                <a:latin typeface="+mn-lt"/>
                <a:ea typeface="+mn-ea"/>
                <a:cs typeface="+mn-cs"/>
                <a:sym typeface="+mn-ea"/>
              </a:rPr>
              <a:t> R1,R2,R3</a:t>
            </a:r>
            <a:r>
              <a:rPr kumimoji="0" lang="zh-CN" altLang="en-US" sz="1600" b="0" i="0" u="none" strike="noStrike" kern="1200" cap="none" spc="0" normalizeH="0" baseline="0" noProof="1">
                <a:solidFill>
                  <a:srgbClr val="C00000"/>
                </a:solidFill>
                <a:latin typeface="+mn-lt"/>
                <a:ea typeface="+mn-ea"/>
                <a:cs typeface="+mn-cs"/>
                <a:sym typeface="+mn-ea"/>
              </a:rPr>
              <a:t>，其操作为：</a:t>
            </a:r>
            <a:r>
              <a:rPr kumimoji="0" lang="en-US" altLang="zh-CN" sz="1600" b="0" i="0" u="none" strike="noStrike" kern="1200" cap="none" spc="0" normalizeH="0" baseline="0" noProof="1">
                <a:solidFill>
                  <a:srgbClr val="C00000"/>
                </a:solidFill>
                <a:latin typeface="+mn-lt"/>
                <a:ea typeface="+mn-ea"/>
                <a:cs typeface="+mn-cs"/>
                <a:sym typeface="+mn-ea"/>
              </a:rPr>
              <a:t>(R</a:t>
            </a:r>
            <a:r>
              <a:rPr kumimoji="0" lang="en-US" altLang="zh-CN" sz="1600" b="0" i="0" u="none" strike="noStrike" kern="1200" cap="none" spc="0" normalizeH="0" baseline="-25000" noProof="1">
                <a:solidFill>
                  <a:srgbClr val="C00000"/>
                </a:solidFill>
                <a:latin typeface="+mn-lt"/>
                <a:ea typeface="+mn-ea"/>
                <a:cs typeface="+mn-cs"/>
                <a:sym typeface="+mn-ea"/>
              </a:rPr>
              <a:t>1</a:t>
            </a:r>
            <a:r>
              <a:rPr kumimoji="0" lang="en-US" altLang="zh-CN" sz="1600" b="0" i="0" u="none" strike="noStrike" kern="1200" cap="none" spc="0" normalizeH="0" baseline="0" noProof="1">
                <a:solidFill>
                  <a:srgbClr val="C00000"/>
                </a:solidFill>
                <a:latin typeface="+mn-lt"/>
                <a:ea typeface="+mn-ea"/>
                <a:cs typeface="+mn-cs"/>
                <a:sym typeface="+mn-ea"/>
              </a:rPr>
              <a:t>) - (R</a:t>
            </a:r>
            <a:r>
              <a:rPr kumimoji="0" lang="en-US" altLang="zh-CN" sz="1600" b="0" i="0" u="none" strike="noStrike" kern="1200" cap="none" spc="0" normalizeH="0" baseline="-25000" noProof="1">
                <a:solidFill>
                  <a:srgbClr val="C00000"/>
                </a:solidFill>
                <a:latin typeface="+mn-lt"/>
                <a:ea typeface="+mn-ea"/>
                <a:cs typeface="+mn-cs"/>
                <a:sym typeface="+mn-ea"/>
              </a:rPr>
              <a:t>2</a:t>
            </a:r>
            <a:r>
              <a:rPr kumimoji="0" lang="en-US" altLang="zh-CN" sz="1600" b="0" i="0" u="none" strike="noStrike" kern="1200" cap="none" spc="0" normalizeH="0" baseline="0" noProof="1">
                <a:solidFill>
                  <a:srgbClr val="C00000"/>
                </a:solidFill>
                <a:latin typeface="+mn-lt"/>
                <a:ea typeface="+mn-ea"/>
                <a:cs typeface="+mn-cs"/>
                <a:sym typeface="+mn-ea"/>
              </a:rPr>
              <a:t>) →R</a:t>
            </a:r>
            <a:r>
              <a:rPr kumimoji="0" lang="en-US" altLang="zh-CN" sz="1600" b="0" i="0" u="none" strike="noStrike" kern="1200" cap="none" spc="0" normalizeH="0" baseline="-25000" noProof="1">
                <a:solidFill>
                  <a:srgbClr val="C00000"/>
                </a:solidFill>
                <a:latin typeface="+mn-lt"/>
                <a:ea typeface="+mn-ea"/>
                <a:cs typeface="+mn-cs"/>
                <a:sym typeface="+mn-ea"/>
              </a:rPr>
              <a:t>3  </a:t>
            </a:r>
            <a:r>
              <a:rPr kumimoji="0" lang="zh-CN" altLang="en-US" sz="1600" b="0" i="0" u="none" strike="noStrike" kern="1200" cap="none" spc="0" normalizeH="0" baseline="0" noProof="1">
                <a:solidFill>
                  <a:srgbClr val="C00000"/>
                </a:solidFill>
                <a:uFillTx/>
                <a:latin typeface="+mn-lt"/>
                <a:ea typeface="+mn-ea"/>
                <a:cs typeface="+mn-cs"/>
                <a:sym typeface="+mn-ea"/>
              </a:rPr>
              <a:t>，数据通路和微指令格式如图所示，编写其微指令。</a:t>
            </a:r>
            <a:endParaRPr kumimoji="0" lang="en-US" altLang="zh-CN" sz="1600" b="0" i="0" u="none" strike="noStrike" kern="1200" cap="none" spc="0" normalizeH="0" baseline="0" noProof="1">
              <a:solidFill>
                <a:srgbClr val="C00000"/>
              </a:solidFill>
              <a:latin typeface="+mn-lt"/>
              <a:ea typeface="+mn-ea"/>
              <a:cs typeface="+mn-cs"/>
            </a:endParaRPr>
          </a:p>
          <a:p>
            <a:pPr marL="990600" marR="0" lvl="1" indent="-533400" algn="l" defTabSz="914400" rtl="0" eaLnBrk="1" fontAlgn="base" latinLnBrk="0" hangingPunct="1">
              <a:lnSpc>
                <a:spcPct val="100000"/>
              </a:lnSpc>
              <a:spcBef>
                <a:spcPct val="20000"/>
              </a:spcBef>
              <a:spcAft>
                <a:spcPct val="0"/>
              </a:spcAft>
              <a:buClr>
                <a:schemeClr val="hlink"/>
              </a:buClr>
              <a:buSzTx/>
              <a:buFontTx/>
              <a:buAutoNum type="circleNumDbPlain"/>
            </a:pPr>
            <a:r>
              <a:rPr kumimoji="0" lang="zh-CN" altLang="en-US" sz="1600" b="1" i="0" u="none" strike="noStrike" kern="1200" cap="none" spc="0" normalizeH="0" baseline="0" noProof="1">
                <a:solidFill>
                  <a:schemeClr val="tx2"/>
                </a:solidFill>
                <a:latin typeface="+mn-lt"/>
                <a:ea typeface="+mn-ea"/>
                <a:cs typeface="+mn-cs"/>
              </a:rPr>
              <a:t>取指周期</a:t>
            </a:r>
          </a:p>
          <a:p>
            <a:pPr marL="1371600" marR="0" lvl="2" indent="-45720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1600" b="0" i="0" u="none" strike="noStrike" kern="1200" cap="none" spc="0" normalizeH="0" baseline="0" noProof="1">
                <a:solidFill>
                  <a:srgbClr val="000099"/>
                </a:solidFill>
                <a:latin typeface="+mn-lt"/>
                <a:ea typeface="+mn-ea"/>
                <a:cs typeface="+mn-cs"/>
              </a:rPr>
              <a:t>微操作：</a:t>
            </a:r>
          </a:p>
          <a:p>
            <a:pPr marL="1371600" marR="0" lvl="2" indent="-457200" algn="l" defTabSz="914400" rtl="0" eaLnBrk="1" fontAlgn="base" latinLnBrk="0" hangingPunct="1">
              <a:lnSpc>
                <a:spcPct val="100000"/>
              </a:lnSpc>
              <a:spcBef>
                <a:spcPct val="20000"/>
              </a:spcBef>
              <a:spcAft>
                <a:spcPct val="0"/>
              </a:spcAft>
              <a:buClr>
                <a:schemeClr val="hlink"/>
              </a:buClr>
              <a:buSzTx/>
              <a:buFontTx/>
              <a:buNone/>
            </a:pPr>
            <a:r>
              <a:rPr kumimoji="0" lang="en-US" altLang="zh-CN" sz="1600" b="0" i="0" u="none" strike="noStrike" kern="1200" cap="none" spc="0" normalizeH="0" baseline="0" noProof="1">
                <a:solidFill>
                  <a:schemeClr val="tx1"/>
                </a:solidFill>
                <a:latin typeface="+mn-lt"/>
                <a:ea typeface="+mn-ea"/>
                <a:cs typeface="+mn-cs"/>
              </a:rPr>
              <a:t>(PC) →AR</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(PC)+1→PC</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(AR) →ABUS</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(M) →DR</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(DR) →IR</a:t>
            </a:r>
          </a:p>
          <a:p>
            <a:pPr marL="1371600" marR="0" lvl="2" indent="-45720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1600" b="0" i="0" u="none" strike="noStrike" kern="1200" cap="none" spc="0" normalizeH="0" baseline="0" noProof="1">
                <a:solidFill>
                  <a:srgbClr val="000099"/>
                </a:solidFill>
                <a:latin typeface="+mn-lt"/>
                <a:ea typeface="+mn-ea"/>
                <a:cs typeface="+mn-cs"/>
              </a:rPr>
              <a:t>微命令：</a:t>
            </a:r>
          </a:p>
          <a:p>
            <a:pPr marL="1371600" marR="0" lvl="2" indent="-457200" algn="l" defTabSz="914400" rtl="0" eaLnBrk="1" fontAlgn="base" latinLnBrk="0" hangingPunct="1">
              <a:lnSpc>
                <a:spcPct val="100000"/>
              </a:lnSpc>
              <a:spcBef>
                <a:spcPct val="20000"/>
              </a:spcBef>
              <a:spcAft>
                <a:spcPct val="0"/>
              </a:spcAft>
              <a:buClr>
                <a:schemeClr val="hlink"/>
              </a:buClr>
              <a:buSzTx/>
              <a:buFontTx/>
              <a:buNone/>
            </a:pPr>
            <a:r>
              <a:rPr kumimoji="0" lang="en-US" altLang="zh-CN" sz="1600" b="0" i="0" u="none" strike="noStrike" kern="1200" cap="none" spc="0" normalizeH="0" baseline="0" noProof="1">
                <a:solidFill>
                  <a:schemeClr val="tx1"/>
                </a:solidFill>
                <a:latin typeface="+mn-lt"/>
                <a:ea typeface="+mn-ea"/>
                <a:cs typeface="+mn-cs"/>
              </a:rPr>
              <a:t>LDAR’ </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PC+1 </a:t>
            </a:r>
            <a:r>
              <a:rPr kumimoji="0" lang="zh-CN" altLang="en-US" sz="1600" b="0" i="0" u="none" strike="noStrike" kern="1200" cap="none" spc="0" normalizeH="0" baseline="0" noProof="1">
                <a:solidFill>
                  <a:schemeClr val="tx1"/>
                </a:solidFill>
                <a:latin typeface="+mn-lt"/>
                <a:ea typeface="+mn-ea"/>
                <a:cs typeface="+mn-cs"/>
              </a:rPr>
              <a:t>、 </a:t>
            </a:r>
            <a:r>
              <a:rPr kumimoji="0" lang="en-US" altLang="zh-CN" sz="1600" b="0" i="0" u="none" strike="noStrike" kern="1200" cap="none" spc="0" normalizeH="0" baseline="0" noProof="1">
                <a:solidFill>
                  <a:schemeClr val="tx1"/>
                </a:solidFill>
                <a:latin typeface="+mn-lt"/>
                <a:ea typeface="+mn-ea"/>
                <a:cs typeface="+mn-cs"/>
              </a:rPr>
              <a:t>RD’</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LDDR’</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LDIR’</a:t>
            </a:r>
          </a:p>
          <a:p>
            <a:pPr marL="1371600" marR="0" lvl="2" indent="-45720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1600" b="0" i="0" u="none" strike="noStrike" kern="1200" cap="none" spc="0" normalizeH="0" baseline="0" noProof="1">
                <a:solidFill>
                  <a:srgbClr val="000099"/>
                </a:solidFill>
                <a:latin typeface="+mn-lt"/>
                <a:ea typeface="+mn-ea"/>
                <a:cs typeface="+mn-cs"/>
              </a:rPr>
              <a:t>微指令：</a:t>
            </a:r>
          </a:p>
          <a:p>
            <a:pPr marL="1371600" marR="0" lvl="2" indent="-457200" algn="l" defTabSz="914400" rtl="0" eaLnBrk="1" fontAlgn="base" latinLnBrk="0" hangingPunct="1">
              <a:lnSpc>
                <a:spcPct val="100000"/>
              </a:lnSpc>
              <a:spcBef>
                <a:spcPct val="20000"/>
              </a:spcBef>
              <a:spcAft>
                <a:spcPct val="0"/>
              </a:spcAft>
              <a:buClr>
                <a:schemeClr val="hlink"/>
              </a:buClr>
              <a:buSzTx/>
              <a:buFontTx/>
              <a:buNone/>
            </a:pPr>
            <a:r>
              <a:rPr kumimoji="0" lang="en-US" altLang="zh-CN" sz="1600" b="0" i="0" u="none" strike="noStrike" kern="1200" cap="none" spc="0" normalizeH="0" baseline="0" noProof="1">
                <a:solidFill>
                  <a:schemeClr val="tx1"/>
                </a:solidFill>
                <a:latin typeface="+mn-lt"/>
                <a:ea typeface="+mn-ea"/>
                <a:cs typeface="+mn-cs"/>
              </a:rPr>
              <a:t>000 000 000 000 11111 xxxxxx</a:t>
            </a:r>
          </a:p>
          <a:p>
            <a:pPr marL="990600" marR="0" lvl="1" indent="-533400" algn="l" defTabSz="914400" rtl="0" eaLnBrk="1" fontAlgn="base" latinLnBrk="0" hangingPunct="1">
              <a:lnSpc>
                <a:spcPct val="100000"/>
              </a:lnSpc>
              <a:spcBef>
                <a:spcPct val="20000"/>
              </a:spcBef>
              <a:spcAft>
                <a:spcPct val="0"/>
              </a:spcAft>
              <a:buClr>
                <a:schemeClr val="hlink"/>
              </a:buClr>
              <a:buSzTx/>
              <a:buFontTx/>
              <a:buAutoNum type="circleNumDbPlain"/>
            </a:pPr>
            <a:r>
              <a:rPr kumimoji="0" lang="zh-CN" altLang="en-US" sz="1600" b="1" i="0" u="none" strike="noStrike" kern="1200" cap="none" spc="0" normalizeH="0" baseline="0" noProof="1">
                <a:solidFill>
                  <a:schemeClr val="tx2"/>
                </a:solidFill>
                <a:latin typeface="+mn-lt"/>
                <a:ea typeface="+mn-ea"/>
                <a:cs typeface="+mn-cs"/>
              </a:rPr>
              <a:t>执行周期</a:t>
            </a:r>
          </a:p>
          <a:p>
            <a:pPr marL="1371600" marR="0" lvl="2" indent="-45720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1600" b="0" i="0" u="none" strike="noStrike" kern="1200" cap="none" spc="0" normalizeH="0" baseline="0" noProof="1">
                <a:solidFill>
                  <a:srgbClr val="000099"/>
                </a:solidFill>
                <a:latin typeface="+mn-lt"/>
                <a:ea typeface="+mn-ea"/>
                <a:cs typeface="+mn-cs"/>
              </a:rPr>
              <a:t>微操作：</a:t>
            </a:r>
          </a:p>
          <a:p>
            <a:pPr marL="1371600" marR="0" lvl="2" indent="-457200" algn="l" defTabSz="914400" rtl="0" eaLnBrk="1" fontAlgn="base" latinLnBrk="0" hangingPunct="1">
              <a:lnSpc>
                <a:spcPct val="100000"/>
              </a:lnSpc>
              <a:spcBef>
                <a:spcPct val="20000"/>
              </a:spcBef>
              <a:spcAft>
                <a:spcPct val="0"/>
              </a:spcAft>
              <a:buClr>
                <a:schemeClr val="hlink"/>
              </a:buClr>
              <a:buSzTx/>
              <a:buFontTx/>
              <a:buNone/>
            </a:pPr>
            <a:r>
              <a:rPr kumimoji="0" lang="en-US" altLang="zh-CN" sz="1600" b="0" i="0" u="none" strike="noStrike" kern="1200" cap="none" spc="0" normalizeH="0" baseline="0" noProof="1">
                <a:solidFill>
                  <a:schemeClr val="tx1"/>
                </a:solidFill>
                <a:latin typeface="+mn-lt"/>
                <a:ea typeface="+mn-ea"/>
                <a:cs typeface="+mn-cs"/>
              </a:rPr>
              <a:t>(R</a:t>
            </a:r>
            <a:r>
              <a:rPr kumimoji="0" lang="en-US" altLang="zh-CN" sz="1600" b="0" i="0" u="none" strike="noStrike" kern="1200" cap="none" spc="0" normalizeH="0" baseline="-25000" noProof="1">
                <a:solidFill>
                  <a:schemeClr val="tx1"/>
                </a:solidFill>
                <a:latin typeface="+mn-lt"/>
                <a:ea typeface="+mn-ea"/>
                <a:cs typeface="+mn-cs"/>
              </a:rPr>
              <a:t>1</a:t>
            </a:r>
            <a:r>
              <a:rPr kumimoji="0" lang="en-US" altLang="zh-CN" sz="1600" b="0" i="0" u="none" strike="noStrike" kern="1200" cap="none" spc="0" normalizeH="0" baseline="0" noProof="1">
                <a:solidFill>
                  <a:schemeClr val="tx1"/>
                </a:solidFill>
                <a:latin typeface="+mn-lt"/>
                <a:ea typeface="+mn-ea"/>
                <a:cs typeface="+mn-cs"/>
              </a:rPr>
              <a:t>) →X</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(R</a:t>
            </a:r>
            <a:r>
              <a:rPr kumimoji="0" lang="en-US" altLang="zh-CN" sz="1600" b="0" i="0" u="none" strike="noStrike" kern="1200" cap="none" spc="0" normalizeH="0" baseline="-25000" noProof="1">
                <a:solidFill>
                  <a:schemeClr val="tx1"/>
                </a:solidFill>
                <a:latin typeface="+mn-lt"/>
                <a:ea typeface="+mn-ea"/>
                <a:cs typeface="+mn-cs"/>
              </a:rPr>
              <a:t>2</a:t>
            </a:r>
            <a:r>
              <a:rPr kumimoji="0" lang="en-US" altLang="zh-CN" sz="1600" b="0" i="0" u="none" strike="noStrike" kern="1200" cap="none" spc="0" normalizeH="0" baseline="0" noProof="1">
                <a:solidFill>
                  <a:schemeClr val="tx1"/>
                </a:solidFill>
                <a:latin typeface="+mn-lt"/>
                <a:ea typeface="+mn-ea"/>
                <a:cs typeface="+mn-cs"/>
              </a:rPr>
              <a:t>)→Y</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X-Y</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X-Y → R</a:t>
            </a:r>
            <a:r>
              <a:rPr kumimoji="0" lang="en-US" altLang="zh-CN" sz="1600" b="0" i="0" u="none" strike="noStrike" kern="1200" cap="none" spc="0" normalizeH="0" baseline="-25000" noProof="1">
                <a:solidFill>
                  <a:schemeClr val="tx1"/>
                </a:solidFill>
                <a:latin typeface="+mn-lt"/>
                <a:ea typeface="+mn-ea"/>
                <a:cs typeface="+mn-cs"/>
              </a:rPr>
              <a:t>3</a:t>
            </a:r>
            <a:r>
              <a:rPr kumimoji="0" lang="en-US" altLang="zh-CN" sz="1600" b="0" i="0" u="none" strike="noStrike" kern="1200" cap="none" spc="0" normalizeH="0" baseline="0" noProof="1">
                <a:solidFill>
                  <a:schemeClr val="tx1"/>
                </a:solidFill>
                <a:latin typeface="+mn-lt"/>
                <a:ea typeface="+mn-ea"/>
                <a:cs typeface="+mn-cs"/>
              </a:rPr>
              <a:t> </a:t>
            </a:r>
            <a:r>
              <a:rPr kumimoji="0" lang="zh-CN" altLang="en-US" sz="1600" b="0" i="0" u="none" strike="noStrike" kern="1200" cap="none" spc="0" normalizeH="0" baseline="0" noProof="1">
                <a:solidFill>
                  <a:schemeClr val="tx1"/>
                </a:solidFill>
                <a:latin typeface="+mn-lt"/>
                <a:ea typeface="+mn-ea"/>
                <a:cs typeface="+mn-cs"/>
              </a:rPr>
              <a:t>，</a:t>
            </a:r>
          </a:p>
          <a:p>
            <a:pPr marL="1371600" marR="0" lvl="2" indent="-45720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1600" b="0" i="0" u="none" strike="noStrike" kern="1200" cap="none" spc="0" normalizeH="0" baseline="0" noProof="1">
                <a:solidFill>
                  <a:srgbClr val="000099"/>
                </a:solidFill>
                <a:latin typeface="+mn-lt"/>
                <a:ea typeface="+mn-ea"/>
                <a:cs typeface="+mn-cs"/>
              </a:rPr>
              <a:t>微命令：</a:t>
            </a:r>
          </a:p>
          <a:p>
            <a:pPr marL="1371600" marR="0" lvl="2" indent="-457200" algn="l" defTabSz="914400" rtl="0" eaLnBrk="1" fontAlgn="base" latinLnBrk="0" hangingPunct="1">
              <a:lnSpc>
                <a:spcPct val="100000"/>
              </a:lnSpc>
              <a:spcBef>
                <a:spcPct val="20000"/>
              </a:spcBef>
              <a:spcAft>
                <a:spcPct val="0"/>
              </a:spcAft>
              <a:buClr>
                <a:schemeClr val="hlink"/>
              </a:buClr>
              <a:buSzTx/>
              <a:buFontTx/>
              <a:buNone/>
            </a:pPr>
            <a:r>
              <a:rPr kumimoji="0" lang="en-US" altLang="zh-CN" sz="1600" b="0" i="0" u="none" strike="noStrike" kern="1200" cap="none" spc="0" normalizeH="0" baseline="0" noProof="1">
                <a:solidFill>
                  <a:schemeClr val="tx1"/>
                </a:solidFill>
                <a:latin typeface="+mn-lt"/>
                <a:ea typeface="+mn-ea"/>
                <a:cs typeface="+mn-cs"/>
              </a:rPr>
              <a:t>R</a:t>
            </a:r>
            <a:r>
              <a:rPr kumimoji="0" lang="en-US" altLang="zh-CN" sz="1600" b="0" i="0" u="none" strike="noStrike" kern="1200" cap="none" spc="0" normalizeH="0" baseline="-25000" noProof="1">
                <a:solidFill>
                  <a:schemeClr val="tx1"/>
                </a:solidFill>
                <a:latin typeface="+mn-lt"/>
                <a:ea typeface="+mn-ea"/>
                <a:cs typeface="+mn-cs"/>
              </a:rPr>
              <a:t>1</a:t>
            </a:r>
            <a:r>
              <a:rPr kumimoji="0" lang="en-US" altLang="zh-CN" sz="1600" b="0" i="0" u="none" strike="noStrike" kern="1200" cap="none" spc="0" normalizeH="0" baseline="0" noProof="1">
                <a:solidFill>
                  <a:schemeClr val="tx1"/>
                </a:solidFill>
                <a:latin typeface="+mn-lt"/>
                <a:ea typeface="+mn-ea"/>
                <a:cs typeface="+mn-cs"/>
              </a:rPr>
              <a:t>→X</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R</a:t>
            </a:r>
            <a:r>
              <a:rPr kumimoji="0" lang="en-US" altLang="zh-CN" sz="1600" b="0" i="0" u="none" strike="noStrike" kern="1200" cap="none" spc="0" normalizeH="0" baseline="-25000" noProof="1">
                <a:solidFill>
                  <a:schemeClr val="tx1"/>
                </a:solidFill>
                <a:latin typeface="+mn-lt"/>
                <a:ea typeface="+mn-ea"/>
                <a:cs typeface="+mn-cs"/>
              </a:rPr>
              <a:t>2</a:t>
            </a:r>
            <a:r>
              <a:rPr kumimoji="0" lang="en-US" altLang="zh-CN" sz="1600" b="0" i="0" u="none" strike="noStrike" kern="1200" cap="none" spc="0" normalizeH="0" baseline="0" noProof="1">
                <a:solidFill>
                  <a:schemeClr val="tx1"/>
                </a:solidFill>
                <a:latin typeface="+mn-lt"/>
                <a:ea typeface="+mn-ea"/>
                <a:cs typeface="+mn-cs"/>
              </a:rPr>
              <a:t>→Y</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rgbClr val="FF0000"/>
                </a:solidFill>
                <a:latin typeface="+mn-lt"/>
                <a:ea typeface="+mn-ea"/>
                <a:cs typeface="+mn-cs"/>
              </a:rPr>
              <a:t>-</a:t>
            </a:r>
            <a:r>
              <a:rPr kumimoji="0" lang="zh-CN" altLang="en-US" sz="1600" b="0" i="0" u="none" strike="noStrike" kern="1200" cap="none" spc="0" normalizeH="0" baseline="0" noProof="1">
                <a:solidFill>
                  <a:schemeClr val="tx1"/>
                </a:solidFill>
                <a:latin typeface="+mn-lt"/>
                <a:ea typeface="+mn-ea"/>
                <a:cs typeface="+mn-cs"/>
              </a:rPr>
              <a:t>，</a:t>
            </a:r>
            <a:r>
              <a:rPr kumimoji="0" lang="en-US" altLang="zh-CN" sz="1600" b="0" i="0" u="none" strike="noStrike" kern="1200" cap="none" spc="0" normalizeH="0" baseline="0" noProof="1">
                <a:solidFill>
                  <a:schemeClr val="tx1"/>
                </a:solidFill>
                <a:latin typeface="+mn-lt"/>
                <a:ea typeface="+mn-ea"/>
                <a:cs typeface="+mn-cs"/>
              </a:rPr>
              <a:t>LDR</a:t>
            </a:r>
            <a:r>
              <a:rPr kumimoji="0" lang="en-US" altLang="zh-CN" sz="1600" b="0" i="0" u="none" strike="noStrike" kern="1200" cap="none" spc="0" normalizeH="0" baseline="-25000" noProof="1">
                <a:solidFill>
                  <a:schemeClr val="tx1"/>
                </a:solidFill>
                <a:latin typeface="+mn-lt"/>
                <a:ea typeface="+mn-ea"/>
                <a:cs typeface="+mn-cs"/>
              </a:rPr>
              <a:t>3</a:t>
            </a:r>
            <a:r>
              <a:rPr kumimoji="0" lang="en-US" altLang="zh-CN" sz="1600" b="0" i="0" u="none" strike="noStrike" kern="1200" cap="none" spc="0" normalizeH="0" baseline="0" noProof="1">
                <a:solidFill>
                  <a:schemeClr val="tx1"/>
                </a:solidFill>
                <a:latin typeface="+mn-lt"/>
                <a:ea typeface="+mn-ea"/>
                <a:cs typeface="+mn-cs"/>
              </a:rPr>
              <a:t>’ </a:t>
            </a:r>
          </a:p>
          <a:p>
            <a:pPr marL="1371600" marR="0" lvl="2" indent="-45720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1600" b="0" i="0" u="none" strike="noStrike" kern="1200" cap="none" spc="0" normalizeH="0" baseline="0" noProof="1">
                <a:solidFill>
                  <a:srgbClr val="000099"/>
                </a:solidFill>
                <a:latin typeface="+mn-lt"/>
                <a:ea typeface="+mn-ea"/>
                <a:cs typeface="+mn-cs"/>
              </a:rPr>
              <a:t>微指令：</a:t>
            </a:r>
          </a:p>
          <a:p>
            <a:pPr marL="1371600" marR="0" lvl="2" indent="-457200" algn="l" defTabSz="914400" rtl="0" eaLnBrk="1" fontAlgn="base" latinLnBrk="0" hangingPunct="1">
              <a:lnSpc>
                <a:spcPct val="100000"/>
              </a:lnSpc>
              <a:spcBef>
                <a:spcPct val="20000"/>
              </a:spcBef>
              <a:spcAft>
                <a:spcPct val="0"/>
              </a:spcAft>
              <a:buClr>
                <a:schemeClr val="hlink"/>
              </a:buClr>
              <a:buSzTx/>
              <a:buFontTx/>
              <a:buNone/>
            </a:pPr>
            <a:r>
              <a:rPr kumimoji="0" lang="en-US" altLang="zh-CN" sz="1600" b="0" i="0" u="none" strike="noStrike" kern="1200" cap="none" spc="0" normalizeH="0" baseline="0" noProof="1">
                <a:solidFill>
                  <a:schemeClr val="tx1"/>
                </a:solidFill>
                <a:latin typeface="+mn-lt"/>
                <a:ea typeface="+mn-ea"/>
                <a:cs typeface="+mn-cs"/>
              </a:rPr>
              <a:t>001 100 100 </a:t>
            </a:r>
            <a:r>
              <a:rPr kumimoji="0" lang="en-US" altLang="zh-CN" sz="1600" b="0" i="0" u="none" strike="noStrike" kern="1200" cap="none" spc="0" normalizeH="0" baseline="0" noProof="1">
                <a:solidFill>
                  <a:srgbClr val="FF0000"/>
                </a:solidFill>
                <a:latin typeface="+mn-lt"/>
                <a:ea typeface="+mn-ea"/>
                <a:cs typeface="+mn-cs"/>
              </a:rPr>
              <a:t>001</a:t>
            </a:r>
            <a:r>
              <a:rPr kumimoji="0" lang="en-US" altLang="zh-CN" sz="1600" b="0" i="0" u="none" strike="noStrike" kern="1200" cap="none" spc="0" normalizeH="0" baseline="0" noProof="1">
                <a:solidFill>
                  <a:schemeClr val="tx1"/>
                </a:solidFill>
                <a:latin typeface="+mn-lt"/>
                <a:ea typeface="+mn-ea"/>
                <a:cs typeface="+mn-cs"/>
              </a:rPr>
              <a:t> 00000 xxxxxx</a:t>
            </a:r>
          </a:p>
        </p:txBody>
      </p:sp>
      <p:sp>
        <p:nvSpPr>
          <p:cNvPr id="47105"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76</a:t>
            </a:fld>
            <a:endParaRPr lang="zh-CN" altLang="en-US" sz="14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672886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E679333D-A7F1-EB68-7440-E09134406752}"/>
              </a:ext>
            </a:extLst>
          </p:cNvPr>
          <p:cNvPicPr>
            <a:picLocks noChangeAspect="1"/>
          </p:cNvPicPr>
          <p:nvPr/>
        </p:nvPicPr>
        <p:blipFill>
          <a:blip r:embed="rId4"/>
          <a:stretch>
            <a:fillRect/>
          </a:stretch>
        </p:blipFill>
        <p:spPr>
          <a:xfrm>
            <a:off x="5831632" y="3573016"/>
            <a:ext cx="3060848" cy="3225334"/>
          </a:xfrm>
          <a:prstGeom prst="rect">
            <a:avLst/>
          </a:prstGeom>
        </p:spPr>
      </p:pic>
      <p:pic>
        <p:nvPicPr>
          <p:cNvPr id="49159" name="图片 1"/>
          <p:cNvPicPr>
            <a:picLocks noChangeAspect="1"/>
          </p:cNvPicPr>
          <p:nvPr>
            <p:custDataLst>
              <p:tags r:id="rId1"/>
            </p:custDataLst>
          </p:nvPr>
        </p:nvPicPr>
        <p:blipFill>
          <a:blip r:embed="rId5"/>
          <a:stretch>
            <a:fillRect/>
          </a:stretch>
        </p:blipFill>
        <p:spPr>
          <a:xfrm>
            <a:off x="827405" y="-26670"/>
            <a:ext cx="7874000" cy="2251075"/>
          </a:xfrm>
          <a:prstGeom prst="rect">
            <a:avLst/>
          </a:prstGeom>
          <a:noFill/>
          <a:ln w="9525">
            <a:noFill/>
          </a:ln>
        </p:spPr>
      </p:pic>
      <p:sp>
        <p:nvSpPr>
          <p:cNvPr id="44034" name="文本占位符 53250"/>
          <p:cNvSpPr>
            <a:spLocks noGrp="1" noRot="1"/>
          </p:cNvSpPr>
          <p:nvPr>
            <p:ph idx="1"/>
          </p:nvPr>
        </p:nvSpPr>
        <p:spPr>
          <a:xfrm>
            <a:off x="395605" y="2205355"/>
            <a:ext cx="7848803" cy="4592995"/>
          </a:xfrm>
        </p:spPr>
        <p:txBody>
          <a:bodyPr anchor="t">
            <a:normAutofit/>
          </a:bodyPr>
          <a:lstStyle/>
          <a:p>
            <a:pPr marL="990600" lvl="1" indent="-533400" fontAlgn="base">
              <a:spcAft>
                <a:spcPct val="0"/>
              </a:spcAft>
              <a:buClr>
                <a:schemeClr val="hlink"/>
              </a:buClr>
              <a:buFontTx/>
              <a:buChar char="•"/>
            </a:pPr>
            <a:r>
              <a:rPr kumimoji="0" lang="zh-CN" altLang="en-US" sz="2400" b="1" i="0" u="none" strike="noStrike" kern="1200" cap="none" spc="0" normalizeH="0" baseline="0" noProof="1">
                <a:solidFill>
                  <a:srgbClr val="C00000"/>
                </a:solidFill>
                <a:latin typeface="+mn-lt"/>
                <a:ea typeface="+mn-ea"/>
                <a:cs typeface="+mn-cs"/>
                <a:sym typeface="+mn-ea"/>
              </a:rPr>
              <a:t>指令</a:t>
            </a:r>
            <a:r>
              <a:rPr kumimoji="0" lang="en-US" altLang="zh-CN" sz="2400" b="1" i="0" u="none" strike="noStrike" kern="1200" cap="none" spc="0" normalizeH="0" baseline="0" noProof="1">
                <a:solidFill>
                  <a:srgbClr val="C00000"/>
                </a:solidFill>
                <a:latin typeface="+mn-lt"/>
                <a:ea typeface="+mn-ea"/>
                <a:cs typeface="+mn-cs"/>
                <a:sym typeface="+mn-ea"/>
              </a:rPr>
              <a:t>MOV</a:t>
            </a:r>
            <a:r>
              <a:rPr kumimoji="0" lang="en-US" altLang="zh-CN" sz="2400" b="0" i="0" u="none" strike="noStrike" kern="1200" cap="none" spc="0" normalizeH="0" baseline="0" noProof="1">
                <a:solidFill>
                  <a:srgbClr val="C00000"/>
                </a:solidFill>
                <a:latin typeface="+mn-lt"/>
                <a:ea typeface="+mn-ea"/>
                <a:cs typeface="+mn-cs"/>
                <a:sym typeface="+mn-ea"/>
              </a:rPr>
              <a:t> DR,R3</a:t>
            </a:r>
            <a:r>
              <a:rPr kumimoji="0" lang="zh-CN" altLang="en-US" sz="1600" b="0" i="0" u="none" strike="noStrike" kern="1200" cap="none" spc="0" normalizeH="0" baseline="0" noProof="1">
                <a:solidFill>
                  <a:srgbClr val="C00000"/>
                </a:solidFill>
                <a:latin typeface="+mn-lt"/>
                <a:ea typeface="+mn-ea"/>
                <a:cs typeface="+mn-cs"/>
                <a:sym typeface="+mn-ea"/>
              </a:rPr>
              <a:t>，其操作为：</a:t>
            </a:r>
            <a:r>
              <a:rPr kumimoji="0" lang="en-US" altLang="zh-CN" sz="1600" b="0" i="0" u="none" strike="noStrike" kern="1200" cap="none" spc="0" normalizeH="0" baseline="0" noProof="1">
                <a:solidFill>
                  <a:srgbClr val="C00000"/>
                </a:solidFill>
                <a:latin typeface="+mn-lt"/>
                <a:ea typeface="+mn-ea"/>
                <a:cs typeface="+mn-cs"/>
                <a:sym typeface="+mn-ea"/>
              </a:rPr>
              <a:t>(DR)  →R</a:t>
            </a:r>
            <a:r>
              <a:rPr kumimoji="0" lang="en-US" altLang="zh-CN" sz="1600" b="0" i="0" u="none" strike="noStrike" kern="1200" cap="none" spc="0" normalizeH="0" baseline="-25000" noProof="1">
                <a:solidFill>
                  <a:srgbClr val="C00000"/>
                </a:solidFill>
                <a:latin typeface="+mn-lt"/>
                <a:ea typeface="+mn-ea"/>
                <a:cs typeface="+mn-cs"/>
                <a:sym typeface="+mn-ea"/>
              </a:rPr>
              <a:t>3  </a:t>
            </a:r>
            <a:r>
              <a:rPr kumimoji="0" lang="zh-CN" altLang="en-US" sz="1600" b="0" i="0" u="none" strike="noStrike" kern="1200" cap="none" spc="0" normalizeH="0" baseline="0" noProof="1">
                <a:solidFill>
                  <a:srgbClr val="C00000"/>
                </a:solidFill>
                <a:uFillTx/>
                <a:latin typeface="+mn-lt"/>
                <a:ea typeface="+mn-ea"/>
                <a:cs typeface="+mn-cs"/>
                <a:sym typeface="+mn-ea"/>
              </a:rPr>
              <a:t>，数据通路和微指令格式如图所示，编写其</a:t>
            </a:r>
            <a:r>
              <a:rPr lang="zh-CN" altLang="en-US" sz="1600" noProof="1">
                <a:solidFill>
                  <a:srgbClr val="C00000"/>
                </a:solidFill>
                <a:sym typeface="+mn-ea"/>
              </a:rPr>
              <a:t>执行周期的微指令。</a:t>
            </a:r>
            <a:endParaRPr kumimoji="0" lang="en-US" altLang="zh-CN" sz="1600" b="0" i="0" u="none" strike="noStrike" kern="1200" cap="none" spc="0" normalizeH="0" baseline="0" noProof="1">
              <a:solidFill>
                <a:srgbClr val="C00000"/>
              </a:solidFill>
              <a:latin typeface="+mn-lt"/>
              <a:ea typeface="+mn-ea"/>
              <a:cs typeface="+mn-cs"/>
            </a:endParaRPr>
          </a:p>
          <a:p>
            <a:pPr marL="990600" marR="0" lvl="1" indent="-533400" algn="l" defTabSz="914400" rtl="0" eaLnBrk="1" fontAlgn="base" latinLnBrk="0" hangingPunct="1">
              <a:lnSpc>
                <a:spcPct val="100000"/>
              </a:lnSpc>
              <a:spcBef>
                <a:spcPct val="20000"/>
              </a:spcBef>
              <a:spcAft>
                <a:spcPct val="0"/>
              </a:spcAft>
              <a:buClr>
                <a:schemeClr val="hlink"/>
              </a:buClr>
              <a:buSzTx/>
              <a:buFontTx/>
              <a:buAutoNum type="circleNumDbPlain"/>
            </a:pPr>
            <a:r>
              <a:rPr kumimoji="0" lang="zh-CN" altLang="en-US" sz="1600" b="1" i="0" u="none" strike="noStrike" kern="1200" cap="none" spc="0" normalizeH="0" baseline="0" noProof="1">
                <a:solidFill>
                  <a:schemeClr val="tx2"/>
                </a:solidFill>
                <a:latin typeface="+mn-lt"/>
                <a:ea typeface="+mn-ea"/>
                <a:cs typeface="+mn-cs"/>
              </a:rPr>
              <a:t>取指周期</a:t>
            </a:r>
          </a:p>
          <a:p>
            <a:pPr marL="1371600" lvl="2" indent="-457200" fontAlgn="base">
              <a:spcAft>
                <a:spcPct val="0"/>
              </a:spcAft>
              <a:buClr>
                <a:schemeClr val="hlink"/>
              </a:buClr>
              <a:buFontTx/>
              <a:buChar char="•"/>
            </a:pPr>
            <a:r>
              <a:rPr lang="zh-CN" altLang="en-US" sz="1600" noProof="1">
                <a:solidFill>
                  <a:srgbClr val="000099"/>
                </a:solidFill>
              </a:rPr>
              <a:t>微操作：同</a:t>
            </a:r>
            <a:r>
              <a:rPr lang="en-US" altLang="zh-CN" sz="1600" noProof="1">
                <a:solidFill>
                  <a:srgbClr val="000099"/>
                </a:solidFill>
              </a:rPr>
              <a:t>ADD</a:t>
            </a:r>
            <a:r>
              <a:rPr lang="zh-CN" altLang="en-US" sz="1600" noProof="1">
                <a:solidFill>
                  <a:srgbClr val="000099"/>
                </a:solidFill>
              </a:rPr>
              <a:t>和</a:t>
            </a:r>
            <a:r>
              <a:rPr lang="en-US" altLang="zh-CN" sz="1600" noProof="1">
                <a:solidFill>
                  <a:srgbClr val="000099"/>
                </a:solidFill>
              </a:rPr>
              <a:t>SUB</a:t>
            </a:r>
          </a:p>
          <a:p>
            <a:pPr marL="1371600" lvl="2" indent="-457200" fontAlgn="base">
              <a:spcAft>
                <a:spcPct val="0"/>
              </a:spcAft>
              <a:buClr>
                <a:schemeClr val="hlink"/>
              </a:buClr>
              <a:buFontTx/>
              <a:buChar char="•"/>
            </a:pPr>
            <a:r>
              <a:rPr lang="zh-CN" altLang="en-US" sz="1600" noProof="1">
                <a:solidFill>
                  <a:srgbClr val="000099"/>
                </a:solidFill>
              </a:rPr>
              <a:t>微命令：同</a:t>
            </a:r>
            <a:r>
              <a:rPr lang="en-US" altLang="zh-CN" sz="1600" noProof="1">
                <a:solidFill>
                  <a:srgbClr val="000099"/>
                </a:solidFill>
              </a:rPr>
              <a:t>ADD</a:t>
            </a:r>
            <a:r>
              <a:rPr lang="zh-CN" altLang="en-US" sz="1600" noProof="1">
                <a:solidFill>
                  <a:srgbClr val="000099"/>
                </a:solidFill>
              </a:rPr>
              <a:t>和</a:t>
            </a:r>
            <a:r>
              <a:rPr lang="en-US" altLang="zh-CN" sz="1600" noProof="1">
                <a:solidFill>
                  <a:srgbClr val="000099"/>
                </a:solidFill>
              </a:rPr>
              <a:t>SUB</a:t>
            </a:r>
          </a:p>
          <a:p>
            <a:pPr marL="1371600" lvl="2" indent="-457200" fontAlgn="base">
              <a:spcAft>
                <a:spcPct val="0"/>
              </a:spcAft>
              <a:buClr>
                <a:schemeClr val="hlink"/>
              </a:buClr>
              <a:buFontTx/>
              <a:buChar char="•"/>
            </a:pPr>
            <a:r>
              <a:rPr lang="zh-CN" altLang="en-US" sz="1600" noProof="1">
                <a:solidFill>
                  <a:srgbClr val="000099"/>
                </a:solidFill>
              </a:rPr>
              <a:t>微指令：同</a:t>
            </a:r>
            <a:r>
              <a:rPr lang="en-US" altLang="zh-CN" sz="1600" noProof="1">
                <a:solidFill>
                  <a:srgbClr val="000099"/>
                </a:solidFill>
              </a:rPr>
              <a:t>ADD</a:t>
            </a:r>
            <a:r>
              <a:rPr lang="zh-CN" altLang="en-US" sz="1600" noProof="1">
                <a:solidFill>
                  <a:srgbClr val="000099"/>
                </a:solidFill>
              </a:rPr>
              <a:t>和</a:t>
            </a:r>
            <a:r>
              <a:rPr lang="en-US" altLang="zh-CN" sz="1600" noProof="1">
                <a:solidFill>
                  <a:srgbClr val="000099"/>
                </a:solidFill>
              </a:rPr>
              <a:t>SUB</a:t>
            </a:r>
          </a:p>
          <a:p>
            <a:pPr marL="1371600" lvl="2" indent="-457200" fontAlgn="base">
              <a:spcAft>
                <a:spcPct val="0"/>
              </a:spcAft>
              <a:buClr>
                <a:schemeClr val="hlink"/>
              </a:buClr>
              <a:buNone/>
            </a:pPr>
            <a:r>
              <a:rPr lang="en-US" altLang="zh-CN" sz="1600" noProof="1"/>
              <a:t>000 000 000 000 11111 xxxxxx</a:t>
            </a:r>
          </a:p>
          <a:p>
            <a:pPr marL="990600" marR="0" lvl="1" indent="-533400" algn="l" defTabSz="914400" rtl="0" eaLnBrk="1" fontAlgn="base" latinLnBrk="0" hangingPunct="1">
              <a:lnSpc>
                <a:spcPct val="100000"/>
              </a:lnSpc>
              <a:spcBef>
                <a:spcPct val="20000"/>
              </a:spcBef>
              <a:spcAft>
                <a:spcPct val="0"/>
              </a:spcAft>
              <a:buClr>
                <a:schemeClr val="hlink"/>
              </a:buClr>
              <a:buSzTx/>
              <a:buFontTx/>
              <a:buAutoNum type="circleNumDbPlain"/>
            </a:pPr>
            <a:r>
              <a:rPr kumimoji="0" lang="zh-CN" altLang="en-US" sz="1600" b="1" i="0" u="none" strike="noStrike" kern="1200" cap="none" spc="0" normalizeH="0" baseline="0" noProof="1">
                <a:solidFill>
                  <a:schemeClr val="tx2"/>
                </a:solidFill>
                <a:latin typeface="+mn-lt"/>
                <a:ea typeface="+mn-ea"/>
                <a:cs typeface="+mn-cs"/>
              </a:rPr>
              <a:t>执行周期</a:t>
            </a:r>
          </a:p>
          <a:p>
            <a:pPr marL="1371600" marR="0" lvl="2" indent="-45720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1600" b="0" i="0" u="none" strike="noStrike" kern="1200" cap="none" spc="0" normalizeH="0" baseline="0" noProof="1">
                <a:solidFill>
                  <a:srgbClr val="000099"/>
                </a:solidFill>
                <a:latin typeface="+mn-lt"/>
                <a:ea typeface="+mn-ea"/>
                <a:cs typeface="+mn-cs"/>
              </a:rPr>
              <a:t>微操作：</a:t>
            </a:r>
          </a:p>
          <a:p>
            <a:pPr marL="1371600" marR="0" lvl="2" indent="-45720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1600" b="0" i="0" u="none" strike="noStrike" kern="1200" cap="none" spc="0" normalizeH="0" baseline="0" noProof="1">
                <a:solidFill>
                  <a:srgbClr val="000099"/>
                </a:solidFill>
                <a:latin typeface="+mn-lt"/>
                <a:ea typeface="+mn-ea"/>
                <a:cs typeface="+mn-cs"/>
              </a:rPr>
              <a:t>微命令：</a:t>
            </a:r>
          </a:p>
          <a:p>
            <a:pPr marL="1371600" marR="0" lvl="2" indent="-457200" algn="l" defTabSz="914400" rtl="0" eaLnBrk="1" fontAlgn="base" latinLnBrk="0" hangingPunct="1">
              <a:lnSpc>
                <a:spcPct val="100000"/>
              </a:lnSpc>
              <a:spcBef>
                <a:spcPct val="20000"/>
              </a:spcBef>
              <a:spcAft>
                <a:spcPct val="0"/>
              </a:spcAft>
              <a:buClr>
                <a:schemeClr val="hlink"/>
              </a:buClr>
              <a:buSzTx/>
              <a:buFontTx/>
              <a:buChar char="•"/>
            </a:pPr>
            <a:r>
              <a:rPr kumimoji="0" lang="zh-CN" altLang="en-US" sz="1600" b="0" i="0" u="none" strike="noStrike" kern="1200" cap="none" spc="0" normalizeH="0" baseline="0" noProof="1">
                <a:solidFill>
                  <a:srgbClr val="000099"/>
                </a:solidFill>
                <a:latin typeface="+mn-lt"/>
                <a:ea typeface="+mn-ea"/>
                <a:cs typeface="+mn-cs"/>
              </a:rPr>
              <a:t>微指令：</a:t>
            </a:r>
          </a:p>
        </p:txBody>
      </p:sp>
      <p:sp>
        <p:nvSpPr>
          <p:cNvPr id="47105"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77</a:t>
            </a:fld>
            <a:endParaRPr lang="zh-CN" altLang="en-US" sz="14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160038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E679333D-A7F1-EB68-7440-E09134406752}"/>
              </a:ext>
            </a:extLst>
          </p:cNvPr>
          <p:cNvPicPr>
            <a:picLocks noChangeAspect="1"/>
          </p:cNvPicPr>
          <p:nvPr/>
        </p:nvPicPr>
        <p:blipFill>
          <a:blip r:embed="rId4"/>
          <a:stretch>
            <a:fillRect/>
          </a:stretch>
        </p:blipFill>
        <p:spPr>
          <a:xfrm>
            <a:off x="5831632" y="3573016"/>
            <a:ext cx="3060848" cy="3225334"/>
          </a:xfrm>
          <a:prstGeom prst="rect">
            <a:avLst/>
          </a:prstGeom>
        </p:spPr>
      </p:pic>
      <p:pic>
        <p:nvPicPr>
          <p:cNvPr id="49159" name="图片 1"/>
          <p:cNvPicPr>
            <a:picLocks noChangeAspect="1"/>
          </p:cNvPicPr>
          <p:nvPr>
            <p:custDataLst>
              <p:tags r:id="rId1"/>
            </p:custDataLst>
          </p:nvPr>
        </p:nvPicPr>
        <p:blipFill>
          <a:blip r:embed="rId5"/>
          <a:stretch>
            <a:fillRect/>
          </a:stretch>
        </p:blipFill>
        <p:spPr>
          <a:xfrm>
            <a:off x="827405" y="-26670"/>
            <a:ext cx="7874000" cy="2251075"/>
          </a:xfrm>
          <a:prstGeom prst="rect">
            <a:avLst/>
          </a:prstGeom>
          <a:noFill/>
          <a:ln w="9525">
            <a:noFill/>
          </a:ln>
        </p:spPr>
      </p:pic>
      <p:sp>
        <p:nvSpPr>
          <p:cNvPr id="44034" name="文本占位符 53250"/>
          <p:cNvSpPr>
            <a:spLocks noGrp="1" noRot="1"/>
          </p:cNvSpPr>
          <p:nvPr>
            <p:ph idx="1"/>
          </p:nvPr>
        </p:nvSpPr>
        <p:spPr>
          <a:xfrm>
            <a:off x="395605" y="2205355"/>
            <a:ext cx="7848803" cy="4592995"/>
          </a:xfrm>
        </p:spPr>
        <p:txBody>
          <a:bodyPr anchor="t">
            <a:normAutofit/>
          </a:bodyPr>
          <a:lstStyle/>
          <a:p>
            <a:pPr marL="990600" lvl="1" indent="-533400" fontAlgn="base">
              <a:spcAft>
                <a:spcPct val="0"/>
              </a:spcAft>
              <a:buClr>
                <a:schemeClr val="hlink"/>
              </a:buClr>
              <a:buFontTx/>
              <a:buChar char="•"/>
            </a:pPr>
            <a:r>
              <a:rPr kumimoji="0" lang="zh-CN" altLang="en-US" sz="2400" b="1" i="0" u="none" strike="noStrike" kern="1200" cap="none" spc="0" normalizeH="0" baseline="0" noProof="1">
                <a:solidFill>
                  <a:srgbClr val="C00000"/>
                </a:solidFill>
                <a:latin typeface="+mn-lt"/>
                <a:ea typeface="+mn-ea"/>
                <a:cs typeface="+mn-cs"/>
                <a:sym typeface="+mn-ea"/>
              </a:rPr>
              <a:t>指令</a:t>
            </a:r>
            <a:r>
              <a:rPr kumimoji="0" lang="en-US" altLang="zh-CN" sz="2400" b="1" i="0" u="none" strike="noStrike" kern="1200" cap="none" spc="0" normalizeH="0" baseline="0" noProof="1">
                <a:solidFill>
                  <a:srgbClr val="C00000"/>
                </a:solidFill>
                <a:latin typeface="+mn-lt"/>
                <a:ea typeface="+mn-ea"/>
                <a:cs typeface="+mn-cs"/>
                <a:sym typeface="+mn-ea"/>
              </a:rPr>
              <a:t>MOV</a:t>
            </a:r>
            <a:r>
              <a:rPr kumimoji="0" lang="en-US" altLang="zh-CN" sz="2400" b="0" i="0" u="none" strike="noStrike" kern="1200" cap="none" spc="0" normalizeH="0" baseline="0" noProof="1">
                <a:solidFill>
                  <a:srgbClr val="C00000"/>
                </a:solidFill>
                <a:latin typeface="+mn-lt"/>
                <a:ea typeface="+mn-ea"/>
                <a:cs typeface="+mn-cs"/>
                <a:sym typeface="+mn-ea"/>
              </a:rPr>
              <a:t> DR,R3</a:t>
            </a:r>
            <a:r>
              <a:rPr kumimoji="0" lang="zh-CN" altLang="en-US" sz="1600" b="0" i="0" u="none" strike="noStrike" kern="1200" cap="none" spc="0" normalizeH="0" baseline="0" noProof="1">
                <a:solidFill>
                  <a:srgbClr val="C00000"/>
                </a:solidFill>
                <a:latin typeface="+mn-lt"/>
                <a:ea typeface="+mn-ea"/>
                <a:cs typeface="+mn-cs"/>
                <a:sym typeface="+mn-ea"/>
              </a:rPr>
              <a:t>，其操作为：</a:t>
            </a:r>
            <a:r>
              <a:rPr kumimoji="0" lang="en-US" altLang="zh-CN" sz="1600" b="0" i="0" u="none" strike="noStrike" kern="1200" cap="none" spc="0" normalizeH="0" baseline="0" noProof="1">
                <a:solidFill>
                  <a:srgbClr val="C00000"/>
                </a:solidFill>
                <a:latin typeface="+mn-lt"/>
                <a:ea typeface="+mn-ea"/>
                <a:cs typeface="+mn-cs"/>
                <a:sym typeface="+mn-ea"/>
              </a:rPr>
              <a:t>(DR)  →R</a:t>
            </a:r>
            <a:r>
              <a:rPr kumimoji="0" lang="en-US" altLang="zh-CN" sz="1600" b="0" i="0" u="none" strike="noStrike" kern="1200" cap="none" spc="0" normalizeH="0" baseline="-25000" noProof="1">
                <a:solidFill>
                  <a:srgbClr val="C00000"/>
                </a:solidFill>
                <a:latin typeface="+mn-lt"/>
                <a:ea typeface="+mn-ea"/>
                <a:cs typeface="+mn-cs"/>
                <a:sym typeface="+mn-ea"/>
              </a:rPr>
              <a:t>3  </a:t>
            </a:r>
            <a:r>
              <a:rPr kumimoji="0" lang="zh-CN" altLang="en-US" sz="1600" b="0" i="0" u="none" strike="noStrike" kern="1200" cap="none" spc="0" normalizeH="0" baseline="0" noProof="1">
                <a:solidFill>
                  <a:srgbClr val="C00000"/>
                </a:solidFill>
                <a:uFillTx/>
                <a:latin typeface="+mn-lt"/>
                <a:ea typeface="+mn-ea"/>
                <a:cs typeface="+mn-cs"/>
                <a:sym typeface="+mn-ea"/>
              </a:rPr>
              <a:t>，数据通路和微指令格式如图所示，编写其</a:t>
            </a:r>
            <a:r>
              <a:rPr lang="zh-CN" altLang="en-US" sz="1600" noProof="1">
                <a:solidFill>
                  <a:srgbClr val="C00000"/>
                </a:solidFill>
                <a:sym typeface="+mn-ea"/>
              </a:rPr>
              <a:t>执行周期的微指令。</a:t>
            </a:r>
            <a:endParaRPr kumimoji="0" lang="en-US" altLang="zh-CN" sz="1600" b="0" i="0" u="none" strike="noStrike" kern="1200" cap="none" spc="0" normalizeH="0" baseline="0" noProof="1">
              <a:solidFill>
                <a:srgbClr val="C00000"/>
              </a:solidFill>
              <a:latin typeface="+mn-lt"/>
              <a:ea typeface="+mn-ea"/>
              <a:cs typeface="+mn-cs"/>
            </a:endParaRPr>
          </a:p>
          <a:p>
            <a:pPr marL="990600" marR="0" lvl="1" indent="-533400" algn="l" defTabSz="914400" rtl="0" eaLnBrk="1" fontAlgn="base" latinLnBrk="0" hangingPunct="1">
              <a:lnSpc>
                <a:spcPct val="100000"/>
              </a:lnSpc>
              <a:spcBef>
                <a:spcPct val="20000"/>
              </a:spcBef>
              <a:spcAft>
                <a:spcPct val="0"/>
              </a:spcAft>
              <a:buClr>
                <a:schemeClr val="hlink"/>
              </a:buClr>
              <a:buSzTx/>
              <a:buFontTx/>
              <a:buAutoNum type="circleNumDbPlain"/>
            </a:pPr>
            <a:r>
              <a:rPr kumimoji="0" lang="zh-CN" altLang="en-US" sz="1600" b="1" i="0" u="none" strike="noStrike" kern="1200" cap="none" spc="0" normalizeH="0" baseline="0" noProof="1">
                <a:solidFill>
                  <a:schemeClr val="tx2"/>
                </a:solidFill>
                <a:latin typeface="+mn-lt"/>
                <a:ea typeface="+mn-ea"/>
                <a:cs typeface="+mn-cs"/>
              </a:rPr>
              <a:t>取指周期</a:t>
            </a:r>
          </a:p>
          <a:p>
            <a:pPr marL="1371600" lvl="2" indent="-457200" fontAlgn="base">
              <a:spcAft>
                <a:spcPct val="0"/>
              </a:spcAft>
              <a:buClr>
                <a:schemeClr val="hlink"/>
              </a:buClr>
              <a:buFontTx/>
              <a:buChar char="•"/>
            </a:pPr>
            <a:r>
              <a:rPr lang="zh-CN" altLang="en-US" sz="1600" noProof="1">
                <a:solidFill>
                  <a:srgbClr val="000099"/>
                </a:solidFill>
              </a:rPr>
              <a:t>微操作：同</a:t>
            </a:r>
            <a:r>
              <a:rPr lang="en-US" altLang="zh-CN" sz="1600" noProof="1">
                <a:solidFill>
                  <a:srgbClr val="000099"/>
                </a:solidFill>
              </a:rPr>
              <a:t>ADD</a:t>
            </a:r>
            <a:r>
              <a:rPr lang="zh-CN" altLang="en-US" sz="1600" noProof="1">
                <a:solidFill>
                  <a:srgbClr val="000099"/>
                </a:solidFill>
              </a:rPr>
              <a:t>和</a:t>
            </a:r>
            <a:r>
              <a:rPr lang="en-US" altLang="zh-CN" sz="1600" noProof="1">
                <a:solidFill>
                  <a:srgbClr val="000099"/>
                </a:solidFill>
              </a:rPr>
              <a:t>SUB</a:t>
            </a:r>
          </a:p>
          <a:p>
            <a:pPr marL="1371600" lvl="2" indent="-457200" fontAlgn="base">
              <a:spcAft>
                <a:spcPct val="0"/>
              </a:spcAft>
              <a:buClr>
                <a:schemeClr val="hlink"/>
              </a:buClr>
              <a:buFontTx/>
              <a:buChar char="•"/>
            </a:pPr>
            <a:r>
              <a:rPr lang="zh-CN" altLang="en-US" sz="1600" noProof="1">
                <a:solidFill>
                  <a:srgbClr val="000099"/>
                </a:solidFill>
              </a:rPr>
              <a:t>微命令：同</a:t>
            </a:r>
            <a:r>
              <a:rPr lang="en-US" altLang="zh-CN" sz="1600" noProof="1">
                <a:solidFill>
                  <a:srgbClr val="000099"/>
                </a:solidFill>
              </a:rPr>
              <a:t>ADD</a:t>
            </a:r>
            <a:r>
              <a:rPr lang="zh-CN" altLang="en-US" sz="1600" noProof="1">
                <a:solidFill>
                  <a:srgbClr val="000099"/>
                </a:solidFill>
              </a:rPr>
              <a:t>和</a:t>
            </a:r>
            <a:r>
              <a:rPr lang="en-US" altLang="zh-CN" sz="1600" noProof="1">
                <a:solidFill>
                  <a:srgbClr val="000099"/>
                </a:solidFill>
              </a:rPr>
              <a:t>SUB</a:t>
            </a:r>
          </a:p>
          <a:p>
            <a:pPr marL="1371600" lvl="2" indent="-457200" fontAlgn="base">
              <a:spcAft>
                <a:spcPct val="0"/>
              </a:spcAft>
              <a:buClr>
                <a:schemeClr val="hlink"/>
              </a:buClr>
              <a:buFontTx/>
              <a:buChar char="•"/>
            </a:pPr>
            <a:r>
              <a:rPr lang="zh-CN" altLang="en-US" sz="1600" noProof="1">
                <a:solidFill>
                  <a:srgbClr val="000099"/>
                </a:solidFill>
              </a:rPr>
              <a:t>微指令：同</a:t>
            </a:r>
            <a:r>
              <a:rPr lang="en-US" altLang="zh-CN" sz="1600" noProof="1">
                <a:solidFill>
                  <a:srgbClr val="000099"/>
                </a:solidFill>
              </a:rPr>
              <a:t>ADD</a:t>
            </a:r>
            <a:r>
              <a:rPr lang="zh-CN" altLang="en-US" sz="1600" noProof="1">
                <a:solidFill>
                  <a:srgbClr val="000099"/>
                </a:solidFill>
              </a:rPr>
              <a:t>和</a:t>
            </a:r>
            <a:r>
              <a:rPr lang="en-US" altLang="zh-CN" sz="1600" noProof="1">
                <a:solidFill>
                  <a:srgbClr val="000099"/>
                </a:solidFill>
              </a:rPr>
              <a:t>SUB</a:t>
            </a:r>
          </a:p>
          <a:p>
            <a:pPr marL="1371600" lvl="2" indent="-457200" fontAlgn="base">
              <a:spcAft>
                <a:spcPct val="0"/>
              </a:spcAft>
              <a:buClr>
                <a:schemeClr val="hlink"/>
              </a:buClr>
              <a:buNone/>
            </a:pPr>
            <a:r>
              <a:rPr lang="en-US" altLang="zh-CN" sz="1600" noProof="1"/>
              <a:t>000 000 000 000 11111 xxxxxx</a:t>
            </a:r>
          </a:p>
          <a:p>
            <a:pPr marL="990600" marR="0" lvl="1" indent="-533400" algn="l" defTabSz="914400" rtl="0" eaLnBrk="1" fontAlgn="base" latinLnBrk="0" hangingPunct="1">
              <a:lnSpc>
                <a:spcPct val="100000"/>
              </a:lnSpc>
              <a:spcBef>
                <a:spcPct val="20000"/>
              </a:spcBef>
              <a:spcAft>
                <a:spcPct val="0"/>
              </a:spcAft>
              <a:buClr>
                <a:schemeClr val="hlink"/>
              </a:buClr>
              <a:buSzTx/>
              <a:buFontTx/>
              <a:buAutoNum type="circleNumDbPlain"/>
            </a:pPr>
            <a:r>
              <a:rPr kumimoji="0" lang="zh-CN" altLang="en-US" sz="1600" b="1" i="0" u="none" strike="noStrike" kern="1200" cap="none" spc="0" normalizeH="0" baseline="0" noProof="1">
                <a:solidFill>
                  <a:schemeClr val="tx2"/>
                </a:solidFill>
                <a:latin typeface="+mn-lt"/>
                <a:ea typeface="+mn-ea"/>
                <a:cs typeface="+mn-cs"/>
              </a:rPr>
              <a:t>执行周期</a:t>
            </a:r>
          </a:p>
          <a:p>
            <a:pPr marL="1371600" lvl="2" indent="-457200" fontAlgn="base">
              <a:spcAft>
                <a:spcPct val="0"/>
              </a:spcAft>
              <a:buClr>
                <a:schemeClr val="hlink"/>
              </a:buClr>
              <a:buFontTx/>
              <a:buChar char="•"/>
            </a:pPr>
            <a:r>
              <a:rPr lang="zh-CN" altLang="en-US" sz="1600" noProof="1">
                <a:solidFill>
                  <a:srgbClr val="000099"/>
                </a:solidFill>
              </a:rPr>
              <a:t>微操作：</a:t>
            </a:r>
          </a:p>
          <a:p>
            <a:pPr marL="1371600" lvl="2" indent="-457200" fontAlgn="base">
              <a:spcAft>
                <a:spcPct val="0"/>
              </a:spcAft>
              <a:buClr>
                <a:schemeClr val="hlink"/>
              </a:buClr>
              <a:buNone/>
            </a:pPr>
            <a:r>
              <a:rPr lang="en-US" altLang="zh-CN" sz="1600" noProof="1"/>
              <a:t>(DR) →X</a:t>
            </a:r>
            <a:r>
              <a:rPr lang="zh-CN" altLang="en-US" sz="1600" noProof="1"/>
              <a:t>，</a:t>
            </a:r>
            <a:r>
              <a:rPr lang="en-US" altLang="zh-CN" sz="1600" noProof="1"/>
              <a:t>X → R</a:t>
            </a:r>
            <a:r>
              <a:rPr lang="en-US" altLang="zh-CN" sz="1600" baseline="-25000" noProof="1"/>
              <a:t>3</a:t>
            </a:r>
            <a:r>
              <a:rPr lang="en-US" altLang="zh-CN" sz="1600" noProof="1"/>
              <a:t> </a:t>
            </a:r>
            <a:r>
              <a:rPr lang="zh-CN" altLang="en-US" sz="1600" noProof="1"/>
              <a:t>，</a:t>
            </a:r>
          </a:p>
          <a:p>
            <a:pPr marL="1371600" lvl="2" indent="-457200" fontAlgn="base">
              <a:spcAft>
                <a:spcPct val="0"/>
              </a:spcAft>
              <a:buClr>
                <a:schemeClr val="hlink"/>
              </a:buClr>
              <a:buFontTx/>
              <a:buChar char="•"/>
            </a:pPr>
            <a:r>
              <a:rPr lang="zh-CN" altLang="en-US" sz="1600" noProof="1">
                <a:solidFill>
                  <a:srgbClr val="000099"/>
                </a:solidFill>
              </a:rPr>
              <a:t>微命令：</a:t>
            </a:r>
          </a:p>
          <a:p>
            <a:pPr marL="1371600" lvl="2" indent="-457200" fontAlgn="base">
              <a:spcAft>
                <a:spcPct val="0"/>
              </a:spcAft>
              <a:buClr>
                <a:schemeClr val="hlink"/>
              </a:buClr>
              <a:buNone/>
            </a:pPr>
            <a:r>
              <a:rPr lang="en-US" altLang="zh-CN" sz="1600" noProof="1">
                <a:solidFill>
                  <a:srgbClr val="FF0000"/>
                </a:solidFill>
              </a:rPr>
              <a:t>DR→X</a:t>
            </a:r>
            <a:r>
              <a:rPr lang="zh-CN" altLang="en-US" sz="1600" noProof="1">
                <a:solidFill>
                  <a:srgbClr val="FF0000"/>
                </a:solidFill>
              </a:rPr>
              <a:t>，</a:t>
            </a:r>
            <a:r>
              <a:rPr lang="en-US" altLang="zh-CN" sz="1600" noProof="1">
                <a:solidFill>
                  <a:srgbClr val="FF0000"/>
                </a:solidFill>
              </a:rPr>
              <a:t>M</a:t>
            </a:r>
            <a:r>
              <a:rPr lang="zh-CN" altLang="en-US" sz="1600" noProof="1">
                <a:solidFill>
                  <a:srgbClr val="FF0000"/>
                </a:solidFill>
              </a:rPr>
              <a:t>，</a:t>
            </a:r>
            <a:r>
              <a:rPr lang="en-US" altLang="zh-CN" sz="1600" noProof="1">
                <a:solidFill>
                  <a:srgbClr val="FF0000"/>
                </a:solidFill>
              </a:rPr>
              <a:t>LDR</a:t>
            </a:r>
            <a:r>
              <a:rPr lang="en-US" altLang="zh-CN" sz="1600" baseline="-25000" noProof="1">
                <a:solidFill>
                  <a:srgbClr val="FF0000"/>
                </a:solidFill>
              </a:rPr>
              <a:t>3</a:t>
            </a:r>
            <a:r>
              <a:rPr lang="en-US" altLang="zh-CN" sz="1600" noProof="1">
                <a:solidFill>
                  <a:srgbClr val="FF0000"/>
                </a:solidFill>
              </a:rPr>
              <a:t>’ </a:t>
            </a:r>
          </a:p>
          <a:p>
            <a:pPr marL="1371600" lvl="2" indent="-457200" fontAlgn="base">
              <a:spcAft>
                <a:spcPct val="0"/>
              </a:spcAft>
              <a:buClr>
                <a:schemeClr val="hlink"/>
              </a:buClr>
              <a:buFontTx/>
              <a:buChar char="•"/>
            </a:pPr>
            <a:r>
              <a:rPr lang="zh-CN" altLang="en-US" sz="1600" noProof="1">
                <a:solidFill>
                  <a:srgbClr val="000099"/>
                </a:solidFill>
              </a:rPr>
              <a:t>微指令：</a:t>
            </a:r>
          </a:p>
          <a:p>
            <a:pPr marL="1371600" lvl="2" indent="-457200" fontAlgn="base">
              <a:spcAft>
                <a:spcPct val="0"/>
              </a:spcAft>
              <a:buClr>
                <a:schemeClr val="hlink"/>
              </a:buClr>
              <a:buNone/>
            </a:pPr>
            <a:r>
              <a:rPr lang="en-US" altLang="zh-CN" sz="1600" noProof="1"/>
              <a:t>00</a:t>
            </a:r>
            <a:r>
              <a:rPr lang="en-US" altLang="zh-CN" sz="1600" noProof="1">
                <a:solidFill>
                  <a:srgbClr val="FF0000"/>
                </a:solidFill>
              </a:rPr>
              <a:t>1 </a:t>
            </a:r>
            <a:r>
              <a:rPr lang="en-US" altLang="zh-CN" sz="1600" noProof="1"/>
              <a:t>000 0</a:t>
            </a:r>
            <a:r>
              <a:rPr lang="en-US" altLang="zh-CN" sz="1600" noProof="1">
                <a:solidFill>
                  <a:srgbClr val="FF0000"/>
                </a:solidFill>
              </a:rPr>
              <a:t>1</a:t>
            </a:r>
            <a:r>
              <a:rPr lang="en-US" altLang="zh-CN" sz="1600" noProof="1"/>
              <a:t>0 0</a:t>
            </a:r>
            <a:r>
              <a:rPr lang="en-US" altLang="zh-CN" sz="1600" noProof="1">
                <a:solidFill>
                  <a:srgbClr val="FF0000"/>
                </a:solidFill>
              </a:rPr>
              <a:t>1</a:t>
            </a:r>
            <a:r>
              <a:rPr lang="en-US" altLang="zh-CN" sz="1600" noProof="1"/>
              <a:t>0 00000 xxxxxx</a:t>
            </a:r>
          </a:p>
        </p:txBody>
      </p:sp>
      <p:sp>
        <p:nvSpPr>
          <p:cNvPr id="47105"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78</a:t>
            </a:fld>
            <a:endParaRPr lang="zh-CN" altLang="en-US" sz="14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040181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占位符 24578"/>
          <p:cNvSpPr>
            <a:spLocks noGrp="1" noRot="1"/>
          </p:cNvSpPr>
          <p:nvPr>
            <p:ph idx="1"/>
          </p:nvPr>
        </p:nvSpPr>
        <p:spPr>
          <a:xfrm>
            <a:off x="323850" y="836613"/>
            <a:ext cx="8540750" cy="5186362"/>
          </a:xfrm>
        </p:spPr>
        <p:txBody>
          <a:bodyPr anchor="t" anchorCtr="0">
            <a:normAutofit/>
          </a:bodyPr>
          <a:lstStyle/>
          <a:p>
            <a:pPr lvl="1"/>
            <a:r>
              <a:rPr lang="zh-CN" altLang="en-US" dirty="0"/>
              <a:t>微操作控制信号的产生</a:t>
            </a:r>
            <a:endParaRPr lang="en-US" altLang="zh-CN" dirty="0"/>
          </a:p>
          <a:p>
            <a:pPr lvl="2"/>
            <a:r>
              <a:rPr lang="zh-CN" altLang="en-US" sz="1800" dirty="0"/>
              <a:t>时序很关键，例如三个微命令信号</a:t>
            </a:r>
            <a:r>
              <a:rPr lang="en-US" altLang="zh-CN" sz="1800" dirty="0"/>
              <a:t>(LDR1’</a:t>
            </a:r>
            <a:r>
              <a:rPr lang="zh-CN" altLang="en-US" sz="1800" dirty="0"/>
              <a:t>，</a:t>
            </a:r>
            <a:r>
              <a:rPr lang="en-US" altLang="zh-CN" sz="1800" dirty="0"/>
              <a:t>LDR2’</a:t>
            </a:r>
            <a:r>
              <a:rPr lang="zh-CN" altLang="en-US" sz="1800" dirty="0"/>
              <a:t>，</a:t>
            </a:r>
            <a:r>
              <a:rPr lang="en-US" altLang="zh-CN" sz="1800" dirty="0"/>
              <a:t>LDR3’)</a:t>
            </a:r>
            <a:r>
              <a:rPr lang="zh-CN" altLang="en-US" sz="1800" dirty="0"/>
              <a:t>既不能来得太早，也不能来得太晚。为此，这些微命令信号要配合时间控制信号</a:t>
            </a:r>
            <a:endParaRPr lang="en-US" altLang="zh-CN" sz="1800" dirty="0"/>
          </a:p>
          <a:p>
            <a:pPr lvl="2"/>
            <a:r>
              <a:rPr lang="zh-CN" altLang="en-US" sz="1800" dirty="0"/>
              <a:t>可将他们同节拍脉冲 </a:t>
            </a:r>
            <a:r>
              <a:rPr lang="en-US" altLang="zh-CN" sz="1800" dirty="0"/>
              <a:t>T4 </a:t>
            </a:r>
            <a:r>
              <a:rPr lang="zh-CN" altLang="en-US" sz="1800" dirty="0"/>
              <a:t>相与而得到 </a:t>
            </a:r>
            <a:r>
              <a:rPr lang="en-US" altLang="zh-CN" sz="1800" dirty="0"/>
              <a:t>LDR1</a:t>
            </a:r>
            <a:r>
              <a:rPr lang="zh-CN" altLang="en-US" sz="1800" dirty="0"/>
              <a:t>～</a:t>
            </a:r>
            <a:r>
              <a:rPr lang="en-US" altLang="zh-CN" sz="1800" dirty="0"/>
              <a:t>LDR3 </a:t>
            </a:r>
            <a:r>
              <a:rPr lang="zh-CN" altLang="en-US" sz="1800" dirty="0"/>
              <a:t>信号，其它操作同样按逻辑顺序与节拍脉冲相与：</a:t>
            </a:r>
          </a:p>
          <a:p>
            <a:pPr lvl="3">
              <a:buNone/>
            </a:pPr>
            <a:r>
              <a:rPr lang="en-US" altLang="zh-CN" dirty="0"/>
              <a:t>LDAR =</a:t>
            </a:r>
            <a:r>
              <a:rPr lang="en-US" altLang="zh-CN" dirty="0">
                <a:solidFill>
                  <a:srgbClr val="FF0000"/>
                </a:solidFill>
              </a:rPr>
              <a:t>LDAR’ ·T</a:t>
            </a:r>
            <a:r>
              <a:rPr lang="en-US" altLang="zh-CN" baseline="-25000" dirty="0">
                <a:solidFill>
                  <a:srgbClr val="FF0000"/>
                </a:solidFill>
              </a:rPr>
              <a:t>1</a:t>
            </a:r>
            <a:r>
              <a:rPr lang="zh-CN" altLang="en-US" dirty="0">
                <a:solidFill>
                  <a:srgbClr val="FF0000"/>
                </a:solidFill>
              </a:rPr>
              <a:t>，</a:t>
            </a:r>
          </a:p>
          <a:p>
            <a:pPr lvl="3">
              <a:buNone/>
            </a:pPr>
            <a:r>
              <a:rPr lang="en-US" altLang="zh-CN" dirty="0"/>
              <a:t>RD=</a:t>
            </a:r>
            <a:r>
              <a:rPr lang="en-US" altLang="zh-CN" dirty="0">
                <a:solidFill>
                  <a:srgbClr val="FF0000"/>
                </a:solidFill>
              </a:rPr>
              <a:t>RD’ ·T</a:t>
            </a:r>
            <a:r>
              <a:rPr lang="en-US" altLang="zh-CN" baseline="-25000" dirty="0">
                <a:solidFill>
                  <a:srgbClr val="FF0000"/>
                </a:solidFill>
              </a:rPr>
              <a:t>2</a:t>
            </a:r>
            <a:r>
              <a:rPr lang="zh-CN" altLang="en-US" dirty="0">
                <a:solidFill>
                  <a:srgbClr val="FF0000"/>
                </a:solidFill>
              </a:rPr>
              <a:t>，</a:t>
            </a:r>
          </a:p>
          <a:p>
            <a:pPr lvl="3">
              <a:buNone/>
            </a:pPr>
            <a:r>
              <a:rPr lang="en-US" altLang="zh-CN" dirty="0"/>
              <a:t>…</a:t>
            </a:r>
            <a:r>
              <a:rPr lang="zh-CN" altLang="en-US" dirty="0"/>
              <a:t>（取指周期结束）</a:t>
            </a:r>
            <a:endParaRPr lang="en-US" altLang="zh-CN" dirty="0"/>
          </a:p>
          <a:p>
            <a:pPr lvl="3">
              <a:buNone/>
            </a:pPr>
            <a:r>
              <a:rPr lang="en-US" altLang="zh-CN" dirty="0"/>
              <a:t>R</a:t>
            </a:r>
            <a:r>
              <a:rPr lang="en-US" altLang="zh-CN" baseline="-25000" dirty="0"/>
              <a:t>1</a:t>
            </a:r>
            <a:r>
              <a:rPr lang="en-US" altLang="zh-CN" dirty="0"/>
              <a:t>→X=(R</a:t>
            </a:r>
            <a:r>
              <a:rPr lang="en-US" altLang="zh-CN" baseline="-25000" dirty="0"/>
              <a:t>1</a:t>
            </a:r>
            <a:r>
              <a:rPr lang="en-US" altLang="zh-CN" dirty="0"/>
              <a:t>→X) ·T</a:t>
            </a:r>
            <a:r>
              <a:rPr lang="en-US" altLang="zh-CN" baseline="-25000" dirty="0"/>
              <a:t>1</a:t>
            </a:r>
            <a:r>
              <a:rPr lang="en-US" altLang="zh-CN" dirty="0"/>
              <a:t> </a:t>
            </a:r>
            <a:r>
              <a:rPr lang="zh-CN" altLang="en-US" dirty="0"/>
              <a:t>，</a:t>
            </a:r>
          </a:p>
          <a:p>
            <a:pPr lvl="3">
              <a:buNone/>
            </a:pPr>
            <a:r>
              <a:rPr lang="en-US" altLang="zh-CN" dirty="0"/>
              <a:t>… </a:t>
            </a:r>
          </a:p>
          <a:p>
            <a:pPr lvl="3">
              <a:buNone/>
            </a:pPr>
            <a:r>
              <a:rPr lang="en-US" altLang="zh-CN" dirty="0">
                <a:solidFill>
                  <a:srgbClr val="FF0000"/>
                </a:solidFill>
              </a:rPr>
              <a:t>LD R</a:t>
            </a:r>
            <a:r>
              <a:rPr lang="en-US" altLang="zh-CN" baseline="-25000" dirty="0">
                <a:solidFill>
                  <a:srgbClr val="FF0000"/>
                </a:solidFill>
              </a:rPr>
              <a:t>3</a:t>
            </a:r>
            <a:r>
              <a:rPr lang="en-US" altLang="zh-CN" dirty="0">
                <a:solidFill>
                  <a:srgbClr val="FF0000"/>
                </a:solidFill>
              </a:rPr>
              <a:t> =LD R</a:t>
            </a:r>
            <a:r>
              <a:rPr lang="en-US" altLang="zh-CN" baseline="-25000" dirty="0">
                <a:solidFill>
                  <a:srgbClr val="FF0000"/>
                </a:solidFill>
              </a:rPr>
              <a:t>3</a:t>
            </a:r>
            <a:r>
              <a:rPr lang="en-US" altLang="zh-CN" dirty="0">
                <a:solidFill>
                  <a:srgbClr val="FF0000"/>
                </a:solidFill>
              </a:rPr>
              <a:t>’ ·T</a:t>
            </a:r>
            <a:r>
              <a:rPr lang="en-US" altLang="zh-CN" baseline="-25000" dirty="0">
                <a:solidFill>
                  <a:srgbClr val="FF0000"/>
                </a:solidFill>
              </a:rPr>
              <a:t>4</a:t>
            </a:r>
            <a:r>
              <a:rPr lang="en-US" altLang="zh-CN" baseline="-25000" dirty="0"/>
              <a:t> </a:t>
            </a:r>
            <a:r>
              <a:rPr lang="zh-CN" altLang="en-US" dirty="0"/>
              <a:t>（执行周期结束）</a:t>
            </a:r>
            <a:endParaRPr lang="en-US" altLang="zh-CN" dirty="0"/>
          </a:p>
        </p:txBody>
      </p:sp>
      <p:sp>
        <p:nvSpPr>
          <p:cNvPr id="48129"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79</a:t>
            </a:fld>
            <a:endParaRPr lang="zh-CN" altLang="en-US" sz="1400" dirty="0">
              <a:latin typeface="Arial" panose="020B0604020202020204" pitchFamily="34" charset="0"/>
              <a:ea typeface="宋体" panose="02010600030101010101" pitchFamily="2" charset="-122"/>
            </a:endParaRPr>
          </a:p>
        </p:txBody>
      </p:sp>
      <p:pic>
        <p:nvPicPr>
          <p:cNvPr id="3" name="Picture 2">
            <a:extLst>
              <a:ext uri="{FF2B5EF4-FFF2-40B4-BE49-F238E27FC236}">
                <a16:creationId xmlns:a16="http://schemas.microsoft.com/office/drawing/2014/main" id="{53F0F010-47FC-5447-A353-D669C6E02EFF}"/>
              </a:ext>
            </a:extLst>
          </p:cNvPr>
          <p:cNvPicPr>
            <a:picLocks noChangeAspect="1"/>
          </p:cNvPicPr>
          <p:nvPr/>
        </p:nvPicPr>
        <p:blipFill>
          <a:blip r:embed="rId2"/>
          <a:stretch>
            <a:fillRect/>
          </a:stretch>
        </p:blipFill>
        <p:spPr>
          <a:xfrm>
            <a:off x="1475656" y="4782986"/>
            <a:ext cx="6336704" cy="20303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p:cNvSpPr>
          <p:nvPr>
            <p:ph type="title"/>
            <p:custDataLst>
              <p:tags r:id="rId1"/>
            </p:custDataLst>
          </p:nvPr>
        </p:nvSpPr>
        <p:spPr/>
        <p:txBody>
          <a:bodyPr vert="horz" wrap="square" lIns="91440" tIns="45720" rIns="91440" bIns="45720" anchor="b" anchorCtr="0"/>
          <a:lstStyle/>
          <a:p>
            <a:pPr eaLnBrk="1" hangingPunct="1"/>
            <a:r>
              <a:rPr lang="en-US" altLang="zh-CN" dirty="0"/>
              <a:t>5.1.2 CPU</a:t>
            </a:r>
            <a:r>
              <a:rPr lang="zh-CN" altLang="en-US" dirty="0"/>
              <a:t>的基本组成</a:t>
            </a:r>
          </a:p>
        </p:txBody>
      </p:sp>
      <p:sp>
        <p:nvSpPr>
          <p:cNvPr id="20482" name="文本占位符 13314"/>
          <p:cNvSpPr>
            <a:spLocks noGrp="1" noRot="1"/>
          </p:cNvSpPr>
          <p:nvPr>
            <p:ph idx="1"/>
          </p:nvPr>
        </p:nvSpPr>
        <p:spPr>
          <a:xfrm>
            <a:off x="323850" y="1485265"/>
            <a:ext cx="8540750" cy="4682490"/>
          </a:xfrm>
        </p:spPr>
        <p:txBody>
          <a:bodyPr anchor="t" anchorCtr="0"/>
          <a:lstStyle/>
          <a:p>
            <a:pPr marL="990600" lvl="1" indent="-533400">
              <a:lnSpc>
                <a:spcPct val="130000"/>
              </a:lnSpc>
              <a:buAutoNum type="arabicPeriod"/>
            </a:pPr>
            <a:r>
              <a:rPr lang="zh-CN" altLang="en-US" dirty="0"/>
              <a:t>基本组成</a:t>
            </a:r>
          </a:p>
          <a:p>
            <a:pPr marL="990600" lvl="1" indent="-533400">
              <a:lnSpc>
                <a:spcPct val="120000"/>
              </a:lnSpc>
            </a:pPr>
            <a:r>
              <a:rPr lang="zh-CN" altLang="en-US" b="1" dirty="0">
                <a:solidFill>
                  <a:srgbClr val="000066"/>
                </a:solidFill>
                <a:latin typeface="宋体" panose="02010600030101010101" pitchFamily="2" charset="-122"/>
                <a:hlinkClick r:id="rId3" action="ppaction://hlinksldjump"/>
              </a:rPr>
              <a:t>早期的</a:t>
            </a:r>
            <a:r>
              <a:rPr lang="en-US" altLang="zh-CN" b="1" dirty="0">
                <a:solidFill>
                  <a:srgbClr val="000066"/>
                </a:solidFill>
                <a:hlinkClick r:id="rId3" action="ppaction://hlinksldjump"/>
              </a:rPr>
              <a:t>CPU</a:t>
            </a:r>
            <a:r>
              <a:rPr lang="en-US" altLang="zh-CN" dirty="0">
                <a:latin typeface="宋体" panose="02010600030101010101" pitchFamily="2" charset="-122"/>
                <a:hlinkClick r:id="rId3" action="ppaction://hlinksldjump"/>
              </a:rPr>
              <a:t> </a:t>
            </a:r>
            <a:r>
              <a:rPr lang="zh-CN" altLang="en-US" dirty="0">
                <a:latin typeface="宋体" panose="02010600030101010101" pitchFamily="2" charset="-122"/>
              </a:rPr>
              <a:t>由</a:t>
            </a:r>
            <a:r>
              <a:rPr lang="zh-CN" altLang="en-US" b="1" dirty="0">
                <a:solidFill>
                  <a:srgbClr val="FF0000"/>
                </a:solidFill>
                <a:latin typeface="宋体" panose="02010600030101010101" pitchFamily="2" charset="-122"/>
              </a:rPr>
              <a:t>运算器</a:t>
            </a:r>
            <a:r>
              <a:rPr lang="zh-CN" altLang="en-US" dirty="0">
                <a:latin typeface="宋体" panose="02010600030101010101" pitchFamily="2" charset="-122"/>
              </a:rPr>
              <a:t>和</a:t>
            </a:r>
            <a:r>
              <a:rPr lang="zh-CN" altLang="en-US" b="1" dirty="0">
                <a:solidFill>
                  <a:srgbClr val="FF0000"/>
                </a:solidFill>
                <a:latin typeface="宋体" panose="02010600030101010101" pitchFamily="2" charset="-122"/>
              </a:rPr>
              <a:t>控制器</a:t>
            </a:r>
            <a:r>
              <a:rPr lang="zh-CN" altLang="en-US" dirty="0">
                <a:latin typeface="宋体" panose="02010600030101010101" pitchFamily="2" charset="-122"/>
              </a:rPr>
              <a:t>两大部分组成。</a:t>
            </a:r>
          </a:p>
          <a:p>
            <a:pPr marL="990600" lvl="1" indent="-533400"/>
            <a:r>
              <a:rPr lang="zh-CN" altLang="en-US" dirty="0">
                <a:latin typeface="宋体" panose="02010600030101010101" pitchFamily="2" charset="-122"/>
              </a:rPr>
              <a:t>随着高密度集成电路技术的发展，浮点运算器、</a:t>
            </a:r>
            <a:r>
              <a:rPr lang="en-US" altLang="zh-CN" dirty="0">
                <a:latin typeface="宋体" panose="02010600030101010101" pitchFamily="2" charset="-122"/>
              </a:rPr>
              <a:t>Cache</a:t>
            </a:r>
            <a:r>
              <a:rPr lang="zh-CN" altLang="en-US" dirty="0">
                <a:latin typeface="宋体" panose="02010600030101010101" pitchFamily="2" charset="-122"/>
              </a:rPr>
              <a:t>等移入</a:t>
            </a:r>
            <a:r>
              <a:rPr lang="en-US" altLang="zh-CN" dirty="0"/>
              <a:t>CPU</a:t>
            </a:r>
            <a:r>
              <a:rPr lang="en-US" altLang="zh-CN" dirty="0">
                <a:latin typeface="宋体" panose="02010600030101010101" pitchFamily="2" charset="-122"/>
              </a:rPr>
              <a:t> </a:t>
            </a:r>
            <a:r>
              <a:rPr lang="zh-CN" altLang="en-US" dirty="0">
                <a:latin typeface="宋体" panose="02010600030101010101" pitchFamily="2" charset="-122"/>
              </a:rPr>
              <a:t>的内部，因此，</a:t>
            </a:r>
            <a:r>
              <a:rPr lang="zh-CN" altLang="en-US" b="1" dirty="0">
                <a:solidFill>
                  <a:srgbClr val="000066"/>
                </a:solidFill>
                <a:latin typeface="宋体" panose="02010600030101010101" pitchFamily="2" charset="-122"/>
              </a:rPr>
              <a:t>现代</a:t>
            </a:r>
            <a:r>
              <a:rPr lang="en-US" altLang="zh-CN" b="1" dirty="0">
                <a:solidFill>
                  <a:srgbClr val="000066"/>
                </a:solidFill>
                <a:latin typeface="宋体" panose="02010600030101010101" pitchFamily="2" charset="-122"/>
              </a:rPr>
              <a:t>CPU</a:t>
            </a:r>
            <a:r>
              <a:rPr lang="zh-CN" altLang="en-US" dirty="0">
                <a:latin typeface="宋体" panose="02010600030101010101" pitchFamily="2" charset="-122"/>
              </a:rPr>
              <a:t>的基本组成可视为</a:t>
            </a:r>
            <a:r>
              <a:rPr lang="zh-CN" altLang="en-US" b="1" dirty="0">
                <a:solidFill>
                  <a:srgbClr val="FF0000"/>
                </a:solidFill>
                <a:latin typeface="宋体" panose="02010600030101010101" pitchFamily="2" charset="-122"/>
              </a:rPr>
              <a:t>运算器、</a:t>
            </a:r>
            <a:r>
              <a:rPr lang="en-US" altLang="zh-CN" b="1" u="sng" dirty="0">
                <a:solidFill>
                  <a:srgbClr val="FF0000"/>
                </a:solidFill>
                <a:latin typeface="宋体" panose="02010600030101010101" pitchFamily="2" charset="-122"/>
              </a:rPr>
              <a:t>cache</a:t>
            </a:r>
            <a:r>
              <a:rPr lang="zh-CN" altLang="en-US" dirty="0">
                <a:latin typeface="宋体" panose="02010600030101010101" pitchFamily="2" charset="-122"/>
              </a:rPr>
              <a:t>和</a:t>
            </a:r>
            <a:r>
              <a:rPr lang="zh-CN" altLang="en-US" b="1" dirty="0">
                <a:solidFill>
                  <a:srgbClr val="FF0000"/>
                </a:solidFill>
                <a:latin typeface="宋体" panose="02010600030101010101" pitchFamily="2" charset="-122"/>
              </a:rPr>
              <a:t>控制器</a:t>
            </a:r>
            <a:r>
              <a:rPr lang="zh-CN" altLang="en-US" dirty="0">
                <a:latin typeface="宋体" panose="02010600030101010101" pitchFamily="2" charset="-122"/>
              </a:rPr>
              <a:t>三大部分。</a:t>
            </a:r>
          </a:p>
          <a:p>
            <a:pPr marL="990600" lvl="1" indent="-533400"/>
            <a:r>
              <a:rPr lang="zh-CN" altLang="en-US" dirty="0">
                <a:latin typeface="宋体" panose="02010600030101010101" pitchFamily="2" charset="-122"/>
              </a:rPr>
              <a:t>本章以现代</a:t>
            </a:r>
            <a:r>
              <a:rPr lang="en-US" altLang="zh-CN" dirty="0">
                <a:latin typeface="宋体" panose="02010600030101010101" pitchFamily="2" charset="-122"/>
              </a:rPr>
              <a:t>CPU</a:t>
            </a:r>
            <a:r>
              <a:rPr lang="zh-CN" altLang="en-US" dirty="0">
                <a:latin typeface="宋体" panose="02010600030101010101" pitchFamily="2" charset="-122"/>
              </a:rPr>
              <a:t>模型执行指令为主线，讲解</a:t>
            </a:r>
            <a:r>
              <a:rPr lang="en-US" altLang="zh-CN" dirty="0">
                <a:latin typeface="宋体" panose="02010600030101010101" pitchFamily="2" charset="-122"/>
              </a:rPr>
              <a:t>CPU</a:t>
            </a:r>
            <a:r>
              <a:rPr lang="zh-CN" altLang="en-US" dirty="0">
                <a:latin typeface="宋体" panose="02010600030101010101" pitchFamily="2" charset="-122"/>
              </a:rPr>
              <a:t>的组成原理。</a:t>
            </a:r>
          </a:p>
        </p:txBody>
      </p:sp>
      <p:sp>
        <p:nvSpPr>
          <p:cNvPr id="20481"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400" dirty="0">
                <a:latin typeface="Arial" panose="020B0604020202020204" pitchFamily="34" charset="0"/>
                <a:ea typeface="宋体" panose="02010600030101010101" pitchFamily="2" charset="-122"/>
              </a:rPr>
              <a:t>8</a:t>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占位符 25602"/>
          <p:cNvSpPr>
            <a:spLocks noGrp="1" noRot="1"/>
          </p:cNvSpPr>
          <p:nvPr>
            <p:ph idx="1"/>
          </p:nvPr>
        </p:nvSpPr>
        <p:spPr>
          <a:xfrm>
            <a:off x="301625" y="908050"/>
            <a:ext cx="8540750" cy="5114925"/>
          </a:xfrm>
        </p:spPr>
        <p:txBody>
          <a:bodyPr anchor="t" anchorCtr="0">
            <a:normAutofit/>
          </a:bodyPr>
          <a:lstStyle/>
          <a:p>
            <a:pPr marL="457200" lvl="1" indent="0">
              <a:buNone/>
            </a:pPr>
            <a:r>
              <a:rPr lang="zh-CN" altLang="zh-CN" sz="2800" b="1" dirty="0"/>
              <a:t>2、微指令和微程序</a:t>
            </a:r>
            <a:endParaRPr lang="en-US" altLang="zh-CN" dirty="0">
              <a:solidFill>
                <a:schemeClr val="hlink"/>
              </a:solidFill>
            </a:endParaRPr>
          </a:p>
          <a:p>
            <a:pPr lvl="1"/>
            <a:r>
              <a:rPr lang="zh-CN" altLang="en-US" dirty="0">
                <a:solidFill>
                  <a:schemeClr val="hlink"/>
                </a:solidFill>
              </a:rPr>
              <a:t>微程序</a:t>
            </a:r>
            <a:r>
              <a:rPr lang="zh-CN" altLang="en-US" dirty="0"/>
              <a:t>：</a:t>
            </a:r>
            <a:r>
              <a:rPr lang="zh-CN" altLang="en-US" b="1" dirty="0"/>
              <a:t>由若干条微指令构成的序列，对应着一条机器指令。例如：</a:t>
            </a:r>
          </a:p>
          <a:p>
            <a:pPr lvl="2"/>
            <a:r>
              <a:rPr lang="en-US" altLang="zh-CN" b="1" dirty="0"/>
              <a:t>ADD R1 R2</a:t>
            </a:r>
            <a:r>
              <a:rPr lang="zh-CN" altLang="en-US" b="1" dirty="0"/>
              <a:t>是</a:t>
            </a:r>
            <a:r>
              <a:rPr lang="zh-CN" altLang="en-US" b="1" dirty="0">
                <a:solidFill>
                  <a:srgbClr val="2453CA"/>
                </a:solidFill>
              </a:rPr>
              <a:t>微程序</a:t>
            </a:r>
            <a:r>
              <a:rPr lang="zh-CN" altLang="en-US" b="1" dirty="0"/>
              <a:t>，由若干条微指令构成</a:t>
            </a:r>
          </a:p>
          <a:p>
            <a:pPr lvl="2"/>
            <a:r>
              <a:rPr lang="zh-CN" altLang="en-US" b="1" dirty="0"/>
              <a:t>“</a:t>
            </a:r>
            <a:r>
              <a:rPr lang="en-US" altLang="zh-CN" b="1" dirty="0"/>
              <a:t>ADD R1 R2”</a:t>
            </a:r>
            <a:r>
              <a:rPr lang="zh-CN" altLang="en-US" b="1" dirty="0"/>
              <a:t>在取指周期中使用一条</a:t>
            </a:r>
            <a:r>
              <a:rPr lang="zh-CN" altLang="en-US" b="1" dirty="0">
                <a:solidFill>
                  <a:schemeClr val="accent3">
                    <a:lumMod val="75000"/>
                  </a:schemeClr>
                </a:solidFill>
              </a:rPr>
              <a:t>微指令</a:t>
            </a:r>
            <a:r>
              <a:rPr lang="zh-CN" altLang="en-US" b="1" dirty="0"/>
              <a:t>完成写</a:t>
            </a:r>
            <a:r>
              <a:rPr lang="en-US" altLang="zh-CN" b="1" dirty="0"/>
              <a:t>IR</a:t>
            </a:r>
            <a:r>
              <a:rPr lang="zh-CN" altLang="en-US" b="1" dirty="0"/>
              <a:t>和</a:t>
            </a:r>
            <a:r>
              <a:rPr lang="en-US" altLang="zh-CN" b="1" dirty="0"/>
              <a:t>PC+1</a:t>
            </a:r>
            <a:r>
              <a:rPr lang="zh-CN" altLang="en-US" b="1" dirty="0"/>
              <a:t>等取指相关操作</a:t>
            </a:r>
          </a:p>
          <a:p>
            <a:pPr lvl="2"/>
            <a:r>
              <a:rPr lang="zh-CN" altLang="en-US" b="1" dirty="0"/>
              <a:t>其中“</a:t>
            </a:r>
            <a:r>
              <a:rPr lang="en-US" altLang="zh-CN" b="1" dirty="0"/>
              <a:t>PC+1”</a:t>
            </a:r>
            <a:r>
              <a:rPr lang="zh-CN" altLang="en-US" b="1" dirty="0"/>
              <a:t>是一个</a:t>
            </a:r>
            <a:r>
              <a:rPr lang="zh-CN" altLang="en-US" b="1" dirty="0">
                <a:solidFill>
                  <a:srgbClr val="FF0000"/>
                </a:solidFill>
              </a:rPr>
              <a:t>微命令</a:t>
            </a:r>
            <a:r>
              <a:rPr lang="zh-CN" altLang="en-US" b="1" dirty="0"/>
              <a:t>（对应</a:t>
            </a:r>
            <a:r>
              <a:rPr lang="zh-CN" altLang="en-US" b="1" dirty="0">
                <a:solidFill>
                  <a:srgbClr val="FF0000"/>
                </a:solidFill>
              </a:rPr>
              <a:t>微操作</a:t>
            </a:r>
            <a:r>
              <a:rPr lang="en-US" altLang="zh-CN" b="1" dirty="0"/>
              <a:t>(PC)+1→PC</a:t>
            </a:r>
            <a:r>
              <a:rPr lang="zh-CN" altLang="en-US" b="1" dirty="0"/>
              <a:t>）</a:t>
            </a:r>
            <a:endParaRPr lang="en-US" altLang="zh-CN" b="1" dirty="0"/>
          </a:p>
          <a:p>
            <a:pPr lvl="1"/>
            <a:r>
              <a:rPr lang="zh-CN" altLang="en-US" sz="2400" b="1" dirty="0"/>
              <a:t>执行一条机器指令的过程，就是执行其对应的微程序的过程。</a:t>
            </a:r>
          </a:p>
        </p:txBody>
      </p:sp>
      <p:sp>
        <p:nvSpPr>
          <p:cNvPr id="49153"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80</a:t>
            </a:fld>
            <a:endParaRPr lang="zh-CN" altLang="en-US" sz="1400" dirty="0">
              <a:latin typeface="Arial" panose="020B0604020202020204" pitchFamily="34" charset="0"/>
              <a:ea typeface="宋体" panose="02010600030101010101" pitchFamily="2" charset="-122"/>
            </a:endParaRPr>
          </a:p>
        </p:txBody>
      </p:sp>
      <p:pic>
        <p:nvPicPr>
          <p:cNvPr id="49155" name="图片 25603"/>
          <p:cNvPicPr>
            <a:picLocks noChangeAspect="1"/>
          </p:cNvPicPr>
          <p:nvPr/>
        </p:nvPicPr>
        <p:blipFill>
          <a:blip r:embed="rId2"/>
          <a:stretch>
            <a:fillRect/>
          </a:stretch>
        </p:blipFill>
        <p:spPr>
          <a:xfrm>
            <a:off x="1763688" y="4878987"/>
            <a:ext cx="6264275" cy="1179513"/>
          </a:xfrm>
          <a:prstGeom prst="rect">
            <a:avLst/>
          </a:prstGeom>
          <a:noFill/>
          <a:ln w="9525">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Picture 2" descr="5">
            <a:hlinkClick r:id="rId3" action="ppaction://hlinkfile"/>
          </p:cNvPr>
          <p:cNvPicPr>
            <a:picLocks noChangeAspect="1"/>
          </p:cNvPicPr>
          <p:nvPr/>
        </p:nvPicPr>
        <p:blipFill>
          <a:blip r:embed="rId4"/>
          <a:stretch>
            <a:fillRect/>
          </a:stretch>
        </p:blipFill>
        <p:spPr>
          <a:xfrm>
            <a:off x="2915920" y="1772920"/>
            <a:ext cx="6048375" cy="3721100"/>
          </a:xfrm>
          <a:prstGeom prst="rect">
            <a:avLst/>
          </a:prstGeom>
          <a:noFill/>
          <a:ln w="9525">
            <a:noFill/>
          </a:ln>
        </p:spPr>
      </p:pic>
      <p:sp>
        <p:nvSpPr>
          <p:cNvPr id="50180" name="Rectangle 3"/>
          <p:cNvSpPr>
            <a:spLocks noGrp="1"/>
          </p:cNvSpPr>
          <p:nvPr>
            <p:ph type="title"/>
          </p:nvPr>
        </p:nvSpPr>
        <p:spPr>
          <a:xfrm>
            <a:off x="457200" y="122238"/>
            <a:ext cx="7543800" cy="1074737"/>
          </a:xfrm>
        </p:spPr>
        <p:txBody>
          <a:bodyPr vert="horz" wrap="square" lIns="91440" tIns="45720" rIns="91440" bIns="45720" anchor="b" anchorCtr="0"/>
          <a:lstStyle/>
          <a:p>
            <a:pPr eaLnBrk="1" hangingPunct="1"/>
            <a:r>
              <a:rPr lang="en-US" altLang="zh-CN" dirty="0">
                <a:cs typeface="Times New Roman" panose="02020603050405020304" pitchFamily="18" charset="0"/>
              </a:rPr>
              <a:t>5</a:t>
            </a:r>
            <a:r>
              <a:rPr lang="en-US" altLang="zh-CN" dirty="0"/>
              <a:t>.4.1 </a:t>
            </a:r>
            <a:r>
              <a:rPr lang="zh-CN" altLang="en-US" b="0" dirty="0"/>
              <a:t>微程序控制原理</a:t>
            </a:r>
          </a:p>
        </p:txBody>
      </p:sp>
      <p:sp>
        <p:nvSpPr>
          <p:cNvPr id="50181" name="Rectangle 4"/>
          <p:cNvSpPr>
            <a:spLocks noGrp="1"/>
          </p:cNvSpPr>
          <p:nvPr>
            <p:ph idx="1"/>
          </p:nvPr>
        </p:nvSpPr>
        <p:spPr>
          <a:xfrm>
            <a:off x="788988" y="5228908"/>
            <a:ext cx="7772400" cy="1224428"/>
          </a:xfrm>
        </p:spPr>
        <p:txBody>
          <a:bodyPr vert="horz" wrap="square" lIns="91440" tIns="45720" rIns="91440" bIns="45720" anchor="t" anchorCtr="0">
            <a:normAutofit/>
          </a:bodyPr>
          <a:lstStyle/>
          <a:p>
            <a:pPr eaLnBrk="1" hangingPunct="1"/>
            <a:r>
              <a:rPr lang="zh-CN" altLang="en-US" sz="2000" dirty="0"/>
              <a:t>微指令寄存器用来存放由控制存储器</a:t>
            </a:r>
            <a:r>
              <a:rPr lang="en-US" altLang="zh-CN" sz="2000" dirty="0" err="1"/>
              <a:t>μCM</a:t>
            </a:r>
            <a:r>
              <a:rPr lang="zh-CN" altLang="en-US" sz="2000" dirty="0"/>
              <a:t>读出的一条微指令信息。</a:t>
            </a:r>
            <a:endParaRPr lang="en-US" altLang="zh-CN" sz="2000" dirty="0"/>
          </a:p>
          <a:p>
            <a:pPr lvl="1"/>
            <a:r>
              <a:rPr lang="zh-CN" altLang="en-US" sz="1600" dirty="0"/>
              <a:t>微地址寄存器决定将要访问的下一条微指令的地址</a:t>
            </a:r>
            <a:endParaRPr lang="en-US" altLang="zh-CN" sz="1600" dirty="0"/>
          </a:p>
          <a:p>
            <a:pPr lvl="1"/>
            <a:r>
              <a:rPr lang="zh-CN" altLang="en-US" sz="1600" dirty="0"/>
              <a:t>微命令寄存器则保存一条微指令的操作控制字段和判别测试字段</a:t>
            </a:r>
            <a:r>
              <a:rPr lang="en-US" altLang="zh-CN" sz="1600" dirty="0"/>
              <a:t>P</a:t>
            </a:r>
            <a:r>
              <a:rPr lang="zh-CN" altLang="en-US" sz="1600" dirty="0"/>
              <a:t>的信息。</a:t>
            </a:r>
            <a:endParaRPr lang="en-US" altLang="zh-CN" sz="1800" dirty="0"/>
          </a:p>
        </p:txBody>
      </p:sp>
      <p:sp>
        <p:nvSpPr>
          <p:cNvPr id="50178"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81</a:t>
            </a:fld>
            <a:endParaRPr lang="en-US" altLang="zh-CN" sz="1000" dirty="0"/>
          </a:p>
        </p:txBody>
      </p:sp>
      <p:sp>
        <p:nvSpPr>
          <p:cNvPr id="50182" name="Text Box 5"/>
          <p:cNvSpPr txBox="1"/>
          <p:nvPr/>
        </p:nvSpPr>
        <p:spPr>
          <a:xfrm>
            <a:off x="773113" y="1268413"/>
            <a:ext cx="4335462" cy="523875"/>
          </a:xfrm>
          <a:prstGeom prst="rect">
            <a:avLst/>
          </a:prstGeom>
          <a:solidFill>
            <a:srgbClr val="0000FF"/>
          </a:solidFill>
          <a:ln w="12700">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800" dirty="0">
                <a:solidFill>
                  <a:schemeClr val="bg1"/>
                </a:solidFill>
              </a:rPr>
              <a:t>3</a:t>
            </a:r>
            <a:r>
              <a:rPr lang="zh-CN" altLang="en-US" sz="2800" dirty="0">
                <a:solidFill>
                  <a:schemeClr val="bg1"/>
                </a:solidFill>
              </a:rPr>
              <a:t>、微程序控制器原理框图</a:t>
            </a:r>
          </a:p>
        </p:txBody>
      </p:sp>
      <p:sp>
        <p:nvSpPr>
          <p:cNvPr id="2" name="文本框 1"/>
          <p:cNvSpPr txBox="1"/>
          <p:nvPr/>
        </p:nvSpPr>
        <p:spPr>
          <a:xfrm>
            <a:off x="457200" y="2036445"/>
            <a:ext cx="2512695" cy="3192780"/>
          </a:xfrm>
          <a:prstGeom prst="rect">
            <a:avLst/>
          </a:prstGeom>
          <a:noFill/>
        </p:spPr>
        <p:txBody>
          <a:bodyPr wrap="square" rtlCol="0" anchor="t">
            <a:spAutoFit/>
          </a:bodyPr>
          <a:lstStyle/>
          <a:p>
            <a:pPr marL="0" lvl="1">
              <a:lnSpc>
                <a:spcPct val="120000"/>
              </a:lnSpc>
            </a:pPr>
            <a:r>
              <a:rPr lang="zh-CN" altLang="en-US" sz="2400" b="1" dirty="0">
                <a:sym typeface="+mn-ea"/>
              </a:rPr>
              <a:t>主要组成部分：</a:t>
            </a:r>
            <a:r>
              <a:rPr lang="zh-CN" altLang="en-US" sz="2400" b="1" dirty="0">
                <a:solidFill>
                  <a:srgbClr val="FF0000"/>
                </a:solidFill>
                <a:sym typeface="+mn-ea"/>
              </a:rPr>
              <a:t>控制存储器、微指令寄存器（</a:t>
            </a:r>
            <a:r>
              <a:rPr lang="zh-CN" altLang="en-US" sz="2400" b="1" dirty="0">
                <a:sym typeface="+mn-ea"/>
              </a:rPr>
              <a:t>由微地址寄存器和微命令寄存器组成）</a:t>
            </a:r>
            <a:r>
              <a:rPr lang="zh-CN" altLang="en-US" sz="2400" b="1" dirty="0">
                <a:solidFill>
                  <a:srgbClr val="FF0000"/>
                </a:solidFill>
                <a:sym typeface="+mn-ea"/>
              </a:rPr>
              <a:t>、地址转移逻辑</a:t>
            </a:r>
          </a:p>
        </p:txBody>
      </p:sp>
      <p:sp>
        <p:nvSpPr>
          <p:cNvPr id="3" name="云形 1">
            <a:extLst>
              <a:ext uri="{FF2B5EF4-FFF2-40B4-BE49-F238E27FC236}">
                <a16:creationId xmlns:a16="http://schemas.microsoft.com/office/drawing/2014/main" id="{D4FAD813-830C-4AA5-5947-C92E5D47A886}"/>
              </a:ext>
            </a:extLst>
          </p:cNvPr>
          <p:cNvSpPr/>
          <p:nvPr/>
        </p:nvSpPr>
        <p:spPr>
          <a:xfrm>
            <a:off x="6503876" y="1103106"/>
            <a:ext cx="2232248" cy="1196752"/>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i="1" dirty="0">
                <a:solidFill>
                  <a:schemeClr val="tx1">
                    <a:lumMod val="95000"/>
                    <a:lumOff val="5000"/>
                  </a:schemeClr>
                </a:solidFill>
              </a:rPr>
              <a:t>（</a:t>
            </a:r>
            <a:r>
              <a:rPr lang="en-US" altLang="zh-CN" sz="1600" i="1" dirty="0">
                <a:solidFill>
                  <a:schemeClr val="tx1">
                    <a:lumMod val="95000"/>
                    <a:lumOff val="5000"/>
                  </a:schemeClr>
                </a:solidFill>
              </a:rPr>
              <a:t>Note</a:t>
            </a:r>
            <a:r>
              <a:rPr lang="zh-CN" altLang="en-US" sz="1600" i="1" dirty="0">
                <a:solidFill>
                  <a:schemeClr val="tx1">
                    <a:lumMod val="95000"/>
                    <a:lumOff val="5000"/>
                  </a:schemeClr>
                </a:solidFill>
              </a:rPr>
              <a:t>）和哪一级结构相似？</a:t>
            </a:r>
            <a:endParaRPr lang="en-US" altLang="zh-CN" sz="1600" i="1" dirty="0">
              <a:solidFill>
                <a:schemeClr val="tx1">
                  <a:lumMod val="95000"/>
                  <a:lumOff val="5000"/>
                </a:schemeClr>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p:cNvSpPr>
          <p:nvPr>
            <p:ph type="title"/>
          </p:nvPr>
        </p:nvSpPr>
        <p:spPr/>
        <p:txBody>
          <a:bodyPr vert="horz" wrap="square" lIns="91440" tIns="45720" rIns="91440" bIns="45720" anchor="b" anchorCtr="0"/>
          <a:lstStyle/>
          <a:p>
            <a:pPr eaLnBrk="1" hangingPunct="1"/>
            <a:r>
              <a:rPr lang="en-US" altLang="zh-CN" dirty="0">
                <a:cs typeface="Times New Roman" panose="02020603050405020304" pitchFamily="18" charset="0"/>
              </a:rPr>
              <a:t>5</a:t>
            </a:r>
            <a:r>
              <a:rPr lang="en-US" altLang="zh-CN" dirty="0"/>
              <a:t>.4.1 </a:t>
            </a:r>
            <a:r>
              <a:rPr lang="zh-CN" altLang="en-US" b="0" dirty="0"/>
              <a:t>微程序控制原理</a:t>
            </a:r>
          </a:p>
        </p:txBody>
      </p:sp>
      <p:sp>
        <p:nvSpPr>
          <p:cNvPr id="51204" name="Rectangle 3"/>
          <p:cNvSpPr>
            <a:spLocks noGrp="1"/>
          </p:cNvSpPr>
          <p:nvPr>
            <p:ph idx="1"/>
          </p:nvPr>
        </p:nvSpPr>
        <p:spPr>
          <a:xfrm>
            <a:off x="457200" y="1600200"/>
            <a:ext cx="8229600" cy="4756150"/>
          </a:xfrm>
        </p:spPr>
        <p:txBody>
          <a:bodyPr vert="horz" wrap="square" lIns="91440" tIns="45720" rIns="91440" bIns="45720" anchor="t" anchorCtr="0">
            <a:normAutofit fontScale="85000" lnSpcReduction="10000"/>
          </a:bodyPr>
          <a:lstStyle/>
          <a:p>
            <a:pPr lvl="1" eaLnBrk="1" hangingPunct="1"/>
            <a:r>
              <a:rPr lang="zh-CN" altLang="en-US" dirty="0"/>
              <a:t>微指令寄存器</a:t>
            </a:r>
            <a:r>
              <a:rPr lang="en-US" altLang="zh-CN" dirty="0"/>
              <a:t>(μIR)</a:t>
            </a:r>
          </a:p>
          <a:p>
            <a:pPr lvl="2" eaLnBrk="1" hangingPunct="1"/>
            <a:r>
              <a:rPr lang="zh-CN" altLang="en-US" dirty="0"/>
              <a:t>用来存放从控制存储器（</a:t>
            </a:r>
            <a:r>
              <a:rPr lang="en-US" altLang="zh-CN" dirty="0" err="1"/>
              <a:t>μCM</a:t>
            </a:r>
            <a:r>
              <a:rPr lang="zh-CN" altLang="en-US" dirty="0"/>
              <a:t>）取出的正在执行的微指令，它的位数同微指令字长相等。</a:t>
            </a:r>
          </a:p>
          <a:p>
            <a:pPr lvl="1" eaLnBrk="1" hangingPunct="1"/>
            <a:r>
              <a:rPr lang="zh-CN" altLang="en-US" dirty="0"/>
              <a:t>微地址形成部件</a:t>
            </a:r>
          </a:p>
          <a:p>
            <a:pPr lvl="2" eaLnBrk="1" hangingPunct="1"/>
            <a:r>
              <a:rPr lang="zh-CN" altLang="en-US" dirty="0"/>
              <a:t>用来产生初始微地址和后继微地址，以保证微指令的连续执行。</a:t>
            </a:r>
          </a:p>
          <a:p>
            <a:pPr lvl="1" eaLnBrk="1" hangingPunct="1"/>
            <a:r>
              <a:rPr lang="zh-CN" altLang="en-US" dirty="0"/>
              <a:t>微地址寄存器</a:t>
            </a:r>
            <a:r>
              <a:rPr lang="en-US" altLang="zh-CN" dirty="0"/>
              <a:t>(μMAR) </a:t>
            </a:r>
          </a:p>
          <a:p>
            <a:pPr lvl="2" eaLnBrk="1" hangingPunct="1"/>
            <a:r>
              <a:rPr lang="zh-CN" altLang="en-US" dirty="0"/>
              <a:t>它接受微地址形成部件送来的微地址，为下一步从</a:t>
            </a:r>
            <a:r>
              <a:rPr lang="en-US" altLang="zh-CN" dirty="0"/>
              <a:t>μCM</a:t>
            </a:r>
            <a:r>
              <a:rPr lang="zh-CN" altLang="en-US" dirty="0"/>
              <a:t>中读取微指令作准备。</a:t>
            </a:r>
            <a:endParaRPr lang="en-US" altLang="zh-CN" dirty="0"/>
          </a:p>
          <a:p>
            <a:pPr lvl="1"/>
            <a:r>
              <a:rPr lang="zh-CN" altLang="en-US" dirty="0"/>
              <a:t>地址转移逻辑</a:t>
            </a:r>
            <a:endParaRPr lang="en-US" altLang="zh-CN" dirty="0"/>
          </a:p>
          <a:p>
            <a:pPr lvl="2"/>
            <a:r>
              <a:rPr lang="zh-CN" altLang="en-US" dirty="0"/>
              <a:t>当微程序顺序执行时，微指令由控制存储器读出后直接给出下一条微指令的地址，就存放在微地址寄存器中；</a:t>
            </a:r>
          </a:p>
          <a:p>
            <a:pPr lvl="2"/>
            <a:r>
              <a:rPr lang="zh-CN" altLang="en-US" dirty="0"/>
              <a:t>当微程序出现分支时，地址转移逻辑就承担修改将要执行的下一条微地址的任务（即修改微地址寄存器中的内容）。</a:t>
            </a:r>
          </a:p>
          <a:p>
            <a:pPr lvl="1"/>
            <a:endParaRPr lang="zh-CN" altLang="en-US" dirty="0"/>
          </a:p>
        </p:txBody>
      </p:sp>
      <p:sp>
        <p:nvSpPr>
          <p:cNvPr id="51202"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82</a:t>
            </a:fld>
            <a:endParaRPr lang="en-US" altLang="zh-CN" sz="10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文本占位符 108545"/>
          <p:cNvSpPr>
            <a:spLocks noGrp="1" noRot="1"/>
          </p:cNvSpPr>
          <p:nvPr>
            <p:ph idx="1"/>
          </p:nvPr>
        </p:nvSpPr>
        <p:spPr>
          <a:xfrm>
            <a:off x="250825" y="908720"/>
            <a:ext cx="8540750" cy="4825330"/>
          </a:xfrm>
        </p:spPr>
        <p:txBody>
          <a:bodyPr anchor="t" anchorCtr="0">
            <a:normAutofit/>
          </a:bodyPr>
          <a:lstStyle/>
          <a:p>
            <a:pPr lvl="1">
              <a:lnSpc>
                <a:spcPct val="130000"/>
              </a:lnSpc>
              <a:buNone/>
            </a:pPr>
            <a:r>
              <a:rPr lang="en-US" altLang="zh-CN" b="1" dirty="0">
                <a:solidFill>
                  <a:schemeClr val="tx2"/>
                </a:solidFill>
              </a:rPr>
              <a:t>[</a:t>
            </a:r>
            <a:r>
              <a:rPr lang="zh-CN" altLang="en-US" b="1" dirty="0">
                <a:solidFill>
                  <a:schemeClr val="tx2"/>
                </a:solidFill>
              </a:rPr>
              <a:t>例</a:t>
            </a:r>
            <a:r>
              <a:rPr lang="en-US" altLang="zh-CN" b="1" dirty="0">
                <a:solidFill>
                  <a:schemeClr val="tx2"/>
                </a:solidFill>
              </a:rPr>
              <a:t>1]</a:t>
            </a:r>
            <a:r>
              <a:rPr lang="zh-CN" altLang="en-US" b="1" dirty="0">
                <a:solidFill>
                  <a:schemeClr val="tx2"/>
                </a:solidFill>
              </a:rPr>
              <a:t>：</a:t>
            </a:r>
            <a:r>
              <a:rPr lang="zh-CN" altLang="en-US" dirty="0">
                <a:solidFill>
                  <a:schemeClr val="tx2"/>
                </a:solidFill>
              </a:rPr>
              <a:t> 以“十进制加法”指令为例，具体看一看微程序控制的过程。 </a:t>
            </a:r>
            <a:endParaRPr lang="en-US" altLang="zh-CN" dirty="0">
              <a:solidFill>
                <a:schemeClr val="tx2"/>
              </a:solidFill>
            </a:endParaRPr>
          </a:p>
          <a:p>
            <a:pPr marL="1028700" lvl="1"/>
            <a:r>
              <a:rPr lang="zh-CN" altLang="en-US" sz="1800" dirty="0">
                <a:solidFill>
                  <a:schemeClr val="tx2"/>
                </a:solidFill>
              </a:rPr>
              <a:t>“十进制加法”指令的功能是用 </a:t>
            </a:r>
            <a:r>
              <a:rPr lang="en-US" altLang="zh-CN" sz="1800" b="1" dirty="0">
                <a:solidFill>
                  <a:schemeClr val="tx2"/>
                </a:solidFill>
              </a:rPr>
              <a:t>BCD </a:t>
            </a:r>
            <a:r>
              <a:rPr lang="zh-CN" altLang="en-US" sz="1800" b="1" dirty="0">
                <a:solidFill>
                  <a:schemeClr val="tx2"/>
                </a:solidFill>
              </a:rPr>
              <a:t>码</a:t>
            </a:r>
            <a:r>
              <a:rPr lang="zh-CN" altLang="en-US" sz="1800" dirty="0">
                <a:solidFill>
                  <a:schemeClr val="tx2"/>
                </a:solidFill>
              </a:rPr>
              <a:t>来完成十进制数的</a:t>
            </a:r>
            <a:r>
              <a:rPr lang="zh-CN" altLang="en-US" sz="1800" b="1" dirty="0">
                <a:solidFill>
                  <a:schemeClr val="tx2"/>
                </a:solidFill>
              </a:rPr>
              <a:t>加法运算</a:t>
            </a:r>
            <a:r>
              <a:rPr lang="zh-CN" altLang="en-US" sz="1800" dirty="0">
                <a:solidFill>
                  <a:schemeClr val="tx2"/>
                </a:solidFill>
              </a:rPr>
              <a:t>。在十进制运算时，当相加两数之和大于 </a:t>
            </a:r>
            <a:r>
              <a:rPr lang="en-US" altLang="zh-CN" sz="1800" dirty="0">
                <a:solidFill>
                  <a:schemeClr val="tx2"/>
                </a:solidFill>
              </a:rPr>
              <a:t>9 </a:t>
            </a:r>
            <a:r>
              <a:rPr lang="zh-CN" altLang="en-US" sz="1800" dirty="0">
                <a:solidFill>
                  <a:schemeClr val="tx2"/>
                </a:solidFill>
              </a:rPr>
              <a:t>时，便产生进位。可是用 </a:t>
            </a:r>
            <a:r>
              <a:rPr lang="en-US" altLang="zh-CN" sz="1800" dirty="0">
                <a:solidFill>
                  <a:schemeClr val="tx2"/>
                </a:solidFill>
              </a:rPr>
              <a:t>BCD </a:t>
            </a:r>
            <a:r>
              <a:rPr lang="zh-CN" altLang="en-US" sz="1800" dirty="0">
                <a:solidFill>
                  <a:schemeClr val="tx2"/>
                </a:solidFill>
              </a:rPr>
              <a:t>码完成十进制数运算时，当和数大于 </a:t>
            </a:r>
            <a:r>
              <a:rPr lang="en-US" altLang="zh-CN" sz="1800" dirty="0">
                <a:solidFill>
                  <a:schemeClr val="tx2"/>
                </a:solidFill>
              </a:rPr>
              <a:t>9 </a:t>
            </a:r>
            <a:r>
              <a:rPr lang="zh-CN" altLang="en-US" sz="1800" dirty="0">
                <a:solidFill>
                  <a:schemeClr val="tx2"/>
                </a:solidFill>
              </a:rPr>
              <a:t>时，必须对和数进行加 </a:t>
            </a:r>
            <a:r>
              <a:rPr lang="en-US" altLang="zh-CN" sz="1800" dirty="0">
                <a:solidFill>
                  <a:schemeClr val="tx2"/>
                </a:solidFill>
              </a:rPr>
              <a:t>6 </a:t>
            </a:r>
            <a:r>
              <a:rPr lang="zh-CN" altLang="en-US" sz="1800" b="1" dirty="0">
                <a:solidFill>
                  <a:schemeClr val="tx2"/>
                </a:solidFill>
              </a:rPr>
              <a:t>修正</a:t>
            </a:r>
            <a:r>
              <a:rPr lang="zh-CN" altLang="en-US" sz="1800" dirty="0">
                <a:solidFill>
                  <a:schemeClr val="tx2"/>
                </a:solidFill>
              </a:rPr>
              <a:t>。</a:t>
            </a:r>
            <a:endParaRPr lang="en-US" altLang="zh-CN" sz="1800" dirty="0">
              <a:solidFill>
                <a:schemeClr val="tx2"/>
              </a:solidFill>
            </a:endParaRPr>
          </a:p>
          <a:p>
            <a:pPr marL="1028700" lvl="1"/>
            <a:r>
              <a:rPr lang="zh-CN" altLang="en-US" sz="1800" dirty="0">
                <a:solidFill>
                  <a:schemeClr val="tx2"/>
                </a:solidFill>
              </a:rPr>
              <a:t>假定指令存放在指存中，数据 </a:t>
            </a:r>
            <a:r>
              <a:rPr lang="en-US" altLang="zh-CN" sz="1800" dirty="0">
                <a:solidFill>
                  <a:schemeClr val="tx2"/>
                </a:solidFill>
              </a:rPr>
              <a:t>a</a:t>
            </a:r>
            <a:r>
              <a:rPr lang="zh-CN" altLang="en-US" sz="1800" dirty="0">
                <a:solidFill>
                  <a:schemeClr val="tx2"/>
                </a:solidFill>
              </a:rPr>
              <a:t>、</a:t>
            </a:r>
            <a:r>
              <a:rPr lang="en-US" altLang="zh-CN" sz="1800" dirty="0">
                <a:solidFill>
                  <a:schemeClr val="tx2"/>
                </a:solidFill>
              </a:rPr>
              <a:t>b </a:t>
            </a:r>
            <a:r>
              <a:rPr lang="zh-CN" altLang="en-US" sz="1800" dirty="0">
                <a:solidFill>
                  <a:schemeClr val="tx2"/>
                </a:solidFill>
              </a:rPr>
              <a:t>及常数 </a:t>
            </a:r>
            <a:r>
              <a:rPr lang="en-US" altLang="zh-CN" sz="1800" dirty="0">
                <a:solidFill>
                  <a:schemeClr val="tx2"/>
                </a:solidFill>
              </a:rPr>
              <a:t>6 </a:t>
            </a:r>
            <a:r>
              <a:rPr lang="zh-CN" altLang="en-US" sz="1800" dirty="0">
                <a:solidFill>
                  <a:schemeClr val="tx2"/>
                </a:solidFill>
              </a:rPr>
              <a:t>已存放在图 </a:t>
            </a:r>
            <a:r>
              <a:rPr lang="en-US" altLang="zh-CN" sz="1800" dirty="0">
                <a:solidFill>
                  <a:schemeClr val="tx2"/>
                </a:solidFill>
              </a:rPr>
              <a:t>5.21</a:t>
            </a:r>
            <a:r>
              <a:rPr lang="zh-CN" altLang="en-US" sz="1800" dirty="0">
                <a:solidFill>
                  <a:schemeClr val="tx2"/>
                </a:solidFill>
              </a:rPr>
              <a:t>中的 </a:t>
            </a:r>
            <a:r>
              <a:rPr lang="en-US" altLang="zh-CN" sz="1800" dirty="0">
                <a:solidFill>
                  <a:schemeClr val="tx2"/>
                </a:solidFill>
              </a:rPr>
              <a:t>R1</a:t>
            </a:r>
            <a:r>
              <a:rPr lang="zh-CN" altLang="en-US" sz="1800" dirty="0">
                <a:solidFill>
                  <a:schemeClr val="tx2"/>
                </a:solidFill>
              </a:rPr>
              <a:t>、</a:t>
            </a:r>
            <a:r>
              <a:rPr lang="en-US" altLang="zh-CN" sz="1800" dirty="0">
                <a:solidFill>
                  <a:schemeClr val="tx2"/>
                </a:solidFill>
              </a:rPr>
              <a:t>R2</a:t>
            </a:r>
            <a:r>
              <a:rPr lang="zh-CN" altLang="en-US" sz="1800" dirty="0">
                <a:solidFill>
                  <a:schemeClr val="tx2"/>
                </a:solidFill>
              </a:rPr>
              <a:t>、</a:t>
            </a:r>
            <a:r>
              <a:rPr lang="en-US" altLang="zh-CN" sz="1800" dirty="0">
                <a:solidFill>
                  <a:schemeClr val="tx2"/>
                </a:solidFill>
              </a:rPr>
              <a:t>R3 </a:t>
            </a:r>
            <a:r>
              <a:rPr lang="zh-CN" altLang="en-US" sz="1800" dirty="0">
                <a:solidFill>
                  <a:schemeClr val="tx2"/>
                </a:solidFill>
              </a:rPr>
              <a:t>三寄存器中，因此，完成十进制加法的</a:t>
            </a:r>
            <a:r>
              <a:rPr lang="zh-CN" altLang="en-US" sz="1800" b="1" dirty="0">
                <a:solidFill>
                  <a:schemeClr val="tx2"/>
                </a:solidFill>
              </a:rPr>
              <a:t>微程序流程图</a:t>
            </a:r>
            <a:r>
              <a:rPr lang="zh-CN" altLang="en-US" sz="1800" dirty="0">
                <a:solidFill>
                  <a:schemeClr val="tx2"/>
                </a:solidFill>
              </a:rPr>
              <a:t>示于图 </a:t>
            </a:r>
            <a:r>
              <a:rPr lang="en-US" altLang="zh-CN" sz="1800" dirty="0">
                <a:solidFill>
                  <a:schemeClr val="tx2"/>
                </a:solidFill>
              </a:rPr>
              <a:t>5.25 </a:t>
            </a:r>
            <a:r>
              <a:rPr lang="zh-CN" altLang="en-US" sz="1800" dirty="0">
                <a:solidFill>
                  <a:schemeClr val="tx2"/>
                </a:solidFill>
              </a:rPr>
              <a:t>中。执行周期要求先进行 </a:t>
            </a:r>
            <a:r>
              <a:rPr lang="en-US" altLang="zh-CN" sz="1800" dirty="0">
                <a:solidFill>
                  <a:schemeClr val="tx2"/>
                </a:solidFill>
              </a:rPr>
              <a:t>a+b+6 </a:t>
            </a:r>
            <a:r>
              <a:rPr lang="zh-CN" altLang="en-US" sz="1800" dirty="0">
                <a:solidFill>
                  <a:schemeClr val="tx2"/>
                </a:solidFill>
              </a:rPr>
              <a:t>运算，然后判断结果有无进位：当进位标志 </a:t>
            </a:r>
            <a:r>
              <a:rPr lang="en-US" altLang="zh-CN" sz="1800" dirty="0">
                <a:solidFill>
                  <a:schemeClr val="tx2"/>
                </a:solidFill>
              </a:rPr>
              <a:t>Cy=1</a:t>
            </a:r>
            <a:r>
              <a:rPr lang="zh-CN" altLang="en-US" sz="1800" dirty="0">
                <a:solidFill>
                  <a:schemeClr val="tx2"/>
                </a:solidFill>
              </a:rPr>
              <a:t>，不减 </a:t>
            </a:r>
            <a:r>
              <a:rPr lang="en-US" altLang="zh-CN" sz="1800" dirty="0">
                <a:solidFill>
                  <a:schemeClr val="tx2"/>
                </a:solidFill>
              </a:rPr>
              <a:t>6</a:t>
            </a:r>
            <a:r>
              <a:rPr lang="zh-CN" altLang="en-US" sz="1800" dirty="0">
                <a:solidFill>
                  <a:schemeClr val="tx2"/>
                </a:solidFill>
              </a:rPr>
              <a:t>；当</a:t>
            </a:r>
            <a:r>
              <a:rPr lang="en-US" altLang="zh-CN" sz="1800" dirty="0">
                <a:solidFill>
                  <a:schemeClr val="tx2"/>
                </a:solidFill>
              </a:rPr>
              <a:t>Cy=0</a:t>
            </a:r>
            <a:r>
              <a:rPr lang="zh-CN" altLang="en-US" sz="1800" dirty="0">
                <a:solidFill>
                  <a:schemeClr val="tx2"/>
                </a:solidFill>
              </a:rPr>
              <a:t>，减去 </a:t>
            </a:r>
            <a:r>
              <a:rPr lang="en-US" altLang="zh-CN" sz="1800" dirty="0">
                <a:solidFill>
                  <a:schemeClr val="tx2"/>
                </a:solidFill>
              </a:rPr>
              <a:t>6</a:t>
            </a:r>
            <a:r>
              <a:rPr lang="zh-CN" altLang="en-US" sz="1800" dirty="0">
                <a:solidFill>
                  <a:schemeClr val="tx2"/>
                </a:solidFill>
              </a:rPr>
              <a:t>，从而获得正确结果。 </a:t>
            </a:r>
          </a:p>
        </p:txBody>
      </p:sp>
      <p:sp>
        <p:nvSpPr>
          <p:cNvPr id="62465"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83</a:t>
            </a:fld>
            <a:endParaRPr lang="zh-CN" altLang="en-US" sz="1400" dirty="0">
              <a:latin typeface="Arial" panose="020B0604020202020204" pitchFamily="34" charset="0"/>
              <a:ea typeface="宋体" panose="02010600030101010101" pitchFamily="2" charset="-122"/>
            </a:endParaRPr>
          </a:p>
        </p:txBody>
      </p:sp>
      <p:grpSp>
        <p:nvGrpSpPr>
          <p:cNvPr id="2" name="组合 84998">
            <a:extLst>
              <a:ext uri="{FF2B5EF4-FFF2-40B4-BE49-F238E27FC236}">
                <a16:creationId xmlns:a16="http://schemas.microsoft.com/office/drawing/2014/main" id="{43CF2784-9206-CA80-A302-DC90B3510245}"/>
              </a:ext>
            </a:extLst>
          </p:cNvPr>
          <p:cNvGrpSpPr/>
          <p:nvPr/>
        </p:nvGrpSpPr>
        <p:grpSpPr>
          <a:xfrm>
            <a:off x="1043608" y="4316571"/>
            <a:ext cx="3101441" cy="2404904"/>
            <a:chOff x="1066" y="981"/>
            <a:chExt cx="3856" cy="2990"/>
          </a:xfrm>
        </p:grpSpPr>
        <p:pic>
          <p:nvPicPr>
            <p:cNvPr id="3" name="图片 84995">
              <a:extLst>
                <a:ext uri="{FF2B5EF4-FFF2-40B4-BE49-F238E27FC236}">
                  <a16:creationId xmlns:a16="http://schemas.microsoft.com/office/drawing/2014/main" id="{F2BC1807-6FA6-EB66-CBFD-1E19F4C885D4}"/>
                </a:ext>
              </a:extLst>
            </p:cNvPr>
            <p:cNvPicPr>
              <a:picLocks noChangeAspect="1"/>
            </p:cNvPicPr>
            <p:nvPr/>
          </p:nvPicPr>
          <p:blipFill>
            <a:blip r:embed="rId2"/>
            <a:stretch>
              <a:fillRect/>
            </a:stretch>
          </p:blipFill>
          <p:spPr>
            <a:xfrm>
              <a:off x="1066" y="981"/>
              <a:ext cx="3856" cy="2990"/>
            </a:xfrm>
            <a:prstGeom prst="rect">
              <a:avLst/>
            </a:prstGeom>
            <a:noFill/>
            <a:ln w="9525">
              <a:noFill/>
            </a:ln>
          </p:spPr>
        </p:pic>
        <p:pic>
          <p:nvPicPr>
            <p:cNvPr id="4" name="图片 84996">
              <a:extLst>
                <a:ext uri="{FF2B5EF4-FFF2-40B4-BE49-F238E27FC236}">
                  <a16:creationId xmlns:a16="http://schemas.microsoft.com/office/drawing/2014/main" id="{2F1A1416-AE9D-4863-F374-071DF9DFBFCF}"/>
                </a:ext>
              </a:extLst>
            </p:cNvPr>
            <p:cNvPicPr>
              <a:picLocks noChangeAspect="1"/>
            </p:cNvPicPr>
            <p:nvPr/>
          </p:nvPicPr>
          <p:blipFill>
            <a:blip r:embed="rId3"/>
            <a:stretch>
              <a:fillRect/>
            </a:stretch>
          </p:blipFill>
          <p:spPr>
            <a:xfrm>
              <a:off x="4513" y="2478"/>
              <a:ext cx="192" cy="150"/>
            </a:xfrm>
            <a:prstGeom prst="rect">
              <a:avLst/>
            </a:prstGeom>
            <a:noFill/>
            <a:ln w="9525">
              <a:noFill/>
            </a:ln>
          </p:spPr>
        </p:pic>
        <p:pic>
          <p:nvPicPr>
            <p:cNvPr id="5" name="图片 84997">
              <a:extLst>
                <a:ext uri="{FF2B5EF4-FFF2-40B4-BE49-F238E27FC236}">
                  <a16:creationId xmlns:a16="http://schemas.microsoft.com/office/drawing/2014/main" id="{B36368D0-F389-D59B-22F6-566163EADC6D}"/>
                </a:ext>
              </a:extLst>
            </p:cNvPr>
            <p:cNvPicPr>
              <a:picLocks noChangeAspect="1"/>
            </p:cNvPicPr>
            <p:nvPr/>
          </p:nvPicPr>
          <p:blipFill>
            <a:blip r:embed="rId4"/>
            <a:stretch>
              <a:fillRect/>
            </a:stretch>
          </p:blipFill>
          <p:spPr>
            <a:xfrm>
              <a:off x="4513" y="2750"/>
              <a:ext cx="144" cy="126"/>
            </a:xfrm>
            <a:prstGeom prst="rect">
              <a:avLst/>
            </a:prstGeom>
            <a:noFill/>
            <a:ln w="9525">
              <a:noFill/>
            </a:ln>
          </p:spPr>
        </p:pic>
      </p:grpSp>
      <p:pic>
        <p:nvPicPr>
          <p:cNvPr id="6" name="图片 82948">
            <a:extLst>
              <a:ext uri="{FF2B5EF4-FFF2-40B4-BE49-F238E27FC236}">
                <a16:creationId xmlns:a16="http://schemas.microsoft.com/office/drawing/2014/main" id="{C78A3531-FB9A-02FF-209E-AF8D30074B5C}"/>
              </a:ext>
            </a:extLst>
          </p:cNvPr>
          <p:cNvPicPr>
            <a:picLocks noChangeAspect="1"/>
          </p:cNvPicPr>
          <p:nvPr/>
        </p:nvPicPr>
        <p:blipFill>
          <a:blip r:embed="rId5"/>
          <a:stretch>
            <a:fillRect/>
          </a:stretch>
        </p:blipFill>
        <p:spPr>
          <a:xfrm>
            <a:off x="4644008" y="4221088"/>
            <a:ext cx="3542396" cy="2404904"/>
          </a:xfrm>
          <a:prstGeom prst="rect">
            <a:avLst/>
          </a:prstGeom>
          <a:noFill/>
          <a:ln w="9525">
            <a:noFill/>
          </a:ln>
        </p:spPr>
      </p:pic>
      <p:sp>
        <p:nvSpPr>
          <p:cNvPr id="9" name="云形 1">
            <a:extLst>
              <a:ext uri="{FF2B5EF4-FFF2-40B4-BE49-F238E27FC236}">
                <a16:creationId xmlns:a16="http://schemas.microsoft.com/office/drawing/2014/main" id="{D4FAD813-830C-4AA5-5947-C92E5D47A886}"/>
              </a:ext>
            </a:extLst>
          </p:cNvPr>
          <p:cNvSpPr/>
          <p:nvPr/>
        </p:nvSpPr>
        <p:spPr>
          <a:xfrm>
            <a:off x="3635896" y="116632"/>
            <a:ext cx="3528392" cy="864096"/>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i="1" dirty="0">
                <a:solidFill>
                  <a:schemeClr val="tx1">
                    <a:lumMod val="95000"/>
                    <a:lumOff val="5000"/>
                  </a:schemeClr>
                </a:solidFill>
              </a:rPr>
              <a:t>（</a:t>
            </a:r>
            <a:r>
              <a:rPr lang="en-US" altLang="zh-CN" sz="1600" i="1" dirty="0">
                <a:solidFill>
                  <a:schemeClr val="tx1">
                    <a:lumMod val="95000"/>
                    <a:lumOff val="5000"/>
                  </a:schemeClr>
                </a:solidFill>
              </a:rPr>
              <a:t>Note</a:t>
            </a:r>
            <a:r>
              <a:rPr lang="zh-CN" altLang="en-US" sz="1600" i="1" dirty="0">
                <a:solidFill>
                  <a:schemeClr val="tx1">
                    <a:lumMod val="95000"/>
                    <a:lumOff val="5000"/>
                  </a:schemeClr>
                </a:solidFill>
              </a:rPr>
              <a:t>）</a:t>
            </a:r>
            <a:r>
              <a:rPr lang="en-US" altLang="zh-CN" sz="1600" i="1" dirty="0">
                <a:solidFill>
                  <a:schemeClr val="tx1">
                    <a:lumMod val="95000"/>
                    <a:lumOff val="5000"/>
                  </a:schemeClr>
                </a:solidFill>
                <a:hlinkClick r:id="rId6"/>
              </a:rPr>
              <a:t>BCD</a:t>
            </a:r>
            <a:r>
              <a:rPr lang="zh-CN" altLang="en-US" sz="1600" i="1" dirty="0">
                <a:solidFill>
                  <a:schemeClr val="tx1">
                    <a:lumMod val="95000"/>
                    <a:lumOff val="5000"/>
                  </a:schemeClr>
                </a:solidFill>
                <a:hlinkClick r:id="rId6"/>
              </a:rPr>
              <a:t>码是什么？</a:t>
            </a:r>
            <a:endParaRPr lang="en-US" altLang="zh-CN" sz="1600" i="1" dirty="0">
              <a:solidFill>
                <a:schemeClr val="tx1">
                  <a:lumMod val="95000"/>
                  <a:lumOff val="5000"/>
                </a:schemeClr>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文本占位符 81921"/>
          <p:cNvSpPr>
            <a:spLocks noGrp="1" noRot="1"/>
          </p:cNvSpPr>
          <p:nvPr>
            <p:ph idx="1"/>
          </p:nvPr>
        </p:nvSpPr>
        <p:spPr>
          <a:xfrm>
            <a:off x="250825" y="908050"/>
            <a:ext cx="8540750" cy="792163"/>
          </a:xfrm>
        </p:spPr>
        <p:txBody>
          <a:bodyPr anchor="t" anchorCtr="0"/>
          <a:lstStyle/>
          <a:p>
            <a:pPr lvl="1">
              <a:lnSpc>
                <a:spcPct val="110000"/>
              </a:lnSpc>
              <a:buNone/>
            </a:pPr>
            <a:r>
              <a:rPr lang="en-US" altLang="zh-CN" b="1" dirty="0"/>
              <a:t>1. </a:t>
            </a:r>
            <a:r>
              <a:rPr lang="zh-CN" altLang="en-US" b="1" dirty="0"/>
              <a:t>“十进制加法”指令</a:t>
            </a:r>
            <a:r>
              <a:rPr lang="en-US" altLang="zh-CN" b="1" dirty="0"/>
              <a:t>——CPU</a:t>
            </a:r>
            <a:r>
              <a:rPr lang="zh-CN" altLang="en-US" b="1" dirty="0"/>
              <a:t>数据通路      </a:t>
            </a:r>
            <a:endParaRPr lang="zh-CN" altLang="en-US" sz="3200" dirty="0"/>
          </a:p>
        </p:txBody>
      </p:sp>
      <p:sp>
        <p:nvSpPr>
          <p:cNvPr id="63489"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84</a:t>
            </a:fld>
            <a:endParaRPr lang="zh-CN" altLang="en-US" sz="1400" dirty="0">
              <a:latin typeface="Arial" panose="020B0604020202020204" pitchFamily="34" charset="0"/>
              <a:ea typeface="宋体" panose="02010600030101010101" pitchFamily="2" charset="-122"/>
            </a:endParaRPr>
          </a:p>
        </p:txBody>
      </p:sp>
      <p:pic>
        <p:nvPicPr>
          <p:cNvPr id="63491" name="图片 81923"/>
          <p:cNvPicPr>
            <a:picLocks noChangeAspect="1"/>
          </p:cNvPicPr>
          <p:nvPr/>
        </p:nvPicPr>
        <p:blipFill>
          <a:blip r:embed="rId3"/>
          <a:stretch>
            <a:fillRect/>
          </a:stretch>
        </p:blipFill>
        <p:spPr>
          <a:xfrm>
            <a:off x="2484438" y="1700213"/>
            <a:ext cx="6335712" cy="4271962"/>
          </a:xfrm>
          <a:prstGeom prst="rect">
            <a:avLst/>
          </a:prstGeom>
          <a:noFill/>
          <a:ln w="9525">
            <a:noFill/>
          </a:ln>
        </p:spPr>
      </p:pic>
      <p:sp>
        <p:nvSpPr>
          <p:cNvPr id="63492" name="文本框 81924"/>
          <p:cNvSpPr txBox="1"/>
          <p:nvPr/>
        </p:nvSpPr>
        <p:spPr>
          <a:xfrm>
            <a:off x="179388" y="2420938"/>
            <a:ext cx="2124075" cy="1998881"/>
          </a:xfrm>
          <a:prstGeom prst="rect">
            <a:avLst/>
          </a:prstGeom>
          <a:noFill/>
          <a:ln w="9525">
            <a:noFill/>
          </a:ln>
        </p:spPr>
        <p:txBody>
          <a:bodyPr anchor="t" anchorCtr="0">
            <a:spAutoFit/>
          </a:bodyPr>
          <a:lstStyle/>
          <a:p>
            <a:pPr marL="457200" indent="-457200" eaLnBrk="0" hangingPunct="0">
              <a:lnSpc>
                <a:spcPct val="110000"/>
              </a:lnSpc>
              <a:spcBef>
                <a:spcPct val="50000"/>
              </a:spcBef>
              <a:buClr>
                <a:schemeClr val="folHlink"/>
              </a:buClr>
              <a:buFont typeface="Wingdings" panose="05000000000000000000" pitchFamily="2" charset="2"/>
              <a:buChar char="u"/>
            </a:pPr>
            <a:r>
              <a:rPr lang="zh-CN" altLang="en-US" dirty="0">
                <a:latin typeface="Arial" panose="020B0604020202020204" pitchFamily="34" charset="0"/>
                <a:ea typeface="宋体" panose="02010600030101010101" pitchFamily="2" charset="-122"/>
              </a:rPr>
              <a:t>取指令周期</a:t>
            </a:r>
          </a:p>
          <a:p>
            <a:pPr marL="457200" indent="-457200" eaLnBrk="0" hangingPunct="0">
              <a:lnSpc>
                <a:spcPct val="110000"/>
              </a:lnSpc>
              <a:spcBef>
                <a:spcPct val="0"/>
              </a:spcBef>
              <a:buClr>
                <a:srgbClr val="FF0000"/>
              </a:buClr>
              <a:buAutoNum type="circleNumDbPlain"/>
            </a:pPr>
            <a:r>
              <a:rPr lang="en-US" altLang="zh-CN" sz="1600" dirty="0">
                <a:latin typeface="Arial" panose="020B0604020202020204" pitchFamily="34" charset="0"/>
                <a:ea typeface="宋体" panose="02010600030101010101" pitchFamily="2" charset="-122"/>
              </a:rPr>
              <a:t>(PC) →AR</a:t>
            </a:r>
          </a:p>
          <a:p>
            <a:pPr marL="457200" indent="-457200" eaLnBrk="0" hangingPunct="0">
              <a:lnSpc>
                <a:spcPct val="110000"/>
              </a:lnSpc>
              <a:spcBef>
                <a:spcPct val="0"/>
              </a:spcBef>
              <a:buClr>
                <a:srgbClr val="FF0000"/>
              </a:buClr>
              <a:buAutoNum type="circleNumDbPlain"/>
            </a:pPr>
            <a:r>
              <a:rPr lang="en-US" altLang="zh-CN" sz="1600" dirty="0">
                <a:latin typeface="Arial" panose="020B0604020202020204" pitchFamily="34" charset="0"/>
                <a:ea typeface="宋体" panose="02010600030101010101" pitchFamily="2" charset="-122"/>
              </a:rPr>
              <a:t>(PC)+1→PC</a:t>
            </a:r>
          </a:p>
          <a:p>
            <a:pPr marL="457200" indent="-457200" eaLnBrk="0" hangingPunct="0">
              <a:lnSpc>
                <a:spcPct val="110000"/>
              </a:lnSpc>
              <a:spcBef>
                <a:spcPct val="0"/>
              </a:spcBef>
              <a:buClr>
                <a:srgbClr val="FF0000"/>
              </a:buClr>
              <a:buAutoNum type="circleNumDbPlain"/>
            </a:pPr>
            <a:r>
              <a:rPr lang="en-US" altLang="zh-CN" sz="1600" dirty="0">
                <a:latin typeface="Arial" panose="020B0604020202020204" pitchFamily="34" charset="0"/>
                <a:ea typeface="宋体" panose="02010600030101010101" pitchFamily="2" charset="-122"/>
              </a:rPr>
              <a:t>(AR) →ABUS</a:t>
            </a:r>
            <a:r>
              <a:rPr lang="zh-CN" altLang="en-US" sz="1600" dirty="0">
                <a:latin typeface="Arial" panose="020B0604020202020204" pitchFamily="34" charset="0"/>
                <a:ea typeface="宋体" panose="02010600030101010101" pitchFamily="2" charset="-122"/>
              </a:rPr>
              <a:t>，</a:t>
            </a:r>
            <a:r>
              <a:rPr lang="en-US" altLang="zh-CN" sz="1600" dirty="0">
                <a:latin typeface="Arial" panose="020B0604020202020204" pitchFamily="34" charset="0"/>
                <a:ea typeface="宋体" panose="02010600030101010101" pitchFamily="2" charset="-122"/>
              </a:rPr>
              <a:t>(M) →DR</a:t>
            </a:r>
          </a:p>
          <a:p>
            <a:pPr marL="457200" indent="-457200" eaLnBrk="0" hangingPunct="0">
              <a:lnSpc>
                <a:spcPct val="110000"/>
              </a:lnSpc>
              <a:spcBef>
                <a:spcPct val="0"/>
              </a:spcBef>
              <a:buClr>
                <a:srgbClr val="FF0000"/>
              </a:buClr>
              <a:buAutoNum type="circleNumDbPlain"/>
            </a:pPr>
            <a:r>
              <a:rPr lang="en-US" altLang="zh-CN" sz="1600" dirty="0">
                <a:latin typeface="Arial" panose="020B0604020202020204" pitchFamily="34" charset="0"/>
                <a:ea typeface="宋体" panose="02010600030101010101" pitchFamily="2" charset="-122"/>
              </a:rPr>
              <a:t>(DR) →IR</a:t>
            </a:r>
          </a:p>
          <a:p>
            <a:pPr marL="457200" indent="-457200" eaLnBrk="0" hangingPunct="0">
              <a:lnSpc>
                <a:spcPct val="110000"/>
              </a:lnSpc>
              <a:spcBef>
                <a:spcPct val="0"/>
              </a:spcBef>
              <a:buClr>
                <a:srgbClr val="FF0000"/>
              </a:buClr>
              <a:buAutoNum type="circleNumDbPlain"/>
            </a:pPr>
            <a:r>
              <a:rPr lang="zh-CN" altLang="en-US" sz="1600" dirty="0">
                <a:latin typeface="Arial" panose="020B0604020202020204" pitchFamily="34" charset="0"/>
                <a:ea typeface="宋体" panose="02010600030101010101" pitchFamily="2" charset="-122"/>
              </a:rPr>
              <a:t>指令译码</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文本占位符 84993"/>
          <p:cNvSpPr>
            <a:spLocks noGrp="1" noRot="1"/>
          </p:cNvSpPr>
          <p:nvPr>
            <p:ph idx="1"/>
          </p:nvPr>
        </p:nvSpPr>
        <p:spPr>
          <a:xfrm>
            <a:off x="179388" y="692150"/>
            <a:ext cx="8540750" cy="720725"/>
          </a:xfrm>
        </p:spPr>
        <p:txBody>
          <a:bodyPr anchor="t" anchorCtr="0"/>
          <a:lstStyle/>
          <a:p>
            <a:pPr lvl="1">
              <a:lnSpc>
                <a:spcPct val="130000"/>
              </a:lnSpc>
              <a:buNone/>
            </a:pPr>
            <a:r>
              <a:rPr lang="en-US" altLang="zh-CN" b="1" dirty="0"/>
              <a:t>3. </a:t>
            </a:r>
            <a:r>
              <a:rPr lang="zh-CN" altLang="en-US" b="1" dirty="0"/>
              <a:t>运算器数据通路</a:t>
            </a:r>
            <a:r>
              <a:rPr lang="zh-CN" altLang="en-US" b="1"/>
              <a:t>     </a:t>
            </a:r>
            <a:endParaRPr lang="zh-CN" altLang="en-US" sz="3200"/>
          </a:p>
        </p:txBody>
      </p:sp>
      <p:sp>
        <p:nvSpPr>
          <p:cNvPr id="65537"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85</a:t>
            </a:fld>
            <a:endParaRPr lang="zh-CN" altLang="en-US" sz="1400" dirty="0">
              <a:latin typeface="Arial" panose="020B0604020202020204" pitchFamily="34" charset="0"/>
              <a:ea typeface="宋体" panose="02010600030101010101" pitchFamily="2" charset="-122"/>
            </a:endParaRPr>
          </a:p>
        </p:txBody>
      </p:sp>
      <p:grpSp>
        <p:nvGrpSpPr>
          <p:cNvPr id="65539" name="组合 84998"/>
          <p:cNvGrpSpPr/>
          <p:nvPr/>
        </p:nvGrpSpPr>
        <p:grpSpPr>
          <a:xfrm>
            <a:off x="1692275" y="1557338"/>
            <a:ext cx="6121400" cy="4746625"/>
            <a:chOff x="1066" y="981"/>
            <a:chExt cx="3856" cy="2990"/>
          </a:xfrm>
        </p:grpSpPr>
        <p:pic>
          <p:nvPicPr>
            <p:cNvPr id="65540" name="图片 84995"/>
            <p:cNvPicPr>
              <a:picLocks noChangeAspect="1"/>
            </p:cNvPicPr>
            <p:nvPr/>
          </p:nvPicPr>
          <p:blipFill>
            <a:blip r:embed="rId2"/>
            <a:stretch>
              <a:fillRect/>
            </a:stretch>
          </p:blipFill>
          <p:spPr>
            <a:xfrm>
              <a:off x="1066" y="981"/>
              <a:ext cx="3856" cy="2990"/>
            </a:xfrm>
            <a:prstGeom prst="rect">
              <a:avLst/>
            </a:prstGeom>
            <a:noFill/>
            <a:ln w="9525">
              <a:noFill/>
            </a:ln>
          </p:spPr>
        </p:pic>
        <p:pic>
          <p:nvPicPr>
            <p:cNvPr id="65541" name="图片 84996"/>
            <p:cNvPicPr>
              <a:picLocks noChangeAspect="1"/>
            </p:cNvPicPr>
            <p:nvPr/>
          </p:nvPicPr>
          <p:blipFill>
            <a:blip r:embed="rId3"/>
            <a:stretch>
              <a:fillRect/>
            </a:stretch>
          </p:blipFill>
          <p:spPr>
            <a:xfrm>
              <a:off x="4513" y="2478"/>
              <a:ext cx="192" cy="150"/>
            </a:xfrm>
            <a:prstGeom prst="rect">
              <a:avLst/>
            </a:prstGeom>
            <a:noFill/>
            <a:ln w="9525">
              <a:noFill/>
            </a:ln>
          </p:spPr>
        </p:pic>
        <p:pic>
          <p:nvPicPr>
            <p:cNvPr id="65542" name="图片 84997"/>
            <p:cNvPicPr>
              <a:picLocks noChangeAspect="1"/>
            </p:cNvPicPr>
            <p:nvPr/>
          </p:nvPicPr>
          <p:blipFill>
            <a:blip r:embed="rId4"/>
            <a:stretch>
              <a:fillRect/>
            </a:stretch>
          </p:blipFill>
          <p:spPr>
            <a:xfrm>
              <a:off x="4513" y="2750"/>
              <a:ext cx="144" cy="126"/>
            </a:xfrm>
            <a:prstGeom prst="rect">
              <a:avLst/>
            </a:prstGeom>
            <a:noFill/>
            <a:ln w="9525">
              <a:noFill/>
            </a:ln>
          </p:spPr>
        </p:pic>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文本占位符 83969"/>
          <p:cNvSpPr>
            <a:spLocks noGrp="1" noRot="1"/>
          </p:cNvSpPr>
          <p:nvPr>
            <p:ph idx="1"/>
          </p:nvPr>
        </p:nvSpPr>
        <p:spPr>
          <a:xfrm>
            <a:off x="250825" y="765175"/>
            <a:ext cx="8540750" cy="5329238"/>
          </a:xfrm>
        </p:spPr>
        <p:txBody>
          <a:bodyPr anchor="t" anchorCtr="0"/>
          <a:lstStyle/>
          <a:p>
            <a:pPr lvl="1">
              <a:lnSpc>
                <a:spcPct val="130000"/>
              </a:lnSpc>
              <a:buNone/>
            </a:pPr>
            <a:r>
              <a:rPr lang="en-US" altLang="zh-CN" b="1" dirty="0"/>
              <a:t>4. </a:t>
            </a:r>
            <a:r>
              <a:rPr lang="zh-CN" altLang="en-US" b="1" dirty="0"/>
              <a:t>十进制加法指令功能及算法</a:t>
            </a:r>
          </a:p>
          <a:p>
            <a:pPr lvl="2">
              <a:lnSpc>
                <a:spcPct val="110000"/>
              </a:lnSpc>
              <a:buFontTx/>
              <a:buChar char="•"/>
            </a:pPr>
            <a:r>
              <a:rPr lang="zh-CN" altLang="en-US" b="1" dirty="0"/>
              <a:t>功能：（</a:t>
            </a:r>
            <a:r>
              <a:rPr lang="en-US" altLang="zh-CN" b="1" dirty="0"/>
              <a:t>R1</a:t>
            </a:r>
            <a:r>
              <a:rPr lang="zh-CN" altLang="en-US" b="1" dirty="0"/>
              <a:t>）</a:t>
            </a:r>
            <a:r>
              <a:rPr lang="en-US" altLang="zh-CN" b="1" dirty="0"/>
              <a:t>+</a:t>
            </a:r>
            <a:r>
              <a:rPr lang="zh-CN" altLang="en-US" b="1" dirty="0"/>
              <a:t>（ </a:t>
            </a:r>
            <a:r>
              <a:rPr lang="en-US" altLang="zh-CN" b="1" dirty="0"/>
              <a:t>R2</a:t>
            </a:r>
            <a:r>
              <a:rPr lang="zh-CN" altLang="en-US" b="1" dirty="0"/>
              <a:t>）</a:t>
            </a:r>
            <a:r>
              <a:rPr lang="en-US" altLang="zh-CN" b="1" dirty="0"/>
              <a:t>→R2</a:t>
            </a:r>
          </a:p>
          <a:p>
            <a:pPr lvl="2">
              <a:lnSpc>
                <a:spcPct val="110000"/>
              </a:lnSpc>
              <a:buFontTx/>
              <a:buChar char="•"/>
            </a:pPr>
            <a:r>
              <a:rPr lang="zh-CN" altLang="en-US" b="1" dirty="0"/>
              <a:t>说明： 参与运算的两个操作数分别存放在</a:t>
            </a:r>
            <a:r>
              <a:rPr lang="en-US" altLang="zh-CN" b="1" dirty="0"/>
              <a:t>R1</a:t>
            </a:r>
            <a:r>
              <a:rPr lang="zh-CN" altLang="en-US" b="1" dirty="0"/>
              <a:t>、</a:t>
            </a:r>
            <a:r>
              <a:rPr lang="en-US" altLang="zh-CN" b="1" dirty="0"/>
              <a:t>R2 </a:t>
            </a:r>
            <a:r>
              <a:rPr lang="zh-CN" altLang="en-US" b="1" dirty="0"/>
              <a:t>中，均为</a:t>
            </a:r>
            <a:r>
              <a:rPr lang="en-US" altLang="zh-CN" b="1" dirty="0"/>
              <a:t>BCD8421</a:t>
            </a:r>
            <a:r>
              <a:rPr lang="zh-CN" altLang="en-US" b="1" dirty="0"/>
              <a:t>码，结果亦为</a:t>
            </a:r>
            <a:r>
              <a:rPr lang="en-US" altLang="zh-CN" b="1" dirty="0"/>
              <a:t>8421</a:t>
            </a:r>
            <a:r>
              <a:rPr lang="zh-CN" altLang="en-US" b="1" dirty="0"/>
              <a:t>码。 </a:t>
            </a:r>
          </a:p>
          <a:p>
            <a:pPr lvl="2">
              <a:lnSpc>
                <a:spcPct val="110000"/>
              </a:lnSpc>
              <a:buFontTx/>
              <a:buChar char="•"/>
            </a:pPr>
            <a:r>
              <a:rPr lang="zh-CN" altLang="en-US" b="1" dirty="0">
                <a:solidFill>
                  <a:schemeClr val="tx2"/>
                </a:solidFill>
              </a:rPr>
              <a:t>算法：</a:t>
            </a:r>
            <a:r>
              <a:rPr lang="zh-CN" altLang="en-US" dirty="0">
                <a:solidFill>
                  <a:srgbClr val="800000"/>
                </a:solidFill>
                <a:ea typeface="华文新魏" panose="02010800040101010101" pitchFamily="2" charset="-122"/>
              </a:rPr>
              <a:t>即修正算法</a:t>
            </a:r>
          </a:p>
          <a:p>
            <a:pPr lvl="3">
              <a:lnSpc>
                <a:spcPct val="110000"/>
              </a:lnSpc>
              <a:buNone/>
            </a:pPr>
            <a:r>
              <a:rPr lang="zh-CN" altLang="en-US" sz="2400" b="1" dirty="0"/>
              <a:t>设</a:t>
            </a:r>
            <a:r>
              <a:rPr lang="en-US" altLang="zh-CN" sz="2400" b="1" dirty="0"/>
              <a:t>s=a+b+6</a:t>
            </a:r>
            <a:r>
              <a:rPr lang="zh-CN" altLang="en-US" sz="2400" b="1" dirty="0"/>
              <a:t>，</a:t>
            </a:r>
          </a:p>
          <a:p>
            <a:pPr lvl="3">
              <a:lnSpc>
                <a:spcPct val="110000"/>
              </a:lnSpc>
              <a:buNone/>
            </a:pPr>
            <a:r>
              <a:rPr lang="zh-CN" altLang="en-US" sz="2400" b="1" dirty="0"/>
              <a:t>若 </a:t>
            </a:r>
            <a:r>
              <a:rPr lang="en-US" altLang="zh-CN" sz="2400" b="1" dirty="0"/>
              <a:t>C</a:t>
            </a:r>
            <a:r>
              <a:rPr lang="en-US" altLang="zh-CN" sz="2400" b="1" baseline="-25000" dirty="0"/>
              <a:t>y</a:t>
            </a:r>
            <a:r>
              <a:rPr lang="en-US" altLang="zh-CN" sz="2400" b="1" dirty="0"/>
              <a:t>=1 </a:t>
            </a:r>
            <a:r>
              <a:rPr lang="zh-CN" altLang="en-US" sz="2400" b="1" dirty="0"/>
              <a:t>，则</a:t>
            </a:r>
            <a:r>
              <a:rPr lang="en-US" altLang="zh-CN" sz="2400" b="1" dirty="0"/>
              <a:t>s</a:t>
            </a:r>
            <a:r>
              <a:rPr lang="zh-CN" altLang="en-US" sz="2400" b="1" dirty="0"/>
              <a:t>不变；</a:t>
            </a:r>
          </a:p>
          <a:p>
            <a:pPr lvl="3">
              <a:lnSpc>
                <a:spcPct val="110000"/>
              </a:lnSpc>
              <a:buNone/>
            </a:pPr>
            <a:r>
              <a:rPr lang="zh-CN" altLang="en-US" sz="2400" b="1" dirty="0"/>
              <a:t>若 </a:t>
            </a:r>
            <a:r>
              <a:rPr lang="en-US" altLang="zh-CN" sz="2400" b="1" dirty="0"/>
              <a:t>C</a:t>
            </a:r>
            <a:r>
              <a:rPr lang="en-US" altLang="zh-CN" sz="2400" b="1" baseline="-25000" dirty="0"/>
              <a:t>y</a:t>
            </a:r>
            <a:r>
              <a:rPr lang="en-US" altLang="zh-CN" sz="2400" b="1" dirty="0"/>
              <a:t>=0 </a:t>
            </a:r>
            <a:r>
              <a:rPr lang="zh-CN" altLang="en-US" sz="2400" b="1" dirty="0"/>
              <a:t>，则</a:t>
            </a:r>
            <a:r>
              <a:rPr lang="en-US" altLang="zh-CN" sz="2400" b="1" dirty="0"/>
              <a:t>s=s-6</a:t>
            </a:r>
            <a:r>
              <a:rPr lang="en-US" altLang="zh-CN" sz="2400" dirty="0"/>
              <a:t> </a:t>
            </a:r>
          </a:p>
          <a:p>
            <a:pPr lvl="2">
              <a:lnSpc>
                <a:spcPct val="110000"/>
              </a:lnSpc>
              <a:buNone/>
            </a:pPr>
            <a:endParaRPr lang="en-US" altLang="zh-CN" b="1" dirty="0"/>
          </a:p>
        </p:txBody>
      </p:sp>
      <p:sp>
        <p:nvSpPr>
          <p:cNvPr id="66561"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86</a:t>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87</a:t>
            </a:fld>
            <a:endParaRPr lang="zh-CN" altLang="en-US" sz="1400" dirty="0">
              <a:latin typeface="Arial" panose="020B0604020202020204" pitchFamily="34" charset="0"/>
              <a:ea typeface="宋体" panose="02010600030101010101" pitchFamily="2" charset="-122"/>
            </a:endParaRPr>
          </a:p>
        </p:txBody>
      </p:sp>
      <p:pic>
        <p:nvPicPr>
          <p:cNvPr id="67586" name="图片 101379"/>
          <p:cNvPicPr>
            <a:picLocks noChangeAspect="1"/>
          </p:cNvPicPr>
          <p:nvPr/>
        </p:nvPicPr>
        <p:blipFill>
          <a:blip r:embed="rId2"/>
          <a:stretch>
            <a:fillRect/>
          </a:stretch>
        </p:blipFill>
        <p:spPr>
          <a:xfrm>
            <a:off x="1331913" y="1773238"/>
            <a:ext cx="6624637" cy="4238625"/>
          </a:xfrm>
          <a:prstGeom prst="rect">
            <a:avLst/>
          </a:prstGeom>
          <a:noFill/>
          <a:ln w="9525">
            <a:noFill/>
          </a:ln>
        </p:spPr>
      </p:pic>
      <p:sp>
        <p:nvSpPr>
          <p:cNvPr id="67587" name="矩形 101380"/>
          <p:cNvSpPr>
            <a:spLocks noRot="1"/>
          </p:cNvSpPr>
          <p:nvPr/>
        </p:nvSpPr>
        <p:spPr>
          <a:xfrm>
            <a:off x="179388" y="692150"/>
            <a:ext cx="8540750" cy="720725"/>
          </a:xfrm>
          <a:prstGeom prst="rect">
            <a:avLst/>
          </a:prstGeom>
          <a:noFill/>
          <a:ln w="9525">
            <a:noFill/>
          </a:ln>
        </p:spPr>
        <p:txBody>
          <a:bodyPr anchor="t" anchorCtr="0"/>
          <a:lstStyle/>
          <a:p>
            <a:pPr marL="742950" lvl="1" indent="-285750" algn="l" rtl="0" eaLnBrk="1" fontAlgn="base" latinLnBrk="0" hangingPunct="1">
              <a:lnSpc>
                <a:spcPct val="130000"/>
              </a:lnSpc>
              <a:spcBef>
                <a:spcPct val="20000"/>
              </a:spcBef>
              <a:spcAft>
                <a:spcPct val="0"/>
              </a:spcAft>
              <a:buClr>
                <a:schemeClr val="hlink"/>
              </a:buClr>
              <a:buSzTx/>
              <a:buNone/>
            </a:pPr>
            <a:r>
              <a:rPr lang="en-US" altLang="zh-CN" sz="2800" b="1" u="none" baseline="0" dirty="0">
                <a:solidFill>
                  <a:schemeClr val="tx1"/>
                </a:solidFill>
                <a:latin typeface="Arial" panose="020B0604020202020204" pitchFamily="34" charset="0"/>
                <a:ea typeface="宋体" panose="02010600030101010101" pitchFamily="2" charset="-122"/>
              </a:rPr>
              <a:t>5. </a:t>
            </a:r>
            <a:r>
              <a:rPr lang="zh-CN" altLang="en-US" sz="2800" b="1" u="none" baseline="0" dirty="0">
                <a:solidFill>
                  <a:schemeClr val="tx1"/>
                </a:solidFill>
                <a:latin typeface="Arial" panose="020B0604020202020204" pitchFamily="34" charset="0"/>
                <a:ea typeface="宋体" panose="02010600030101010101" pitchFamily="2" charset="-122"/>
              </a:rPr>
              <a:t>微程序控制器组成     </a:t>
            </a:r>
            <a:endParaRPr lang="zh-CN" altLang="en-US" sz="3200" u="none" baseline="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文本占位符 31746"/>
          <p:cNvSpPr>
            <a:spLocks noGrp="1" noRot="1"/>
          </p:cNvSpPr>
          <p:nvPr>
            <p:ph idx="1"/>
          </p:nvPr>
        </p:nvSpPr>
        <p:spPr>
          <a:xfrm>
            <a:off x="301625" y="620713"/>
            <a:ext cx="8540750" cy="5402262"/>
          </a:xfrm>
        </p:spPr>
        <p:txBody>
          <a:bodyPr anchor="t" anchorCtr="0"/>
          <a:lstStyle/>
          <a:p>
            <a:pPr lvl="1">
              <a:buNone/>
            </a:pPr>
            <a:r>
              <a:rPr lang="en-US" altLang="zh-CN" dirty="0"/>
              <a:t>6. </a:t>
            </a:r>
            <a:r>
              <a:rPr lang="zh-CN" altLang="en-US" dirty="0"/>
              <a:t>微指令结构及微程序流程图</a:t>
            </a:r>
          </a:p>
        </p:txBody>
      </p:sp>
      <p:sp>
        <p:nvSpPr>
          <p:cNvPr id="68609"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88</a:t>
            </a:fld>
            <a:endParaRPr lang="zh-CN" altLang="en-US" sz="1400" dirty="0">
              <a:latin typeface="Arial" panose="020B0604020202020204" pitchFamily="34" charset="0"/>
              <a:ea typeface="宋体" panose="02010600030101010101" pitchFamily="2" charset="-122"/>
            </a:endParaRPr>
          </a:p>
        </p:txBody>
      </p:sp>
      <p:pic>
        <p:nvPicPr>
          <p:cNvPr id="68611" name="图片 31747"/>
          <p:cNvPicPr>
            <a:picLocks noChangeAspect="1"/>
          </p:cNvPicPr>
          <p:nvPr/>
        </p:nvPicPr>
        <p:blipFill>
          <a:blip r:embed="rId2"/>
          <a:stretch>
            <a:fillRect/>
          </a:stretch>
        </p:blipFill>
        <p:spPr>
          <a:xfrm>
            <a:off x="2195512" y="1484312"/>
            <a:ext cx="6696967" cy="4754961"/>
          </a:xfrm>
          <a:prstGeom prst="rect">
            <a:avLst/>
          </a:prstGeom>
          <a:noFill/>
          <a:ln w="9525">
            <a:noFill/>
          </a:ln>
        </p:spPr>
      </p:pic>
      <p:sp>
        <p:nvSpPr>
          <p:cNvPr id="68612" name="文本框 31748"/>
          <p:cNvSpPr txBox="1"/>
          <p:nvPr/>
        </p:nvSpPr>
        <p:spPr>
          <a:xfrm>
            <a:off x="395288" y="1844675"/>
            <a:ext cx="1728787" cy="2659063"/>
          </a:xfrm>
          <a:prstGeom prst="rect">
            <a:avLst/>
          </a:prstGeom>
          <a:noFill/>
          <a:ln w="9525">
            <a:noFill/>
          </a:ln>
        </p:spPr>
        <p:txBody>
          <a:bodyPr anchor="t" anchorCtr="0">
            <a:spAutoFit/>
          </a:bodyPr>
          <a:lstStyle/>
          <a:p>
            <a:pPr>
              <a:spcBef>
                <a:spcPct val="50000"/>
              </a:spcBef>
              <a:buClr>
                <a:schemeClr val="folHlink"/>
              </a:buClr>
              <a:buChar char="•"/>
            </a:pPr>
            <a:r>
              <a:rPr lang="en-US" altLang="zh-CN" sz="1600" b="1" dirty="0">
                <a:latin typeface="Arial" panose="020B0604020202020204" pitchFamily="34" charset="0"/>
                <a:ea typeface="宋体" panose="02010600030101010101" pitchFamily="2" charset="-122"/>
              </a:rPr>
              <a:t> </a:t>
            </a:r>
            <a:r>
              <a:rPr lang="zh-CN" altLang="en-US" sz="1600" b="1" dirty="0">
                <a:latin typeface="Arial" panose="020B0604020202020204" pitchFamily="34" charset="0"/>
                <a:ea typeface="宋体" panose="02010600030101010101" pitchFamily="2" charset="-122"/>
              </a:rPr>
              <a:t>每个长方框表示一条微指令；</a:t>
            </a:r>
          </a:p>
          <a:p>
            <a:pPr>
              <a:spcBef>
                <a:spcPct val="50000"/>
              </a:spcBef>
              <a:buClr>
                <a:schemeClr val="folHlink"/>
              </a:buClr>
              <a:buChar char="•"/>
            </a:pPr>
            <a:r>
              <a:rPr lang="zh-CN" altLang="en-US" sz="1600" b="1" dirty="0">
                <a:latin typeface="Arial" panose="020B0604020202020204" pitchFamily="34" charset="0"/>
                <a:ea typeface="宋体" panose="02010600030101010101" pitchFamily="2" charset="-122"/>
              </a:rPr>
              <a:t> 共有四条微指令；</a:t>
            </a:r>
          </a:p>
          <a:p>
            <a:pPr>
              <a:spcBef>
                <a:spcPct val="50000"/>
              </a:spcBef>
              <a:buClr>
                <a:schemeClr val="folHlink"/>
              </a:buClr>
              <a:buChar char="•"/>
            </a:pPr>
            <a:r>
              <a:rPr lang="zh-CN" altLang="en-US" sz="1600" b="1" dirty="0">
                <a:latin typeface="Arial" panose="020B0604020202020204" pitchFamily="34" charset="0"/>
                <a:ea typeface="宋体" panose="02010600030101010101" pitchFamily="2" charset="-122"/>
              </a:rPr>
              <a:t> </a:t>
            </a:r>
            <a:r>
              <a:rPr lang="zh-CN" altLang="en-US" sz="1600" b="1" dirty="0">
                <a:solidFill>
                  <a:schemeClr val="tx2"/>
                </a:solidFill>
                <a:latin typeface="Arial" panose="020B0604020202020204" pitchFamily="34" charset="0"/>
                <a:ea typeface="宋体" panose="02010600030101010101" pitchFamily="2" charset="-122"/>
              </a:rPr>
              <a:t>每条微指令地址示于方框右上角。</a:t>
            </a:r>
          </a:p>
          <a:p>
            <a:pPr>
              <a:spcBef>
                <a:spcPct val="50000"/>
              </a:spcBef>
              <a:buClr>
                <a:schemeClr val="folHlink"/>
              </a:buClr>
              <a:buChar char="•"/>
            </a:pPr>
            <a:r>
              <a:rPr lang="en-US" altLang="zh-CN" sz="1600" b="1">
                <a:latin typeface="Arial" panose="020B0604020202020204" pitchFamily="34" charset="0"/>
                <a:ea typeface="宋体" panose="02010600030101010101" pitchFamily="2" charset="-122"/>
              </a:rPr>
              <a:t>(R</a:t>
            </a:r>
            <a:r>
              <a:rPr lang="en-US" altLang="zh-CN" sz="1600" b="1" baseline="-25000">
                <a:latin typeface="Arial" panose="020B0604020202020204" pitchFamily="34" charset="0"/>
                <a:ea typeface="宋体" panose="02010600030101010101" pitchFamily="2" charset="-122"/>
              </a:rPr>
              <a:t>1</a:t>
            </a:r>
            <a:r>
              <a:rPr lang="en-US" altLang="zh-CN" sz="1600" b="1">
                <a:latin typeface="Arial" panose="020B0604020202020204" pitchFamily="34" charset="0"/>
                <a:ea typeface="宋体" panose="02010600030101010101" pitchFamily="2" charset="-122"/>
              </a:rPr>
              <a:t>)=a, (R</a:t>
            </a:r>
            <a:r>
              <a:rPr lang="en-US" altLang="zh-CN" sz="1600" b="1" baseline="-25000">
                <a:latin typeface="Arial" panose="020B0604020202020204" pitchFamily="34" charset="0"/>
                <a:ea typeface="宋体" panose="02010600030101010101" pitchFamily="2" charset="-122"/>
              </a:rPr>
              <a:t>2</a:t>
            </a:r>
            <a:r>
              <a:rPr lang="en-US" altLang="zh-CN" sz="1600" b="1">
                <a:latin typeface="Arial" panose="020B0604020202020204" pitchFamily="34" charset="0"/>
                <a:ea typeface="宋体" panose="02010600030101010101" pitchFamily="2" charset="-122"/>
              </a:rPr>
              <a:t>)=b, (R</a:t>
            </a:r>
            <a:r>
              <a:rPr lang="en-US" altLang="zh-CN" sz="1600" b="1" baseline="-25000">
                <a:latin typeface="Arial" panose="020B0604020202020204" pitchFamily="34" charset="0"/>
                <a:ea typeface="宋体" panose="02010600030101010101" pitchFamily="2" charset="-122"/>
              </a:rPr>
              <a:t>3</a:t>
            </a:r>
            <a:r>
              <a:rPr lang="en-US" altLang="zh-CN" sz="1600" b="1">
                <a:latin typeface="Arial" panose="020B0604020202020204" pitchFamily="34" charset="0"/>
                <a:ea typeface="宋体" panose="02010600030101010101" pitchFamily="2" charset="-122"/>
              </a:rPr>
              <a:t>)=6</a:t>
            </a:r>
          </a:p>
        </p:txBody>
      </p:sp>
      <p:sp>
        <p:nvSpPr>
          <p:cNvPr id="68613" name="线形标注 1(无边框) 31750"/>
          <p:cNvSpPr/>
          <p:nvPr/>
        </p:nvSpPr>
        <p:spPr>
          <a:xfrm>
            <a:off x="6804025" y="506413"/>
            <a:ext cx="1512888" cy="609600"/>
          </a:xfrm>
          <a:prstGeom prst="callout1">
            <a:avLst>
              <a:gd name="adj1" fmla="val 18750"/>
              <a:gd name="adj2" fmla="val -5037"/>
              <a:gd name="adj3" fmla="val 65366"/>
              <a:gd name="adj4" fmla="val -76810"/>
            </a:avLst>
          </a:prstGeom>
          <a:solidFill>
            <a:schemeClr val="bg2"/>
          </a:solidFill>
          <a:ln w="9525" cap="flat" cmpd="sng">
            <a:solidFill>
              <a:schemeClr val="tx1"/>
            </a:solidFill>
            <a:prstDash val="solid"/>
            <a:miter/>
            <a:headEnd type="none" w="med" len="med"/>
            <a:tailEnd type="none" w="med" len="med"/>
          </a:ln>
        </p:spPr>
        <p:txBody>
          <a:bodyPr anchor="t" anchorCtr="0"/>
          <a:lstStyle/>
          <a:p>
            <a:pPr algn="ctr">
              <a:spcBef>
                <a:spcPct val="0"/>
              </a:spcBef>
            </a:pPr>
            <a:r>
              <a:rPr lang="zh-CN" altLang="en-US" sz="1800" dirty="0">
                <a:solidFill>
                  <a:schemeClr val="bg1"/>
                </a:solidFill>
                <a:latin typeface="Arial" panose="020B0604020202020204" pitchFamily="34" charset="0"/>
                <a:ea typeface="宋体" panose="02010600030101010101" pitchFamily="2" charset="-122"/>
              </a:rPr>
              <a:t>即指令周期流程图</a:t>
            </a:r>
            <a:endParaRPr lang="zh-CN" altLang="en-US" sz="180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占位符 32770"/>
          <p:cNvSpPr>
            <a:spLocks noGrp="1" noRot="1"/>
          </p:cNvSpPr>
          <p:nvPr>
            <p:ph idx="1"/>
          </p:nvPr>
        </p:nvSpPr>
        <p:spPr>
          <a:xfrm>
            <a:off x="301625" y="620713"/>
            <a:ext cx="8540750" cy="5402262"/>
          </a:xfrm>
        </p:spPr>
        <p:txBody>
          <a:bodyPr anchor="t" anchorCtr="0"/>
          <a:lstStyle/>
          <a:p>
            <a:pPr lvl="1">
              <a:buNone/>
            </a:pPr>
            <a:r>
              <a:rPr lang="en-US" altLang="zh-CN" dirty="0"/>
              <a:t>7. </a:t>
            </a:r>
            <a:r>
              <a:rPr lang="zh-CN" altLang="en-US" dirty="0"/>
              <a:t>“十进制加法”微程序执行过程</a:t>
            </a:r>
          </a:p>
          <a:p>
            <a:pPr lvl="1">
              <a:buNone/>
            </a:pPr>
            <a:r>
              <a:rPr lang="zh-CN" altLang="en-US" sz="2400" b="1" dirty="0"/>
              <a:t>           假设已按微程序流程图编好微程序，并已存放到微程序存储器中。</a:t>
            </a:r>
          </a:p>
        </p:txBody>
      </p:sp>
      <p:sp>
        <p:nvSpPr>
          <p:cNvPr id="69633"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89</a:t>
            </a:fld>
            <a:endParaRPr lang="zh-CN" altLang="en-US" sz="1400" dirty="0">
              <a:latin typeface="Arial" panose="020B0604020202020204" pitchFamily="34" charset="0"/>
              <a:ea typeface="宋体" panose="02010600030101010101" pitchFamily="2" charset="-122"/>
            </a:endParaRPr>
          </a:p>
        </p:txBody>
      </p:sp>
      <p:pic>
        <p:nvPicPr>
          <p:cNvPr id="69635" name="图片 32771"/>
          <p:cNvPicPr>
            <a:picLocks noChangeAspect="1"/>
          </p:cNvPicPr>
          <p:nvPr/>
        </p:nvPicPr>
        <p:blipFill>
          <a:blip r:embed="rId2"/>
          <a:stretch>
            <a:fillRect/>
          </a:stretch>
        </p:blipFill>
        <p:spPr>
          <a:xfrm>
            <a:off x="2700338" y="1916113"/>
            <a:ext cx="6048375" cy="4322762"/>
          </a:xfrm>
          <a:prstGeom prst="rect">
            <a:avLst/>
          </a:prstGeom>
          <a:noFill/>
          <a:ln w="9525">
            <a:noFill/>
          </a:ln>
        </p:spPr>
      </p:pic>
      <p:sp>
        <p:nvSpPr>
          <p:cNvPr id="69636" name="文本框 32772"/>
          <p:cNvSpPr txBox="1"/>
          <p:nvPr/>
        </p:nvSpPr>
        <p:spPr>
          <a:xfrm>
            <a:off x="395288" y="2204864"/>
            <a:ext cx="2232025" cy="3970318"/>
          </a:xfrm>
          <a:prstGeom prst="rect">
            <a:avLst/>
          </a:prstGeom>
          <a:noFill/>
          <a:ln w="9525">
            <a:noFill/>
          </a:ln>
        </p:spPr>
        <p:txBody>
          <a:bodyPr anchor="t" anchorCtr="0">
            <a:spAutoFit/>
          </a:bodyPr>
          <a:lstStyle/>
          <a:p>
            <a:pPr>
              <a:spcBef>
                <a:spcPct val="50000"/>
              </a:spcBef>
              <a:buClr>
                <a:schemeClr val="folHlink"/>
              </a:buClr>
            </a:pPr>
            <a:r>
              <a:rPr lang="en-US" altLang="zh-CN" b="1" dirty="0">
                <a:solidFill>
                  <a:schemeClr val="folHlink"/>
                </a:solidFill>
                <a:latin typeface="Arial" panose="020B0604020202020204" pitchFamily="34" charset="0"/>
                <a:ea typeface="宋体" panose="02010600030101010101" pitchFamily="2" charset="-122"/>
              </a:rPr>
              <a:t>(1) </a:t>
            </a:r>
            <a:r>
              <a:rPr lang="zh-CN" altLang="en-US" b="1" dirty="0">
                <a:latin typeface="Arial" panose="020B0604020202020204" pitchFamily="34" charset="0"/>
                <a:ea typeface="宋体" panose="02010600030101010101" pitchFamily="2" charset="-122"/>
              </a:rPr>
              <a:t>开机，给出第一条微指令地址</a:t>
            </a:r>
            <a:r>
              <a:rPr lang="en-US" altLang="zh-CN" b="1" dirty="0">
                <a:latin typeface="Arial" panose="020B0604020202020204" pitchFamily="34" charset="0"/>
                <a:ea typeface="宋体" panose="02010600030101010101" pitchFamily="2" charset="-122"/>
              </a:rPr>
              <a:t>0000</a:t>
            </a:r>
            <a:r>
              <a:rPr lang="zh-CN" altLang="en-US" b="1" dirty="0">
                <a:latin typeface="Arial" panose="020B0604020202020204" pitchFamily="34" charset="0"/>
                <a:ea typeface="宋体" panose="02010600030101010101" pitchFamily="2" charset="-122"/>
              </a:rPr>
              <a:t>，从</a:t>
            </a:r>
            <a:r>
              <a:rPr lang="en-US" altLang="zh-CN" b="1" dirty="0">
                <a:latin typeface="Arial" panose="020B0604020202020204" pitchFamily="34" charset="0"/>
                <a:ea typeface="宋体" panose="02010600030101010101" pitchFamily="2" charset="-122"/>
              </a:rPr>
              <a:t>CM</a:t>
            </a:r>
            <a:r>
              <a:rPr lang="zh-CN" altLang="en-US" b="1" dirty="0">
                <a:latin typeface="Arial" panose="020B0604020202020204" pitchFamily="34" charset="0"/>
                <a:ea typeface="宋体" panose="02010600030101010101" pitchFamily="2" charset="-122"/>
              </a:rPr>
              <a:t>中读出第一条微指令，读入</a:t>
            </a:r>
            <a:r>
              <a:rPr lang="zh-CN" altLang="en-US" b="1" dirty="0">
                <a:latin typeface="Arial" panose="020B0604020202020204" pitchFamily="34" charset="0"/>
                <a:ea typeface="宋体" panose="02010600030101010101" pitchFamily="2" charset="-122"/>
                <a:hlinkClick r:id="rId3" action="ppaction://hlinksldjump"/>
              </a:rPr>
              <a:t>微指令寄存器</a:t>
            </a:r>
            <a:r>
              <a:rPr lang="zh-CN" altLang="en-US" b="1" dirty="0">
                <a:latin typeface="Arial" panose="020B0604020202020204" pitchFamily="34" charset="0"/>
                <a:ea typeface="宋体" panose="02010600030101010101" pitchFamily="2" charset="-122"/>
              </a:rPr>
              <a:t>。</a:t>
            </a:r>
          </a:p>
          <a:p>
            <a:pPr>
              <a:spcBef>
                <a:spcPct val="0"/>
              </a:spcBef>
              <a:buClr>
                <a:schemeClr val="folHlink"/>
              </a:buClr>
              <a:buFont typeface="Arial" panose="020B0604020202020204" pitchFamily="34" charset="0"/>
              <a:buChar char="■"/>
            </a:pPr>
            <a:r>
              <a:rPr lang="zh-CN" altLang="en-US" b="1" dirty="0">
                <a:latin typeface="Arial" panose="020B0604020202020204" pitchFamily="34" charset="0"/>
                <a:ea typeface="宋体" panose="02010600030101010101" pitchFamily="2" charset="-122"/>
              </a:rPr>
              <a:t> 发出五个微命令：</a:t>
            </a:r>
            <a:r>
              <a:rPr lang="en-US" altLang="zh-CN" b="1" dirty="0">
                <a:latin typeface="Arial" panose="020B0604020202020204" pitchFamily="34" charset="0"/>
                <a:ea typeface="宋体" panose="02010600030101010101" pitchFamily="2" charset="-122"/>
              </a:rPr>
              <a:t>RD’</a:t>
            </a: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LDDR’</a:t>
            </a: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LDIR’</a:t>
            </a: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LDAR’</a:t>
            </a: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PC+1</a:t>
            </a:r>
            <a:r>
              <a:rPr lang="zh-CN" altLang="en-US" b="1" dirty="0">
                <a:latin typeface="Arial" panose="020B0604020202020204" pitchFamily="34" charset="0"/>
                <a:ea typeface="宋体" panose="02010600030101010101" pitchFamily="2" charset="-122"/>
              </a:rPr>
              <a:t>，依此执行相应的微操作。</a:t>
            </a:r>
          </a:p>
          <a:p>
            <a:pPr>
              <a:spcBef>
                <a:spcPct val="0"/>
              </a:spcBef>
              <a:buClr>
                <a:schemeClr val="folHlink"/>
              </a:buClr>
              <a:buFont typeface="Arial" panose="020B0604020202020204" pitchFamily="34" charset="0"/>
              <a:buChar char="■"/>
            </a:pPr>
            <a:r>
              <a:rPr lang="zh-CN" altLang="en-US" b="1" dirty="0">
                <a:latin typeface="Arial" panose="020B0604020202020204" pitchFamily="34" charset="0"/>
                <a:ea typeface="宋体" panose="02010600030101010101" pitchFamily="2" charset="-122"/>
              </a:rPr>
              <a:t> 测试</a:t>
            </a:r>
            <a:r>
              <a:rPr lang="en-US" altLang="zh-CN" b="1" dirty="0">
                <a:latin typeface="Arial" panose="020B0604020202020204" pitchFamily="34" charset="0"/>
                <a:ea typeface="宋体" panose="02010600030101010101" pitchFamily="2" charset="-122"/>
              </a:rPr>
              <a:t>P</a:t>
            </a:r>
            <a:r>
              <a:rPr lang="en-US" altLang="zh-CN" b="1" baseline="-25000" dirty="0">
                <a:latin typeface="Arial" panose="020B0604020202020204" pitchFamily="34" charset="0"/>
                <a:ea typeface="宋体" panose="02010600030101010101" pitchFamily="2" charset="-122"/>
              </a:rPr>
              <a:t>1</a:t>
            </a:r>
            <a:r>
              <a:rPr lang="zh-CN" altLang="en-US" b="1" dirty="0">
                <a:latin typeface="Arial" panose="020B0604020202020204" pitchFamily="34" charset="0"/>
                <a:ea typeface="宋体" panose="02010600030101010101" pitchFamily="2" charset="-122"/>
              </a:rPr>
              <a:t>，以确定下一条微指令的地址（具体逻辑后面介绍）</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p:cNvSpPr>
          <p:nvPr>
            <p:ph type="title"/>
          </p:nvPr>
        </p:nvSpPr>
        <p:spPr/>
        <p:txBody>
          <a:bodyPr vert="horz" wrap="square" lIns="91440" tIns="45720" rIns="91440" bIns="45720" anchor="b" anchorCtr="0"/>
          <a:lstStyle/>
          <a:p>
            <a:pPr eaLnBrk="1" hangingPunct="1"/>
            <a:r>
              <a:rPr lang="en-US" altLang="zh-CN" dirty="0"/>
              <a:t>5.1.2 CPU</a:t>
            </a:r>
            <a:r>
              <a:rPr lang="zh-CN" altLang="en-US" dirty="0"/>
              <a:t>的基本组成</a:t>
            </a:r>
          </a:p>
        </p:txBody>
      </p:sp>
      <p:sp>
        <p:nvSpPr>
          <p:cNvPr id="21506" name="文本占位符 14338"/>
          <p:cNvSpPr>
            <a:spLocks noGrp="1" noRot="1"/>
          </p:cNvSpPr>
          <p:nvPr>
            <p:ph idx="1"/>
          </p:nvPr>
        </p:nvSpPr>
        <p:spPr>
          <a:xfrm>
            <a:off x="251460" y="1417955"/>
            <a:ext cx="8540750" cy="576580"/>
          </a:xfrm>
        </p:spPr>
        <p:txBody>
          <a:bodyPr anchor="t" anchorCtr="0"/>
          <a:lstStyle/>
          <a:p>
            <a:pPr lvl="1">
              <a:buNone/>
            </a:pPr>
            <a:r>
              <a:rPr lang="zh-CN" altLang="en-US" dirty="0"/>
              <a:t>一个</a:t>
            </a:r>
            <a:r>
              <a:rPr lang="en-US" altLang="zh-CN" dirty="0"/>
              <a:t>CPU</a:t>
            </a:r>
            <a:r>
              <a:rPr lang="zh-CN" altLang="en-US" dirty="0"/>
              <a:t>组成模型</a:t>
            </a:r>
          </a:p>
        </p:txBody>
      </p:sp>
      <p:sp>
        <p:nvSpPr>
          <p:cNvPr id="6146"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9</a:t>
            </a:fld>
            <a:endParaRPr lang="en-US" altLang="zh-CN" sz="1000" dirty="0"/>
          </a:p>
        </p:txBody>
      </p:sp>
      <p:sp>
        <p:nvSpPr>
          <p:cNvPr id="21507" name="文本框 14341"/>
          <p:cNvSpPr txBox="1"/>
          <p:nvPr/>
        </p:nvSpPr>
        <p:spPr>
          <a:xfrm>
            <a:off x="178435" y="2067560"/>
            <a:ext cx="1764030" cy="2139950"/>
          </a:xfrm>
          <a:prstGeom prst="rect">
            <a:avLst/>
          </a:prstGeom>
          <a:noFill/>
          <a:ln w="9525">
            <a:noFill/>
          </a:ln>
        </p:spPr>
        <p:txBody>
          <a:bodyPr anchor="t" anchorCtr="0">
            <a:spAutoFit/>
          </a:bodyPr>
          <a:lstStyle/>
          <a:p>
            <a:pPr>
              <a:lnSpc>
                <a:spcPct val="140000"/>
              </a:lnSpc>
              <a:buClr>
                <a:srgbClr val="FF3300"/>
              </a:buClr>
              <a:buFont typeface="Wingdings" panose="05000000000000000000" pitchFamily="2" charset="2"/>
              <a:buChar char="w"/>
            </a:pPr>
            <a:r>
              <a:rPr lang="en-US" altLang="zh-CN" sz="2400" b="1" dirty="0">
                <a:solidFill>
                  <a:srgbClr val="FF8080"/>
                </a:solidFill>
                <a:latin typeface="宋体" panose="02010600030101010101" pitchFamily="2" charset="-122"/>
                <a:ea typeface="宋体" panose="02010600030101010101" pitchFamily="2" charset="-122"/>
              </a:rPr>
              <a:t> </a:t>
            </a:r>
            <a:r>
              <a:rPr lang="zh-CN" altLang="en-US" b="1" dirty="0">
                <a:solidFill>
                  <a:schemeClr val="tx2"/>
                </a:solidFill>
                <a:latin typeface="宋体" panose="02010600030101010101" pitchFamily="2" charset="-122"/>
                <a:ea typeface="宋体" panose="02010600030101010101" pitchFamily="2" charset="-122"/>
              </a:rPr>
              <a:t>控制器：</a:t>
            </a:r>
            <a:r>
              <a:rPr lang="zh-CN" altLang="en-US" b="1" dirty="0">
                <a:latin typeface="宋体" panose="02010600030101010101" pitchFamily="2" charset="-122"/>
                <a:ea typeface="宋体" panose="02010600030101010101" pitchFamily="2" charset="-122"/>
              </a:rPr>
              <a:t> </a:t>
            </a:r>
          </a:p>
          <a:p>
            <a:pPr>
              <a:lnSpc>
                <a:spcPct val="140000"/>
              </a:lnSpc>
            </a:pPr>
            <a:r>
              <a:rPr lang="en-US" altLang="zh-CN" b="1" dirty="0">
                <a:solidFill>
                  <a:srgbClr val="336600"/>
                </a:solidFill>
                <a:latin typeface="宋体" panose="02010600030101010101" pitchFamily="2" charset="-122"/>
                <a:ea typeface="宋体" panose="02010600030101010101" pitchFamily="2" charset="-122"/>
              </a:rPr>
              <a:t>PC</a:t>
            </a:r>
            <a:r>
              <a:rPr lang="zh-CN" altLang="en-US" b="1" dirty="0">
                <a:solidFill>
                  <a:srgbClr val="336600"/>
                </a:solidFill>
                <a:latin typeface="宋体" panose="02010600030101010101" pitchFamily="2" charset="-122"/>
                <a:ea typeface="宋体" panose="02010600030101010101" pitchFamily="2" charset="-122"/>
              </a:rPr>
              <a:t>、</a:t>
            </a:r>
            <a:r>
              <a:rPr lang="en-US" altLang="zh-CN" b="1" dirty="0">
                <a:solidFill>
                  <a:srgbClr val="336600"/>
                </a:solidFill>
                <a:latin typeface="宋体" panose="02010600030101010101" pitchFamily="2" charset="-122"/>
                <a:ea typeface="宋体" panose="02010600030101010101" pitchFamily="2" charset="-122"/>
              </a:rPr>
              <a:t>AR</a:t>
            </a:r>
            <a:r>
              <a:rPr lang="zh-CN" altLang="en-US" b="1" dirty="0">
                <a:solidFill>
                  <a:srgbClr val="336600"/>
                </a:solidFill>
                <a:latin typeface="宋体" panose="02010600030101010101" pitchFamily="2" charset="-122"/>
                <a:ea typeface="宋体" panose="02010600030101010101" pitchFamily="2" charset="-122"/>
              </a:rPr>
              <a:t>、</a:t>
            </a:r>
            <a:r>
              <a:rPr lang="en-US" altLang="zh-CN" b="1" dirty="0">
                <a:solidFill>
                  <a:srgbClr val="336600"/>
                </a:solidFill>
                <a:latin typeface="宋体" panose="02010600030101010101" pitchFamily="2" charset="-122"/>
                <a:ea typeface="宋体" panose="02010600030101010101" pitchFamily="2" charset="-122"/>
              </a:rPr>
              <a:t>IR</a:t>
            </a:r>
            <a:r>
              <a:rPr lang="zh-CN" altLang="en-US" b="1" dirty="0">
                <a:solidFill>
                  <a:srgbClr val="336600"/>
                </a:solidFill>
                <a:latin typeface="宋体" panose="02010600030101010101" pitchFamily="2" charset="-122"/>
                <a:ea typeface="宋体" panose="02010600030101010101" pitchFamily="2" charset="-122"/>
              </a:rPr>
              <a:t>、指令译码器、时序产生器、操作控制器。</a:t>
            </a:r>
            <a:endParaRPr lang="zh-CN" altLang="en-US">
              <a:solidFill>
                <a:srgbClr val="336600"/>
              </a:solidFill>
              <a:latin typeface="宋体" panose="02010600030101010101" pitchFamily="2" charset="-122"/>
              <a:ea typeface="宋体" panose="02010600030101010101" pitchFamily="2" charset="-122"/>
            </a:endParaRPr>
          </a:p>
        </p:txBody>
      </p:sp>
      <p:sp>
        <p:nvSpPr>
          <p:cNvPr id="21508" name="矩形 14342"/>
          <p:cNvSpPr/>
          <p:nvPr/>
        </p:nvSpPr>
        <p:spPr>
          <a:xfrm>
            <a:off x="178435" y="4659630"/>
            <a:ext cx="1692275" cy="1412875"/>
          </a:xfrm>
          <a:prstGeom prst="rect">
            <a:avLst/>
          </a:prstGeom>
          <a:noFill/>
          <a:ln w="9525">
            <a:noFill/>
          </a:ln>
        </p:spPr>
        <p:txBody>
          <a:bodyPr anchor="t" anchorCtr="0">
            <a:spAutoFit/>
          </a:bodyPr>
          <a:lstStyle/>
          <a:p>
            <a:pPr>
              <a:lnSpc>
                <a:spcPct val="120000"/>
              </a:lnSpc>
              <a:buClr>
                <a:srgbClr val="FF3300"/>
              </a:buClr>
              <a:buFont typeface="Wingdings" panose="05000000000000000000" pitchFamily="2" charset="2"/>
              <a:buChar char="w"/>
            </a:pPr>
            <a:r>
              <a:rPr lang="en-US" altLang="zh-CN" b="1" dirty="0">
                <a:solidFill>
                  <a:srgbClr val="FF8080"/>
                </a:solidFill>
                <a:latin typeface="Arial" panose="020B0604020202020204" pitchFamily="34" charset="0"/>
                <a:ea typeface="宋体" panose="02010600030101010101" pitchFamily="2" charset="-122"/>
              </a:rPr>
              <a:t> </a:t>
            </a:r>
            <a:r>
              <a:rPr lang="en-US" altLang="zh-CN" b="1" dirty="0">
                <a:solidFill>
                  <a:srgbClr val="000099"/>
                </a:solidFill>
                <a:latin typeface="Arial" panose="020B0604020202020204" pitchFamily="34" charset="0"/>
                <a:ea typeface="宋体" panose="02010600030101010101" pitchFamily="2" charset="-122"/>
              </a:rPr>
              <a:t> </a:t>
            </a:r>
            <a:r>
              <a:rPr lang="zh-CN" altLang="en-US" b="1" dirty="0">
                <a:solidFill>
                  <a:srgbClr val="000099"/>
                </a:solidFill>
                <a:latin typeface="Arial" panose="020B0604020202020204" pitchFamily="34" charset="0"/>
                <a:ea typeface="宋体" panose="02010600030101010101" pitchFamily="2" charset="-122"/>
              </a:rPr>
              <a:t>运算器：</a:t>
            </a:r>
          </a:p>
          <a:p>
            <a:pPr>
              <a:lnSpc>
                <a:spcPct val="120000"/>
              </a:lnSpc>
            </a:pPr>
            <a:r>
              <a:rPr lang="en-US" altLang="zh-CN" b="1" dirty="0">
                <a:solidFill>
                  <a:srgbClr val="0000FF"/>
                </a:solidFill>
                <a:latin typeface="Arial" panose="020B0604020202020204" pitchFamily="34" charset="0"/>
                <a:ea typeface="宋体" panose="02010600030101010101" pitchFamily="2" charset="-122"/>
              </a:rPr>
              <a:t>ALU</a:t>
            </a:r>
            <a:r>
              <a:rPr lang="zh-CN" altLang="en-US" b="1" dirty="0">
                <a:solidFill>
                  <a:srgbClr val="0000FF"/>
                </a:solidFill>
                <a:latin typeface="Arial" panose="020B0604020202020204" pitchFamily="34" charset="0"/>
                <a:ea typeface="宋体" panose="02010600030101010101" pitchFamily="2" charset="-122"/>
              </a:rPr>
              <a:t>、</a:t>
            </a:r>
          </a:p>
          <a:p>
            <a:pPr>
              <a:lnSpc>
                <a:spcPct val="120000"/>
              </a:lnSpc>
            </a:pPr>
            <a:r>
              <a:rPr lang="zh-CN" altLang="en-US" b="1" dirty="0">
                <a:solidFill>
                  <a:srgbClr val="0000FF"/>
                </a:solidFill>
                <a:latin typeface="Arial" panose="020B0604020202020204" pitchFamily="34" charset="0"/>
                <a:ea typeface="宋体" panose="02010600030101010101" pitchFamily="2" charset="-122"/>
              </a:rPr>
              <a:t>通用寄存器、</a:t>
            </a:r>
            <a:r>
              <a:rPr lang="en-US" altLang="zh-CN" b="1" dirty="0">
                <a:solidFill>
                  <a:srgbClr val="0000FF"/>
                </a:solidFill>
                <a:latin typeface="Arial" panose="020B0604020202020204" pitchFamily="34" charset="0"/>
                <a:ea typeface="宋体" panose="02010600030101010101" pitchFamily="2" charset="-122"/>
              </a:rPr>
              <a:t>DR</a:t>
            </a:r>
            <a:r>
              <a:rPr lang="zh-CN" altLang="en-US" b="1" dirty="0">
                <a:solidFill>
                  <a:srgbClr val="0000FF"/>
                </a:solidFill>
                <a:latin typeface="Arial" panose="020B0604020202020204" pitchFamily="34" charset="0"/>
                <a:ea typeface="宋体" panose="02010600030101010101" pitchFamily="2" charset="-122"/>
              </a:rPr>
              <a:t>、</a:t>
            </a:r>
            <a:r>
              <a:rPr lang="en-US" altLang="zh-CN" b="1">
                <a:solidFill>
                  <a:srgbClr val="0000FF"/>
                </a:solidFill>
                <a:latin typeface="Arial" panose="020B0604020202020204" pitchFamily="34" charset="0"/>
                <a:ea typeface="宋体" panose="02010600030101010101" pitchFamily="2" charset="-122"/>
              </a:rPr>
              <a:t>PSW</a:t>
            </a:r>
            <a:r>
              <a:rPr lang="zh-CN" altLang="en-US" dirty="0">
                <a:solidFill>
                  <a:srgbClr val="0000FF"/>
                </a:solidFill>
                <a:latin typeface="Arial" panose="020B0604020202020204" pitchFamily="34" charset="0"/>
                <a:ea typeface="宋体" panose="02010600030101010101" pitchFamily="2" charset="-122"/>
              </a:rPr>
              <a:t>。</a:t>
            </a:r>
          </a:p>
        </p:txBody>
      </p:sp>
      <p:pic>
        <p:nvPicPr>
          <p:cNvPr id="21509" name="图片 14344"/>
          <p:cNvPicPr>
            <a:picLocks noChangeAspect="1"/>
          </p:cNvPicPr>
          <p:nvPr/>
        </p:nvPicPr>
        <p:blipFill>
          <a:blip r:embed="rId3"/>
          <a:stretch>
            <a:fillRect/>
          </a:stretch>
        </p:blipFill>
        <p:spPr>
          <a:xfrm>
            <a:off x="2123440" y="1922780"/>
            <a:ext cx="6696075" cy="4789170"/>
          </a:xfrm>
          <a:prstGeom prst="rect">
            <a:avLst/>
          </a:prstGeom>
          <a:noFill/>
          <a:ln w="9525">
            <a:noFill/>
          </a:ln>
        </p:spPr>
      </p:pic>
      <p:sp>
        <p:nvSpPr>
          <p:cNvPr id="21510" name="矩形 14345"/>
          <p:cNvSpPr/>
          <p:nvPr/>
        </p:nvSpPr>
        <p:spPr>
          <a:xfrm>
            <a:off x="251460" y="6170930"/>
            <a:ext cx="1692275" cy="422275"/>
          </a:xfrm>
          <a:prstGeom prst="rect">
            <a:avLst/>
          </a:prstGeom>
          <a:noFill/>
          <a:ln w="9525">
            <a:noFill/>
          </a:ln>
        </p:spPr>
        <p:txBody>
          <a:bodyPr anchor="t" anchorCtr="0">
            <a:spAutoFit/>
          </a:bodyPr>
          <a:lstStyle/>
          <a:p>
            <a:pPr>
              <a:lnSpc>
                <a:spcPct val="120000"/>
              </a:lnSpc>
              <a:buClr>
                <a:srgbClr val="FF3300"/>
              </a:buClr>
              <a:buFont typeface="Wingdings" panose="05000000000000000000" pitchFamily="2" charset="2"/>
              <a:buChar char="w"/>
            </a:pPr>
            <a:r>
              <a:rPr lang="en-US" altLang="zh-CN" b="1" dirty="0">
                <a:solidFill>
                  <a:srgbClr val="FF8080"/>
                </a:solidFill>
                <a:latin typeface="Arial" panose="020B0604020202020204" pitchFamily="34" charset="0"/>
                <a:ea typeface="宋体" panose="02010600030101010101" pitchFamily="2" charset="-122"/>
              </a:rPr>
              <a:t> </a:t>
            </a:r>
            <a:r>
              <a:rPr lang="en-US" altLang="zh-CN" b="1" dirty="0">
                <a:solidFill>
                  <a:srgbClr val="000099"/>
                </a:solidFill>
                <a:latin typeface="Arial" panose="020B0604020202020204" pitchFamily="34" charset="0"/>
                <a:ea typeface="宋体" panose="02010600030101010101" pitchFamily="2" charset="-122"/>
              </a:rPr>
              <a:t> </a:t>
            </a:r>
            <a:r>
              <a:rPr lang="en-US" altLang="zh-CN" b="1">
                <a:solidFill>
                  <a:srgbClr val="000099"/>
                </a:solidFill>
                <a:latin typeface="Arial" panose="020B0604020202020204" pitchFamily="34" charset="0"/>
                <a:ea typeface="宋体" panose="02010600030101010101" pitchFamily="2" charset="-122"/>
              </a:rPr>
              <a:t>Cache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占位符 33794"/>
          <p:cNvSpPr>
            <a:spLocks noGrp="1" noRot="1"/>
          </p:cNvSpPr>
          <p:nvPr>
            <p:ph idx="1"/>
          </p:nvPr>
        </p:nvSpPr>
        <p:spPr>
          <a:xfrm>
            <a:off x="301625" y="549275"/>
            <a:ext cx="8540750" cy="5473700"/>
          </a:xfrm>
        </p:spPr>
        <p:txBody>
          <a:bodyPr anchor="t" anchorCtr="0"/>
          <a:lstStyle/>
          <a:p>
            <a:pPr marL="342900" lvl="1" indent="-342900">
              <a:buFont typeface="Arial" pitchFamily="34" charset="0"/>
              <a:buChar char="•"/>
            </a:pPr>
            <a:r>
              <a:rPr lang="en-US" altLang="zh-CN" dirty="0"/>
              <a:t>7. “</a:t>
            </a:r>
            <a:r>
              <a:rPr lang="zh-CN" altLang="en-US" dirty="0"/>
              <a:t>十进制加法”微程序执行过程</a:t>
            </a:r>
          </a:p>
        </p:txBody>
      </p:sp>
      <p:sp>
        <p:nvSpPr>
          <p:cNvPr id="70657"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90</a:t>
            </a:fld>
            <a:endParaRPr lang="zh-CN" altLang="en-US" sz="1400" dirty="0">
              <a:latin typeface="Arial" panose="020B0604020202020204" pitchFamily="34" charset="0"/>
              <a:ea typeface="宋体" panose="02010600030101010101" pitchFamily="2" charset="-122"/>
            </a:endParaRPr>
          </a:p>
        </p:txBody>
      </p:sp>
      <p:pic>
        <p:nvPicPr>
          <p:cNvPr id="70659" name="图片 33795"/>
          <p:cNvPicPr>
            <a:picLocks noChangeAspect="1"/>
          </p:cNvPicPr>
          <p:nvPr/>
        </p:nvPicPr>
        <p:blipFill>
          <a:blip r:embed="rId2"/>
          <a:stretch>
            <a:fillRect/>
          </a:stretch>
        </p:blipFill>
        <p:spPr>
          <a:xfrm>
            <a:off x="2484438" y="1412875"/>
            <a:ext cx="6335712" cy="4497388"/>
          </a:xfrm>
          <a:prstGeom prst="rect">
            <a:avLst/>
          </a:prstGeom>
          <a:noFill/>
          <a:ln w="9525">
            <a:noFill/>
          </a:ln>
        </p:spPr>
      </p:pic>
      <p:sp>
        <p:nvSpPr>
          <p:cNvPr id="70660" name="文本框 33796"/>
          <p:cNvSpPr txBox="1"/>
          <p:nvPr/>
        </p:nvSpPr>
        <p:spPr>
          <a:xfrm>
            <a:off x="350776" y="3661569"/>
            <a:ext cx="2232025" cy="2585323"/>
          </a:xfrm>
          <a:prstGeom prst="rect">
            <a:avLst/>
          </a:prstGeom>
          <a:noFill/>
          <a:ln w="9525">
            <a:noFill/>
          </a:ln>
        </p:spPr>
        <p:txBody>
          <a:bodyPr anchor="t" anchorCtr="0">
            <a:spAutoFit/>
          </a:bodyPr>
          <a:lstStyle/>
          <a:p>
            <a:pPr>
              <a:spcBef>
                <a:spcPct val="50000"/>
              </a:spcBef>
              <a:buClr>
                <a:schemeClr val="folHlink"/>
              </a:buClr>
            </a:pPr>
            <a:r>
              <a:rPr lang="en-US" altLang="zh-CN" b="1" dirty="0">
                <a:solidFill>
                  <a:schemeClr val="folHlink"/>
                </a:solidFill>
                <a:latin typeface="Arial" panose="020B0604020202020204" pitchFamily="34" charset="0"/>
                <a:ea typeface="宋体" panose="02010600030101010101" pitchFamily="2" charset="-122"/>
              </a:rPr>
              <a:t>(2)</a:t>
            </a:r>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按</a:t>
            </a:r>
            <a:r>
              <a:rPr lang="en-US" altLang="zh-CN" b="1" dirty="0">
                <a:latin typeface="Arial" panose="020B0604020202020204" pitchFamily="34" charset="0"/>
                <a:ea typeface="宋体" panose="02010600030101010101" pitchFamily="2" charset="-122"/>
              </a:rPr>
              <a:t>1010</a:t>
            </a:r>
            <a:r>
              <a:rPr lang="zh-CN" altLang="en-US" b="1" dirty="0">
                <a:latin typeface="Arial" panose="020B0604020202020204" pitchFamily="34" charset="0"/>
                <a:ea typeface="宋体" panose="02010600030101010101" pitchFamily="2" charset="-122"/>
              </a:rPr>
              <a:t>，从控存取出第二条微指令，放入微指令寄存器。</a:t>
            </a:r>
          </a:p>
          <a:p>
            <a:pPr>
              <a:spcBef>
                <a:spcPct val="0"/>
              </a:spcBef>
              <a:buClr>
                <a:schemeClr val="folHlink"/>
              </a:buClr>
              <a:buFont typeface="Arial" panose="020B0604020202020204" pitchFamily="34" charset="0"/>
              <a:buChar char="■"/>
            </a:pPr>
            <a:r>
              <a:rPr lang="zh-CN" altLang="en-US" b="1" dirty="0">
                <a:latin typeface="Arial" panose="020B0604020202020204" pitchFamily="34" charset="0"/>
                <a:ea typeface="宋体" panose="02010600030101010101" pitchFamily="2" charset="-122"/>
              </a:rPr>
              <a:t> 发出四个微命令</a:t>
            </a:r>
            <a:r>
              <a:rPr lang="zh-CN" altLang="en-US" b="1" dirty="0"/>
              <a:t>：</a:t>
            </a:r>
            <a:r>
              <a:rPr lang="en-US" altLang="zh-CN" b="1" dirty="0">
                <a:latin typeface="Arial" panose="020B0604020202020204" pitchFamily="34" charset="0"/>
                <a:ea typeface="宋体" panose="02010600030101010101" pitchFamily="2" charset="-122"/>
              </a:rPr>
              <a:t>R1-&gt;X, R2-&gt;Y, +, LDR2’</a:t>
            </a:r>
            <a:endParaRPr lang="zh-CN" altLang="en-US" b="1" dirty="0">
              <a:latin typeface="Arial" panose="020B0604020202020204" pitchFamily="34" charset="0"/>
              <a:ea typeface="宋体" panose="02010600030101010101" pitchFamily="2" charset="-122"/>
            </a:endParaRPr>
          </a:p>
          <a:p>
            <a:pPr>
              <a:spcBef>
                <a:spcPct val="0"/>
              </a:spcBef>
              <a:buClr>
                <a:schemeClr val="folHlink"/>
              </a:buClr>
              <a:buFont typeface="Arial" panose="020B0604020202020204" pitchFamily="34" charset="0"/>
              <a:buChar char="■"/>
            </a:pPr>
            <a:r>
              <a:rPr lang="zh-CN" altLang="en-US"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P</a:t>
            </a:r>
            <a:r>
              <a:rPr lang="en-US" altLang="zh-CN" b="1" baseline="-25000" dirty="0">
                <a:latin typeface="Arial" panose="020B0604020202020204" pitchFamily="34" charset="0"/>
                <a:ea typeface="宋体" panose="02010600030101010101" pitchFamily="2" charset="-122"/>
              </a:rPr>
              <a:t>1</a:t>
            </a:r>
            <a:r>
              <a:rPr lang="en-US" altLang="zh-CN" dirty="0">
                <a:latin typeface="Arial" panose="020B0604020202020204" pitchFamily="34" charset="0"/>
                <a:ea typeface="宋体" panose="02010600030101010101" pitchFamily="2" charset="-122"/>
              </a:rPr>
              <a:t>P</a:t>
            </a:r>
            <a:r>
              <a:rPr lang="en-US" altLang="zh-CN" baseline="-25000" dirty="0">
                <a:latin typeface="Arial" panose="020B0604020202020204" pitchFamily="34" charset="0"/>
                <a:ea typeface="宋体" panose="02010600030101010101" pitchFamily="2" charset="-122"/>
              </a:rPr>
              <a:t>2</a:t>
            </a:r>
            <a:r>
              <a:rPr lang="en-US" altLang="zh-CN" b="1" dirty="0">
                <a:latin typeface="Arial" panose="020B0604020202020204" pitchFamily="34" charset="0"/>
                <a:ea typeface="宋体" panose="02010600030101010101" pitchFamily="2" charset="-122"/>
              </a:rPr>
              <a:t>=00</a:t>
            </a:r>
            <a:r>
              <a:rPr lang="zh-CN" altLang="en-US" b="1" dirty="0">
                <a:latin typeface="Arial" panose="020B0604020202020204" pitchFamily="34" charset="0"/>
                <a:ea typeface="宋体" panose="02010600030101010101" pitchFamily="2" charset="-122"/>
              </a:rPr>
              <a:t>，不进行测试，下一条微指令的地址为</a:t>
            </a:r>
            <a:r>
              <a:rPr lang="en-US" altLang="zh-CN" b="1" dirty="0">
                <a:latin typeface="Arial" panose="020B0604020202020204" pitchFamily="34" charset="0"/>
                <a:ea typeface="宋体" panose="02010600030101010101" pitchFamily="2" charset="-122"/>
              </a:rPr>
              <a:t>1001</a:t>
            </a:r>
          </a:p>
        </p:txBody>
      </p:sp>
      <p:sp>
        <p:nvSpPr>
          <p:cNvPr id="70661" name="文本框 33797"/>
          <p:cNvSpPr txBox="1"/>
          <p:nvPr/>
        </p:nvSpPr>
        <p:spPr>
          <a:xfrm>
            <a:off x="395288" y="1557338"/>
            <a:ext cx="2232025" cy="1615827"/>
          </a:xfrm>
          <a:prstGeom prst="rect">
            <a:avLst/>
          </a:prstGeom>
          <a:noFill/>
          <a:ln w="9525">
            <a:noFill/>
          </a:ln>
        </p:spPr>
        <p:txBody>
          <a:bodyPr anchor="t" anchorCtr="0">
            <a:spAutoFit/>
          </a:bodyPr>
          <a:lstStyle/>
          <a:p>
            <a:pPr>
              <a:spcBef>
                <a:spcPct val="50000"/>
              </a:spcBef>
              <a:buClr>
                <a:schemeClr val="folHlink"/>
              </a:buClr>
            </a:pPr>
            <a:r>
              <a:rPr lang="zh-CN" altLang="en-US" dirty="0">
                <a:latin typeface="Arial" panose="020B0604020202020204" pitchFamily="34" charset="0"/>
                <a:ea typeface="宋体" panose="02010600030101010101" pitchFamily="2" charset="-122"/>
              </a:rPr>
              <a:t>取指后，译码。</a:t>
            </a:r>
          </a:p>
          <a:p>
            <a:pPr>
              <a:spcBef>
                <a:spcPct val="50000"/>
              </a:spcBef>
              <a:buClr>
                <a:schemeClr val="folHlink"/>
              </a:buClr>
            </a:pPr>
            <a:r>
              <a:rPr lang="zh-CN" altLang="en-US" dirty="0">
                <a:solidFill>
                  <a:schemeClr val="tx2"/>
                </a:solidFill>
                <a:latin typeface="Arial" panose="020B0604020202020204" pitchFamily="34" charset="0"/>
                <a:ea typeface="宋体" panose="02010600030101010101" pitchFamily="2" charset="-122"/>
              </a:rPr>
              <a:t>译码（并测试</a:t>
            </a:r>
            <a:r>
              <a:rPr lang="en-US" altLang="zh-CN" dirty="0">
                <a:solidFill>
                  <a:schemeClr val="tx2"/>
                </a:solidFill>
                <a:latin typeface="Arial" panose="020B0604020202020204" pitchFamily="34" charset="0"/>
                <a:ea typeface="宋体" panose="02010600030101010101" pitchFamily="2" charset="-122"/>
              </a:rPr>
              <a:t>P1</a:t>
            </a:r>
            <a:r>
              <a:rPr lang="zh-CN" altLang="en-US" dirty="0">
                <a:solidFill>
                  <a:schemeClr val="tx2"/>
                </a:solidFill>
                <a:latin typeface="Arial" panose="020B0604020202020204" pitchFamily="34" charset="0"/>
                <a:ea typeface="宋体" panose="02010600030101010101" pitchFamily="2" charset="-122"/>
              </a:rPr>
              <a:t>）结果：</a:t>
            </a:r>
            <a:r>
              <a:rPr lang="zh-CN" altLang="en-US" dirty="0">
                <a:latin typeface="Arial" panose="020B0604020202020204" pitchFamily="34" charset="0"/>
                <a:ea typeface="宋体" panose="02010600030101010101" pitchFamily="2" charset="-122"/>
              </a:rPr>
              <a:t>获得第一条执行微指令的控存地址</a:t>
            </a:r>
            <a:r>
              <a:rPr lang="en-US" altLang="zh-CN" b="1" dirty="0">
                <a:solidFill>
                  <a:schemeClr val="tx2"/>
                </a:solidFill>
                <a:latin typeface="Arial" panose="020B0604020202020204" pitchFamily="34" charset="0"/>
                <a:ea typeface="宋体" panose="02010600030101010101" pitchFamily="2" charset="-122"/>
              </a:rPr>
              <a:t>1010</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文本占位符 34818"/>
          <p:cNvSpPr>
            <a:spLocks noGrp="1" noRot="1"/>
          </p:cNvSpPr>
          <p:nvPr>
            <p:ph idx="1"/>
          </p:nvPr>
        </p:nvSpPr>
        <p:spPr>
          <a:xfrm>
            <a:off x="301625" y="620713"/>
            <a:ext cx="8540750" cy="5402262"/>
          </a:xfrm>
        </p:spPr>
        <p:txBody>
          <a:bodyPr anchor="t" anchorCtr="0"/>
          <a:lstStyle/>
          <a:p>
            <a:pPr marL="342900" lvl="1" indent="-342900">
              <a:buFont typeface="Arial" pitchFamily="34" charset="0"/>
              <a:buChar char="•"/>
            </a:pPr>
            <a:r>
              <a:rPr lang="en-US" altLang="zh-CN" dirty="0"/>
              <a:t>7. “</a:t>
            </a:r>
            <a:r>
              <a:rPr lang="zh-CN" altLang="en-US" dirty="0"/>
              <a:t>十进制加法”微程序执行过程</a:t>
            </a:r>
          </a:p>
        </p:txBody>
      </p:sp>
      <p:sp>
        <p:nvSpPr>
          <p:cNvPr id="71681"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91</a:t>
            </a:fld>
            <a:endParaRPr lang="zh-CN" altLang="en-US" sz="1400" dirty="0">
              <a:latin typeface="Arial" panose="020B0604020202020204" pitchFamily="34" charset="0"/>
              <a:ea typeface="宋体" panose="02010600030101010101" pitchFamily="2" charset="-122"/>
            </a:endParaRPr>
          </a:p>
        </p:txBody>
      </p:sp>
      <p:pic>
        <p:nvPicPr>
          <p:cNvPr id="71683" name="图片 34820"/>
          <p:cNvPicPr>
            <a:picLocks noChangeAspect="1"/>
          </p:cNvPicPr>
          <p:nvPr/>
        </p:nvPicPr>
        <p:blipFill>
          <a:blip r:embed="rId2"/>
          <a:stretch>
            <a:fillRect/>
          </a:stretch>
        </p:blipFill>
        <p:spPr>
          <a:xfrm>
            <a:off x="2627313" y="1412875"/>
            <a:ext cx="6192837" cy="4402138"/>
          </a:xfrm>
          <a:prstGeom prst="rect">
            <a:avLst/>
          </a:prstGeom>
          <a:noFill/>
          <a:ln w="9525">
            <a:noFill/>
          </a:ln>
        </p:spPr>
      </p:pic>
      <p:sp>
        <p:nvSpPr>
          <p:cNvPr id="71684" name="文本框 34821"/>
          <p:cNvSpPr txBox="1"/>
          <p:nvPr/>
        </p:nvSpPr>
        <p:spPr>
          <a:xfrm>
            <a:off x="395288" y="2349500"/>
            <a:ext cx="2232025" cy="2585323"/>
          </a:xfrm>
          <a:prstGeom prst="rect">
            <a:avLst/>
          </a:prstGeom>
          <a:noFill/>
          <a:ln w="9525">
            <a:noFill/>
          </a:ln>
        </p:spPr>
        <p:txBody>
          <a:bodyPr anchor="t" anchorCtr="0">
            <a:spAutoFit/>
          </a:bodyPr>
          <a:lstStyle/>
          <a:p>
            <a:pPr>
              <a:spcBef>
                <a:spcPct val="50000"/>
              </a:spcBef>
              <a:buClr>
                <a:schemeClr val="folHlink"/>
              </a:buClr>
            </a:pPr>
            <a:r>
              <a:rPr lang="en-US" altLang="zh-CN" b="1" dirty="0">
                <a:solidFill>
                  <a:schemeClr val="folHlink"/>
                </a:solidFill>
                <a:latin typeface="Arial" panose="020B0604020202020204" pitchFamily="34" charset="0"/>
                <a:ea typeface="宋体" panose="02010600030101010101" pitchFamily="2" charset="-122"/>
              </a:rPr>
              <a:t>(3)</a:t>
            </a:r>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从</a:t>
            </a:r>
            <a:r>
              <a:rPr lang="en-US" altLang="zh-CN" b="1" dirty="0">
                <a:latin typeface="Arial" panose="020B0604020202020204" pitchFamily="34" charset="0"/>
                <a:ea typeface="宋体" panose="02010600030101010101" pitchFamily="2" charset="-122"/>
              </a:rPr>
              <a:t>1001</a:t>
            </a:r>
            <a:r>
              <a:rPr lang="zh-CN" altLang="en-US" b="1" dirty="0">
                <a:latin typeface="Arial" panose="020B0604020202020204" pitchFamily="34" charset="0"/>
                <a:ea typeface="宋体" panose="02010600030101010101" pitchFamily="2" charset="-122"/>
              </a:rPr>
              <a:t>取出第三条微指令，读入微指令寄存器。</a:t>
            </a:r>
          </a:p>
          <a:p>
            <a:pPr>
              <a:buClr>
                <a:schemeClr val="folHlink"/>
              </a:buClr>
              <a:buFont typeface="Arial" panose="020B0604020202020204" pitchFamily="34" charset="0"/>
              <a:buChar char="■"/>
            </a:pPr>
            <a:r>
              <a:rPr lang="zh-CN" altLang="en-US" b="1" dirty="0">
                <a:latin typeface="Arial" panose="020B0604020202020204" pitchFamily="34" charset="0"/>
                <a:ea typeface="宋体" panose="02010600030101010101" pitchFamily="2" charset="-122"/>
              </a:rPr>
              <a:t> 发出四个微命令：</a:t>
            </a:r>
            <a:r>
              <a:rPr lang="pt-BR" altLang="zh-CN" b="1" dirty="0"/>
              <a:t>R2-&gt;X, R3-&gt;Y, +, LDR2’</a:t>
            </a:r>
          </a:p>
          <a:p>
            <a:pPr>
              <a:buClr>
                <a:schemeClr val="folHlink"/>
              </a:buClr>
              <a:buFont typeface="Arial" panose="020B0604020202020204" pitchFamily="34" charset="0"/>
              <a:buChar char="■"/>
            </a:pPr>
            <a:r>
              <a:rPr lang="zh-CN" altLang="en-US" b="1" dirty="0">
                <a:latin typeface="Arial" panose="020B0604020202020204" pitchFamily="34" charset="0"/>
                <a:ea typeface="宋体" panose="02010600030101010101" pitchFamily="2" charset="-122"/>
              </a:rPr>
              <a:t>此时下一条微地址为</a:t>
            </a:r>
            <a:r>
              <a:rPr lang="en-US" altLang="zh-CN" b="1" dirty="0">
                <a:latin typeface="Arial" panose="020B0604020202020204" pitchFamily="34" charset="0"/>
                <a:ea typeface="宋体" panose="02010600030101010101" pitchFamily="2" charset="-122"/>
              </a:rPr>
              <a:t>0000</a:t>
            </a:r>
            <a:endParaRPr lang="zh-CN" altLang="en-US" b="1" dirty="0">
              <a:latin typeface="Arial" panose="020B0604020202020204" pitchFamily="34" charset="0"/>
              <a:ea typeface="宋体" panose="02010600030101010101" pitchFamily="2" charset="-122"/>
            </a:endParaRPr>
          </a:p>
          <a:p>
            <a:pPr>
              <a:spcBef>
                <a:spcPct val="0"/>
              </a:spcBef>
              <a:buClr>
                <a:schemeClr val="folHlink"/>
              </a:buClr>
              <a:buFont typeface="Arial" panose="020B0604020202020204" pitchFamily="34" charset="0"/>
              <a:buChar char="■"/>
            </a:pPr>
            <a:r>
              <a:rPr lang="zh-CN" altLang="en-US" b="1" dirty="0">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P</a:t>
            </a:r>
            <a:r>
              <a:rPr lang="en-US" altLang="zh-CN" baseline="-25000" dirty="0">
                <a:latin typeface="Arial" panose="020B0604020202020204" pitchFamily="34" charset="0"/>
                <a:ea typeface="宋体" panose="02010600030101010101" pitchFamily="2" charset="-122"/>
              </a:rPr>
              <a:t>2</a:t>
            </a:r>
            <a:r>
              <a:rPr lang="en-US" altLang="zh-CN" b="1" dirty="0">
                <a:latin typeface="Arial" panose="020B0604020202020204" pitchFamily="34" charset="0"/>
                <a:ea typeface="宋体" panose="02010600030101010101" pitchFamily="2" charset="-122"/>
              </a:rPr>
              <a:t>=1</a:t>
            </a:r>
            <a:r>
              <a:rPr lang="zh-CN" altLang="en-US"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hlinkClick r:id="rId3" action="ppaction://hlinksldjump"/>
              </a:rPr>
              <a:t>测试</a:t>
            </a:r>
            <a:r>
              <a:rPr lang="en-US" altLang="zh-CN" b="1" dirty="0">
                <a:latin typeface="Arial" panose="020B0604020202020204" pitchFamily="34" charset="0"/>
                <a:ea typeface="宋体" panose="02010600030101010101" pitchFamily="2" charset="-122"/>
                <a:hlinkClick r:id="rId3" action="ppaction://hlinksldjump"/>
              </a:rPr>
              <a:t>C</a:t>
            </a:r>
            <a:r>
              <a:rPr lang="en-US" altLang="zh-CN" b="1" baseline="-25000" dirty="0">
                <a:latin typeface="Arial" panose="020B0604020202020204" pitchFamily="34" charset="0"/>
                <a:ea typeface="宋体" panose="02010600030101010101" pitchFamily="2" charset="-122"/>
                <a:hlinkClick r:id="rId3" action="ppaction://hlinksldjump"/>
              </a:rPr>
              <a:t>y</a:t>
            </a:r>
            <a:endParaRPr lang="en-US" altLang="zh-CN" b="1" baseline="-25000" dirty="0">
              <a:latin typeface="Arial" panose="020B0604020202020204" pitchFamily="34" charset="0"/>
              <a:ea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文本占位符 35842"/>
          <p:cNvSpPr>
            <a:spLocks noGrp="1" noRot="1"/>
          </p:cNvSpPr>
          <p:nvPr>
            <p:ph idx="1"/>
          </p:nvPr>
        </p:nvSpPr>
        <p:spPr>
          <a:xfrm>
            <a:off x="301625" y="549275"/>
            <a:ext cx="8540750" cy="5473700"/>
          </a:xfrm>
        </p:spPr>
        <p:txBody>
          <a:bodyPr anchor="t" anchorCtr="0"/>
          <a:lstStyle/>
          <a:p>
            <a:pPr marL="342900" lvl="1" indent="-342900">
              <a:buFont typeface="Arial" pitchFamily="34" charset="0"/>
              <a:buChar char="•"/>
            </a:pPr>
            <a:r>
              <a:rPr lang="en-US" altLang="zh-CN" dirty="0"/>
              <a:t>7. “</a:t>
            </a:r>
            <a:r>
              <a:rPr lang="zh-CN" altLang="en-US" dirty="0"/>
              <a:t>十进制加法”微程序执行过程</a:t>
            </a:r>
          </a:p>
        </p:txBody>
      </p:sp>
      <p:sp>
        <p:nvSpPr>
          <p:cNvPr id="72705"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92</a:t>
            </a:fld>
            <a:endParaRPr lang="zh-CN" altLang="en-US" sz="1400" dirty="0">
              <a:latin typeface="Arial" panose="020B0604020202020204" pitchFamily="34" charset="0"/>
              <a:ea typeface="宋体" panose="02010600030101010101" pitchFamily="2" charset="-122"/>
            </a:endParaRPr>
          </a:p>
        </p:txBody>
      </p:sp>
      <p:pic>
        <p:nvPicPr>
          <p:cNvPr id="72707" name="图片 35844"/>
          <p:cNvPicPr>
            <a:picLocks noChangeAspect="1"/>
          </p:cNvPicPr>
          <p:nvPr/>
        </p:nvPicPr>
        <p:blipFill>
          <a:blip r:embed="rId2"/>
          <a:stretch>
            <a:fillRect/>
          </a:stretch>
        </p:blipFill>
        <p:spPr>
          <a:xfrm>
            <a:off x="2555875" y="1341438"/>
            <a:ext cx="6337300" cy="4537075"/>
          </a:xfrm>
          <a:prstGeom prst="rect">
            <a:avLst/>
          </a:prstGeom>
          <a:noFill/>
          <a:ln w="9525">
            <a:noFill/>
          </a:ln>
        </p:spPr>
      </p:pic>
      <p:sp>
        <p:nvSpPr>
          <p:cNvPr id="72708" name="文本框 35845"/>
          <p:cNvSpPr txBox="1"/>
          <p:nvPr/>
        </p:nvSpPr>
        <p:spPr>
          <a:xfrm>
            <a:off x="395288" y="2349500"/>
            <a:ext cx="2232025" cy="3170099"/>
          </a:xfrm>
          <a:prstGeom prst="rect">
            <a:avLst/>
          </a:prstGeom>
          <a:noFill/>
          <a:ln w="9525">
            <a:noFill/>
          </a:ln>
        </p:spPr>
        <p:txBody>
          <a:bodyPr anchor="t" anchorCtr="0">
            <a:spAutoFit/>
          </a:bodyPr>
          <a:lstStyle/>
          <a:p>
            <a:pPr>
              <a:spcBef>
                <a:spcPct val="50000"/>
              </a:spcBef>
              <a:buClr>
                <a:schemeClr val="folHlink"/>
              </a:buClr>
            </a:pPr>
            <a:r>
              <a:rPr lang="en-US" altLang="zh-CN" b="1" dirty="0">
                <a:solidFill>
                  <a:schemeClr val="folHlink"/>
                </a:solidFill>
                <a:latin typeface="Arial" panose="020B0604020202020204" pitchFamily="34" charset="0"/>
                <a:ea typeface="宋体" panose="02010600030101010101" pitchFamily="2" charset="-122"/>
              </a:rPr>
              <a:t>(4)</a:t>
            </a:r>
            <a:r>
              <a:rPr lang="en-US" altLang="zh-CN" b="1" dirty="0">
                <a:latin typeface="Arial" panose="020B0604020202020204" pitchFamily="34" charset="0"/>
                <a:ea typeface="宋体" panose="02010600030101010101" pitchFamily="2" charset="-122"/>
              </a:rPr>
              <a:t> </a:t>
            </a:r>
            <a:r>
              <a:rPr lang="zh-CN" altLang="en-US" b="1" dirty="0">
                <a:solidFill>
                  <a:srgbClr val="FF0000"/>
                </a:solidFill>
                <a:latin typeface="Arial" panose="020B0604020202020204" pitchFamily="34" charset="0"/>
                <a:ea typeface="宋体" panose="02010600030101010101" pitchFamily="2" charset="-122"/>
              </a:rPr>
              <a:t>若</a:t>
            </a:r>
            <a:r>
              <a:rPr lang="en-US" altLang="zh-CN" b="1" dirty="0">
                <a:solidFill>
                  <a:srgbClr val="FF0000"/>
                </a:solidFill>
                <a:latin typeface="Arial" panose="020B0604020202020204" pitchFamily="34" charset="0"/>
                <a:ea typeface="宋体" panose="02010600030101010101" pitchFamily="2" charset="-122"/>
              </a:rPr>
              <a:t>C</a:t>
            </a:r>
            <a:r>
              <a:rPr lang="en-US" altLang="zh-CN" b="1" baseline="-25000" dirty="0">
                <a:solidFill>
                  <a:srgbClr val="FF0000"/>
                </a:solidFill>
                <a:latin typeface="Arial" panose="020B0604020202020204" pitchFamily="34" charset="0"/>
                <a:ea typeface="宋体" panose="02010600030101010101" pitchFamily="2" charset="-122"/>
              </a:rPr>
              <a:t>y</a:t>
            </a:r>
            <a:r>
              <a:rPr lang="en-US" altLang="zh-CN" b="1" dirty="0">
                <a:solidFill>
                  <a:srgbClr val="FF0000"/>
                </a:solidFill>
                <a:latin typeface="Arial" panose="020B0604020202020204" pitchFamily="34" charset="0"/>
                <a:ea typeface="宋体" panose="02010600030101010101" pitchFamily="2" charset="-122"/>
              </a:rPr>
              <a:t>=0</a:t>
            </a:r>
            <a:r>
              <a:rPr lang="zh-CN" altLang="en-US" b="1" dirty="0">
                <a:latin typeface="Arial" panose="020B0604020202020204" pitchFamily="34" charset="0"/>
                <a:ea typeface="宋体" panose="02010600030101010101" pitchFamily="2" charset="-122"/>
              </a:rPr>
              <a:t>，则修改下一个微地址，为</a:t>
            </a:r>
            <a:r>
              <a:rPr lang="en-US" altLang="zh-CN" b="1" dirty="0">
                <a:latin typeface="Arial" panose="020B0604020202020204" pitchFamily="34" charset="0"/>
                <a:ea typeface="宋体" panose="02010600030101010101" pitchFamily="2" charset="-122"/>
              </a:rPr>
              <a:t>0001</a:t>
            </a:r>
            <a:r>
              <a:rPr lang="zh-CN" altLang="en-US" b="1" dirty="0">
                <a:latin typeface="Arial" panose="020B0604020202020204" pitchFamily="34" charset="0"/>
                <a:ea typeface="宋体" panose="02010600030101010101" pitchFamily="2" charset="-122"/>
              </a:rPr>
              <a:t>，从</a:t>
            </a:r>
            <a:r>
              <a:rPr lang="en-US" altLang="zh-CN" b="1" dirty="0">
                <a:latin typeface="Arial" panose="020B0604020202020204" pitchFamily="34" charset="0"/>
                <a:ea typeface="宋体" panose="02010600030101010101" pitchFamily="2" charset="-122"/>
              </a:rPr>
              <a:t>0001</a:t>
            </a:r>
            <a:r>
              <a:rPr lang="zh-CN" altLang="en-US" b="1" dirty="0">
                <a:latin typeface="Arial" panose="020B0604020202020204" pitchFamily="34" charset="0"/>
                <a:ea typeface="宋体" panose="02010600030101010101" pitchFamily="2" charset="-122"/>
              </a:rPr>
              <a:t>取出第四条微指令，读入微指令寄存器。</a:t>
            </a:r>
          </a:p>
          <a:p>
            <a:pPr>
              <a:buClr>
                <a:schemeClr val="folHlink"/>
              </a:buClr>
              <a:buFont typeface="Arial" panose="020B0604020202020204" pitchFamily="34" charset="0"/>
              <a:buChar char="■"/>
            </a:pPr>
            <a:r>
              <a:rPr lang="zh-CN" altLang="en-US" b="1" dirty="0">
                <a:latin typeface="Arial" panose="020B0604020202020204" pitchFamily="34" charset="0"/>
                <a:ea typeface="宋体" panose="02010600030101010101" pitchFamily="2" charset="-122"/>
              </a:rPr>
              <a:t> 发出四个微命令：</a:t>
            </a:r>
            <a:r>
              <a:rPr lang="pt-BR" altLang="zh-CN" b="1" dirty="0"/>
              <a:t>R2-&gt;X, R3-&gt;Y, </a:t>
            </a:r>
            <a:r>
              <a:rPr lang="en-US" altLang="zh-CN" b="1" dirty="0"/>
              <a:t>-</a:t>
            </a:r>
            <a:r>
              <a:rPr lang="pt-BR" altLang="zh-CN" b="1" dirty="0"/>
              <a:t>, LDR2’</a:t>
            </a:r>
            <a:endParaRPr lang="zh-CN" altLang="en-US" b="1" dirty="0">
              <a:latin typeface="Arial" panose="020B0604020202020204" pitchFamily="34" charset="0"/>
              <a:ea typeface="宋体" panose="02010600030101010101" pitchFamily="2" charset="-122"/>
            </a:endParaRPr>
          </a:p>
          <a:p>
            <a:pPr>
              <a:spcBef>
                <a:spcPct val="0"/>
              </a:spcBef>
              <a:buClr>
                <a:schemeClr val="folHlink"/>
              </a:buClr>
              <a:buFont typeface="Arial" panose="020B0604020202020204" pitchFamily="34" charset="0"/>
              <a:buChar char="■"/>
            </a:pPr>
            <a:r>
              <a:rPr lang="zh-CN" altLang="en-US" b="1"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P</a:t>
            </a:r>
            <a:r>
              <a:rPr lang="en-US" altLang="zh-CN" sz="2000" baseline="-25000" dirty="0">
                <a:latin typeface="Arial" panose="020B0604020202020204" pitchFamily="34" charset="0"/>
                <a:ea typeface="宋体" panose="02010600030101010101" pitchFamily="2" charset="-122"/>
              </a:rPr>
              <a:t>1</a:t>
            </a:r>
            <a:r>
              <a:rPr lang="en-US" altLang="zh-CN" dirty="0">
                <a:latin typeface="Arial" panose="020B0604020202020204" pitchFamily="34" charset="0"/>
                <a:ea typeface="宋体" panose="02010600030101010101" pitchFamily="2" charset="-122"/>
              </a:rPr>
              <a:t>P</a:t>
            </a:r>
            <a:r>
              <a:rPr lang="en-US" altLang="zh-CN" baseline="-25000" dirty="0">
                <a:latin typeface="Arial" panose="020B0604020202020204" pitchFamily="34" charset="0"/>
                <a:ea typeface="宋体" panose="02010600030101010101" pitchFamily="2" charset="-122"/>
              </a:rPr>
              <a:t>2</a:t>
            </a:r>
            <a:r>
              <a:rPr lang="en-US" altLang="zh-CN" b="1" dirty="0">
                <a:latin typeface="Arial" panose="020B0604020202020204" pitchFamily="34" charset="0"/>
                <a:ea typeface="宋体" panose="02010600030101010101" pitchFamily="2" charset="-122"/>
              </a:rPr>
              <a:t>=00</a:t>
            </a:r>
            <a:r>
              <a:rPr lang="zh-CN" altLang="en-US" b="1" dirty="0">
                <a:latin typeface="Arial" panose="020B0604020202020204" pitchFamily="34" charset="0"/>
                <a:ea typeface="宋体" panose="02010600030101010101" pitchFamily="2" charset="-122"/>
              </a:rPr>
              <a:t>，</a:t>
            </a:r>
            <a:r>
              <a:rPr lang="zh-CN" altLang="en-US" b="1" dirty="0">
                <a:solidFill>
                  <a:schemeClr val="tx2"/>
                </a:solidFill>
                <a:latin typeface="Arial" panose="020B0604020202020204" pitchFamily="34" charset="0"/>
                <a:ea typeface="宋体" panose="02010600030101010101" pitchFamily="2" charset="-122"/>
              </a:rPr>
              <a:t>直接给出下一条微地址</a:t>
            </a:r>
            <a:r>
              <a:rPr lang="en-US" altLang="zh-CN" b="1" dirty="0">
                <a:solidFill>
                  <a:schemeClr val="tx2"/>
                </a:solidFill>
                <a:latin typeface="Arial" panose="020B0604020202020204" pitchFamily="34" charset="0"/>
                <a:ea typeface="宋体" panose="02010600030101010101" pitchFamily="2" charset="-122"/>
              </a:rPr>
              <a:t>0000</a:t>
            </a:r>
            <a:endParaRPr lang="en-US" altLang="zh-CN" b="1" baseline="-25000" dirty="0">
              <a:solidFill>
                <a:schemeClr val="tx2"/>
              </a:solidFill>
              <a:latin typeface="Arial" panose="020B0604020202020204" pitchFamily="34" charset="0"/>
              <a:ea typeface="宋体" panose="02010600030101010101" pitchFamily="2" charset="-122"/>
            </a:endParaRPr>
          </a:p>
        </p:txBody>
      </p:sp>
      <p:sp>
        <p:nvSpPr>
          <p:cNvPr id="72709" name="圆角矩形标注 35846"/>
          <p:cNvSpPr/>
          <p:nvPr/>
        </p:nvSpPr>
        <p:spPr>
          <a:xfrm>
            <a:off x="614966" y="5733256"/>
            <a:ext cx="1512887" cy="720725"/>
          </a:xfrm>
          <a:prstGeom prst="wedgeRoundRectCallout">
            <a:avLst>
              <a:gd name="adj1" fmla="val 33213"/>
              <a:gd name="adj2" fmla="val -120704"/>
              <a:gd name="adj3" fmla="val 16667"/>
            </a:avLst>
          </a:prstGeom>
          <a:noFill/>
          <a:ln w="9525" cap="flat" cmpd="sng">
            <a:solidFill>
              <a:schemeClr val="accent2"/>
            </a:solidFill>
            <a:prstDash val="solid"/>
            <a:miter/>
            <a:headEnd type="none" w="med" len="med"/>
            <a:tailEnd type="none" w="med" len="med"/>
          </a:ln>
        </p:spPr>
        <p:txBody>
          <a:bodyPr anchor="t" anchorCtr="0"/>
          <a:lstStyle/>
          <a:p>
            <a:pPr algn="ctr">
              <a:spcBef>
                <a:spcPct val="0"/>
              </a:spcBef>
            </a:pPr>
            <a:r>
              <a:rPr lang="zh-CN" altLang="en-US" sz="1800" dirty="0">
                <a:solidFill>
                  <a:srgbClr val="660033"/>
                </a:solidFill>
                <a:latin typeface="Arial" panose="020B0604020202020204" pitchFamily="34" charset="0"/>
                <a:ea typeface="华文新魏" panose="02010800040101010101" pitchFamily="2" charset="-122"/>
              </a:rPr>
              <a:t>又去取“取指微指令”</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文本占位符 36866"/>
          <p:cNvSpPr>
            <a:spLocks noGrp="1" noRot="1"/>
          </p:cNvSpPr>
          <p:nvPr>
            <p:ph idx="1"/>
          </p:nvPr>
        </p:nvSpPr>
        <p:spPr>
          <a:xfrm>
            <a:off x="301625" y="549275"/>
            <a:ext cx="8540750" cy="5473700"/>
          </a:xfrm>
        </p:spPr>
        <p:txBody>
          <a:bodyPr anchor="t" anchorCtr="0"/>
          <a:lstStyle/>
          <a:p>
            <a:pPr marL="342900" lvl="1" indent="-342900">
              <a:buFont typeface="Arial" pitchFamily="34" charset="0"/>
              <a:buChar char="•"/>
            </a:pPr>
            <a:r>
              <a:rPr lang="en-US" altLang="zh-CN" dirty="0"/>
              <a:t>7. “</a:t>
            </a:r>
            <a:r>
              <a:rPr lang="zh-CN" altLang="en-US" dirty="0"/>
              <a:t>十进制加法”微程序执行过程</a:t>
            </a:r>
          </a:p>
        </p:txBody>
      </p:sp>
      <p:sp>
        <p:nvSpPr>
          <p:cNvPr id="73729"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93</a:t>
            </a:fld>
            <a:endParaRPr lang="zh-CN" altLang="en-US" sz="1400" dirty="0">
              <a:latin typeface="Arial" panose="020B0604020202020204" pitchFamily="34" charset="0"/>
              <a:ea typeface="宋体" panose="02010600030101010101" pitchFamily="2" charset="-122"/>
            </a:endParaRPr>
          </a:p>
        </p:txBody>
      </p:sp>
      <p:pic>
        <p:nvPicPr>
          <p:cNvPr id="73731" name="图片 36867"/>
          <p:cNvPicPr>
            <a:picLocks noChangeAspect="1"/>
          </p:cNvPicPr>
          <p:nvPr/>
        </p:nvPicPr>
        <p:blipFill>
          <a:blip r:embed="rId2"/>
          <a:stretch>
            <a:fillRect/>
          </a:stretch>
        </p:blipFill>
        <p:spPr>
          <a:xfrm>
            <a:off x="2555875" y="1341438"/>
            <a:ext cx="6265863" cy="4514850"/>
          </a:xfrm>
          <a:prstGeom prst="rect">
            <a:avLst/>
          </a:prstGeom>
          <a:noFill/>
          <a:ln w="9525">
            <a:noFill/>
          </a:ln>
        </p:spPr>
      </p:pic>
      <p:sp>
        <p:nvSpPr>
          <p:cNvPr id="73732" name="文本框 36868"/>
          <p:cNvSpPr txBox="1"/>
          <p:nvPr/>
        </p:nvSpPr>
        <p:spPr>
          <a:xfrm>
            <a:off x="395288" y="2349500"/>
            <a:ext cx="2232025" cy="1615827"/>
          </a:xfrm>
          <a:prstGeom prst="rect">
            <a:avLst/>
          </a:prstGeom>
          <a:noFill/>
          <a:ln w="9525">
            <a:noFill/>
          </a:ln>
        </p:spPr>
        <p:txBody>
          <a:bodyPr anchor="t" anchorCtr="0">
            <a:spAutoFit/>
          </a:bodyPr>
          <a:lstStyle/>
          <a:p>
            <a:pPr>
              <a:spcBef>
                <a:spcPct val="50000"/>
              </a:spcBef>
              <a:buClr>
                <a:schemeClr val="folHlink"/>
              </a:buClr>
            </a:pPr>
            <a:r>
              <a:rPr lang="en-US" altLang="zh-CN" b="1" dirty="0">
                <a:solidFill>
                  <a:schemeClr val="folHlink"/>
                </a:solidFill>
                <a:latin typeface="Arial" panose="020B0604020202020204" pitchFamily="34" charset="0"/>
                <a:ea typeface="宋体" panose="02010600030101010101" pitchFamily="2" charset="-122"/>
              </a:rPr>
              <a:t>(5)</a:t>
            </a:r>
            <a:r>
              <a:rPr lang="en-US" altLang="zh-CN" b="1" dirty="0">
                <a:latin typeface="Arial" panose="020B0604020202020204" pitchFamily="34" charset="0"/>
                <a:ea typeface="宋体" panose="02010600030101010101" pitchFamily="2" charset="-122"/>
              </a:rPr>
              <a:t> </a:t>
            </a:r>
            <a:r>
              <a:rPr lang="zh-CN" altLang="en-US" b="1" dirty="0">
                <a:solidFill>
                  <a:srgbClr val="FF0000"/>
                </a:solidFill>
                <a:latin typeface="Arial" panose="020B0604020202020204" pitchFamily="34" charset="0"/>
                <a:ea typeface="宋体" panose="02010600030101010101" pitchFamily="2" charset="-122"/>
              </a:rPr>
              <a:t>若</a:t>
            </a:r>
            <a:r>
              <a:rPr lang="en-US" altLang="zh-CN" b="1" dirty="0">
                <a:solidFill>
                  <a:srgbClr val="FF0000"/>
                </a:solidFill>
                <a:latin typeface="Arial" panose="020B0604020202020204" pitchFamily="34" charset="0"/>
                <a:ea typeface="宋体" panose="02010600030101010101" pitchFamily="2" charset="-122"/>
              </a:rPr>
              <a:t>C</a:t>
            </a:r>
            <a:r>
              <a:rPr lang="en-US" altLang="zh-CN" b="1" baseline="-25000" dirty="0">
                <a:solidFill>
                  <a:srgbClr val="FF0000"/>
                </a:solidFill>
                <a:latin typeface="Arial" panose="020B0604020202020204" pitchFamily="34" charset="0"/>
                <a:ea typeface="宋体" panose="02010600030101010101" pitchFamily="2" charset="-122"/>
              </a:rPr>
              <a:t>y</a:t>
            </a:r>
            <a:r>
              <a:rPr lang="en-US" altLang="zh-CN" b="1" dirty="0">
                <a:solidFill>
                  <a:srgbClr val="FF0000"/>
                </a:solidFill>
                <a:latin typeface="Arial" panose="020B0604020202020204" pitchFamily="34" charset="0"/>
                <a:ea typeface="宋体" panose="02010600030101010101" pitchFamily="2" charset="-122"/>
              </a:rPr>
              <a:t>=1</a:t>
            </a:r>
            <a:r>
              <a:rPr lang="zh-CN" altLang="en-US" b="1" dirty="0">
                <a:latin typeface="Arial" panose="020B0604020202020204" pitchFamily="34" charset="0"/>
                <a:ea typeface="宋体" panose="02010600030101010101" pitchFamily="2" charset="-122"/>
              </a:rPr>
              <a:t>，则不修改下一个微地址，由顺序控制字段给出为</a:t>
            </a:r>
            <a:r>
              <a:rPr lang="en-US" altLang="zh-CN" b="1" dirty="0">
                <a:solidFill>
                  <a:schemeClr val="tx2"/>
                </a:solidFill>
                <a:latin typeface="Arial" panose="020B0604020202020204" pitchFamily="34" charset="0"/>
                <a:ea typeface="宋体" panose="02010600030101010101" pitchFamily="2" charset="-122"/>
              </a:rPr>
              <a:t>0000</a:t>
            </a:r>
          </a:p>
          <a:p>
            <a:pPr>
              <a:spcBef>
                <a:spcPct val="50000"/>
              </a:spcBef>
              <a:buClr>
                <a:schemeClr val="folHlink"/>
              </a:buClr>
            </a:pPr>
            <a:r>
              <a:rPr lang="zh-CN" altLang="en-US" b="1" dirty="0">
                <a:solidFill>
                  <a:schemeClr val="tx2"/>
                </a:solidFill>
                <a:latin typeface="Arial" panose="020B0604020202020204" pitchFamily="34" charset="0"/>
                <a:ea typeface="宋体" panose="02010600030101010101" pitchFamily="2" charset="-122"/>
              </a:rPr>
              <a:t>直接转向公操作</a:t>
            </a:r>
            <a:endParaRPr lang="zh-CN" altLang="en-US" b="1" baseline="-25000" dirty="0">
              <a:solidFill>
                <a:schemeClr val="tx2"/>
              </a:solidFill>
              <a:latin typeface="Arial" panose="020B0604020202020204" pitchFamily="34" charset="0"/>
              <a:ea typeface="宋体" panose="02010600030101010101" pitchFamily="2" charset="-122"/>
            </a:endParaRPr>
          </a:p>
        </p:txBody>
      </p:sp>
      <p:sp>
        <p:nvSpPr>
          <p:cNvPr id="73733" name="圆角矩形标注 36870"/>
          <p:cNvSpPr/>
          <p:nvPr/>
        </p:nvSpPr>
        <p:spPr>
          <a:xfrm>
            <a:off x="468313" y="4509120"/>
            <a:ext cx="1512887" cy="720725"/>
          </a:xfrm>
          <a:prstGeom prst="wedgeRoundRectCallout">
            <a:avLst>
              <a:gd name="adj1" fmla="val 26602"/>
              <a:gd name="adj2" fmla="val -115861"/>
              <a:gd name="adj3" fmla="val 16667"/>
            </a:avLst>
          </a:prstGeom>
          <a:noFill/>
          <a:ln w="9525" cap="flat" cmpd="sng">
            <a:solidFill>
              <a:srgbClr val="008000"/>
            </a:solidFill>
            <a:prstDash val="solid"/>
            <a:miter/>
            <a:headEnd type="none" w="med" len="med"/>
            <a:tailEnd type="none" w="med" len="med"/>
          </a:ln>
        </p:spPr>
        <p:txBody>
          <a:bodyPr anchor="t" anchorCtr="0"/>
          <a:lstStyle/>
          <a:p>
            <a:pPr algn="ctr">
              <a:spcBef>
                <a:spcPct val="0"/>
              </a:spcBef>
            </a:pPr>
            <a:r>
              <a:rPr lang="zh-CN" altLang="en-US" sz="1800" dirty="0">
                <a:solidFill>
                  <a:srgbClr val="660033"/>
                </a:solidFill>
                <a:latin typeface="Arial" panose="020B0604020202020204" pitchFamily="34" charset="0"/>
                <a:ea typeface="华文新魏" panose="02010800040101010101" pitchFamily="2" charset="-122"/>
              </a:rPr>
              <a:t>又去取“取指微指令”</a:t>
            </a:r>
            <a:endParaRPr lang="zh-CN" altLang="en-US" sz="1800">
              <a:solidFill>
                <a:srgbClr val="660033"/>
              </a:solidFill>
              <a:latin typeface="Arial" panose="020B0604020202020204" pitchFamily="34" charset="0"/>
              <a:ea typeface="华文新魏" panose="0201080004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94</a:t>
            </a:fld>
            <a:endParaRPr lang="zh-CN" altLang="en-US" sz="1400" dirty="0">
              <a:latin typeface="Arial" panose="020B0604020202020204" pitchFamily="34" charset="0"/>
              <a:ea typeface="宋体" panose="02010600030101010101" pitchFamily="2" charset="-122"/>
            </a:endParaRPr>
          </a:p>
        </p:txBody>
      </p:sp>
      <p:sp>
        <p:nvSpPr>
          <p:cNvPr id="74754" name="矩形 102899"/>
          <p:cNvSpPr/>
          <p:nvPr/>
        </p:nvSpPr>
        <p:spPr>
          <a:xfrm>
            <a:off x="0" y="153988"/>
            <a:ext cx="9144000" cy="0"/>
          </a:xfrm>
          <a:prstGeom prst="rect">
            <a:avLst/>
          </a:prstGeom>
          <a:noFill/>
          <a:ln w="9525">
            <a:noFill/>
          </a:ln>
        </p:spPr>
        <p:txBody>
          <a:bodyPr wrap="none" anchor="ctr" anchorCtr="0">
            <a:spAutoFit/>
          </a:bodyPr>
          <a:lstStyle/>
          <a:p>
            <a:pPr>
              <a:spcBef>
                <a:spcPct val="0"/>
              </a:spcBef>
            </a:pPr>
            <a:endParaRPr lang="zh-CN" altLang="zh-CN" sz="1800" dirty="0">
              <a:latin typeface="Arial" panose="020B0604020202020204" pitchFamily="34" charset="0"/>
              <a:ea typeface="宋体" panose="02010600030101010101" pitchFamily="2" charset="-122"/>
            </a:endParaRPr>
          </a:p>
        </p:txBody>
      </p:sp>
      <p:graphicFrame>
        <p:nvGraphicFramePr>
          <p:cNvPr id="103146" name="表格 103145"/>
          <p:cNvGraphicFramePr/>
          <p:nvPr>
            <p:extLst>
              <p:ext uri="{D42A27DB-BD31-4B8C-83A1-F6EECF244321}">
                <p14:modId xmlns:p14="http://schemas.microsoft.com/office/powerpoint/2010/main" val="1428011809"/>
              </p:ext>
            </p:extLst>
          </p:nvPr>
        </p:nvGraphicFramePr>
        <p:xfrm>
          <a:off x="0" y="0"/>
          <a:ext cx="5229225" cy="6677025"/>
        </p:xfrm>
        <a:graphic>
          <a:graphicData uri="http://schemas.openxmlformats.org/drawingml/2006/table">
            <a:tbl>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2257425">
                  <a:extLst>
                    <a:ext uri="{9D8B030D-6E8A-4147-A177-3AD203B41FA5}">
                      <a16:colId xmlns:a16="http://schemas.microsoft.com/office/drawing/2014/main" val="20003"/>
                    </a:ext>
                  </a:extLst>
                </a:gridCol>
              </a:tblGrid>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000" dirty="0">
                          <a:latin typeface="Times New Roman" panose="02020603050405020304" pitchFamily="18" charset="0"/>
                          <a:cs typeface="Times New Roman" panose="02020603050405020304" pitchFamily="18" charset="0"/>
                        </a:rPr>
                        <a:t>指令周期</a:t>
                      </a:r>
                      <a:endParaRPr lang="zh-CN" altLang="en-US" sz="18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000" dirty="0">
                          <a:latin typeface="Times New Roman" panose="02020603050405020304" pitchFamily="18" charset="0"/>
                          <a:cs typeface="Times New Roman" panose="02020603050405020304" pitchFamily="18" charset="0"/>
                        </a:rPr>
                        <a:t>时序</a:t>
                      </a:r>
                      <a:endParaRPr lang="zh-CN" altLang="en-US" sz="18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000" dirty="0">
                          <a:latin typeface="Times New Roman" panose="02020603050405020304" pitchFamily="18" charset="0"/>
                          <a:cs typeface="Times New Roman" panose="02020603050405020304" pitchFamily="18" charset="0"/>
                        </a:rPr>
                        <a:t>微操作</a:t>
                      </a:r>
                      <a:endParaRPr lang="zh-CN" altLang="en-US" sz="18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000" dirty="0">
                          <a:latin typeface="Times New Roman" panose="02020603050405020304" pitchFamily="18" charset="0"/>
                          <a:cs typeface="Times New Roman" panose="02020603050405020304" pitchFamily="18" charset="0"/>
                        </a:rPr>
                        <a:t>操作功能</a:t>
                      </a:r>
                      <a:endParaRPr lang="zh-CN" altLang="en-US" sz="18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8524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en-US" altLang="zh-CN" sz="1000" dirty="0">
                          <a:latin typeface="Times New Roman" panose="02020603050405020304" pitchFamily="18" charset="0"/>
                          <a:cs typeface="Times New Roman" panose="02020603050405020304" pitchFamily="18" charset="0"/>
                        </a:rPr>
                        <a:t>T0’</a:t>
                      </a:r>
                    </a:p>
                    <a:p>
                      <a:pPr marL="0" lvl="0" indent="0">
                        <a:spcBef>
                          <a:spcPct val="0"/>
                        </a:spcBef>
                        <a:buClrTx/>
                        <a:buFontTx/>
                        <a:buNone/>
                      </a:pPr>
                      <a:r>
                        <a:rPr lang="zh-CN" altLang="en-US" sz="1000" dirty="0">
                          <a:latin typeface="Times New Roman" panose="02020603050405020304" pitchFamily="18" charset="0"/>
                          <a:cs typeface="Times New Roman" panose="02020603050405020304" pitchFamily="18" charset="0"/>
                        </a:rPr>
                        <a:t>（微命令信号有效）</a:t>
                      </a:r>
                      <a:endParaRPr lang="zh-CN" altLang="en-US" sz="18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000" b="1" dirty="0">
                          <a:latin typeface="Times New Roman" panose="02020603050405020304" pitchFamily="18" charset="0"/>
                          <a:cs typeface="Times New Roman" panose="02020603050405020304" pitchFamily="18" charset="0"/>
                        </a:rPr>
                        <a:t>开机，</a:t>
                      </a:r>
                      <a:r>
                        <a:rPr lang="en-US" altLang="zh-CN" sz="1000" b="1" err="1">
                          <a:latin typeface="Times New Roman" panose="02020603050405020304" pitchFamily="18" charset="0"/>
                          <a:cs typeface="Times New Roman" panose="02020603050405020304" pitchFamily="18" charset="0"/>
                        </a:rPr>
                        <a:t>μAR</a:t>
                      </a:r>
                      <a:r>
                        <a:rPr lang="en-US" altLang="zh-CN" sz="1000" b="1">
                          <a:latin typeface="Times New Roman" panose="02020603050405020304" pitchFamily="18" charset="0"/>
                          <a:cs typeface="Times New Roman" panose="02020603050405020304" pitchFamily="18" charset="0"/>
                        </a:rPr>
                        <a:t>=0000</a:t>
                      </a:r>
                      <a:endParaRPr lang="en-US" altLang="zh-CN" sz="1000">
                        <a:latin typeface="Times New Roman" panose="02020603050405020304" pitchFamily="18" charset="0"/>
                        <a:cs typeface="Times New Roman" panose="02020603050405020304" pitchFamily="18" charset="0"/>
                      </a:endParaRPr>
                    </a:p>
                    <a:p>
                      <a:pPr marL="0" lvl="0" indent="0" eaLnBrk="0" hangingPunct="0">
                        <a:spcBef>
                          <a:spcPct val="0"/>
                        </a:spcBef>
                        <a:buClrTx/>
                        <a:buFontTx/>
                        <a:buNone/>
                      </a:pPr>
                      <a:r>
                        <a:rPr lang="en-US" altLang="zh-CN" sz="1000" b="1">
                          <a:latin typeface="Times New Roman" panose="02020603050405020304" pitchFamily="18" charset="0"/>
                          <a:cs typeface="Times New Roman" panose="02020603050405020304" pitchFamily="18" charset="0"/>
                        </a:rPr>
                        <a:t>CM</a:t>
                      </a:r>
                      <a:r>
                        <a:rPr lang="zh-CN" altLang="en-US" sz="1000" b="1" dirty="0">
                          <a:latin typeface="Times New Roman" panose="02020603050405020304" pitchFamily="18" charset="0"/>
                          <a:cs typeface="Times New Roman" panose="02020603050405020304" pitchFamily="18" charset="0"/>
                        </a:rPr>
                        <a:t>：（</a:t>
                      </a:r>
                      <a:r>
                        <a:rPr lang="en-US" altLang="zh-CN" sz="1000" b="1">
                          <a:latin typeface="Times New Roman" panose="02020603050405020304" pitchFamily="18" charset="0"/>
                          <a:cs typeface="Times New Roman" panose="02020603050405020304" pitchFamily="18" charset="0"/>
                        </a:rPr>
                        <a:t>0000</a:t>
                      </a:r>
                      <a:r>
                        <a:rPr lang="zh-CN" altLang="en-US" sz="1000" b="1" dirty="0">
                          <a:latin typeface="Times New Roman" panose="02020603050405020304" pitchFamily="18" charset="0"/>
                          <a:cs typeface="Times New Roman" panose="02020603050405020304" pitchFamily="18" charset="0"/>
                        </a:rPr>
                        <a:t>）</a:t>
                      </a:r>
                      <a:r>
                        <a:rPr lang="en-US" altLang="zh-CN" sz="1000" dirty="0">
                          <a:latin typeface="Times New Roman" panose="02020603050405020304" pitchFamily="18" charset="0"/>
                          <a:cs typeface="Times New Roman" panose="02020603050405020304" pitchFamily="18" charset="0"/>
                        </a:rPr>
                        <a:t>→</a:t>
                      </a:r>
                      <a:r>
                        <a:rPr lang="zh-CN" altLang="en-US" sz="1000" dirty="0">
                          <a:latin typeface="Times New Roman" panose="02020603050405020304" pitchFamily="18" charset="0"/>
                          <a:cs typeface="Times New Roman" panose="02020603050405020304" pitchFamily="18" charset="0"/>
                        </a:rPr>
                        <a:t>微指令寄存器</a:t>
                      </a:r>
                      <a:endParaRPr lang="zh-CN" altLang="en-US" sz="1000"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000" b="1" dirty="0">
                          <a:solidFill>
                            <a:srgbClr val="800000"/>
                          </a:solidFill>
                          <a:latin typeface="Times New Roman" panose="02020603050405020304" pitchFamily="18" charset="0"/>
                          <a:cs typeface="Times New Roman" panose="02020603050405020304" pitchFamily="18" charset="0"/>
                        </a:rPr>
                        <a:t>取出</a:t>
                      </a:r>
                      <a:r>
                        <a:rPr lang="en-US" altLang="zh-CN" sz="1000" b="1" dirty="0">
                          <a:latin typeface="Times New Roman" panose="02020603050405020304" pitchFamily="18" charset="0"/>
                          <a:cs typeface="Times New Roman" panose="02020603050405020304" pitchFamily="18" charset="0"/>
                        </a:rPr>
                        <a:t>CM 0000</a:t>
                      </a:r>
                      <a:r>
                        <a:rPr lang="zh-CN" altLang="en-US" sz="1000" b="1" dirty="0">
                          <a:latin typeface="Times New Roman" panose="02020603050405020304" pitchFamily="18" charset="0"/>
                          <a:cs typeface="Times New Roman" panose="02020603050405020304" pitchFamily="18" charset="0"/>
                        </a:rPr>
                        <a:t>单元的</a:t>
                      </a:r>
                      <a:r>
                        <a:rPr lang="zh-CN" altLang="en-US" sz="1000" b="1" dirty="0">
                          <a:solidFill>
                            <a:srgbClr val="FF0000"/>
                          </a:solidFill>
                          <a:latin typeface="Times New Roman" panose="02020603050405020304" pitchFamily="18" charset="0"/>
                          <a:cs typeface="Times New Roman" panose="02020603050405020304" pitchFamily="18" charset="0"/>
                        </a:rPr>
                        <a:t>“取指微指令”</a:t>
                      </a:r>
                      <a:r>
                        <a:rPr lang="zh-CN" altLang="en-US" sz="1000" b="1" dirty="0">
                          <a:latin typeface="Times New Roman" panose="02020603050405020304" pitchFamily="18" charset="0"/>
                          <a:cs typeface="Times New Roman" panose="02020603050405020304" pitchFamily="18" charset="0"/>
                        </a:rPr>
                        <a:t>， </a:t>
                      </a:r>
                      <a:endParaRPr lang="zh-CN" altLang="en-US" sz="1000" dirty="0">
                        <a:latin typeface="Times New Roman" panose="02020603050405020304" pitchFamily="18" charset="0"/>
                        <a:cs typeface="Times New Roman" panose="02020603050405020304" pitchFamily="18" charset="0"/>
                      </a:endParaRPr>
                    </a:p>
                    <a:p>
                      <a:pPr marL="0" lvl="0" indent="0" eaLnBrk="0" hangingPunct="0">
                        <a:spcBef>
                          <a:spcPct val="0"/>
                        </a:spcBef>
                        <a:buClrTx/>
                        <a:buFontTx/>
                        <a:buNone/>
                      </a:pPr>
                      <a:r>
                        <a:rPr lang="en-US" altLang="zh-CN" sz="1000" b="1" dirty="0">
                          <a:latin typeface="Times New Roman" panose="02020603050405020304" pitchFamily="18" charset="0"/>
                          <a:cs typeface="Times New Roman" panose="02020603050405020304" pitchFamily="18" charset="0"/>
                        </a:rPr>
                        <a:t>P</a:t>
                      </a:r>
                      <a:r>
                        <a:rPr lang="zh-CN" altLang="en-US" sz="1000" b="1" dirty="0">
                          <a:latin typeface="Times New Roman" panose="02020603050405020304" pitchFamily="18" charset="0"/>
                          <a:cs typeface="Times New Roman" panose="02020603050405020304" pitchFamily="18" charset="0"/>
                        </a:rPr>
                        <a:t>字段、微命令信号</a:t>
                      </a:r>
                      <a:r>
                        <a:rPr lang="en-US" altLang="zh-CN" sz="1000" b="1" dirty="0">
                          <a:latin typeface="Times New Roman" panose="02020603050405020304" pitchFamily="18" charset="0"/>
                          <a:cs typeface="Times New Roman" panose="02020603050405020304" pitchFamily="18" charset="0"/>
                        </a:rPr>
                        <a:t>→</a:t>
                      </a:r>
                      <a:r>
                        <a:rPr lang="zh-CN" altLang="en-US" sz="1000" b="1" dirty="0">
                          <a:latin typeface="Times New Roman" panose="02020603050405020304" pitchFamily="18" charset="0"/>
                          <a:cs typeface="Times New Roman" panose="02020603050405020304" pitchFamily="18" charset="0"/>
                        </a:rPr>
                        <a:t>微命令寄存器</a:t>
                      </a:r>
                      <a:endParaRPr lang="zh-CN" altLang="en-US" sz="1000" dirty="0">
                        <a:latin typeface="Times New Roman" panose="02020603050405020304" pitchFamily="18" charset="0"/>
                        <a:cs typeface="Times New Roman" panose="02020603050405020304" pitchFamily="18" charset="0"/>
                      </a:endParaRPr>
                    </a:p>
                    <a:p>
                      <a:pPr marL="0" lvl="0" indent="0" eaLnBrk="0" hangingPunct="0">
                        <a:spcBef>
                          <a:spcPct val="0"/>
                        </a:spcBef>
                        <a:buClrTx/>
                        <a:buFontTx/>
                        <a:buNone/>
                      </a:pPr>
                      <a:r>
                        <a:rPr lang="zh-CN" altLang="en-US" sz="1000" dirty="0">
                          <a:latin typeface="Times New Roman" panose="02020603050405020304" pitchFamily="18" charset="0"/>
                          <a:cs typeface="Times New Roman" panose="02020603050405020304" pitchFamily="18" charset="0"/>
                        </a:rPr>
                        <a:t>直接地址（下址）</a:t>
                      </a:r>
                      <a:r>
                        <a:rPr lang="en-US" altLang="zh-CN" sz="1000" b="1" dirty="0">
                          <a:latin typeface="Times New Roman" panose="02020603050405020304" pitchFamily="18" charset="0"/>
                          <a:cs typeface="Times New Roman" panose="02020603050405020304" pitchFamily="18" charset="0"/>
                        </a:rPr>
                        <a:t>→</a:t>
                      </a:r>
                      <a:r>
                        <a:rPr lang="zh-CN" altLang="en-US" sz="1000" b="1" dirty="0">
                          <a:latin typeface="Times New Roman" panose="02020603050405020304" pitchFamily="18" charset="0"/>
                          <a:cs typeface="Times New Roman" panose="02020603050405020304" pitchFamily="18" charset="0"/>
                        </a:rPr>
                        <a:t>微地址寄存器</a:t>
                      </a:r>
                      <a:endParaRPr lang="zh-CN" altLang="en-US" sz="1000" dirty="0">
                        <a:latin typeface="Times New Roman" panose="02020603050405020304" pitchFamily="18" charset="0"/>
                        <a:cs typeface="Times New Roman" panose="02020603050405020304" pitchFamily="18" charset="0"/>
                      </a:endParaRPr>
                    </a:p>
                    <a:p>
                      <a:pPr marL="0" lvl="0" indent="0" eaLnBrk="0" hangingPunct="0">
                        <a:spcBef>
                          <a:spcPct val="0"/>
                        </a:spcBef>
                        <a:buClrTx/>
                        <a:buFontTx/>
                        <a:buNone/>
                      </a:pPr>
                      <a:r>
                        <a:rPr lang="zh-CN" altLang="en-US" sz="1000" dirty="0">
                          <a:latin typeface="Times New Roman" panose="02020603050405020304" pitchFamily="18" charset="0"/>
                          <a:cs typeface="Times New Roman" panose="02020603050405020304" pitchFamily="18" charset="0"/>
                        </a:rPr>
                        <a:t>顺序控制字段：</a:t>
                      </a:r>
                      <a:r>
                        <a:rPr lang="en-US" altLang="zh-CN" sz="1000" dirty="0">
                          <a:solidFill>
                            <a:srgbClr val="FF0000"/>
                          </a:solidFill>
                          <a:latin typeface="Times New Roman" panose="02020603050405020304" pitchFamily="18" charset="0"/>
                          <a:cs typeface="Times New Roman" panose="02020603050405020304" pitchFamily="18" charset="0"/>
                        </a:rPr>
                        <a:t>10</a:t>
                      </a:r>
                      <a:r>
                        <a:rPr lang="en-US" altLang="zh-CN" sz="1000" dirty="0">
                          <a:solidFill>
                            <a:srgbClr val="800000"/>
                          </a:solidFill>
                          <a:latin typeface="Times New Roman" panose="02020603050405020304" pitchFamily="18" charset="0"/>
                          <a:cs typeface="Times New Roman" panose="02020603050405020304" pitchFamily="18" charset="0"/>
                        </a:rPr>
                        <a:t>0000</a:t>
                      </a:r>
                      <a:r>
                        <a:rPr lang="zh-CN" altLang="en-US" sz="1000" dirty="0">
                          <a:solidFill>
                            <a:srgbClr val="800000"/>
                          </a:solidFill>
                          <a:latin typeface="Times New Roman" panose="02020603050405020304" pitchFamily="18" charset="0"/>
                          <a:cs typeface="Times New Roman" panose="02020603050405020304" pitchFamily="18" charset="0"/>
                        </a:rPr>
                        <a:t>，</a:t>
                      </a:r>
                      <a:r>
                        <a:rPr lang="en-US" altLang="zh-CN" sz="1000" dirty="0">
                          <a:solidFill>
                            <a:srgbClr val="800000"/>
                          </a:solidFill>
                          <a:latin typeface="Times New Roman" panose="02020603050405020304" pitchFamily="18" charset="0"/>
                          <a:cs typeface="Times New Roman" panose="02020603050405020304" pitchFamily="18" charset="0"/>
                        </a:rPr>
                        <a:t>P1=1</a:t>
                      </a:r>
                      <a:r>
                        <a:rPr lang="zh-CN" altLang="en-US" sz="1000" dirty="0">
                          <a:solidFill>
                            <a:srgbClr val="800000"/>
                          </a:solidFill>
                          <a:latin typeface="Times New Roman" panose="02020603050405020304" pitchFamily="18" charset="0"/>
                          <a:cs typeface="Times New Roman" panose="02020603050405020304" pitchFamily="18" charset="0"/>
                        </a:rPr>
                        <a:t>，则下址需根据</a:t>
                      </a:r>
                      <a:r>
                        <a:rPr lang="en-US" altLang="zh-CN" sz="1000" dirty="0">
                          <a:solidFill>
                            <a:srgbClr val="800000"/>
                          </a:solidFill>
                          <a:latin typeface="Times New Roman" panose="02020603050405020304" pitchFamily="18" charset="0"/>
                          <a:cs typeface="Times New Roman" panose="02020603050405020304" pitchFamily="18" charset="0"/>
                        </a:rPr>
                        <a:t>OP</a:t>
                      </a:r>
                      <a:r>
                        <a:rPr lang="zh-CN" altLang="en-US" sz="1000" dirty="0">
                          <a:solidFill>
                            <a:srgbClr val="800000"/>
                          </a:solidFill>
                          <a:latin typeface="Times New Roman" panose="02020603050405020304" pitchFamily="18" charset="0"/>
                          <a:cs typeface="Times New Roman" panose="02020603050405020304" pitchFamily="18" charset="0"/>
                        </a:rPr>
                        <a:t>修改</a:t>
                      </a:r>
                      <a:endParaRPr lang="zh-CN" altLang="en-US" sz="18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1004888">
                <a:tc rowSpan="2">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000" dirty="0">
                          <a:latin typeface="Times New Roman" panose="02020603050405020304" pitchFamily="18" charset="0"/>
                          <a:cs typeface="Times New Roman" panose="02020603050405020304" pitchFamily="18" charset="0"/>
                        </a:rPr>
                        <a:t>取指</a:t>
                      </a:r>
                      <a:endParaRPr lang="zh-CN" altLang="en-US" sz="18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en-US" altLang="zh-CN" sz="1000" dirty="0">
                          <a:latin typeface="Times New Roman" panose="02020603050405020304" pitchFamily="18" charset="0"/>
                          <a:cs typeface="Times New Roman" panose="02020603050405020304" pitchFamily="18" charset="0"/>
                        </a:rPr>
                        <a:t>T0</a:t>
                      </a:r>
                    </a:p>
                    <a:p>
                      <a:pPr marL="0" lvl="0" indent="0">
                        <a:spcBef>
                          <a:spcPct val="0"/>
                        </a:spcBef>
                        <a:buClrTx/>
                        <a:buFontTx/>
                        <a:buNone/>
                      </a:pPr>
                      <a:r>
                        <a:rPr lang="zh-CN" altLang="en-US" sz="1000" dirty="0">
                          <a:latin typeface="Times New Roman" panose="02020603050405020304" pitchFamily="18" charset="0"/>
                          <a:cs typeface="Times New Roman" panose="02020603050405020304" pitchFamily="18" charset="0"/>
                        </a:rPr>
                        <a:t>（对应节拍脉冲到达）</a:t>
                      </a:r>
                    </a:p>
                    <a:p>
                      <a:pPr marL="0" lvl="0" indent="0">
                        <a:spcBef>
                          <a:spcPct val="0"/>
                        </a:spcBef>
                        <a:buClrTx/>
                        <a:buFontTx/>
                        <a:buNone/>
                      </a:pPr>
                      <a:endParaRPr lang="en-US" altLang="zh-CN" sz="1000" dirty="0">
                        <a:latin typeface="Times New Roman" panose="02020603050405020304" pitchFamily="18" charset="0"/>
                        <a:cs typeface="Times New Roman" panose="02020603050405020304" pitchFamily="18" charset="0"/>
                      </a:endParaRPr>
                    </a:p>
                    <a:p>
                      <a:pPr marL="0" lvl="0" indent="0">
                        <a:spcBef>
                          <a:spcPct val="0"/>
                        </a:spcBef>
                        <a:buClrTx/>
                        <a:buFontTx/>
                        <a:buNone/>
                      </a:pPr>
                      <a:endParaRPr lang="zh-CN" altLang="en-US" sz="18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en-US" altLang="zh-CN" sz="1000" dirty="0">
                          <a:latin typeface="Times New Roman" panose="02020603050405020304" pitchFamily="18" charset="0"/>
                          <a:cs typeface="Times New Roman" panose="02020603050405020304" pitchFamily="18" charset="0"/>
                        </a:rPr>
                        <a:t>(PC) →AR</a:t>
                      </a:r>
                    </a:p>
                    <a:p>
                      <a:pPr marL="0" lvl="0" indent="0" eaLnBrk="0" hangingPunct="0">
                        <a:spcBef>
                          <a:spcPct val="0"/>
                        </a:spcBef>
                        <a:buClrTx/>
                        <a:buFontTx/>
                        <a:buNone/>
                      </a:pPr>
                      <a:r>
                        <a:rPr lang="en-US" altLang="zh-CN" sz="1000" dirty="0">
                          <a:latin typeface="Times New Roman" panose="02020603050405020304" pitchFamily="18" charset="0"/>
                          <a:cs typeface="Times New Roman" panose="02020603050405020304" pitchFamily="18" charset="0"/>
                        </a:rPr>
                        <a:t>(PC)+1→PC</a:t>
                      </a:r>
                    </a:p>
                    <a:p>
                      <a:pPr marL="0" lvl="0" indent="0" eaLnBrk="0" hangingPunct="0">
                        <a:spcBef>
                          <a:spcPct val="0"/>
                        </a:spcBef>
                        <a:buClrTx/>
                        <a:buFontTx/>
                        <a:buNone/>
                      </a:pPr>
                      <a:r>
                        <a:rPr lang="en-US" altLang="zh-CN" sz="1000" dirty="0">
                          <a:latin typeface="Times New Roman" panose="02020603050405020304" pitchFamily="18" charset="0"/>
                          <a:cs typeface="Times New Roman" panose="02020603050405020304" pitchFamily="18" charset="0"/>
                        </a:rPr>
                        <a:t>(AR) →ABUS</a:t>
                      </a:r>
                      <a:r>
                        <a:rPr lang="zh-CN" altLang="en-US" sz="1000" dirty="0">
                          <a:latin typeface="Times New Roman" panose="02020603050405020304" pitchFamily="18" charset="0"/>
                          <a:cs typeface="Times New Roman" panose="02020603050405020304" pitchFamily="18" charset="0"/>
                        </a:rPr>
                        <a:t>，</a:t>
                      </a:r>
                      <a:r>
                        <a:rPr lang="en-US" altLang="zh-CN" sz="1000" dirty="0">
                          <a:latin typeface="Times New Roman" panose="02020603050405020304" pitchFamily="18" charset="0"/>
                          <a:cs typeface="Times New Roman" panose="02020603050405020304" pitchFamily="18" charset="0"/>
                        </a:rPr>
                        <a:t>(M) →DR</a:t>
                      </a:r>
                    </a:p>
                    <a:p>
                      <a:pPr marL="0" lvl="0" indent="0" eaLnBrk="0" hangingPunct="0">
                        <a:spcBef>
                          <a:spcPct val="0"/>
                        </a:spcBef>
                        <a:buClrTx/>
                        <a:buFontTx/>
                        <a:buNone/>
                      </a:pPr>
                      <a:r>
                        <a:rPr lang="en-US" altLang="zh-CN" sz="1000" dirty="0">
                          <a:latin typeface="Times New Roman" panose="02020603050405020304" pitchFamily="18" charset="0"/>
                          <a:cs typeface="Times New Roman" panose="02020603050405020304" pitchFamily="18" charset="0"/>
                        </a:rPr>
                        <a:t>(DR) →IR</a:t>
                      </a:r>
                    </a:p>
                    <a:p>
                      <a:pPr marL="0" lvl="0" indent="0" eaLnBrk="0" hangingPunct="0">
                        <a:spcBef>
                          <a:spcPct val="0"/>
                        </a:spcBef>
                        <a:buClrTx/>
                        <a:buFontTx/>
                        <a:buNone/>
                      </a:pPr>
                      <a:r>
                        <a:rPr lang="zh-CN" altLang="en-US" sz="1000" dirty="0">
                          <a:latin typeface="Times New Roman" panose="02020603050405020304" pitchFamily="18" charset="0"/>
                          <a:cs typeface="Times New Roman" panose="02020603050405020304" pitchFamily="18" charset="0"/>
                        </a:rPr>
                        <a:t>指令译码：</a:t>
                      </a:r>
                      <a:r>
                        <a:rPr lang="en-US" altLang="zh-CN" sz="1000" dirty="0">
                          <a:latin typeface="Times New Roman" panose="02020603050405020304" pitchFamily="18" charset="0"/>
                          <a:cs typeface="Times New Roman" panose="02020603050405020304" pitchFamily="18" charset="0"/>
                        </a:rPr>
                        <a:t>OP→</a:t>
                      </a:r>
                      <a:r>
                        <a:rPr lang="zh-CN" altLang="en-US" sz="1000" dirty="0">
                          <a:latin typeface="Times New Roman" panose="02020603050405020304" pitchFamily="18" charset="0"/>
                          <a:cs typeface="Times New Roman" panose="02020603050405020304" pitchFamily="18" charset="0"/>
                        </a:rPr>
                        <a:t>地址转移逻辑</a:t>
                      </a:r>
                      <a:endParaRPr lang="zh-CN" altLang="en-US" sz="18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000" b="1" dirty="0">
                          <a:latin typeface="Times New Roman" panose="02020603050405020304" pitchFamily="18" charset="0"/>
                          <a:cs typeface="Times New Roman" panose="02020603050405020304" pitchFamily="18" charset="0"/>
                        </a:rPr>
                        <a:t>取指</a:t>
                      </a:r>
                      <a:endParaRPr lang="zh-CN" altLang="en-US" sz="1000" dirty="0">
                        <a:latin typeface="Times New Roman" panose="02020603050405020304" pitchFamily="18" charset="0"/>
                        <a:cs typeface="Times New Roman" panose="02020603050405020304" pitchFamily="18" charset="0"/>
                      </a:endParaRPr>
                    </a:p>
                    <a:p>
                      <a:pPr marL="0" lvl="0" indent="0" eaLnBrk="0" hangingPunct="0">
                        <a:spcBef>
                          <a:spcPct val="0"/>
                        </a:spcBef>
                        <a:buClrTx/>
                        <a:buFontTx/>
                        <a:buNone/>
                      </a:pPr>
                      <a:r>
                        <a:rPr lang="zh-CN" altLang="en-US" sz="1000" b="1" dirty="0">
                          <a:latin typeface="Times New Roman" panose="02020603050405020304" pitchFamily="18" charset="0"/>
                          <a:cs typeface="Times New Roman" panose="02020603050405020304" pitchFamily="18" charset="0"/>
                        </a:rPr>
                        <a:t>译码</a:t>
                      </a:r>
                      <a:endParaRPr lang="zh-CN" altLang="en-US" sz="1000"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852487">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en-US" altLang="zh-CN" sz="1000">
                          <a:latin typeface="Times New Roman" panose="02020603050405020304" pitchFamily="18" charset="0"/>
                          <a:cs typeface="Times New Roman" panose="02020603050405020304" pitchFamily="18" charset="0"/>
                        </a:rPr>
                        <a:t>T1’</a:t>
                      </a:r>
                      <a:endParaRPr lang="zh-CN" altLang="en-US" sz="1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000" b="1" dirty="0">
                          <a:latin typeface="Times New Roman" panose="02020603050405020304" pitchFamily="18" charset="0"/>
                          <a:cs typeface="Times New Roman" panose="02020603050405020304" pitchFamily="18" charset="0"/>
                        </a:rPr>
                        <a:t>将</a:t>
                      </a:r>
                      <a:r>
                        <a:rPr lang="en-US" altLang="zh-CN" sz="1000" b="1" err="1">
                          <a:latin typeface="Times New Roman" panose="02020603050405020304" pitchFamily="18" charset="0"/>
                          <a:cs typeface="Times New Roman" panose="02020603050405020304" pitchFamily="18" charset="0"/>
                        </a:rPr>
                        <a:t>μAR</a:t>
                      </a:r>
                      <a:r>
                        <a:rPr lang="zh-CN" altLang="en-US" sz="1000" b="1" dirty="0">
                          <a:latin typeface="Times New Roman" panose="02020603050405020304" pitchFamily="18" charset="0"/>
                          <a:cs typeface="Times New Roman" panose="02020603050405020304" pitchFamily="18" charset="0"/>
                        </a:rPr>
                        <a:t>置为</a:t>
                      </a:r>
                      <a:r>
                        <a:rPr lang="en-US" altLang="zh-CN" sz="1000" b="1">
                          <a:latin typeface="Times New Roman" panose="02020603050405020304" pitchFamily="18" charset="0"/>
                          <a:cs typeface="Times New Roman" panose="02020603050405020304" pitchFamily="18" charset="0"/>
                        </a:rPr>
                        <a:t>1010</a:t>
                      </a:r>
                      <a:endParaRPr lang="en-US" altLang="zh-CN" sz="1000">
                        <a:latin typeface="Times New Roman" panose="02020603050405020304" pitchFamily="18" charset="0"/>
                        <a:cs typeface="Times New Roman" panose="02020603050405020304" pitchFamily="18" charset="0"/>
                      </a:endParaRPr>
                    </a:p>
                    <a:p>
                      <a:pPr marL="0" lvl="0" indent="0" eaLnBrk="0" hangingPunct="0">
                        <a:spcBef>
                          <a:spcPct val="0"/>
                        </a:spcBef>
                        <a:buClrTx/>
                        <a:buFontTx/>
                        <a:buNone/>
                      </a:pPr>
                      <a:r>
                        <a:rPr lang="en-US" altLang="zh-CN" sz="1000" b="1">
                          <a:latin typeface="Times New Roman" panose="02020603050405020304" pitchFamily="18" charset="0"/>
                          <a:cs typeface="Times New Roman" panose="02020603050405020304" pitchFamily="18" charset="0"/>
                        </a:rPr>
                        <a:t>CM</a:t>
                      </a:r>
                      <a:r>
                        <a:rPr lang="zh-CN" altLang="en-US" sz="1000" b="1" dirty="0">
                          <a:latin typeface="Times New Roman" panose="02020603050405020304" pitchFamily="18" charset="0"/>
                          <a:cs typeface="Times New Roman" panose="02020603050405020304" pitchFamily="18" charset="0"/>
                        </a:rPr>
                        <a:t>：（</a:t>
                      </a:r>
                      <a:r>
                        <a:rPr lang="en-US" altLang="zh-CN" sz="1000" b="1">
                          <a:latin typeface="Times New Roman" panose="02020603050405020304" pitchFamily="18" charset="0"/>
                          <a:cs typeface="Times New Roman" panose="02020603050405020304" pitchFamily="18" charset="0"/>
                        </a:rPr>
                        <a:t>1010</a:t>
                      </a:r>
                      <a:r>
                        <a:rPr lang="zh-CN" altLang="en-US" sz="1000" b="1" dirty="0">
                          <a:latin typeface="Times New Roman" panose="02020603050405020304" pitchFamily="18" charset="0"/>
                          <a:cs typeface="Times New Roman" panose="02020603050405020304" pitchFamily="18" charset="0"/>
                        </a:rPr>
                        <a:t>）</a:t>
                      </a:r>
                      <a:r>
                        <a:rPr lang="en-US" altLang="zh-CN" sz="1000" dirty="0">
                          <a:latin typeface="Times New Roman" panose="02020603050405020304" pitchFamily="18" charset="0"/>
                          <a:cs typeface="Times New Roman" panose="02020603050405020304" pitchFamily="18" charset="0"/>
                        </a:rPr>
                        <a:t>→</a:t>
                      </a:r>
                      <a:r>
                        <a:rPr lang="zh-CN" altLang="en-US" sz="1000" dirty="0">
                          <a:latin typeface="Times New Roman" panose="02020603050405020304" pitchFamily="18" charset="0"/>
                          <a:cs typeface="Times New Roman" panose="02020603050405020304" pitchFamily="18" charset="0"/>
                        </a:rPr>
                        <a:t>微指令寄存器；</a:t>
                      </a:r>
                      <a:endParaRPr lang="zh-CN" altLang="en-US" sz="18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000" dirty="0">
                          <a:latin typeface="Times New Roman" panose="02020603050405020304" pitchFamily="18" charset="0"/>
                          <a:cs typeface="Times New Roman" panose="02020603050405020304" pitchFamily="18" charset="0"/>
                        </a:rPr>
                        <a:t>根据</a:t>
                      </a:r>
                      <a:r>
                        <a:rPr lang="en-US" altLang="zh-CN" sz="1000">
                          <a:latin typeface="Times New Roman" panose="02020603050405020304" pitchFamily="18" charset="0"/>
                          <a:cs typeface="Times New Roman" panose="02020603050405020304" pitchFamily="18" charset="0"/>
                        </a:rPr>
                        <a:t>OP</a:t>
                      </a:r>
                      <a:r>
                        <a:rPr lang="zh-CN" altLang="en-US" sz="1000" dirty="0">
                          <a:latin typeface="Times New Roman" panose="02020603050405020304" pitchFamily="18" charset="0"/>
                          <a:cs typeface="Times New Roman" panose="02020603050405020304" pitchFamily="18" charset="0"/>
                        </a:rPr>
                        <a:t>修改微地址，即：</a:t>
                      </a:r>
                    </a:p>
                    <a:p>
                      <a:pPr marL="0" lvl="0" indent="0" eaLnBrk="0" hangingPunct="0">
                        <a:spcBef>
                          <a:spcPct val="0"/>
                        </a:spcBef>
                        <a:buClrTx/>
                        <a:buFontTx/>
                        <a:buNone/>
                      </a:pPr>
                      <a:r>
                        <a:rPr lang="zh-CN" altLang="en-US" sz="1000" b="1" dirty="0">
                          <a:latin typeface="Times New Roman" panose="02020603050405020304" pitchFamily="18" charset="0"/>
                          <a:cs typeface="Times New Roman" panose="02020603050405020304" pitchFamily="18" charset="0"/>
                        </a:rPr>
                        <a:t>（</a:t>
                      </a:r>
                      <a:r>
                        <a:rPr lang="en-US" altLang="zh-CN" sz="1000" b="1" err="1">
                          <a:latin typeface="Times New Roman" panose="02020603050405020304" pitchFamily="18" charset="0"/>
                          <a:cs typeface="Times New Roman" panose="02020603050405020304" pitchFamily="18" charset="0"/>
                        </a:rPr>
                        <a:t>μAR</a:t>
                      </a:r>
                      <a:r>
                        <a:rPr lang="zh-CN" altLang="en-US" sz="1000" b="1" dirty="0">
                          <a:latin typeface="Times New Roman" panose="02020603050405020304" pitchFamily="18" charset="0"/>
                          <a:cs typeface="Times New Roman" panose="02020603050405020304" pitchFamily="18" charset="0"/>
                        </a:rPr>
                        <a:t>）</a:t>
                      </a:r>
                      <a:r>
                        <a:rPr lang="en-US" altLang="zh-CN" sz="1000" b="1">
                          <a:latin typeface="Times New Roman" panose="02020603050405020304" pitchFamily="18" charset="0"/>
                          <a:cs typeface="Times New Roman" panose="02020603050405020304" pitchFamily="18" charset="0"/>
                        </a:rPr>
                        <a:t>=</a:t>
                      </a:r>
                      <a:r>
                        <a:rPr lang="en-US" altLang="zh-CN" sz="1000">
                          <a:latin typeface="Times New Roman" panose="02020603050405020304" pitchFamily="18" charset="0"/>
                          <a:cs typeface="Times New Roman" panose="02020603050405020304" pitchFamily="18" charset="0"/>
                        </a:rPr>
                        <a:t>1010</a:t>
                      </a:r>
                    </a:p>
                    <a:p>
                      <a:pPr marL="0" lvl="0" indent="0" eaLnBrk="0" hangingPunct="0">
                        <a:spcBef>
                          <a:spcPct val="0"/>
                        </a:spcBef>
                        <a:buClrTx/>
                        <a:buFontTx/>
                        <a:buNone/>
                      </a:pPr>
                      <a:r>
                        <a:rPr lang="zh-CN" altLang="en-US" sz="1000" b="1" dirty="0">
                          <a:solidFill>
                            <a:srgbClr val="800000"/>
                          </a:solidFill>
                          <a:latin typeface="Times New Roman" panose="02020603050405020304" pitchFamily="18" charset="0"/>
                          <a:cs typeface="Times New Roman" panose="02020603050405020304" pitchFamily="18" charset="0"/>
                        </a:rPr>
                        <a:t>取出</a:t>
                      </a:r>
                      <a:r>
                        <a:rPr lang="en-US" altLang="zh-CN" sz="1000" b="1">
                          <a:latin typeface="Times New Roman" panose="02020603050405020304" pitchFamily="18" charset="0"/>
                          <a:cs typeface="Times New Roman" panose="02020603050405020304" pitchFamily="18" charset="0"/>
                        </a:rPr>
                        <a:t>CM 1010</a:t>
                      </a:r>
                      <a:r>
                        <a:rPr lang="zh-CN" altLang="en-US" sz="1000" b="1" dirty="0">
                          <a:latin typeface="Times New Roman" panose="02020603050405020304" pitchFamily="18" charset="0"/>
                          <a:cs typeface="Times New Roman" panose="02020603050405020304" pitchFamily="18" charset="0"/>
                        </a:rPr>
                        <a:t>单元的微指令</a:t>
                      </a:r>
                      <a:endParaRPr lang="zh-CN" altLang="en-US" sz="1000" dirty="0">
                        <a:latin typeface="Times New Roman" panose="02020603050405020304" pitchFamily="18" charset="0"/>
                        <a:cs typeface="Times New Roman" panose="02020603050405020304" pitchFamily="18" charset="0"/>
                      </a:endParaRPr>
                    </a:p>
                    <a:p>
                      <a:pPr marL="0" lvl="0" indent="0" eaLnBrk="0" hangingPunct="0">
                        <a:spcBef>
                          <a:spcPct val="0"/>
                        </a:spcBef>
                        <a:buClrTx/>
                        <a:buFontTx/>
                        <a:buNone/>
                      </a:pPr>
                      <a:r>
                        <a:rPr lang="zh-CN" altLang="en-US" sz="1000" dirty="0">
                          <a:latin typeface="Times New Roman" panose="02020603050405020304" pitchFamily="18" charset="0"/>
                          <a:cs typeface="Times New Roman" panose="02020603050405020304" pitchFamily="18" charset="0"/>
                        </a:rPr>
                        <a:t>顺序控制字段：</a:t>
                      </a:r>
                      <a:r>
                        <a:rPr lang="en-US" altLang="zh-CN" sz="1000">
                          <a:solidFill>
                            <a:srgbClr val="FF0000"/>
                          </a:solidFill>
                          <a:latin typeface="Times New Roman" panose="02020603050405020304" pitchFamily="18" charset="0"/>
                          <a:cs typeface="Times New Roman" panose="02020603050405020304" pitchFamily="18" charset="0"/>
                        </a:rPr>
                        <a:t>00</a:t>
                      </a:r>
                      <a:r>
                        <a:rPr lang="en-US" altLang="zh-CN" sz="1000">
                          <a:solidFill>
                            <a:srgbClr val="800000"/>
                          </a:solidFill>
                          <a:latin typeface="Times New Roman" panose="02020603050405020304" pitchFamily="18" charset="0"/>
                          <a:cs typeface="Times New Roman" panose="02020603050405020304" pitchFamily="18" charset="0"/>
                        </a:rPr>
                        <a:t>1001</a:t>
                      </a:r>
                      <a:r>
                        <a:rPr lang="zh-CN" altLang="en-US" sz="1000" dirty="0">
                          <a:solidFill>
                            <a:srgbClr val="800000"/>
                          </a:solidFill>
                          <a:latin typeface="Times New Roman" panose="02020603050405020304" pitchFamily="18" charset="0"/>
                          <a:cs typeface="Times New Roman" panose="02020603050405020304" pitchFamily="18" charset="0"/>
                        </a:rPr>
                        <a:t>，</a:t>
                      </a:r>
                      <a:r>
                        <a:rPr lang="en-US" altLang="zh-CN" sz="1000">
                          <a:solidFill>
                            <a:srgbClr val="800000"/>
                          </a:solidFill>
                          <a:latin typeface="Times New Roman" panose="02020603050405020304" pitchFamily="18" charset="0"/>
                          <a:cs typeface="Times New Roman" panose="02020603050405020304" pitchFamily="18" charset="0"/>
                        </a:rPr>
                        <a:t>P1P2=00</a:t>
                      </a:r>
                      <a:r>
                        <a:rPr lang="zh-CN" altLang="en-US" sz="1000" dirty="0">
                          <a:solidFill>
                            <a:srgbClr val="800000"/>
                          </a:solidFill>
                          <a:latin typeface="Times New Roman" panose="02020603050405020304" pitchFamily="18" charset="0"/>
                          <a:cs typeface="Times New Roman" panose="02020603050405020304" pitchFamily="18" charset="0"/>
                        </a:rPr>
                        <a:t>，则下址不需修改</a:t>
                      </a:r>
                      <a:endParaRPr lang="zh-CN" altLang="en-US" sz="18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549275">
                <a:tc rowSpan="6">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000" dirty="0">
                          <a:latin typeface="Times New Roman" panose="02020603050405020304" pitchFamily="18" charset="0"/>
                          <a:cs typeface="Times New Roman" panose="02020603050405020304" pitchFamily="18" charset="0"/>
                        </a:rPr>
                        <a:t>执行</a:t>
                      </a:r>
                      <a:endParaRPr lang="zh-CN" altLang="en-US" sz="18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en-US" altLang="zh-CN" sz="1000">
                          <a:latin typeface="Times New Roman" panose="02020603050405020304" pitchFamily="18" charset="0"/>
                          <a:cs typeface="Times New Roman" panose="02020603050405020304" pitchFamily="18" charset="0"/>
                        </a:rPr>
                        <a:t>T1</a:t>
                      </a:r>
                      <a:endParaRPr lang="zh-CN" altLang="en-US" sz="1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en-US" altLang="zh-CN" sz="1000">
                          <a:latin typeface="Times New Roman" panose="02020603050405020304" pitchFamily="18" charset="0"/>
                          <a:cs typeface="Times New Roman" panose="02020603050405020304" pitchFamily="18" charset="0"/>
                        </a:rPr>
                        <a:t>(R1) →X</a:t>
                      </a:r>
                      <a:r>
                        <a:rPr lang="zh-CN" altLang="en-US" sz="1000" dirty="0">
                          <a:latin typeface="Times New Roman" panose="02020603050405020304" pitchFamily="18" charset="0"/>
                          <a:cs typeface="Times New Roman" panose="02020603050405020304" pitchFamily="18" charset="0"/>
                        </a:rPr>
                        <a:t>，</a:t>
                      </a:r>
                    </a:p>
                    <a:p>
                      <a:pPr marL="0" lvl="0" indent="0" eaLnBrk="0" hangingPunct="0">
                        <a:spcBef>
                          <a:spcPct val="0"/>
                        </a:spcBef>
                        <a:buClrTx/>
                        <a:buFontTx/>
                        <a:buNone/>
                      </a:pPr>
                      <a:r>
                        <a:rPr lang="en-US" altLang="zh-CN" sz="1000">
                          <a:latin typeface="Times New Roman" panose="02020603050405020304" pitchFamily="18" charset="0"/>
                          <a:cs typeface="Times New Roman" panose="02020603050405020304" pitchFamily="18" charset="0"/>
                        </a:rPr>
                        <a:t>(R2)→Y</a:t>
                      </a:r>
                      <a:r>
                        <a:rPr lang="zh-CN" altLang="en-US" sz="1000" dirty="0">
                          <a:latin typeface="Times New Roman" panose="02020603050405020304" pitchFamily="18" charset="0"/>
                          <a:cs typeface="Times New Roman" panose="02020603050405020304" pitchFamily="18" charset="0"/>
                        </a:rPr>
                        <a:t>，</a:t>
                      </a:r>
                    </a:p>
                    <a:p>
                      <a:pPr marL="0" lvl="0" indent="0" eaLnBrk="0" hangingPunct="0">
                        <a:spcBef>
                          <a:spcPct val="0"/>
                        </a:spcBef>
                        <a:buClrTx/>
                        <a:buFontTx/>
                        <a:buNone/>
                      </a:pPr>
                      <a:r>
                        <a:rPr lang="en-US" altLang="zh-CN" sz="1000">
                          <a:latin typeface="Times New Roman" panose="02020603050405020304" pitchFamily="18" charset="0"/>
                          <a:cs typeface="Times New Roman" panose="02020603050405020304" pitchFamily="18" charset="0"/>
                        </a:rPr>
                        <a:t>X+Y</a:t>
                      </a:r>
                      <a:r>
                        <a:rPr lang="zh-CN" altLang="en-US" sz="1000" dirty="0">
                          <a:latin typeface="Times New Roman" panose="02020603050405020304" pitchFamily="18" charset="0"/>
                          <a:cs typeface="Times New Roman" panose="02020603050405020304" pitchFamily="18" charset="0"/>
                        </a:rPr>
                        <a:t>，   </a:t>
                      </a:r>
                      <a:r>
                        <a:rPr lang="en-US" altLang="zh-CN" sz="1000">
                          <a:latin typeface="Times New Roman" panose="02020603050405020304" pitchFamily="18" charset="0"/>
                          <a:cs typeface="Times New Roman" panose="02020603050405020304" pitchFamily="18" charset="0"/>
                        </a:rPr>
                        <a:t>X+Y → R2 </a:t>
                      </a:r>
                      <a:r>
                        <a:rPr lang="zh-CN" altLang="en-US" sz="1000" dirty="0">
                          <a:latin typeface="Times New Roman" panose="02020603050405020304" pitchFamily="18" charset="0"/>
                          <a:cs typeface="Times New Roman" panose="02020603050405020304" pitchFamily="18" charset="0"/>
                        </a:rPr>
                        <a:t>，</a:t>
                      </a:r>
                      <a:endParaRPr lang="zh-CN" altLang="en-US" sz="18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000" b="1" dirty="0">
                          <a:latin typeface="Times New Roman" panose="02020603050405020304" pitchFamily="18" charset="0"/>
                          <a:cs typeface="Times New Roman" panose="02020603050405020304" pitchFamily="18" charset="0"/>
                        </a:rPr>
                        <a:t>执行</a:t>
                      </a:r>
                      <a:r>
                        <a:rPr lang="en-US" altLang="zh-CN" sz="1000" b="1">
                          <a:latin typeface="Times New Roman" panose="02020603050405020304" pitchFamily="18" charset="0"/>
                          <a:cs typeface="Times New Roman" panose="02020603050405020304" pitchFamily="18" charset="0"/>
                        </a:rPr>
                        <a:t>R1+R2</a:t>
                      </a:r>
                      <a:r>
                        <a:rPr lang="en-US" altLang="zh-CN" sz="1000">
                          <a:latin typeface="Times New Roman" panose="02020603050405020304" pitchFamily="18" charset="0"/>
                          <a:cs typeface="Times New Roman" panose="02020603050405020304" pitchFamily="18" charset="0"/>
                        </a:rPr>
                        <a:t> →R2</a:t>
                      </a:r>
                      <a:endParaRPr lang="zh-CN" altLang="en-US" sz="1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547688">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en-US" altLang="zh-CN" sz="1000">
                          <a:latin typeface="Times New Roman" panose="02020603050405020304" pitchFamily="18" charset="0"/>
                          <a:cs typeface="Times New Roman" panose="02020603050405020304" pitchFamily="18" charset="0"/>
                        </a:rPr>
                        <a:t>T2’</a:t>
                      </a:r>
                      <a:endParaRPr lang="zh-CN" altLang="en-US" sz="1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en-US" altLang="zh-CN" sz="1000" b="1">
                          <a:latin typeface="Times New Roman" panose="02020603050405020304" pitchFamily="18" charset="0"/>
                          <a:cs typeface="Times New Roman" panose="02020603050405020304" pitchFamily="18" charset="0"/>
                        </a:rPr>
                        <a:t>CM</a:t>
                      </a:r>
                      <a:r>
                        <a:rPr lang="zh-CN" altLang="en-US" sz="1000" b="1" dirty="0">
                          <a:latin typeface="Times New Roman" panose="02020603050405020304" pitchFamily="18" charset="0"/>
                          <a:cs typeface="Times New Roman" panose="02020603050405020304" pitchFamily="18" charset="0"/>
                        </a:rPr>
                        <a:t>：（</a:t>
                      </a:r>
                      <a:r>
                        <a:rPr lang="en-US" altLang="zh-CN" sz="1000" b="1">
                          <a:latin typeface="Times New Roman" panose="02020603050405020304" pitchFamily="18" charset="0"/>
                          <a:cs typeface="Times New Roman" panose="02020603050405020304" pitchFamily="18" charset="0"/>
                        </a:rPr>
                        <a:t>1001</a:t>
                      </a:r>
                      <a:r>
                        <a:rPr lang="zh-CN" altLang="en-US" sz="1000" b="1" dirty="0">
                          <a:latin typeface="Times New Roman" panose="02020603050405020304" pitchFamily="18" charset="0"/>
                          <a:cs typeface="Times New Roman" panose="02020603050405020304" pitchFamily="18" charset="0"/>
                        </a:rPr>
                        <a:t>）</a:t>
                      </a:r>
                      <a:r>
                        <a:rPr lang="en-US" altLang="zh-CN" sz="1000" dirty="0">
                          <a:latin typeface="Times New Roman" panose="02020603050405020304" pitchFamily="18" charset="0"/>
                          <a:cs typeface="Times New Roman" panose="02020603050405020304" pitchFamily="18" charset="0"/>
                        </a:rPr>
                        <a:t>→</a:t>
                      </a:r>
                      <a:r>
                        <a:rPr lang="zh-CN" altLang="en-US" sz="1000" dirty="0">
                          <a:latin typeface="Times New Roman" panose="02020603050405020304" pitchFamily="18" charset="0"/>
                          <a:cs typeface="Times New Roman" panose="02020603050405020304" pitchFamily="18" charset="0"/>
                        </a:rPr>
                        <a:t>微指令寄存器；</a:t>
                      </a:r>
                      <a:endParaRPr lang="zh-CN" altLang="en-US" sz="18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000" b="1" dirty="0">
                          <a:solidFill>
                            <a:srgbClr val="800000"/>
                          </a:solidFill>
                          <a:latin typeface="Times New Roman" panose="02020603050405020304" pitchFamily="18" charset="0"/>
                          <a:cs typeface="Times New Roman" panose="02020603050405020304" pitchFamily="18" charset="0"/>
                        </a:rPr>
                        <a:t>取出</a:t>
                      </a:r>
                      <a:r>
                        <a:rPr lang="en-US" altLang="zh-CN" sz="1000" b="1">
                          <a:latin typeface="Times New Roman" panose="02020603050405020304" pitchFamily="18" charset="0"/>
                          <a:cs typeface="Times New Roman" panose="02020603050405020304" pitchFamily="18" charset="0"/>
                        </a:rPr>
                        <a:t>CM 1001</a:t>
                      </a:r>
                      <a:r>
                        <a:rPr lang="zh-CN" altLang="en-US" sz="1000" b="1" dirty="0">
                          <a:latin typeface="Times New Roman" panose="02020603050405020304" pitchFamily="18" charset="0"/>
                          <a:cs typeface="Times New Roman" panose="02020603050405020304" pitchFamily="18" charset="0"/>
                        </a:rPr>
                        <a:t>单元的微指令</a:t>
                      </a:r>
                      <a:endParaRPr lang="zh-CN" altLang="en-US" sz="1000" dirty="0">
                        <a:latin typeface="Times New Roman" panose="02020603050405020304" pitchFamily="18" charset="0"/>
                        <a:cs typeface="Times New Roman" panose="02020603050405020304" pitchFamily="18" charset="0"/>
                      </a:endParaRPr>
                    </a:p>
                    <a:p>
                      <a:pPr marL="0" lvl="0" indent="0" eaLnBrk="0" hangingPunct="0">
                        <a:spcBef>
                          <a:spcPct val="0"/>
                        </a:spcBef>
                        <a:buClrTx/>
                        <a:buFontTx/>
                        <a:buNone/>
                      </a:pPr>
                      <a:r>
                        <a:rPr lang="zh-CN" altLang="en-US" sz="1000" dirty="0">
                          <a:latin typeface="Times New Roman" panose="02020603050405020304" pitchFamily="18" charset="0"/>
                          <a:cs typeface="Times New Roman" panose="02020603050405020304" pitchFamily="18" charset="0"/>
                        </a:rPr>
                        <a:t>顺序控制字段：</a:t>
                      </a:r>
                      <a:r>
                        <a:rPr lang="en-US" altLang="zh-CN" sz="1000">
                          <a:solidFill>
                            <a:srgbClr val="FF0000"/>
                          </a:solidFill>
                          <a:latin typeface="Times New Roman" panose="02020603050405020304" pitchFamily="18" charset="0"/>
                          <a:cs typeface="Times New Roman" panose="02020603050405020304" pitchFamily="18" charset="0"/>
                        </a:rPr>
                        <a:t>01</a:t>
                      </a:r>
                      <a:r>
                        <a:rPr lang="en-US" altLang="zh-CN" sz="1000">
                          <a:solidFill>
                            <a:srgbClr val="800000"/>
                          </a:solidFill>
                          <a:latin typeface="Times New Roman" panose="02020603050405020304" pitchFamily="18" charset="0"/>
                          <a:cs typeface="Times New Roman" panose="02020603050405020304" pitchFamily="18" charset="0"/>
                        </a:rPr>
                        <a:t>0000</a:t>
                      </a:r>
                      <a:r>
                        <a:rPr lang="zh-CN" altLang="en-US" sz="1000" dirty="0">
                          <a:solidFill>
                            <a:srgbClr val="800000"/>
                          </a:solidFill>
                          <a:latin typeface="Times New Roman" panose="02020603050405020304" pitchFamily="18" charset="0"/>
                          <a:cs typeface="Times New Roman" panose="02020603050405020304" pitchFamily="18" charset="0"/>
                        </a:rPr>
                        <a:t>，</a:t>
                      </a:r>
                      <a:r>
                        <a:rPr lang="en-US" altLang="zh-CN" sz="1000">
                          <a:solidFill>
                            <a:srgbClr val="800000"/>
                          </a:solidFill>
                          <a:latin typeface="Times New Roman" panose="02020603050405020304" pitchFamily="18" charset="0"/>
                          <a:cs typeface="Times New Roman" panose="02020603050405020304" pitchFamily="18" charset="0"/>
                        </a:rPr>
                        <a:t>P2=1</a:t>
                      </a:r>
                      <a:r>
                        <a:rPr lang="zh-CN" altLang="en-US" sz="1000" dirty="0">
                          <a:solidFill>
                            <a:srgbClr val="800000"/>
                          </a:solidFill>
                          <a:latin typeface="Times New Roman" panose="02020603050405020304" pitchFamily="18" charset="0"/>
                          <a:cs typeface="Times New Roman" panose="02020603050405020304" pitchFamily="18" charset="0"/>
                        </a:rPr>
                        <a:t>，则下址是否修改由</a:t>
                      </a:r>
                      <a:r>
                        <a:rPr lang="en-US" altLang="zh-CN" sz="1000">
                          <a:solidFill>
                            <a:srgbClr val="800000"/>
                          </a:solidFill>
                          <a:latin typeface="Times New Roman" panose="02020603050405020304" pitchFamily="18" charset="0"/>
                          <a:cs typeface="Times New Roman" panose="02020603050405020304" pitchFamily="18" charset="0"/>
                        </a:rPr>
                        <a:t>Cy</a:t>
                      </a:r>
                      <a:r>
                        <a:rPr lang="zh-CN" altLang="en-US" sz="1000" dirty="0">
                          <a:solidFill>
                            <a:srgbClr val="800000"/>
                          </a:solidFill>
                          <a:latin typeface="Times New Roman" panose="02020603050405020304" pitchFamily="18" charset="0"/>
                          <a:cs typeface="Times New Roman" panose="02020603050405020304" pitchFamily="18" charset="0"/>
                        </a:rPr>
                        <a:t>决定</a:t>
                      </a:r>
                      <a:endParaRPr lang="zh-CN" altLang="en-US" sz="18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5492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en-US" altLang="zh-CN" sz="1000">
                          <a:latin typeface="Times New Roman" panose="02020603050405020304" pitchFamily="18" charset="0"/>
                          <a:cs typeface="Times New Roman" panose="02020603050405020304" pitchFamily="18" charset="0"/>
                        </a:rPr>
                        <a:t>T2</a:t>
                      </a:r>
                      <a:endParaRPr lang="zh-CN" altLang="en-US" sz="1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en-US" altLang="zh-CN" sz="1000">
                          <a:latin typeface="Times New Roman" panose="02020603050405020304" pitchFamily="18" charset="0"/>
                          <a:cs typeface="Times New Roman" panose="02020603050405020304" pitchFamily="18" charset="0"/>
                        </a:rPr>
                        <a:t>(R2) →X</a:t>
                      </a:r>
                      <a:r>
                        <a:rPr lang="zh-CN" altLang="en-US" sz="1000" dirty="0">
                          <a:latin typeface="Times New Roman" panose="02020603050405020304" pitchFamily="18" charset="0"/>
                          <a:cs typeface="Times New Roman" panose="02020603050405020304" pitchFamily="18" charset="0"/>
                        </a:rPr>
                        <a:t>，   </a:t>
                      </a:r>
                      <a:r>
                        <a:rPr lang="en-US" altLang="zh-CN" sz="1000">
                          <a:latin typeface="Times New Roman" panose="02020603050405020304" pitchFamily="18" charset="0"/>
                          <a:cs typeface="Times New Roman" panose="02020603050405020304" pitchFamily="18" charset="0"/>
                        </a:rPr>
                        <a:t>(R3)→Y</a:t>
                      </a:r>
                      <a:r>
                        <a:rPr lang="zh-CN" altLang="en-US" sz="1000" dirty="0">
                          <a:latin typeface="Times New Roman" panose="02020603050405020304" pitchFamily="18" charset="0"/>
                          <a:cs typeface="Times New Roman" panose="02020603050405020304" pitchFamily="18" charset="0"/>
                        </a:rPr>
                        <a:t>，</a:t>
                      </a:r>
                    </a:p>
                    <a:p>
                      <a:pPr marL="0" lvl="0" indent="0" eaLnBrk="0" hangingPunct="0">
                        <a:spcBef>
                          <a:spcPct val="0"/>
                        </a:spcBef>
                        <a:buClrTx/>
                        <a:buFontTx/>
                        <a:buNone/>
                      </a:pPr>
                      <a:r>
                        <a:rPr lang="en-US" altLang="zh-CN" sz="1000">
                          <a:latin typeface="Times New Roman" panose="02020603050405020304" pitchFamily="18" charset="0"/>
                          <a:cs typeface="Times New Roman" panose="02020603050405020304" pitchFamily="18" charset="0"/>
                        </a:rPr>
                        <a:t>X+Y</a:t>
                      </a:r>
                      <a:r>
                        <a:rPr lang="zh-CN" altLang="en-US" sz="1000" dirty="0">
                          <a:latin typeface="Times New Roman" panose="02020603050405020304" pitchFamily="18" charset="0"/>
                          <a:cs typeface="Times New Roman" panose="02020603050405020304" pitchFamily="18" charset="0"/>
                        </a:rPr>
                        <a:t>，     </a:t>
                      </a:r>
                      <a:r>
                        <a:rPr lang="en-US" altLang="zh-CN" sz="1000">
                          <a:latin typeface="Times New Roman" panose="02020603050405020304" pitchFamily="18" charset="0"/>
                          <a:cs typeface="Times New Roman" panose="02020603050405020304" pitchFamily="18" charset="0"/>
                        </a:rPr>
                        <a:t>X+Y → R2 </a:t>
                      </a:r>
                      <a:r>
                        <a:rPr lang="zh-CN" altLang="en-US" sz="1000" dirty="0">
                          <a:latin typeface="Times New Roman" panose="02020603050405020304" pitchFamily="18" charset="0"/>
                          <a:cs typeface="Times New Roman" panose="02020603050405020304" pitchFamily="18" charset="0"/>
                        </a:rPr>
                        <a:t>，</a:t>
                      </a:r>
                    </a:p>
                    <a:p>
                      <a:pPr marL="0" lvl="0" indent="0" eaLnBrk="0" hangingPunct="0">
                        <a:spcBef>
                          <a:spcPct val="0"/>
                        </a:spcBef>
                        <a:buClrTx/>
                        <a:buFontTx/>
                        <a:buNone/>
                      </a:pPr>
                      <a:r>
                        <a:rPr lang="zh-CN" altLang="en-US" sz="1000" dirty="0">
                          <a:latin typeface="Times New Roman" panose="02020603050405020304" pitchFamily="18" charset="0"/>
                          <a:cs typeface="Times New Roman" panose="02020603050405020304" pitchFamily="18" charset="0"/>
                        </a:rPr>
                        <a:t>测试</a:t>
                      </a:r>
                      <a:r>
                        <a:rPr lang="en-US" altLang="zh-CN" sz="1000">
                          <a:latin typeface="Times New Roman" panose="02020603050405020304" pitchFamily="18" charset="0"/>
                          <a:cs typeface="Times New Roman" panose="02020603050405020304" pitchFamily="18" charset="0"/>
                        </a:rPr>
                        <a:t>Cy</a:t>
                      </a:r>
                      <a:endParaRPr lang="zh-CN" altLang="en-US" sz="1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000" b="1" dirty="0">
                          <a:latin typeface="Times New Roman" panose="02020603050405020304" pitchFamily="18" charset="0"/>
                          <a:cs typeface="Times New Roman" panose="02020603050405020304" pitchFamily="18" charset="0"/>
                        </a:rPr>
                        <a:t>执行</a:t>
                      </a:r>
                      <a:r>
                        <a:rPr lang="en-US" altLang="zh-CN" sz="1000" b="1">
                          <a:latin typeface="Times New Roman" panose="02020603050405020304" pitchFamily="18" charset="0"/>
                          <a:cs typeface="Times New Roman" panose="02020603050405020304" pitchFamily="18" charset="0"/>
                        </a:rPr>
                        <a:t>R2+R3</a:t>
                      </a:r>
                      <a:r>
                        <a:rPr lang="en-US" altLang="zh-CN" sz="1000">
                          <a:latin typeface="Times New Roman" panose="02020603050405020304" pitchFamily="18" charset="0"/>
                          <a:cs typeface="Times New Roman" panose="02020603050405020304" pitchFamily="18" charset="0"/>
                        </a:rPr>
                        <a:t> →R2</a:t>
                      </a:r>
                      <a:endParaRPr lang="zh-CN" altLang="en-US" sz="1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547687">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en-US" altLang="zh-CN" sz="1000" dirty="0">
                          <a:solidFill>
                            <a:srgbClr val="FF0000"/>
                          </a:solidFill>
                          <a:latin typeface="Times New Roman" panose="02020603050405020304" pitchFamily="18" charset="0"/>
                          <a:cs typeface="Times New Roman" panose="02020603050405020304" pitchFamily="18" charset="0"/>
                        </a:rPr>
                        <a:t>T0’</a:t>
                      </a:r>
                      <a:endParaRPr lang="zh-CN" altLang="en-US" sz="1800" dirty="0">
                        <a:solidFill>
                          <a:srgbClr val="FF00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en-US" altLang="zh-CN" sz="1000" b="1">
                          <a:latin typeface="Times New Roman" panose="02020603050405020304" pitchFamily="18" charset="0"/>
                          <a:cs typeface="Times New Roman" panose="02020603050405020304" pitchFamily="18" charset="0"/>
                        </a:rPr>
                        <a:t>CM</a:t>
                      </a:r>
                      <a:r>
                        <a:rPr lang="zh-CN" altLang="en-US" sz="1000" b="1" dirty="0">
                          <a:latin typeface="Times New Roman" panose="02020603050405020304" pitchFamily="18" charset="0"/>
                          <a:cs typeface="Times New Roman" panose="02020603050405020304" pitchFamily="18" charset="0"/>
                        </a:rPr>
                        <a:t>：（</a:t>
                      </a:r>
                      <a:r>
                        <a:rPr lang="en-US" altLang="zh-CN" sz="1000" b="1">
                          <a:latin typeface="Times New Roman" panose="02020603050405020304" pitchFamily="18" charset="0"/>
                          <a:cs typeface="Times New Roman" panose="02020603050405020304" pitchFamily="18" charset="0"/>
                        </a:rPr>
                        <a:t>0000</a:t>
                      </a:r>
                      <a:r>
                        <a:rPr lang="zh-CN" altLang="en-US" sz="1000" b="1" dirty="0">
                          <a:latin typeface="Times New Roman" panose="02020603050405020304" pitchFamily="18" charset="0"/>
                          <a:cs typeface="Times New Roman" panose="02020603050405020304" pitchFamily="18" charset="0"/>
                        </a:rPr>
                        <a:t>）</a:t>
                      </a:r>
                      <a:r>
                        <a:rPr lang="en-US" altLang="zh-CN" sz="1000" dirty="0">
                          <a:latin typeface="Times New Roman" panose="02020603050405020304" pitchFamily="18" charset="0"/>
                          <a:cs typeface="Times New Roman" panose="02020603050405020304" pitchFamily="18" charset="0"/>
                        </a:rPr>
                        <a:t>→</a:t>
                      </a:r>
                      <a:r>
                        <a:rPr lang="zh-CN" altLang="en-US" sz="1000" dirty="0">
                          <a:latin typeface="Times New Roman" panose="02020603050405020304" pitchFamily="18" charset="0"/>
                          <a:cs typeface="Times New Roman" panose="02020603050405020304" pitchFamily="18" charset="0"/>
                        </a:rPr>
                        <a:t>微指令寄存器；</a:t>
                      </a:r>
                      <a:endParaRPr lang="zh-CN" altLang="en-US" sz="18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000" b="1" dirty="0">
                          <a:latin typeface="Times New Roman" panose="02020603050405020304" pitchFamily="18" charset="0"/>
                          <a:cs typeface="Times New Roman" panose="02020603050405020304" pitchFamily="18" charset="0"/>
                        </a:rPr>
                        <a:t>若</a:t>
                      </a:r>
                      <a:r>
                        <a:rPr lang="en-US" altLang="zh-CN" sz="1000">
                          <a:latin typeface="Times New Roman" panose="02020603050405020304" pitchFamily="18" charset="0"/>
                          <a:cs typeface="Times New Roman" panose="02020603050405020304" pitchFamily="18" charset="0"/>
                        </a:rPr>
                        <a:t>Cy=1</a:t>
                      </a:r>
                      <a:r>
                        <a:rPr lang="zh-CN" altLang="en-US" sz="1000" dirty="0">
                          <a:latin typeface="Times New Roman" panose="02020603050405020304" pitchFamily="18" charset="0"/>
                          <a:cs typeface="Times New Roman" panose="02020603050405020304" pitchFamily="18" charset="0"/>
                        </a:rPr>
                        <a:t>，则下址（</a:t>
                      </a:r>
                      <a:r>
                        <a:rPr lang="en-US" altLang="zh-CN" sz="1000">
                          <a:latin typeface="Times New Roman" panose="02020603050405020304" pitchFamily="18" charset="0"/>
                          <a:cs typeface="Times New Roman" panose="02020603050405020304" pitchFamily="18" charset="0"/>
                        </a:rPr>
                        <a:t>0000</a:t>
                      </a:r>
                      <a:r>
                        <a:rPr lang="zh-CN" altLang="en-US" sz="1000" dirty="0">
                          <a:latin typeface="Times New Roman" panose="02020603050405020304" pitchFamily="18" charset="0"/>
                          <a:cs typeface="Times New Roman" panose="02020603050405020304" pitchFamily="18" charset="0"/>
                        </a:rPr>
                        <a:t>）不需修改</a:t>
                      </a:r>
                    </a:p>
                    <a:p>
                      <a:pPr marL="0" lvl="0" indent="0" eaLnBrk="0" hangingPunct="0">
                        <a:spcBef>
                          <a:spcPct val="0"/>
                        </a:spcBef>
                        <a:buClrTx/>
                        <a:buFontTx/>
                        <a:buNone/>
                      </a:pPr>
                      <a:r>
                        <a:rPr lang="zh-CN" altLang="en-US" sz="1000" b="1" dirty="0">
                          <a:latin typeface="Times New Roman" panose="02020603050405020304" pitchFamily="18" charset="0"/>
                          <a:cs typeface="Times New Roman" panose="02020603050405020304" pitchFamily="18" charset="0"/>
                        </a:rPr>
                        <a:t>从</a:t>
                      </a:r>
                      <a:r>
                        <a:rPr lang="en-US" altLang="zh-CN" sz="1000" b="1">
                          <a:solidFill>
                            <a:srgbClr val="800000"/>
                          </a:solidFill>
                          <a:latin typeface="Times New Roman" panose="02020603050405020304" pitchFamily="18" charset="0"/>
                          <a:cs typeface="Times New Roman" panose="02020603050405020304" pitchFamily="18" charset="0"/>
                        </a:rPr>
                        <a:t>CM 0000</a:t>
                      </a:r>
                      <a:r>
                        <a:rPr lang="zh-CN" altLang="en-US" sz="1000" b="1" dirty="0">
                          <a:latin typeface="Times New Roman" panose="02020603050405020304" pitchFamily="18" charset="0"/>
                          <a:cs typeface="Times New Roman" panose="02020603050405020304" pitchFamily="18" charset="0"/>
                        </a:rPr>
                        <a:t>单元取出“取指微指令”，为取下一条机器指令做准备</a:t>
                      </a:r>
                      <a:endParaRPr lang="zh-CN" altLang="en-US" sz="18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7"/>
                  </a:ext>
                </a:extLst>
              </a:tr>
              <a:tr h="852488">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en-US" altLang="zh-CN" sz="1000" dirty="0">
                          <a:solidFill>
                            <a:srgbClr val="FF0000"/>
                          </a:solidFill>
                          <a:latin typeface="Times New Roman" panose="02020603050405020304" pitchFamily="18" charset="0"/>
                          <a:cs typeface="Times New Roman" panose="02020603050405020304" pitchFamily="18" charset="0"/>
                        </a:rPr>
                        <a:t>T3’</a:t>
                      </a:r>
                      <a:endParaRPr lang="zh-CN" altLang="en-US" sz="1800" dirty="0">
                        <a:solidFill>
                          <a:srgbClr val="FF00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000" b="1" dirty="0">
                          <a:latin typeface="Times New Roman" panose="02020603050405020304" pitchFamily="18" charset="0"/>
                          <a:cs typeface="Times New Roman" panose="02020603050405020304" pitchFamily="18" charset="0"/>
                        </a:rPr>
                        <a:t>将</a:t>
                      </a:r>
                      <a:r>
                        <a:rPr lang="en-US" altLang="zh-CN" sz="1000" b="1" dirty="0">
                          <a:latin typeface="Times New Roman" panose="02020603050405020304" pitchFamily="18" charset="0"/>
                          <a:cs typeface="Times New Roman" panose="02020603050405020304" pitchFamily="18" charset="0"/>
                        </a:rPr>
                        <a:t>0001</a:t>
                      </a:r>
                      <a:r>
                        <a:rPr lang="zh-CN" altLang="en-US" sz="1000" b="1" dirty="0">
                          <a:latin typeface="Times New Roman" panose="02020603050405020304" pitchFamily="18" charset="0"/>
                          <a:cs typeface="Times New Roman" panose="02020603050405020304" pitchFamily="18" charset="0"/>
                        </a:rPr>
                        <a:t>打入</a:t>
                      </a:r>
                      <a:r>
                        <a:rPr lang="en-US" altLang="zh-CN" sz="1000" b="1" dirty="0" err="1">
                          <a:latin typeface="Times New Roman" panose="02020603050405020304" pitchFamily="18" charset="0"/>
                          <a:cs typeface="Times New Roman" panose="02020603050405020304" pitchFamily="18" charset="0"/>
                        </a:rPr>
                        <a:t>μAR</a:t>
                      </a:r>
                      <a:endParaRPr lang="en-US" altLang="zh-CN" sz="1000" dirty="0">
                        <a:latin typeface="Times New Roman" panose="02020603050405020304" pitchFamily="18" charset="0"/>
                        <a:cs typeface="Times New Roman" panose="02020603050405020304" pitchFamily="18" charset="0"/>
                      </a:endParaRPr>
                    </a:p>
                    <a:p>
                      <a:pPr marL="0" lvl="0" indent="0" eaLnBrk="0" hangingPunct="0">
                        <a:spcBef>
                          <a:spcPct val="0"/>
                        </a:spcBef>
                        <a:buClrTx/>
                        <a:buFontTx/>
                        <a:buNone/>
                      </a:pPr>
                      <a:r>
                        <a:rPr lang="en-US" altLang="zh-CN" sz="1000" b="1" dirty="0">
                          <a:latin typeface="Times New Roman" panose="02020603050405020304" pitchFamily="18" charset="0"/>
                          <a:cs typeface="Times New Roman" panose="02020603050405020304" pitchFamily="18" charset="0"/>
                        </a:rPr>
                        <a:t>CM</a:t>
                      </a:r>
                      <a:r>
                        <a:rPr lang="zh-CN" altLang="en-US" sz="1000" b="1" dirty="0">
                          <a:latin typeface="Times New Roman" panose="02020603050405020304" pitchFamily="18" charset="0"/>
                          <a:cs typeface="Times New Roman" panose="02020603050405020304" pitchFamily="18" charset="0"/>
                        </a:rPr>
                        <a:t>：（</a:t>
                      </a:r>
                      <a:r>
                        <a:rPr lang="en-US" altLang="zh-CN" sz="1000" b="1" dirty="0">
                          <a:latin typeface="Times New Roman" panose="02020603050405020304" pitchFamily="18" charset="0"/>
                          <a:cs typeface="Times New Roman" panose="02020603050405020304" pitchFamily="18" charset="0"/>
                        </a:rPr>
                        <a:t>0001</a:t>
                      </a:r>
                      <a:r>
                        <a:rPr lang="zh-CN" altLang="en-US" sz="1000" b="1" dirty="0">
                          <a:latin typeface="Times New Roman" panose="02020603050405020304" pitchFamily="18" charset="0"/>
                          <a:cs typeface="Times New Roman" panose="02020603050405020304" pitchFamily="18" charset="0"/>
                        </a:rPr>
                        <a:t>）</a:t>
                      </a:r>
                      <a:r>
                        <a:rPr lang="en-US" altLang="zh-CN" sz="1000" dirty="0">
                          <a:latin typeface="Times New Roman" panose="02020603050405020304" pitchFamily="18" charset="0"/>
                          <a:cs typeface="Times New Roman" panose="02020603050405020304" pitchFamily="18" charset="0"/>
                        </a:rPr>
                        <a:t>→</a:t>
                      </a:r>
                      <a:r>
                        <a:rPr lang="zh-CN" altLang="en-US" sz="1000" dirty="0">
                          <a:latin typeface="Times New Roman" panose="02020603050405020304" pitchFamily="18" charset="0"/>
                          <a:cs typeface="Times New Roman" panose="02020603050405020304" pitchFamily="18" charset="0"/>
                        </a:rPr>
                        <a:t>微指令寄存器；</a:t>
                      </a:r>
                      <a:endParaRPr lang="zh-CN" altLang="en-US" sz="18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000" b="1" dirty="0">
                          <a:latin typeface="Times New Roman" panose="02020603050405020304" pitchFamily="18" charset="0"/>
                          <a:cs typeface="Times New Roman" panose="02020603050405020304" pitchFamily="18" charset="0"/>
                        </a:rPr>
                        <a:t>若</a:t>
                      </a:r>
                      <a:r>
                        <a:rPr lang="en-US" altLang="zh-CN" sz="1000" dirty="0">
                          <a:latin typeface="Times New Roman" panose="02020603050405020304" pitchFamily="18" charset="0"/>
                          <a:cs typeface="Times New Roman" panose="02020603050405020304" pitchFamily="18" charset="0"/>
                        </a:rPr>
                        <a:t>Cy=0</a:t>
                      </a:r>
                      <a:r>
                        <a:rPr lang="zh-CN" altLang="en-US" sz="1000" dirty="0">
                          <a:latin typeface="Times New Roman" panose="02020603050405020304" pitchFamily="18" charset="0"/>
                          <a:cs typeface="Times New Roman" panose="02020603050405020304" pitchFamily="18" charset="0"/>
                        </a:rPr>
                        <a:t>，则修改微地址为</a:t>
                      </a:r>
                    </a:p>
                    <a:p>
                      <a:pPr marL="0" lvl="0" indent="0" eaLnBrk="0" hangingPunct="0">
                        <a:spcBef>
                          <a:spcPct val="0"/>
                        </a:spcBef>
                        <a:buClrTx/>
                        <a:buFontTx/>
                        <a:buNone/>
                      </a:pPr>
                      <a:r>
                        <a:rPr lang="zh-CN" altLang="en-US" sz="1000" b="1" dirty="0">
                          <a:latin typeface="Times New Roman" panose="02020603050405020304" pitchFamily="18" charset="0"/>
                          <a:cs typeface="Times New Roman" panose="02020603050405020304" pitchFamily="18" charset="0"/>
                        </a:rPr>
                        <a:t>（</a:t>
                      </a:r>
                      <a:r>
                        <a:rPr lang="en-US" altLang="zh-CN" sz="1000" b="1" dirty="0" err="1">
                          <a:latin typeface="Times New Roman" panose="02020603050405020304" pitchFamily="18" charset="0"/>
                          <a:cs typeface="Times New Roman" panose="02020603050405020304" pitchFamily="18" charset="0"/>
                        </a:rPr>
                        <a:t>μAR</a:t>
                      </a:r>
                      <a:r>
                        <a:rPr lang="zh-CN" altLang="en-US" sz="1000" b="1" dirty="0">
                          <a:latin typeface="Times New Roman" panose="02020603050405020304" pitchFamily="18" charset="0"/>
                          <a:cs typeface="Times New Roman" panose="02020603050405020304" pitchFamily="18" charset="0"/>
                        </a:rPr>
                        <a:t>）</a:t>
                      </a:r>
                      <a:r>
                        <a:rPr lang="en-US" altLang="zh-CN" sz="1000" b="1" dirty="0">
                          <a:latin typeface="Times New Roman" panose="02020603050405020304" pitchFamily="18" charset="0"/>
                          <a:cs typeface="Times New Roman" panose="02020603050405020304" pitchFamily="18" charset="0"/>
                        </a:rPr>
                        <a:t>=</a:t>
                      </a:r>
                      <a:r>
                        <a:rPr lang="en-US" altLang="zh-CN" sz="1000" dirty="0">
                          <a:latin typeface="Times New Roman" panose="02020603050405020304" pitchFamily="18" charset="0"/>
                          <a:cs typeface="Times New Roman" panose="02020603050405020304" pitchFamily="18" charset="0"/>
                        </a:rPr>
                        <a:t>0001</a:t>
                      </a:r>
                    </a:p>
                    <a:p>
                      <a:pPr marL="0" lvl="0" indent="0" eaLnBrk="0" hangingPunct="0">
                        <a:spcBef>
                          <a:spcPct val="0"/>
                        </a:spcBef>
                        <a:buClrTx/>
                        <a:buFontTx/>
                        <a:buNone/>
                      </a:pPr>
                      <a:r>
                        <a:rPr lang="zh-CN" altLang="en-US" sz="1000" b="1" dirty="0">
                          <a:solidFill>
                            <a:srgbClr val="800000"/>
                          </a:solidFill>
                          <a:latin typeface="Times New Roman" panose="02020603050405020304" pitchFamily="18" charset="0"/>
                          <a:cs typeface="Times New Roman" panose="02020603050405020304" pitchFamily="18" charset="0"/>
                        </a:rPr>
                        <a:t>取出</a:t>
                      </a:r>
                      <a:r>
                        <a:rPr lang="en-US" altLang="zh-CN" sz="1000" b="1" dirty="0">
                          <a:latin typeface="Times New Roman" panose="02020603050405020304" pitchFamily="18" charset="0"/>
                          <a:cs typeface="Times New Roman" panose="02020603050405020304" pitchFamily="18" charset="0"/>
                        </a:rPr>
                        <a:t>CM 0001</a:t>
                      </a:r>
                      <a:r>
                        <a:rPr lang="zh-CN" altLang="en-US" sz="1000" b="1" dirty="0">
                          <a:latin typeface="Times New Roman" panose="02020603050405020304" pitchFamily="18" charset="0"/>
                          <a:cs typeface="Times New Roman" panose="02020603050405020304" pitchFamily="18" charset="0"/>
                        </a:rPr>
                        <a:t>单元的微指令</a:t>
                      </a:r>
                      <a:endParaRPr lang="zh-CN" altLang="en-US" sz="1000" dirty="0">
                        <a:latin typeface="Times New Roman" panose="02020603050405020304" pitchFamily="18" charset="0"/>
                        <a:cs typeface="Times New Roman" panose="02020603050405020304" pitchFamily="18" charset="0"/>
                      </a:endParaRPr>
                    </a:p>
                    <a:p>
                      <a:pPr marL="0" lvl="0" indent="0" eaLnBrk="0" hangingPunct="0">
                        <a:spcBef>
                          <a:spcPct val="0"/>
                        </a:spcBef>
                        <a:buClrTx/>
                        <a:buFontTx/>
                        <a:buNone/>
                      </a:pPr>
                      <a:r>
                        <a:rPr lang="zh-CN" altLang="en-US" sz="1000" dirty="0">
                          <a:latin typeface="Times New Roman" panose="02020603050405020304" pitchFamily="18" charset="0"/>
                          <a:cs typeface="Times New Roman" panose="02020603050405020304" pitchFamily="18" charset="0"/>
                        </a:rPr>
                        <a:t>顺序控制字段：</a:t>
                      </a:r>
                      <a:r>
                        <a:rPr lang="en-US" altLang="zh-CN" sz="1000" dirty="0">
                          <a:solidFill>
                            <a:srgbClr val="FF0000"/>
                          </a:solidFill>
                          <a:latin typeface="Times New Roman" panose="02020603050405020304" pitchFamily="18" charset="0"/>
                          <a:cs typeface="Times New Roman" panose="02020603050405020304" pitchFamily="18" charset="0"/>
                        </a:rPr>
                        <a:t>00</a:t>
                      </a:r>
                      <a:r>
                        <a:rPr lang="en-US" altLang="zh-CN" sz="1000" dirty="0">
                          <a:solidFill>
                            <a:srgbClr val="800000"/>
                          </a:solidFill>
                          <a:latin typeface="Times New Roman" panose="02020603050405020304" pitchFamily="18" charset="0"/>
                          <a:cs typeface="Times New Roman" panose="02020603050405020304" pitchFamily="18" charset="0"/>
                        </a:rPr>
                        <a:t>0000</a:t>
                      </a:r>
                      <a:r>
                        <a:rPr lang="zh-CN" altLang="en-US" sz="1000" dirty="0">
                          <a:solidFill>
                            <a:srgbClr val="800000"/>
                          </a:solidFill>
                          <a:latin typeface="Times New Roman" panose="02020603050405020304" pitchFamily="18" charset="0"/>
                          <a:cs typeface="Times New Roman" panose="02020603050405020304" pitchFamily="18" charset="0"/>
                        </a:rPr>
                        <a:t>，</a:t>
                      </a:r>
                      <a:r>
                        <a:rPr lang="en-US" altLang="zh-CN" sz="1000" dirty="0">
                          <a:solidFill>
                            <a:srgbClr val="800000"/>
                          </a:solidFill>
                          <a:latin typeface="Times New Roman" panose="02020603050405020304" pitchFamily="18" charset="0"/>
                          <a:cs typeface="Times New Roman" panose="02020603050405020304" pitchFamily="18" charset="0"/>
                        </a:rPr>
                        <a:t>P1P2=00</a:t>
                      </a:r>
                      <a:r>
                        <a:rPr lang="zh-CN" altLang="en-US" sz="1000" dirty="0">
                          <a:solidFill>
                            <a:srgbClr val="800000"/>
                          </a:solidFill>
                          <a:latin typeface="Times New Roman" panose="02020603050405020304" pitchFamily="18" charset="0"/>
                          <a:cs typeface="Times New Roman" panose="02020603050405020304" pitchFamily="18" charset="0"/>
                        </a:rPr>
                        <a:t>，则下址不需修改</a:t>
                      </a:r>
                      <a:endParaRPr lang="zh-CN" altLang="en-US" sz="18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8"/>
                  </a:ext>
                </a:extLst>
              </a:tr>
              <a:tr h="396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en-US" altLang="zh-CN" sz="1000">
                          <a:latin typeface="Times New Roman" panose="02020603050405020304" pitchFamily="18" charset="0"/>
                          <a:cs typeface="Times New Roman" panose="02020603050405020304" pitchFamily="18" charset="0"/>
                        </a:rPr>
                        <a:t>T3</a:t>
                      </a:r>
                      <a:endParaRPr lang="zh-CN" altLang="en-US" sz="1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en-US" altLang="zh-CN" sz="1000" dirty="0">
                          <a:latin typeface="Times New Roman" panose="02020603050405020304" pitchFamily="18" charset="0"/>
                          <a:cs typeface="Times New Roman" panose="02020603050405020304" pitchFamily="18" charset="0"/>
                        </a:rPr>
                        <a:t>(R2) →X</a:t>
                      </a:r>
                      <a:r>
                        <a:rPr lang="zh-CN" altLang="en-US" sz="1000" dirty="0">
                          <a:latin typeface="Times New Roman" panose="02020603050405020304" pitchFamily="18" charset="0"/>
                          <a:cs typeface="Times New Roman" panose="02020603050405020304" pitchFamily="18" charset="0"/>
                        </a:rPr>
                        <a:t>，   </a:t>
                      </a:r>
                      <a:r>
                        <a:rPr lang="en-US" altLang="zh-CN" sz="1000" dirty="0">
                          <a:latin typeface="Times New Roman" panose="02020603050405020304" pitchFamily="18" charset="0"/>
                          <a:cs typeface="Times New Roman" panose="02020603050405020304" pitchFamily="18" charset="0"/>
                        </a:rPr>
                        <a:t>(R3)→Y</a:t>
                      </a:r>
                      <a:r>
                        <a:rPr lang="zh-CN" altLang="en-US" sz="1000" dirty="0">
                          <a:latin typeface="Times New Roman" panose="02020603050405020304" pitchFamily="18" charset="0"/>
                          <a:cs typeface="Times New Roman" panose="02020603050405020304" pitchFamily="18" charset="0"/>
                        </a:rPr>
                        <a:t>，</a:t>
                      </a:r>
                    </a:p>
                    <a:p>
                      <a:pPr marL="0" lvl="0" indent="0" eaLnBrk="0" hangingPunct="0">
                        <a:spcBef>
                          <a:spcPct val="0"/>
                        </a:spcBef>
                        <a:buClrTx/>
                        <a:buFontTx/>
                        <a:buNone/>
                      </a:pPr>
                      <a:r>
                        <a:rPr lang="en-US" altLang="zh-CN" sz="1000" dirty="0">
                          <a:latin typeface="Times New Roman" panose="02020603050405020304" pitchFamily="18" charset="0"/>
                          <a:cs typeface="Times New Roman" panose="02020603050405020304" pitchFamily="18" charset="0"/>
                        </a:rPr>
                        <a:t>X-Y</a:t>
                      </a:r>
                      <a:r>
                        <a:rPr lang="zh-CN" altLang="en-US" sz="1000" dirty="0">
                          <a:latin typeface="Times New Roman" panose="02020603050405020304" pitchFamily="18" charset="0"/>
                          <a:cs typeface="Times New Roman" panose="02020603050405020304" pitchFamily="18" charset="0"/>
                        </a:rPr>
                        <a:t>，   </a:t>
                      </a:r>
                      <a:r>
                        <a:rPr lang="en-US" altLang="zh-CN" sz="1000" dirty="0">
                          <a:latin typeface="Times New Roman" panose="02020603050405020304" pitchFamily="18" charset="0"/>
                          <a:cs typeface="Times New Roman" panose="02020603050405020304" pitchFamily="18" charset="0"/>
                        </a:rPr>
                        <a:t>X-Y → R2 </a:t>
                      </a:r>
                      <a:r>
                        <a:rPr lang="zh-CN" altLang="en-US" sz="1000" dirty="0">
                          <a:latin typeface="Times New Roman" panose="02020603050405020304" pitchFamily="18" charset="0"/>
                          <a:cs typeface="Times New Roman" panose="02020603050405020304" pitchFamily="18" charset="0"/>
                        </a:rPr>
                        <a:t>，</a:t>
                      </a:r>
                      <a:endParaRPr lang="zh-CN" altLang="en-US" sz="18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115000"/>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000" b="1" dirty="0">
                          <a:latin typeface="Times New Roman" panose="02020603050405020304" pitchFamily="18" charset="0"/>
                          <a:cs typeface="Times New Roman" panose="02020603050405020304" pitchFamily="18" charset="0"/>
                        </a:rPr>
                        <a:t>执行</a:t>
                      </a:r>
                      <a:r>
                        <a:rPr lang="en-US" altLang="zh-CN" sz="1000" b="1" dirty="0">
                          <a:latin typeface="Times New Roman" panose="02020603050405020304" pitchFamily="18" charset="0"/>
                          <a:cs typeface="Times New Roman" panose="02020603050405020304" pitchFamily="18" charset="0"/>
                        </a:rPr>
                        <a:t>R2-R3</a:t>
                      </a:r>
                      <a:r>
                        <a:rPr lang="en-US" altLang="zh-CN" sz="1000" dirty="0">
                          <a:latin typeface="Times New Roman" panose="02020603050405020304" pitchFamily="18" charset="0"/>
                          <a:cs typeface="Times New Roman" panose="02020603050405020304" pitchFamily="18" charset="0"/>
                        </a:rPr>
                        <a:t> →R2</a:t>
                      </a:r>
                      <a:endParaRPr lang="zh-CN" altLang="en-US" sz="18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9"/>
                  </a:ext>
                </a:extLst>
              </a:tr>
            </a:tbl>
          </a:graphicData>
        </a:graphic>
      </p:graphicFrame>
      <p:sp>
        <p:nvSpPr>
          <p:cNvPr id="74806" name="矩形 103146"/>
          <p:cNvSpPr/>
          <p:nvPr/>
        </p:nvSpPr>
        <p:spPr>
          <a:xfrm>
            <a:off x="0" y="6702425"/>
            <a:ext cx="9144000" cy="0"/>
          </a:xfrm>
          <a:prstGeom prst="rect">
            <a:avLst/>
          </a:prstGeom>
          <a:noFill/>
          <a:ln w="9525">
            <a:noFill/>
          </a:ln>
        </p:spPr>
        <p:txBody>
          <a:bodyPr wrap="none" anchor="ctr" anchorCtr="0">
            <a:spAutoFit/>
          </a:bodyPr>
          <a:lstStyle/>
          <a:p>
            <a:pPr>
              <a:spcBef>
                <a:spcPct val="0"/>
              </a:spcBef>
            </a:pPr>
            <a:endParaRPr lang="zh-CN" altLang="zh-CN" sz="1800" dirty="0">
              <a:latin typeface="Arial" panose="020B0604020202020204" pitchFamily="34" charset="0"/>
              <a:ea typeface="宋体" panose="02010600030101010101" pitchFamily="2" charset="-122"/>
            </a:endParaRPr>
          </a:p>
        </p:txBody>
      </p:sp>
      <p:pic>
        <p:nvPicPr>
          <p:cNvPr id="74807" name="图片 103147"/>
          <p:cNvPicPr>
            <a:picLocks noChangeAspect="1"/>
          </p:cNvPicPr>
          <p:nvPr/>
        </p:nvPicPr>
        <p:blipFill>
          <a:blip r:embed="rId3"/>
          <a:stretch>
            <a:fillRect/>
          </a:stretch>
        </p:blipFill>
        <p:spPr>
          <a:xfrm>
            <a:off x="5292725" y="4005263"/>
            <a:ext cx="3675063" cy="2351087"/>
          </a:xfrm>
          <a:prstGeom prst="rect">
            <a:avLst/>
          </a:prstGeom>
          <a:noFill/>
          <a:ln w="9525">
            <a:noFill/>
          </a:ln>
        </p:spPr>
      </p:pic>
      <p:pic>
        <p:nvPicPr>
          <p:cNvPr id="74808" name="图片 103148"/>
          <p:cNvPicPr>
            <a:picLocks noChangeAspect="1"/>
          </p:cNvPicPr>
          <p:nvPr/>
        </p:nvPicPr>
        <p:blipFill>
          <a:blip r:embed="rId4"/>
          <a:stretch>
            <a:fillRect/>
          </a:stretch>
        </p:blipFill>
        <p:spPr>
          <a:xfrm>
            <a:off x="6372225" y="0"/>
            <a:ext cx="1543050" cy="3943350"/>
          </a:xfrm>
          <a:prstGeom prst="rect">
            <a:avLst/>
          </a:prstGeom>
          <a:noFill/>
          <a:ln w="9525">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文本占位符 109569"/>
          <p:cNvSpPr>
            <a:spLocks noGrp="1" noRot="1"/>
          </p:cNvSpPr>
          <p:nvPr>
            <p:ph idx="1"/>
          </p:nvPr>
        </p:nvSpPr>
        <p:spPr>
          <a:xfrm>
            <a:off x="301625" y="692150"/>
            <a:ext cx="8540750" cy="5761038"/>
          </a:xfrm>
        </p:spPr>
        <p:txBody>
          <a:bodyPr anchor="t" anchorCtr="0"/>
          <a:lstStyle/>
          <a:p>
            <a:pPr marL="1371600" lvl="2" indent="-457200">
              <a:lnSpc>
                <a:spcPct val="105000"/>
              </a:lnSpc>
              <a:buNone/>
            </a:pPr>
            <a:r>
              <a:rPr lang="zh-CN" altLang="en-US" sz="2800" dirty="0">
                <a:solidFill>
                  <a:schemeClr val="tx2"/>
                </a:solidFill>
                <a:ea typeface="华文新魏" panose="02010800040101010101" pitchFamily="2" charset="-122"/>
              </a:rPr>
              <a:t>回答前面提出的三个问题：</a:t>
            </a:r>
          </a:p>
          <a:p>
            <a:pPr marL="1371600" lvl="2" indent="-457200">
              <a:lnSpc>
                <a:spcPct val="105000"/>
              </a:lnSpc>
              <a:buFont typeface="Wingdings" panose="05000000000000000000" pitchFamily="2" charset="2"/>
              <a:buAutoNum type="arabicPeriod"/>
            </a:pPr>
            <a:r>
              <a:rPr lang="zh-CN" altLang="en-US" sz="2800" dirty="0"/>
              <a:t>取指是如何发生的？ </a:t>
            </a:r>
            <a:r>
              <a:rPr lang="zh-CN" altLang="en-US" sz="2000" dirty="0">
                <a:solidFill>
                  <a:srgbClr val="993300"/>
                </a:solidFill>
              </a:rPr>
              <a:t>在“取指微指令”作用下</a:t>
            </a:r>
            <a:endParaRPr lang="zh-CN" altLang="en-US" sz="2800" dirty="0"/>
          </a:p>
          <a:p>
            <a:pPr marL="1371600" lvl="2" indent="-457200">
              <a:lnSpc>
                <a:spcPct val="105000"/>
              </a:lnSpc>
              <a:buFont typeface="Wingdings" panose="05000000000000000000" pitchFamily="2" charset="2"/>
              <a:buAutoNum type="arabicPeriod"/>
            </a:pPr>
            <a:r>
              <a:rPr lang="zh-CN" altLang="en-US" sz="2800" dirty="0"/>
              <a:t>取指阶段所需的各微操作控制信号是如何产生的？ </a:t>
            </a:r>
            <a:r>
              <a:rPr lang="zh-CN" altLang="en-US" sz="2000" dirty="0">
                <a:solidFill>
                  <a:srgbClr val="993300"/>
                </a:solidFill>
              </a:rPr>
              <a:t>由“取指微指令”中的微命令给出的</a:t>
            </a:r>
            <a:endParaRPr lang="zh-CN" altLang="en-US" sz="2800" dirty="0"/>
          </a:p>
          <a:p>
            <a:pPr marL="1371600" lvl="2" indent="-457200">
              <a:lnSpc>
                <a:spcPct val="105000"/>
              </a:lnSpc>
              <a:buFont typeface="Wingdings" panose="05000000000000000000" pitchFamily="2" charset="2"/>
              <a:buAutoNum type="arabicPeriod"/>
            </a:pPr>
            <a:r>
              <a:rPr lang="zh-CN" altLang="en-US" sz="2800" dirty="0"/>
              <a:t>译码是一个什么样的过程？机器如何识别操作的性质？  </a:t>
            </a:r>
            <a:r>
              <a:rPr lang="zh-CN" altLang="en-US" sz="2000" dirty="0">
                <a:solidFill>
                  <a:srgbClr val="993300"/>
                </a:solidFill>
              </a:rPr>
              <a:t>根据机器指令的</a:t>
            </a:r>
            <a:r>
              <a:rPr lang="en-US" altLang="zh-CN" sz="2000" dirty="0">
                <a:solidFill>
                  <a:srgbClr val="993300"/>
                </a:solidFill>
              </a:rPr>
              <a:t>OP</a:t>
            </a:r>
            <a:r>
              <a:rPr lang="zh-CN" altLang="en-US" sz="2000" dirty="0">
                <a:solidFill>
                  <a:srgbClr val="993300"/>
                </a:solidFill>
              </a:rPr>
              <a:t>字段，地址转移逻辑产生第一条“执行微指令”的微地址，“执行微指令”中的微命令决定了操作的性质</a:t>
            </a:r>
            <a:endParaRPr lang="zh-CN" altLang="en-US" sz="2800" dirty="0">
              <a:solidFill>
                <a:srgbClr val="993300"/>
              </a:solidFill>
            </a:endParaRPr>
          </a:p>
          <a:p>
            <a:pPr marL="1371600" lvl="2" indent="-457200">
              <a:lnSpc>
                <a:spcPct val="105000"/>
              </a:lnSpc>
              <a:buFont typeface="Wingdings" panose="05000000000000000000" pitchFamily="2" charset="2"/>
              <a:buAutoNum type="arabicPeriod"/>
            </a:pPr>
            <a:endParaRPr lang="zh-CN" altLang="en-US" sz="2800" dirty="0"/>
          </a:p>
          <a:p>
            <a:pPr marL="1371600" lvl="2" indent="-457200">
              <a:lnSpc>
                <a:spcPct val="105000"/>
              </a:lnSpc>
              <a:buNone/>
            </a:pPr>
            <a:r>
              <a:rPr lang="zh-CN" altLang="en-US" sz="2800" dirty="0">
                <a:solidFill>
                  <a:schemeClr val="tx2"/>
                </a:solidFill>
                <a:ea typeface="华文新魏" panose="02010800040101010101" pitchFamily="2" charset="-122"/>
              </a:rPr>
              <a:t>再提一个问题：</a:t>
            </a:r>
          </a:p>
          <a:p>
            <a:pPr marL="1371600" lvl="2" indent="-457200">
              <a:lnSpc>
                <a:spcPct val="105000"/>
              </a:lnSpc>
              <a:buNone/>
            </a:pPr>
            <a:r>
              <a:rPr lang="zh-CN" altLang="en-US" sz="2800" dirty="0"/>
              <a:t>           为什么一条指令执行完后，机器会自动去取下一条指令？ </a:t>
            </a:r>
          </a:p>
        </p:txBody>
      </p:sp>
      <p:sp>
        <p:nvSpPr>
          <p:cNvPr id="76801"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95</a:t>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custDataLst>
              <p:tags r:id="rId1"/>
            </p:custDataLst>
          </p:nvPr>
        </p:nvSpPr>
        <p:spPr>
          <a:xfrm>
            <a:off x="914400" y="635000"/>
            <a:ext cx="7315200" cy="2143125"/>
          </a:xfrm>
          <a:prstGeom prst="rect">
            <a:avLst/>
          </a:prstGeom>
          <a:noFill/>
        </p:spPr>
        <p:txBody>
          <a:bodyPr wrap="square" rtlCol="0" anchor="ctr" anchorCtr="0">
            <a:noAutofit/>
          </a:bodyPr>
          <a:lstStyle/>
          <a:p>
            <a:pPr lvl="0"/>
            <a:r>
              <a:rPr lang="zh-CN" altLang="en-US" sz="2600" dirty="0">
                <a:solidFill>
                  <a:srgbClr val="000000"/>
                </a:solidFill>
                <a:latin typeface="微软雅黑" panose="020B0503020204020204" charset="-122"/>
                <a:ea typeface="微软雅黑" panose="020B0503020204020204" charset="-122"/>
              </a:rPr>
              <a:t>为了确定下一条微指令的地址，如果采用判别方式，基本思想是（</a:t>
            </a:r>
            <a:r>
              <a:rPr lang="en-US" altLang="zh-CN" sz="2600" dirty="0">
                <a:solidFill>
                  <a:srgbClr val="000000"/>
                </a:solidFill>
                <a:latin typeface="微软雅黑" panose="020B0503020204020204" charset="-122"/>
                <a:ea typeface="微软雅黑" panose="020B0503020204020204" charset="-122"/>
              </a:rPr>
              <a:t>      </a:t>
            </a:r>
            <a:r>
              <a:rPr lang="zh-CN" altLang="en-US" sz="2600" dirty="0">
                <a:solidFill>
                  <a:srgbClr val="000000"/>
                </a:solidFill>
                <a:latin typeface="微软雅黑" panose="020B0503020204020204" charset="-122"/>
                <a:ea typeface="微软雅黑" panose="020B0503020204020204" charset="-122"/>
              </a:rPr>
              <a:t>）</a:t>
            </a:r>
          </a:p>
        </p:txBody>
      </p:sp>
      <p:sp>
        <p:nvSpPr>
          <p:cNvPr id="5" name="文本框 5"/>
          <p:cNvSpPr txBox="1"/>
          <p:nvPr>
            <p:custDataLst>
              <p:tags r:id="rId2"/>
            </p:custDataLst>
          </p:nvPr>
        </p:nvSpPr>
        <p:spPr>
          <a:xfrm>
            <a:off x="1043608" y="2785745"/>
            <a:ext cx="7185992" cy="64262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rPr>
              <a:t>A</a:t>
            </a:r>
            <a:r>
              <a:rPr lang="zh-CN" altLang="en-US" sz="2600" dirty="0">
                <a:solidFill>
                  <a:srgbClr val="000000"/>
                </a:solidFill>
                <a:latin typeface="微软雅黑" panose="020B0503020204020204" charset="-122"/>
                <a:ea typeface="微软雅黑" panose="020B0503020204020204" charset="-122"/>
              </a:rPr>
              <a:t>）用程序计数器</a:t>
            </a:r>
            <a:r>
              <a:rPr lang="en-US" altLang="zh-CN" sz="2600" dirty="0">
                <a:solidFill>
                  <a:srgbClr val="000000"/>
                </a:solidFill>
                <a:latin typeface="微软雅黑" panose="020B0503020204020204" charset="-122"/>
                <a:ea typeface="微软雅黑" panose="020B0503020204020204" charset="-122"/>
              </a:rPr>
              <a:t>PC</a:t>
            </a:r>
            <a:r>
              <a:rPr lang="zh-CN" altLang="en-US" sz="2600" dirty="0">
                <a:solidFill>
                  <a:srgbClr val="000000"/>
                </a:solidFill>
                <a:latin typeface="微软雅黑" panose="020B0503020204020204" charset="-122"/>
                <a:ea typeface="微软雅黑" panose="020B0503020204020204" charset="-122"/>
              </a:rPr>
              <a:t>来产生后继微指令地址</a:t>
            </a:r>
          </a:p>
        </p:txBody>
      </p:sp>
      <p:sp>
        <p:nvSpPr>
          <p:cNvPr id="6" name="文本框 6"/>
          <p:cNvSpPr txBox="1"/>
          <p:nvPr>
            <p:custDataLst>
              <p:tags r:id="rId3"/>
            </p:custDataLst>
          </p:nvPr>
        </p:nvSpPr>
        <p:spPr>
          <a:xfrm>
            <a:off x="1043608" y="3428365"/>
            <a:ext cx="7185992" cy="85725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rPr>
              <a:t>B</a:t>
            </a:r>
            <a:r>
              <a:rPr lang="zh-CN" altLang="en-US" sz="2600" dirty="0">
                <a:solidFill>
                  <a:srgbClr val="000000"/>
                </a:solidFill>
                <a:latin typeface="微软雅黑" panose="020B0503020204020204" charset="-122"/>
                <a:ea typeface="微软雅黑" panose="020B0503020204020204" charset="-122"/>
              </a:rPr>
              <a:t>）用微程序计数器来产生后继微指令地址</a:t>
            </a:r>
          </a:p>
        </p:txBody>
      </p:sp>
      <p:sp>
        <p:nvSpPr>
          <p:cNvPr id="7" name="文本框 7"/>
          <p:cNvSpPr txBox="1"/>
          <p:nvPr>
            <p:custDataLst>
              <p:tags r:id="rId4"/>
            </p:custDataLst>
          </p:nvPr>
        </p:nvSpPr>
        <p:spPr>
          <a:xfrm>
            <a:off x="1043608" y="4221480"/>
            <a:ext cx="7185992" cy="120015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rPr>
              <a:t>C</a:t>
            </a:r>
            <a:r>
              <a:rPr lang="zh-CN" altLang="en-US" sz="2600" dirty="0">
                <a:solidFill>
                  <a:srgbClr val="000000"/>
                </a:solidFill>
                <a:latin typeface="微软雅黑" panose="020B0503020204020204" charset="-122"/>
                <a:ea typeface="微软雅黑" panose="020B0503020204020204" charset="-122"/>
              </a:rPr>
              <a:t>）通过微指令控制字段或由设计者指定的判别字段控制产生后继微指令地址</a:t>
            </a:r>
          </a:p>
        </p:txBody>
      </p:sp>
      <p:sp>
        <p:nvSpPr>
          <p:cNvPr id="8" name="文本框 8"/>
          <p:cNvSpPr txBox="1"/>
          <p:nvPr>
            <p:custDataLst>
              <p:tags r:id="rId5"/>
            </p:custDataLst>
          </p:nvPr>
        </p:nvSpPr>
        <p:spPr>
          <a:xfrm>
            <a:off x="1043608" y="5357495"/>
            <a:ext cx="7185992" cy="85725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rPr>
              <a:t>D</a:t>
            </a:r>
            <a:r>
              <a:rPr lang="zh-CN" altLang="en-US" sz="2600" dirty="0">
                <a:solidFill>
                  <a:srgbClr val="000000"/>
                </a:solidFill>
                <a:latin typeface="微软雅黑" panose="020B0503020204020204" charset="-122"/>
                <a:ea typeface="微软雅黑" panose="020B0503020204020204" charset="-122"/>
              </a:rPr>
              <a:t>）通过指令中指定的一个专门字段来控制产生后继微指令地址。</a:t>
            </a:r>
          </a:p>
        </p:txBody>
      </p:sp>
    </p:spTree>
    <p:extLst>
      <p:ext uri="{BB962C8B-B14F-4D97-AF65-F5344CB8AC3E}">
        <p14:creationId xmlns:p14="http://schemas.microsoft.com/office/powerpoint/2010/main" val="38856898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2143125"/>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为了确定下一条微指令的地址，如果采用判别方式，基本思想是（</a:t>
            </a:r>
            <a:r>
              <a:rPr lang="en-US" altLang="zh-CN" sz="2600" dirty="0">
                <a:solidFill>
                  <a:srgbClr val="000000"/>
                </a:solidFill>
                <a:latin typeface="微软雅黑" panose="020B0503020204020204" charset="-122"/>
                <a:ea typeface="微软雅黑" panose="020B0503020204020204" charset="-122"/>
              </a:rPr>
              <a:t>      </a:t>
            </a:r>
            <a:r>
              <a:rPr lang="zh-CN" altLang="en-US" sz="2600" dirty="0">
                <a:solidFill>
                  <a:srgbClr val="000000"/>
                </a:solidFill>
                <a:latin typeface="微软雅黑" panose="020B0503020204020204" charset="-122"/>
                <a:ea typeface="微软雅黑" panose="020B0503020204020204" charset="-122"/>
              </a:rPr>
              <a:t>）</a:t>
            </a:r>
          </a:p>
        </p:txBody>
      </p:sp>
      <p:sp>
        <p:nvSpPr>
          <p:cNvPr id="6" name="文本框 5"/>
          <p:cNvSpPr txBox="1"/>
          <p:nvPr>
            <p:custDataLst>
              <p:tags r:id="rId3"/>
            </p:custDataLst>
          </p:nvPr>
        </p:nvSpPr>
        <p:spPr>
          <a:xfrm>
            <a:off x="1828800" y="2785745"/>
            <a:ext cx="6400800" cy="64262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用程序计数器</a:t>
            </a:r>
            <a:r>
              <a:rPr lang="en-US" altLang="zh-CN" sz="2600" dirty="0">
                <a:solidFill>
                  <a:srgbClr val="000000"/>
                </a:solidFill>
                <a:latin typeface="微软雅黑" panose="020B0503020204020204" charset="-122"/>
                <a:ea typeface="微软雅黑" panose="020B0503020204020204" charset="-122"/>
              </a:rPr>
              <a:t>PC</a:t>
            </a:r>
            <a:r>
              <a:rPr lang="zh-CN" altLang="en-US" sz="2600" dirty="0">
                <a:solidFill>
                  <a:srgbClr val="000000"/>
                </a:solidFill>
                <a:latin typeface="微软雅黑" panose="020B0503020204020204" charset="-122"/>
                <a:ea typeface="微软雅黑" panose="020B0503020204020204" charset="-122"/>
              </a:rPr>
              <a:t>来产生后继微指令地址</a:t>
            </a:r>
          </a:p>
        </p:txBody>
      </p:sp>
      <p:sp>
        <p:nvSpPr>
          <p:cNvPr id="7" name="文本框 6"/>
          <p:cNvSpPr txBox="1"/>
          <p:nvPr>
            <p:custDataLst>
              <p:tags r:id="rId4"/>
            </p:custDataLst>
          </p:nvPr>
        </p:nvSpPr>
        <p:spPr>
          <a:xfrm>
            <a:off x="1828800" y="3428365"/>
            <a:ext cx="6400800" cy="85725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用微程序计数器来产生后继微指令地址</a:t>
            </a:r>
          </a:p>
        </p:txBody>
      </p:sp>
      <p:sp>
        <p:nvSpPr>
          <p:cNvPr id="8" name="文本框 7"/>
          <p:cNvSpPr txBox="1"/>
          <p:nvPr>
            <p:custDataLst>
              <p:tags r:id="rId5"/>
            </p:custDataLst>
          </p:nvPr>
        </p:nvSpPr>
        <p:spPr>
          <a:xfrm>
            <a:off x="1828800" y="4221480"/>
            <a:ext cx="6400800" cy="120015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通过微指令控制字段或由设计者指定的判别字段控制产生后继微指令地址</a:t>
            </a:r>
          </a:p>
        </p:txBody>
      </p:sp>
      <p:sp>
        <p:nvSpPr>
          <p:cNvPr id="9" name="文本框 8"/>
          <p:cNvSpPr txBox="1"/>
          <p:nvPr>
            <p:custDataLst>
              <p:tags r:id="rId6"/>
            </p:custDataLst>
          </p:nvPr>
        </p:nvSpPr>
        <p:spPr>
          <a:xfrm>
            <a:off x="1828800" y="5357495"/>
            <a:ext cx="6400800" cy="85725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charset="-122"/>
                <a:ea typeface="微软雅黑" panose="020B0503020204020204" charset="-122"/>
              </a:rPr>
              <a:t>通过指令中指定的一个专门字段来控制产生后继微指令地址。</a:t>
            </a:r>
          </a:p>
        </p:txBody>
      </p:sp>
      <p:sp>
        <p:nvSpPr>
          <p:cNvPr id="10" name="椭圆 9"/>
          <p:cNvSpPr>
            <a:spLocks noChangeAspect="1"/>
          </p:cNvSpPr>
          <p:nvPr>
            <p:custDataLst>
              <p:tags r:id="rId7"/>
            </p:custDataLst>
          </p:nvPr>
        </p:nvSpPr>
        <p:spPr>
          <a:xfrm>
            <a:off x="1114425" y="2849880"/>
            <a:ext cx="514350" cy="514350"/>
          </a:xfrm>
          <a:prstGeom prst="ellipse">
            <a:avLst/>
          </a:prstGeom>
          <a:solidFill>
            <a:srgbClr val="808080"/>
          </a:solidFill>
          <a:ln w="127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R="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A</a:t>
            </a:r>
          </a:p>
        </p:txBody>
      </p:sp>
      <p:sp>
        <p:nvSpPr>
          <p:cNvPr id="11" name="椭圆 10"/>
          <p:cNvSpPr>
            <a:spLocks noChangeAspect="1"/>
          </p:cNvSpPr>
          <p:nvPr>
            <p:custDataLst>
              <p:tags r:id="rId8"/>
            </p:custDataLst>
          </p:nvPr>
        </p:nvSpPr>
        <p:spPr>
          <a:xfrm>
            <a:off x="1114425" y="3707130"/>
            <a:ext cx="514350" cy="514350"/>
          </a:xfrm>
          <a:prstGeom prst="ellipse">
            <a:avLst/>
          </a:prstGeom>
          <a:solidFill>
            <a:srgbClr val="808080"/>
          </a:solidFill>
          <a:ln w="127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R="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B</a:t>
            </a:r>
          </a:p>
        </p:txBody>
      </p:sp>
      <p:sp>
        <p:nvSpPr>
          <p:cNvPr id="12" name="椭圆 11"/>
          <p:cNvSpPr>
            <a:spLocks noChangeAspect="1"/>
          </p:cNvSpPr>
          <p:nvPr>
            <p:custDataLst>
              <p:tags r:id="rId9"/>
            </p:custDataLst>
          </p:nvPr>
        </p:nvSpPr>
        <p:spPr>
          <a:xfrm>
            <a:off x="1114425" y="4564380"/>
            <a:ext cx="514350" cy="514350"/>
          </a:xfrm>
          <a:prstGeom prst="ellipse">
            <a:avLst/>
          </a:prstGeom>
          <a:solidFill>
            <a:srgbClr val="00FF00"/>
          </a:solidFill>
          <a:ln w="254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R="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C</a:t>
            </a:r>
          </a:p>
        </p:txBody>
      </p:sp>
      <p:sp>
        <p:nvSpPr>
          <p:cNvPr id="13" name="椭圆 12"/>
          <p:cNvSpPr>
            <a:spLocks noChangeAspect="1"/>
          </p:cNvSpPr>
          <p:nvPr>
            <p:custDataLst>
              <p:tags r:id="rId10"/>
            </p:custDataLst>
          </p:nvPr>
        </p:nvSpPr>
        <p:spPr>
          <a:xfrm>
            <a:off x="1114425" y="5421630"/>
            <a:ext cx="514350" cy="514350"/>
          </a:xfrm>
          <a:prstGeom prst="ellipse">
            <a:avLst/>
          </a:prstGeom>
          <a:solidFill>
            <a:srgbClr val="808080"/>
          </a:solidFill>
          <a:ln w="127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R="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D</a:t>
            </a:r>
          </a:p>
        </p:txBody>
      </p:sp>
      <p:sp>
        <p:nvSpPr>
          <p:cNvPr id="14" name="圆角矩形 13"/>
          <p:cNvSpPr/>
          <p:nvPr>
            <p:custDataLst>
              <p:tags r:id="rId11"/>
            </p:custDataLst>
          </p:nvPr>
        </p:nvSpPr>
        <p:spPr>
          <a:xfrm>
            <a:off x="6172200" y="6214745"/>
            <a:ext cx="1543050" cy="411480"/>
          </a:xfrm>
          <a:prstGeom prst="roundRect">
            <a:avLst/>
          </a:prstGeom>
          <a:solidFill>
            <a:srgbClr val="808080"/>
          </a:solidFill>
          <a:ln w="38100" cap="sq" cmpd="sng" algn="ctr">
            <a:solidFill>
              <a:srgbClr val="000000"/>
            </a:solidFill>
            <a:prstDash val="solid"/>
            <a:round/>
            <a:headEnd type="none" w="sm" len="sm"/>
            <a:tailEnd type="none" w="sm" len="sm"/>
          </a:ln>
        </p:spPr>
        <p:txBody>
          <a:bodyPr vert="horz" wrap="none" lIns="91440" tIns="45720" rIns="91440" bIns="45720" numCol="1"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rPr>
              <a:t>提交</a:t>
            </a:r>
          </a:p>
        </p:txBody>
      </p:sp>
      <p:grpSp>
        <p:nvGrpSpPr>
          <p:cNvPr id="19" name="组合 18"/>
          <p:cNvGrpSpPr/>
          <p:nvPr>
            <p:custDataLst>
              <p:tags r:id="rId12"/>
            </p:custDataLst>
          </p:nvPr>
        </p:nvGrpSpPr>
        <p:grpSpPr>
          <a:xfrm>
            <a:off x="0" y="0"/>
            <a:ext cx="9144000" cy="635000"/>
            <a:chOff x="0" y="0"/>
            <a:chExt cx="14400" cy="1000"/>
          </a:xfrm>
        </p:grpSpPr>
        <p:sp>
          <p:nvSpPr>
            <p:cNvPr id="15" name="TitleBackground"/>
            <p:cNvSpPr/>
            <p:nvPr>
              <p:custDataLst>
                <p:tags r:id="rId14"/>
              </p:custDataLst>
            </p:nvPr>
          </p:nvSpPr>
          <p:spPr>
            <a:xfrm>
              <a:off x="0" y="0"/>
              <a:ext cx="14400" cy="1000"/>
            </a:xfrm>
            <a:prstGeom prst="rect">
              <a:avLst/>
            </a:prstGeom>
            <a:solidFill>
              <a:srgbClr val="F6F7F8"/>
            </a:solidFill>
            <a:ln w="12700" cap="sq" cmpd="sng" algn="ctr">
              <a:noFill/>
              <a:prstDash val="solid"/>
              <a:round/>
              <a:headEnd type="none" w="sm" len="sm"/>
              <a:tailEnd type="none" w="sm" len="sm"/>
            </a:ln>
            <a:extLst>
              <a:ext uri="{91240B29-F687-4F45-9708-019B960494DF}">
                <a14:hiddenLine xmlns:a14="http://schemas.microsoft.com/office/drawing/2010/main" w="12700">
                  <a:solidFill>
                    <a:schemeClr val="tx1"/>
                  </a:solidFill>
                  <a:prstDash val="solid"/>
                  <a:round/>
                  <a:headEnd type="none" w="sm" len="sm"/>
                  <a:tailEnd type="none" w="sm" len="sm"/>
                </a14:hiddenLine>
              </a:ext>
            </a:extLst>
          </p:spPr>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6" name="ColorBlock"/>
            <p:cNvSpPr/>
            <p:nvPr>
              <p:custDataLst>
                <p:tags r:id="rId15"/>
              </p:custDataLst>
            </p:nvPr>
          </p:nvSpPr>
          <p:spPr>
            <a:xfrm>
              <a:off x="0" y="0"/>
              <a:ext cx="300" cy="1000"/>
            </a:xfrm>
            <a:prstGeom prst="rect">
              <a:avLst/>
            </a:prstGeom>
            <a:solidFill>
              <a:srgbClr val="639EF4"/>
            </a:solidFill>
            <a:ln w="12700" cap="sq" cmpd="sng" algn="ctr">
              <a:noFill/>
              <a:prstDash val="solid"/>
              <a:round/>
              <a:headEnd type="none" w="sm" len="sm"/>
              <a:tailEnd type="none" w="sm" len="sm"/>
            </a:ln>
            <a:extLst>
              <a:ext uri="{91240B29-F687-4F45-9708-019B960494DF}">
                <a14:hiddenLine xmlns:a14="http://schemas.microsoft.com/office/drawing/2010/main" w="12700">
                  <a:solidFill>
                    <a:schemeClr val="tx1"/>
                  </a:solidFill>
                  <a:prstDash val="solid"/>
                  <a:round/>
                  <a:headEnd type="none" w="sm" len="sm"/>
                  <a:tailEnd type="none" w="sm" len="sm"/>
                </a14:hiddenLine>
              </a:ext>
            </a:extLst>
          </p:spPr>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7" name="TypeText"/>
            <p:cNvSpPr txBox="1"/>
            <p:nvPr>
              <p:custDataLst>
                <p:tags r:id="rId16"/>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p>
          </p:txBody>
        </p:sp>
        <p:sp>
          <p:nvSpPr>
            <p:cNvPr id="18" name="TipText"/>
            <p:cNvSpPr txBox="1"/>
            <p:nvPr>
              <p:custDataLst>
                <p:tags r:id="rId17"/>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10分</a:t>
              </a:r>
            </a:p>
          </p:txBody>
        </p:sp>
      </p:grpSp>
      <p:pic>
        <p:nvPicPr>
          <p:cNvPr id="4" name="图片 3" descr="tmp297"/>
          <p:cNvPicPr>
            <a:picLocks noChangeAspect="1"/>
          </p:cNvPicPr>
          <p:nvPr>
            <p:custDataLst>
              <p:tags r:id="rId13"/>
            </p:custDataLst>
          </p:nvPr>
        </p:nvPicPr>
        <p:blipFill>
          <a:blip r:embed="rId20"/>
          <a:stretch>
            <a:fillRect/>
          </a:stretch>
        </p:blipFill>
        <p:spPr>
          <a:xfrm>
            <a:off x="7594600" y="63500"/>
            <a:ext cx="1422400" cy="508000"/>
          </a:xfrm>
          <a:prstGeom prst="rect">
            <a:avLst/>
          </a:prstGeom>
        </p:spPr>
      </p:pic>
    </p:spTree>
    <p:custDataLst>
      <p:tags r:id="rId1"/>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p:cNvSpPr>
          <p:nvPr>
            <p:ph type="title"/>
          </p:nvPr>
        </p:nvSpPr>
        <p:spPr/>
        <p:txBody>
          <a:bodyPr vert="horz" wrap="square" lIns="91440" tIns="45720" rIns="91440" bIns="45720" anchor="b" anchorCtr="0"/>
          <a:lstStyle/>
          <a:p>
            <a:pPr eaLnBrk="1" hangingPunct="1"/>
            <a:r>
              <a:rPr lang="en-US" altLang="zh-CN" sz="3500" dirty="0">
                <a:cs typeface="Times New Roman" panose="02020603050405020304" pitchFamily="18" charset="0"/>
              </a:rPr>
              <a:t>5</a:t>
            </a:r>
            <a:r>
              <a:rPr lang="en-US" altLang="zh-CN" sz="3500" dirty="0"/>
              <a:t>.4.1 </a:t>
            </a:r>
            <a:r>
              <a:rPr lang="zh-CN" altLang="en-US" sz="3500" b="0" dirty="0"/>
              <a:t>微程序控制原理</a:t>
            </a:r>
          </a:p>
        </p:txBody>
      </p:sp>
      <p:sp>
        <p:nvSpPr>
          <p:cNvPr id="57348" name="Rectangle 3"/>
          <p:cNvSpPr>
            <a:spLocks noGrp="1"/>
          </p:cNvSpPr>
          <p:nvPr>
            <p:ph idx="1"/>
          </p:nvPr>
        </p:nvSpPr>
        <p:spPr/>
        <p:txBody>
          <a:bodyPr vert="horz" wrap="square" lIns="91440" tIns="45720" rIns="91440" bIns="45720" anchor="t" anchorCtr="0"/>
          <a:lstStyle/>
          <a:p>
            <a:pPr eaLnBrk="1" hangingPunct="1">
              <a:buNone/>
            </a:pPr>
            <a:r>
              <a:rPr lang="en-US" altLang="zh-CN" dirty="0"/>
              <a:t>5</a:t>
            </a:r>
            <a:r>
              <a:rPr lang="zh-CN" altLang="en-US" dirty="0"/>
              <a:t>、</a:t>
            </a:r>
            <a:r>
              <a:rPr lang="en-US" altLang="zh-CN" dirty="0"/>
              <a:t>CPU</a:t>
            </a:r>
            <a:r>
              <a:rPr lang="zh-CN" altLang="en-US" dirty="0"/>
              <a:t>周期和微指令周期的关系</a:t>
            </a:r>
          </a:p>
          <a:p>
            <a:pPr lvl="1"/>
            <a:r>
              <a:rPr lang="zh-CN" altLang="en-US" sz="3000" dirty="0">
                <a:sym typeface="+mn-ea"/>
              </a:rPr>
              <a:t>微指令周期：读出一条微指令和执行该微指令所用的时间。</a:t>
            </a:r>
            <a:endParaRPr lang="zh-CN" altLang="en-US" sz="3000" dirty="0"/>
          </a:p>
          <a:p>
            <a:pPr lvl="1"/>
            <a:r>
              <a:rPr lang="zh-CN" altLang="en-US" sz="3000" dirty="0">
                <a:sym typeface="+mn-ea"/>
              </a:rPr>
              <a:t>可设计微指令周期等于</a:t>
            </a:r>
            <a:r>
              <a:rPr lang="en-US" altLang="zh-CN" sz="3000" dirty="0">
                <a:sym typeface="+mn-ea"/>
              </a:rPr>
              <a:t>CPU</a:t>
            </a:r>
            <a:r>
              <a:rPr lang="zh-CN" altLang="en-US" sz="3000" dirty="0">
                <a:sym typeface="+mn-ea"/>
              </a:rPr>
              <a:t>周期。</a:t>
            </a:r>
            <a:endParaRPr lang="zh-CN" altLang="en-US" sz="3000" dirty="0"/>
          </a:p>
          <a:p>
            <a:pPr eaLnBrk="1" hangingPunct="1"/>
            <a:endParaRPr lang="en-US" altLang="zh-CN" dirty="0"/>
          </a:p>
        </p:txBody>
      </p:sp>
      <p:sp>
        <p:nvSpPr>
          <p:cNvPr id="57346" name="灯片编号占位符 5"/>
          <p:cNvSpPr txBox="1">
            <a:spLocks noGrp="1"/>
          </p:cNvSpPr>
          <p:nvPr>
            <p:ph type="sldNum" sz="quarter" idx="12"/>
          </p:nvPr>
        </p:nvSpPr>
        <p:spPr/>
        <p:txBody>
          <a:bodyPr/>
          <a:lstStyle/>
          <a:p>
            <a:pPr marL="0" indent="0" algn="r" eaLnBrk="1" hangingPunct="1">
              <a:spcBef>
                <a:spcPct val="0"/>
              </a:spcBef>
              <a:buClrTx/>
              <a:buSzTx/>
              <a:buFontTx/>
              <a:buNone/>
            </a:pPr>
            <a:fld id="{9A0DB2DC-4C9A-4742-B13C-FB6460FD3503}" type="slidenum">
              <a:rPr lang="en-US" altLang="zh-CN" sz="1000" dirty="0"/>
              <a:t>98</a:t>
            </a:fld>
            <a:endParaRPr lang="en-US" altLang="zh-CN" sz="1000" dirty="0"/>
          </a:p>
        </p:txBody>
      </p:sp>
      <p:pic>
        <p:nvPicPr>
          <p:cNvPr id="57350" name="图片 1"/>
          <p:cNvPicPr>
            <a:picLocks noChangeAspect="1"/>
          </p:cNvPicPr>
          <p:nvPr/>
        </p:nvPicPr>
        <p:blipFill>
          <a:blip r:embed="rId3"/>
          <a:stretch>
            <a:fillRect/>
          </a:stretch>
        </p:blipFill>
        <p:spPr>
          <a:xfrm>
            <a:off x="566738" y="3932238"/>
            <a:ext cx="7732712" cy="2822575"/>
          </a:xfrm>
          <a:prstGeom prst="rect">
            <a:avLst/>
          </a:prstGeom>
          <a:noFill/>
          <a:ln w="9525">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文本占位符 38914"/>
          <p:cNvSpPr>
            <a:spLocks noGrp="1" noRot="1"/>
          </p:cNvSpPr>
          <p:nvPr>
            <p:ph idx="1"/>
          </p:nvPr>
        </p:nvSpPr>
        <p:spPr>
          <a:xfrm>
            <a:off x="301625" y="765175"/>
            <a:ext cx="8540750" cy="5257800"/>
          </a:xfrm>
        </p:spPr>
        <p:txBody>
          <a:bodyPr anchor="t" anchorCtr="0"/>
          <a:lstStyle/>
          <a:p>
            <a:pPr>
              <a:lnSpc>
                <a:spcPct val="110000"/>
              </a:lnSpc>
              <a:buFontTx/>
              <a:buNone/>
            </a:pPr>
            <a:r>
              <a:rPr lang="en-US" altLang="zh-CN" dirty="0"/>
              <a:t>6. </a:t>
            </a:r>
            <a:r>
              <a:rPr lang="zh-CN" altLang="en-US" dirty="0"/>
              <a:t>机器指令与微指令的关系</a:t>
            </a:r>
          </a:p>
          <a:p>
            <a:pPr lvl="1">
              <a:lnSpc>
                <a:spcPct val="110000"/>
              </a:lnSpc>
            </a:pPr>
            <a:r>
              <a:rPr lang="zh-CN" altLang="en-US" b="1" dirty="0"/>
              <a:t>一条机器指令对应一个微程序，该微程序由若干条微指令序列组成。因此，</a:t>
            </a:r>
            <a:r>
              <a:rPr lang="zh-CN" altLang="en-US" b="1" dirty="0">
                <a:solidFill>
                  <a:schemeClr val="tx2"/>
                </a:solidFill>
              </a:rPr>
              <a:t>一条机器指令的功能是由若干条微指令组成的序列来实现的。</a:t>
            </a:r>
          </a:p>
          <a:p>
            <a:pPr lvl="1">
              <a:lnSpc>
                <a:spcPct val="110000"/>
              </a:lnSpc>
            </a:pPr>
            <a:r>
              <a:rPr lang="zh-CN" altLang="en-US" b="1" dirty="0"/>
              <a:t>从</a:t>
            </a:r>
            <a:r>
              <a:rPr lang="zh-CN" altLang="en-US" b="1" dirty="0">
                <a:solidFill>
                  <a:schemeClr val="tx2"/>
                </a:solidFill>
              </a:rPr>
              <a:t>指令与微指令</a:t>
            </a:r>
            <a:r>
              <a:rPr lang="zh-CN" altLang="en-US" b="1" dirty="0"/>
              <a:t>，</a:t>
            </a:r>
            <a:r>
              <a:rPr lang="zh-CN" altLang="en-US" b="1" dirty="0">
                <a:solidFill>
                  <a:schemeClr val="tx2"/>
                </a:solidFill>
              </a:rPr>
              <a:t>程序与微程序</a:t>
            </a:r>
            <a:r>
              <a:rPr lang="zh-CN" altLang="en-US" b="1" dirty="0"/>
              <a:t>，</a:t>
            </a:r>
            <a:r>
              <a:rPr lang="zh-CN" altLang="en-US" b="1" dirty="0">
                <a:solidFill>
                  <a:schemeClr val="tx2"/>
                </a:solidFill>
              </a:rPr>
              <a:t>地址与微地址</a:t>
            </a:r>
            <a:r>
              <a:rPr lang="zh-CN" altLang="en-US" b="1" dirty="0"/>
              <a:t>的一一对应关系来看，前者与</a:t>
            </a:r>
            <a:r>
              <a:rPr lang="zh-CN" altLang="en-US" b="1" dirty="0">
                <a:solidFill>
                  <a:schemeClr val="tx2"/>
                </a:solidFill>
              </a:rPr>
              <a:t>内存储器</a:t>
            </a:r>
            <a:r>
              <a:rPr lang="zh-CN" altLang="en-US" b="1" dirty="0"/>
              <a:t>有关，后者与</a:t>
            </a:r>
            <a:r>
              <a:rPr lang="zh-CN" altLang="en-US" b="1" dirty="0">
                <a:solidFill>
                  <a:schemeClr val="tx2"/>
                </a:solidFill>
              </a:rPr>
              <a:t>控制存储器</a:t>
            </a:r>
            <a:r>
              <a:rPr lang="zh-CN" altLang="en-US" b="1" dirty="0"/>
              <a:t>有关。与此相关，也有相对应的硬设备。</a:t>
            </a:r>
            <a:r>
              <a:rPr lang="zh-CN" altLang="en-US" b="1" dirty="0">
                <a:solidFill>
                  <a:schemeClr val="tx2"/>
                </a:solidFill>
              </a:rPr>
              <a:t>注意上述概念及其作用的区别</a:t>
            </a:r>
            <a:r>
              <a:rPr lang="zh-CN" altLang="en-US" b="1" dirty="0"/>
              <a:t>。</a:t>
            </a:r>
          </a:p>
        </p:txBody>
      </p:sp>
      <p:sp>
        <p:nvSpPr>
          <p:cNvPr id="91137"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32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pPr>
            <a:fld id="{9A0DB2DC-4C9A-4742-B13C-FB6460FD3503}" type="slidenum">
              <a:rPr lang="zh-CN" altLang="en-US" sz="1400" dirty="0">
                <a:latin typeface="Arial" panose="020B0604020202020204" pitchFamily="34" charset="0"/>
                <a:ea typeface="宋体" panose="02010600030101010101" pitchFamily="2" charset="-122"/>
              </a:rPr>
              <a:t>99</a:t>
            </a:fld>
            <a:endParaRPr lang="zh-CN" altLang="en-US" sz="1400" dirty="0">
              <a:latin typeface="Arial" panose="020B0604020202020204" pitchFamily="34" charset="0"/>
              <a:ea typeface="宋体" panose="02010600030101010101" pitchFamily="2"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4baabdfa-bbb7-408d-a189-bb2b43aa9fd3"/>
  <p:tag name="COMMONDATA" val="eyJoZGlkIjoiZDMzNjVhNzNjYjMzNGU4OTdjYmQxZTgzODAwMGQ3YTYifQ=="/>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0"/>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0"/>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0"/>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0"/>
</p:tagLst>
</file>

<file path=ppt/tags/tag8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0"/>
</p:tagLst>
</file>

<file path=ppt/tags/tag9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1_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2482</TotalTime>
  <Words>16324</Words>
  <Application>Microsoft Office PowerPoint</Application>
  <PresentationFormat>全屏显示(4:3)</PresentationFormat>
  <Paragraphs>1439</Paragraphs>
  <Slides>168</Slides>
  <Notes>53</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168</vt:i4>
      </vt:variant>
    </vt:vector>
  </HeadingPairs>
  <TitlesOfParts>
    <vt:vector size="180" baseType="lpstr">
      <vt:lpstr>华文新魏</vt:lpstr>
      <vt:lpstr>宋体</vt:lpstr>
      <vt:lpstr>幼圆</vt:lpstr>
      <vt:lpstr>微软雅黑</vt:lpstr>
      <vt:lpstr>隶书</vt:lpstr>
      <vt:lpstr>Arial</vt:lpstr>
      <vt:lpstr>Calibri</vt:lpstr>
      <vt:lpstr>Times New Roman</vt:lpstr>
      <vt:lpstr>Wingdings</vt:lpstr>
      <vt:lpstr>1_Network</vt:lpstr>
      <vt:lpstr>Office 主题​​</vt:lpstr>
      <vt:lpstr>Equation.3</vt:lpstr>
      <vt:lpstr>第5章   中央处理器</vt:lpstr>
      <vt:lpstr>5.1  CPU的功能和组成</vt:lpstr>
      <vt:lpstr>PowerPoint 演示文稿</vt:lpstr>
      <vt:lpstr>5.1 CPU的功能和组成</vt:lpstr>
      <vt:lpstr>5.1  CPU的功能和组成</vt:lpstr>
      <vt:lpstr>PowerPoint 演示文稿</vt:lpstr>
      <vt:lpstr>PowerPoint 演示文稿</vt:lpstr>
      <vt:lpstr>5.1.2 CPU的基本组成</vt:lpstr>
      <vt:lpstr>5.1.2 CPU的基本组成</vt:lpstr>
      <vt:lpstr>5.1.2 CPU的基本组成</vt:lpstr>
      <vt:lpstr>5.1.2 CPU的基本组成</vt:lpstr>
      <vt:lpstr>5.1.3 CPU中的主要寄存器</vt:lpstr>
      <vt:lpstr>5.1.3 CPU中的主要寄存器</vt:lpstr>
      <vt:lpstr>5.1.4 操作控制器和时序产生器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5.2 指令周期</vt:lpstr>
      <vt:lpstr>5.2.1 指令周期的基本概念</vt:lpstr>
      <vt:lpstr>5.2.1 指令周期的基本概念</vt:lpstr>
      <vt:lpstr>5.2.1 指令周期的基本概念</vt:lpstr>
      <vt:lpstr>5.2.1 指令周期的基本概念</vt:lpstr>
      <vt:lpstr>5.2.1 指令周期的基本概念</vt:lpstr>
      <vt:lpstr>PowerPoint 演示文稿</vt:lpstr>
      <vt:lpstr>PowerPoint 演示文稿</vt:lpstr>
      <vt:lpstr>PowerPoint 演示文稿</vt:lpstr>
      <vt:lpstr>5.2.2 MOV指令的指令周期</vt:lpstr>
      <vt:lpstr>5.2.2 MOV指令——取指周期</vt:lpstr>
      <vt:lpstr>5.2.2 MOV指令——执行周期</vt:lpstr>
      <vt:lpstr>5.2.3 LAD指令的指令周期</vt:lpstr>
      <vt:lpstr>5.2.3 LAD指令的指令周期</vt:lpstr>
      <vt:lpstr>5.2.4 ADD指令的指令周期</vt:lpstr>
      <vt:lpstr>PowerPoint 演示文稿</vt:lpstr>
      <vt:lpstr>5.2.5 STO指令的指令周期</vt:lpstr>
      <vt:lpstr>PowerPoint 演示文稿</vt:lpstr>
      <vt:lpstr>5.2.6 JMP指令的指令周期</vt:lpstr>
      <vt:lpstr>PowerPoint 演示文稿</vt:lpstr>
      <vt:lpstr>PowerPoint 演示文稿</vt:lpstr>
      <vt:lpstr>5.2.7 用方框图语言表示的指令周期</vt:lpstr>
      <vt:lpstr>PowerPoint 演示文稿</vt:lpstr>
      <vt:lpstr>5.2.7 用方框图语言表示指令周期</vt:lpstr>
      <vt:lpstr>5.2.7 用方框图语言表示指令周期</vt:lpstr>
      <vt:lpstr>5.2.7 用方框图语言表示指令周期</vt:lpstr>
      <vt:lpstr>PowerPoint 演示文稿</vt:lpstr>
      <vt:lpstr>PowerPoint 演示文稿</vt:lpstr>
      <vt:lpstr>PowerPoint 演示文稿</vt:lpstr>
      <vt:lpstr>5.3  时序产生器和控制方式</vt:lpstr>
      <vt:lpstr>5.3.1 时序信号的作用和体制</vt:lpstr>
      <vt:lpstr>5.3.1 时序信号的作用和体制</vt:lpstr>
      <vt:lpstr>PowerPoint 演示文稿</vt:lpstr>
      <vt:lpstr>PowerPoint 演示文稿</vt:lpstr>
      <vt:lpstr>PowerPoint 演示文稿</vt:lpstr>
      <vt:lpstr>PowerPoint 演示文稿</vt:lpstr>
      <vt:lpstr>5.3.2 时序信号产生器</vt:lpstr>
      <vt:lpstr>5.3.2 时序信号产生器</vt:lpstr>
      <vt:lpstr>5.3.2 时序信号产生器启停          控制逻辑</vt:lpstr>
      <vt:lpstr>5.3.3  控制方式</vt:lpstr>
      <vt:lpstr>5.3.3  控制方式</vt:lpstr>
      <vt:lpstr>5.3.3  控制方式</vt:lpstr>
      <vt:lpstr>5.4  微程序控制器</vt:lpstr>
      <vt:lpstr>5.4  微程序控制器</vt:lpstr>
      <vt:lpstr>5.4.1 微程序控制原理</vt:lpstr>
      <vt:lpstr>5.4.1 微程序控制原理 </vt:lpstr>
      <vt:lpstr>5.4.1 微程序控制原理</vt:lpstr>
      <vt:lpstr>5.4.1 微程序控制原理</vt:lpstr>
      <vt:lpstr>5.4.1 微程序控制原理</vt:lpstr>
      <vt:lpstr>PowerPoint 演示文稿</vt:lpstr>
      <vt:lpstr>5.4.1 微程序控制原理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5.4.1 微程序控制原理</vt:lpstr>
      <vt:lpstr>5.4.1 微程序控制原理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5.4.1 微程序控制原理</vt:lpstr>
      <vt:lpstr>PowerPoint 演示文稿</vt:lpstr>
      <vt:lpstr>PowerPoint 演示文稿</vt:lpstr>
      <vt:lpstr>5.4.2  微程序设计技术</vt:lpstr>
      <vt:lpstr>5.4.2  微程序设计技术</vt:lpstr>
      <vt:lpstr>PowerPoint 演示文稿</vt:lpstr>
      <vt:lpstr>PowerPoint 演示文稿</vt:lpstr>
      <vt:lpstr>PowerPoint 演示文稿</vt:lpstr>
      <vt:lpstr>PowerPoint 演示文稿</vt:lpstr>
      <vt:lpstr>5.4.2  微程序设计技术</vt:lpstr>
      <vt:lpstr>5.4.2  微程序设计技术</vt:lpstr>
      <vt:lpstr>5.4.2  微程序设计技术</vt:lpstr>
      <vt:lpstr>5.4.2  微程序设计技术</vt:lpstr>
      <vt:lpstr>5.4.2  微程序设计技术</vt:lpstr>
      <vt:lpstr>5.4.2  微程序设计技术</vt:lpstr>
      <vt:lpstr>5.4.2  微程序设计技术</vt:lpstr>
      <vt:lpstr>PowerPoint 演示文稿</vt:lpstr>
      <vt:lpstr>5.4.2  微程序设计技术</vt:lpstr>
      <vt:lpstr>PowerPoint 演示文稿</vt:lpstr>
      <vt:lpstr>5.4.2  微程序设计技术</vt:lpstr>
      <vt:lpstr>5.4.2  微程序设计技术</vt:lpstr>
      <vt:lpstr>5.4.2  微程序设计技术</vt:lpstr>
      <vt:lpstr>5.5  硬布线控制器</vt:lpstr>
      <vt:lpstr>5.5  硬布线控制器</vt:lpstr>
      <vt:lpstr>5.5 硬布线控制器</vt:lpstr>
      <vt:lpstr>5.5 硬布线控制器</vt:lpstr>
      <vt:lpstr>PowerPoint 演示文稿</vt:lpstr>
      <vt:lpstr>5.5 硬布线控制器</vt:lpstr>
      <vt:lpstr>5.5 硬布线控制器</vt:lpstr>
      <vt:lpstr>PowerPoint 演示文稿</vt:lpstr>
      <vt:lpstr>PowerPoint 演示文稿</vt:lpstr>
      <vt:lpstr>5.6  流水CPU</vt:lpstr>
      <vt:lpstr>5.6.1 并行处理技术</vt:lpstr>
      <vt:lpstr>5.6.1 并行处理技术</vt:lpstr>
      <vt:lpstr>PowerPoint 演示文稿</vt:lpstr>
      <vt:lpstr>PowerPoint 演示文稿</vt:lpstr>
      <vt:lpstr>5.6.2 流水CPU的结构</vt:lpstr>
      <vt:lpstr>PowerPoint 演示文稿</vt:lpstr>
      <vt:lpstr>PowerPoint 演示文稿</vt:lpstr>
      <vt:lpstr>PowerPoint 演示文稿</vt:lpstr>
      <vt:lpstr>PowerPoint 演示文稿</vt:lpstr>
      <vt:lpstr>5.6.2 流水CPU的结构</vt:lpstr>
      <vt:lpstr>5.6.3 流水线中的主要问题</vt:lpstr>
      <vt:lpstr>5.6.3 流水线中的主要问题</vt:lpstr>
      <vt:lpstr>5.6.3 流水线中的主要问题</vt:lpstr>
      <vt:lpstr>5.6.3 流水线中的主要问题</vt:lpstr>
      <vt:lpstr>5.6.3 流水线中的主要问题</vt:lpstr>
      <vt:lpstr>5.6.3 流水线中的主要问题</vt:lpstr>
      <vt:lpstr>5.6.3 流水线中的主要问题</vt:lpstr>
      <vt:lpstr>5.7 RISC CPU</vt:lpstr>
      <vt:lpstr>5.7.1 RISC机器的特点</vt:lpstr>
      <vt:lpstr>5.7.1 RISC机器的特点</vt:lpstr>
      <vt:lpstr>MC88110 CPU结构框图</vt:lpstr>
      <vt:lpstr>5.7.2 RISC CPU实例</vt:lpstr>
      <vt:lpstr>MC88110的指令流水线</vt:lpstr>
      <vt:lpstr>PowerPoint 演示文稿</vt:lpstr>
      <vt:lpstr>PowerPoint 演示文稿</vt:lpstr>
      <vt:lpstr>5.7.2 RISC CPU实例</vt:lpstr>
      <vt:lpstr>5.7.2 RISC CPU实例</vt:lpstr>
      <vt:lpstr>5.7.2 RISC CPU实例</vt:lpstr>
      <vt:lpstr>5.7.2 RISC CPU实例</vt:lpstr>
      <vt:lpstr>5.7.2 RISC CPU实例</vt:lpstr>
      <vt:lpstr>5.7.2 RISC CPU实例</vt:lpstr>
      <vt:lpstr>PowerPoint 演示文稿</vt:lpstr>
      <vt:lpstr>PowerPoint 演示文稿</vt:lpstr>
      <vt:lpstr>PowerPoint 演示文稿</vt:lpstr>
      <vt:lpstr>PowerPoint 演示文稿</vt:lpstr>
      <vt:lpstr>本章小结</vt:lpstr>
      <vt:lpstr>本章小结</vt:lpstr>
      <vt:lpstr>本章小结</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中央处理器</dc:title>
  <dc:creator>Wentai Wu</dc:creator>
  <cp:lastModifiedBy>Wentai WU</cp:lastModifiedBy>
  <cp:revision>337</cp:revision>
  <cp:lastPrinted>2020-01-26T18:31:00Z</cp:lastPrinted>
  <dcterms:created xsi:type="dcterms:W3CDTF">2008-05-19T20:46:00Z</dcterms:created>
  <dcterms:modified xsi:type="dcterms:W3CDTF">2024-06-04T09:44:16Z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C15EA0D439F042209F0638433AE65A8B_12</vt:lpwstr>
  </property>
  <property fmtid="{D5CDD505-2E9C-101B-9397-08002B2CF9AE}" pid="3" name="KSOProductBuildVer">
    <vt:lpwstr>2052-11.1.0.14309</vt:lpwstr>
  </property>
</Properties>
</file>