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notesMasterIdLst>
    <p:notesMasterId r:id="rId85"/>
  </p:notesMasterIdLst>
  <p:sldIdLst>
    <p:sldId id="258" r:id="rId2"/>
    <p:sldId id="377" r:id="rId3"/>
    <p:sldId id="279" r:id="rId4"/>
    <p:sldId id="259" r:id="rId5"/>
    <p:sldId id="291" r:id="rId6"/>
    <p:sldId id="260" r:id="rId7"/>
    <p:sldId id="261" r:id="rId8"/>
    <p:sldId id="294" r:id="rId9"/>
    <p:sldId id="296" r:id="rId10"/>
    <p:sldId id="411" r:id="rId11"/>
    <p:sldId id="262" r:id="rId12"/>
    <p:sldId id="297" r:id="rId13"/>
    <p:sldId id="280" r:id="rId14"/>
    <p:sldId id="298" r:id="rId15"/>
    <p:sldId id="299" r:id="rId16"/>
    <p:sldId id="300" r:id="rId17"/>
    <p:sldId id="282" r:id="rId18"/>
    <p:sldId id="283" r:id="rId19"/>
    <p:sldId id="381" r:id="rId20"/>
    <p:sldId id="265" r:id="rId21"/>
    <p:sldId id="266" r:id="rId22"/>
    <p:sldId id="382" r:id="rId23"/>
    <p:sldId id="383" r:id="rId24"/>
    <p:sldId id="384" r:id="rId25"/>
    <p:sldId id="385" r:id="rId26"/>
    <p:sldId id="386" r:id="rId27"/>
    <p:sldId id="303" r:id="rId28"/>
    <p:sldId id="387" r:id="rId29"/>
    <p:sldId id="388" r:id="rId30"/>
    <p:sldId id="304" r:id="rId31"/>
    <p:sldId id="412" r:id="rId32"/>
    <p:sldId id="284" r:id="rId33"/>
    <p:sldId id="389" r:id="rId34"/>
    <p:sldId id="390" r:id="rId35"/>
    <p:sldId id="391" r:id="rId36"/>
    <p:sldId id="392" r:id="rId37"/>
    <p:sldId id="393" r:id="rId38"/>
    <p:sldId id="395" r:id="rId39"/>
    <p:sldId id="396" r:id="rId40"/>
    <p:sldId id="397" r:id="rId41"/>
    <p:sldId id="398" r:id="rId42"/>
    <p:sldId id="399" r:id="rId43"/>
    <p:sldId id="287" r:id="rId44"/>
    <p:sldId id="307" r:id="rId45"/>
    <p:sldId id="308" r:id="rId46"/>
    <p:sldId id="271" r:id="rId47"/>
    <p:sldId id="337" r:id="rId48"/>
    <p:sldId id="401" r:id="rId49"/>
    <p:sldId id="402" r:id="rId50"/>
    <p:sldId id="403" r:id="rId51"/>
    <p:sldId id="404" r:id="rId52"/>
    <p:sldId id="406" r:id="rId53"/>
    <p:sldId id="314" r:id="rId54"/>
    <p:sldId id="407" r:id="rId55"/>
    <p:sldId id="408" r:id="rId56"/>
    <p:sldId id="409" r:id="rId57"/>
    <p:sldId id="410" r:id="rId58"/>
    <p:sldId id="318" r:id="rId59"/>
    <p:sldId id="338" r:id="rId60"/>
    <p:sldId id="321" r:id="rId61"/>
    <p:sldId id="322" r:id="rId62"/>
    <p:sldId id="323" r:id="rId63"/>
    <p:sldId id="324" r:id="rId64"/>
    <p:sldId id="326" r:id="rId65"/>
    <p:sldId id="413" r:id="rId66"/>
    <p:sldId id="414" r:id="rId67"/>
    <p:sldId id="415" r:id="rId68"/>
    <p:sldId id="327" r:id="rId69"/>
    <p:sldId id="328" r:id="rId70"/>
    <p:sldId id="339" r:id="rId71"/>
    <p:sldId id="329" r:id="rId72"/>
    <p:sldId id="319" r:id="rId73"/>
    <p:sldId id="340" r:id="rId74"/>
    <p:sldId id="416" r:id="rId75"/>
    <p:sldId id="417" r:id="rId76"/>
    <p:sldId id="418" r:id="rId77"/>
    <p:sldId id="419" r:id="rId78"/>
    <p:sldId id="342" r:id="rId79"/>
    <p:sldId id="331" r:id="rId80"/>
    <p:sldId id="332" r:id="rId81"/>
    <p:sldId id="334" r:id="rId82"/>
    <p:sldId id="333" r:id="rId83"/>
    <p:sldId id="335" r:id="rId84"/>
  </p:sldIdLst>
  <p:sldSz cx="9144000" cy="6858000" type="screen4x3"/>
  <p:notesSz cx="6858000" cy="9144000"/>
  <p:custDataLst>
    <p:tags r:id="rId86"/>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1"/>
    <p:restoredTop sz="88910" autoAdjust="0"/>
  </p:normalViewPr>
  <p:slideViewPr>
    <p:cSldViewPr showGuides="1">
      <p:cViewPr varScale="1">
        <p:scale>
          <a:sx n="97" d="100"/>
          <a:sy n="97" d="100"/>
        </p:scale>
        <p:origin x="2004" y="84"/>
      </p:cViewPr>
      <p:guideLst>
        <p:guide orient="horz" pos="2160"/>
        <p:guide pos="2880"/>
      </p:guideLst>
    </p:cSldViewPr>
  </p:slideViewPr>
  <p:outlineViewPr>
    <p:cViewPr>
      <p:scale>
        <a:sx n="33" d="100"/>
        <a:sy n="33" d="100"/>
      </p:scale>
      <p:origin x="0" y="1591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636"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latin typeface="Times New Roman" panose="02020603050405020304" pitchFamily="18" charset="0"/>
              </a:rPr>
              <a:t>‹#›</a:t>
            </a:fld>
            <a:endParaRPr lang="en-US" altLang="zh-CN" sz="1200" dirty="0">
              <a:latin typeface="Times New Roman" panose="02020603050405020304" pitchFamily="18" charset="0"/>
            </a:endParaRPr>
          </a:p>
        </p:txBody>
      </p:sp>
    </p:spTree>
    <p:extLst>
      <p:ext uri="{BB962C8B-B14F-4D97-AF65-F5344CB8AC3E}">
        <p14:creationId xmlns:p14="http://schemas.microsoft.com/office/powerpoint/2010/main" val="206703690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低速设备要经过适配器才能挂在总线上</a:t>
            </a:r>
          </a:p>
        </p:txBody>
      </p:sp>
    </p:spTree>
    <p:extLst>
      <p:ext uri="{BB962C8B-B14F-4D97-AF65-F5344CB8AC3E}">
        <p14:creationId xmlns:p14="http://schemas.microsoft.com/office/powerpoint/2010/main" val="784978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根授权线</a:t>
            </a:r>
            <a:r>
              <a:rPr lang="en-US" altLang="zh-CN" dirty="0"/>
              <a:t>BG</a:t>
            </a:r>
            <a:r>
              <a:rPr lang="zh-CN" altLang="en-US" dirty="0"/>
              <a:t>就够用了</a:t>
            </a:r>
          </a:p>
        </p:txBody>
      </p:sp>
    </p:spTree>
    <p:extLst>
      <p:ext uri="{BB962C8B-B14F-4D97-AF65-F5344CB8AC3E}">
        <p14:creationId xmlns:p14="http://schemas.microsoft.com/office/powerpoint/2010/main" val="2726149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CN=</a:t>
            </a:r>
            <a:r>
              <a:rPr lang="zh-CN" altLang="en-US" dirty="0"/>
              <a:t>设备竞争号，与仲裁总线信号</a:t>
            </a:r>
            <a:r>
              <a:rPr lang="en-US" altLang="zh-CN" dirty="0"/>
              <a:t>AB</a:t>
            </a:r>
            <a:r>
              <a:rPr lang="zh-CN" altLang="en-US" dirty="0"/>
              <a:t>进行逐位比较（线或逻辑），</a:t>
            </a:r>
            <a:r>
              <a:rPr lang="en-US" altLang="zh-CN" dirty="0"/>
              <a:t>Wi=1</a:t>
            </a:r>
            <a:r>
              <a:rPr lang="zh-CN" altLang="en-US" dirty="0"/>
              <a:t>表示第</a:t>
            </a:r>
            <a:r>
              <a:rPr lang="en-US" altLang="zh-CN" dirty="0"/>
              <a:t>i</a:t>
            </a:r>
            <a:r>
              <a:rPr lang="zh-CN" altLang="en-US" dirty="0"/>
              <a:t>位竞争获胜，继续比较下一位，都获胜的话取得控制权</a:t>
            </a:r>
          </a:p>
        </p:txBody>
      </p:sp>
    </p:spTree>
    <p:extLst>
      <p:ext uri="{BB962C8B-B14F-4D97-AF65-F5344CB8AC3E}">
        <p14:creationId xmlns:p14="http://schemas.microsoft.com/office/powerpoint/2010/main" val="1839102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Texas</a:t>
            </a:r>
            <a:r>
              <a:rPr lang="en-US" altLang="zh-CN" baseline="0" dirty="0"/>
              <a:t> Instruments</a:t>
            </a:r>
            <a:r>
              <a:rPr lang="zh-CN" altLang="en-US" baseline="0"/>
              <a:t>，美国半导体巨头，总部位于达拉斯</a:t>
            </a:r>
            <a:endParaRPr lang="zh-CN" altLang="en-US"/>
          </a:p>
        </p:txBody>
      </p:sp>
    </p:spTree>
    <p:extLst>
      <p:ext uri="{BB962C8B-B14F-4D97-AF65-F5344CB8AC3E}">
        <p14:creationId xmlns:p14="http://schemas.microsoft.com/office/powerpoint/2010/main" val="2685248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HOST</a:t>
            </a:r>
            <a:r>
              <a:rPr lang="zh-CN" altLang="en-US" dirty="0"/>
              <a:t>总线，</a:t>
            </a:r>
            <a:r>
              <a:rPr lang="en-US" altLang="zh-CN" dirty="0"/>
              <a:t>PCI</a:t>
            </a:r>
            <a:r>
              <a:rPr lang="zh-CN" altLang="en-US" dirty="0"/>
              <a:t>总线，</a:t>
            </a:r>
            <a:r>
              <a:rPr lang="en-US" altLang="zh-CN" dirty="0"/>
              <a:t>LEGACY</a:t>
            </a:r>
            <a:r>
              <a:rPr lang="zh-CN" altLang="en-US" dirty="0"/>
              <a:t>总线</a:t>
            </a:r>
          </a:p>
        </p:txBody>
      </p:sp>
    </p:spTree>
    <p:extLst>
      <p:ext uri="{BB962C8B-B14F-4D97-AF65-F5344CB8AC3E}">
        <p14:creationId xmlns:p14="http://schemas.microsoft.com/office/powerpoint/2010/main" val="2501909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HOST</a:t>
            </a:r>
            <a:r>
              <a:rPr lang="zh-CN" altLang="en-US" dirty="0"/>
              <a:t>总线</a:t>
            </a:r>
            <a:r>
              <a:rPr lang="en-US" altLang="zh-CN" dirty="0"/>
              <a:t>&amp;PCI</a:t>
            </a:r>
            <a:r>
              <a:rPr lang="zh-CN" altLang="en-US" dirty="0"/>
              <a:t>总线，</a:t>
            </a:r>
            <a:r>
              <a:rPr lang="en-US" altLang="zh-CN" dirty="0"/>
              <a:t>PCI</a:t>
            </a:r>
            <a:r>
              <a:rPr lang="zh-CN" altLang="en-US" dirty="0"/>
              <a:t>总线</a:t>
            </a:r>
            <a:r>
              <a:rPr lang="en-US" altLang="zh-CN" dirty="0"/>
              <a:t>&amp;LEGACY</a:t>
            </a:r>
            <a:r>
              <a:rPr lang="zh-CN" altLang="en-US" dirty="0"/>
              <a:t>总线，</a:t>
            </a:r>
            <a:r>
              <a:rPr lang="en-US" altLang="zh-CN" dirty="0"/>
              <a:t>PCI</a:t>
            </a:r>
            <a:r>
              <a:rPr lang="zh-CN" altLang="en-US" dirty="0"/>
              <a:t>总线</a:t>
            </a:r>
            <a:r>
              <a:rPr lang="en-US" altLang="zh-CN" dirty="0"/>
              <a:t>&amp;PCI</a:t>
            </a:r>
            <a:r>
              <a:rPr lang="zh-CN" altLang="en-US" dirty="0"/>
              <a:t>总线</a:t>
            </a:r>
          </a:p>
        </p:txBody>
      </p:sp>
    </p:spTree>
    <p:extLst>
      <p:ext uri="{BB962C8B-B14F-4D97-AF65-F5344CB8AC3E}">
        <p14:creationId xmlns:p14="http://schemas.microsoft.com/office/powerpoint/2010/main" val="967234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一个总线周期由一个地址期和一个或多个数据期组成；各信号含义见</a:t>
            </a:r>
            <a:r>
              <a:rPr lang="en-US" altLang="zh-CN" sz="1200" dirty="0"/>
              <a:t>P206</a:t>
            </a:r>
            <a:r>
              <a:rPr lang="zh-CN" altLang="en-US" sz="1200" dirty="0"/>
              <a:t>表</a:t>
            </a:r>
            <a:r>
              <a:rPr lang="en-US" altLang="zh-CN" sz="1200" dirty="0"/>
              <a:t>6.1</a:t>
            </a:r>
            <a:endParaRPr lang="zh-CN" altLang="en-US" dirty="0"/>
          </a:p>
        </p:txBody>
      </p:sp>
    </p:spTree>
    <p:extLst>
      <p:ext uri="{BB962C8B-B14F-4D97-AF65-F5344CB8AC3E}">
        <p14:creationId xmlns:p14="http://schemas.microsoft.com/office/powerpoint/2010/main" val="3837155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与课本图</a:t>
            </a:r>
            <a:r>
              <a:rPr lang="en-US" altLang="zh-CN" dirty="0"/>
              <a:t>6.2</a:t>
            </a:r>
            <a:r>
              <a:rPr lang="zh-CN" altLang="en-US" dirty="0"/>
              <a:t>有出入，但本质都是</a:t>
            </a:r>
            <a:r>
              <a:rPr lang="en-US" altLang="zh-CN" dirty="0"/>
              <a:t>“</a:t>
            </a:r>
            <a:r>
              <a:rPr lang="zh-CN" altLang="en-US" dirty="0"/>
              <a:t>各种总线，经桥互连；各种设备，经接口接入总线</a:t>
            </a:r>
            <a:r>
              <a:rPr lang="en-US" altLang="zh-CN" dirty="0"/>
              <a:t>”</a:t>
            </a:r>
            <a:endParaRPr lang="zh-CN" altLang="en-US" dirty="0"/>
          </a:p>
        </p:txBody>
      </p:sp>
    </p:spTree>
    <p:extLst>
      <p:ext uri="{BB962C8B-B14F-4D97-AF65-F5344CB8AC3E}">
        <p14:creationId xmlns:p14="http://schemas.microsoft.com/office/powerpoint/2010/main" val="3879861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与课本图</a:t>
            </a:r>
            <a:r>
              <a:rPr lang="en-US" altLang="zh-CN" dirty="0"/>
              <a:t>6.2</a:t>
            </a:r>
            <a:r>
              <a:rPr lang="zh-CN" altLang="en-US" dirty="0"/>
              <a:t>有出入，但本质都是</a:t>
            </a:r>
            <a:r>
              <a:rPr lang="en-US" altLang="zh-CN" dirty="0"/>
              <a:t>“</a:t>
            </a:r>
            <a:r>
              <a:rPr lang="zh-CN" altLang="en-US" dirty="0"/>
              <a:t>各种总线，经桥互连；各种设备，经接口接入总线</a:t>
            </a:r>
            <a:r>
              <a:rPr lang="en-US" altLang="zh-CN" dirty="0"/>
              <a:t>”</a:t>
            </a:r>
            <a:endParaRPr lang="zh-CN" altLang="en-US" dirty="0"/>
          </a:p>
        </p:txBody>
      </p:sp>
    </p:spTree>
    <p:extLst>
      <p:ext uri="{BB962C8B-B14F-4D97-AF65-F5344CB8AC3E}">
        <p14:creationId xmlns:p14="http://schemas.microsoft.com/office/powerpoint/2010/main" val="2852650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引入的仲裁总线、中断和同步总线、公用线能支持多</a:t>
            </a:r>
            <a:r>
              <a:rPr lang="en-US" altLang="zh-CN" dirty="0"/>
              <a:t>CPU</a:t>
            </a:r>
            <a:r>
              <a:rPr lang="zh-CN" altLang="en-US" dirty="0"/>
              <a:t>架构（多主控）</a:t>
            </a:r>
          </a:p>
        </p:txBody>
      </p:sp>
    </p:spTree>
    <p:extLst>
      <p:ext uri="{BB962C8B-B14F-4D97-AF65-F5344CB8AC3E}">
        <p14:creationId xmlns:p14="http://schemas.microsoft.com/office/powerpoint/2010/main" val="616914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北桥、南桥：在主板北面和南面</a:t>
            </a:r>
          </a:p>
        </p:txBody>
      </p:sp>
    </p:spTree>
    <p:extLst>
      <p:ext uri="{BB962C8B-B14F-4D97-AF65-F5344CB8AC3E}">
        <p14:creationId xmlns:p14="http://schemas.microsoft.com/office/powerpoint/2010/main" val="1207736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57042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3">
              <a:lnSpc>
                <a:spcPct val="130000"/>
              </a:lnSpc>
              <a:spcBef>
                <a:spcPct val="0"/>
              </a:spcBef>
            </a:pPr>
            <a:r>
              <a:rPr lang="en-US" altLang="zh-CN" dirty="0"/>
              <a:t>USB</a:t>
            </a:r>
            <a:r>
              <a:rPr lang="zh-CN" altLang="en-US" dirty="0"/>
              <a:t>（</a:t>
            </a:r>
            <a:r>
              <a:rPr lang="en-US" altLang="zh-CN" dirty="0"/>
              <a:t>Universal Serial Bus</a:t>
            </a:r>
            <a:r>
              <a:rPr lang="zh-CN" altLang="en-US" dirty="0"/>
              <a:t>）</a:t>
            </a:r>
            <a:r>
              <a:rPr lang="en-US" altLang="zh-CN" dirty="0"/>
              <a:t>type-A</a:t>
            </a:r>
            <a:r>
              <a:rPr lang="zh-CN" altLang="en-US" dirty="0"/>
              <a:t>只有</a:t>
            </a:r>
            <a:r>
              <a:rPr lang="en-US" altLang="zh-CN" dirty="0"/>
              <a:t>4</a:t>
            </a:r>
            <a:r>
              <a:rPr lang="zh-CN" altLang="en-US" dirty="0"/>
              <a:t>根线，两根电源两根信号，故信号是串行传输的</a:t>
            </a:r>
          </a:p>
        </p:txBody>
      </p:sp>
    </p:spTree>
    <p:extLst>
      <p:ext uri="{BB962C8B-B14F-4D97-AF65-F5344CB8AC3E}">
        <p14:creationId xmlns:p14="http://schemas.microsoft.com/office/powerpoint/2010/main" val="3129345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80636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80636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algn="r">
              <a:buNone/>
            </a:pPr>
            <a:fld id="{9A0DB2DC-4C9A-4742-B13C-FB6460FD3503}" type="slidenum">
              <a:rPr lang="en-US" altLang="zh-CN" smtClean="0"/>
              <a:t>‹#›</a:t>
            </a:fld>
            <a:endParaRPr lang="en-US" altLang="zh-CN" dirty="0"/>
          </a:p>
        </p:txBody>
      </p:sp>
    </p:spTree>
    <p:extLst>
      <p:ext uri="{BB962C8B-B14F-4D97-AF65-F5344CB8AC3E}">
        <p14:creationId xmlns:p14="http://schemas.microsoft.com/office/powerpoint/2010/main" val="411918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smtClean="0">
                <a:latin typeface="Arial" panose="020B0604020202020204" pitchFamily="34" charset="0"/>
              </a:rPr>
              <a:t>‹#›</a:t>
            </a:fld>
            <a:endParaRPr lang="en-US" altLang="zh-CN" dirty="0">
              <a:latin typeface="Arial" panose="020B0604020202020204" pitchFamily="34" charset="0"/>
            </a:endParaRPr>
          </a:p>
        </p:txBody>
      </p:sp>
    </p:spTree>
    <p:extLst>
      <p:ext uri="{BB962C8B-B14F-4D97-AF65-F5344CB8AC3E}">
        <p14:creationId xmlns:p14="http://schemas.microsoft.com/office/powerpoint/2010/main" val="3409698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smtClean="0">
                <a:latin typeface="Arial" panose="020B0604020202020204" pitchFamily="34" charset="0"/>
              </a:rPr>
              <a:t>‹#›</a:t>
            </a:fld>
            <a:endParaRPr lang="en-US" altLang="zh-CN" dirty="0">
              <a:latin typeface="Arial" panose="020B0604020202020204" pitchFamily="34" charset="0"/>
            </a:endParaRPr>
          </a:p>
        </p:txBody>
      </p:sp>
    </p:spTree>
    <p:extLst>
      <p:ext uri="{BB962C8B-B14F-4D97-AF65-F5344CB8AC3E}">
        <p14:creationId xmlns:p14="http://schemas.microsoft.com/office/powerpoint/2010/main" val="183494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itchFamily="18" charset="0"/>
                <a:ea typeface="黑体" pitchFamily="49" charset="-122"/>
                <a:cs typeface="Times New Roman" pitchFamily="18" charset="0"/>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smtClean="0">
                <a:latin typeface="Arial" panose="020B0604020202020204" pitchFamily="34" charset="0"/>
              </a:rPr>
              <a:t>‹#›</a:t>
            </a:fld>
            <a:endParaRPr lang="en-US" altLang="zh-CN" dirty="0">
              <a:latin typeface="Arial" panose="020B0604020202020204" pitchFamily="34" charset="0"/>
            </a:endParaRPr>
          </a:p>
        </p:txBody>
      </p:sp>
    </p:spTree>
    <p:extLst>
      <p:ext uri="{BB962C8B-B14F-4D97-AF65-F5344CB8AC3E}">
        <p14:creationId xmlns:p14="http://schemas.microsoft.com/office/powerpoint/2010/main" val="221698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smtClean="0">
                <a:latin typeface="Arial" panose="020B0604020202020204" pitchFamily="34" charset="0"/>
              </a:rPr>
              <a:t>‹#›</a:t>
            </a:fld>
            <a:endParaRPr lang="en-US" altLang="zh-CN" dirty="0">
              <a:latin typeface="Arial" panose="020B0604020202020204" pitchFamily="34" charset="0"/>
            </a:endParaRPr>
          </a:p>
        </p:txBody>
      </p:sp>
    </p:spTree>
    <p:extLst>
      <p:ext uri="{BB962C8B-B14F-4D97-AF65-F5344CB8AC3E}">
        <p14:creationId xmlns:p14="http://schemas.microsoft.com/office/powerpoint/2010/main" val="409728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smtClean="0">
                <a:latin typeface="Arial" panose="020B0604020202020204" pitchFamily="34" charset="0"/>
              </a:rPr>
              <a:t>‹#›</a:t>
            </a:fld>
            <a:endParaRPr lang="en-US" altLang="zh-CN" dirty="0">
              <a:latin typeface="Arial" panose="020B0604020202020204" pitchFamily="34" charset="0"/>
            </a:endParaRPr>
          </a:p>
        </p:txBody>
      </p:sp>
    </p:spTree>
    <p:extLst>
      <p:ext uri="{BB962C8B-B14F-4D97-AF65-F5344CB8AC3E}">
        <p14:creationId xmlns:p14="http://schemas.microsoft.com/office/powerpoint/2010/main" val="1483530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smtClean="0">
                <a:latin typeface="Arial" panose="020B0604020202020204" pitchFamily="34" charset="0"/>
              </a:rPr>
              <a:t>‹#›</a:t>
            </a:fld>
            <a:endParaRPr lang="en-US" altLang="zh-CN" dirty="0">
              <a:latin typeface="Arial" panose="020B0604020202020204" pitchFamily="34" charset="0"/>
            </a:endParaRPr>
          </a:p>
        </p:txBody>
      </p:sp>
    </p:spTree>
    <p:extLst>
      <p:ext uri="{BB962C8B-B14F-4D97-AF65-F5344CB8AC3E}">
        <p14:creationId xmlns:p14="http://schemas.microsoft.com/office/powerpoint/2010/main" val="321310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smtClean="0">
                <a:latin typeface="Arial" panose="020B0604020202020204" pitchFamily="34" charset="0"/>
              </a:rPr>
              <a:t>‹#›</a:t>
            </a:fld>
            <a:endParaRPr lang="en-US" altLang="zh-CN" dirty="0">
              <a:latin typeface="Arial" panose="020B0604020202020204" pitchFamily="34" charset="0"/>
            </a:endParaRPr>
          </a:p>
        </p:txBody>
      </p:sp>
    </p:spTree>
    <p:extLst>
      <p:ext uri="{BB962C8B-B14F-4D97-AF65-F5344CB8AC3E}">
        <p14:creationId xmlns:p14="http://schemas.microsoft.com/office/powerpoint/2010/main" val="148665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smtClean="0">
                <a:latin typeface="Arial" panose="020B0604020202020204" pitchFamily="34" charset="0"/>
              </a:rPr>
              <a:t>‹#›</a:t>
            </a:fld>
            <a:endParaRPr lang="en-US" altLang="zh-CN" dirty="0">
              <a:latin typeface="Arial" panose="020B0604020202020204" pitchFamily="34" charset="0"/>
            </a:endParaRPr>
          </a:p>
        </p:txBody>
      </p:sp>
    </p:spTree>
    <p:extLst>
      <p:ext uri="{BB962C8B-B14F-4D97-AF65-F5344CB8AC3E}">
        <p14:creationId xmlns:p14="http://schemas.microsoft.com/office/powerpoint/2010/main" val="647466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smtClean="0">
                <a:latin typeface="Arial" panose="020B0604020202020204" pitchFamily="34" charset="0"/>
              </a:rPr>
              <a:t>‹#›</a:t>
            </a:fld>
            <a:endParaRPr lang="en-US" altLang="zh-CN" dirty="0">
              <a:latin typeface="Arial" panose="020B0604020202020204" pitchFamily="34" charset="0"/>
            </a:endParaRPr>
          </a:p>
        </p:txBody>
      </p:sp>
    </p:spTree>
    <p:extLst>
      <p:ext uri="{BB962C8B-B14F-4D97-AF65-F5344CB8AC3E}">
        <p14:creationId xmlns:p14="http://schemas.microsoft.com/office/powerpoint/2010/main" val="3076387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smtClean="0">
                <a:latin typeface="Arial" panose="020B0604020202020204" pitchFamily="34" charset="0"/>
              </a:rPr>
              <a:t>‹#›</a:t>
            </a:fld>
            <a:endParaRPr lang="en-US" altLang="zh-CN" dirty="0">
              <a:latin typeface="Arial" panose="020B0604020202020204" pitchFamily="34" charset="0"/>
            </a:endParaRPr>
          </a:p>
        </p:txBody>
      </p:sp>
    </p:spTree>
    <p:extLst>
      <p:ext uri="{BB962C8B-B14F-4D97-AF65-F5344CB8AC3E}">
        <p14:creationId xmlns:p14="http://schemas.microsoft.com/office/powerpoint/2010/main" val="1516473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vl="0" eaLnBrk="1" hangingPunct="1">
              <a:buNone/>
            </a:pPr>
            <a:fld id="{9A0DB2DC-4C9A-4742-B13C-FB6460FD3503}" type="slidenum">
              <a:rPr lang="en-US" altLang="zh-CN" smtClean="0">
                <a:latin typeface="Arial" panose="020B0604020202020204" pitchFamily="34" charset="0"/>
              </a:rPr>
              <a:t>‹#›</a:t>
            </a:fld>
            <a:endParaRPr lang="en-US" altLang="zh-CN" dirty="0">
              <a:latin typeface="Arial" panose="020B0604020202020204" pitchFamily="34" charset="0"/>
            </a:endParaRPr>
          </a:p>
        </p:txBody>
      </p:sp>
    </p:spTree>
    <p:extLst>
      <p:ext uri="{BB962C8B-B14F-4D97-AF65-F5344CB8AC3E}">
        <p14:creationId xmlns:p14="http://schemas.microsoft.com/office/powerpoint/2010/main" val="25600067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6.1.sw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6.3.sw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6.4.sw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bilibili.com/video/BV15V4y1U7ma/?spm_id_from=333.337.search-card.all.click&amp;vd_source=b869861226c5456c9b6bc90d165bf07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bilibili.com/video/BV1b44y1E7XF/?spm_id_from=333.337.search-card.all.click&amp;vd_source=b869861226c5456c9b6bc90d165bf07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6.11.sw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20.png"/><Relationship Id="rId4" Type="http://schemas.openxmlformats.org/officeDocument/2006/relationships/oleObject" Target="../embeddings/oleObject1.bin"/></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7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6.16.sw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www.bilibili.com/video/BV1L14y137R8/?spm_id_from=333.788.recommend_more_video.-1&amp;vd_source=b869861226c5456c9b6bc90d165bf07e" TargetMode="External"/><Relationship Id="rId2" Type="http://schemas.openxmlformats.org/officeDocument/2006/relationships/hyperlink" Target="https://www.bilibili.com/video/BV1VT4y1y7Ne/?spm_id_from=333.337.search-card.all.click&amp;vd_source=b869861226c5456c9b6bc90d165bf07e"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6" name="标题 4"/>
          <p:cNvSpPr>
            <a:spLocks noGrp="1"/>
          </p:cNvSpPr>
          <p:nvPr>
            <p:ph type="title"/>
          </p:nvPr>
        </p:nvSpPr>
        <p:spPr/>
        <p:txBody>
          <a:bodyPr vert="horz" wrap="square" lIns="91440" tIns="45720" rIns="91440" bIns="45720" anchor="b" anchorCtr="0"/>
          <a:lstStyle/>
          <a:p>
            <a:r>
              <a:rPr lang="zh-CN" altLang="en-US" dirty="0"/>
              <a:t>第</a:t>
            </a:r>
            <a:r>
              <a:rPr lang="en-US" altLang="zh-CN" dirty="0"/>
              <a:t>6</a:t>
            </a:r>
            <a:r>
              <a:rPr lang="zh-CN" altLang="en-US" dirty="0"/>
              <a:t>章  总线系统</a:t>
            </a:r>
          </a:p>
        </p:txBody>
      </p:sp>
      <p:sp>
        <p:nvSpPr>
          <p:cNvPr id="3075" name="Rectangle 3"/>
          <p:cNvSpPr>
            <a:spLocks noGrp="1"/>
          </p:cNvSpPr>
          <p:nvPr>
            <p:ph idx="1"/>
          </p:nvPr>
        </p:nvSpPr>
        <p:spPr/>
        <p:txBody>
          <a:bodyPr vert="horz" wrap="square" lIns="91440" tIns="45720" rIns="91440" bIns="45720" anchor="t" anchorCtr="0"/>
          <a:lstStyle/>
          <a:p>
            <a:pPr eaLnBrk="1" hangingPunct="1">
              <a:lnSpc>
                <a:spcPct val="90000"/>
              </a:lnSpc>
              <a:buNone/>
            </a:pPr>
            <a:r>
              <a:rPr lang="en-US" altLang="zh-CN" dirty="0"/>
              <a:t>6.1 </a:t>
            </a:r>
            <a:r>
              <a:rPr lang="zh-CN" altLang="en-US" dirty="0"/>
              <a:t>总线的概念和结构形态</a:t>
            </a:r>
          </a:p>
          <a:p>
            <a:pPr eaLnBrk="1" hangingPunct="1">
              <a:lnSpc>
                <a:spcPct val="90000"/>
              </a:lnSpc>
              <a:buNone/>
            </a:pPr>
            <a:r>
              <a:rPr lang="en-US" altLang="zh-CN" dirty="0"/>
              <a:t>6.2 </a:t>
            </a:r>
            <a:r>
              <a:rPr lang="zh-CN" altLang="en-US" dirty="0"/>
              <a:t>总线接口</a:t>
            </a:r>
          </a:p>
          <a:p>
            <a:pPr eaLnBrk="1" hangingPunct="1">
              <a:lnSpc>
                <a:spcPct val="90000"/>
              </a:lnSpc>
              <a:buNone/>
            </a:pPr>
            <a:r>
              <a:rPr lang="en-US" altLang="zh-CN" dirty="0"/>
              <a:t>6.3 </a:t>
            </a:r>
            <a:r>
              <a:rPr lang="zh-CN" altLang="en-US" dirty="0"/>
              <a:t>总线仲裁</a:t>
            </a:r>
          </a:p>
          <a:p>
            <a:pPr eaLnBrk="1" hangingPunct="1">
              <a:lnSpc>
                <a:spcPct val="90000"/>
              </a:lnSpc>
              <a:buNone/>
            </a:pPr>
            <a:r>
              <a:rPr lang="en-US" altLang="zh-CN" dirty="0"/>
              <a:t>6.4 </a:t>
            </a:r>
            <a:r>
              <a:rPr lang="zh-CN" altLang="en-US" dirty="0"/>
              <a:t>总线的定时和数据传送模式</a:t>
            </a:r>
          </a:p>
          <a:p>
            <a:pPr eaLnBrk="1" hangingPunct="1">
              <a:lnSpc>
                <a:spcPct val="90000"/>
              </a:lnSpc>
              <a:buNone/>
            </a:pPr>
            <a:r>
              <a:rPr lang="en-US" altLang="zh-CN" dirty="0"/>
              <a:t>6.5 PCI</a:t>
            </a:r>
            <a:r>
              <a:rPr lang="zh-CN" altLang="en-US" dirty="0"/>
              <a:t>总线和</a:t>
            </a:r>
            <a:r>
              <a:rPr lang="en-US" altLang="zh-CN" dirty="0"/>
              <a:t>PCIe</a:t>
            </a:r>
            <a:r>
              <a:rPr lang="zh-CN" altLang="en-US" dirty="0"/>
              <a:t>总线</a:t>
            </a:r>
          </a:p>
        </p:txBody>
      </p:sp>
      <p:sp>
        <p:nvSpPr>
          <p:cNvPr id="307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a:t>
            </a:fld>
            <a:endParaRPr lang="en-US" altLang="zh-CN"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p:cNvSpPr>
          <p:nvPr>
            <p:ph idx="1"/>
          </p:nvPr>
        </p:nvSpPr>
        <p:spPr>
          <a:xfrm>
            <a:off x="179388" y="333375"/>
            <a:ext cx="7570787" cy="2087563"/>
          </a:xfrm>
        </p:spPr>
        <p:txBody>
          <a:bodyPr vert="horz" wrap="square" lIns="91440" tIns="45720" rIns="91440" bIns="45720" anchor="t" anchorCtr="0"/>
          <a:lstStyle/>
          <a:p>
            <a:pPr eaLnBrk="1" hangingPunct="1">
              <a:buNone/>
            </a:pPr>
            <a:r>
              <a:rPr lang="en-US" altLang="zh-CN" sz="2200" dirty="0"/>
              <a:t>【</a:t>
            </a:r>
            <a:r>
              <a:rPr lang="zh-CN" altLang="en-US" sz="2200" dirty="0"/>
              <a:t>例</a:t>
            </a:r>
            <a:r>
              <a:rPr lang="en-US" altLang="zh-CN" sz="2200" dirty="0"/>
              <a:t>1】</a:t>
            </a:r>
            <a:r>
              <a:rPr lang="zh-CN" altLang="en-US" sz="2200" dirty="0"/>
              <a:t>（</a:t>
            </a:r>
            <a:r>
              <a:rPr lang="en-US" altLang="zh-CN" sz="2200" dirty="0"/>
              <a:t>1</a:t>
            </a:r>
            <a:r>
              <a:rPr lang="zh-CN" altLang="en-US" sz="2200" dirty="0"/>
              <a:t>）某总线在一个总线周期中并行传送</a:t>
            </a:r>
            <a:r>
              <a:rPr lang="en-US" altLang="zh-CN" sz="2200" dirty="0"/>
              <a:t>4</a:t>
            </a:r>
            <a:r>
              <a:rPr lang="zh-CN" altLang="en-US" sz="2200" dirty="0"/>
              <a:t>个字节的数据，假设一个总线周期等于一个总线时钟周期，总线时钟频率为</a:t>
            </a:r>
            <a:r>
              <a:rPr lang="en-US" altLang="zh-CN" sz="2200" dirty="0"/>
              <a:t>33MHz</a:t>
            </a:r>
            <a:r>
              <a:rPr lang="zh-CN" altLang="en-US" sz="2200" dirty="0"/>
              <a:t>，总线带宽是多少</a:t>
            </a:r>
            <a:r>
              <a:rPr lang="en-US" altLang="zh-CN" sz="2200" dirty="0"/>
              <a:t>?</a:t>
            </a:r>
          </a:p>
          <a:p>
            <a:pPr eaLnBrk="1" hangingPunct="1">
              <a:buNone/>
            </a:pPr>
            <a:r>
              <a:rPr lang="zh-CN" altLang="en-US" sz="2200" dirty="0"/>
              <a:t>（</a:t>
            </a:r>
            <a:r>
              <a:rPr lang="en-US" altLang="zh-CN" sz="2200" dirty="0"/>
              <a:t>2</a:t>
            </a:r>
            <a:r>
              <a:rPr lang="zh-CN" altLang="en-US" sz="2200" dirty="0"/>
              <a:t>）如果一个总线周期中并行传送</a:t>
            </a:r>
            <a:r>
              <a:rPr lang="en-US" altLang="zh-CN" sz="2200" dirty="0"/>
              <a:t>64</a:t>
            </a:r>
            <a:r>
              <a:rPr lang="zh-CN" altLang="en-US" sz="2200" dirty="0"/>
              <a:t>位数据，总线时钟频率升为</a:t>
            </a:r>
            <a:r>
              <a:rPr lang="en-US" altLang="zh-CN" sz="2200" dirty="0"/>
              <a:t>66MHz</a:t>
            </a:r>
            <a:r>
              <a:rPr lang="zh-CN" altLang="en-US" sz="2200" dirty="0"/>
              <a:t>，总线带宽是多少</a:t>
            </a:r>
            <a:r>
              <a:rPr lang="en-US" altLang="zh-CN" sz="2200" dirty="0"/>
              <a:t>?</a:t>
            </a:r>
          </a:p>
        </p:txBody>
      </p:sp>
      <p:sp>
        <p:nvSpPr>
          <p:cNvPr id="1024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10</a:t>
            </a:fld>
            <a:endParaRPr lang="en-US" altLang="zh-CN" sz="1000" dirty="0"/>
          </a:p>
        </p:txBody>
      </p:sp>
      <p:sp>
        <p:nvSpPr>
          <p:cNvPr id="10244" name="Rectangle 3"/>
          <p:cNvSpPr/>
          <p:nvPr/>
        </p:nvSpPr>
        <p:spPr>
          <a:xfrm>
            <a:off x="395288" y="2420938"/>
            <a:ext cx="8435975" cy="3941762"/>
          </a:xfrm>
          <a:prstGeom prst="rect">
            <a:avLst/>
          </a:prstGeom>
          <a:noFill/>
          <a:ln w="9525">
            <a:noFill/>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342900" lvl="0" indent="-342900" eaLnBrk="1" hangingPunct="1">
              <a:buNone/>
            </a:pPr>
            <a:r>
              <a:rPr lang="zh-CN" altLang="en-US" dirty="0"/>
              <a:t>解：（</a:t>
            </a:r>
            <a:r>
              <a:rPr lang="en-US" altLang="zh-CN" dirty="0"/>
              <a:t>1</a:t>
            </a:r>
            <a:r>
              <a:rPr lang="zh-CN" altLang="en-US" dirty="0"/>
              <a:t>）设总线带宽用</a:t>
            </a:r>
            <a:r>
              <a:rPr lang="en-US" altLang="zh-CN" dirty="0"/>
              <a:t>Dr</a:t>
            </a:r>
            <a:r>
              <a:rPr lang="zh-CN" altLang="en-US" dirty="0"/>
              <a:t>表示，总线时钟周期用</a:t>
            </a:r>
            <a:r>
              <a:rPr lang="en-US" altLang="zh-CN" dirty="0"/>
              <a:t>T=1/f</a:t>
            </a:r>
            <a:r>
              <a:rPr lang="zh-CN" altLang="en-US" dirty="0"/>
              <a:t>表示，一个总线周期传送的数据量用</a:t>
            </a:r>
            <a:r>
              <a:rPr lang="en-US" altLang="zh-CN" dirty="0"/>
              <a:t>D</a:t>
            </a:r>
            <a:r>
              <a:rPr lang="zh-CN" altLang="en-US" dirty="0"/>
              <a:t>表示，根据定义可得</a:t>
            </a:r>
          </a:p>
          <a:p>
            <a:pPr marL="342900" lvl="0" indent="-342900" eaLnBrk="1" hangingPunct="1">
              <a:buNone/>
            </a:pPr>
            <a:r>
              <a:rPr lang="zh-CN" altLang="en-US" dirty="0"/>
              <a:t>	</a:t>
            </a:r>
            <a:r>
              <a:rPr lang="en-US" altLang="zh-CN" dirty="0"/>
              <a:t>Dr=D/T=D×</a:t>
            </a:r>
            <a:r>
              <a:rPr lang="zh-CN" altLang="en-US" dirty="0"/>
              <a:t>（</a:t>
            </a:r>
            <a:r>
              <a:rPr lang="en-US" altLang="zh-CN" dirty="0"/>
              <a:t>1/T</a:t>
            </a:r>
            <a:r>
              <a:rPr lang="zh-CN" altLang="en-US" dirty="0"/>
              <a:t>）</a:t>
            </a:r>
            <a:r>
              <a:rPr lang="en-US" altLang="zh-CN" dirty="0"/>
              <a:t>=D×f=4B×33×10</a:t>
            </a:r>
            <a:r>
              <a:rPr lang="en-US" altLang="zh-CN" baseline="30000" dirty="0"/>
              <a:t>6</a:t>
            </a:r>
            <a:r>
              <a:rPr lang="en-US" altLang="zh-CN" dirty="0"/>
              <a:t>/s=132MB/s</a:t>
            </a:r>
          </a:p>
          <a:p>
            <a:pPr marL="342900" lvl="0" indent="-342900" eaLnBrk="1" hangingPunct="1">
              <a:buNone/>
            </a:pPr>
            <a:r>
              <a:rPr lang="en-US" altLang="zh-CN" dirty="0"/>
              <a:t>	</a:t>
            </a:r>
            <a:r>
              <a:rPr lang="zh-CN" altLang="en-US" dirty="0"/>
              <a:t>（</a:t>
            </a:r>
            <a:r>
              <a:rPr lang="en-US" altLang="zh-CN" dirty="0"/>
              <a:t>2</a:t>
            </a:r>
            <a:r>
              <a:rPr lang="zh-CN" altLang="en-US" dirty="0"/>
              <a:t>）</a:t>
            </a:r>
            <a:r>
              <a:rPr lang="en-US" altLang="zh-CN" dirty="0"/>
              <a:t>64</a:t>
            </a:r>
            <a:r>
              <a:rPr lang="zh-CN" altLang="en-US" dirty="0"/>
              <a:t>位</a:t>
            </a:r>
            <a:r>
              <a:rPr lang="en-US" altLang="zh-CN" dirty="0"/>
              <a:t>=8B</a:t>
            </a:r>
          </a:p>
          <a:p>
            <a:pPr marL="342900" lvl="0" indent="-342900" eaLnBrk="1" hangingPunct="1">
              <a:buNone/>
            </a:pPr>
            <a:r>
              <a:rPr lang="en-US" altLang="zh-CN" dirty="0"/>
              <a:t>	Dr=D×f=8B×66×10</a:t>
            </a:r>
            <a:r>
              <a:rPr lang="en-US" altLang="zh-CN" baseline="30000" dirty="0"/>
              <a:t>6</a:t>
            </a:r>
            <a:r>
              <a:rPr lang="en-US" altLang="zh-CN" dirty="0"/>
              <a:t>/s=528MB/s</a:t>
            </a:r>
          </a:p>
        </p:txBody>
      </p:sp>
      <p:sp>
        <p:nvSpPr>
          <p:cNvPr id="10245" name="矩形 4"/>
          <p:cNvSpPr/>
          <p:nvPr/>
        </p:nvSpPr>
        <p:spPr>
          <a:xfrm>
            <a:off x="428625" y="0"/>
            <a:ext cx="238918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zh-CN" sz="1800" b="1" dirty="0"/>
              <a:t>6.1.1 总线的基本概念</a:t>
            </a:r>
            <a:endParaRPr lang="zh-CN" altLang="en-US" sz="1800" dirty="0"/>
          </a:p>
        </p:txBody>
      </p:sp>
    </p:spTree>
    <p:extLst>
      <p:ext uri="{BB962C8B-B14F-4D97-AF65-F5344CB8AC3E}">
        <p14:creationId xmlns:p14="http://schemas.microsoft.com/office/powerpoint/2010/main" val="4198149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p:cNvSpPr>
          <p:nvPr>
            <p:ph type="title"/>
          </p:nvPr>
        </p:nvSpPr>
        <p:spPr/>
        <p:txBody>
          <a:bodyPr vert="horz" wrap="square" lIns="91440" tIns="45720" rIns="91440" bIns="45720" anchor="b" anchorCtr="0"/>
          <a:lstStyle/>
          <a:p>
            <a:pPr eaLnBrk="1" hangingPunct="1"/>
            <a:r>
              <a:rPr lang="en-US" altLang="zh-CN" dirty="0">
                <a:cs typeface="Times New Roman" panose="02020603050405020304" pitchFamily="18" charset="0"/>
              </a:rPr>
              <a:t>6.1.2 </a:t>
            </a:r>
            <a:r>
              <a:rPr lang="zh-CN" altLang="en-US" b="0" dirty="0">
                <a:latin typeface="宋体" panose="02010600030101010101" pitchFamily="2" charset="-122"/>
              </a:rPr>
              <a:t>总线的连接方式</a:t>
            </a:r>
            <a:r>
              <a:rPr lang="zh-CN" altLang="en-US" b="0" i="1" dirty="0">
                <a:latin typeface="宋体" panose="02010600030101010101" pitchFamily="2" charset="-122"/>
              </a:rPr>
              <a:t> </a:t>
            </a:r>
          </a:p>
        </p:txBody>
      </p:sp>
      <p:sp>
        <p:nvSpPr>
          <p:cNvPr id="11268" name="Rectangle 3"/>
          <p:cNvSpPr>
            <a:spLocks noGrp="1"/>
          </p:cNvSpPr>
          <p:nvPr>
            <p:ph idx="1"/>
          </p:nvPr>
        </p:nvSpPr>
        <p:spPr>
          <a:xfrm>
            <a:off x="838200" y="1600200"/>
            <a:ext cx="7929563" cy="1905000"/>
          </a:xfrm>
        </p:spPr>
        <p:txBody>
          <a:bodyPr vert="horz" wrap="square" lIns="91440" tIns="45720" rIns="91440" bIns="45720" anchor="t" anchorCtr="0"/>
          <a:lstStyle/>
          <a:p>
            <a:pPr eaLnBrk="1" hangingPunct="1"/>
            <a:r>
              <a:rPr lang="zh-CN" altLang="en-US" sz="1900" dirty="0">
                <a:solidFill>
                  <a:schemeClr val="accent5">
                    <a:lumMod val="75000"/>
                  </a:schemeClr>
                </a:solidFill>
                <a:latin typeface="宋体" panose="02010600030101010101" pitchFamily="2" charset="-122"/>
              </a:rPr>
              <a:t>适配器（接口）</a:t>
            </a:r>
            <a:r>
              <a:rPr lang="zh-CN" altLang="en-US" sz="1900" dirty="0">
                <a:latin typeface="宋体" panose="02010600030101010101" pitchFamily="2" charset="-122"/>
              </a:rPr>
              <a:t>：实现高速</a:t>
            </a:r>
            <a:r>
              <a:rPr lang="en-US" altLang="zh-CN" sz="1900" dirty="0">
                <a:latin typeface="宋体" panose="02010600030101010101" pitchFamily="2" charset="-122"/>
              </a:rPr>
              <a:t>CPU</a:t>
            </a:r>
            <a:r>
              <a:rPr lang="zh-CN" altLang="en-US" sz="1900" dirty="0">
                <a:latin typeface="宋体" panose="02010600030101010101" pitchFamily="2" charset="-122"/>
              </a:rPr>
              <a:t>与低速外设之间工作速度上的匹配和同步，并完成计算机和外设之间的所有数据传送和控制。 </a:t>
            </a:r>
          </a:p>
          <a:p>
            <a:pPr eaLnBrk="1" hangingPunct="1"/>
            <a:r>
              <a:rPr lang="zh-CN" altLang="en-US" sz="1900" dirty="0">
                <a:latin typeface="宋体" panose="02010600030101010101" pitchFamily="2" charset="-122"/>
              </a:rPr>
              <a:t>单机系统中总线结构的两种基本类型： </a:t>
            </a:r>
          </a:p>
          <a:p>
            <a:pPr lvl="1" eaLnBrk="1" hangingPunct="1"/>
            <a:r>
              <a:rPr lang="zh-CN" altLang="en-US" sz="2000" dirty="0">
                <a:solidFill>
                  <a:srgbClr val="FF0000"/>
                </a:solidFill>
                <a:latin typeface="宋体" panose="02010600030101010101" pitchFamily="2" charset="-122"/>
              </a:rPr>
              <a:t>单总线</a:t>
            </a:r>
            <a:r>
              <a:rPr lang="zh-CN" altLang="en-US" sz="2000" dirty="0">
                <a:latin typeface="宋体" panose="02010600030101010101" pitchFamily="2" charset="-122"/>
              </a:rPr>
              <a:t>：使用一条单一的系统总线来连接</a:t>
            </a:r>
            <a:r>
              <a:rPr lang="en-US" altLang="zh-CN" sz="2000" dirty="0">
                <a:latin typeface="宋体" panose="02010600030101010101" pitchFamily="2" charset="-122"/>
              </a:rPr>
              <a:t>CPU</a:t>
            </a:r>
            <a:r>
              <a:rPr lang="zh-CN" altLang="en-US" sz="2000" dirty="0">
                <a:latin typeface="宋体" panose="02010600030101010101" pitchFamily="2" charset="-122"/>
              </a:rPr>
              <a:t>、内存和</a:t>
            </a:r>
            <a:r>
              <a:rPr lang="en-US" altLang="zh-CN" sz="2000" dirty="0">
                <a:latin typeface="宋体" panose="02010600030101010101" pitchFamily="2" charset="-122"/>
              </a:rPr>
              <a:t>I/O</a:t>
            </a:r>
            <a:r>
              <a:rPr lang="zh-CN" altLang="en-US" sz="2000" dirty="0">
                <a:latin typeface="宋体" panose="02010600030101010101" pitchFamily="2" charset="-122"/>
              </a:rPr>
              <a:t>设备。 </a:t>
            </a:r>
          </a:p>
        </p:txBody>
      </p:sp>
      <p:sp>
        <p:nvSpPr>
          <p:cNvPr id="11266"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11</a:t>
            </a:fld>
            <a:endParaRPr lang="en-US" altLang="zh-CN" sz="1000" dirty="0"/>
          </a:p>
        </p:txBody>
      </p:sp>
      <p:sp>
        <p:nvSpPr>
          <p:cNvPr id="11269" name="AutoShape 4"/>
          <p:cNvSpPr/>
          <p:nvPr/>
        </p:nvSpPr>
        <p:spPr>
          <a:xfrm>
            <a:off x="785813" y="4000500"/>
            <a:ext cx="1223962" cy="719138"/>
          </a:xfrm>
          <a:prstGeom prst="actionButtonInformation">
            <a:avLst/>
          </a:prstGeom>
          <a:solidFill>
            <a:schemeClr val="accent1"/>
          </a:solidFill>
          <a:ln w="9525">
            <a:noFill/>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隶书" panose="02010509060101010101" pitchFamily="49" charset="-122"/>
                <a:ea typeface="隶书" panose="02010509060101010101" pitchFamily="49" charset="-122"/>
                <a:hlinkClick r:id="rId3" action="ppaction://hlinkfile"/>
              </a:rPr>
              <a:t>CAI</a:t>
            </a:r>
            <a:endParaRPr lang="en-US" altLang="zh-CN" sz="2400" dirty="0">
              <a:latin typeface="隶书" panose="02010509060101010101" pitchFamily="49" charset="-122"/>
              <a:ea typeface="隶书" panose="02010509060101010101" pitchFamily="49" charset="-122"/>
            </a:endParaRPr>
          </a:p>
        </p:txBody>
      </p:sp>
      <p:pic>
        <p:nvPicPr>
          <p:cNvPr id="11270" name="图片 1"/>
          <p:cNvPicPr>
            <a:picLocks noChangeAspect="1"/>
          </p:cNvPicPr>
          <p:nvPr/>
        </p:nvPicPr>
        <p:blipFill>
          <a:blip r:embed="rId4"/>
          <a:stretch>
            <a:fillRect/>
          </a:stretch>
        </p:blipFill>
        <p:spPr>
          <a:xfrm>
            <a:off x="2484438" y="2997200"/>
            <a:ext cx="4833937" cy="373697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p:cNvSpPr>
          <p:nvPr>
            <p:ph idx="1"/>
          </p:nvPr>
        </p:nvSpPr>
        <p:spPr/>
        <p:txBody>
          <a:bodyPr vert="horz" wrap="square" lIns="91440" tIns="45720" rIns="91440" bIns="45720" anchor="t" anchorCtr="0"/>
          <a:lstStyle/>
          <a:p>
            <a:pPr eaLnBrk="1" hangingPunct="1"/>
            <a:r>
              <a:rPr lang="zh-CN" altLang="en-US" dirty="0"/>
              <a:t>单总线结构特点：</a:t>
            </a:r>
          </a:p>
          <a:p>
            <a:pPr lvl="1" eaLnBrk="1" hangingPunct="1">
              <a:buNone/>
            </a:pPr>
            <a:r>
              <a:rPr lang="zh-CN" altLang="en-US" dirty="0"/>
              <a:t>            在单总线结构中，要求连接到总线上的逻辑部件必须高速运行，以便在某些设备需要使用总线时，能迅速获得总线控制权；而当不再使用总线时，能迅速放弃总线控制权。否则，由于一条总线由多种功能部件共用，可能导致很大的时间延迟。</a:t>
            </a:r>
          </a:p>
        </p:txBody>
      </p:sp>
      <p:sp>
        <p:nvSpPr>
          <p:cNvPr id="12290"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12</a:t>
            </a:fld>
            <a:endParaRPr lang="en-US" altLang="zh-CN" sz="1000" dirty="0"/>
          </a:p>
        </p:txBody>
      </p:sp>
      <p:sp>
        <p:nvSpPr>
          <p:cNvPr id="2" name="文本框 1"/>
          <p:cNvSpPr txBox="1"/>
          <p:nvPr/>
        </p:nvSpPr>
        <p:spPr>
          <a:xfrm>
            <a:off x="1188085" y="4796155"/>
            <a:ext cx="6218555" cy="934085"/>
          </a:xfrm>
          <a:prstGeom prst="rect">
            <a:avLst/>
          </a:prstGeom>
          <a:noFill/>
        </p:spPr>
        <p:txBody>
          <a:bodyPr wrap="square" rtlCol="0" anchor="t">
            <a:noAutofit/>
          </a:bodyPr>
          <a:lstStyle/>
          <a:p>
            <a:pPr lvl="1"/>
            <a:r>
              <a:rPr lang="zh-CN" altLang="en-US" sz="2000" b="1" dirty="0">
                <a:sym typeface="+mn-ea"/>
              </a:rPr>
              <a:t>优点：系统结构灵活，可扩充性强。</a:t>
            </a:r>
            <a:endParaRPr lang="zh-CN" altLang="en-US" sz="2000" b="1" dirty="0"/>
          </a:p>
          <a:p>
            <a:pPr lvl="1"/>
            <a:r>
              <a:rPr lang="zh-CN" altLang="en-US" sz="2000" b="1" dirty="0">
                <a:sym typeface="+mn-ea"/>
              </a:rPr>
              <a:t>缺点：机器速度受单总线速度的限制。</a:t>
            </a:r>
          </a:p>
        </p:txBody>
      </p:sp>
      <p:sp>
        <p:nvSpPr>
          <p:cNvPr id="3" name="标题 2"/>
          <p:cNvSpPr>
            <a:spLocks noGrp="1"/>
          </p:cNvSpPr>
          <p:nvPr>
            <p:ph type="title"/>
          </p:nvPr>
        </p:nvSpPr>
        <p:spPr/>
        <p:txBody>
          <a:bodyPr/>
          <a:lstStyle/>
          <a:p>
            <a:r>
              <a:rPr lang="en-US" altLang="zh-CN" dirty="0">
                <a:cs typeface="Times New Roman" panose="02020603050405020304" pitchFamily="18" charset="0"/>
              </a:rPr>
              <a:t>6.1.2 </a:t>
            </a:r>
            <a:r>
              <a:rPr lang="zh-CN" altLang="en-US" dirty="0">
                <a:latin typeface="宋体" panose="02010600030101010101" pitchFamily="2" charset="-122"/>
              </a:rPr>
              <a:t>总线的连接方式</a:t>
            </a:r>
            <a:r>
              <a:rPr lang="zh-CN" altLang="en-US" i="1" dirty="0">
                <a:latin typeface="宋体" panose="02010600030101010101" pitchFamily="2" charset="-122"/>
              </a:rPr>
              <a:t> </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p:cNvSpPr>
          <p:nvPr>
            <p:ph type="title"/>
          </p:nvPr>
        </p:nvSpPr>
        <p:spPr/>
        <p:txBody>
          <a:bodyPr vert="horz" wrap="square" lIns="91440" tIns="45720" rIns="91440" bIns="45720" anchor="b" anchorCtr="0"/>
          <a:lstStyle/>
          <a:p>
            <a:pPr eaLnBrk="1" hangingPunct="1"/>
            <a:r>
              <a:rPr lang="en-US" altLang="zh-CN" dirty="0">
                <a:cs typeface="Times New Roman" panose="02020603050405020304" pitchFamily="18" charset="0"/>
              </a:rPr>
              <a:t>6.1.2 </a:t>
            </a:r>
            <a:r>
              <a:rPr lang="zh-CN" altLang="en-US" b="0" dirty="0">
                <a:latin typeface="宋体" panose="02010600030101010101" pitchFamily="2" charset="-122"/>
              </a:rPr>
              <a:t>总线的连接方式</a:t>
            </a:r>
          </a:p>
        </p:txBody>
      </p:sp>
      <p:sp>
        <p:nvSpPr>
          <p:cNvPr id="13316" name="Rectangle 3"/>
          <p:cNvSpPr>
            <a:spLocks noGrp="1"/>
          </p:cNvSpPr>
          <p:nvPr>
            <p:ph idx="1"/>
          </p:nvPr>
        </p:nvSpPr>
        <p:spPr/>
        <p:txBody>
          <a:bodyPr vert="horz" wrap="square" lIns="91440" tIns="45720" rIns="91440" bIns="45720" anchor="t" anchorCtr="0"/>
          <a:lstStyle/>
          <a:p>
            <a:pPr eaLnBrk="1" hangingPunct="1"/>
            <a:r>
              <a:rPr lang="zh-CN" altLang="en-US" b="1" dirty="0">
                <a:solidFill>
                  <a:schemeClr val="accent5">
                    <a:lumMod val="75000"/>
                  </a:schemeClr>
                </a:solidFill>
                <a:latin typeface="宋体" panose="02010600030101010101" pitchFamily="2" charset="-122"/>
              </a:rPr>
              <a:t>多总线</a:t>
            </a:r>
            <a:r>
              <a:rPr lang="zh-CN" altLang="en-US" dirty="0">
                <a:latin typeface="宋体" panose="02010600030101010101" pitchFamily="2" charset="-122"/>
              </a:rPr>
              <a:t>：在</a:t>
            </a:r>
            <a:r>
              <a:rPr lang="en-US" altLang="zh-CN" dirty="0">
                <a:latin typeface="宋体" panose="02010600030101010101" pitchFamily="2" charset="-122"/>
              </a:rPr>
              <a:t>CPU</a:t>
            </a:r>
            <a:r>
              <a:rPr lang="zh-CN" altLang="en-US" dirty="0">
                <a:latin typeface="宋体" panose="02010600030101010101" pitchFamily="2" charset="-122"/>
              </a:rPr>
              <a:t>、主存、</a:t>
            </a:r>
            <a:r>
              <a:rPr lang="en-US" altLang="zh-CN" dirty="0">
                <a:latin typeface="宋体" panose="02010600030101010101" pitchFamily="2" charset="-122"/>
              </a:rPr>
              <a:t>I/O</a:t>
            </a:r>
            <a:r>
              <a:rPr lang="zh-CN" altLang="en-US" dirty="0">
                <a:latin typeface="宋体" panose="02010600030101010101" pitchFamily="2" charset="-122"/>
              </a:rPr>
              <a:t>设备之间互联采用多条总线。如图所示。</a:t>
            </a:r>
          </a:p>
          <a:p>
            <a:pPr eaLnBrk="1" hangingPunct="1"/>
            <a:endParaRPr lang="zh-CN" altLang="en-US" dirty="0"/>
          </a:p>
        </p:txBody>
      </p:sp>
      <p:sp>
        <p:nvSpPr>
          <p:cNvPr id="1331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13</a:t>
            </a:fld>
            <a:endParaRPr lang="en-US" altLang="zh-CN" sz="1000" dirty="0"/>
          </a:p>
        </p:txBody>
      </p:sp>
      <p:pic>
        <p:nvPicPr>
          <p:cNvPr id="13317" name="Picture 4" descr="6a2"/>
          <p:cNvPicPr>
            <a:picLocks noChangeAspect="1"/>
          </p:cNvPicPr>
          <p:nvPr/>
        </p:nvPicPr>
        <p:blipFill>
          <a:blip r:embed="rId3"/>
          <a:stretch>
            <a:fillRect/>
          </a:stretch>
        </p:blipFill>
        <p:spPr>
          <a:xfrm>
            <a:off x="1475740" y="2637155"/>
            <a:ext cx="5905500" cy="3709988"/>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p:cNvSpPr>
          <p:nvPr>
            <p:ph type="title"/>
          </p:nvPr>
        </p:nvSpPr>
        <p:spPr/>
        <p:txBody>
          <a:bodyPr vert="horz" wrap="square" lIns="91440" tIns="45720" rIns="91440" bIns="45720" anchor="b" anchorCtr="0"/>
          <a:lstStyle/>
          <a:p>
            <a:pPr eaLnBrk="1" hangingPunct="1"/>
            <a:r>
              <a:rPr lang="en-US" altLang="zh-CN" dirty="0">
                <a:cs typeface="Times New Roman" panose="02020603050405020304" pitchFamily="18" charset="0"/>
              </a:rPr>
              <a:t>6.1.2 </a:t>
            </a:r>
            <a:r>
              <a:rPr lang="zh-CN" altLang="en-US" b="0" dirty="0">
                <a:latin typeface="宋体" panose="02010600030101010101" pitchFamily="2" charset="-122"/>
              </a:rPr>
              <a:t>总线的连接方式</a:t>
            </a:r>
          </a:p>
        </p:txBody>
      </p:sp>
      <p:sp>
        <p:nvSpPr>
          <p:cNvPr id="14340" name="Rectangle 3"/>
          <p:cNvSpPr>
            <a:spLocks noGrp="1"/>
          </p:cNvSpPr>
          <p:nvPr>
            <p:ph idx="1"/>
          </p:nvPr>
        </p:nvSpPr>
        <p:spPr>
          <a:xfrm>
            <a:off x="457200" y="1600200"/>
            <a:ext cx="8229600" cy="4997152"/>
          </a:xfrm>
        </p:spPr>
        <p:txBody>
          <a:bodyPr vert="horz" wrap="square" lIns="91440" tIns="45720" rIns="91440" bIns="45720" anchor="t" anchorCtr="0">
            <a:normAutofit/>
          </a:bodyPr>
          <a:lstStyle/>
          <a:p>
            <a:pPr eaLnBrk="1" hangingPunct="1">
              <a:lnSpc>
                <a:spcPct val="80000"/>
              </a:lnSpc>
            </a:pPr>
            <a:r>
              <a:rPr lang="en-US" altLang="zh-CN" sz="2600" dirty="0"/>
              <a:t>CPU</a:t>
            </a:r>
            <a:r>
              <a:rPr lang="zh-CN" altLang="en-US" sz="2600" dirty="0"/>
              <a:t>总线：</a:t>
            </a:r>
            <a:r>
              <a:rPr lang="en-US" altLang="zh-CN" sz="2600" dirty="0"/>
              <a:t>CPU</a:t>
            </a:r>
            <a:r>
              <a:rPr lang="zh-CN" altLang="en-US" sz="2600" dirty="0"/>
              <a:t>和</a:t>
            </a:r>
            <a:r>
              <a:rPr lang="en-US" altLang="zh-CN" sz="2600" dirty="0"/>
              <a:t>cache</a:t>
            </a:r>
            <a:r>
              <a:rPr lang="zh-CN" altLang="en-US" sz="2600" dirty="0"/>
              <a:t>之间采用</a:t>
            </a:r>
          </a:p>
          <a:p>
            <a:pPr eaLnBrk="1" hangingPunct="1">
              <a:lnSpc>
                <a:spcPct val="80000"/>
              </a:lnSpc>
            </a:pPr>
            <a:r>
              <a:rPr lang="zh-CN" altLang="en-US" sz="2600" dirty="0"/>
              <a:t>系统总线：主存连在其上，与</a:t>
            </a:r>
            <a:r>
              <a:rPr lang="en-US" altLang="zh-CN" sz="2600" dirty="0"/>
              <a:t>CPU</a:t>
            </a:r>
            <a:r>
              <a:rPr lang="zh-CN" altLang="en-US" sz="2600" dirty="0"/>
              <a:t>相连。</a:t>
            </a:r>
          </a:p>
          <a:p>
            <a:pPr eaLnBrk="1" hangingPunct="1">
              <a:lnSpc>
                <a:spcPct val="80000"/>
              </a:lnSpc>
            </a:pPr>
            <a:r>
              <a:rPr lang="zh-CN" altLang="en-US" sz="2600" dirty="0"/>
              <a:t>高速总线（例如</a:t>
            </a:r>
            <a:r>
              <a:rPr lang="en-US" altLang="zh-CN" sz="2600" dirty="0"/>
              <a:t>PCI-e</a:t>
            </a:r>
            <a:r>
              <a:rPr lang="zh-CN" altLang="en-US" sz="2600" dirty="0"/>
              <a:t>）：连接高速</a:t>
            </a:r>
            <a:r>
              <a:rPr lang="en-US" altLang="zh-CN" sz="2600" dirty="0"/>
              <a:t>LAN</a:t>
            </a:r>
            <a:r>
              <a:rPr lang="zh-CN" altLang="en-US" sz="2600" dirty="0"/>
              <a:t>（</a:t>
            </a:r>
            <a:r>
              <a:rPr lang="en-US" altLang="zh-CN" sz="2600" dirty="0"/>
              <a:t>100Mb/s</a:t>
            </a:r>
            <a:r>
              <a:rPr lang="zh-CN" altLang="en-US" sz="2600" dirty="0"/>
              <a:t>局域网）、视频接口、图形接口、</a:t>
            </a:r>
            <a:r>
              <a:rPr lang="en-US" altLang="zh-CN" sz="2600" dirty="0"/>
              <a:t>SCSI</a:t>
            </a:r>
            <a:r>
              <a:rPr lang="zh-CN" altLang="en-US" sz="2600" dirty="0"/>
              <a:t>接口（支持本地磁盘驱动器和其他外设）、</a:t>
            </a:r>
            <a:r>
              <a:rPr lang="en-US" altLang="zh-CN" sz="2600" dirty="0"/>
              <a:t>Firewire</a:t>
            </a:r>
            <a:r>
              <a:rPr lang="zh-CN" altLang="en-US" sz="2600" dirty="0"/>
              <a:t>接口（支持大容量</a:t>
            </a:r>
            <a:r>
              <a:rPr lang="en-US" altLang="zh-CN" sz="2600" dirty="0"/>
              <a:t>I/O</a:t>
            </a:r>
            <a:r>
              <a:rPr lang="zh-CN" altLang="en-US" sz="2600" dirty="0"/>
              <a:t>设备）。高速总线通过扩充总线接口与扩充总线相连，扩充总线上可以连接串行方式工作的</a:t>
            </a:r>
            <a:r>
              <a:rPr lang="en-US" altLang="zh-CN" sz="2600" dirty="0"/>
              <a:t>I/O</a:t>
            </a:r>
            <a:r>
              <a:rPr lang="zh-CN" altLang="en-US" sz="2600" dirty="0"/>
              <a:t>设备。</a:t>
            </a:r>
          </a:p>
          <a:p>
            <a:pPr eaLnBrk="1" hangingPunct="1">
              <a:lnSpc>
                <a:spcPct val="80000"/>
              </a:lnSpc>
            </a:pPr>
            <a:r>
              <a:rPr lang="zh-CN" altLang="en-US" sz="2600" dirty="0"/>
              <a:t>通过</a:t>
            </a:r>
            <a:r>
              <a:rPr lang="zh-CN" altLang="en-US" sz="2600" b="1" dirty="0">
                <a:solidFill>
                  <a:schemeClr val="accent5">
                    <a:lumMod val="75000"/>
                  </a:schemeClr>
                </a:solidFill>
              </a:rPr>
              <a:t>桥（</a:t>
            </a:r>
            <a:r>
              <a:rPr lang="en-US" altLang="zh-CN" sz="2600" b="1" dirty="0">
                <a:solidFill>
                  <a:schemeClr val="accent5">
                    <a:lumMod val="75000"/>
                  </a:schemeClr>
                </a:solidFill>
              </a:rPr>
              <a:t>bridge</a:t>
            </a:r>
            <a:r>
              <a:rPr lang="zh-CN" altLang="en-US" sz="2600" b="1" dirty="0">
                <a:solidFill>
                  <a:schemeClr val="accent5">
                    <a:lumMod val="75000"/>
                  </a:schemeClr>
                </a:solidFill>
              </a:rPr>
              <a:t>）</a:t>
            </a:r>
            <a:r>
              <a:rPr lang="zh-CN" altLang="en-US" sz="2600" dirty="0"/>
              <a:t>，</a:t>
            </a:r>
            <a:r>
              <a:rPr lang="en-US" altLang="zh-CN" sz="2600" dirty="0"/>
              <a:t>CPU</a:t>
            </a:r>
            <a:r>
              <a:rPr lang="zh-CN" altLang="en-US" sz="2600" dirty="0"/>
              <a:t>总线、系统总线和高速总线彼此相连。桥实质上是一种具有缓冲、转换、控制功能的逻辑电路。</a:t>
            </a:r>
          </a:p>
          <a:p>
            <a:pPr eaLnBrk="1" hangingPunct="1">
              <a:lnSpc>
                <a:spcPct val="80000"/>
              </a:lnSpc>
            </a:pPr>
            <a:r>
              <a:rPr lang="zh-CN" altLang="en-US" sz="2600" dirty="0"/>
              <a:t>多总线结构体现了高速、中速、低速设备连接到不同的总线上同时进行工作，以提高总线的效率和吞吐量，而且处理器结构的变化不影响高速总线。</a:t>
            </a:r>
          </a:p>
        </p:txBody>
      </p:sp>
      <p:sp>
        <p:nvSpPr>
          <p:cNvPr id="1433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14</a:t>
            </a:fld>
            <a:endParaRPr lang="en-US" altLang="zh-CN" sz="1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6.1</a:t>
            </a:r>
            <a:r>
              <a:rPr lang="en-US" altLang="zh-CN" dirty="0">
                <a:solidFill>
                  <a:schemeClr val="tx1"/>
                </a:solidFill>
              </a:rPr>
              <a:t>.3 </a:t>
            </a:r>
            <a:r>
              <a:rPr lang="zh-CN" altLang="en-US" b="0" dirty="0">
                <a:latin typeface="宋体" panose="02010600030101010101" pitchFamily="2" charset="-122"/>
              </a:rPr>
              <a:t>总线的内部结构</a:t>
            </a:r>
          </a:p>
        </p:txBody>
      </p:sp>
      <p:sp>
        <p:nvSpPr>
          <p:cNvPr id="15364" name="Rectangle 3"/>
          <p:cNvSpPr>
            <a:spLocks noGrp="1"/>
          </p:cNvSpPr>
          <p:nvPr>
            <p:ph idx="1"/>
          </p:nvPr>
        </p:nvSpPr>
        <p:spPr>
          <a:xfrm>
            <a:off x="250825" y="1700213"/>
            <a:ext cx="3600450" cy="4681537"/>
          </a:xfrm>
        </p:spPr>
        <p:txBody>
          <a:bodyPr vert="horz" wrap="square" lIns="91440" tIns="45720" rIns="91440" bIns="45720" anchor="t" anchorCtr="0">
            <a:normAutofit/>
          </a:bodyPr>
          <a:lstStyle/>
          <a:p>
            <a:pPr eaLnBrk="1" hangingPunct="1">
              <a:lnSpc>
                <a:spcPct val="90000"/>
              </a:lnSpc>
            </a:pPr>
            <a:r>
              <a:rPr lang="zh-CN" altLang="en-US" sz="2400" dirty="0"/>
              <a:t>早期总线的内部结构如图所示，它实际上是处理器芯片引脚的延伸，是处理器与</a:t>
            </a:r>
            <a:r>
              <a:rPr lang="en-US" altLang="zh-CN" sz="2400" dirty="0"/>
              <a:t>I/O</a:t>
            </a:r>
            <a:r>
              <a:rPr lang="zh-CN" altLang="en-US" sz="2400" dirty="0"/>
              <a:t>设备适配器的通道。</a:t>
            </a:r>
            <a:endParaRPr lang="en-US" altLang="zh-CN" sz="2400" dirty="0"/>
          </a:p>
          <a:p>
            <a:pPr eaLnBrk="1" hangingPunct="1">
              <a:lnSpc>
                <a:spcPct val="90000"/>
              </a:lnSpc>
            </a:pPr>
            <a:r>
              <a:rPr lang="zh-CN" altLang="en-US" sz="2400" dirty="0"/>
              <a:t>这种简单的总线一般也由</a:t>
            </a:r>
            <a:r>
              <a:rPr lang="en-US" altLang="zh-CN" sz="2400" dirty="0"/>
              <a:t>50</a:t>
            </a:r>
            <a:r>
              <a:rPr lang="zh-CN" altLang="en-US" sz="2400" dirty="0"/>
              <a:t>～</a:t>
            </a:r>
            <a:r>
              <a:rPr lang="en-US" altLang="zh-CN" sz="2400" dirty="0"/>
              <a:t>100</a:t>
            </a:r>
            <a:r>
              <a:rPr lang="zh-CN" altLang="en-US" sz="2400" dirty="0"/>
              <a:t>条线组成，这些线按其功能可分为三类：地址线、数据线和控制线。</a:t>
            </a:r>
          </a:p>
        </p:txBody>
      </p:sp>
      <p:sp>
        <p:nvSpPr>
          <p:cNvPr id="1536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15</a:t>
            </a:fld>
            <a:endParaRPr lang="en-US" altLang="zh-CN" sz="1000" dirty="0"/>
          </a:p>
        </p:txBody>
      </p:sp>
      <p:pic>
        <p:nvPicPr>
          <p:cNvPr id="15365" name="Picture 4" descr="6">
            <a:hlinkClick r:id="rId2" action="ppaction://hlinkfile"/>
          </p:cNvPr>
          <p:cNvPicPr>
            <a:picLocks noChangeAspect="1"/>
          </p:cNvPicPr>
          <p:nvPr/>
        </p:nvPicPr>
        <p:blipFill>
          <a:blip r:embed="rId3"/>
          <a:stretch>
            <a:fillRect/>
          </a:stretch>
        </p:blipFill>
        <p:spPr>
          <a:xfrm>
            <a:off x="3851275" y="1773238"/>
            <a:ext cx="5113338" cy="3992562"/>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6.1</a:t>
            </a:r>
            <a:r>
              <a:rPr lang="en-US" altLang="zh-CN" dirty="0">
                <a:solidFill>
                  <a:schemeClr val="tx1"/>
                </a:solidFill>
              </a:rPr>
              <a:t>.3 </a:t>
            </a:r>
            <a:r>
              <a:rPr lang="zh-CN" altLang="en-US" b="0" dirty="0">
                <a:latin typeface="宋体" panose="02010600030101010101" pitchFamily="2" charset="-122"/>
              </a:rPr>
              <a:t>总线的内部结构</a:t>
            </a:r>
          </a:p>
        </p:txBody>
      </p:sp>
      <p:sp>
        <p:nvSpPr>
          <p:cNvPr id="16388" name="Rectangle 3"/>
          <p:cNvSpPr>
            <a:spLocks noGrp="1"/>
          </p:cNvSpPr>
          <p:nvPr>
            <p:ph idx="1"/>
          </p:nvPr>
        </p:nvSpPr>
        <p:spPr/>
        <p:txBody>
          <a:bodyPr vert="horz" wrap="square" lIns="91440" tIns="45720" rIns="91440" bIns="45720" anchor="t" anchorCtr="0"/>
          <a:lstStyle/>
          <a:p>
            <a:pPr eaLnBrk="1" hangingPunct="1">
              <a:buNone/>
            </a:pPr>
            <a:r>
              <a:rPr lang="zh-CN" altLang="en-US" dirty="0"/>
              <a:t>早期总线结构的不足之处在于：</a:t>
            </a:r>
          </a:p>
          <a:p>
            <a:pPr eaLnBrk="1" hangingPunct="1"/>
            <a:r>
              <a:rPr lang="en-US" altLang="zh-CN" dirty="0"/>
              <a:t>CPU</a:t>
            </a:r>
            <a:r>
              <a:rPr lang="zh-CN" altLang="en-US" dirty="0"/>
              <a:t>是总线上惟一的主控者。即使后来增加了具有简单仲裁逻辑的</a:t>
            </a:r>
            <a:r>
              <a:rPr lang="en-US" altLang="zh-CN" dirty="0"/>
              <a:t>DMA</a:t>
            </a:r>
            <a:r>
              <a:rPr lang="zh-CN" altLang="en-US" dirty="0"/>
              <a:t>控制器以支持</a:t>
            </a:r>
            <a:r>
              <a:rPr lang="en-US" altLang="zh-CN" dirty="0"/>
              <a:t>DMA</a:t>
            </a:r>
            <a:r>
              <a:rPr lang="zh-CN" altLang="en-US" dirty="0"/>
              <a:t>传送，但仍不能满足多</a:t>
            </a:r>
            <a:r>
              <a:rPr lang="en-US" altLang="zh-CN" dirty="0"/>
              <a:t>CPU</a:t>
            </a:r>
            <a:r>
              <a:rPr lang="zh-CN" altLang="en-US" dirty="0"/>
              <a:t>环境的要求。</a:t>
            </a:r>
          </a:p>
          <a:p>
            <a:pPr eaLnBrk="1" hangingPunct="1"/>
            <a:r>
              <a:rPr lang="zh-CN" altLang="en-US" dirty="0"/>
              <a:t>总线信号是</a:t>
            </a:r>
            <a:r>
              <a:rPr lang="en-US" altLang="zh-CN" dirty="0"/>
              <a:t>CPU</a:t>
            </a:r>
            <a:r>
              <a:rPr lang="zh-CN" altLang="en-US" dirty="0"/>
              <a:t>引脚信号的延伸，故总线结构紧密与</a:t>
            </a:r>
            <a:r>
              <a:rPr lang="en-US" altLang="zh-CN" dirty="0"/>
              <a:t>CPU</a:t>
            </a:r>
            <a:r>
              <a:rPr lang="zh-CN" altLang="en-US" dirty="0"/>
              <a:t>相关，通用性较差。</a:t>
            </a:r>
          </a:p>
        </p:txBody>
      </p:sp>
      <p:sp>
        <p:nvSpPr>
          <p:cNvPr id="16386"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16</a:t>
            </a:fld>
            <a:endParaRPr lang="en-US" altLang="zh-CN" sz="1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p:cNvSpPr>
          <p:nvPr>
            <p:ph type="title"/>
          </p:nvPr>
        </p:nvSpPr>
        <p:spPr>
          <a:xfrm>
            <a:off x="457200" y="122238"/>
            <a:ext cx="7543800" cy="1003300"/>
          </a:xfrm>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6.1</a:t>
            </a:r>
            <a:r>
              <a:rPr lang="en-US" altLang="zh-CN" dirty="0">
                <a:solidFill>
                  <a:schemeClr val="tx1"/>
                </a:solidFill>
              </a:rPr>
              <a:t>.4 </a:t>
            </a:r>
            <a:r>
              <a:rPr lang="zh-CN" altLang="en-US" b="0" dirty="0">
                <a:latin typeface="宋体" panose="02010600030101010101" pitchFamily="2" charset="-122"/>
              </a:rPr>
              <a:t>总线的内部结构</a:t>
            </a:r>
          </a:p>
        </p:txBody>
      </p:sp>
      <p:sp>
        <p:nvSpPr>
          <p:cNvPr id="17412" name="Rectangle 3"/>
          <p:cNvSpPr>
            <a:spLocks noGrp="1"/>
          </p:cNvSpPr>
          <p:nvPr>
            <p:ph idx="1"/>
          </p:nvPr>
        </p:nvSpPr>
        <p:spPr>
          <a:xfrm>
            <a:off x="395288" y="1268413"/>
            <a:ext cx="8229600" cy="4411662"/>
          </a:xfrm>
        </p:spPr>
        <p:txBody>
          <a:bodyPr vert="horz" wrap="square" lIns="91440" tIns="45720" rIns="91440" bIns="45720" anchor="t" anchorCtr="0"/>
          <a:lstStyle/>
          <a:p>
            <a:pPr eaLnBrk="1" hangingPunct="1"/>
            <a:r>
              <a:rPr lang="zh-CN" altLang="en-US" dirty="0"/>
              <a:t>当代流行的总线内部结构</a:t>
            </a:r>
          </a:p>
        </p:txBody>
      </p:sp>
      <p:sp>
        <p:nvSpPr>
          <p:cNvPr id="17410"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17</a:t>
            </a:fld>
            <a:endParaRPr lang="en-US" altLang="zh-CN" sz="1000" dirty="0"/>
          </a:p>
        </p:txBody>
      </p:sp>
      <p:pic>
        <p:nvPicPr>
          <p:cNvPr id="17413" name="Picture 4" descr="6">
            <a:hlinkClick r:id="rId3" action="ppaction://hlinkfile"/>
          </p:cNvPr>
          <p:cNvPicPr>
            <a:picLocks noChangeAspect="1"/>
          </p:cNvPicPr>
          <p:nvPr/>
        </p:nvPicPr>
        <p:blipFill>
          <a:blip r:embed="rId4"/>
          <a:stretch>
            <a:fillRect/>
          </a:stretch>
        </p:blipFill>
        <p:spPr>
          <a:xfrm>
            <a:off x="3202305" y="1844675"/>
            <a:ext cx="5768340" cy="4288155"/>
          </a:xfrm>
          <a:prstGeom prst="rect">
            <a:avLst/>
          </a:prstGeom>
          <a:noFill/>
          <a:ln w="9525">
            <a:noFill/>
          </a:ln>
        </p:spPr>
      </p:pic>
      <p:sp>
        <p:nvSpPr>
          <p:cNvPr id="20483" name="矩形 22532"/>
          <p:cNvSpPr/>
          <p:nvPr/>
        </p:nvSpPr>
        <p:spPr>
          <a:xfrm>
            <a:off x="539115" y="2132965"/>
            <a:ext cx="2736850" cy="4154170"/>
          </a:xfrm>
          <a:prstGeom prst="rect">
            <a:avLst/>
          </a:prstGeom>
          <a:noFill/>
          <a:ln w="9525">
            <a:noFill/>
          </a:ln>
        </p:spPr>
        <p:txBody>
          <a:bodyPr anchor="t" anchorCtr="0">
            <a:spAutoFit/>
          </a:bodyPr>
          <a:lstStyle/>
          <a:p>
            <a:pPr>
              <a:lnSpc>
                <a:spcPct val="150000"/>
              </a:lnSpc>
            </a:pPr>
            <a:r>
              <a:rPr lang="zh-CN" altLang="en-US" sz="1600" b="1" dirty="0">
                <a:solidFill>
                  <a:srgbClr val="0000FF"/>
                </a:solidFill>
                <a:latin typeface="Arial" panose="020B0604020202020204" pitchFamily="34" charset="0"/>
                <a:ea typeface="宋体" panose="02010600030101010101" pitchFamily="2" charset="-122"/>
              </a:rPr>
              <a:t>数据传送总线</a:t>
            </a:r>
            <a:r>
              <a:rPr lang="zh-CN" altLang="en-US" sz="1600" dirty="0">
                <a:latin typeface="Arial" panose="020B0604020202020204" pitchFamily="34" charset="0"/>
                <a:ea typeface="宋体" panose="02010600030101010101" pitchFamily="2" charset="-122"/>
              </a:rPr>
              <a:t>： 由地址线、数据线、控制线组成。 </a:t>
            </a:r>
          </a:p>
          <a:p>
            <a:pPr eaLnBrk="0" hangingPunct="0">
              <a:lnSpc>
                <a:spcPct val="150000"/>
              </a:lnSpc>
            </a:pPr>
            <a:r>
              <a:rPr lang="zh-CN" altLang="en-US" sz="1600" b="1" dirty="0">
                <a:solidFill>
                  <a:srgbClr val="0000FF"/>
                </a:solidFill>
                <a:latin typeface="Arial" panose="020B0604020202020204" pitchFamily="34" charset="0"/>
                <a:ea typeface="宋体" panose="02010600030101010101" pitchFamily="2" charset="-122"/>
              </a:rPr>
              <a:t>仲裁总线</a:t>
            </a:r>
            <a:r>
              <a:rPr lang="zh-CN" altLang="en-US" sz="1600" dirty="0">
                <a:latin typeface="Arial" panose="020B0604020202020204" pitchFamily="34" charset="0"/>
                <a:ea typeface="宋体" panose="02010600030101010101" pitchFamily="2" charset="-122"/>
              </a:rPr>
              <a:t>： 包括总线请求线和总线授权线。</a:t>
            </a:r>
          </a:p>
          <a:p>
            <a:pPr eaLnBrk="0" hangingPunct="0">
              <a:lnSpc>
                <a:spcPct val="150000"/>
              </a:lnSpc>
            </a:pPr>
            <a:r>
              <a:rPr lang="zh-CN" altLang="en-US" sz="1600" b="1" dirty="0">
                <a:solidFill>
                  <a:srgbClr val="0000FF"/>
                </a:solidFill>
                <a:latin typeface="Arial" panose="020B0604020202020204" pitchFamily="34" charset="0"/>
                <a:ea typeface="宋体" panose="02010600030101010101" pitchFamily="2" charset="-122"/>
              </a:rPr>
              <a:t>中断和同步总线</a:t>
            </a:r>
            <a:r>
              <a:rPr lang="zh-CN" altLang="en-US" sz="1600" dirty="0">
                <a:latin typeface="Arial" panose="020B0604020202020204" pitchFamily="34" charset="0"/>
                <a:ea typeface="宋体" panose="02010600030101010101" pitchFamily="2" charset="-122"/>
              </a:rPr>
              <a:t>：用于处理带优先级的中断操作，包括中断请求线和中断认可线。</a:t>
            </a:r>
          </a:p>
          <a:p>
            <a:pPr eaLnBrk="0" hangingPunct="0">
              <a:lnSpc>
                <a:spcPct val="150000"/>
              </a:lnSpc>
            </a:pPr>
            <a:r>
              <a:rPr lang="zh-CN" altLang="en-US" sz="1600" b="1" dirty="0">
                <a:solidFill>
                  <a:srgbClr val="0000FF"/>
                </a:solidFill>
                <a:latin typeface="Arial" panose="020B0604020202020204" pitchFamily="34" charset="0"/>
                <a:ea typeface="宋体" panose="02010600030101010101" pitchFamily="2" charset="-122"/>
              </a:rPr>
              <a:t>公用线</a:t>
            </a:r>
            <a:r>
              <a:rPr lang="zh-CN" altLang="en-US" sz="1600" dirty="0">
                <a:latin typeface="Arial" panose="020B0604020202020204" pitchFamily="34" charset="0"/>
                <a:ea typeface="宋体" panose="02010600030101010101" pitchFamily="2" charset="-122"/>
              </a:rPr>
              <a:t>： 包括时钟信号线、电源线、地线、系统复位线以及加电或断电的时序信号线等。</a:t>
            </a:r>
            <a:endParaRPr lang="zh-CN" altLang="en-US" sz="2000" dirty="0">
              <a:latin typeface="Arial" panose="020B060402020202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p:cNvSpPr>
          <p:nvPr>
            <p:ph type="title"/>
          </p:nvPr>
        </p:nvSpPr>
        <p:spPr>
          <a:xfrm>
            <a:off x="457200" y="122238"/>
            <a:ext cx="7543800" cy="1003300"/>
          </a:xfrm>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6.1</a:t>
            </a:r>
            <a:r>
              <a:rPr lang="en-US" altLang="zh-CN" dirty="0">
                <a:solidFill>
                  <a:schemeClr val="tx1"/>
                </a:solidFill>
              </a:rPr>
              <a:t>.5 </a:t>
            </a:r>
            <a:r>
              <a:rPr lang="zh-CN" altLang="en-US" b="0" dirty="0">
                <a:latin typeface="宋体" panose="02010600030101010101" pitchFamily="2" charset="-122"/>
              </a:rPr>
              <a:t>总线结构实例</a:t>
            </a:r>
          </a:p>
        </p:txBody>
      </p:sp>
      <p:sp>
        <p:nvSpPr>
          <p:cNvPr id="19460" name="Rectangle 3"/>
          <p:cNvSpPr>
            <a:spLocks noGrp="1"/>
          </p:cNvSpPr>
          <p:nvPr>
            <p:ph idx="1"/>
          </p:nvPr>
        </p:nvSpPr>
        <p:spPr>
          <a:xfrm>
            <a:off x="323528" y="1341437"/>
            <a:ext cx="2520280" cy="5255915"/>
          </a:xfrm>
        </p:spPr>
        <p:txBody>
          <a:bodyPr vert="horz" wrap="square" lIns="91440" tIns="45720" rIns="91440" bIns="45720" anchor="t" anchorCtr="0">
            <a:normAutofit/>
          </a:bodyPr>
          <a:lstStyle/>
          <a:p>
            <a:pPr eaLnBrk="1" hangingPunct="1">
              <a:lnSpc>
                <a:spcPct val="90000"/>
              </a:lnSpc>
            </a:pPr>
            <a:r>
              <a:rPr lang="en-US" altLang="zh-CN" sz="2400" dirty="0"/>
              <a:t>Pentium</a:t>
            </a:r>
            <a:r>
              <a:rPr lang="zh-CN" altLang="en-US" sz="2400" dirty="0"/>
              <a:t>计算机主板的总线结构图。</a:t>
            </a:r>
          </a:p>
          <a:p>
            <a:pPr eaLnBrk="1" hangingPunct="1">
              <a:lnSpc>
                <a:spcPct val="90000"/>
              </a:lnSpc>
            </a:pPr>
            <a:r>
              <a:rPr lang="zh-CN" altLang="en-US" sz="2400" dirty="0"/>
              <a:t>三层次的多总线结构，即有</a:t>
            </a:r>
            <a:endParaRPr lang="en-US" altLang="zh-CN" sz="2400" dirty="0"/>
          </a:p>
          <a:p>
            <a:pPr lvl="1">
              <a:lnSpc>
                <a:spcPct val="90000"/>
              </a:lnSpc>
            </a:pPr>
            <a:r>
              <a:rPr lang="en-US" altLang="zh-CN" sz="2000" dirty="0"/>
              <a:t>CPU</a:t>
            </a:r>
            <a:r>
              <a:rPr lang="zh-CN" altLang="en-US" sz="2000" dirty="0"/>
              <a:t>总线</a:t>
            </a:r>
            <a:endParaRPr lang="en-US" altLang="zh-CN" sz="2000" dirty="0"/>
          </a:p>
          <a:p>
            <a:pPr lvl="1">
              <a:lnSpc>
                <a:spcPct val="90000"/>
              </a:lnSpc>
            </a:pPr>
            <a:r>
              <a:rPr lang="en-US" altLang="zh-CN" sz="2000" dirty="0"/>
              <a:t>PCI</a:t>
            </a:r>
            <a:r>
              <a:rPr lang="zh-CN" altLang="en-US" sz="2000" dirty="0"/>
              <a:t>总线</a:t>
            </a:r>
            <a:endParaRPr lang="en-US" altLang="zh-CN" sz="2000" dirty="0"/>
          </a:p>
          <a:p>
            <a:pPr lvl="1">
              <a:lnSpc>
                <a:spcPct val="90000"/>
              </a:lnSpc>
            </a:pPr>
            <a:r>
              <a:rPr lang="en-US" altLang="zh-CN" sz="2000" dirty="0"/>
              <a:t>ISA</a:t>
            </a:r>
            <a:r>
              <a:rPr lang="zh-CN" altLang="en-US" sz="2000" dirty="0"/>
              <a:t>总线</a:t>
            </a:r>
            <a:endParaRPr lang="en-US" altLang="zh-CN" sz="2000" dirty="0"/>
          </a:p>
          <a:p>
            <a:pPr>
              <a:lnSpc>
                <a:spcPct val="90000"/>
              </a:lnSpc>
            </a:pPr>
            <a:r>
              <a:rPr lang="zh-CN" altLang="en-US" sz="2000" dirty="0"/>
              <a:t>速度差异较大的设备模块使用不同速度的总线，而速度相近的设备模块使用同一类总线</a:t>
            </a:r>
            <a:endParaRPr lang="en-US" altLang="zh-CN" sz="2000" dirty="0"/>
          </a:p>
          <a:p>
            <a:pPr>
              <a:lnSpc>
                <a:spcPct val="90000"/>
              </a:lnSpc>
            </a:pPr>
            <a:r>
              <a:rPr lang="zh-CN" altLang="en-US" sz="2000" dirty="0"/>
              <a:t>北桥：连高速</a:t>
            </a:r>
            <a:endParaRPr lang="en-US" altLang="zh-CN" sz="2000" dirty="0"/>
          </a:p>
          <a:p>
            <a:pPr>
              <a:lnSpc>
                <a:spcPct val="90000"/>
              </a:lnSpc>
            </a:pPr>
            <a:r>
              <a:rPr lang="zh-CN" altLang="en-US" sz="2000" dirty="0"/>
              <a:t>南桥：连低速</a:t>
            </a:r>
          </a:p>
        </p:txBody>
      </p:sp>
      <p:sp>
        <p:nvSpPr>
          <p:cNvPr id="1945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18</a:t>
            </a:fld>
            <a:endParaRPr lang="en-US" altLang="zh-CN" sz="1000"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1206098"/>
            <a:ext cx="5834474" cy="5535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文本占位符 24578"/>
          <p:cNvSpPr>
            <a:spLocks noGrp="1" noRot="1"/>
          </p:cNvSpPr>
          <p:nvPr>
            <p:ph idx="1"/>
          </p:nvPr>
        </p:nvSpPr>
        <p:spPr>
          <a:xfrm>
            <a:off x="323850" y="1052513"/>
            <a:ext cx="8540750" cy="5329237"/>
          </a:xfrm>
        </p:spPr>
        <p:txBody>
          <a:bodyPr anchor="t" anchorCtr="0"/>
          <a:lstStyle/>
          <a:p>
            <a:pPr lvl="1">
              <a:lnSpc>
                <a:spcPct val="115000"/>
              </a:lnSpc>
            </a:pPr>
            <a:r>
              <a:rPr lang="en-US" altLang="zh-CN" sz="2400" b="1" i="1" dirty="0">
                <a:solidFill>
                  <a:srgbClr val="FF0000"/>
                </a:solidFill>
              </a:rPr>
              <a:t>CPU</a:t>
            </a:r>
            <a:r>
              <a:rPr lang="zh-CN" altLang="en-US" sz="2400" b="1" i="1" dirty="0">
                <a:solidFill>
                  <a:srgbClr val="FF0000"/>
                </a:solidFill>
              </a:rPr>
              <a:t>总线：</a:t>
            </a:r>
            <a:r>
              <a:rPr lang="zh-CN" altLang="en-US" sz="2400" b="1" dirty="0"/>
              <a:t> 亦称</a:t>
            </a:r>
            <a:r>
              <a:rPr lang="en-US" altLang="zh-CN" sz="2400" b="1" dirty="0"/>
              <a:t>CPU—</a:t>
            </a:r>
            <a:r>
              <a:rPr lang="zh-CN" altLang="en-US" sz="2400" b="1" dirty="0"/>
              <a:t>存储器总线，是一个</a:t>
            </a:r>
            <a:r>
              <a:rPr lang="en-US" altLang="zh-CN" sz="2400" b="1" dirty="0"/>
              <a:t>64</a:t>
            </a:r>
            <a:r>
              <a:rPr lang="zh-CN" altLang="en-US" sz="2400" b="1" dirty="0"/>
              <a:t>位数据线和</a:t>
            </a:r>
            <a:r>
              <a:rPr lang="en-US" altLang="zh-CN" sz="2400" b="1" dirty="0"/>
              <a:t>32</a:t>
            </a:r>
            <a:r>
              <a:rPr lang="zh-CN" altLang="en-US" sz="2400" b="1" dirty="0"/>
              <a:t>位地址线的同步总线。主存控制器和</a:t>
            </a:r>
            <a:r>
              <a:rPr lang="en-US" altLang="zh-CN" sz="2400" b="1" dirty="0"/>
              <a:t>cache</a:t>
            </a:r>
            <a:r>
              <a:rPr lang="zh-CN" altLang="en-US" sz="2400" b="1" dirty="0"/>
              <a:t>控制器芯片用于管理</a:t>
            </a:r>
            <a:r>
              <a:rPr lang="en-US" altLang="zh-CN" sz="2400" b="1" dirty="0"/>
              <a:t>CPU</a:t>
            </a:r>
            <a:r>
              <a:rPr lang="zh-CN" altLang="en-US" sz="2400" b="1" dirty="0"/>
              <a:t>对主存和</a:t>
            </a:r>
            <a:r>
              <a:rPr lang="en-US" altLang="zh-CN" sz="2400" b="1" dirty="0"/>
              <a:t>cache</a:t>
            </a:r>
            <a:r>
              <a:rPr lang="zh-CN" altLang="en-US" sz="2400" b="1" dirty="0"/>
              <a:t>的存取操作。</a:t>
            </a:r>
            <a:r>
              <a:rPr lang="en-US" altLang="zh-CN" sz="2400" b="1" dirty="0"/>
              <a:t>CPU</a:t>
            </a:r>
            <a:r>
              <a:rPr lang="zh-CN" altLang="en-US" sz="2400" b="1" dirty="0"/>
              <a:t>是该总线的主控者，但必要时可放弃总线控制权。</a:t>
            </a:r>
          </a:p>
          <a:p>
            <a:pPr lvl="1">
              <a:lnSpc>
                <a:spcPct val="115000"/>
              </a:lnSpc>
            </a:pPr>
            <a:r>
              <a:rPr lang="en-US" altLang="zh-CN" sz="2400" b="1" i="1" dirty="0">
                <a:solidFill>
                  <a:srgbClr val="FF0033"/>
                </a:solidFill>
              </a:rPr>
              <a:t>PCI</a:t>
            </a:r>
            <a:r>
              <a:rPr lang="zh-CN" altLang="en-US" sz="2400" b="1" i="1" dirty="0">
                <a:solidFill>
                  <a:srgbClr val="FF0033"/>
                </a:solidFill>
              </a:rPr>
              <a:t>总线： </a:t>
            </a:r>
            <a:r>
              <a:rPr lang="zh-CN" altLang="en-US" sz="2400" b="1" dirty="0"/>
              <a:t>用于连接高速的</a:t>
            </a:r>
            <a:r>
              <a:rPr lang="en-US" altLang="zh-CN" sz="2400" b="1" dirty="0"/>
              <a:t>I/O</a:t>
            </a:r>
            <a:r>
              <a:rPr lang="zh-CN" altLang="en-US" sz="2400" b="1" dirty="0"/>
              <a:t>设备模块。采用集中式仲裁方式，有专用的</a:t>
            </a:r>
            <a:r>
              <a:rPr lang="en-US" altLang="zh-CN" sz="2400" b="1" dirty="0"/>
              <a:t>PCI</a:t>
            </a:r>
            <a:r>
              <a:rPr lang="zh-CN" altLang="en-US" sz="2400" b="1" dirty="0"/>
              <a:t>总线仲裁器。</a:t>
            </a:r>
          </a:p>
          <a:p>
            <a:pPr lvl="1">
              <a:lnSpc>
                <a:spcPct val="115000"/>
              </a:lnSpc>
            </a:pPr>
            <a:r>
              <a:rPr lang="en-US" altLang="zh-CN" sz="2400" b="1" i="1" dirty="0">
                <a:solidFill>
                  <a:srgbClr val="FF0033"/>
                </a:solidFill>
              </a:rPr>
              <a:t>ISA</a:t>
            </a:r>
            <a:r>
              <a:rPr lang="zh-CN" altLang="en-US" sz="2400" b="1" i="1" dirty="0">
                <a:solidFill>
                  <a:srgbClr val="FF0033"/>
                </a:solidFill>
              </a:rPr>
              <a:t>总线：</a:t>
            </a:r>
            <a:r>
              <a:rPr lang="zh-CN" altLang="en-US" sz="2400" b="1" dirty="0"/>
              <a:t> 用于连接低速</a:t>
            </a:r>
            <a:r>
              <a:rPr lang="en-US" altLang="zh-CN" sz="2400" b="1" dirty="0"/>
              <a:t>I/O</a:t>
            </a:r>
            <a:r>
              <a:rPr lang="zh-CN" altLang="en-US" sz="2400" b="1" dirty="0"/>
              <a:t>设备。</a:t>
            </a:r>
          </a:p>
          <a:p>
            <a:pPr lvl="1">
              <a:lnSpc>
                <a:spcPct val="115000"/>
              </a:lnSpc>
            </a:pPr>
            <a:r>
              <a:rPr lang="zh-CN" altLang="en-US" sz="2400" b="1" dirty="0">
                <a:solidFill>
                  <a:srgbClr val="FF6600"/>
                </a:solidFill>
              </a:rPr>
              <a:t>“桥”：</a:t>
            </a:r>
            <a:r>
              <a:rPr lang="en-US" altLang="zh-CN" sz="2400" b="1" dirty="0"/>
              <a:t>CPU</a:t>
            </a:r>
            <a:r>
              <a:rPr lang="zh-CN" altLang="en-US" sz="2400" b="1" dirty="0"/>
              <a:t>总线、</a:t>
            </a:r>
            <a:r>
              <a:rPr lang="en-US" altLang="zh-CN" sz="2400" b="1" dirty="0"/>
              <a:t>PCI</a:t>
            </a:r>
            <a:r>
              <a:rPr lang="zh-CN" altLang="en-US" sz="2400" b="1" dirty="0"/>
              <a:t>总线、</a:t>
            </a:r>
            <a:r>
              <a:rPr lang="en-US" altLang="zh-CN" sz="2400" b="1" dirty="0"/>
              <a:t>ISA</a:t>
            </a:r>
            <a:r>
              <a:rPr lang="zh-CN" altLang="en-US" sz="2400" b="1" dirty="0"/>
              <a:t>总线通过两个“桥”芯片连成整体，即北桥和南桥。桥芯片的作用： 信号速度缓冲、电平转换和控制协议的转换等。</a:t>
            </a:r>
          </a:p>
          <a:p>
            <a:pPr lvl="1">
              <a:lnSpc>
                <a:spcPct val="115000"/>
              </a:lnSpc>
            </a:pPr>
            <a:endParaRPr lang="en-US" altLang="zh-CN" sz="2400" b="1" dirty="0">
              <a:solidFill>
                <a:srgbClr val="800000"/>
              </a:solidFill>
            </a:endParaRPr>
          </a:p>
        </p:txBody>
      </p:sp>
      <p:sp>
        <p:nvSpPr>
          <p:cNvPr id="22532"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5pPr>
          </a:lstStyle>
          <a:p>
            <a:pPr lvl="0" algn="r">
              <a:buSzTx/>
            </a:pPr>
            <a:fld id="{9A0DB2DC-4C9A-4742-B13C-FB6460FD3503}" type="slidenum">
              <a:rPr lang="zh-CN" altLang="en-US" sz="1400" dirty="0">
                <a:ea typeface="宋体" panose="02010600030101010101" pitchFamily="2" charset="-122"/>
              </a:rPr>
              <a:t>19</a:t>
            </a:fld>
            <a:endParaRPr lang="zh-CN" altLang="en-US" sz="1400" dirty="0">
              <a:ea typeface="宋体" panose="02010600030101010101" pitchFamily="2" charset="-122"/>
            </a:endParaRPr>
          </a:p>
        </p:txBody>
      </p:sp>
      <p:sp>
        <p:nvSpPr>
          <p:cNvPr id="2" name="云形 1"/>
          <p:cNvSpPr/>
          <p:nvPr/>
        </p:nvSpPr>
        <p:spPr>
          <a:xfrm>
            <a:off x="3851920" y="5517232"/>
            <a:ext cx="3312368" cy="1224136"/>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i="1" dirty="0"/>
              <a:t>（</a:t>
            </a:r>
            <a:r>
              <a:rPr lang="en-US" altLang="zh-CN" sz="1600" i="1" dirty="0"/>
              <a:t>Note</a:t>
            </a:r>
            <a:r>
              <a:rPr lang="zh-CN" altLang="en-US" sz="1600" i="1" dirty="0"/>
              <a:t>）</a:t>
            </a:r>
            <a:r>
              <a:rPr lang="zh-CN" altLang="en-US" sz="1600" i="1" dirty="0">
                <a:hlinkClick r:id="rId2"/>
              </a:rPr>
              <a:t>为什么叫</a:t>
            </a:r>
            <a:r>
              <a:rPr lang="en-US" altLang="zh-CN" sz="1600" i="1" dirty="0">
                <a:hlinkClick r:id="rId2"/>
              </a:rPr>
              <a:t>“</a:t>
            </a:r>
            <a:r>
              <a:rPr lang="zh-CN" altLang="en-US" sz="1600" i="1" dirty="0">
                <a:hlinkClick r:id="rId2"/>
              </a:rPr>
              <a:t>南桥</a:t>
            </a:r>
            <a:r>
              <a:rPr lang="en-US" altLang="zh-CN" sz="1600" i="1" dirty="0">
                <a:hlinkClick r:id="rId2"/>
              </a:rPr>
              <a:t>”</a:t>
            </a:r>
            <a:r>
              <a:rPr lang="zh-CN" altLang="en-US" sz="1600" i="1" dirty="0">
                <a:hlinkClick r:id="rId2"/>
              </a:rPr>
              <a:t>、</a:t>
            </a:r>
            <a:r>
              <a:rPr lang="en-US" altLang="zh-CN" sz="1600" i="1" dirty="0">
                <a:hlinkClick r:id="rId2"/>
              </a:rPr>
              <a:t>“</a:t>
            </a:r>
            <a:r>
              <a:rPr lang="zh-CN" altLang="en-US" sz="1600" i="1" dirty="0">
                <a:hlinkClick r:id="rId2"/>
              </a:rPr>
              <a:t>北桥</a:t>
            </a:r>
            <a:r>
              <a:rPr lang="en-US" altLang="zh-CN" sz="1600" i="1" dirty="0">
                <a:hlinkClick r:id="rId2"/>
              </a:rPr>
              <a:t>”</a:t>
            </a:r>
            <a:r>
              <a:rPr lang="zh-CN" altLang="en-US" sz="1600" i="1" dirty="0">
                <a:hlinkClick r:id="rId2"/>
              </a:rPr>
              <a:t>？</a:t>
            </a:r>
            <a:endParaRPr lang="en-US" altLang="zh-CN" sz="1600" i="1" dirty="0"/>
          </a:p>
          <a:p>
            <a:pPr algn="ctr"/>
            <a:r>
              <a:rPr lang="zh-CN" altLang="en-US" sz="1100" i="1" dirty="0"/>
              <a:t>（</a:t>
            </a:r>
            <a:r>
              <a:rPr lang="en-US" altLang="zh-CN" sz="1100" i="1" dirty="0"/>
              <a:t>Courtesy: POWERCERT, </a:t>
            </a:r>
            <a:r>
              <a:rPr lang="en-US" altLang="zh-CN" sz="1100" i="1" dirty="0" err="1"/>
              <a:t>tinychar@bilibli</a:t>
            </a:r>
            <a:r>
              <a:rPr lang="zh-CN" altLang="en-US" sz="1100" i="1"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占位符 74753"/>
          <p:cNvSpPr>
            <a:spLocks noGrp="1" noRot="1"/>
          </p:cNvSpPr>
          <p:nvPr>
            <p:ph idx="1"/>
          </p:nvPr>
        </p:nvSpPr>
        <p:spPr>
          <a:xfrm>
            <a:off x="250825" y="1052513"/>
            <a:ext cx="8591550" cy="4970462"/>
          </a:xfrm>
        </p:spPr>
        <p:txBody>
          <a:bodyPr anchor="t" anchorCtr="0"/>
          <a:lstStyle/>
          <a:p>
            <a:pPr>
              <a:lnSpc>
                <a:spcPct val="120000"/>
              </a:lnSpc>
              <a:buClr>
                <a:srgbClr val="800080"/>
              </a:buClr>
              <a:buFont typeface="Wingdings" panose="05000000000000000000" pitchFamily="2" charset="2"/>
              <a:buChar char="Ø"/>
            </a:pPr>
            <a:r>
              <a:rPr lang="zh-CN" altLang="en-US" sz="2800" b="1" dirty="0">
                <a:solidFill>
                  <a:schemeClr val="tx2"/>
                </a:solidFill>
                <a:latin typeface="黑体" panose="02010609060101010101" pitchFamily="49" charset="-122"/>
                <a:ea typeface="黑体" panose="02010609060101010101" pitchFamily="49" charset="-122"/>
              </a:rPr>
              <a:t>教学目标</a:t>
            </a:r>
          </a:p>
          <a:p>
            <a:pPr>
              <a:lnSpc>
                <a:spcPct val="120000"/>
              </a:lnSpc>
              <a:buClr>
                <a:srgbClr val="800080"/>
              </a:buClr>
              <a:buNone/>
            </a:pPr>
            <a:r>
              <a:rPr lang="zh-CN" altLang="en-US" sz="2400" b="1" dirty="0"/>
              <a:t>           了解总线的基本概念，掌握其结构特点及控制方式，了解常用的总线标准。</a:t>
            </a:r>
            <a:r>
              <a:rPr lang="zh-CN" altLang="en-US" b="1" dirty="0"/>
              <a:t> </a:t>
            </a:r>
            <a:endParaRPr lang="zh-CN" altLang="en-US" sz="2400" b="1" dirty="0">
              <a:latin typeface="黑体" panose="02010609060101010101" pitchFamily="49" charset="-122"/>
              <a:ea typeface="黑体" panose="02010609060101010101" pitchFamily="49" charset="-122"/>
            </a:endParaRPr>
          </a:p>
          <a:p>
            <a:pPr>
              <a:lnSpc>
                <a:spcPct val="120000"/>
              </a:lnSpc>
              <a:buClr>
                <a:srgbClr val="800080"/>
              </a:buClr>
              <a:buFont typeface="Wingdings" panose="05000000000000000000" pitchFamily="2" charset="2"/>
              <a:buChar char="Ø"/>
            </a:pPr>
            <a:r>
              <a:rPr lang="zh-CN" altLang="en-US" sz="2800" b="1" dirty="0">
                <a:solidFill>
                  <a:schemeClr val="tx2"/>
                </a:solidFill>
                <a:latin typeface="黑体" panose="02010609060101010101" pitchFamily="49" charset="-122"/>
                <a:ea typeface="黑体" panose="02010609060101010101" pitchFamily="49" charset="-122"/>
              </a:rPr>
              <a:t>教学重点</a:t>
            </a:r>
          </a:p>
          <a:p>
            <a:pPr>
              <a:lnSpc>
                <a:spcPct val="120000"/>
              </a:lnSpc>
              <a:buClr>
                <a:srgbClr val="800080"/>
              </a:buClr>
              <a:buNone/>
            </a:pPr>
            <a:r>
              <a:rPr lang="zh-CN" altLang="en-US" sz="2400" b="1" dirty="0"/>
              <a:t>           总线的结构形态，总线的仲裁、定时和数据传送方式。</a:t>
            </a:r>
            <a:endParaRPr lang="zh-CN" altLang="en-US" sz="2800" b="1" dirty="0">
              <a:latin typeface="黑体" panose="02010609060101010101" pitchFamily="49" charset="-122"/>
              <a:ea typeface="黑体" panose="02010609060101010101" pitchFamily="49" charset="-122"/>
            </a:endParaRPr>
          </a:p>
          <a:p>
            <a:pPr>
              <a:lnSpc>
                <a:spcPct val="120000"/>
              </a:lnSpc>
              <a:buClr>
                <a:srgbClr val="800080"/>
              </a:buClr>
              <a:buFont typeface="Wingdings" panose="05000000000000000000" pitchFamily="2" charset="2"/>
              <a:buChar char="Ø"/>
            </a:pPr>
            <a:r>
              <a:rPr lang="zh-CN" altLang="en-US" sz="2800" b="1" dirty="0">
                <a:solidFill>
                  <a:schemeClr val="tx2"/>
                </a:solidFill>
                <a:latin typeface="黑体" panose="02010609060101010101" pitchFamily="49" charset="-122"/>
                <a:ea typeface="黑体" panose="02010609060101010101" pitchFamily="49" charset="-122"/>
              </a:rPr>
              <a:t>教学难点</a:t>
            </a:r>
          </a:p>
          <a:p>
            <a:pPr>
              <a:lnSpc>
                <a:spcPct val="120000"/>
              </a:lnSpc>
              <a:buClr>
                <a:srgbClr val="800080"/>
              </a:buClr>
              <a:buNone/>
            </a:pPr>
            <a:r>
              <a:rPr lang="zh-CN" altLang="en-US" sz="2400" b="1" dirty="0"/>
              <a:t>           总线周期时序</a:t>
            </a:r>
            <a:r>
              <a:rPr lang="zh-CN" altLang="en-US" b="1" dirty="0"/>
              <a:t> </a:t>
            </a:r>
            <a:r>
              <a:rPr lang="zh-CN" altLang="en-US" sz="2400" b="1"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p:cNvSpPr>
          <p:nvPr>
            <p:ph type="title"/>
          </p:nvPr>
        </p:nvSpPr>
        <p:spPr/>
        <p:txBody>
          <a:bodyPr vert="horz" wrap="square" lIns="91440" tIns="45720" rIns="91440" bIns="45720" anchor="b" anchorCtr="0"/>
          <a:lstStyle/>
          <a:p>
            <a:pPr eaLnBrk="1" hangingPunct="1"/>
            <a:r>
              <a:rPr lang="zh-CN" altLang="zh-CN" dirty="0"/>
              <a:t>6.2 总线接口</a:t>
            </a:r>
            <a:endParaRPr lang="zh-CN" altLang="en-US" b="0" i="1" dirty="0">
              <a:latin typeface="宋体" panose="02010600030101010101" pitchFamily="2" charset="-122"/>
            </a:endParaRPr>
          </a:p>
        </p:txBody>
      </p:sp>
      <p:sp>
        <p:nvSpPr>
          <p:cNvPr id="20484" name="Rectangle 3"/>
          <p:cNvSpPr>
            <a:spLocks noGrp="1"/>
          </p:cNvSpPr>
          <p:nvPr>
            <p:ph idx="1"/>
          </p:nvPr>
        </p:nvSpPr>
        <p:spPr>
          <a:xfrm>
            <a:off x="685800" y="1600200"/>
            <a:ext cx="7958138" cy="4643438"/>
          </a:xfrm>
        </p:spPr>
        <p:txBody>
          <a:bodyPr vert="horz" wrap="square" lIns="91440" tIns="45720" rIns="91440" bIns="45720" anchor="t" anchorCtr="0"/>
          <a:lstStyle/>
          <a:p>
            <a:pPr eaLnBrk="1" hangingPunct="1">
              <a:buNone/>
            </a:pPr>
            <a:r>
              <a:rPr lang="en-US" altLang="zh-CN" dirty="0">
                <a:ea typeface="黑体" panose="02010609060101010101" pitchFamily="49" charset="-122"/>
              </a:rPr>
              <a:t>6.2.1 </a:t>
            </a:r>
            <a:r>
              <a:rPr lang="zh-CN" altLang="en-US" dirty="0">
                <a:ea typeface="黑体" panose="02010609060101010101" pitchFamily="49" charset="-122"/>
              </a:rPr>
              <a:t>信息传送方式</a:t>
            </a:r>
            <a:endParaRPr lang="en-US" altLang="zh-CN" dirty="0">
              <a:ea typeface="黑体" panose="02010609060101010101" pitchFamily="49" charset="-122"/>
            </a:endParaRPr>
          </a:p>
          <a:p>
            <a:pPr eaLnBrk="1" hangingPunct="1">
              <a:buNone/>
            </a:pPr>
            <a:r>
              <a:rPr lang="en-US" altLang="zh-CN" dirty="0">
                <a:ea typeface="黑体" panose="02010609060101010101" pitchFamily="49" charset="-122"/>
              </a:rPr>
              <a:t>6.2.2 </a:t>
            </a:r>
            <a:r>
              <a:rPr lang="zh-CN" altLang="en-US" dirty="0">
                <a:ea typeface="黑体" panose="02010609060101010101" pitchFamily="49" charset="-122"/>
              </a:rPr>
              <a:t>总线接口的基本概念</a:t>
            </a:r>
            <a:br>
              <a:rPr lang="zh-CN" altLang="en-US" dirty="0">
                <a:ea typeface="黑体" panose="02010609060101010101" pitchFamily="49" charset="-122"/>
              </a:rPr>
            </a:br>
            <a:endParaRPr lang="en-US" altLang="zh-CN" dirty="0">
              <a:ea typeface="黑体" panose="02010609060101010101" pitchFamily="49" charset="-122"/>
            </a:endParaRPr>
          </a:p>
        </p:txBody>
      </p:sp>
      <p:sp>
        <p:nvSpPr>
          <p:cNvPr id="2048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20</a:t>
            </a:fld>
            <a:endParaRPr lang="en-US" altLang="zh-CN" sz="1000" dirty="0"/>
          </a:p>
        </p:txBody>
      </p:sp>
      <p:sp>
        <p:nvSpPr>
          <p:cNvPr id="20485" name="Rectangle 4"/>
          <p:cNvSpPr/>
          <p:nvPr/>
        </p:nvSpPr>
        <p:spPr>
          <a:xfrm>
            <a:off x="3048000" y="3733800"/>
            <a:ext cx="3810000" cy="3810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p:cNvSpPr>
          <p:nvPr>
            <p:ph type="title"/>
          </p:nvPr>
        </p:nvSpPr>
        <p:spPr/>
        <p:txBody>
          <a:bodyPr vert="horz" wrap="square" lIns="91440" tIns="45720" rIns="91440" bIns="45720" anchor="b" anchorCtr="0"/>
          <a:lstStyle/>
          <a:p>
            <a:pPr eaLnBrk="1" hangingPunct="1"/>
            <a:r>
              <a:rPr lang="en-US" altLang="zh-CN" dirty="0"/>
              <a:t>6.2.1 </a:t>
            </a:r>
            <a:r>
              <a:rPr lang="zh-CN" altLang="en-US" dirty="0"/>
              <a:t>信息传送方式</a:t>
            </a:r>
            <a:endParaRPr lang="zh-CN" altLang="en-US" dirty="0">
              <a:solidFill>
                <a:schemeClr val="tx1"/>
              </a:solidFill>
            </a:endParaRPr>
          </a:p>
        </p:txBody>
      </p:sp>
      <p:sp>
        <p:nvSpPr>
          <p:cNvPr id="21508" name="Rectangle 3"/>
          <p:cNvSpPr>
            <a:spLocks noGrp="1"/>
          </p:cNvSpPr>
          <p:nvPr>
            <p:ph idx="1"/>
          </p:nvPr>
        </p:nvSpPr>
        <p:spPr>
          <a:xfrm>
            <a:off x="179388" y="1700213"/>
            <a:ext cx="4835525" cy="4411662"/>
          </a:xfrm>
        </p:spPr>
        <p:txBody>
          <a:bodyPr vert="horz" wrap="square" lIns="91440" tIns="45720" rIns="91440" bIns="45720" anchor="t" anchorCtr="0"/>
          <a:lstStyle/>
          <a:p>
            <a:pPr lvl="1" eaLnBrk="1" hangingPunct="1">
              <a:lnSpc>
                <a:spcPct val="90000"/>
              </a:lnSpc>
            </a:pPr>
            <a:r>
              <a:rPr lang="zh-CN" altLang="en-US" dirty="0">
                <a:latin typeface="宋体" panose="02010600030101010101" pitchFamily="2" charset="-122"/>
              </a:rPr>
              <a:t>计算机系统中，传输信息基本有三种方式：</a:t>
            </a:r>
          </a:p>
          <a:p>
            <a:pPr lvl="2" eaLnBrk="1" hangingPunct="1">
              <a:lnSpc>
                <a:spcPct val="90000"/>
              </a:lnSpc>
            </a:pPr>
            <a:r>
              <a:rPr lang="zh-CN" altLang="en-US" dirty="0">
                <a:latin typeface="宋体" panose="02010600030101010101" pitchFamily="2" charset="-122"/>
              </a:rPr>
              <a:t>串行传送</a:t>
            </a:r>
          </a:p>
          <a:p>
            <a:pPr lvl="2" eaLnBrk="1" hangingPunct="1">
              <a:lnSpc>
                <a:spcPct val="90000"/>
              </a:lnSpc>
            </a:pPr>
            <a:r>
              <a:rPr lang="zh-CN" altLang="en-US" dirty="0">
                <a:latin typeface="宋体" panose="02010600030101010101" pitchFamily="2" charset="-122"/>
              </a:rPr>
              <a:t>并行传送</a:t>
            </a:r>
          </a:p>
          <a:p>
            <a:pPr lvl="2" eaLnBrk="1" hangingPunct="1">
              <a:lnSpc>
                <a:spcPct val="90000"/>
              </a:lnSpc>
            </a:pPr>
            <a:r>
              <a:rPr lang="zh-CN" altLang="en-US" dirty="0">
                <a:latin typeface="宋体" panose="02010600030101010101" pitchFamily="2" charset="-122"/>
              </a:rPr>
              <a:t>分时传送</a:t>
            </a:r>
          </a:p>
          <a:p>
            <a:pPr lvl="1" eaLnBrk="1" hangingPunct="1">
              <a:lnSpc>
                <a:spcPct val="90000"/>
              </a:lnSpc>
            </a:pPr>
            <a:r>
              <a:rPr lang="zh-CN" altLang="en-US" dirty="0">
                <a:latin typeface="宋体" panose="02010600030101010101" pitchFamily="2" charset="-122"/>
              </a:rPr>
              <a:t>出于速度和效率上的考虑，系统总线上传送的信息必须采用</a:t>
            </a:r>
            <a:r>
              <a:rPr lang="zh-CN" altLang="en-US" dirty="0">
                <a:solidFill>
                  <a:srgbClr val="FF0000"/>
                </a:solidFill>
                <a:latin typeface="宋体" panose="02010600030101010101" pitchFamily="2" charset="-122"/>
              </a:rPr>
              <a:t>并行传送</a:t>
            </a:r>
            <a:r>
              <a:rPr lang="zh-CN" altLang="en-US" dirty="0">
                <a:latin typeface="宋体" panose="02010600030101010101" pitchFamily="2" charset="-122"/>
              </a:rPr>
              <a:t>方式。分时传送即总线的分时复用。 </a:t>
            </a:r>
            <a:endParaRPr lang="zh-CN" altLang="en-US" dirty="0"/>
          </a:p>
        </p:txBody>
      </p:sp>
      <p:sp>
        <p:nvSpPr>
          <p:cNvPr id="21506"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21</a:t>
            </a:fld>
            <a:endParaRPr lang="en-US" altLang="zh-CN" sz="1000" dirty="0"/>
          </a:p>
        </p:txBody>
      </p:sp>
      <p:pic>
        <p:nvPicPr>
          <p:cNvPr id="21509" name="Picture 4" descr="6a6"/>
          <p:cNvPicPr>
            <a:picLocks noChangeAspect="1"/>
          </p:cNvPicPr>
          <p:nvPr/>
        </p:nvPicPr>
        <p:blipFill>
          <a:blip r:embed="rId2"/>
          <a:stretch>
            <a:fillRect/>
          </a:stretch>
        </p:blipFill>
        <p:spPr>
          <a:xfrm>
            <a:off x="4859338" y="1677988"/>
            <a:ext cx="3598862" cy="5180012"/>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文本占位符 26626"/>
          <p:cNvSpPr>
            <a:spLocks noGrp="1" noRot="1"/>
          </p:cNvSpPr>
          <p:nvPr>
            <p:ph idx="1"/>
          </p:nvPr>
        </p:nvSpPr>
        <p:spPr>
          <a:xfrm>
            <a:off x="301625" y="620713"/>
            <a:ext cx="8540750" cy="2952750"/>
          </a:xfrm>
        </p:spPr>
        <p:txBody>
          <a:bodyPr anchor="t" anchorCtr="0"/>
          <a:lstStyle/>
          <a:p>
            <a:pPr marL="990600" lvl="1" indent="-533400">
              <a:lnSpc>
                <a:spcPct val="120000"/>
              </a:lnSpc>
              <a:buFont typeface="Wingdings" panose="05000000000000000000" pitchFamily="2" charset="2"/>
              <a:buAutoNum type="arabicPeriod"/>
            </a:pPr>
            <a:r>
              <a:rPr lang="zh-CN" altLang="en-US" b="1" dirty="0"/>
              <a:t>串行传送</a:t>
            </a:r>
          </a:p>
          <a:p>
            <a:pPr marL="1371600" lvl="2" indent="-457200">
              <a:lnSpc>
                <a:spcPct val="120000"/>
              </a:lnSpc>
            </a:pPr>
            <a:r>
              <a:rPr lang="zh-CN" altLang="en-US" sz="2000" b="1" dirty="0"/>
              <a:t>串行传送时，只有一条传输线，且采用脉冲传送。</a:t>
            </a:r>
          </a:p>
          <a:p>
            <a:pPr marL="1371600" lvl="2" indent="-457200"/>
            <a:r>
              <a:rPr lang="zh-CN" altLang="en-US" sz="2000" b="1" dirty="0"/>
              <a:t>按顺序来传送表示一个数码的所有二进制位的脉冲信号，每次一位，通常以第一个脉冲信号表示数码的最低有效位，最后一个脉冲信号表示数码的最高有效位。</a:t>
            </a:r>
          </a:p>
          <a:p>
            <a:pPr marL="1371600" lvl="2" indent="-457200"/>
            <a:r>
              <a:rPr lang="zh-CN" altLang="en-US" sz="2000" b="1" dirty="0"/>
              <a:t>被传送的数据需要在发送部件进行并－串变换，称为</a:t>
            </a:r>
            <a:r>
              <a:rPr lang="zh-CN" altLang="en-US" sz="2000" b="1" dirty="0">
                <a:solidFill>
                  <a:srgbClr val="0000FF"/>
                </a:solidFill>
              </a:rPr>
              <a:t>拆卸</a:t>
            </a:r>
            <a:r>
              <a:rPr lang="zh-CN" altLang="en-US" sz="2000" b="1" dirty="0"/>
              <a:t>；在接收部件又需要进行串－并变换，称为</a:t>
            </a:r>
            <a:r>
              <a:rPr lang="zh-CN" altLang="en-US" sz="2000" b="1" dirty="0">
                <a:solidFill>
                  <a:srgbClr val="0000FF"/>
                </a:solidFill>
              </a:rPr>
              <a:t>装配</a:t>
            </a:r>
            <a:r>
              <a:rPr lang="zh-CN" altLang="en-US" sz="2000" b="1" dirty="0"/>
              <a:t>。　</a:t>
            </a:r>
          </a:p>
        </p:txBody>
      </p:sp>
      <p:sp>
        <p:nvSpPr>
          <p:cNvPr id="24580"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5pPr>
          </a:lstStyle>
          <a:p>
            <a:pPr lvl="0" algn="r">
              <a:buSzTx/>
            </a:pPr>
            <a:fld id="{9A0DB2DC-4C9A-4742-B13C-FB6460FD3503}" type="slidenum">
              <a:rPr lang="zh-CN" altLang="en-US" sz="1400" dirty="0">
                <a:ea typeface="宋体" panose="02010600030101010101" pitchFamily="2" charset="-122"/>
              </a:rPr>
              <a:t>22</a:t>
            </a:fld>
            <a:endParaRPr lang="zh-CN" altLang="en-US" sz="1400" dirty="0">
              <a:ea typeface="宋体" panose="02010600030101010101" pitchFamily="2" charset="-122"/>
            </a:endParaRPr>
          </a:p>
        </p:txBody>
      </p:sp>
      <p:pic>
        <p:nvPicPr>
          <p:cNvPr id="24578" name="图片 26627"/>
          <p:cNvPicPr>
            <a:picLocks noChangeAspect="1"/>
          </p:cNvPicPr>
          <p:nvPr/>
        </p:nvPicPr>
        <p:blipFill>
          <a:blip r:embed="rId2"/>
          <a:stretch>
            <a:fillRect/>
          </a:stretch>
        </p:blipFill>
        <p:spPr>
          <a:xfrm>
            <a:off x="3563938" y="3429000"/>
            <a:ext cx="4352925" cy="2686050"/>
          </a:xfrm>
          <a:prstGeom prst="rect">
            <a:avLst/>
          </a:prstGeom>
          <a:noFill/>
          <a:ln w="9525">
            <a:noFill/>
          </a:ln>
        </p:spPr>
      </p:pic>
      <p:sp>
        <p:nvSpPr>
          <p:cNvPr id="24579" name="文本框 26628"/>
          <p:cNvSpPr txBox="1"/>
          <p:nvPr/>
        </p:nvSpPr>
        <p:spPr>
          <a:xfrm>
            <a:off x="827088" y="4005263"/>
            <a:ext cx="2520950" cy="923330"/>
          </a:xfrm>
          <a:prstGeom prst="rect">
            <a:avLst/>
          </a:prstGeom>
          <a:noFill/>
          <a:ln w="9525">
            <a:noFill/>
          </a:ln>
        </p:spPr>
        <p:txBody>
          <a:bodyPr anchor="t" anchorCtr="0">
            <a:spAutoFit/>
          </a:bodyPr>
          <a:lstStyle/>
          <a:p>
            <a:r>
              <a:rPr lang="zh-CN" altLang="en-US" dirty="0">
                <a:solidFill>
                  <a:srgbClr val="000099"/>
                </a:solidFill>
                <a:latin typeface="Arial" panose="020B0604020202020204" pitchFamily="34" charset="0"/>
                <a:ea typeface="楷体_GB2312" pitchFamily="49" charset="-122"/>
              </a:rPr>
              <a:t>特点</a:t>
            </a:r>
            <a:r>
              <a:rPr lang="zh-CN" altLang="en-US" dirty="0">
                <a:latin typeface="Arial" panose="020B0604020202020204" pitchFamily="34" charset="0"/>
                <a:ea typeface="楷体_GB2312" pitchFamily="49" charset="-122"/>
              </a:rPr>
              <a:t>：只需一根传输线，成本低，适合远距离的传送，但速度慢。</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文本占位符 27650"/>
          <p:cNvSpPr>
            <a:spLocks noGrp="1" noRot="1"/>
          </p:cNvSpPr>
          <p:nvPr>
            <p:ph idx="1"/>
          </p:nvPr>
        </p:nvSpPr>
        <p:spPr>
          <a:xfrm>
            <a:off x="301625" y="620713"/>
            <a:ext cx="8540750" cy="5402262"/>
          </a:xfrm>
        </p:spPr>
        <p:txBody>
          <a:bodyPr anchor="t" anchorCtr="0"/>
          <a:lstStyle/>
          <a:p>
            <a:pPr lvl="1">
              <a:buNone/>
            </a:pPr>
            <a:r>
              <a:rPr lang="en-US" altLang="zh-CN" b="1" dirty="0"/>
              <a:t>2. </a:t>
            </a:r>
            <a:r>
              <a:rPr lang="zh-CN" altLang="en-US" b="1" dirty="0"/>
              <a:t>并行传送</a:t>
            </a:r>
          </a:p>
          <a:p>
            <a:pPr lvl="2"/>
            <a:r>
              <a:rPr lang="zh-CN" altLang="en-US" b="1" dirty="0"/>
              <a:t>并行传送时，对每个数据位都需要单独一条传输线。信息有多少二进制位组成，就需要多少条传输线，从而使得二进制数“</a:t>
            </a:r>
            <a:r>
              <a:rPr lang="en-US" altLang="zh-CN" b="1" dirty="0"/>
              <a:t>0”</a:t>
            </a:r>
            <a:r>
              <a:rPr lang="zh-CN" altLang="en-US" b="1" dirty="0"/>
              <a:t>或“</a:t>
            </a:r>
            <a:r>
              <a:rPr lang="en-US" altLang="zh-CN" b="1" dirty="0"/>
              <a:t>1”</a:t>
            </a:r>
            <a:r>
              <a:rPr lang="zh-CN" altLang="en-US" b="1" dirty="0"/>
              <a:t>在不同的线上同时进行传送。</a:t>
            </a:r>
          </a:p>
          <a:p>
            <a:pPr lvl="2"/>
            <a:r>
              <a:rPr lang="zh-CN" altLang="en-US" b="1" dirty="0"/>
              <a:t>并行传送一般采用电位传送。由于所有的位同时被传送，所以并行数据传送比串行数据传送快得多。　</a:t>
            </a:r>
          </a:p>
        </p:txBody>
      </p:sp>
      <p:sp>
        <p:nvSpPr>
          <p:cNvPr id="25604"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5pPr>
          </a:lstStyle>
          <a:p>
            <a:pPr lvl="0" algn="r">
              <a:buSzTx/>
            </a:pPr>
            <a:fld id="{9A0DB2DC-4C9A-4742-B13C-FB6460FD3503}" type="slidenum">
              <a:rPr lang="zh-CN" altLang="en-US" sz="1400" dirty="0">
                <a:ea typeface="宋体" panose="02010600030101010101" pitchFamily="2" charset="-122"/>
              </a:rPr>
              <a:t>23</a:t>
            </a:fld>
            <a:endParaRPr lang="zh-CN" altLang="en-US" sz="1400" dirty="0">
              <a:ea typeface="宋体" panose="02010600030101010101" pitchFamily="2" charset="-122"/>
            </a:endParaRPr>
          </a:p>
        </p:txBody>
      </p:sp>
      <p:pic>
        <p:nvPicPr>
          <p:cNvPr id="25602" name="图片 27651"/>
          <p:cNvPicPr>
            <a:picLocks noChangeAspect="1"/>
          </p:cNvPicPr>
          <p:nvPr/>
        </p:nvPicPr>
        <p:blipFill>
          <a:blip r:embed="rId2"/>
          <a:stretch>
            <a:fillRect/>
          </a:stretch>
        </p:blipFill>
        <p:spPr>
          <a:xfrm>
            <a:off x="4140200" y="3500438"/>
            <a:ext cx="3671888" cy="2813050"/>
          </a:xfrm>
          <a:prstGeom prst="rect">
            <a:avLst/>
          </a:prstGeom>
          <a:noFill/>
          <a:ln w="9525">
            <a:noFill/>
          </a:ln>
        </p:spPr>
      </p:pic>
      <p:sp>
        <p:nvSpPr>
          <p:cNvPr id="25603" name="文本框 27652"/>
          <p:cNvSpPr txBox="1"/>
          <p:nvPr/>
        </p:nvSpPr>
        <p:spPr>
          <a:xfrm>
            <a:off x="1042988" y="4005263"/>
            <a:ext cx="2520950" cy="1190625"/>
          </a:xfrm>
          <a:prstGeom prst="rect">
            <a:avLst/>
          </a:prstGeom>
          <a:noFill/>
          <a:ln w="9525">
            <a:noFill/>
          </a:ln>
        </p:spPr>
        <p:txBody>
          <a:bodyPr anchor="t" anchorCtr="0">
            <a:spAutoFit/>
          </a:bodyPr>
          <a:lstStyle/>
          <a:p>
            <a:r>
              <a:rPr lang="zh-CN" altLang="en-US" dirty="0">
                <a:solidFill>
                  <a:srgbClr val="000099"/>
                </a:solidFill>
                <a:latin typeface="Arial" panose="020B0604020202020204" pitchFamily="34" charset="0"/>
                <a:ea typeface="楷体_GB2312" pitchFamily="49" charset="-122"/>
              </a:rPr>
              <a:t>特点</a:t>
            </a:r>
            <a:r>
              <a:rPr lang="zh-CN" altLang="en-US" dirty="0">
                <a:latin typeface="Arial" panose="020B0604020202020204" pitchFamily="34" charset="0"/>
                <a:ea typeface="楷体_GB2312" pitchFamily="49" charset="-122"/>
              </a:rPr>
              <a:t>：速度快，但需更多的传输线，适用于近</a:t>
            </a:r>
          </a:p>
          <a:p>
            <a:r>
              <a:rPr lang="zh-CN" altLang="en-US" dirty="0">
                <a:latin typeface="Arial" panose="020B0604020202020204" pitchFamily="34" charset="0"/>
                <a:ea typeface="楷体_GB2312" pitchFamily="49" charset="-122"/>
              </a:rPr>
              <a:t>距离部件间的数据传送。</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文本占位符 28674"/>
          <p:cNvSpPr>
            <a:spLocks noGrp="1" noRot="1"/>
          </p:cNvSpPr>
          <p:nvPr>
            <p:ph idx="1"/>
          </p:nvPr>
        </p:nvSpPr>
        <p:spPr>
          <a:xfrm>
            <a:off x="301625" y="765175"/>
            <a:ext cx="8540750" cy="5257800"/>
          </a:xfrm>
        </p:spPr>
        <p:txBody>
          <a:bodyPr anchor="t" anchorCtr="0"/>
          <a:lstStyle/>
          <a:p>
            <a:pPr lvl="1">
              <a:lnSpc>
                <a:spcPct val="130000"/>
              </a:lnSpc>
              <a:buNone/>
            </a:pPr>
            <a:r>
              <a:rPr lang="en-US" altLang="zh-CN" b="1" dirty="0"/>
              <a:t>3. </a:t>
            </a:r>
            <a:r>
              <a:rPr lang="zh-CN" altLang="en-US" b="1" dirty="0"/>
              <a:t>分时传送</a:t>
            </a:r>
          </a:p>
          <a:p>
            <a:pPr lvl="1">
              <a:lnSpc>
                <a:spcPct val="130000"/>
              </a:lnSpc>
              <a:buNone/>
            </a:pPr>
            <a:r>
              <a:rPr lang="zh-CN" altLang="en-US" b="1" dirty="0"/>
              <a:t>分时传送有两种概念：</a:t>
            </a:r>
          </a:p>
          <a:p>
            <a:pPr lvl="1"/>
            <a:r>
              <a:rPr lang="zh-CN" altLang="en-US" b="1" dirty="0">
                <a:solidFill>
                  <a:srgbClr val="0000FF"/>
                </a:solidFill>
              </a:rPr>
              <a:t>总线复用方式</a:t>
            </a:r>
            <a:r>
              <a:rPr lang="zh-CN" altLang="en-US" b="1" dirty="0"/>
              <a:t>，某个传输线上既传送地址信息，又传送数据信息。为此必须划分时间片，以便在不同的时间间隔中完成传送地址和传送数据的任务。</a:t>
            </a:r>
          </a:p>
          <a:p>
            <a:pPr lvl="1"/>
            <a:r>
              <a:rPr lang="zh-CN" altLang="en-US" b="1" dirty="0">
                <a:solidFill>
                  <a:srgbClr val="0000FF"/>
                </a:solidFill>
              </a:rPr>
              <a:t>共享总线的部件分时使用总线</a:t>
            </a:r>
            <a:r>
              <a:rPr lang="zh-CN" altLang="en-US" b="1" dirty="0"/>
              <a:t>。</a:t>
            </a:r>
          </a:p>
        </p:txBody>
      </p:sp>
      <p:sp>
        <p:nvSpPr>
          <p:cNvPr id="26626"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5pPr>
          </a:lstStyle>
          <a:p>
            <a:pPr lvl="0" algn="r">
              <a:buSzTx/>
            </a:pPr>
            <a:fld id="{9A0DB2DC-4C9A-4742-B13C-FB6460FD3503}" type="slidenum">
              <a:rPr lang="zh-CN" altLang="en-US" sz="1400" dirty="0">
                <a:ea typeface="宋体" panose="02010600030101010101" pitchFamily="2" charset="-122"/>
              </a:rPr>
              <a:t>24</a:t>
            </a:fld>
            <a:endParaRPr lang="zh-CN" altLang="en-US" sz="1400" dirty="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p:cNvSpPr>
          <p:nvPr>
            <p:ph type="title"/>
            <p:custDataLst>
              <p:tags r:id="rId1"/>
            </p:custDataLst>
          </p:nvPr>
        </p:nvSpPr>
        <p:spPr/>
        <p:txBody>
          <a:bodyPr vert="horz" wrap="square" lIns="91440" tIns="45720" rIns="91440" bIns="45720" anchor="b" anchorCtr="0"/>
          <a:lstStyle/>
          <a:p>
            <a:pPr eaLnBrk="1" hangingPunct="1"/>
            <a:r>
              <a:rPr lang="en-US" altLang="zh-CN" dirty="0"/>
              <a:t>6.2.2 </a:t>
            </a:r>
            <a:r>
              <a:rPr lang="zh-CN" altLang="en-US" dirty="0"/>
              <a:t>总线接口的基本概念</a:t>
            </a:r>
            <a:endParaRPr lang="zh-CN" altLang="en-US" dirty="0">
              <a:solidFill>
                <a:schemeClr val="tx1"/>
              </a:solidFill>
            </a:endParaRPr>
          </a:p>
        </p:txBody>
      </p:sp>
      <p:sp>
        <p:nvSpPr>
          <p:cNvPr id="27649" name="文本占位符 29698"/>
          <p:cNvSpPr>
            <a:spLocks noGrp="1" noRot="1"/>
          </p:cNvSpPr>
          <p:nvPr>
            <p:ph idx="1"/>
          </p:nvPr>
        </p:nvSpPr>
        <p:spPr>
          <a:xfrm>
            <a:off x="179070" y="1916748"/>
            <a:ext cx="8540750" cy="5402262"/>
          </a:xfrm>
        </p:spPr>
        <p:txBody>
          <a:bodyPr anchor="t" anchorCtr="0"/>
          <a:lstStyle/>
          <a:p>
            <a:pPr lvl="1">
              <a:lnSpc>
                <a:spcPct val="120000"/>
              </a:lnSpc>
            </a:pPr>
            <a:r>
              <a:rPr lang="zh-CN" altLang="en-US" b="1" dirty="0">
                <a:solidFill>
                  <a:schemeClr val="tx2"/>
                </a:solidFill>
              </a:rPr>
              <a:t>广义上</a:t>
            </a:r>
            <a:r>
              <a:rPr lang="zh-CN" altLang="en-US" b="1" dirty="0"/>
              <a:t>，</a:t>
            </a:r>
            <a:r>
              <a:rPr lang="zh-CN" altLang="en-US" b="1" dirty="0">
                <a:solidFill>
                  <a:schemeClr val="hlink"/>
                </a:solidFill>
              </a:rPr>
              <a:t>适配器</a:t>
            </a:r>
            <a:r>
              <a:rPr lang="en-US" altLang="zh-CN" b="1" dirty="0">
                <a:solidFill>
                  <a:schemeClr val="hlink"/>
                </a:solidFill>
              </a:rPr>
              <a:t>/</a:t>
            </a:r>
            <a:r>
              <a:rPr lang="zh-CN" altLang="en-US" b="1" dirty="0">
                <a:solidFill>
                  <a:schemeClr val="hlink"/>
                </a:solidFill>
              </a:rPr>
              <a:t>接口</a:t>
            </a:r>
            <a:r>
              <a:rPr lang="zh-CN" altLang="en-US" b="1" dirty="0"/>
              <a:t>是指</a:t>
            </a:r>
            <a:r>
              <a:rPr lang="en-US" altLang="zh-CN" b="1" dirty="0"/>
              <a:t>CPU</a:t>
            </a:r>
            <a:r>
              <a:rPr lang="zh-CN" altLang="en-US" b="1" dirty="0"/>
              <a:t>和主存与外围设备之间通过总线进行连接的逻辑部件。接口部件在其动态连接的两个部件之间起着“转换器”的作用，以便实现彼此之间的信息传送。</a:t>
            </a:r>
          </a:p>
          <a:p>
            <a:pPr lvl="1"/>
            <a:r>
              <a:rPr lang="zh-CN" altLang="en-US" b="1" dirty="0">
                <a:solidFill>
                  <a:srgbClr val="000099"/>
                </a:solidFill>
              </a:rPr>
              <a:t>通常，</a:t>
            </a:r>
            <a:r>
              <a:rPr lang="en-US" altLang="zh-CN" b="1" dirty="0">
                <a:solidFill>
                  <a:srgbClr val="000099"/>
                </a:solidFill>
              </a:rPr>
              <a:t>I/O</a:t>
            </a:r>
            <a:r>
              <a:rPr lang="zh-CN" altLang="en-US" b="1" dirty="0">
                <a:solidFill>
                  <a:srgbClr val="000099"/>
                </a:solidFill>
              </a:rPr>
              <a:t>功能模块简称为</a:t>
            </a:r>
            <a:r>
              <a:rPr lang="en-US" altLang="zh-CN" b="1" dirty="0">
                <a:solidFill>
                  <a:schemeClr val="hlink"/>
                </a:solidFill>
              </a:rPr>
              <a:t>I/O</a:t>
            </a:r>
            <a:r>
              <a:rPr lang="zh-CN" altLang="en-US" b="1" dirty="0">
                <a:solidFill>
                  <a:schemeClr val="hlink"/>
                </a:solidFill>
              </a:rPr>
              <a:t>接口</a:t>
            </a:r>
            <a:r>
              <a:rPr lang="zh-CN" altLang="en-US" b="1" dirty="0"/>
              <a:t>，亦称</a:t>
            </a:r>
            <a:r>
              <a:rPr lang="en-US" altLang="zh-CN" b="1" dirty="0"/>
              <a:t>I/O</a:t>
            </a:r>
            <a:r>
              <a:rPr lang="zh-CN" altLang="en-US" b="1" dirty="0">
                <a:solidFill>
                  <a:srgbClr val="000099"/>
                </a:solidFill>
              </a:rPr>
              <a:t>适配器。</a:t>
            </a:r>
          </a:p>
          <a:p>
            <a:pPr lvl="1"/>
            <a:r>
              <a:rPr lang="zh-CN" altLang="en-US" b="1" dirty="0"/>
              <a:t>图</a:t>
            </a:r>
            <a:r>
              <a:rPr lang="en-US" altLang="zh-CN" b="1" dirty="0"/>
              <a:t>6.7</a:t>
            </a:r>
            <a:r>
              <a:rPr lang="zh-CN" altLang="en-US" b="1" dirty="0"/>
              <a:t>示出了</a:t>
            </a:r>
            <a:r>
              <a:rPr lang="en-US" altLang="zh-CN" b="1" dirty="0"/>
              <a:t>CPU</a:t>
            </a:r>
            <a:r>
              <a:rPr lang="zh-CN" altLang="en-US" b="1" dirty="0"/>
              <a:t>、</a:t>
            </a:r>
            <a:r>
              <a:rPr lang="en-US" altLang="zh-CN" b="1" dirty="0"/>
              <a:t>I/O</a:t>
            </a:r>
            <a:r>
              <a:rPr lang="zh-CN" altLang="en-US" b="1" dirty="0"/>
              <a:t>接口和外设之间的连接关系。</a:t>
            </a:r>
            <a:r>
              <a:rPr lang="zh-CN" altLang="en-US" dirty="0"/>
              <a:t> </a:t>
            </a:r>
          </a:p>
        </p:txBody>
      </p:sp>
      <p:sp>
        <p:nvSpPr>
          <p:cNvPr id="27651"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5pPr>
          </a:lstStyle>
          <a:p>
            <a:pPr lvl="0" algn="r">
              <a:buSzTx/>
            </a:pPr>
            <a:fld id="{9A0DB2DC-4C9A-4742-B13C-FB6460FD3503}" type="slidenum">
              <a:rPr lang="zh-CN" altLang="en-US" sz="1400" dirty="0">
                <a:ea typeface="宋体" panose="02010600030101010101" pitchFamily="2" charset="-122"/>
              </a:rPr>
              <a:t>25</a:t>
            </a:fld>
            <a:endParaRPr lang="zh-CN" altLang="en-US" sz="1400" dirty="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文本占位符 97281"/>
          <p:cNvSpPr>
            <a:spLocks noGrp="1" noRot="1"/>
          </p:cNvSpPr>
          <p:nvPr>
            <p:ph idx="1"/>
          </p:nvPr>
        </p:nvSpPr>
        <p:spPr>
          <a:xfrm>
            <a:off x="250825" y="4797425"/>
            <a:ext cx="8540750" cy="1584325"/>
          </a:xfrm>
        </p:spPr>
        <p:txBody>
          <a:bodyPr anchor="t" anchorCtr="0"/>
          <a:lstStyle/>
          <a:p>
            <a:pPr lvl="1">
              <a:lnSpc>
                <a:spcPct val="120000"/>
              </a:lnSpc>
            </a:pPr>
            <a:r>
              <a:rPr lang="zh-CN" altLang="en-US" sz="2400" b="1" dirty="0"/>
              <a:t>外设通过</a:t>
            </a:r>
            <a:r>
              <a:rPr lang="en-US" altLang="zh-CN" sz="2400" b="1" dirty="0"/>
              <a:t>I/O</a:t>
            </a:r>
            <a:r>
              <a:rPr lang="zh-CN" altLang="en-US" sz="2400" b="1" dirty="0"/>
              <a:t>接口连到系统总线上。</a:t>
            </a:r>
          </a:p>
          <a:p>
            <a:pPr lvl="1">
              <a:lnSpc>
                <a:spcPct val="120000"/>
              </a:lnSpc>
            </a:pPr>
            <a:r>
              <a:rPr lang="zh-CN" altLang="en-US" sz="2400" b="1" dirty="0"/>
              <a:t>设备控制器：控制外设进行操作的部件。</a:t>
            </a:r>
          </a:p>
          <a:p>
            <a:pPr lvl="1">
              <a:lnSpc>
                <a:spcPct val="120000"/>
              </a:lnSpc>
            </a:pPr>
            <a:r>
              <a:rPr lang="zh-CN" altLang="en-US" sz="2400" b="1" dirty="0"/>
              <a:t>各种外围设备都有自己的设备控制器。</a:t>
            </a:r>
          </a:p>
        </p:txBody>
      </p:sp>
      <p:sp>
        <p:nvSpPr>
          <p:cNvPr id="28675"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5pPr>
          </a:lstStyle>
          <a:p>
            <a:pPr lvl="0" algn="r">
              <a:buSzTx/>
            </a:pPr>
            <a:fld id="{9A0DB2DC-4C9A-4742-B13C-FB6460FD3503}" type="slidenum">
              <a:rPr lang="zh-CN" altLang="en-US" sz="1400" dirty="0">
                <a:ea typeface="宋体" panose="02010600030101010101" pitchFamily="2" charset="-122"/>
              </a:rPr>
              <a:t>26</a:t>
            </a:fld>
            <a:endParaRPr lang="zh-CN" altLang="en-US" sz="1400" dirty="0">
              <a:ea typeface="宋体" panose="02010600030101010101" pitchFamily="2" charset="-122"/>
            </a:endParaRPr>
          </a:p>
        </p:txBody>
      </p:sp>
      <p:pic>
        <p:nvPicPr>
          <p:cNvPr id="28674" name="图片 97284"/>
          <p:cNvPicPr>
            <a:picLocks noChangeAspect="1"/>
          </p:cNvPicPr>
          <p:nvPr/>
        </p:nvPicPr>
        <p:blipFill>
          <a:blip r:embed="rId2"/>
          <a:stretch>
            <a:fillRect/>
          </a:stretch>
        </p:blipFill>
        <p:spPr>
          <a:xfrm>
            <a:off x="1692275" y="1125538"/>
            <a:ext cx="5903913" cy="338455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p:cNvSpPr>
          <p:nvPr>
            <p:ph type="title"/>
          </p:nvPr>
        </p:nvSpPr>
        <p:spPr/>
        <p:txBody>
          <a:bodyPr vert="horz" wrap="square" lIns="91440" tIns="45720" rIns="91440" bIns="45720" anchor="b" anchorCtr="0"/>
          <a:lstStyle/>
          <a:p>
            <a:pPr eaLnBrk="1" hangingPunct="1"/>
            <a:r>
              <a:rPr lang="en-US" altLang="zh-CN" dirty="0"/>
              <a:t>6.2.2 </a:t>
            </a:r>
            <a:r>
              <a:rPr lang="zh-CN" altLang="en-US" dirty="0"/>
              <a:t>总线接口的基本概念</a:t>
            </a:r>
            <a:endParaRPr lang="zh-CN" altLang="en-US" b="0" dirty="0">
              <a:solidFill>
                <a:schemeClr val="tx1"/>
              </a:solidFill>
            </a:endParaRPr>
          </a:p>
        </p:txBody>
      </p:sp>
      <p:sp>
        <p:nvSpPr>
          <p:cNvPr id="24580" name="Rectangle 3"/>
          <p:cNvSpPr>
            <a:spLocks noGrp="1"/>
          </p:cNvSpPr>
          <p:nvPr>
            <p:ph idx="1"/>
          </p:nvPr>
        </p:nvSpPr>
        <p:spPr>
          <a:xfrm>
            <a:off x="457200" y="1719263"/>
            <a:ext cx="2746375" cy="4411662"/>
          </a:xfrm>
        </p:spPr>
        <p:txBody>
          <a:bodyPr vert="horz" wrap="square" lIns="91440" tIns="45720" rIns="91440" bIns="45720" anchor="t" anchorCtr="0">
            <a:normAutofit lnSpcReduction="10000"/>
          </a:bodyPr>
          <a:lstStyle/>
          <a:p>
            <a:pPr eaLnBrk="1" hangingPunct="1"/>
            <a:r>
              <a:rPr lang="zh-CN" altLang="en-US" sz="2400" b="1" dirty="0">
                <a:sym typeface="+mn-ea"/>
              </a:rPr>
              <a:t>一个标准接口可能连接一个设备，也可能连接多个设备。</a:t>
            </a:r>
            <a:r>
              <a:rPr lang="zh-CN" altLang="en-US" sz="2400" dirty="0">
                <a:latin typeface="宋体" panose="02010600030101010101" pitchFamily="2" charset="-122"/>
              </a:rPr>
              <a:t> </a:t>
            </a:r>
            <a:endParaRPr lang="zh-CN" altLang="en-US" sz="2400" dirty="0"/>
          </a:p>
          <a:p>
            <a:pPr eaLnBrk="1" hangingPunct="1"/>
            <a:r>
              <a:rPr lang="zh-CN" altLang="en-US" sz="2400" dirty="0">
                <a:latin typeface="宋体" panose="02010600030101010101" pitchFamily="2" charset="-122"/>
              </a:rPr>
              <a:t>一个适配器的两个接口：</a:t>
            </a:r>
            <a:endParaRPr lang="en-US" altLang="zh-CN" sz="2400" dirty="0">
              <a:latin typeface="宋体" panose="02010600030101010101" pitchFamily="2" charset="-122"/>
            </a:endParaRPr>
          </a:p>
          <a:p>
            <a:pPr lvl="1"/>
            <a:r>
              <a:rPr lang="zh-CN" altLang="en-US" sz="2000" dirty="0">
                <a:latin typeface="宋体" panose="02010600030101010101" pitchFamily="2" charset="-122"/>
              </a:rPr>
              <a:t>一个同系统总线相连，采用并行方式</a:t>
            </a:r>
            <a:endParaRPr lang="en-US" altLang="zh-CN" sz="2000" dirty="0">
              <a:latin typeface="宋体" panose="02010600030101010101" pitchFamily="2" charset="-122"/>
            </a:endParaRPr>
          </a:p>
          <a:p>
            <a:pPr lvl="1"/>
            <a:r>
              <a:rPr lang="zh-CN" altLang="en-US" sz="2000" dirty="0">
                <a:latin typeface="宋体" panose="02010600030101010101" pitchFamily="2" charset="-122"/>
              </a:rPr>
              <a:t>另外一个同设备相连，可能采用并行方式或是串行方式。</a:t>
            </a:r>
            <a:r>
              <a:rPr lang="zh-CN" altLang="en-US" sz="2000" dirty="0">
                <a:ea typeface="黑体" panose="02010609060101010101" pitchFamily="49" charset="-122"/>
              </a:rPr>
              <a:t> </a:t>
            </a:r>
            <a:endParaRPr lang="zh-CN" altLang="en-US" sz="2000" dirty="0"/>
          </a:p>
          <a:p>
            <a:pPr eaLnBrk="1" hangingPunct="1"/>
            <a:endParaRPr lang="en-US" altLang="zh-CN" dirty="0"/>
          </a:p>
        </p:txBody>
      </p:sp>
      <p:sp>
        <p:nvSpPr>
          <p:cNvPr id="2457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27</a:t>
            </a:fld>
            <a:endParaRPr lang="en-US" altLang="zh-CN" sz="1000" dirty="0"/>
          </a:p>
        </p:txBody>
      </p:sp>
      <p:pic>
        <p:nvPicPr>
          <p:cNvPr id="29698" name="图片 98309"/>
          <p:cNvPicPr>
            <a:picLocks noChangeAspect="1"/>
          </p:cNvPicPr>
          <p:nvPr>
            <p:custDataLst>
              <p:tags r:id="rId1"/>
            </p:custDataLst>
          </p:nvPr>
        </p:nvPicPr>
        <p:blipFill>
          <a:blip r:embed="rId3"/>
          <a:stretch>
            <a:fillRect/>
          </a:stretch>
        </p:blipFill>
        <p:spPr>
          <a:xfrm>
            <a:off x="3275965" y="1988820"/>
            <a:ext cx="5756275" cy="3479800"/>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占位符 30722"/>
          <p:cNvSpPr>
            <a:spLocks noGrp="1" noRot="1"/>
          </p:cNvSpPr>
          <p:nvPr>
            <p:ph idx="1"/>
          </p:nvPr>
        </p:nvSpPr>
        <p:spPr>
          <a:xfrm>
            <a:off x="323850" y="836613"/>
            <a:ext cx="8540750" cy="5545137"/>
          </a:xfrm>
        </p:spPr>
        <p:txBody>
          <a:bodyPr anchor="t" anchorCtr="0"/>
          <a:lstStyle/>
          <a:p>
            <a:pPr marL="990600" lvl="1" indent="-533400">
              <a:lnSpc>
                <a:spcPct val="110000"/>
              </a:lnSpc>
              <a:spcBef>
                <a:spcPct val="0"/>
              </a:spcBef>
            </a:pPr>
            <a:r>
              <a:rPr lang="zh-CN" altLang="en-US" b="1" dirty="0"/>
              <a:t>典型的接口通常具有如下功能：</a:t>
            </a:r>
          </a:p>
          <a:p>
            <a:pPr marL="990600" lvl="1" indent="-533400">
              <a:lnSpc>
                <a:spcPct val="110000"/>
              </a:lnSpc>
              <a:buFont typeface="Wingdings" panose="05000000000000000000" pitchFamily="2" charset="2"/>
              <a:buAutoNum type="circleNumDbPlain"/>
            </a:pPr>
            <a:r>
              <a:rPr lang="zh-CN" altLang="en-US" sz="2000" b="1" dirty="0">
                <a:solidFill>
                  <a:srgbClr val="000099"/>
                </a:solidFill>
              </a:rPr>
              <a:t>控制：</a:t>
            </a:r>
            <a:r>
              <a:rPr lang="zh-CN" altLang="en-US" sz="2000" b="1" dirty="0"/>
              <a:t>接口靠程序的指令信息来</a:t>
            </a:r>
            <a:r>
              <a:rPr lang="zh-CN" altLang="en-US" sz="2000" b="1" dirty="0">
                <a:solidFill>
                  <a:schemeClr val="hlink"/>
                </a:solidFill>
              </a:rPr>
              <a:t>控制外围设备的动作</a:t>
            </a:r>
            <a:r>
              <a:rPr lang="zh-CN" altLang="en-US" sz="2000" b="1" dirty="0"/>
              <a:t>，如启动、关闭设备等。</a:t>
            </a:r>
          </a:p>
          <a:p>
            <a:pPr marL="990600" lvl="1" indent="-533400">
              <a:lnSpc>
                <a:spcPct val="110000"/>
              </a:lnSpc>
              <a:buFont typeface="Wingdings" panose="05000000000000000000" pitchFamily="2" charset="2"/>
              <a:buAutoNum type="circleNumDbPlain"/>
            </a:pPr>
            <a:r>
              <a:rPr lang="zh-CN" altLang="en-US" sz="2000" b="1" dirty="0">
                <a:solidFill>
                  <a:srgbClr val="000099"/>
                </a:solidFill>
              </a:rPr>
              <a:t>缓冲</a:t>
            </a:r>
            <a:r>
              <a:rPr lang="zh-CN" altLang="en-US" sz="2000" b="1" dirty="0"/>
              <a:t>：接口在外围设备和计算机系统其他部件之间作为一个缓冲器，以</a:t>
            </a:r>
            <a:r>
              <a:rPr lang="zh-CN" altLang="en-US" sz="2000" b="1" dirty="0">
                <a:solidFill>
                  <a:schemeClr val="hlink"/>
                </a:solidFill>
              </a:rPr>
              <a:t>补偿各种设备在速度上的差异</a:t>
            </a:r>
            <a:r>
              <a:rPr lang="zh-CN" altLang="en-US" sz="2000" b="1" dirty="0"/>
              <a:t>。</a:t>
            </a:r>
          </a:p>
          <a:p>
            <a:pPr marL="990600" lvl="1" indent="-533400">
              <a:lnSpc>
                <a:spcPct val="110000"/>
              </a:lnSpc>
              <a:buFont typeface="Wingdings" panose="05000000000000000000" pitchFamily="2" charset="2"/>
              <a:buAutoNum type="circleNumDbPlain"/>
            </a:pPr>
            <a:r>
              <a:rPr lang="zh-CN" altLang="en-US" sz="2000" b="1" dirty="0">
                <a:solidFill>
                  <a:srgbClr val="000099"/>
                </a:solidFill>
              </a:rPr>
              <a:t>状态</a:t>
            </a:r>
            <a:r>
              <a:rPr lang="zh-CN" altLang="en-US" sz="2000" b="1" dirty="0"/>
              <a:t>：接口</a:t>
            </a:r>
            <a:r>
              <a:rPr lang="zh-CN" altLang="en-US" sz="2000" b="1" dirty="0">
                <a:solidFill>
                  <a:schemeClr val="hlink"/>
                </a:solidFill>
              </a:rPr>
              <a:t>监视外围设备的工作状态并保存状态信息</a:t>
            </a:r>
            <a:r>
              <a:rPr lang="zh-CN" altLang="en-US" sz="2000" b="1" dirty="0"/>
              <a:t>。状态信息包括数据“准备就绪”、“忙”、“错误”等等，供</a:t>
            </a:r>
            <a:r>
              <a:rPr lang="en-US" altLang="zh-CN" sz="2000" b="1" dirty="0"/>
              <a:t>CPU</a:t>
            </a:r>
            <a:r>
              <a:rPr lang="zh-CN" altLang="en-US" sz="2000" b="1" dirty="0"/>
              <a:t>询问外围设备时进行分析之用。</a:t>
            </a:r>
          </a:p>
          <a:p>
            <a:pPr marL="990600" lvl="1" indent="-533400">
              <a:lnSpc>
                <a:spcPct val="110000"/>
              </a:lnSpc>
              <a:buFont typeface="Wingdings" panose="05000000000000000000" pitchFamily="2" charset="2"/>
              <a:buAutoNum type="circleNumDbPlain"/>
            </a:pPr>
            <a:r>
              <a:rPr lang="zh-CN" altLang="en-US" sz="2000" b="1" dirty="0">
                <a:solidFill>
                  <a:srgbClr val="000099"/>
                </a:solidFill>
              </a:rPr>
              <a:t>转换：</a:t>
            </a:r>
            <a:r>
              <a:rPr lang="zh-CN" altLang="en-US" sz="2000" b="1" dirty="0"/>
              <a:t>接口可以</a:t>
            </a:r>
            <a:r>
              <a:rPr lang="zh-CN" altLang="en-US" sz="2000" b="1" dirty="0">
                <a:solidFill>
                  <a:schemeClr val="hlink"/>
                </a:solidFill>
              </a:rPr>
              <a:t>完成任何要求的数据转换</a:t>
            </a:r>
            <a:r>
              <a:rPr lang="zh-CN" altLang="en-US" sz="2000" b="1" dirty="0"/>
              <a:t>，例如并－串转换或串－并转换，因此数据能在外围设备和</a:t>
            </a:r>
            <a:r>
              <a:rPr lang="en-US" altLang="zh-CN" sz="2000" b="1" dirty="0"/>
              <a:t>CPU</a:t>
            </a:r>
            <a:r>
              <a:rPr lang="zh-CN" altLang="en-US" sz="2000" b="1" dirty="0"/>
              <a:t>之间正确地进行传送。</a:t>
            </a:r>
          </a:p>
          <a:p>
            <a:pPr marL="990600" lvl="1" indent="-533400">
              <a:lnSpc>
                <a:spcPct val="110000"/>
              </a:lnSpc>
              <a:buFont typeface="Wingdings" panose="05000000000000000000" pitchFamily="2" charset="2"/>
              <a:buAutoNum type="circleNumDbPlain"/>
            </a:pPr>
            <a:r>
              <a:rPr lang="zh-CN" altLang="en-US" sz="2000" b="1" dirty="0">
                <a:solidFill>
                  <a:srgbClr val="000099"/>
                </a:solidFill>
              </a:rPr>
              <a:t>整理：</a:t>
            </a:r>
            <a:r>
              <a:rPr lang="zh-CN" altLang="en-US" sz="2000" b="1" dirty="0"/>
              <a:t>接口可以完成一些特别的功能，例如在需要时可以修改字计数器或当前内存地址寄存器。</a:t>
            </a:r>
          </a:p>
          <a:p>
            <a:pPr marL="990600" lvl="1" indent="-533400">
              <a:lnSpc>
                <a:spcPct val="110000"/>
              </a:lnSpc>
              <a:buFont typeface="Wingdings" panose="05000000000000000000" pitchFamily="2" charset="2"/>
              <a:buAutoNum type="circleNumDbPlain"/>
            </a:pPr>
            <a:r>
              <a:rPr lang="zh-CN" altLang="en-US" sz="2000" b="1" dirty="0">
                <a:solidFill>
                  <a:srgbClr val="000099"/>
                </a:solidFill>
              </a:rPr>
              <a:t>程序中断：</a:t>
            </a:r>
            <a:r>
              <a:rPr lang="zh-CN" altLang="en-US" sz="2000" b="1" dirty="0"/>
              <a:t>每当外围设备向</a:t>
            </a:r>
            <a:r>
              <a:rPr lang="en-US" altLang="zh-CN" sz="2000" b="1" dirty="0"/>
              <a:t>CPU</a:t>
            </a:r>
            <a:r>
              <a:rPr lang="zh-CN" altLang="en-US" sz="2000" b="1" dirty="0"/>
              <a:t>请求某种动作时，接口即发生一个中断请求信号到</a:t>
            </a:r>
            <a:r>
              <a:rPr lang="en-US" altLang="zh-CN" sz="2000" b="1" dirty="0"/>
              <a:t>CPU</a:t>
            </a:r>
            <a:r>
              <a:rPr lang="zh-CN" altLang="en-US" sz="2000" b="1" dirty="0"/>
              <a:t>。</a:t>
            </a:r>
          </a:p>
        </p:txBody>
      </p:sp>
      <p:sp>
        <p:nvSpPr>
          <p:cNvPr id="30722"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5pPr>
          </a:lstStyle>
          <a:p>
            <a:pPr lvl="0" algn="r">
              <a:buSzTx/>
            </a:pPr>
            <a:fld id="{9A0DB2DC-4C9A-4742-B13C-FB6460FD3503}" type="slidenum">
              <a:rPr lang="zh-CN" altLang="en-US" sz="1400" dirty="0">
                <a:ea typeface="宋体" panose="02010600030101010101" pitchFamily="2" charset="-122"/>
              </a:rPr>
              <a:t>28</a:t>
            </a:fld>
            <a:endParaRPr lang="zh-CN" altLang="en-US" sz="1400" dirty="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文本占位符 99329"/>
          <p:cNvSpPr>
            <a:spLocks noGrp="1" noRot="1"/>
          </p:cNvSpPr>
          <p:nvPr>
            <p:ph idx="1"/>
          </p:nvPr>
        </p:nvSpPr>
        <p:spPr>
          <a:xfrm>
            <a:off x="301625" y="692150"/>
            <a:ext cx="8540750" cy="5689178"/>
          </a:xfrm>
        </p:spPr>
        <p:txBody>
          <a:bodyPr anchor="t" anchorCtr="0">
            <a:normAutofit/>
          </a:bodyPr>
          <a:lstStyle/>
          <a:p>
            <a:pPr marL="457200" lvl="1" indent="0">
              <a:lnSpc>
                <a:spcPct val="130000"/>
              </a:lnSpc>
              <a:spcBef>
                <a:spcPct val="0"/>
              </a:spcBef>
              <a:buNone/>
            </a:pPr>
            <a:r>
              <a:rPr lang="en-US" altLang="zh-CN" sz="2400" dirty="0"/>
              <a:t>I/O </a:t>
            </a:r>
            <a:r>
              <a:rPr lang="zh-CN" altLang="en-US" sz="2400" dirty="0"/>
              <a:t>接口模块和外设的数据交换可能是并行方式，也可能是串行方式。因此，根据外围设备供求串行数据或并行数据的方式不同，</a:t>
            </a:r>
            <a:r>
              <a:rPr lang="en-US" altLang="zh-CN" sz="2400" dirty="0"/>
              <a:t>I/O</a:t>
            </a:r>
            <a:r>
              <a:rPr lang="zh-CN" altLang="en-US" sz="2400" dirty="0"/>
              <a:t>接口模块分为串行数据接口和并行数据接口两大类：</a:t>
            </a:r>
            <a:endParaRPr lang="en-US" altLang="zh-CN" sz="2400" dirty="0"/>
          </a:p>
          <a:p>
            <a:pPr lvl="2">
              <a:lnSpc>
                <a:spcPct val="130000"/>
              </a:lnSpc>
              <a:spcBef>
                <a:spcPct val="0"/>
              </a:spcBef>
            </a:pPr>
            <a:r>
              <a:rPr lang="zh-CN" altLang="en-US" dirty="0"/>
              <a:t>串行数据接口</a:t>
            </a:r>
            <a:endParaRPr lang="en-US" altLang="zh-CN" dirty="0"/>
          </a:p>
          <a:p>
            <a:pPr lvl="3">
              <a:lnSpc>
                <a:spcPct val="130000"/>
              </a:lnSpc>
              <a:spcBef>
                <a:spcPct val="0"/>
              </a:spcBef>
            </a:pPr>
            <a:r>
              <a:rPr lang="en-US" altLang="zh-CN" dirty="0"/>
              <a:t>SSI （Synchronous Serial Interface</a:t>
            </a:r>
            <a:r>
              <a:rPr lang="zh-CN" altLang="en-US" dirty="0"/>
              <a:t>）</a:t>
            </a:r>
            <a:endParaRPr lang="en-US" altLang="zh-CN" dirty="0"/>
          </a:p>
          <a:p>
            <a:pPr lvl="3">
              <a:lnSpc>
                <a:spcPct val="130000"/>
              </a:lnSpc>
              <a:spcBef>
                <a:spcPct val="0"/>
              </a:spcBef>
            </a:pPr>
            <a:r>
              <a:rPr lang="en-US" altLang="zh-CN" dirty="0"/>
              <a:t>UART</a:t>
            </a:r>
            <a:r>
              <a:rPr lang="zh-CN" altLang="en-US" dirty="0"/>
              <a:t>（</a:t>
            </a:r>
            <a:r>
              <a:rPr lang="en-US" altLang="zh-CN" dirty="0"/>
              <a:t>Universal Asynchronous Receiver/Transmitter</a:t>
            </a:r>
            <a:r>
              <a:rPr lang="zh-CN" altLang="en-US" dirty="0"/>
              <a:t>）</a:t>
            </a:r>
            <a:endParaRPr lang="en-US" altLang="zh-CN" dirty="0"/>
          </a:p>
          <a:p>
            <a:pPr lvl="3">
              <a:lnSpc>
                <a:spcPct val="130000"/>
              </a:lnSpc>
              <a:spcBef>
                <a:spcPct val="0"/>
              </a:spcBef>
            </a:pPr>
            <a:r>
              <a:rPr lang="en-US" altLang="zh-CN" dirty="0" err="1"/>
              <a:t>SATA（Serial</a:t>
            </a:r>
            <a:r>
              <a:rPr lang="en-US" altLang="zh-CN" dirty="0"/>
              <a:t> Advanced Technology Attachment）</a:t>
            </a:r>
          </a:p>
          <a:p>
            <a:pPr lvl="2">
              <a:lnSpc>
                <a:spcPct val="130000"/>
              </a:lnSpc>
              <a:spcBef>
                <a:spcPct val="0"/>
              </a:spcBef>
            </a:pPr>
            <a:r>
              <a:rPr lang="zh-CN" altLang="en-US" dirty="0"/>
              <a:t>并行数据接口</a:t>
            </a:r>
            <a:endParaRPr lang="en-US" altLang="zh-CN" dirty="0"/>
          </a:p>
          <a:p>
            <a:pPr lvl="3">
              <a:lnSpc>
                <a:spcPct val="130000"/>
              </a:lnSpc>
              <a:spcBef>
                <a:spcPct val="0"/>
              </a:spcBef>
            </a:pPr>
            <a:r>
              <a:rPr lang="en-US" altLang="zh-CN" dirty="0"/>
              <a:t>ISA</a:t>
            </a:r>
            <a:r>
              <a:rPr lang="zh-CN" altLang="en-US" dirty="0"/>
              <a:t>总线（</a:t>
            </a:r>
            <a:r>
              <a:rPr lang="en-US" altLang="zh-CN" dirty="0"/>
              <a:t>Industry Standard Architecture</a:t>
            </a:r>
            <a:r>
              <a:rPr lang="zh-CN" altLang="en-US" dirty="0"/>
              <a:t>）</a:t>
            </a:r>
            <a:endParaRPr lang="en-US" altLang="zh-CN" dirty="0"/>
          </a:p>
          <a:p>
            <a:pPr lvl="3">
              <a:lnSpc>
                <a:spcPct val="130000"/>
              </a:lnSpc>
              <a:spcBef>
                <a:spcPct val="0"/>
              </a:spcBef>
            </a:pPr>
            <a:r>
              <a:rPr lang="en-US" altLang="zh-CN" dirty="0" err="1"/>
              <a:t>PCI（Peripheral</a:t>
            </a:r>
            <a:r>
              <a:rPr lang="en-US" altLang="zh-CN" dirty="0"/>
              <a:t> Component Interconnect）</a:t>
            </a:r>
          </a:p>
          <a:p>
            <a:pPr lvl="3">
              <a:lnSpc>
                <a:spcPct val="130000"/>
              </a:lnSpc>
              <a:spcBef>
                <a:spcPct val="0"/>
              </a:spcBef>
            </a:pPr>
            <a:r>
              <a:rPr lang="en-US" altLang="zh-CN" dirty="0" err="1"/>
              <a:t>AGP（Accelerated</a:t>
            </a:r>
            <a:r>
              <a:rPr lang="en-US" altLang="zh-CN" dirty="0"/>
              <a:t> Graphics Port）</a:t>
            </a:r>
            <a:r>
              <a:rPr lang="zh-CN" altLang="en-US" dirty="0"/>
              <a:t>等</a:t>
            </a:r>
          </a:p>
        </p:txBody>
      </p:sp>
      <p:sp>
        <p:nvSpPr>
          <p:cNvPr id="31747"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5pPr>
          </a:lstStyle>
          <a:p>
            <a:pPr lvl="0" algn="r">
              <a:buSzTx/>
            </a:pPr>
            <a:fld id="{9A0DB2DC-4C9A-4742-B13C-FB6460FD3503}" type="slidenum">
              <a:rPr lang="zh-CN" altLang="en-US" sz="1400" dirty="0">
                <a:ea typeface="宋体" panose="02010600030101010101" pitchFamily="2" charset="-122"/>
              </a:rPr>
              <a:t>29</a:t>
            </a:fld>
            <a:endParaRPr lang="zh-CN" altLang="en-US" sz="1400" dirty="0">
              <a:ea typeface="宋体" panose="02010600030101010101" pitchFamily="2" charset="-122"/>
            </a:endParaRPr>
          </a:p>
        </p:txBody>
      </p:sp>
      <p:sp>
        <p:nvSpPr>
          <p:cNvPr id="4" name="云形 3"/>
          <p:cNvSpPr/>
          <p:nvPr/>
        </p:nvSpPr>
        <p:spPr>
          <a:xfrm>
            <a:off x="5724128" y="2276872"/>
            <a:ext cx="2880320" cy="1224136"/>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i="1" dirty="0"/>
              <a:t>（</a:t>
            </a:r>
            <a:r>
              <a:rPr lang="en-US" altLang="zh-CN" sz="1600" i="1" dirty="0"/>
              <a:t>Note</a:t>
            </a:r>
            <a:r>
              <a:rPr lang="zh-CN" altLang="en-US" sz="1600" i="1" dirty="0"/>
              <a:t>）</a:t>
            </a:r>
            <a:r>
              <a:rPr lang="en-US" altLang="zh-CN" sz="1600" i="1" dirty="0">
                <a:hlinkClick r:id="rId3"/>
              </a:rPr>
              <a:t>USB</a:t>
            </a:r>
            <a:r>
              <a:rPr lang="zh-CN" altLang="en-US" sz="1600" i="1" dirty="0">
                <a:hlinkClick r:id="rId3"/>
              </a:rPr>
              <a:t>是串口还是并口</a:t>
            </a:r>
            <a:r>
              <a:rPr lang="zh-CN" altLang="en-US" sz="1600" i="1" dirty="0"/>
              <a:t>？</a:t>
            </a:r>
            <a:endParaRPr lang="en-US" altLang="zh-CN" sz="1600" i="1" dirty="0"/>
          </a:p>
          <a:p>
            <a:pPr algn="ctr"/>
            <a:r>
              <a:rPr lang="zh-CN" altLang="en-US" sz="1200" i="1" dirty="0"/>
              <a:t>（</a:t>
            </a:r>
            <a:r>
              <a:rPr lang="en-US" altLang="zh-CN" sz="1200" i="1" dirty="0"/>
              <a:t>Courtesy:</a:t>
            </a:r>
            <a:r>
              <a:rPr lang="zh-CN" altLang="en-US" sz="1200" i="1" dirty="0"/>
              <a:t>徕笙</a:t>
            </a:r>
            <a:r>
              <a:rPr lang="en-US" altLang="zh-CN" sz="1200" i="1" dirty="0" err="1"/>
              <a:t>Channel@bilibili</a:t>
            </a:r>
            <a:r>
              <a:rPr lang="en-US" altLang="zh-CN" sz="1200" i="1" dirty="0"/>
              <a:t> </a:t>
            </a:r>
            <a:r>
              <a:rPr lang="zh-CN" altLang="en-US" sz="1200" i="1" dirty="0"/>
              <a:t>）</a:t>
            </a:r>
            <a:endParaRPr lang="zh-CN" altLang="en-US" sz="10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6.1 </a:t>
            </a:r>
            <a:r>
              <a:rPr lang="zh-CN" altLang="en-US" dirty="0">
                <a:solidFill>
                  <a:schemeClr val="tx1"/>
                </a:solidFill>
                <a:ea typeface="黑体" panose="02010609060101010101" pitchFamily="49" charset="-122"/>
              </a:rPr>
              <a:t>总线的概念和结构形态</a:t>
            </a:r>
          </a:p>
        </p:txBody>
      </p:sp>
      <p:sp>
        <p:nvSpPr>
          <p:cNvPr id="4100" name="Rectangle 3"/>
          <p:cNvSpPr>
            <a:spLocks noGrp="1"/>
          </p:cNvSpPr>
          <p:nvPr>
            <p:ph idx="1"/>
          </p:nvPr>
        </p:nvSpPr>
        <p:spPr>
          <a:xfrm>
            <a:off x="457200" y="1719263"/>
            <a:ext cx="6778625" cy="4411662"/>
          </a:xfrm>
        </p:spPr>
        <p:txBody>
          <a:bodyPr vert="horz" wrap="square" lIns="91440" tIns="45720" rIns="91440" bIns="45720" anchor="t" anchorCtr="0"/>
          <a:lstStyle/>
          <a:p>
            <a:pPr eaLnBrk="1" hangingPunct="1">
              <a:buNone/>
            </a:pPr>
            <a:r>
              <a:rPr lang="zh-CN" altLang="zh-CN" dirty="0"/>
              <a:t>6.1.1</a:t>
            </a:r>
            <a:r>
              <a:rPr lang="en-US" altLang="zh-CN" dirty="0"/>
              <a:t> </a:t>
            </a:r>
            <a:r>
              <a:rPr lang="zh-CN" altLang="en-US" dirty="0"/>
              <a:t>总线的基本概念</a:t>
            </a:r>
          </a:p>
          <a:p>
            <a:pPr eaLnBrk="1" hangingPunct="1">
              <a:buNone/>
            </a:pPr>
            <a:r>
              <a:rPr lang="zh-CN" altLang="zh-CN" dirty="0"/>
              <a:t>6.1.2</a:t>
            </a:r>
            <a:r>
              <a:rPr lang="en-US" altLang="zh-CN" dirty="0"/>
              <a:t> </a:t>
            </a:r>
            <a:r>
              <a:rPr lang="zh-CN" altLang="en-US" dirty="0"/>
              <a:t>总线的连接方式</a:t>
            </a:r>
            <a:endParaRPr lang="en-US" altLang="zh-CN" dirty="0"/>
          </a:p>
          <a:p>
            <a:pPr eaLnBrk="1" hangingPunct="1">
              <a:buNone/>
            </a:pPr>
            <a:r>
              <a:rPr lang="zh-CN" altLang="zh-CN" dirty="0"/>
              <a:t>6.1.3</a:t>
            </a:r>
            <a:r>
              <a:rPr lang="en-US" altLang="zh-CN" dirty="0"/>
              <a:t> </a:t>
            </a:r>
            <a:r>
              <a:rPr lang="zh-CN" altLang="en-US" dirty="0"/>
              <a:t>总线的内部结构</a:t>
            </a:r>
            <a:endParaRPr lang="en-US" altLang="zh-CN" dirty="0"/>
          </a:p>
          <a:p>
            <a:pPr eaLnBrk="1" hangingPunct="1">
              <a:buNone/>
            </a:pPr>
            <a:r>
              <a:rPr lang="zh-CN" altLang="zh-CN" dirty="0"/>
              <a:t>6.1.4</a:t>
            </a:r>
            <a:r>
              <a:rPr lang="en-US" altLang="zh-CN" dirty="0"/>
              <a:t> </a:t>
            </a:r>
            <a:r>
              <a:rPr lang="zh-CN" altLang="en-US" dirty="0"/>
              <a:t>总线结构实例</a:t>
            </a:r>
            <a:endParaRPr lang="zh-CN" altLang="en-US" dirty="0">
              <a:latin typeface="宋体" panose="02010600030101010101" pitchFamily="2" charset="-122"/>
            </a:endParaRPr>
          </a:p>
          <a:p>
            <a:pPr eaLnBrk="1" hangingPunct="1"/>
            <a:endParaRPr lang="en-US" altLang="zh-CN" dirty="0"/>
          </a:p>
        </p:txBody>
      </p:sp>
      <p:sp>
        <p:nvSpPr>
          <p:cNvPr id="409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3</a:t>
            </a:fld>
            <a:endParaRPr lang="en-US" altLang="zh-CN" sz="1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p:cNvSpPr>
          <p:nvPr>
            <p:ph type="title"/>
          </p:nvPr>
        </p:nvSpPr>
        <p:spPr>
          <a:xfrm>
            <a:off x="395288" y="404813"/>
            <a:ext cx="7543800" cy="2448124"/>
          </a:xfrm>
        </p:spPr>
        <p:txBody>
          <a:bodyPr vert="horz" wrap="square" lIns="91440" tIns="45720" rIns="91440" bIns="45720" anchor="b" anchorCtr="0">
            <a:normAutofit fontScale="90000"/>
          </a:bodyPr>
          <a:lstStyle/>
          <a:p>
            <a:pPr algn="l"/>
            <a:r>
              <a:rPr lang="en-US" altLang="zh-CN" sz="2400" dirty="0">
                <a:solidFill>
                  <a:schemeClr val="accent5">
                    <a:lumMod val="75000"/>
                  </a:schemeClr>
                </a:solidFill>
              </a:rPr>
              <a:t>【</a:t>
            </a:r>
            <a:r>
              <a:rPr lang="zh-CN" altLang="en-US" sz="2400" dirty="0">
                <a:solidFill>
                  <a:schemeClr val="accent5">
                    <a:lumMod val="75000"/>
                  </a:schemeClr>
                </a:solidFill>
              </a:rPr>
              <a:t>例</a:t>
            </a:r>
            <a:r>
              <a:rPr lang="en-US" altLang="zh-CN" sz="2400" dirty="0">
                <a:solidFill>
                  <a:schemeClr val="accent5">
                    <a:lumMod val="75000"/>
                  </a:schemeClr>
                </a:solidFill>
              </a:rPr>
              <a:t>2】</a:t>
            </a:r>
            <a:r>
              <a:rPr lang="zh-CN" altLang="en-US" sz="2400" dirty="0"/>
              <a:t>利用串行方式传送字符，每秒钟传送的比特（</a:t>
            </a:r>
            <a:r>
              <a:rPr lang="en-US" altLang="zh-CN" sz="2400" dirty="0"/>
              <a:t>bit</a:t>
            </a:r>
            <a:r>
              <a:rPr lang="zh-CN" altLang="en-US" sz="2400" dirty="0"/>
              <a:t>）位数常称为</a:t>
            </a:r>
            <a:r>
              <a:rPr lang="zh-CN" altLang="en-US" sz="2400" b="1" dirty="0">
                <a:solidFill>
                  <a:schemeClr val="accent5">
                    <a:lumMod val="75000"/>
                  </a:schemeClr>
                </a:solidFill>
              </a:rPr>
              <a:t>比特率（</a:t>
            </a:r>
            <a:r>
              <a:rPr lang="en-US" altLang="zh-CN" sz="2400" b="1" dirty="0">
                <a:solidFill>
                  <a:schemeClr val="accent5">
                    <a:lumMod val="75000"/>
                  </a:schemeClr>
                </a:solidFill>
              </a:rPr>
              <a:t>bit rate</a:t>
            </a:r>
            <a:r>
              <a:rPr lang="zh-CN" altLang="en-US" sz="2400" b="1" dirty="0">
                <a:solidFill>
                  <a:schemeClr val="accent5">
                    <a:lumMod val="75000"/>
                  </a:schemeClr>
                </a:solidFill>
              </a:rPr>
              <a:t>）</a:t>
            </a:r>
            <a:r>
              <a:rPr lang="zh-CN" altLang="en-US" sz="2400" dirty="0"/>
              <a:t>，每秒钟传送的码元符号的个数成为</a:t>
            </a:r>
            <a:r>
              <a:rPr lang="zh-CN" altLang="en-US" sz="2400" b="1" dirty="0">
                <a:solidFill>
                  <a:schemeClr val="accent5">
                    <a:lumMod val="75000"/>
                  </a:schemeClr>
                </a:solidFill>
              </a:rPr>
              <a:t>波特率（</a:t>
            </a:r>
            <a:r>
              <a:rPr lang="en-US" altLang="zh-CN" sz="2400" b="1" dirty="0">
                <a:solidFill>
                  <a:schemeClr val="accent5">
                    <a:lumMod val="75000"/>
                  </a:schemeClr>
                </a:solidFill>
              </a:rPr>
              <a:t>baud rate</a:t>
            </a:r>
            <a:r>
              <a:rPr lang="zh-CN" altLang="en-US" sz="2400" b="1" dirty="0">
                <a:solidFill>
                  <a:schemeClr val="accent5">
                    <a:lumMod val="75000"/>
                  </a:schemeClr>
                </a:solidFill>
              </a:rPr>
              <a:t>）</a:t>
            </a:r>
            <a:r>
              <a:rPr lang="zh-CN" altLang="en-US" sz="2400" dirty="0"/>
              <a:t>。假设数据传送速率是</a:t>
            </a:r>
            <a:r>
              <a:rPr lang="en-US" altLang="zh-CN" sz="2400" dirty="0"/>
              <a:t>120</a:t>
            </a:r>
            <a:r>
              <a:rPr lang="zh-CN" altLang="en-US" sz="2400" dirty="0"/>
              <a:t>个字符</a:t>
            </a:r>
            <a:r>
              <a:rPr lang="en-US" altLang="zh-CN" sz="2400" dirty="0"/>
              <a:t>/</a:t>
            </a:r>
            <a:r>
              <a:rPr lang="zh-CN" altLang="en-US" sz="2400" dirty="0"/>
              <a:t>秒，每一个字符格式规定包含</a:t>
            </a:r>
            <a:r>
              <a:rPr lang="en-US" altLang="zh-CN" sz="2400" dirty="0"/>
              <a:t>10</a:t>
            </a:r>
            <a:r>
              <a:rPr lang="zh-CN" altLang="en-US" sz="2400" dirty="0"/>
              <a:t>个比特位（起始位、停止位、</a:t>
            </a:r>
            <a:r>
              <a:rPr lang="en-US" altLang="zh-CN" sz="2400" dirty="0"/>
              <a:t>8</a:t>
            </a:r>
            <a:r>
              <a:rPr lang="zh-CN" altLang="en-US" sz="2400" dirty="0"/>
              <a:t>个数据位），问传送的波特率是多少</a:t>
            </a:r>
            <a:r>
              <a:rPr lang="en-US" altLang="zh-CN" sz="2400" dirty="0"/>
              <a:t>?</a:t>
            </a:r>
            <a:r>
              <a:rPr lang="zh-CN" altLang="en-US" sz="2400" dirty="0"/>
              <a:t>比特率是多少</a:t>
            </a:r>
            <a:r>
              <a:rPr lang="en-US" altLang="zh-CN" sz="2400" dirty="0"/>
              <a:t>?</a:t>
            </a:r>
            <a:r>
              <a:rPr lang="zh-CN" altLang="en-US" sz="2400" dirty="0"/>
              <a:t>每个比特位占用的时间是多少</a:t>
            </a:r>
            <a:r>
              <a:rPr lang="en-US" altLang="zh-CN" sz="2400" dirty="0"/>
              <a:t>?</a:t>
            </a:r>
          </a:p>
        </p:txBody>
      </p:sp>
      <p:sp>
        <p:nvSpPr>
          <p:cNvPr id="2560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30</a:t>
            </a:fld>
            <a:endParaRPr lang="en-US" altLang="zh-CN" sz="1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p:cNvSpPr>
          <p:nvPr>
            <p:ph type="title"/>
          </p:nvPr>
        </p:nvSpPr>
        <p:spPr>
          <a:xfrm>
            <a:off x="395288" y="404813"/>
            <a:ext cx="7543800" cy="2448124"/>
          </a:xfrm>
        </p:spPr>
        <p:txBody>
          <a:bodyPr vert="horz" wrap="square" lIns="91440" tIns="45720" rIns="91440" bIns="45720" anchor="b" anchorCtr="0">
            <a:normAutofit fontScale="90000"/>
          </a:bodyPr>
          <a:lstStyle/>
          <a:p>
            <a:pPr algn="l"/>
            <a:r>
              <a:rPr lang="en-US" altLang="zh-CN" sz="2400" dirty="0"/>
              <a:t>【</a:t>
            </a:r>
            <a:r>
              <a:rPr lang="zh-CN" altLang="en-US" sz="2400" dirty="0"/>
              <a:t>例</a:t>
            </a:r>
            <a:r>
              <a:rPr lang="en-US" altLang="zh-CN" sz="2400" dirty="0"/>
              <a:t>2】</a:t>
            </a:r>
            <a:r>
              <a:rPr lang="zh-CN" altLang="en-US" sz="2400" dirty="0"/>
              <a:t>利用串行方式传送字符，每秒钟传送的比特（</a:t>
            </a:r>
            <a:r>
              <a:rPr lang="en-US" altLang="zh-CN" sz="2400" dirty="0"/>
              <a:t>bit</a:t>
            </a:r>
            <a:r>
              <a:rPr lang="zh-CN" altLang="en-US" sz="2400" dirty="0"/>
              <a:t>）位数常称为</a:t>
            </a:r>
            <a:r>
              <a:rPr lang="zh-CN" altLang="en-US" sz="2400" b="1" dirty="0">
                <a:solidFill>
                  <a:schemeClr val="accent5">
                    <a:lumMod val="75000"/>
                  </a:schemeClr>
                </a:solidFill>
              </a:rPr>
              <a:t>比特率（</a:t>
            </a:r>
            <a:r>
              <a:rPr lang="en-US" altLang="zh-CN" sz="2400" b="1" dirty="0">
                <a:solidFill>
                  <a:schemeClr val="accent5">
                    <a:lumMod val="75000"/>
                  </a:schemeClr>
                </a:solidFill>
              </a:rPr>
              <a:t>bit rate</a:t>
            </a:r>
            <a:r>
              <a:rPr lang="zh-CN" altLang="en-US" sz="2400" b="1" dirty="0">
                <a:solidFill>
                  <a:schemeClr val="accent5">
                    <a:lumMod val="75000"/>
                  </a:schemeClr>
                </a:solidFill>
              </a:rPr>
              <a:t>）</a:t>
            </a:r>
            <a:r>
              <a:rPr lang="zh-CN" altLang="en-US" sz="2400" dirty="0"/>
              <a:t>，每秒钟传送的码元符号的个数成为</a:t>
            </a:r>
            <a:r>
              <a:rPr lang="zh-CN" altLang="en-US" sz="2400" b="1" dirty="0">
                <a:solidFill>
                  <a:schemeClr val="accent5">
                    <a:lumMod val="75000"/>
                  </a:schemeClr>
                </a:solidFill>
              </a:rPr>
              <a:t>波特率（</a:t>
            </a:r>
            <a:r>
              <a:rPr lang="en-US" altLang="zh-CN" sz="2400" b="1" dirty="0">
                <a:solidFill>
                  <a:schemeClr val="accent5">
                    <a:lumMod val="75000"/>
                  </a:schemeClr>
                </a:solidFill>
              </a:rPr>
              <a:t>baud rate</a:t>
            </a:r>
            <a:r>
              <a:rPr lang="zh-CN" altLang="en-US" sz="2400" b="1" dirty="0">
                <a:solidFill>
                  <a:schemeClr val="accent5">
                    <a:lumMod val="75000"/>
                  </a:schemeClr>
                </a:solidFill>
              </a:rPr>
              <a:t>）</a:t>
            </a:r>
            <a:r>
              <a:rPr lang="zh-CN" altLang="en-US" sz="2400" dirty="0"/>
              <a:t>。假设数据传送速率是</a:t>
            </a:r>
            <a:r>
              <a:rPr lang="en-US" altLang="zh-CN" sz="2400" dirty="0"/>
              <a:t>120</a:t>
            </a:r>
            <a:r>
              <a:rPr lang="zh-CN" altLang="en-US" sz="2400" dirty="0"/>
              <a:t>个字符</a:t>
            </a:r>
            <a:r>
              <a:rPr lang="en-US" altLang="zh-CN" sz="2400" dirty="0"/>
              <a:t>/</a:t>
            </a:r>
            <a:r>
              <a:rPr lang="zh-CN" altLang="en-US" sz="2400" dirty="0"/>
              <a:t>秒，每一个字符格式规定包含</a:t>
            </a:r>
            <a:r>
              <a:rPr lang="en-US" altLang="zh-CN" sz="2400" dirty="0"/>
              <a:t>10</a:t>
            </a:r>
            <a:r>
              <a:rPr lang="zh-CN" altLang="en-US" sz="2400" dirty="0"/>
              <a:t>个比特位（起始位、停止位、</a:t>
            </a:r>
            <a:r>
              <a:rPr lang="en-US" altLang="zh-CN" sz="2400" dirty="0"/>
              <a:t>8</a:t>
            </a:r>
            <a:r>
              <a:rPr lang="zh-CN" altLang="en-US" sz="2400" dirty="0"/>
              <a:t>个数据位），问传送的波特率是多少</a:t>
            </a:r>
            <a:r>
              <a:rPr lang="en-US" altLang="zh-CN" sz="2400" dirty="0"/>
              <a:t>?</a:t>
            </a:r>
            <a:r>
              <a:rPr lang="zh-CN" altLang="en-US" sz="2400" dirty="0"/>
              <a:t>比特率是多少</a:t>
            </a:r>
            <a:r>
              <a:rPr lang="en-US" altLang="zh-CN" sz="2400" dirty="0"/>
              <a:t>?</a:t>
            </a:r>
            <a:r>
              <a:rPr lang="zh-CN" altLang="en-US" sz="2400" dirty="0"/>
              <a:t>每个比特位占用的时间是多少</a:t>
            </a:r>
            <a:r>
              <a:rPr lang="en-US" altLang="zh-CN" sz="2400" dirty="0"/>
              <a:t>?</a:t>
            </a:r>
          </a:p>
        </p:txBody>
      </p:sp>
      <p:sp>
        <p:nvSpPr>
          <p:cNvPr id="25604" name="Rectangle 3"/>
          <p:cNvSpPr>
            <a:spLocks noGrp="1"/>
          </p:cNvSpPr>
          <p:nvPr>
            <p:ph idx="1"/>
          </p:nvPr>
        </p:nvSpPr>
        <p:spPr>
          <a:xfrm>
            <a:off x="457200" y="3068638"/>
            <a:ext cx="8229600" cy="3062287"/>
          </a:xfrm>
        </p:spPr>
        <p:txBody>
          <a:bodyPr vert="horz" wrap="square" lIns="91440" tIns="45720" rIns="91440" bIns="45720" anchor="t" anchorCtr="0"/>
          <a:lstStyle/>
          <a:p>
            <a:pPr eaLnBrk="1" hangingPunct="1">
              <a:buNone/>
            </a:pPr>
            <a:r>
              <a:rPr lang="zh-CN" altLang="en-US" dirty="0"/>
              <a:t>解：</a:t>
            </a:r>
          </a:p>
          <a:p>
            <a:pPr eaLnBrk="1" hangingPunct="1">
              <a:buNone/>
            </a:pPr>
            <a:r>
              <a:rPr lang="zh-CN" altLang="en-US" sz="2800" dirty="0"/>
              <a:t>波特率为：</a:t>
            </a:r>
            <a:r>
              <a:rPr lang="en-US" altLang="zh-CN" sz="2800" dirty="0"/>
              <a:t>120</a:t>
            </a:r>
            <a:r>
              <a:rPr lang="zh-CN" altLang="en-US" sz="2800" dirty="0"/>
              <a:t>字符</a:t>
            </a:r>
            <a:r>
              <a:rPr lang="en-US" altLang="zh-CN" sz="2800" dirty="0"/>
              <a:t>/</a:t>
            </a:r>
            <a:r>
              <a:rPr lang="zh-CN" altLang="en-US" sz="2800" dirty="0"/>
              <a:t>秒</a:t>
            </a:r>
            <a:r>
              <a:rPr lang="en-US" altLang="zh-CN" sz="2800" dirty="0"/>
              <a:t>=120</a:t>
            </a:r>
            <a:r>
              <a:rPr lang="zh-CN" altLang="en-US" sz="2800" dirty="0"/>
              <a:t> </a:t>
            </a:r>
            <a:r>
              <a:rPr lang="en-US" altLang="zh-CN" sz="2800" dirty="0"/>
              <a:t>bauds</a:t>
            </a:r>
          </a:p>
          <a:p>
            <a:pPr>
              <a:buNone/>
            </a:pPr>
            <a:r>
              <a:rPr lang="zh-CN" altLang="en-US" sz="2800" dirty="0"/>
              <a:t>比特率为：</a:t>
            </a:r>
            <a:r>
              <a:rPr lang="en-US" altLang="zh-CN" sz="2800" dirty="0"/>
              <a:t>10 bits × 120</a:t>
            </a:r>
            <a:r>
              <a:rPr lang="zh-CN" altLang="en-US" sz="2800" dirty="0"/>
              <a:t>字符</a:t>
            </a:r>
            <a:r>
              <a:rPr lang="en-US" altLang="zh-CN" sz="2800" dirty="0"/>
              <a:t>/</a:t>
            </a:r>
            <a:r>
              <a:rPr lang="zh-CN" altLang="en-US" sz="2800" dirty="0"/>
              <a:t>秒</a:t>
            </a:r>
            <a:r>
              <a:rPr lang="en-US" altLang="zh-CN" sz="2800" dirty="0"/>
              <a:t>=1200</a:t>
            </a:r>
            <a:r>
              <a:rPr lang="zh-CN" altLang="en-US" sz="2800" dirty="0"/>
              <a:t> </a:t>
            </a:r>
            <a:r>
              <a:rPr lang="en-US" altLang="zh-CN" sz="2800" dirty="0"/>
              <a:t>bits/s</a:t>
            </a:r>
          </a:p>
          <a:p>
            <a:pPr eaLnBrk="1" hangingPunct="1">
              <a:buNone/>
            </a:pPr>
            <a:r>
              <a:rPr lang="zh-CN" altLang="en-US" sz="2800" dirty="0"/>
              <a:t>每个比特位占用的时间</a:t>
            </a:r>
            <a:r>
              <a:rPr lang="en-US" altLang="zh-CN" sz="2800" dirty="0"/>
              <a:t>Td</a:t>
            </a:r>
            <a:r>
              <a:rPr lang="zh-CN" altLang="en-US" sz="2800" dirty="0"/>
              <a:t>是比特率的倒数：</a:t>
            </a:r>
          </a:p>
          <a:p>
            <a:pPr eaLnBrk="1" hangingPunct="1">
              <a:buNone/>
            </a:pPr>
            <a:r>
              <a:rPr lang="en-US" altLang="zh-CN" sz="2800" dirty="0"/>
              <a:t>Td=1/1200=0.833×10</a:t>
            </a:r>
            <a:r>
              <a:rPr lang="en-US" altLang="zh-CN" sz="2800" baseline="30000" dirty="0"/>
              <a:t>-3</a:t>
            </a:r>
            <a:r>
              <a:rPr lang="en-US" altLang="zh-CN" sz="2800" dirty="0"/>
              <a:t>s=0.833ms</a:t>
            </a:r>
          </a:p>
        </p:txBody>
      </p:sp>
      <p:sp>
        <p:nvSpPr>
          <p:cNvPr id="2560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31</a:t>
            </a:fld>
            <a:endParaRPr lang="en-US" altLang="zh-CN" sz="1000" dirty="0"/>
          </a:p>
        </p:txBody>
      </p:sp>
    </p:spTree>
    <p:extLst>
      <p:ext uri="{BB962C8B-B14F-4D97-AF65-F5344CB8AC3E}">
        <p14:creationId xmlns:p14="http://schemas.microsoft.com/office/powerpoint/2010/main" val="1507664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6.3  </a:t>
            </a:r>
            <a:r>
              <a:rPr lang="zh-CN" altLang="en-US" dirty="0">
                <a:solidFill>
                  <a:schemeClr val="tx1"/>
                </a:solidFill>
              </a:rPr>
              <a:t>总线的仲裁</a:t>
            </a:r>
            <a:endParaRPr lang="zh-CN" altLang="en-US" dirty="0"/>
          </a:p>
        </p:txBody>
      </p:sp>
      <p:sp>
        <p:nvSpPr>
          <p:cNvPr id="26628" name="Rectangle 3"/>
          <p:cNvSpPr>
            <a:spLocks noGrp="1"/>
          </p:cNvSpPr>
          <p:nvPr>
            <p:ph idx="1"/>
          </p:nvPr>
        </p:nvSpPr>
        <p:spPr/>
        <p:txBody>
          <a:bodyPr vert="horz" wrap="square" lIns="91440" tIns="45720" rIns="91440" bIns="45720" anchor="t" anchorCtr="0"/>
          <a:lstStyle/>
          <a:p>
            <a:pPr eaLnBrk="1" hangingPunct="1">
              <a:lnSpc>
                <a:spcPct val="90000"/>
              </a:lnSpc>
              <a:buNone/>
            </a:pPr>
            <a:r>
              <a:rPr lang="en-US" altLang="zh-CN" dirty="0">
                <a:latin typeface="宋体" panose="02010600030101010101" pitchFamily="2" charset="-122"/>
              </a:rPr>
              <a:t>6.3.1 </a:t>
            </a:r>
            <a:r>
              <a:rPr lang="zh-CN" altLang="en-US" dirty="0">
                <a:latin typeface="宋体" panose="02010600030101010101" pitchFamily="2" charset="-122"/>
              </a:rPr>
              <a:t>集中式仲裁</a:t>
            </a:r>
            <a:endParaRPr lang="en-US" altLang="zh-CN" dirty="0">
              <a:latin typeface="宋体" panose="02010600030101010101" pitchFamily="2" charset="-122"/>
            </a:endParaRPr>
          </a:p>
          <a:p>
            <a:pPr eaLnBrk="1" hangingPunct="1">
              <a:lnSpc>
                <a:spcPct val="90000"/>
              </a:lnSpc>
              <a:buNone/>
            </a:pPr>
            <a:r>
              <a:rPr lang="en-US" altLang="zh-CN" dirty="0">
                <a:latin typeface="宋体" panose="02010600030101010101" pitchFamily="2" charset="-122"/>
              </a:rPr>
              <a:t>6.3.2 </a:t>
            </a:r>
            <a:r>
              <a:rPr lang="zh-CN" altLang="en-US" dirty="0">
                <a:latin typeface="宋体" panose="02010600030101010101" pitchFamily="2" charset="-122"/>
              </a:rPr>
              <a:t>分布式仲裁</a:t>
            </a:r>
            <a:br>
              <a:rPr lang="zh-CN" altLang="en-US" dirty="0">
                <a:latin typeface="宋体" panose="02010600030101010101" pitchFamily="2" charset="-122"/>
              </a:rPr>
            </a:br>
            <a:endParaRPr lang="zh-CN" altLang="en-US" dirty="0">
              <a:latin typeface="宋体" panose="02010600030101010101" pitchFamily="2" charset="-122"/>
            </a:endParaRPr>
          </a:p>
        </p:txBody>
      </p:sp>
      <p:sp>
        <p:nvSpPr>
          <p:cNvPr id="26626"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32</a:t>
            </a:fld>
            <a:endParaRPr lang="en-US" altLang="zh-CN" sz="1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37889"/>
          <p:cNvSpPr>
            <a:spLocks noGrp="1" noRot="1"/>
          </p:cNvSpPr>
          <p:nvPr>
            <p:ph type="title"/>
          </p:nvPr>
        </p:nvSpPr>
        <p:spPr>
          <a:xfrm>
            <a:off x="323850" y="620713"/>
            <a:ext cx="8540750" cy="1143000"/>
          </a:xfrm>
        </p:spPr>
        <p:txBody>
          <a:bodyPr anchor="ctr" anchorCtr="0"/>
          <a:lstStyle/>
          <a:p>
            <a:r>
              <a:rPr lang="en-US" altLang="zh-CN" sz="4000" b="1" dirty="0"/>
              <a:t>6.3 </a:t>
            </a:r>
            <a:r>
              <a:rPr lang="zh-CN" altLang="en-US" sz="4000" b="1" dirty="0"/>
              <a:t>总线的仲裁</a:t>
            </a:r>
          </a:p>
        </p:txBody>
      </p:sp>
      <p:sp>
        <p:nvSpPr>
          <p:cNvPr id="33794" name="文本占位符 37890"/>
          <p:cNvSpPr>
            <a:spLocks noGrp="1" noRot="1"/>
          </p:cNvSpPr>
          <p:nvPr>
            <p:ph idx="1"/>
          </p:nvPr>
        </p:nvSpPr>
        <p:spPr>
          <a:xfrm>
            <a:off x="323850" y="1700213"/>
            <a:ext cx="8540750" cy="5157787"/>
          </a:xfrm>
        </p:spPr>
        <p:txBody>
          <a:bodyPr anchor="t" anchorCtr="0"/>
          <a:lstStyle/>
          <a:p>
            <a:pPr lvl="1">
              <a:lnSpc>
                <a:spcPct val="130000"/>
              </a:lnSpc>
            </a:pPr>
            <a:r>
              <a:rPr lang="zh-CN" altLang="en-US" b="1" dirty="0"/>
              <a:t>连接到总线上的功能模块有</a:t>
            </a:r>
            <a:r>
              <a:rPr lang="zh-CN" altLang="en-US" b="1" dirty="0">
                <a:solidFill>
                  <a:srgbClr val="FF3333"/>
                </a:solidFill>
              </a:rPr>
              <a:t>主动</a:t>
            </a:r>
            <a:r>
              <a:rPr lang="zh-CN" altLang="en-US" b="1" dirty="0"/>
              <a:t>和</a:t>
            </a:r>
            <a:r>
              <a:rPr lang="zh-CN" altLang="en-US" b="1" dirty="0">
                <a:solidFill>
                  <a:srgbClr val="FF3333"/>
                </a:solidFill>
              </a:rPr>
              <a:t>被动</a:t>
            </a:r>
            <a:r>
              <a:rPr lang="zh-CN" altLang="en-US" b="1" dirty="0"/>
              <a:t>两种形态。</a:t>
            </a:r>
          </a:p>
          <a:p>
            <a:pPr lvl="1">
              <a:lnSpc>
                <a:spcPct val="130000"/>
              </a:lnSpc>
            </a:pPr>
            <a:r>
              <a:rPr lang="zh-CN" altLang="en-US" b="1" dirty="0">
                <a:solidFill>
                  <a:srgbClr val="FF3333"/>
                </a:solidFill>
              </a:rPr>
              <a:t>主方（主设备）：</a:t>
            </a:r>
            <a:r>
              <a:rPr lang="zh-CN" altLang="en-US" b="1" dirty="0"/>
              <a:t>可以启动一个总线周期的功能模块，如</a:t>
            </a:r>
            <a:r>
              <a:rPr lang="en-US" altLang="zh-CN" b="1" dirty="0"/>
              <a:t>CPU</a:t>
            </a:r>
            <a:r>
              <a:rPr lang="zh-CN" altLang="en-US" b="1" dirty="0"/>
              <a:t>模块、</a:t>
            </a:r>
            <a:r>
              <a:rPr lang="en-US" altLang="zh-CN" b="1" dirty="0"/>
              <a:t>I/O</a:t>
            </a:r>
            <a:r>
              <a:rPr lang="zh-CN" altLang="en-US" b="1" dirty="0"/>
              <a:t>模块。</a:t>
            </a:r>
          </a:p>
          <a:p>
            <a:pPr lvl="1">
              <a:lnSpc>
                <a:spcPct val="130000"/>
              </a:lnSpc>
            </a:pPr>
            <a:r>
              <a:rPr lang="zh-CN" altLang="en-US" b="1" dirty="0">
                <a:solidFill>
                  <a:srgbClr val="FF3333"/>
                </a:solidFill>
              </a:rPr>
              <a:t>从方（从设备）：</a:t>
            </a:r>
            <a:r>
              <a:rPr lang="zh-CN" altLang="en-US" b="1" dirty="0"/>
              <a:t>被主方指定与其通信的功能模块，负责响应，如主存。</a:t>
            </a:r>
            <a:endParaRPr lang="en-US" altLang="zh-CN" b="1" dirty="0"/>
          </a:p>
          <a:p>
            <a:pPr lvl="1">
              <a:lnSpc>
                <a:spcPct val="130000"/>
              </a:lnSpc>
            </a:pPr>
            <a:r>
              <a:rPr lang="en-US" altLang="zh-CN" b="1" dirty="0"/>
              <a:t>CPU</a:t>
            </a:r>
            <a:r>
              <a:rPr lang="zh-CN" altLang="en-US" b="1" dirty="0"/>
              <a:t>可以用作主方，也可以用作从方</a:t>
            </a:r>
          </a:p>
        </p:txBody>
      </p:sp>
      <p:sp>
        <p:nvSpPr>
          <p:cNvPr id="33796"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5pPr>
          </a:lstStyle>
          <a:p>
            <a:pPr lvl="0" algn="r">
              <a:buSzTx/>
            </a:pPr>
            <a:fld id="{9A0DB2DC-4C9A-4742-B13C-FB6460FD3503}" type="slidenum">
              <a:rPr lang="zh-CN" altLang="en-US" sz="1400" dirty="0">
                <a:ea typeface="宋体" panose="02010600030101010101" pitchFamily="2" charset="-122"/>
              </a:rPr>
              <a:t>33</a:t>
            </a:fld>
            <a:endParaRPr lang="zh-CN" altLang="en-US" sz="1400" dirty="0">
              <a:ea typeface="宋体" panose="02010600030101010101" pitchFamily="2" charset="-122"/>
            </a:endParaRPr>
          </a:p>
        </p:txBody>
      </p:sp>
      <p:sp>
        <p:nvSpPr>
          <p:cNvPr id="33795" name="线形标注 1 37891"/>
          <p:cNvSpPr/>
          <p:nvPr/>
        </p:nvSpPr>
        <p:spPr>
          <a:xfrm>
            <a:off x="7019925" y="549275"/>
            <a:ext cx="1655763" cy="609600"/>
          </a:xfrm>
          <a:prstGeom prst="borderCallout1">
            <a:avLst>
              <a:gd name="adj1" fmla="val 18750"/>
              <a:gd name="adj2" fmla="val -4602"/>
              <a:gd name="adj3" fmla="val 109375"/>
              <a:gd name="adj4" fmla="val -37870"/>
            </a:avLst>
          </a:prstGeom>
          <a:solidFill>
            <a:srgbClr val="99CC00"/>
          </a:solidFill>
          <a:ln w="9525" cap="flat" cmpd="sng">
            <a:solidFill>
              <a:schemeClr val="tx1"/>
            </a:solidFill>
            <a:prstDash val="solid"/>
            <a:miter/>
            <a:headEnd type="none" w="med" len="med"/>
            <a:tailEnd type="none" w="med" len="med"/>
          </a:ln>
        </p:spPr>
        <p:txBody>
          <a:bodyPr anchor="t" anchorCtr="0"/>
          <a:lstStyle/>
          <a:p>
            <a:pPr algn="ctr"/>
            <a:r>
              <a:rPr lang="zh-CN" altLang="en-US" dirty="0">
                <a:solidFill>
                  <a:schemeClr val="bg1"/>
                </a:solidFill>
                <a:latin typeface="Arial" panose="020B0604020202020204" pitchFamily="34" charset="0"/>
                <a:ea typeface="楷体_GB2312" pitchFamily="49" charset="-122"/>
              </a:rPr>
              <a:t>亦称</a:t>
            </a:r>
            <a:r>
              <a:rPr lang="zh-CN" altLang="en-US" dirty="0">
                <a:solidFill>
                  <a:schemeClr val="bg1"/>
                </a:solidFill>
                <a:latin typeface="Arial" panose="020B0604020202020204" pitchFamily="34" charset="0"/>
                <a:ea typeface="华文中宋" panose="02010600040101010101" pitchFamily="2" charset="-122"/>
              </a:rPr>
              <a:t>“总线的控制方式”</a:t>
            </a:r>
            <a:endParaRPr lang="zh-CN" altLang="en-US">
              <a:solidFill>
                <a:schemeClr val="bg1"/>
              </a:solidFill>
              <a:latin typeface="Arial" panose="020B0604020202020204" pitchFamily="34" charset="0"/>
              <a:ea typeface="华文中宋" panose="0201060004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文本占位符 100354"/>
          <p:cNvSpPr>
            <a:spLocks noGrp="1" noRot="1"/>
          </p:cNvSpPr>
          <p:nvPr>
            <p:ph idx="1"/>
          </p:nvPr>
        </p:nvSpPr>
        <p:spPr>
          <a:xfrm>
            <a:off x="323850" y="908050"/>
            <a:ext cx="8540750" cy="5689600"/>
          </a:xfrm>
        </p:spPr>
        <p:txBody>
          <a:bodyPr anchor="t"/>
          <a:lstStyle/>
          <a:p>
            <a:pPr marL="742950" marR="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pPr>
            <a:r>
              <a:rPr kumimoji="0" lang="zh-CN" altLang="en-US" sz="2400" b="0" i="0" u="none" strike="noStrike" kern="1200" cap="none" spc="0" normalizeH="0" baseline="0" noProof="1">
                <a:solidFill>
                  <a:schemeClr val="tx1"/>
                </a:solidFill>
                <a:latin typeface="+mn-lt"/>
                <a:ea typeface="+mn-ea"/>
                <a:cs typeface="+mn-cs"/>
              </a:rPr>
              <a:t>每次总线操作，只能有一个主方占用总线控制权。</a:t>
            </a:r>
          </a:p>
          <a:p>
            <a:pPr marL="742950" marR="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pPr>
            <a:r>
              <a:rPr kumimoji="0" lang="zh-CN" altLang="en-US" sz="2400" b="0" i="0" u="none" strike="noStrike" kern="1200" cap="none" spc="0" normalizeH="0" baseline="0" noProof="1">
                <a:solidFill>
                  <a:schemeClr val="accent5">
                    <a:lumMod val="25000"/>
                  </a:schemeClr>
                </a:solidFill>
                <a:latin typeface="+mn-lt"/>
                <a:ea typeface="+mn-ea"/>
                <a:cs typeface="+mn-cs"/>
              </a:rPr>
              <a:t>什么是总线的仲裁？</a:t>
            </a:r>
          </a:p>
          <a:p>
            <a:pPr marL="1143000" marR="0" lvl="2" indent="-228600" algn="l" defTabSz="914400" rtl="0" eaLnBrk="1" fontAlgn="base" latinLnBrk="0" hangingPunct="1">
              <a:lnSpc>
                <a:spcPct val="100000"/>
              </a:lnSpc>
              <a:spcBef>
                <a:spcPct val="20000"/>
              </a:spcBef>
              <a:spcAft>
                <a:spcPct val="0"/>
              </a:spcAft>
              <a:buClr>
                <a:srgbClr val="3333CC"/>
              </a:buClr>
              <a:buSzPct val="65000"/>
              <a:buFont typeface="Wingdings" panose="05000000000000000000" pitchFamily="2" charset="2"/>
              <a:buChar char="n"/>
            </a:pPr>
            <a:r>
              <a:rPr kumimoji="0" lang="zh-CN" altLang="en-US" sz="2400" b="0" i="0" u="none" strike="noStrike" kern="1200" cap="none" spc="0" normalizeH="0" baseline="0" noProof="1">
                <a:solidFill>
                  <a:schemeClr val="accent5">
                    <a:lumMod val="25000"/>
                  </a:schemeClr>
                </a:solidFill>
                <a:latin typeface="+mn-lt"/>
                <a:ea typeface="+mn-ea"/>
                <a:cs typeface="+mn-cs"/>
              </a:rPr>
              <a:t>当多个主设备</a:t>
            </a:r>
            <a:r>
              <a:rPr kumimoji="0" lang="zh-CN" altLang="en-US" sz="2400" b="0" i="0" u="none" strike="noStrike" kern="1200" cap="none" spc="0" normalizeH="0" baseline="0" noProof="1">
                <a:solidFill>
                  <a:schemeClr val="tx1"/>
                </a:solidFill>
                <a:latin typeface="+mn-lt"/>
                <a:ea typeface="+mn-ea"/>
                <a:cs typeface="+mn-cs"/>
              </a:rPr>
              <a:t>同时竞争总线控制权时，必须具有</a:t>
            </a:r>
            <a:r>
              <a:rPr kumimoji="0" lang="zh-CN" altLang="en-US" sz="2400" b="0" i="0" u="none" strike="noStrike" kern="1200" cap="none" spc="0" normalizeH="0" baseline="0" noProof="1">
                <a:solidFill>
                  <a:srgbClr val="0000FF"/>
                </a:solidFill>
                <a:latin typeface="+mn-lt"/>
                <a:ea typeface="+mn-ea"/>
                <a:cs typeface="+mn-cs"/>
              </a:rPr>
              <a:t>总线仲裁部件</a:t>
            </a:r>
            <a:r>
              <a:rPr kumimoji="0" lang="zh-CN" altLang="en-US" sz="2400" b="0" i="0" u="none" strike="noStrike" kern="1200" cap="none" spc="0" normalizeH="0" baseline="0" noProof="1">
                <a:solidFill>
                  <a:schemeClr val="tx1"/>
                </a:solidFill>
                <a:latin typeface="+mn-lt"/>
                <a:ea typeface="+mn-ea"/>
                <a:cs typeface="+mn-cs"/>
              </a:rPr>
              <a:t>，</a:t>
            </a:r>
            <a:r>
              <a:rPr kumimoji="0" lang="zh-CN" altLang="en-US" sz="2400" b="0" i="0" u="none" strike="noStrike" kern="1200" cap="none" spc="0" normalizeH="0" baseline="0" noProof="1">
                <a:solidFill>
                  <a:srgbClr val="000099"/>
                </a:solidFill>
                <a:latin typeface="+mn-lt"/>
                <a:ea typeface="+mn-ea"/>
                <a:cs typeface="+mn-cs"/>
              </a:rPr>
              <a:t>以某种方式选择其中一个主设备掌控总线。</a:t>
            </a:r>
          </a:p>
          <a:p>
            <a:pPr marL="742950" marR="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pPr>
            <a:endParaRPr kumimoji="0" lang="zh-CN" altLang="en-US" sz="2400" b="0" i="0" u="none" strike="noStrike" kern="1200" cap="none" spc="0" normalizeH="0" baseline="0" noProof="1">
              <a:solidFill>
                <a:schemeClr val="tx1"/>
              </a:solidFill>
              <a:latin typeface="Arial" panose="020B0604020202020204" pitchFamily="34" charset="0"/>
              <a:ea typeface="华文中宋" panose="0201060004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pPr>
            <a:r>
              <a:rPr kumimoji="0" lang="zh-CN" altLang="en-US" sz="2400" b="0" i="0" u="none" strike="noStrike" kern="1200" cap="none" spc="0" normalizeH="0" baseline="0" noProof="1">
                <a:solidFill>
                  <a:schemeClr val="tx1"/>
                </a:solidFill>
                <a:latin typeface="+mn-lt"/>
                <a:ea typeface="+mn-ea"/>
                <a:cs typeface="+mn-cs"/>
              </a:rPr>
              <a:t>常用的仲裁策略：</a:t>
            </a:r>
          </a:p>
          <a:p>
            <a:pPr marL="1143000" marR="0" lvl="2" indent="-228600" algn="l" defTabSz="914400" rtl="0" eaLnBrk="1" fontAlgn="base" latinLnBrk="0" hangingPunct="1">
              <a:lnSpc>
                <a:spcPct val="100000"/>
              </a:lnSpc>
              <a:spcBef>
                <a:spcPct val="20000"/>
              </a:spcBef>
              <a:spcAft>
                <a:spcPct val="0"/>
              </a:spcAft>
              <a:buClr>
                <a:srgbClr val="3333CC"/>
              </a:buClr>
              <a:buSzPct val="65000"/>
              <a:buFont typeface="Wingdings" panose="05000000000000000000" pitchFamily="2" charset="2"/>
              <a:buChar char="n"/>
            </a:pPr>
            <a:r>
              <a:rPr kumimoji="0" lang="zh-CN" altLang="en-US" sz="2400" b="0" i="0" u="none" strike="noStrike" kern="1200" cap="none" spc="0" normalizeH="0" baseline="0" noProof="1">
                <a:solidFill>
                  <a:schemeClr val="tx1"/>
                </a:solidFill>
                <a:latin typeface="+mn-lt"/>
                <a:ea typeface="+mn-ea"/>
                <a:cs typeface="+mn-cs"/>
              </a:rPr>
              <a:t>优先级策略（</a:t>
            </a:r>
            <a:r>
              <a:rPr kumimoji="0" lang="en-US" altLang="zh-CN" sz="2400" b="0" i="0" u="none" strike="noStrike" kern="1200" cap="none" spc="0" normalizeH="0" baseline="0" noProof="1">
                <a:solidFill>
                  <a:schemeClr val="tx1"/>
                </a:solidFill>
                <a:latin typeface="+mn-lt"/>
                <a:ea typeface="+mn-ea"/>
                <a:cs typeface="+mn-cs"/>
              </a:rPr>
              <a:t>I/O</a:t>
            </a:r>
            <a:r>
              <a:rPr kumimoji="0" lang="zh-CN" altLang="en-US" sz="2400" b="0" i="0" u="none" strike="noStrike" kern="1200" cap="none" spc="0" normalizeH="0" baseline="0" noProof="1">
                <a:solidFill>
                  <a:schemeClr val="tx1"/>
                </a:solidFill>
                <a:latin typeface="+mn-lt"/>
                <a:ea typeface="+mn-ea"/>
                <a:cs typeface="+mn-cs"/>
              </a:rPr>
              <a:t>模块的总线请求采用优先级策略。）</a:t>
            </a:r>
          </a:p>
          <a:p>
            <a:pPr marL="1143000" marR="0" lvl="2" indent="-228600" algn="l" defTabSz="914400" rtl="0" eaLnBrk="1" fontAlgn="base" latinLnBrk="0" hangingPunct="1">
              <a:lnSpc>
                <a:spcPct val="100000"/>
              </a:lnSpc>
              <a:spcBef>
                <a:spcPct val="20000"/>
              </a:spcBef>
              <a:spcAft>
                <a:spcPct val="0"/>
              </a:spcAft>
              <a:buClr>
                <a:srgbClr val="3333CC"/>
              </a:buClr>
              <a:buSzPct val="65000"/>
              <a:buFont typeface="Wingdings" panose="05000000000000000000" pitchFamily="2" charset="2"/>
              <a:buChar char="n"/>
            </a:pPr>
            <a:r>
              <a:rPr kumimoji="0" lang="zh-CN" altLang="en-US" sz="2400" b="0" i="0" u="none" strike="noStrike" kern="1200" cap="none" spc="0" normalizeH="0" baseline="0" noProof="1">
                <a:solidFill>
                  <a:schemeClr val="tx1"/>
                </a:solidFill>
                <a:latin typeface="+mn-lt"/>
                <a:ea typeface="+mn-ea"/>
                <a:cs typeface="+mn-cs"/>
              </a:rPr>
              <a:t>公平策略 （在多处理器系统中对各</a:t>
            </a:r>
            <a:r>
              <a:rPr kumimoji="0" lang="en-US" altLang="zh-CN" sz="2400" b="0" i="0" u="none" strike="noStrike" kern="1200" cap="none" spc="0" normalizeH="0" baseline="0" noProof="1">
                <a:solidFill>
                  <a:schemeClr val="tx1"/>
                </a:solidFill>
                <a:latin typeface="+mn-lt"/>
                <a:ea typeface="+mn-ea"/>
                <a:cs typeface="+mn-cs"/>
              </a:rPr>
              <a:t>CPU</a:t>
            </a:r>
            <a:r>
              <a:rPr kumimoji="0" lang="zh-CN" altLang="en-US" sz="2400" b="0" i="0" u="none" strike="noStrike" kern="1200" cap="none" spc="0" normalizeH="0" baseline="0" noProof="1">
                <a:solidFill>
                  <a:schemeClr val="tx1"/>
                </a:solidFill>
                <a:latin typeface="+mn-lt"/>
                <a:ea typeface="+mn-ea"/>
                <a:cs typeface="+mn-cs"/>
              </a:rPr>
              <a:t>模块的总线请求采用公平的原则来处理。）</a:t>
            </a:r>
          </a:p>
          <a:p>
            <a:pPr marL="742950" marR="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pPr>
            <a:endParaRPr kumimoji="0" lang="zh-CN" altLang="en-US" sz="2400" b="0" i="0" u="none" strike="noStrike" kern="1200" cap="none" spc="0" normalizeH="0" baseline="0" noProof="1">
              <a:solidFill>
                <a:schemeClr val="bg2"/>
              </a:solidFill>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pPr>
            <a:r>
              <a:rPr kumimoji="0" lang="zh-CN" altLang="en-US" sz="2400" b="1" i="0" u="none" strike="noStrike" kern="1200" cap="none" spc="0" normalizeH="0" baseline="0" noProof="1">
                <a:solidFill>
                  <a:schemeClr val="tx1"/>
                </a:solidFill>
                <a:latin typeface="+mn-lt"/>
                <a:ea typeface="+mn-ea"/>
                <a:cs typeface="+mn-cs"/>
              </a:rPr>
              <a:t>总线占用期</a:t>
            </a:r>
            <a:r>
              <a:rPr kumimoji="0" lang="zh-CN" altLang="en-US" sz="2400" b="0" i="0" u="none" strike="noStrike" kern="1200" cap="none" spc="0" normalizeH="0" baseline="0" noProof="1">
                <a:solidFill>
                  <a:schemeClr val="tx1"/>
                </a:solidFill>
                <a:latin typeface="+mn-lt"/>
                <a:ea typeface="+mn-ea"/>
                <a:cs typeface="+mn-cs"/>
              </a:rPr>
              <a:t>：主方持续控制总线的时间。</a:t>
            </a:r>
          </a:p>
        </p:txBody>
      </p:sp>
      <p:sp>
        <p:nvSpPr>
          <p:cNvPr id="34818"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5pPr>
          </a:lstStyle>
          <a:p>
            <a:pPr lvl="0" algn="r">
              <a:buSzTx/>
            </a:pPr>
            <a:fld id="{9A0DB2DC-4C9A-4742-B13C-FB6460FD3503}" type="slidenum">
              <a:rPr lang="zh-CN" altLang="en-US" sz="1400" dirty="0">
                <a:ea typeface="宋体" panose="02010600030101010101" pitchFamily="2" charset="-122"/>
              </a:rPr>
              <a:t>34</a:t>
            </a:fld>
            <a:endParaRPr lang="zh-CN" altLang="en-US" sz="1400" dirty="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文本占位符 101377"/>
          <p:cNvSpPr>
            <a:spLocks noGrp="1" noRot="1"/>
          </p:cNvSpPr>
          <p:nvPr>
            <p:ph idx="1"/>
          </p:nvPr>
        </p:nvSpPr>
        <p:spPr>
          <a:xfrm>
            <a:off x="323850" y="1052513"/>
            <a:ext cx="8540750" cy="4897437"/>
          </a:xfrm>
        </p:spPr>
        <p:txBody>
          <a:bodyPr anchor="t" anchorCtr="0"/>
          <a:lstStyle/>
          <a:p>
            <a:pPr lvl="1"/>
            <a:r>
              <a:rPr lang="zh-CN" altLang="en-US" b="1" dirty="0"/>
              <a:t>按照总线仲裁电路的位置不同，</a:t>
            </a:r>
            <a:r>
              <a:rPr lang="zh-CN" altLang="en-US" b="1" dirty="0">
                <a:solidFill>
                  <a:schemeClr val="tx2"/>
                </a:solidFill>
              </a:rPr>
              <a:t>仲裁方式</a:t>
            </a:r>
            <a:r>
              <a:rPr lang="zh-CN" altLang="en-US" b="1" dirty="0"/>
              <a:t>分为：</a:t>
            </a:r>
          </a:p>
          <a:p>
            <a:pPr lvl="2"/>
            <a:r>
              <a:rPr lang="zh-CN" altLang="en-US" b="1" dirty="0">
                <a:solidFill>
                  <a:srgbClr val="0000FF"/>
                </a:solidFill>
              </a:rPr>
              <a:t>集中式仲裁（</a:t>
            </a:r>
            <a:r>
              <a:rPr lang="zh-CN" altLang="en-US" b="1" dirty="0">
                <a:solidFill>
                  <a:srgbClr val="993366"/>
                </a:solidFill>
              </a:rPr>
              <a:t>集中式总线控制</a:t>
            </a:r>
            <a:r>
              <a:rPr lang="zh-CN" altLang="en-US" b="1" dirty="0">
                <a:solidFill>
                  <a:schemeClr val="tx2"/>
                </a:solidFill>
              </a:rPr>
              <a:t>）</a:t>
            </a:r>
          </a:p>
          <a:p>
            <a:pPr lvl="2"/>
            <a:r>
              <a:rPr lang="zh-CN" altLang="en-US" b="1" dirty="0">
                <a:solidFill>
                  <a:srgbClr val="0000FF"/>
                </a:solidFill>
              </a:rPr>
              <a:t>分布式仲裁（</a:t>
            </a:r>
            <a:r>
              <a:rPr lang="zh-CN" altLang="en-US" b="1" dirty="0">
                <a:solidFill>
                  <a:srgbClr val="993366"/>
                </a:solidFill>
              </a:rPr>
              <a:t>分布式总线控制</a:t>
            </a:r>
            <a:r>
              <a:rPr lang="zh-CN" altLang="en-US" b="1" dirty="0">
                <a:solidFill>
                  <a:schemeClr val="tx2"/>
                </a:solidFill>
              </a:rPr>
              <a:t>）</a:t>
            </a:r>
            <a:endParaRPr lang="zh-CN" altLang="en-US" b="1">
              <a:solidFill>
                <a:schemeClr val="tx2"/>
              </a:solidFill>
            </a:endParaRPr>
          </a:p>
        </p:txBody>
      </p:sp>
      <p:sp>
        <p:nvSpPr>
          <p:cNvPr id="35842"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5pPr>
          </a:lstStyle>
          <a:p>
            <a:pPr lvl="0" algn="r">
              <a:buSzTx/>
            </a:pPr>
            <a:fld id="{9A0DB2DC-4C9A-4742-B13C-FB6460FD3503}" type="slidenum">
              <a:rPr lang="zh-CN" altLang="en-US" sz="1400" dirty="0">
                <a:ea typeface="宋体" panose="02010600030101010101" pitchFamily="2" charset="-122"/>
              </a:rPr>
              <a:t>35</a:t>
            </a:fld>
            <a:endParaRPr lang="zh-CN" altLang="en-US" sz="1400" dirty="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文本占位符 38913"/>
          <p:cNvSpPr>
            <a:spLocks noGrp="1" noRot="1"/>
          </p:cNvSpPr>
          <p:nvPr>
            <p:ph idx="1"/>
          </p:nvPr>
        </p:nvSpPr>
        <p:spPr>
          <a:xfrm>
            <a:off x="323850" y="981075"/>
            <a:ext cx="8540750" cy="5114925"/>
          </a:xfrm>
        </p:spPr>
        <p:txBody>
          <a:bodyPr anchor="t" anchorCtr="0"/>
          <a:lstStyle/>
          <a:p>
            <a:pPr marL="812800" indent="-812800">
              <a:lnSpc>
                <a:spcPct val="110000"/>
              </a:lnSpc>
              <a:buNone/>
            </a:pPr>
            <a:r>
              <a:rPr lang="zh-CN" altLang="en-US" b="1" dirty="0"/>
              <a:t>一、集中式仲裁</a:t>
            </a:r>
          </a:p>
          <a:p>
            <a:pPr marL="1168400" lvl="1" indent="-711200"/>
            <a:r>
              <a:rPr lang="zh-CN" altLang="en-US" b="1" dirty="0">
                <a:solidFill>
                  <a:srgbClr val="000099"/>
                </a:solidFill>
              </a:rPr>
              <a:t>由中央仲裁器（总线控制器）对主方的总线请求信号</a:t>
            </a:r>
            <a:r>
              <a:rPr lang="en-US" altLang="zh-CN" b="1" dirty="0">
                <a:solidFill>
                  <a:srgbClr val="000099"/>
                </a:solidFill>
              </a:rPr>
              <a:t>(BR)</a:t>
            </a:r>
            <a:r>
              <a:rPr lang="zh-CN" altLang="en-US" b="1" dirty="0">
                <a:solidFill>
                  <a:srgbClr val="000099"/>
                </a:solidFill>
              </a:rPr>
              <a:t>进行裁决，并送出总线授权信号</a:t>
            </a:r>
            <a:r>
              <a:rPr lang="en-US" altLang="zh-CN" b="1" dirty="0">
                <a:solidFill>
                  <a:srgbClr val="000099"/>
                </a:solidFill>
              </a:rPr>
              <a:t>(BG)</a:t>
            </a:r>
            <a:r>
              <a:rPr lang="zh-CN" altLang="en-US" b="1" dirty="0">
                <a:solidFill>
                  <a:srgbClr val="000099"/>
                </a:solidFill>
              </a:rPr>
              <a:t>。</a:t>
            </a:r>
          </a:p>
          <a:p>
            <a:pPr marL="1168400" lvl="1" indent="-711200">
              <a:lnSpc>
                <a:spcPct val="110000"/>
              </a:lnSpc>
            </a:pPr>
            <a:r>
              <a:rPr lang="zh-CN" altLang="en-US" b="1" dirty="0"/>
              <a:t>每个功能模块有两条线连到中央仲裁器：一条是送往仲裁器的总线请求信号线</a:t>
            </a:r>
            <a:r>
              <a:rPr lang="en-US" altLang="zh-CN" b="1" dirty="0"/>
              <a:t>BR</a:t>
            </a:r>
            <a:r>
              <a:rPr lang="zh-CN" altLang="en-US" b="1" dirty="0"/>
              <a:t>，一条是仲裁器送出的总线授权信号线</a:t>
            </a:r>
            <a:r>
              <a:rPr lang="en-US" altLang="zh-CN" b="1" dirty="0"/>
              <a:t>BG</a:t>
            </a:r>
            <a:r>
              <a:rPr lang="zh-CN" altLang="en-US" b="1" dirty="0"/>
              <a:t>。</a:t>
            </a:r>
          </a:p>
          <a:p>
            <a:pPr marL="1168400" lvl="1" indent="-711200">
              <a:lnSpc>
                <a:spcPct val="110000"/>
              </a:lnSpc>
            </a:pPr>
            <a:r>
              <a:rPr lang="zh-CN" altLang="en-US" b="1" dirty="0"/>
              <a:t>分为</a:t>
            </a:r>
            <a:r>
              <a:rPr lang="zh-CN" altLang="en-US" b="1" dirty="0">
                <a:solidFill>
                  <a:srgbClr val="000099"/>
                </a:solidFill>
              </a:rPr>
              <a:t>链式查询方式</a:t>
            </a:r>
            <a:r>
              <a:rPr lang="zh-CN" altLang="en-US" b="1" dirty="0"/>
              <a:t>、</a:t>
            </a:r>
            <a:r>
              <a:rPr lang="zh-CN" altLang="en-US" b="1" dirty="0">
                <a:solidFill>
                  <a:srgbClr val="000099"/>
                </a:solidFill>
              </a:rPr>
              <a:t>计数器定时查询方式</a:t>
            </a:r>
            <a:r>
              <a:rPr lang="zh-CN" altLang="en-US" b="1" dirty="0"/>
              <a:t>和</a:t>
            </a:r>
            <a:r>
              <a:rPr lang="zh-CN" altLang="en-US" b="1" dirty="0">
                <a:solidFill>
                  <a:srgbClr val="000099"/>
                </a:solidFill>
              </a:rPr>
              <a:t>独立请求方式</a:t>
            </a:r>
            <a:r>
              <a:rPr lang="zh-CN" altLang="en-US" b="1" dirty="0"/>
              <a:t>三种。</a:t>
            </a:r>
          </a:p>
        </p:txBody>
      </p:sp>
      <p:sp>
        <p:nvSpPr>
          <p:cNvPr id="36866"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5pPr>
          </a:lstStyle>
          <a:p>
            <a:pPr lvl="0" algn="r">
              <a:buSzTx/>
            </a:pPr>
            <a:fld id="{9A0DB2DC-4C9A-4742-B13C-FB6460FD3503}" type="slidenum">
              <a:rPr lang="zh-CN" altLang="en-US" sz="1400" dirty="0">
                <a:ea typeface="宋体" panose="02010600030101010101" pitchFamily="2" charset="-122"/>
              </a:rPr>
              <a:t>36</a:t>
            </a:fld>
            <a:endParaRPr lang="zh-CN" altLang="en-US" sz="1400" dirty="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文本占位符 39937"/>
          <p:cNvSpPr>
            <a:spLocks noGrp="1" noRot="1"/>
          </p:cNvSpPr>
          <p:nvPr>
            <p:ph idx="1"/>
          </p:nvPr>
        </p:nvSpPr>
        <p:spPr>
          <a:xfrm>
            <a:off x="323850" y="692150"/>
            <a:ext cx="8540750" cy="5330825"/>
          </a:xfrm>
        </p:spPr>
        <p:txBody>
          <a:bodyPr anchor="t" anchorCtr="0"/>
          <a:lstStyle/>
          <a:p>
            <a:pPr marL="990600" lvl="1" indent="-533400">
              <a:lnSpc>
                <a:spcPct val="110000"/>
              </a:lnSpc>
              <a:spcBef>
                <a:spcPct val="0"/>
              </a:spcBef>
              <a:buClrTx/>
              <a:buFont typeface="Wingdings" panose="05000000000000000000" pitchFamily="2" charset="2"/>
              <a:buAutoNum type="arabicPeriod"/>
            </a:pPr>
            <a:r>
              <a:rPr lang="zh-CN" altLang="en-US" b="1" dirty="0">
                <a:solidFill>
                  <a:schemeClr val="tx2"/>
                </a:solidFill>
              </a:rPr>
              <a:t>链式查询方式</a:t>
            </a:r>
          </a:p>
          <a:p>
            <a:pPr marL="990600" lvl="1" indent="-533400">
              <a:lnSpc>
                <a:spcPct val="110000"/>
              </a:lnSpc>
              <a:buNone/>
            </a:pPr>
            <a:r>
              <a:rPr lang="en-US" altLang="zh-CN" sz="2000" b="1"/>
              <a:t>BR</a:t>
            </a:r>
            <a:r>
              <a:rPr lang="zh-CN" altLang="en-US" sz="2000" b="1" dirty="0"/>
              <a:t>：总线请求信号    </a:t>
            </a:r>
            <a:r>
              <a:rPr lang="en-US" altLang="zh-CN" sz="2000" b="1"/>
              <a:t>BG</a:t>
            </a:r>
            <a:r>
              <a:rPr lang="zh-CN" altLang="en-US" sz="2000" b="1" dirty="0"/>
              <a:t>：总线授权信号    </a:t>
            </a:r>
            <a:r>
              <a:rPr lang="en-US" altLang="zh-CN" sz="2000" b="1"/>
              <a:t>BS(BB)</a:t>
            </a:r>
            <a:r>
              <a:rPr lang="zh-CN" altLang="en-US" sz="2000" b="1" dirty="0"/>
              <a:t>：总线忙信号</a:t>
            </a:r>
          </a:p>
        </p:txBody>
      </p:sp>
      <p:sp>
        <p:nvSpPr>
          <p:cNvPr id="37895" name="灯片编号占位符 1"/>
          <p:cNvSpPr>
            <a:spLocks noGrp="1"/>
          </p:cNvSpPr>
          <p:nvPr>
            <p:ph type="sldNum" sz="quarter" idx="12"/>
          </p:nvPr>
        </p:nvSpPr>
        <p:spPr>
          <a:xfrm>
            <a:off x="6588125" y="6165850"/>
            <a:ext cx="2289175" cy="476250"/>
          </a:xfrm>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5pPr>
          </a:lstStyle>
          <a:p>
            <a:pPr lvl="0" algn="r">
              <a:buSzTx/>
            </a:pPr>
            <a:fld id="{9A0DB2DC-4C9A-4742-B13C-FB6460FD3503}" type="slidenum">
              <a:rPr lang="zh-CN" altLang="en-US" sz="1400" dirty="0">
                <a:ea typeface="宋体" panose="02010600030101010101" pitchFamily="2" charset="-122"/>
              </a:rPr>
              <a:t>37</a:t>
            </a:fld>
            <a:endParaRPr lang="zh-CN" altLang="en-US" sz="1400" dirty="0">
              <a:ea typeface="宋体" panose="02010600030101010101" pitchFamily="2" charset="-122"/>
            </a:endParaRPr>
          </a:p>
        </p:txBody>
      </p:sp>
      <p:pic>
        <p:nvPicPr>
          <p:cNvPr id="37890" name="图片 39938"/>
          <p:cNvPicPr>
            <a:picLocks noChangeAspect="1"/>
          </p:cNvPicPr>
          <p:nvPr/>
        </p:nvPicPr>
        <p:blipFill>
          <a:blip r:embed="rId3"/>
          <a:stretch>
            <a:fillRect/>
          </a:stretch>
        </p:blipFill>
        <p:spPr>
          <a:xfrm>
            <a:off x="3851275" y="1916113"/>
            <a:ext cx="5040313" cy="3276600"/>
          </a:xfrm>
          <a:prstGeom prst="rect">
            <a:avLst/>
          </a:prstGeom>
          <a:noFill/>
          <a:ln w="9525">
            <a:noFill/>
          </a:ln>
        </p:spPr>
      </p:pic>
      <p:sp>
        <p:nvSpPr>
          <p:cNvPr id="37891" name="矩形 39939"/>
          <p:cNvSpPr/>
          <p:nvPr/>
        </p:nvSpPr>
        <p:spPr>
          <a:xfrm>
            <a:off x="250825" y="1700213"/>
            <a:ext cx="3384550" cy="4824412"/>
          </a:xfrm>
          <a:prstGeom prst="rect">
            <a:avLst/>
          </a:prstGeom>
          <a:solidFill>
            <a:srgbClr val="CCFFFF"/>
          </a:solidFill>
          <a:ln w="9525">
            <a:noFill/>
          </a:ln>
        </p:spPr>
        <p:txBody>
          <a:bodyPr anchor="t" anchorCtr="0"/>
          <a:lstStyle/>
          <a:p>
            <a:pPr marL="609600" indent="-609600">
              <a:spcBef>
                <a:spcPct val="20000"/>
              </a:spcBef>
              <a:buClr>
                <a:schemeClr val="folHlink"/>
              </a:buClr>
              <a:buFont typeface="Wingdings" panose="05000000000000000000" pitchFamily="2" charset="2"/>
              <a:buNone/>
            </a:pPr>
            <a:r>
              <a:rPr lang="zh-CN" altLang="en-US" b="1" dirty="0">
                <a:solidFill>
                  <a:schemeClr val="tx2"/>
                </a:solidFill>
                <a:latin typeface="Arial" panose="020B0604020202020204" pitchFamily="34" charset="0"/>
                <a:ea typeface="宋体" panose="02010600030101010101" pitchFamily="2" charset="-122"/>
              </a:rPr>
              <a:t>工作过程：</a:t>
            </a:r>
            <a:endParaRPr lang="zh-CN" altLang="en-US" b="1">
              <a:solidFill>
                <a:schemeClr val="tx2"/>
              </a:solidFill>
              <a:latin typeface="Arial" panose="020B0604020202020204" pitchFamily="34" charset="0"/>
              <a:ea typeface="宋体" panose="02010600030101010101" pitchFamily="2" charset="-122"/>
            </a:endParaRPr>
          </a:p>
          <a:p>
            <a:pPr marL="609600" indent="-609600">
              <a:spcBef>
                <a:spcPct val="20000"/>
              </a:spcBef>
              <a:buClr>
                <a:schemeClr val="folHlink"/>
              </a:buClr>
              <a:buFont typeface="Wingdings" panose="05000000000000000000" pitchFamily="2" charset="2"/>
              <a:buAutoNum type="circleNumDbPlain"/>
            </a:pPr>
            <a:r>
              <a:rPr lang="zh-CN" altLang="en-US" sz="1600" dirty="0">
                <a:latin typeface="华文细黑" panose="02010600040101010101" pitchFamily="2" charset="-122"/>
                <a:ea typeface="华文细黑" panose="02010600040101010101" pitchFamily="2" charset="-122"/>
              </a:rPr>
              <a:t>总线空闲时，</a:t>
            </a:r>
            <a:r>
              <a:rPr lang="en-US" altLang="zh-CN" sz="1600">
                <a:latin typeface="华文细黑" panose="02010600040101010101" pitchFamily="2" charset="-122"/>
                <a:ea typeface="华文细黑" panose="02010600040101010101" pitchFamily="2" charset="-122"/>
              </a:rPr>
              <a:t>BR</a:t>
            </a:r>
            <a:r>
              <a:rPr lang="zh-CN" altLang="en-US" sz="1600" dirty="0">
                <a:latin typeface="华文细黑" panose="02010600040101010101" pitchFamily="2" charset="-122"/>
                <a:ea typeface="华文细黑" panose="02010600040101010101" pitchFamily="2" charset="-122"/>
              </a:rPr>
              <a:t>、</a:t>
            </a:r>
            <a:r>
              <a:rPr lang="en-US" altLang="zh-CN" sz="1600">
                <a:latin typeface="华文细黑" panose="02010600040101010101" pitchFamily="2" charset="-122"/>
                <a:ea typeface="华文细黑" panose="02010600040101010101" pitchFamily="2" charset="-122"/>
              </a:rPr>
              <a:t>BG</a:t>
            </a:r>
            <a:r>
              <a:rPr lang="zh-CN" altLang="en-US" sz="1600" dirty="0">
                <a:latin typeface="华文细黑" panose="02010600040101010101" pitchFamily="2" charset="-122"/>
                <a:ea typeface="华文细黑" panose="02010600040101010101" pitchFamily="2" charset="-122"/>
              </a:rPr>
              <a:t>、</a:t>
            </a:r>
            <a:r>
              <a:rPr lang="en-US" altLang="zh-CN" sz="1600">
                <a:latin typeface="华文细黑" panose="02010600040101010101" pitchFamily="2" charset="-122"/>
                <a:ea typeface="华文细黑" panose="02010600040101010101" pitchFamily="2" charset="-122"/>
              </a:rPr>
              <a:t>BS</a:t>
            </a:r>
            <a:r>
              <a:rPr lang="zh-CN" altLang="en-US" sz="1600" dirty="0">
                <a:latin typeface="华文细黑" panose="02010600040101010101" pitchFamily="2" charset="-122"/>
                <a:ea typeface="华文细黑" panose="02010600040101010101" pitchFamily="2" charset="-122"/>
              </a:rPr>
              <a:t>均无效。（</a:t>
            </a:r>
            <a:r>
              <a:rPr lang="en-US" altLang="zh-CN" sz="1600">
                <a:latin typeface="华文细黑" panose="02010600040101010101" pitchFamily="2" charset="-122"/>
                <a:ea typeface="华文细黑" panose="02010600040101010101" pitchFamily="2" charset="-122"/>
              </a:rPr>
              <a:t>BR=1</a:t>
            </a:r>
            <a:r>
              <a:rPr lang="zh-CN" altLang="en-US" sz="1600">
                <a:latin typeface="华文细黑" panose="02010600040101010101" pitchFamily="2" charset="-122"/>
                <a:ea typeface="华文细黑" panose="02010600040101010101" pitchFamily="2" charset="-122"/>
              </a:rPr>
              <a:t>，</a:t>
            </a:r>
            <a:r>
              <a:rPr lang="en-US" altLang="zh-CN" sz="1600">
                <a:latin typeface="华文细黑" panose="02010600040101010101" pitchFamily="2" charset="-122"/>
                <a:ea typeface="华文细黑" panose="02010600040101010101" pitchFamily="2" charset="-122"/>
              </a:rPr>
              <a:t>BS=1</a:t>
            </a:r>
            <a:r>
              <a:rPr lang="zh-CN" altLang="en-US" sz="1600">
                <a:latin typeface="华文细黑" panose="02010600040101010101" pitchFamily="2" charset="-122"/>
                <a:ea typeface="华文细黑" panose="02010600040101010101" pitchFamily="2" charset="-122"/>
              </a:rPr>
              <a:t>， </a:t>
            </a:r>
            <a:r>
              <a:rPr lang="en-US" altLang="zh-CN" sz="1600">
                <a:latin typeface="华文细黑" panose="02010600040101010101" pitchFamily="2" charset="-122"/>
                <a:ea typeface="华文细黑" panose="02010600040101010101" pitchFamily="2" charset="-122"/>
              </a:rPr>
              <a:t>BG=0</a:t>
            </a:r>
            <a:r>
              <a:rPr lang="zh-CN" altLang="en-US" sz="1600">
                <a:latin typeface="华文细黑" panose="02010600040101010101" pitchFamily="2" charset="-122"/>
                <a:ea typeface="华文细黑" panose="02010600040101010101" pitchFamily="2" charset="-122"/>
              </a:rPr>
              <a:t>）</a:t>
            </a:r>
          </a:p>
          <a:p>
            <a:pPr marL="609600" indent="-609600">
              <a:spcBef>
                <a:spcPct val="20000"/>
              </a:spcBef>
              <a:buClr>
                <a:schemeClr val="folHlink"/>
              </a:buClr>
              <a:buFont typeface="Wingdings" panose="05000000000000000000" pitchFamily="2" charset="2"/>
              <a:buAutoNum type="circleNumDbPlain"/>
            </a:pPr>
            <a:r>
              <a:rPr lang="zh-CN" altLang="en-US" sz="1600" dirty="0">
                <a:latin typeface="华文细黑" panose="02010600040101010101" pitchFamily="2" charset="-122"/>
                <a:ea typeface="华文细黑" panose="02010600040101010101" pitchFamily="2" charset="-122"/>
              </a:rPr>
              <a:t>任何申请者发出总线请求时，</a:t>
            </a:r>
            <a:r>
              <a:rPr lang="en-US" altLang="zh-CN" sz="1600">
                <a:latin typeface="华文细黑" panose="02010600040101010101" pitchFamily="2" charset="-122"/>
                <a:ea typeface="华文细黑" panose="02010600040101010101" pitchFamily="2" charset="-122"/>
              </a:rPr>
              <a:t>BR</a:t>
            </a:r>
            <a:r>
              <a:rPr lang="zh-CN" altLang="en-US" sz="1600" dirty="0">
                <a:latin typeface="华文细黑" panose="02010600040101010101" pitchFamily="2" charset="-122"/>
                <a:ea typeface="华文细黑" panose="02010600040101010101" pitchFamily="2" charset="-122"/>
              </a:rPr>
              <a:t>有效。（</a:t>
            </a:r>
            <a:r>
              <a:rPr lang="en-US" altLang="zh-CN" sz="1600">
                <a:latin typeface="华文细黑" panose="02010600040101010101" pitchFamily="2" charset="-122"/>
                <a:ea typeface="华文细黑" panose="02010600040101010101" pitchFamily="2" charset="-122"/>
              </a:rPr>
              <a:t>BR=0</a:t>
            </a:r>
            <a:r>
              <a:rPr lang="zh-CN" altLang="en-US" sz="1600">
                <a:latin typeface="华文细黑" panose="02010600040101010101" pitchFamily="2" charset="-122"/>
                <a:ea typeface="华文细黑" panose="02010600040101010101" pitchFamily="2" charset="-122"/>
              </a:rPr>
              <a:t>）</a:t>
            </a:r>
          </a:p>
          <a:p>
            <a:pPr marL="609600" indent="-609600">
              <a:spcBef>
                <a:spcPct val="20000"/>
              </a:spcBef>
              <a:buClr>
                <a:schemeClr val="folHlink"/>
              </a:buClr>
              <a:buFont typeface="Wingdings" panose="05000000000000000000" pitchFamily="2" charset="2"/>
              <a:buAutoNum type="circleNumDbPlain"/>
            </a:pPr>
            <a:r>
              <a:rPr lang="zh-CN" altLang="en-US" sz="1600" dirty="0">
                <a:latin typeface="华文细黑" panose="02010600040101010101" pitchFamily="2" charset="-122"/>
                <a:ea typeface="华文细黑" panose="02010600040101010101" pitchFamily="2" charset="-122"/>
              </a:rPr>
              <a:t>中央仲裁器接到</a:t>
            </a:r>
            <a:r>
              <a:rPr lang="en-US" altLang="zh-CN" sz="1600">
                <a:latin typeface="华文细黑" panose="02010600040101010101" pitchFamily="2" charset="-122"/>
                <a:ea typeface="华文细黑" panose="02010600040101010101" pitchFamily="2" charset="-122"/>
              </a:rPr>
              <a:t>BR</a:t>
            </a:r>
            <a:r>
              <a:rPr lang="zh-CN" altLang="en-US" sz="1600" dirty="0">
                <a:latin typeface="华文细黑" panose="02010600040101010101" pitchFamily="2" charset="-122"/>
                <a:ea typeface="华文细黑" panose="02010600040101010101" pitchFamily="2" charset="-122"/>
              </a:rPr>
              <a:t>有效信号后，发出</a:t>
            </a:r>
            <a:r>
              <a:rPr lang="en-US" altLang="zh-CN" sz="1600">
                <a:latin typeface="华文细黑" panose="02010600040101010101" pitchFamily="2" charset="-122"/>
                <a:ea typeface="华文细黑" panose="02010600040101010101" pitchFamily="2" charset="-122"/>
              </a:rPr>
              <a:t>BG</a:t>
            </a:r>
            <a:r>
              <a:rPr lang="zh-CN" altLang="en-US" sz="1600" dirty="0">
                <a:latin typeface="华文细黑" panose="02010600040101010101" pitchFamily="2" charset="-122"/>
                <a:ea typeface="华文细黑" panose="02010600040101010101" pitchFamily="2" charset="-122"/>
              </a:rPr>
              <a:t>有效信号。（</a:t>
            </a:r>
            <a:r>
              <a:rPr lang="en-US" altLang="zh-CN" sz="1600">
                <a:latin typeface="华文细黑" panose="02010600040101010101" pitchFamily="2" charset="-122"/>
                <a:ea typeface="华文细黑" panose="02010600040101010101" pitchFamily="2" charset="-122"/>
              </a:rPr>
              <a:t>BG=1</a:t>
            </a:r>
            <a:r>
              <a:rPr lang="zh-CN" altLang="en-US" sz="1600">
                <a:latin typeface="华文细黑" panose="02010600040101010101" pitchFamily="2" charset="-122"/>
                <a:ea typeface="华文细黑" panose="02010600040101010101" pitchFamily="2" charset="-122"/>
              </a:rPr>
              <a:t>）</a:t>
            </a:r>
          </a:p>
          <a:p>
            <a:pPr marL="609600" indent="-609600">
              <a:spcBef>
                <a:spcPct val="20000"/>
              </a:spcBef>
              <a:buClr>
                <a:schemeClr val="folHlink"/>
              </a:buClr>
              <a:buFont typeface="Wingdings" panose="05000000000000000000" pitchFamily="2" charset="2"/>
              <a:buAutoNum type="circleNumDbPlain"/>
            </a:pPr>
            <a:r>
              <a:rPr lang="en-US" altLang="zh-CN" sz="1600">
                <a:latin typeface="华文细黑" panose="02010600040101010101" pitchFamily="2" charset="-122"/>
                <a:ea typeface="华文细黑" panose="02010600040101010101" pitchFamily="2" charset="-122"/>
              </a:rPr>
              <a:t>BG</a:t>
            </a:r>
            <a:r>
              <a:rPr lang="zh-CN" altLang="en-US" sz="1600" dirty="0">
                <a:latin typeface="华文细黑" panose="02010600040101010101" pitchFamily="2" charset="-122"/>
                <a:ea typeface="华文细黑" panose="02010600040101010101" pitchFamily="2" charset="-122"/>
              </a:rPr>
              <a:t>按顺序查询，若到达接口无请求，则</a:t>
            </a:r>
            <a:r>
              <a:rPr lang="en-US" altLang="zh-CN" sz="1600">
                <a:latin typeface="华文细黑" panose="02010600040101010101" pitchFamily="2" charset="-122"/>
                <a:ea typeface="华文细黑" panose="02010600040101010101" pitchFamily="2" charset="-122"/>
              </a:rPr>
              <a:t>BG</a:t>
            </a:r>
            <a:r>
              <a:rPr lang="zh-CN" altLang="en-US" sz="1600" dirty="0">
                <a:latin typeface="华文细黑" panose="02010600040101010101" pitchFamily="2" charset="-122"/>
                <a:ea typeface="华文细黑" panose="02010600040101010101" pitchFamily="2" charset="-122"/>
              </a:rPr>
              <a:t>继续往下查询。</a:t>
            </a:r>
          </a:p>
          <a:p>
            <a:pPr marL="609600" indent="-609600">
              <a:spcBef>
                <a:spcPct val="20000"/>
              </a:spcBef>
              <a:buClr>
                <a:schemeClr val="folHlink"/>
              </a:buClr>
              <a:buFont typeface="Wingdings" panose="05000000000000000000" pitchFamily="2" charset="2"/>
              <a:buAutoNum type="circleNumDbPlain"/>
            </a:pPr>
            <a:r>
              <a:rPr lang="zh-CN" altLang="en-US" sz="1600" dirty="0">
                <a:latin typeface="华文细黑" panose="02010600040101010101" pitchFamily="2" charset="-122"/>
                <a:ea typeface="华文细黑" panose="02010600040101010101" pitchFamily="2" charset="-122"/>
              </a:rPr>
              <a:t>若到达接口有请求，则接管总线，同时使</a:t>
            </a:r>
            <a:r>
              <a:rPr lang="en-US" altLang="zh-CN" sz="1600">
                <a:latin typeface="华文细黑" panose="02010600040101010101" pitchFamily="2" charset="-122"/>
                <a:ea typeface="华文细黑" panose="02010600040101010101" pitchFamily="2" charset="-122"/>
              </a:rPr>
              <a:t>BS</a:t>
            </a:r>
            <a:r>
              <a:rPr lang="zh-CN" altLang="en-US" sz="1600" dirty="0">
                <a:latin typeface="华文细黑" panose="02010600040101010101" pitchFamily="2" charset="-122"/>
                <a:ea typeface="华文细黑" panose="02010600040101010101" pitchFamily="2" charset="-122"/>
              </a:rPr>
              <a:t>有效，</a:t>
            </a:r>
            <a:r>
              <a:rPr lang="en-US" altLang="zh-CN" sz="1600">
                <a:latin typeface="华文细黑" panose="02010600040101010101" pitchFamily="2" charset="-122"/>
                <a:ea typeface="华文细黑" panose="02010600040101010101" pitchFamily="2" charset="-122"/>
              </a:rPr>
              <a:t>BG</a:t>
            </a:r>
            <a:r>
              <a:rPr lang="zh-CN" altLang="en-US" sz="1600" dirty="0">
                <a:latin typeface="华文细黑" panose="02010600040101010101" pitchFamily="2" charset="-122"/>
                <a:ea typeface="华文细黑" panose="02010600040101010101" pitchFamily="2" charset="-122"/>
              </a:rPr>
              <a:t>无效，这样</a:t>
            </a:r>
            <a:r>
              <a:rPr lang="en-US" altLang="zh-CN" sz="1600">
                <a:latin typeface="华文细黑" panose="02010600040101010101" pitchFamily="2" charset="-122"/>
                <a:ea typeface="华文细黑" panose="02010600040101010101" pitchFamily="2" charset="-122"/>
              </a:rPr>
              <a:t>BG</a:t>
            </a:r>
            <a:r>
              <a:rPr lang="zh-CN" altLang="en-US" sz="1600" dirty="0">
                <a:latin typeface="华文细黑" panose="02010600040101010101" pitchFamily="2" charset="-122"/>
                <a:ea typeface="华文细黑" panose="02010600040101010101" pitchFamily="2" charset="-122"/>
              </a:rPr>
              <a:t>不再往下查询。（</a:t>
            </a:r>
            <a:r>
              <a:rPr lang="en-US" altLang="zh-CN" sz="1600">
                <a:latin typeface="华文细黑" panose="02010600040101010101" pitchFamily="2" charset="-122"/>
                <a:ea typeface="华文细黑" panose="02010600040101010101" pitchFamily="2" charset="-122"/>
              </a:rPr>
              <a:t>BS=0</a:t>
            </a:r>
            <a:r>
              <a:rPr lang="zh-CN" altLang="en-US" sz="1600">
                <a:latin typeface="华文细黑" panose="02010600040101010101" pitchFamily="2" charset="-122"/>
                <a:ea typeface="华文细黑" panose="02010600040101010101" pitchFamily="2" charset="-122"/>
              </a:rPr>
              <a:t>，</a:t>
            </a:r>
            <a:r>
              <a:rPr lang="en-US" altLang="zh-CN" sz="1600">
                <a:latin typeface="华文细黑" panose="02010600040101010101" pitchFamily="2" charset="-122"/>
                <a:ea typeface="华文细黑" panose="02010600040101010101" pitchFamily="2" charset="-122"/>
              </a:rPr>
              <a:t>BG=0</a:t>
            </a:r>
            <a:r>
              <a:rPr lang="zh-CN" altLang="en-US" sz="1600">
                <a:latin typeface="华文细黑" panose="02010600040101010101" pitchFamily="2" charset="-122"/>
                <a:ea typeface="华文细黑" panose="02010600040101010101" pitchFamily="2" charset="-122"/>
              </a:rPr>
              <a:t>）</a:t>
            </a:r>
          </a:p>
          <a:p>
            <a:pPr marL="609600" indent="-609600">
              <a:spcBef>
                <a:spcPct val="20000"/>
              </a:spcBef>
              <a:buClr>
                <a:schemeClr val="folHlink"/>
              </a:buClr>
              <a:buFont typeface="Wingdings" panose="05000000000000000000" pitchFamily="2" charset="2"/>
              <a:buAutoNum type="circleNumDbPlain"/>
            </a:pPr>
            <a:r>
              <a:rPr lang="zh-CN" altLang="en-US" sz="1600" dirty="0">
                <a:latin typeface="华文细黑" panose="02010600040101010101" pitchFamily="2" charset="-122"/>
                <a:ea typeface="华文细黑" panose="02010600040101010101" pitchFamily="2" charset="-122"/>
              </a:rPr>
              <a:t>使用总线完毕后，使</a:t>
            </a:r>
            <a:r>
              <a:rPr lang="en-US" altLang="zh-CN" sz="1600">
                <a:latin typeface="华文细黑" panose="02010600040101010101" pitchFamily="2" charset="-122"/>
                <a:ea typeface="华文细黑" panose="02010600040101010101" pitchFamily="2" charset="-122"/>
              </a:rPr>
              <a:t>BG</a:t>
            </a:r>
            <a:r>
              <a:rPr lang="zh-CN" altLang="en-US" sz="1600" dirty="0">
                <a:latin typeface="华文细黑" panose="02010600040101010101" pitchFamily="2" charset="-122"/>
                <a:ea typeface="华文细黑" panose="02010600040101010101" pitchFamily="2" charset="-122"/>
              </a:rPr>
              <a:t>、</a:t>
            </a:r>
            <a:r>
              <a:rPr lang="en-US" altLang="zh-CN" sz="1600">
                <a:latin typeface="华文细黑" panose="02010600040101010101" pitchFamily="2" charset="-122"/>
                <a:ea typeface="华文细黑" panose="02010600040101010101" pitchFamily="2" charset="-122"/>
              </a:rPr>
              <a:t>BS</a:t>
            </a:r>
            <a:r>
              <a:rPr lang="zh-CN" altLang="en-US" sz="1600" dirty="0">
                <a:latin typeface="华文细黑" panose="02010600040101010101" pitchFamily="2" charset="-122"/>
                <a:ea typeface="华文细黑" panose="02010600040101010101" pitchFamily="2" charset="-122"/>
              </a:rPr>
              <a:t>、</a:t>
            </a:r>
            <a:r>
              <a:rPr lang="en-US" altLang="zh-CN" sz="1600">
                <a:latin typeface="华文细黑" panose="02010600040101010101" pitchFamily="2" charset="-122"/>
                <a:ea typeface="华文细黑" panose="02010600040101010101" pitchFamily="2" charset="-122"/>
              </a:rPr>
              <a:t>BR</a:t>
            </a:r>
            <a:r>
              <a:rPr lang="zh-CN" altLang="en-US" sz="1600" dirty="0">
                <a:latin typeface="华文细黑" panose="02010600040101010101" pitchFamily="2" charset="-122"/>
                <a:ea typeface="华文细黑" panose="02010600040101010101" pitchFamily="2" charset="-122"/>
              </a:rPr>
              <a:t>均无效，释放总线。</a:t>
            </a:r>
          </a:p>
        </p:txBody>
      </p:sp>
      <p:sp>
        <p:nvSpPr>
          <p:cNvPr id="37892" name="圆角矩形标注 39942"/>
          <p:cNvSpPr/>
          <p:nvPr/>
        </p:nvSpPr>
        <p:spPr>
          <a:xfrm>
            <a:off x="4716463" y="5445125"/>
            <a:ext cx="576262" cy="360363"/>
          </a:xfrm>
          <a:prstGeom prst="wedgeRoundRectCallout">
            <a:avLst>
              <a:gd name="adj1" fmla="val 22727"/>
              <a:gd name="adj2" fmla="val -258810"/>
              <a:gd name="adj3" fmla="val 16667"/>
            </a:avLst>
          </a:prstGeom>
          <a:solidFill>
            <a:schemeClr val="accent1">
              <a:alpha val="46001"/>
            </a:schemeClr>
          </a:solidFill>
          <a:ln w="9525" cap="flat" cmpd="sng">
            <a:solidFill>
              <a:schemeClr val="tx1"/>
            </a:solidFill>
            <a:prstDash val="solid"/>
            <a:miter/>
            <a:headEnd type="none" w="med" len="med"/>
            <a:tailEnd type="none" w="med" len="med"/>
          </a:ln>
        </p:spPr>
        <p:txBody>
          <a:bodyPr anchor="t" anchorCtr="0"/>
          <a:lstStyle/>
          <a:p>
            <a:pPr algn="ctr"/>
            <a:r>
              <a:rPr lang="en-US" altLang="zh-CN" sz="1400">
                <a:latin typeface="Times New Roman" panose="02020603050405020304" pitchFamily="18" charset="0"/>
                <a:ea typeface="楷体_GB2312" pitchFamily="49" charset="-122"/>
              </a:rPr>
              <a:t>BGI</a:t>
            </a:r>
          </a:p>
        </p:txBody>
      </p:sp>
      <p:sp>
        <p:nvSpPr>
          <p:cNvPr id="37893" name="圆角矩形标注 39943"/>
          <p:cNvSpPr/>
          <p:nvPr/>
        </p:nvSpPr>
        <p:spPr>
          <a:xfrm>
            <a:off x="5940425" y="5373688"/>
            <a:ext cx="647700" cy="360362"/>
          </a:xfrm>
          <a:prstGeom prst="wedgeRoundRectCallout">
            <a:avLst>
              <a:gd name="adj1" fmla="val -92403"/>
              <a:gd name="adj2" fmla="val -247356"/>
              <a:gd name="adj3" fmla="val 16667"/>
            </a:avLst>
          </a:prstGeom>
          <a:solidFill>
            <a:schemeClr val="accent1">
              <a:alpha val="52000"/>
            </a:schemeClr>
          </a:solidFill>
          <a:ln w="9525" cap="flat" cmpd="sng">
            <a:solidFill>
              <a:schemeClr val="tx1"/>
            </a:solidFill>
            <a:prstDash val="solid"/>
            <a:miter/>
            <a:headEnd type="none" w="med" len="med"/>
            <a:tailEnd type="none" w="med" len="med"/>
          </a:ln>
        </p:spPr>
        <p:txBody>
          <a:bodyPr anchor="t" anchorCtr="0"/>
          <a:lstStyle/>
          <a:p>
            <a:pPr algn="ctr"/>
            <a:r>
              <a:rPr lang="en-US" altLang="zh-CN" sz="1400">
                <a:latin typeface="Times New Roman" panose="02020603050405020304" pitchFamily="18" charset="0"/>
                <a:ea typeface="楷体_GB2312" pitchFamily="49" charset="-122"/>
              </a:rPr>
              <a:t>BGO</a:t>
            </a:r>
          </a:p>
        </p:txBody>
      </p:sp>
      <p:sp>
        <p:nvSpPr>
          <p:cNvPr id="37894" name="圆角矩形标注 39944"/>
          <p:cNvSpPr/>
          <p:nvPr/>
        </p:nvSpPr>
        <p:spPr>
          <a:xfrm>
            <a:off x="4140200" y="476250"/>
            <a:ext cx="1727200" cy="649288"/>
          </a:xfrm>
          <a:prstGeom prst="wedgeRoundRectCallout">
            <a:avLst>
              <a:gd name="adj1" fmla="val -84375"/>
              <a:gd name="adj2" fmla="val 27264"/>
              <a:gd name="adj3" fmla="val 16667"/>
            </a:avLst>
          </a:prstGeom>
          <a:solidFill>
            <a:schemeClr val="accent1">
              <a:alpha val="86000"/>
            </a:schemeClr>
          </a:solidFill>
          <a:ln w="9525" cap="flat" cmpd="sng">
            <a:solidFill>
              <a:schemeClr val="tx1"/>
            </a:solidFill>
            <a:prstDash val="solid"/>
            <a:miter/>
            <a:headEnd type="none" w="med" len="med"/>
            <a:tailEnd type="none" w="med" len="med"/>
          </a:ln>
        </p:spPr>
        <p:txBody>
          <a:bodyPr anchor="t" anchorCtr="0"/>
          <a:lstStyle/>
          <a:p>
            <a:pPr algn="ctr"/>
            <a:r>
              <a:rPr lang="zh-CN" altLang="en-US" dirty="0">
                <a:latin typeface="Arial" panose="020B0604020202020204" pitchFamily="34" charset="0"/>
                <a:ea typeface="楷体_GB2312" pitchFamily="49" charset="-122"/>
              </a:rPr>
              <a:t>也称“菊花链”方式</a:t>
            </a:r>
            <a:endParaRPr lang="zh-CN" altLang="en-US">
              <a:latin typeface="Arial" panose="020B0604020202020204" pitchFamily="34" charset="0"/>
              <a:ea typeface="楷体_GB2312" pitchFamily="49" charset="-122"/>
            </a:endParaRPr>
          </a:p>
        </p:txBody>
      </p:sp>
      <p:sp>
        <p:nvSpPr>
          <p:cNvPr id="37896" name="椭圆 37896"/>
          <p:cNvSpPr/>
          <p:nvPr/>
        </p:nvSpPr>
        <p:spPr>
          <a:xfrm>
            <a:off x="7451725" y="3933825"/>
            <a:ext cx="792163" cy="503238"/>
          </a:xfrm>
          <a:prstGeom prst="ellipse">
            <a:avLst/>
          </a:prstGeom>
          <a:noFill/>
          <a:ln w="9525" cap="flat" cmpd="sng">
            <a:solidFill>
              <a:schemeClr val="folHlink"/>
            </a:solidFill>
            <a:prstDash val="solid"/>
            <a:round/>
            <a:headEnd type="none" w="med" len="med"/>
            <a:tailEnd type="none" w="med" len="med"/>
          </a:ln>
        </p:spPr>
        <p:txBody>
          <a:bodyPr anchor="t" anchorCtr="0"/>
          <a:lstStyle/>
          <a:p>
            <a:endParaRPr lang="zh-CN" altLang="en-US">
              <a:latin typeface="Arial" panose="020B0604020202020204" pitchFamily="34" charset="0"/>
              <a:ea typeface="楷体_GB2312" pitchFamily="49" charset="-122"/>
            </a:endParaRPr>
          </a:p>
        </p:txBody>
      </p:sp>
      <p:sp>
        <p:nvSpPr>
          <p:cNvPr id="37897" name="线形标注 3 37901"/>
          <p:cNvSpPr/>
          <p:nvPr/>
        </p:nvSpPr>
        <p:spPr>
          <a:xfrm>
            <a:off x="7380288" y="5157788"/>
            <a:ext cx="914400" cy="609600"/>
          </a:xfrm>
          <a:prstGeom prst="borderCallout3">
            <a:avLst>
              <a:gd name="adj1" fmla="val 18750"/>
              <a:gd name="adj2" fmla="val 108333"/>
              <a:gd name="adj3" fmla="val 18750"/>
              <a:gd name="adj4" fmla="val 110593"/>
              <a:gd name="adj5" fmla="val -52083"/>
              <a:gd name="adj6" fmla="val 110593"/>
              <a:gd name="adj7" fmla="val -122917"/>
              <a:gd name="adj8" fmla="val 53301"/>
            </a:avLst>
          </a:prstGeom>
          <a:solidFill>
            <a:srgbClr val="339966">
              <a:alpha val="50999"/>
            </a:srgbClr>
          </a:solidFill>
          <a:ln w="9525" cap="flat" cmpd="sng">
            <a:solidFill>
              <a:schemeClr val="folHlink"/>
            </a:solidFill>
            <a:prstDash val="solid"/>
            <a:miter/>
            <a:headEnd type="none" w="med" len="med"/>
            <a:tailEnd type="none" w="med" len="med"/>
          </a:ln>
        </p:spPr>
        <p:txBody>
          <a:bodyPr anchor="t" anchorCtr="0"/>
          <a:lstStyle/>
          <a:p>
            <a:pPr algn="ctr"/>
            <a:r>
              <a:rPr lang="zh-CN" altLang="en-US" sz="1600" dirty="0">
                <a:solidFill>
                  <a:srgbClr val="000066"/>
                </a:solidFill>
                <a:latin typeface="Arial" panose="020B0604020202020204" pitchFamily="34" charset="0"/>
                <a:ea typeface="幼圆" panose="02010509060101010101" pitchFamily="49" charset="-122"/>
              </a:rPr>
              <a:t>链式查询电路</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文本占位符 41985"/>
          <p:cNvSpPr>
            <a:spLocks noGrp="1" noRot="1"/>
          </p:cNvSpPr>
          <p:nvPr>
            <p:ph idx="1"/>
          </p:nvPr>
        </p:nvSpPr>
        <p:spPr>
          <a:xfrm>
            <a:off x="301625" y="908050"/>
            <a:ext cx="8540750" cy="5114925"/>
          </a:xfrm>
        </p:spPr>
        <p:txBody>
          <a:bodyPr anchor="t" anchorCtr="0"/>
          <a:lstStyle/>
          <a:p>
            <a:pPr lvl="1">
              <a:lnSpc>
                <a:spcPct val="110000"/>
              </a:lnSpc>
            </a:pPr>
            <a:r>
              <a:rPr lang="zh-CN" altLang="en-US" b="1" dirty="0">
                <a:solidFill>
                  <a:schemeClr val="hlink"/>
                </a:solidFill>
              </a:rPr>
              <a:t>链式查询方式的优点：</a:t>
            </a:r>
            <a:r>
              <a:rPr lang="zh-CN" altLang="en-US" b="1" dirty="0"/>
              <a:t>只用很少几根线就能按一定优先次序实现总线仲裁，很容易扩充设备。</a:t>
            </a:r>
          </a:p>
          <a:p>
            <a:pPr lvl="1">
              <a:lnSpc>
                <a:spcPct val="110000"/>
              </a:lnSpc>
            </a:pPr>
            <a:r>
              <a:rPr lang="zh-CN" altLang="en-US" b="1" dirty="0">
                <a:solidFill>
                  <a:schemeClr val="hlink"/>
                </a:solidFill>
              </a:rPr>
              <a:t>链式查询方式的缺点：</a:t>
            </a:r>
            <a:r>
              <a:rPr lang="zh-CN" altLang="en-US" b="1" dirty="0">
                <a:solidFill>
                  <a:schemeClr val="tx2"/>
                </a:solidFill>
              </a:rPr>
              <a:t>对询问链的电路故障很敏感，</a:t>
            </a:r>
            <a:r>
              <a:rPr lang="zh-CN" altLang="en-US" b="1" dirty="0"/>
              <a:t>如果第</a:t>
            </a:r>
            <a:r>
              <a:rPr lang="en-US" altLang="zh-CN" b="1" dirty="0"/>
              <a:t>i</a:t>
            </a:r>
            <a:r>
              <a:rPr lang="zh-CN" altLang="en-US" b="1" dirty="0"/>
              <a:t>个设备的接口中与链有关的电路有故障，那么第</a:t>
            </a:r>
            <a:r>
              <a:rPr lang="en-US" altLang="zh-CN" b="1" dirty="0"/>
              <a:t>i</a:t>
            </a:r>
            <a:r>
              <a:rPr lang="zh-CN" altLang="en-US" b="1" dirty="0"/>
              <a:t>个以后的设备都不能进行工作。查询链的优先级是固定的，如果优先级高的设备出现频繁的请求时，</a:t>
            </a:r>
            <a:r>
              <a:rPr lang="zh-CN" altLang="en-US" b="1" dirty="0">
                <a:solidFill>
                  <a:schemeClr val="tx2"/>
                </a:solidFill>
              </a:rPr>
              <a:t>优先级较低的设备可能长期不能使用总线。</a:t>
            </a:r>
          </a:p>
        </p:txBody>
      </p:sp>
      <p:sp>
        <p:nvSpPr>
          <p:cNvPr id="39938"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5pPr>
          </a:lstStyle>
          <a:p>
            <a:pPr lvl="0" algn="r">
              <a:buSzTx/>
            </a:pPr>
            <a:fld id="{9A0DB2DC-4C9A-4742-B13C-FB6460FD3503}" type="slidenum">
              <a:rPr lang="zh-CN" altLang="en-US" sz="1400" dirty="0">
                <a:ea typeface="宋体" panose="02010600030101010101" pitchFamily="2" charset="-122"/>
              </a:rPr>
              <a:t>38</a:t>
            </a:fld>
            <a:endParaRPr lang="zh-CN" altLang="en-US" sz="1400" dirty="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文本占位符 43009"/>
          <p:cNvSpPr>
            <a:spLocks noGrp="1" noRot="1"/>
          </p:cNvSpPr>
          <p:nvPr>
            <p:ph idx="1"/>
          </p:nvPr>
        </p:nvSpPr>
        <p:spPr>
          <a:xfrm>
            <a:off x="301625" y="836613"/>
            <a:ext cx="4414838" cy="5186362"/>
          </a:xfrm>
        </p:spPr>
        <p:txBody>
          <a:bodyPr anchor="t" anchorCtr="0"/>
          <a:lstStyle/>
          <a:p>
            <a:pPr marL="990600" lvl="1" indent="-533400">
              <a:lnSpc>
                <a:spcPct val="130000"/>
              </a:lnSpc>
              <a:spcBef>
                <a:spcPct val="0"/>
              </a:spcBef>
              <a:buClrTx/>
              <a:buFont typeface="Wingdings" panose="05000000000000000000" pitchFamily="2" charset="2"/>
              <a:buAutoNum type="arabicPeriod" startAt="2"/>
            </a:pPr>
            <a:r>
              <a:rPr lang="zh-CN" altLang="en-US" b="1" dirty="0">
                <a:solidFill>
                  <a:srgbClr val="000099"/>
                </a:solidFill>
              </a:rPr>
              <a:t>计数器定时查询方式</a:t>
            </a:r>
          </a:p>
          <a:p>
            <a:pPr marL="990600" lvl="1" indent="-533400">
              <a:lnSpc>
                <a:spcPct val="130000"/>
              </a:lnSpc>
              <a:spcBef>
                <a:spcPct val="0"/>
              </a:spcBef>
              <a:buClrTx/>
            </a:pPr>
            <a:r>
              <a:rPr lang="zh-CN" altLang="en-US" sz="2000" b="1" dirty="0">
                <a:solidFill>
                  <a:srgbClr val="000099"/>
                </a:solidFill>
              </a:rPr>
              <a:t>工作过程：</a:t>
            </a:r>
          </a:p>
          <a:p>
            <a:pPr marL="990600" lvl="1" indent="-533400">
              <a:lnSpc>
                <a:spcPct val="120000"/>
              </a:lnSpc>
              <a:buNone/>
            </a:pPr>
            <a:r>
              <a:rPr lang="en-US" altLang="zh-CN" sz="1800" b="1" dirty="0"/>
              <a:t>(1) </a:t>
            </a:r>
            <a:r>
              <a:rPr lang="zh-CN" altLang="en-US" sz="1800" b="1" dirty="0"/>
              <a:t>总线上的任一设备要求使用总线时，通过</a:t>
            </a:r>
            <a:r>
              <a:rPr lang="en-US" altLang="zh-CN" sz="1800" b="1" dirty="0"/>
              <a:t>BR</a:t>
            </a:r>
            <a:r>
              <a:rPr lang="zh-CN" altLang="en-US" sz="1800" b="1" dirty="0"/>
              <a:t>线发出总线请求。</a:t>
            </a:r>
          </a:p>
          <a:p>
            <a:pPr marL="990600" lvl="1" indent="-533400">
              <a:buNone/>
            </a:pPr>
            <a:r>
              <a:rPr lang="en-US" altLang="zh-CN" sz="1800" b="1" dirty="0"/>
              <a:t>(2) </a:t>
            </a:r>
            <a:r>
              <a:rPr lang="zh-CN" altLang="en-US" sz="1800" b="1" dirty="0"/>
              <a:t>中央仲裁器接到请求信号以后，在</a:t>
            </a:r>
            <a:r>
              <a:rPr lang="en-US" altLang="zh-CN" sz="1800" b="1" dirty="0"/>
              <a:t>BB</a:t>
            </a:r>
            <a:r>
              <a:rPr lang="zh-CN" altLang="en-US" sz="1800" b="1" dirty="0"/>
              <a:t>线为“</a:t>
            </a:r>
            <a:r>
              <a:rPr lang="en-US" altLang="zh-CN" sz="1800" b="1" dirty="0"/>
              <a:t>0”</a:t>
            </a:r>
            <a:r>
              <a:rPr lang="zh-CN" altLang="en-US" sz="1800" b="1" dirty="0"/>
              <a:t>的情况下使计数器开始计数，计数值通过一组地址线发向各设备。</a:t>
            </a:r>
          </a:p>
          <a:p>
            <a:pPr marL="990600" lvl="1" indent="-533400">
              <a:buNone/>
            </a:pPr>
            <a:r>
              <a:rPr lang="en-US" altLang="zh-CN" sz="1800" b="1" dirty="0"/>
              <a:t>(3) </a:t>
            </a:r>
            <a:r>
              <a:rPr lang="zh-CN" altLang="en-US" sz="1800" b="1" dirty="0"/>
              <a:t>每个设备接口都有一个设备地址判判别电路，当地址线上的</a:t>
            </a:r>
            <a:r>
              <a:rPr lang="zh-CN" altLang="en-US" sz="1800" b="1" u="sng" dirty="0"/>
              <a:t>计数值与请求总线的设备地址相一致</a:t>
            </a:r>
            <a:r>
              <a:rPr lang="zh-CN" altLang="en-US" sz="1800" b="1" dirty="0"/>
              <a:t>时，该设备 置“</a:t>
            </a:r>
            <a:r>
              <a:rPr lang="en-US" altLang="zh-CN" sz="1800" b="1" dirty="0"/>
              <a:t>1”BB</a:t>
            </a:r>
            <a:r>
              <a:rPr lang="zh-CN" altLang="en-US" sz="1800" b="1" dirty="0"/>
              <a:t>线，获得了总线使用权，此时中止计数查询。</a:t>
            </a:r>
          </a:p>
        </p:txBody>
      </p:sp>
      <p:sp>
        <p:nvSpPr>
          <p:cNvPr id="40966"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5pPr>
          </a:lstStyle>
          <a:p>
            <a:pPr lvl="0" algn="r">
              <a:buSzTx/>
            </a:pPr>
            <a:fld id="{9A0DB2DC-4C9A-4742-B13C-FB6460FD3503}" type="slidenum">
              <a:rPr lang="zh-CN" altLang="en-US" sz="1400" dirty="0">
                <a:ea typeface="宋体" panose="02010600030101010101" pitchFamily="2" charset="-122"/>
              </a:rPr>
              <a:t>39</a:t>
            </a:fld>
            <a:endParaRPr lang="zh-CN" altLang="en-US" sz="1400" dirty="0">
              <a:ea typeface="宋体" panose="02010600030101010101" pitchFamily="2" charset="-122"/>
            </a:endParaRPr>
          </a:p>
        </p:txBody>
      </p:sp>
      <p:grpSp>
        <p:nvGrpSpPr>
          <p:cNvPr id="40962" name="组合 43010"/>
          <p:cNvGrpSpPr/>
          <p:nvPr/>
        </p:nvGrpSpPr>
        <p:grpSpPr>
          <a:xfrm>
            <a:off x="4716463" y="1989138"/>
            <a:ext cx="3960812" cy="3133725"/>
            <a:chOff x="2971" y="1253"/>
            <a:chExt cx="2495" cy="1974"/>
          </a:xfrm>
        </p:grpSpPr>
        <p:pic>
          <p:nvPicPr>
            <p:cNvPr id="40963" name="图片 43011"/>
            <p:cNvPicPr>
              <a:picLocks noChangeAspect="1"/>
            </p:cNvPicPr>
            <p:nvPr/>
          </p:nvPicPr>
          <p:blipFill>
            <a:blip r:embed="rId2"/>
            <a:stretch>
              <a:fillRect/>
            </a:stretch>
          </p:blipFill>
          <p:spPr>
            <a:xfrm>
              <a:off x="2971" y="1253"/>
              <a:ext cx="2495" cy="1974"/>
            </a:xfrm>
            <a:prstGeom prst="rect">
              <a:avLst/>
            </a:prstGeom>
            <a:noFill/>
            <a:ln w="9525">
              <a:noFill/>
            </a:ln>
          </p:spPr>
        </p:pic>
        <p:pic>
          <p:nvPicPr>
            <p:cNvPr id="40964" name="图片 43012"/>
            <p:cNvPicPr>
              <a:picLocks noChangeAspect="1"/>
            </p:cNvPicPr>
            <p:nvPr/>
          </p:nvPicPr>
          <p:blipFill>
            <a:blip r:embed="rId3"/>
            <a:stretch>
              <a:fillRect/>
            </a:stretch>
          </p:blipFill>
          <p:spPr>
            <a:xfrm>
              <a:off x="3198" y="3022"/>
              <a:ext cx="362" cy="181"/>
            </a:xfrm>
            <a:prstGeom prst="rect">
              <a:avLst/>
            </a:prstGeom>
            <a:noFill/>
            <a:ln w="9525">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p:cNvSpPr>
          <p:nvPr>
            <p:ph type="title"/>
          </p:nvPr>
        </p:nvSpPr>
        <p:spPr>
          <a:xfrm>
            <a:off x="900113" y="333375"/>
            <a:ext cx="6911975" cy="1366838"/>
          </a:xfrm>
        </p:spPr>
        <p:txBody>
          <a:bodyPr vert="horz" wrap="square" lIns="91440" tIns="45720" rIns="91440" bIns="45720" anchor="b" anchorCtr="0"/>
          <a:lstStyle/>
          <a:p>
            <a:pPr eaLnBrk="1" hangingPunct="1"/>
            <a:r>
              <a:rPr lang="en-US" altLang="zh-CN" dirty="0">
                <a:latin typeface="宋体" panose="02010600030101010101" pitchFamily="2" charset="-122"/>
              </a:rPr>
              <a:t>6.1.1 </a:t>
            </a:r>
            <a:r>
              <a:rPr lang="zh-CN" altLang="en-US" dirty="0">
                <a:latin typeface="宋体" panose="02010600030101010101" pitchFamily="2" charset="-122"/>
              </a:rPr>
              <a:t>总线的基本概念</a:t>
            </a:r>
          </a:p>
        </p:txBody>
      </p:sp>
      <p:sp>
        <p:nvSpPr>
          <p:cNvPr id="5124" name="Rectangle 3"/>
          <p:cNvSpPr>
            <a:spLocks noGrp="1"/>
          </p:cNvSpPr>
          <p:nvPr>
            <p:ph idx="1"/>
          </p:nvPr>
        </p:nvSpPr>
        <p:spPr>
          <a:xfrm>
            <a:off x="685800" y="2133600"/>
            <a:ext cx="7558088" cy="4138613"/>
          </a:xfrm>
        </p:spPr>
        <p:txBody>
          <a:bodyPr vert="horz" wrap="square" lIns="91440" tIns="45720" rIns="91440" bIns="45720" anchor="t" anchorCtr="0">
            <a:normAutofit lnSpcReduction="10000"/>
          </a:bodyPr>
          <a:lstStyle/>
          <a:p>
            <a:pPr lvl="1" eaLnBrk="1" hangingPunct="1"/>
            <a:r>
              <a:rPr lang="zh-CN" altLang="en-US" dirty="0">
                <a:latin typeface="宋体" panose="02010600030101010101" pitchFamily="2" charset="-122"/>
              </a:rPr>
              <a:t>数字计算机是由若干系统功能部件构成的，这些系统功能部件在一起工作才能形成一个完整的计算机系统。</a:t>
            </a:r>
          </a:p>
          <a:p>
            <a:pPr lvl="1" eaLnBrk="1" hangingPunct="1"/>
            <a:r>
              <a:rPr lang="zh-CN" altLang="en-US" dirty="0">
                <a:latin typeface="宋体" panose="02010600030101010101" pitchFamily="2" charset="-122"/>
              </a:rPr>
              <a:t>总线定义：计算机的若干功能部件之间不可能采用全互联形式，因此就需要有公共的信息通道，即总线。 </a:t>
            </a:r>
          </a:p>
          <a:p>
            <a:pPr lvl="1" eaLnBrk="1" hangingPunct="1"/>
            <a:r>
              <a:rPr lang="zh-CN" altLang="en-US" sz="2200" dirty="0">
                <a:solidFill>
                  <a:srgbClr val="FF0000"/>
                </a:solidFill>
              </a:rPr>
              <a:t>总线是构成计算机系统的互联机构，是多个系统功能部件之间进行数据传送的公共通路。</a:t>
            </a:r>
            <a:r>
              <a:rPr lang="zh-CN" altLang="en-US" sz="2200" dirty="0"/>
              <a:t>借助于总线连接，计算机在各系统功能部件之间实现地址、数据和控制信息的交换，并在争用资源的基础上进行工作。</a:t>
            </a:r>
            <a:r>
              <a:rPr lang="zh-CN" altLang="en-US" dirty="0">
                <a:latin typeface="宋体" panose="02010600030101010101" pitchFamily="2" charset="-122"/>
              </a:rPr>
              <a:t> </a:t>
            </a:r>
          </a:p>
        </p:txBody>
      </p:sp>
      <p:sp>
        <p:nvSpPr>
          <p:cNvPr id="512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4</a:t>
            </a:fld>
            <a:endParaRPr lang="en-US" altLang="zh-CN" sz="1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文本占位符 44033"/>
          <p:cNvSpPr>
            <a:spLocks noGrp="1" noRot="1"/>
          </p:cNvSpPr>
          <p:nvPr>
            <p:ph idx="1"/>
          </p:nvPr>
        </p:nvSpPr>
        <p:spPr>
          <a:xfrm>
            <a:off x="301625" y="981075"/>
            <a:ext cx="8540750" cy="5041900"/>
          </a:xfrm>
        </p:spPr>
        <p:txBody>
          <a:bodyPr anchor="t" anchorCtr="0"/>
          <a:lstStyle/>
          <a:p>
            <a:pPr lvl="1">
              <a:lnSpc>
                <a:spcPct val="120000"/>
              </a:lnSpc>
            </a:pPr>
            <a:r>
              <a:rPr lang="zh-CN" altLang="en-US" b="1" dirty="0"/>
              <a:t>计数器初值的设置</a:t>
            </a:r>
          </a:p>
          <a:p>
            <a:pPr lvl="2">
              <a:lnSpc>
                <a:spcPct val="110000"/>
              </a:lnSpc>
            </a:pPr>
            <a:r>
              <a:rPr lang="zh-CN" altLang="en-US" sz="2800" b="1" dirty="0"/>
              <a:t>每次计数可以从</a:t>
            </a:r>
            <a:r>
              <a:rPr lang="zh-CN" altLang="en-US" sz="2800" b="1" dirty="0">
                <a:solidFill>
                  <a:schemeClr val="hlink"/>
                </a:solidFill>
              </a:rPr>
              <a:t>“</a:t>
            </a:r>
            <a:r>
              <a:rPr lang="en-US" altLang="zh-CN" sz="2800" b="1" dirty="0">
                <a:solidFill>
                  <a:schemeClr val="hlink"/>
                </a:solidFill>
              </a:rPr>
              <a:t>0”</a:t>
            </a:r>
            <a:r>
              <a:rPr lang="zh-CN" altLang="en-US" sz="2800" b="1" dirty="0"/>
              <a:t>开始，也可以从</a:t>
            </a:r>
            <a:r>
              <a:rPr lang="zh-CN" altLang="en-US" sz="2800" b="1" dirty="0">
                <a:solidFill>
                  <a:schemeClr val="hlink"/>
                </a:solidFill>
              </a:rPr>
              <a:t>中止点</a:t>
            </a:r>
            <a:r>
              <a:rPr lang="zh-CN" altLang="en-US" sz="2800" b="1" dirty="0"/>
              <a:t>开始。</a:t>
            </a:r>
          </a:p>
          <a:p>
            <a:pPr lvl="2">
              <a:lnSpc>
                <a:spcPct val="110000"/>
              </a:lnSpc>
            </a:pPr>
            <a:r>
              <a:rPr lang="zh-CN" altLang="en-US" sz="2800" b="1" dirty="0">
                <a:solidFill>
                  <a:schemeClr val="hlink"/>
                </a:solidFill>
              </a:rPr>
              <a:t>如果从“</a:t>
            </a:r>
            <a:r>
              <a:rPr lang="en-US" altLang="zh-CN" sz="2800" b="1" dirty="0">
                <a:solidFill>
                  <a:schemeClr val="hlink"/>
                </a:solidFill>
              </a:rPr>
              <a:t>0”</a:t>
            </a:r>
            <a:r>
              <a:rPr lang="zh-CN" altLang="en-US" sz="2800" b="1" dirty="0">
                <a:solidFill>
                  <a:schemeClr val="hlink"/>
                </a:solidFill>
              </a:rPr>
              <a:t>开始</a:t>
            </a:r>
            <a:r>
              <a:rPr lang="zh-CN" altLang="en-US" sz="2800" b="1" dirty="0"/>
              <a:t>，各设备的优先次序与链式查询法相同，优先级的顺序是固定的。</a:t>
            </a:r>
          </a:p>
          <a:p>
            <a:pPr lvl="2">
              <a:lnSpc>
                <a:spcPct val="110000"/>
              </a:lnSpc>
            </a:pPr>
            <a:r>
              <a:rPr lang="zh-CN" altLang="en-US" sz="2800" b="1" dirty="0">
                <a:solidFill>
                  <a:schemeClr val="hlink"/>
                </a:solidFill>
              </a:rPr>
              <a:t>如果从中止点开始</a:t>
            </a:r>
            <a:r>
              <a:rPr lang="zh-CN" altLang="en-US" sz="2800" b="1" dirty="0"/>
              <a:t>，则每个设备使用总线的优先级相等。</a:t>
            </a:r>
          </a:p>
        </p:txBody>
      </p:sp>
      <p:sp>
        <p:nvSpPr>
          <p:cNvPr id="41986"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5pPr>
          </a:lstStyle>
          <a:p>
            <a:pPr lvl="0" algn="r">
              <a:buSzTx/>
            </a:pPr>
            <a:fld id="{9A0DB2DC-4C9A-4742-B13C-FB6460FD3503}" type="slidenum">
              <a:rPr lang="zh-CN" altLang="en-US" sz="1400" dirty="0">
                <a:ea typeface="宋体" panose="02010600030101010101" pitchFamily="2" charset="-122"/>
              </a:rPr>
              <a:t>40</a:t>
            </a:fld>
            <a:endParaRPr lang="zh-CN" altLang="en-US" sz="1400" dirty="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文本占位符 45057"/>
          <p:cNvSpPr>
            <a:spLocks noGrp="1" noRot="1"/>
          </p:cNvSpPr>
          <p:nvPr>
            <p:ph idx="1"/>
          </p:nvPr>
        </p:nvSpPr>
        <p:spPr>
          <a:xfrm>
            <a:off x="301625" y="620713"/>
            <a:ext cx="8540750" cy="5402262"/>
          </a:xfrm>
        </p:spPr>
        <p:txBody>
          <a:bodyPr anchor="t" anchorCtr="0"/>
          <a:lstStyle/>
          <a:p>
            <a:pPr marL="990600" lvl="1" indent="-533400">
              <a:buClr>
                <a:srgbClr val="000099"/>
              </a:buClr>
              <a:buFont typeface="Wingdings" panose="05000000000000000000" pitchFamily="2" charset="2"/>
              <a:buAutoNum type="arabicPeriod" startAt="3"/>
            </a:pPr>
            <a:r>
              <a:rPr lang="zh-CN" altLang="en-US" b="1" dirty="0">
                <a:solidFill>
                  <a:srgbClr val="000099"/>
                </a:solidFill>
              </a:rPr>
              <a:t>独立请求方式</a:t>
            </a:r>
          </a:p>
          <a:p>
            <a:pPr marL="990600" lvl="1" indent="-533400"/>
            <a:r>
              <a:rPr lang="zh-CN" altLang="en-US" sz="2400" b="1" dirty="0"/>
              <a:t>每一个共享总线的设备均有一对总线请求线</a:t>
            </a:r>
            <a:r>
              <a:rPr lang="en-US" altLang="zh-CN" sz="2400" b="1" dirty="0" err="1"/>
              <a:t>BRi</a:t>
            </a:r>
            <a:r>
              <a:rPr lang="zh-CN" altLang="en-US" sz="2400" b="1" dirty="0"/>
              <a:t>和总线授权线</a:t>
            </a:r>
            <a:r>
              <a:rPr lang="en-US" altLang="zh-CN" sz="2400" b="1" dirty="0" err="1"/>
              <a:t>BGi</a:t>
            </a:r>
            <a:r>
              <a:rPr lang="zh-CN" altLang="en-US" sz="2400" b="1" dirty="0"/>
              <a:t>。</a:t>
            </a:r>
          </a:p>
          <a:p>
            <a:pPr marL="990600" lvl="1" indent="-533400"/>
            <a:r>
              <a:rPr lang="zh-CN" altLang="en-US" sz="2400" b="1" dirty="0"/>
              <a:t>当设备要求使用总线时，便发出该设备的请求信号。中央仲裁器中的排队电路决定首先响应哪个设备的请求，给设备以授权信号</a:t>
            </a:r>
            <a:r>
              <a:rPr lang="en-US" altLang="zh-CN" sz="2400" b="1" dirty="0" err="1"/>
              <a:t>BGi</a:t>
            </a:r>
            <a:r>
              <a:rPr lang="zh-CN" altLang="en-US" sz="2400" b="1" dirty="0"/>
              <a:t>。</a:t>
            </a:r>
          </a:p>
        </p:txBody>
      </p:sp>
      <p:sp>
        <p:nvSpPr>
          <p:cNvPr id="43011"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5pPr>
          </a:lstStyle>
          <a:p>
            <a:pPr lvl="0" algn="r">
              <a:buSzTx/>
            </a:pPr>
            <a:fld id="{9A0DB2DC-4C9A-4742-B13C-FB6460FD3503}" type="slidenum">
              <a:rPr lang="zh-CN" altLang="en-US" sz="1400" dirty="0">
                <a:ea typeface="宋体" panose="02010600030101010101" pitchFamily="2" charset="-122"/>
              </a:rPr>
              <a:t>41</a:t>
            </a:fld>
            <a:endParaRPr lang="zh-CN" altLang="en-US" sz="1400" dirty="0">
              <a:ea typeface="宋体" panose="02010600030101010101" pitchFamily="2" charset="-122"/>
            </a:endParaRPr>
          </a:p>
        </p:txBody>
      </p:sp>
      <p:pic>
        <p:nvPicPr>
          <p:cNvPr id="43010" name="图片 45058"/>
          <p:cNvPicPr>
            <a:picLocks noChangeAspect="1"/>
          </p:cNvPicPr>
          <p:nvPr/>
        </p:nvPicPr>
        <p:blipFill>
          <a:blip r:embed="rId2"/>
          <a:stretch>
            <a:fillRect/>
          </a:stretch>
        </p:blipFill>
        <p:spPr>
          <a:xfrm>
            <a:off x="2195513" y="3141663"/>
            <a:ext cx="4464050" cy="3351212"/>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文本占位符 46081"/>
          <p:cNvSpPr>
            <a:spLocks noGrp="1" noRot="1"/>
          </p:cNvSpPr>
          <p:nvPr>
            <p:ph idx="1"/>
          </p:nvPr>
        </p:nvSpPr>
        <p:spPr>
          <a:xfrm>
            <a:off x="301625" y="908050"/>
            <a:ext cx="8540750" cy="5114925"/>
          </a:xfrm>
        </p:spPr>
        <p:txBody>
          <a:bodyPr anchor="t" anchorCtr="0"/>
          <a:lstStyle/>
          <a:p>
            <a:pPr lvl="1">
              <a:lnSpc>
                <a:spcPct val="110000"/>
              </a:lnSpc>
            </a:pPr>
            <a:r>
              <a:rPr lang="zh-CN" altLang="en-US" b="1" dirty="0">
                <a:solidFill>
                  <a:schemeClr val="hlink"/>
                </a:solidFill>
              </a:rPr>
              <a:t>独立请求方式的优点</a:t>
            </a:r>
            <a:r>
              <a:rPr lang="zh-CN" altLang="en-US" b="1" dirty="0"/>
              <a:t>：</a:t>
            </a:r>
            <a:r>
              <a:rPr lang="zh-CN" altLang="en-US" b="1" dirty="0">
                <a:solidFill>
                  <a:schemeClr val="tx2"/>
                </a:solidFill>
              </a:rPr>
              <a:t>响应时间快</a:t>
            </a:r>
            <a:r>
              <a:rPr lang="zh-CN" altLang="en-US" b="1" dirty="0"/>
              <a:t>，确定优先响应的设备所花费的时间少，用不着一个设备接一个设备地查询。其次，</a:t>
            </a:r>
            <a:r>
              <a:rPr lang="zh-CN" altLang="en-US" b="1" dirty="0">
                <a:solidFill>
                  <a:schemeClr val="tx2"/>
                </a:solidFill>
              </a:rPr>
              <a:t>对优先次序的控制非常灵活，</a:t>
            </a:r>
            <a:r>
              <a:rPr lang="zh-CN" altLang="en-US" b="1" dirty="0"/>
              <a:t>可以预先固定也可以通过程序来改变优先次序；还可以用屏蔽</a:t>
            </a:r>
            <a:r>
              <a:rPr lang="en-US" altLang="zh-CN" b="1" dirty="0"/>
              <a:t>(</a:t>
            </a:r>
            <a:r>
              <a:rPr lang="zh-CN" altLang="en-US" b="1" dirty="0"/>
              <a:t>禁止</a:t>
            </a:r>
            <a:r>
              <a:rPr lang="en-US" altLang="zh-CN" b="1" dirty="0"/>
              <a:t>)</a:t>
            </a:r>
            <a:r>
              <a:rPr lang="zh-CN" altLang="en-US" b="1" dirty="0"/>
              <a:t>某个请求的办法，不响应来自无效设备的请求。</a:t>
            </a:r>
          </a:p>
          <a:p>
            <a:pPr lvl="1">
              <a:lnSpc>
                <a:spcPct val="110000"/>
              </a:lnSpc>
            </a:pPr>
            <a:r>
              <a:rPr lang="zh-CN" altLang="en-US" b="1" dirty="0"/>
              <a:t> </a:t>
            </a:r>
            <a:r>
              <a:rPr lang="zh-CN" altLang="en-US" b="1" dirty="0">
                <a:solidFill>
                  <a:schemeClr val="hlink"/>
                </a:solidFill>
              </a:rPr>
              <a:t>当代总线标准普遍采用独立请求方式。</a:t>
            </a:r>
          </a:p>
        </p:txBody>
      </p:sp>
      <p:sp>
        <p:nvSpPr>
          <p:cNvPr id="44034"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5pPr>
          </a:lstStyle>
          <a:p>
            <a:pPr lvl="0" algn="r">
              <a:buSzTx/>
            </a:pPr>
            <a:fld id="{9A0DB2DC-4C9A-4742-B13C-FB6460FD3503}" type="slidenum">
              <a:rPr lang="zh-CN" altLang="en-US" sz="1400" dirty="0">
                <a:ea typeface="宋体" panose="02010600030101010101" pitchFamily="2" charset="-122"/>
              </a:rPr>
              <a:t>42</a:t>
            </a:fld>
            <a:endParaRPr lang="zh-CN" altLang="en-US" sz="1400" dirty="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p:cNvSpPr>
          <p:nvPr>
            <p:ph type="title"/>
          </p:nvPr>
        </p:nvSpPr>
        <p:spPr/>
        <p:txBody>
          <a:bodyPr vert="horz" wrap="square" lIns="91440" tIns="45720" rIns="91440" bIns="45720" anchor="b" anchorCtr="0"/>
          <a:lstStyle/>
          <a:p>
            <a:pPr eaLnBrk="1" hangingPunct="1"/>
            <a:r>
              <a:rPr lang="en-US" altLang="zh-CN" dirty="0"/>
              <a:t>6.3.2 </a:t>
            </a:r>
            <a:r>
              <a:rPr lang="zh-CN" altLang="en-US" dirty="0"/>
              <a:t>分布式仲裁</a:t>
            </a:r>
            <a:endParaRPr lang="zh-CN" altLang="en-US" dirty="0">
              <a:solidFill>
                <a:schemeClr val="tx1"/>
              </a:solidFill>
            </a:endParaRPr>
          </a:p>
        </p:txBody>
      </p:sp>
      <p:sp>
        <p:nvSpPr>
          <p:cNvPr id="33796" name="Rectangle 3"/>
          <p:cNvSpPr>
            <a:spLocks noGrp="1"/>
          </p:cNvSpPr>
          <p:nvPr>
            <p:ph idx="1"/>
          </p:nvPr>
        </p:nvSpPr>
        <p:spPr/>
        <p:txBody>
          <a:bodyPr vert="horz" wrap="square" lIns="91440" tIns="45720" rIns="91440" bIns="45720" anchor="t" anchorCtr="0">
            <a:normAutofit fontScale="92500"/>
          </a:bodyPr>
          <a:lstStyle/>
          <a:p>
            <a:pPr eaLnBrk="1" hangingPunct="1"/>
            <a:r>
              <a:rPr lang="zh-CN" altLang="en-US" dirty="0">
                <a:latin typeface="宋体" panose="02010600030101010101" pitchFamily="2" charset="-122"/>
              </a:rPr>
              <a:t>分布式仲裁：不需要中央仲裁器，而是多个仲裁器竞争使用总线。当它们有总线请求时，把它们唯一的仲裁号发送到共享的仲裁总线上，</a:t>
            </a:r>
            <a:r>
              <a:rPr lang="zh-CN" altLang="en-US" u="sng" dirty="0">
                <a:latin typeface="宋体" panose="02010600030101010101" pitchFamily="2" charset="-122"/>
              </a:rPr>
              <a:t>每个仲裁器将仲裁总线上得到的号与自己的号进行比较</a:t>
            </a:r>
            <a:r>
              <a:rPr lang="zh-CN" altLang="en-US" dirty="0">
                <a:latin typeface="宋体" panose="02010600030101010101" pitchFamily="2" charset="-122"/>
              </a:rPr>
              <a:t>。如果仲裁总线上的号大，则它的总线请求不予响应，并撤消它的仲裁号。最后，获胜者的仲裁号保留在仲裁总线上。</a:t>
            </a:r>
            <a:endParaRPr lang="en-US" altLang="zh-CN" dirty="0">
              <a:latin typeface="宋体" panose="02010600030101010101" pitchFamily="2" charset="-122"/>
            </a:endParaRPr>
          </a:p>
          <a:p>
            <a:pPr eaLnBrk="1" hangingPunct="1"/>
            <a:r>
              <a:rPr lang="zh-CN" altLang="en-US" dirty="0">
                <a:latin typeface="宋体" panose="02010600030101010101" pitchFamily="2" charset="-122"/>
              </a:rPr>
              <a:t>显然，分布式仲裁是以</a:t>
            </a:r>
            <a:r>
              <a:rPr lang="zh-CN" altLang="en-US" u="sng" dirty="0">
                <a:latin typeface="宋体" panose="02010600030101010101" pitchFamily="2" charset="-122"/>
              </a:rPr>
              <a:t>优先级仲裁</a:t>
            </a:r>
            <a:r>
              <a:rPr lang="zh-CN" altLang="en-US" dirty="0">
                <a:latin typeface="宋体" panose="02010600030101010101" pitchFamily="2" charset="-122"/>
              </a:rPr>
              <a:t>策略为基础。</a:t>
            </a:r>
          </a:p>
        </p:txBody>
      </p:sp>
      <p:sp>
        <p:nvSpPr>
          <p:cNvPr id="3379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43</a:t>
            </a:fld>
            <a:endParaRPr lang="en-US" altLang="zh-CN" sz="1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p:cNvSpPr>
          <p:nvPr>
            <p:ph type="title"/>
          </p:nvPr>
        </p:nvSpPr>
        <p:spPr/>
        <p:txBody>
          <a:bodyPr vert="horz" wrap="square" lIns="91440" tIns="45720" rIns="91440" bIns="45720" anchor="b" anchorCtr="0"/>
          <a:lstStyle/>
          <a:p>
            <a:pPr eaLnBrk="1" hangingPunct="1"/>
            <a:r>
              <a:rPr lang="en-US" altLang="zh-CN" dirty="0"/>
              <a:t>6.3.2 </a:t>
            </a:r>
            <a:r>
              <a:rPr lang="zh-CN" altLang="en-US" dirty="0"/>
              <a:t>分布式仲裁</a:t>
            </a:r>
            <a:endParaRPr lang="zh-CN" altLang="en-US" dirty="0">
              <a:solidFill>
                <a:schemeClr val="tx1"/>
              </a:solidFill>
            </a:endParaRPr>
          </a:p>
        </p:txBody>
      </p:sp>
      <p:sp>
        <p:nvSpPr>
          <p:cNvPr id="34820" name="Rectangle 3"/>
          <p:cNvSpPr>
            <a:spLocks noGrp="1"/>
          </p:cNvSpPr>
          <p:nvPr>
            <p:ph idx="1"/>
          </p:nvPr>
        </p:nvSpPr>
        <p:spPr/>
        <p:txBody>
          <a:bodyPr vert="horz" wrap="square" lIns="91440" tIns="45720" rIns="91440" bIns="45720" anchor="t" anchorCtr="0"/>
          <a:lstStyle/>
          <a:p>
            <a:pPr eaLnBrk="1" hangingPunct="1"/>
            <a:r>
              <a:rPr lang="zh-CN" altLang="en-US" dirty="0">
                <a:latin typeface="宋体" panose="02010600030101010101" pitchFamily="2" charset="-122"/>
              </a:rPr>
              <a:t>分布式仲裁示意图</a:t>
            </a:r>
          </a:p>
        </p:txBody>
      </p:sp>
      <p:sp>
        <p:nvSpPr>
          <p:cNvPr id="3481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44</a:t>
            </a:fld>
            <a:endParaRPr lang="en-US" altLang="zh-CN" sz="1000" dirty="0"/>
          </a:p>
        </p:txBody>
      </p:sp>
      <p:pic>
        <p:nvPicPr>
          <p:cNvPr id="34821" name="Picture 4" descr="6a11">
            <a:hlinkClick r:id="rId3" action="ppaction://hlinkfile"/>
          </p:cNvPr>
          <p:cNvPicPr>
            <a:picLocks noChangeAspect="1"/>
          </p:cNvPicPr>
          <p:nvPr/>
        </p:nvPicPr>
        <p:blipFill>
          <a:blip r:embed="rId4"/>
          <a:stretch>
            <a:fillRect/>
          </a:stretch>
        </p:blipFill>
        <p:spPr>
          <a:xfrm>
            <a:off x="611188" y="2349500"/>
            <a:ext cx="8353425" cy="3944938"/>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p:txBody>
          <a:bodyPr vert="horz" wrap="square" lIns="91440" tIns="45720" rIns="91440" bIns="45720" anchor="b" anchorCtr="0"/>
          <a:lstStyle/>
          <a:p>
            <a:pPr eaLnBrk="1" hangingPunct="1"/>
            <a:r>
              <a:rPr lang="en-US" altLang="zh-CN" dirty="0"/>
              <a:t>6.3.2 </a:t>
            </a:r>
            <a:r>
              <a:rPr lang="zh-CN" altLang="en-US" dirty="0"/>
              <a:t>分布式仲裁</a:t>
            </a:r>
            <a:endParaRPr lang="zh-CN" altLang="en-US" dirty="0">
              <a:solidFill>
                <a:schemeClr val="tx1"/>
              </a:solidFill>
            </a:endParaRPr>
          </a:p>
        </p:txBody>
      </p:sp>
      <p:sp>
        <p:nvSpPr>
          <p:cNvPr id="35844" name="Rectangle 3"/>
          <p:cNvSpPr>
            <a:spLocks noGrp="1"/>
          </p:cNvSpPr>
          <p:nvPr>
            <p:ph idx="1"/>
          </p:nvPr>
        </p:nvSpPr>
        <p:spPr/>
        <p:txBody>
          <a:bodyPr vert="horz" wrap="square" lIns="91440" tIns="45720" rIns="91440" bIns="45720" anchor="t" anchorCtr="0"/>
          <a:lstStyle/>
          <a:p>
            <a:pPr eaLnBrk="1" hangingPunct="1">
              <a:lnSpc>
                <a:spcPct val="90000"/>
              </a:lnSpc>
              <a:buNone/>
            </a:pPr>
            <a:r>
              <a:rPr lang="zh-CN" altLang="en-US" sz="2100" dirty="0"/>
              <a:t>（</a:t>
            </a:r>
            <a:r>
              <a:rPr lang="en-US" altLang="zh-CN" sz="2100" dirty="0"/>
              <a:t>1</a:t>
            </a:r>
            <a:r>
              <a:rPr lang="zh-CN" altLang="en-US" sz="2100" dirty="0"/>
              <a:t>）所有参与本次竞争的各主设备将设备竞争号</a:t>
            </a:r>
            <a:r>
              <a:rPr lang="en-US" altLang="zh-CN" sz="2100" dirty="0"/>
              <a:t>CN</a:t>
            </a:r>
            <a:r>
              <a:rPr lang="zh-CN" altLang="en-US" sz="2100" dirty="0"/>
              <a:t>取反后打到仲裁总线</a:t>
            </a:r>
            <a:r>
              <a:rPr lang="en-US" altLang="zh-CN" sz="2100" dirty="0"/>
              <a:t>AB</a:t>
            </a:r>
            <a:r>
              <a:rPr lang="zh-CN" altLang="en-US" sz="2100" dirty="0"/>
              <a:t>上，以实现“线或”逻辑。</a:t>
            </a:r>
            <a:r>
              <a:rPr lang="en-US" altLang="zh-CN" sz="2100" u="sng" dirty="0"/>
              <a:t>AB</a:t>
            </a:r>
            <a:r>
              <a:rPr lang="zh-CN" altLang="en-US" sz="2100" u="sng" dirty="0"/>
              <a:t>线低电平时表示至少有一个主设备的</a:t>
            </a:r>
            <a:r>
              <a:rPr lang="en-US" altLang="zh-CN" sz="2100" u="sng" dirty="0"/>
              <a:t>CNi</a:t>
            </a:r>
            <a:r>
              <a:rPr lang="zh-CN" altLang="en-US" sz="2100" u="sng" dirty="0"/>
              <a:t>为</a:t>
            </a:r>
            <a:r>
              <a:rPr lang="en-US" altLang="zh-CN" sz="2100" u="sng" dirty="0"/>
              <a:t>1</a:t>
            </a:r>
            <a:r>
              <a:rPr lang="zh-CN" altLang="en-US" sz="2100" u="sng" dirty="0"/>
              <a:t>，</a:t>
            </a:r>
            <a:r>
              <a:rPr lang="en-US" altLang="zh-CN" sz="2100" u="sng" dirty="0"/>
              <a:t>AB</a:t>
            </a:r>
            <a:r>
              <a:rPr lang="zh-CN" altLang="en-US" sz="2100" u="sng" dirty="0"/>
              <a:t>线高电平时表示所有主设备的</a:t>
            </a:r>
            <a:r>
              <a:rPr lang="en-US" altLang="zh-CN" sz="2100" u="sng" dirty="0"/>
              <a:t>CNi</a:t>
            </a:r>
            <a:r>
              <a:rPr lang="zh-CN" altLang="en-US" sz="2100" u="sng" dirty="0"/>
              <a:t>为</a:t>
            </a:r>
            <a:r>
              <a:rPr lang="en-US" altLang="zh-CN" sz="2100" u="sng" dirty="0"/>
              <a:t>0</a:t>
            </a:r>
            <a:r>
              <a:rPr lang="zh-CN" altLang="en-US" sz="2100" u="sng" dirty="0"/>
              <a:t>。</a:t>
            </a:r>
          </a:p>
          <a:p>
            <a:pPr eaLnBrk="1" hangingPunct="1">
              <a:lnSpc>
                <a:spcPct val="90000"/>
              </a:lnSpc>
              <a:buNone/>
            </a:pPr>
            <a:r>
              <a:rPr lang="zh-CN" altLang="en-US" sz="2100" dirty="0"/>
              <a:t>（</a:t>
            </a:r>
            <a:r>
              <a:rPr lang="en-US" altLang="zh-CN" sz="2100" dirty="0"/>
              <a:t>2</a:t>
            </a:r>
            <a:r>
              <a:rPr lang="zh-CN" altLang="en-US" sz="2100" dirty="0"/>
              <a:t>）竞争时</a:t>
            </a:r>
            <a:r>
              <a:rPr lang="en-US" altLang="zh-CN" sz="2100" dirty="0"/>
              <a:t>CN</a:t>
            </a:r>
            <a:r>
              <a:rPr lang="zh-CN" altLang="en-US" sz="2100" dirty="0"/>
              <a:t>与</a:t>
            </a:r>
            <a:r>
              <a:rPr lang="en-US" altLang="zh-CN" sz="2100" dirty="0"/>
              <a:t>AB</a:t>
            </a:r>
            <a:r>
              <a:rPr lang="zh-CN" altLang="en-US" sz="2100" dirty="0"/>
              <a:t>逐位比较，从最高位（</a:t>
            </a:r>
            <a:r>
              <a:rPr lang="en-US" altLang="zh-CN" sz="2100" dirty="0"/>
              <a:t>b7</a:t>
            </a:r>
            <a:r>
              <a:rPr lang="zh-CN" altLang="en-US" sz="2100" dirty="0"/>
              <a:t>）至最低位（</a:t>
            </a:r>
            <a:r>
              <a:rPr lang="en-US" altLang="zh-CN" sz="2100" dirty="0"/>
              <a:t>b0</a:t>
            </a:r>
            <a:r>
              <a:rPr lang="zh-CN" altLang="en-US" sz="2100" dirty="0"/>
              <a:t>）以一维菊花链方式进行，只有上一位竞争得胜者</a:t>
            </a:r>
            <a:r>
              <a:rPr lang="en-US" altLang="zh-CN" sz="2100" dirty="0"/>
              <a:t>Wi+1</a:t>
            </a:r>
            <a:r>
              <a:rPr lang="zh-CN" altLang="en-US" sz="2100" dirty="0"/>
              <a:t>位为</a:t>
            </a:r>
            <a:r>
              <a:rPr lang="en-US" altLang="zh-CN" sz="2100" dirty="0"/>
              <a:t>1</a:t>
            </a:r>
            <a:r>
              <a:rPr lang="zh-CN" altLang="en-US" sz="2100" dirty="0"/>
              <a:t>。当</a:t>
            </a:r>
            <a:r>
              <a:rPr lang="en-US" altLang="zh-CN" sz="2100" dirty="0"/>
              <a:t>CNi=1</a:t>
            </a:r>
            <a:r>
              <a:rPr lang="zh-CN" altLang="en-US" sz="2100" dirty="0"/>
              <a:t>，或</a:t>
            </a:r>
            <a:r>
              <a:rPr lang="en-US" altLang="zh-CN" sz="2100" dirty="0"/>
              <a:t>CNi=0</a:t>
            </a:r>
            <a:r>
              <a:rPr lang="zh-CN" altLang="en-US" sz="2100" dirty="0"/>
              <a:t>且</a:t>
            </a:r>
            <a:r>
              <a:rPr lang="en-US" altLang="zh-CN" sz="2100" dirty="0"/>
              <a:t>ABi</a:t>
            </a:r>
            <a:r>
              <a:rPr lang="zh-CN" altLang="en-US" sz="2100" dirty="0"/>
              <a:t>为高电平时，才使</a:t>
            </a:r>
            <a:r>
              <a:rPr lang="en-US" altLang="zh-CN" sz="2100" dirty="0"/>
              <a:t>Wi</a:t>
            </a:r>
            <a:r>
              <a:rPr lang="zh-CN" altLang="en-US" sz="2100" dirty="0"/>
              <a:t>位为</a:t>
            </a:r>
            <a:r>
              <a:rPr lang="en-US" altLang="zh-CN" sz="2100" dirty="0"/>
              <a:t>1（</a:t>
            </a:r>
            <a:r>
              <a:rPr lang="zh-CN" altLang="en-US" sz="2100" u="sng" dirty="0"/>
              <a:t>该位竞争获胜</a:t>
            </a:r>
            <a:r>
              <a:rPr lang="en-US" altLang="zh-CN" sz="2100" dirty="0"/>
              <a:t>）</a:t>
            </a:r>
            <a:r>
              <a:rPr lang="zh-CN" altLang="en-US" sz="2100" dirty="0"/>
              <a:t>。若</a:t>
            </a:r>
            <a:r>
              <a:rPr lang="en-US" altLang="zh-CN" sz="2100" dirty="0"/>
              <a:t>Wi=0</a:t>
            </a:r>
            <a:r>
              <a:rPr lang="zh-CN" altLang="en-US" sz="2100" dirty="0"/>
              <a:t>时，将一直向下传递，使其竞争号后面的低位不能送上</a:t>
            </a:r>
            <a:r>
              <a:rPr lang="en-US" altLang="zh-CN" sz="2100" dirty="0"/>
              <a:t>AB</a:t>
            </a:r>
            <a:r>
              <a:rPr lang="zh-CN" altLang="en-US" sz="2100" dirty="0"/>
              <a:t>线（</a:t>
            </a:r>
            <a:r>
              <a:rPr lang="zh-CN" altLang="en-US" sz="2100" u="sng" dirty="0"/>
              <a:t>该位竞争失败</a:t>
            </a:r>
            <a:r>
              <a:rPr lang="zh-CN" altLang="en-US" sz="2100" dirty="0"/>
              <a:t>）。</a:t>
            </a:r>
          </a:p>
          <a:p>
            <a:pPr eaLnBrk="1" hangingPunct="1">
              <a:lnSpc>
                <a:spcPct val="90000"/>
              </a:lnSpc>
              <a:buNone/>
            </a:pPr>
            <a:r>
              <a:rPr lang="zh-CN" altLang="en-US" sz="2100" dirty="0"/>
              <a:t>（</a:t>
            </a:r>
            <a:r>
              <a:rPr lang="en-US" altLang="zh-CN" sz="2100" dirty="0"/>
              <a:t>3</a:t>
            </a:r>
            <a:r>
              <a:rPr lang="zh-CN" altLang="en-US" sz="2100" dirty="0"/>
              <a:t>）竞争不到的设备自动撤除其竞争号。在竞争期间，由于</a:t>
            </a:r>
            <a:r>
              <a:rPr lang="en-US" altLang="zh-CN" sz="2100" dirty="0"/>
              <a:t>W</a:t>
            </a:r>
            <a:r>
              <a:rPr lang="zh-CN" altLang="en-US" sz="2100" dirty="0"/>
              <a:t>位输入的作用，各设备在其内部的</a:t>
            </a:r>
            <a:r>
              <a:rPr lang="en-US" altLang="zh-CN" sz="2100" dirty="0"/>
              <a:t>CN</a:t>
            </a:r>
            <a:r>
              <a:rPr lang="zh-CN" altLang="en-US" sz="2100" dirty="0"/>
              <a:t>线上保留其竞争号并不破坏</a:t>
            </a:r>
            <a:r>
              <a:rPr lang="en-US" altLang="zh-CN" sz="2100" dirty="0"/>
              <a:t>AB</a:t>
            </a:r>
            <a:r>
              <a:rPr lang="zh-CN" altLang="en-US" sz="2100" dirty="0"/>
              <a:t>线上的信息。</a:t>
            </a:r>
          </a:p>
          <a:p>
            <a:pPr eaLnBrk="1" hangingPunct="1">
              <a:lnSpc>
                <a:spcPct val="90000"/>
              </a:lnSpc>
              <a:buNone/>
            </a:pPr>
            <a:r>
              <a:rPr lang="zh-CN" altLang="en-US" sz="2100" dirty="0"/>
              <a:t>（</a:t>
            </a:r>
            <a:r>
              <a:rPr lang="en-US" altLang="zh-CN" sz="2100" dirty="0"/>
              <a:t>4</a:t>
            </a:r>
            <a:r>
              <a:rPr lang="zh-CN" altLang="en-US" sz="2100" dirty="0"/>
              <a:t>）由于参加竞争的各设备速度不一致，这个比较过程反复（自动）进行，才有最后稳定的结果。竞争期的时间要足够，保证最慢的设备也能参与竞争。</a:t>
            </a:r>
          </a:p>
        </p:txBody>
      </p:sp>
      <p:sp>
        <p:nvSpPr>
          <p:cNvPr id="3584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45</a:t>
            </a:fld>
            <a:endParaRPr lang="en-US" altLang="zh-CN" sz="1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p:cNvSpPr>
          <p:nvPr>
            <p:ph type="title"/>
          </p:nvPr>
        </p:nvSpPr>
        <p:spPr/>
        <p:txBody>
          <a:bodyPr vert="horz" wrap="square" lIns="91440" tIns="45720" rIns="91440" bIns="45720" anchor="b" anchorCtr="0"/>
          <a:lstStyle/>
          <a:p>
            <a:pPr eaLnBrk="1" hangingPunct="1"/>
            <a:r>
              <a:rPr lang="en-US" altLang="zh-CN" dirty="0"/>
              <a:t>6.4 </a:t>
            </a:r>
            <a:r>
              <a:rPr lang="zh-CN" altLang="en-US" dirty="0"/>
              <a:t>总线的定时和数据传送模式</a:t>
            </a:r>
          </a:p>
        </p:txBody>
      </p:sp>
      <p:sp>
        <p:nvSpPr>
          <p:cNvPr id="36868" name="Rectangle 3"/>
          <p:cNvSpPr>
            <a:spLocks noGrp="1"/>
          </p:cNvSpPr>
          <p:nvPr>
            <p:ph idx="1"/>
          </p:nvPr>
        </p:nvSpPr>
        <p:spPr>
          <a:xfrm>
            <a:off x="457200" y="1787525"/>
            <a:ext cx="8229600" cy="4200525"/>
          </a:xfrm>
        </p:spPr>
        <p:txBody>
          <a:bodyPr vert="horz" wrap="square" lIns="91440" tIns="45720" rIns="91440" bIns="45720" anchor="t" anchorCtr="0"/>
          <a:lstStyle/>
          <a:p>
            <a:pPr eaLnBrk="1" hangingPunct="1">
              <a:buNone/>
            </a:pPr>
            <a:r>
              <a:rPr lang="en-US" altLang="zh-CN" dirty="0">
                <a:latin typeface="宋体" panose="02010600030101010101" pitchFamily="2" charset="-122"/>
              </a:rPr>
              <a:t>6.4.1 </a:t>
            </a:r>
            <a:r>
              <a:rPr lang="zh-CN" altLang="en-US" dirty="0">
                <a:latin typeface="宋体" panose="02010600030101010101" pitchFamily="2" charset="-122"/>
              </a:rPr>
              <a:t>总线的定时</a:t>
            </a:r>
            <a:endParaRPr lang="en-US" altLang="zh-CN" dirty="0">
              <a:latin typeface="宋体" panose="02010600030101010101" pitchFamily="2" charset="-122"/>
            </a:endParaRPr>
          </a:p>
          <a:p>
            <a:pPr eaLnBrk="1" hangingPunct="1">
              <a:buNone/>
            </a:pPr>
            <a:r>
              <a:rPr lang="en-US" altLang="zh-CN" dirty="0">
                <a:latin typeface="宋体" panose="02010600030101010101" pitchFamily="2" charset="-122"/>
              </a:rPr>
              <a:t>6.4.2 </a:t>
            </a:r>
            <a:r>
              <a:rPr lang="zh-CN" altLang="en-US" dirty="0">
                <a:latin typeface="宋体" panose="02010600030101010101" pitchFamily="2" charset="-122"/>
              </a:rPr>
              <a:t>总线数据传输模式</a:t>
            </a:r>
          </a:p>
        </p:txBody>
      </p:sp>
      <p:sp>
        <p:nvSpPr>
          <p:cNvPr id="36866"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46</a:t>
            </a:fld>
            <a:endParaRPr lang="en-US" altLang="zh-CN" sz="1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p:cNvSpPr>
          <p:nvPr>
            <p:ph type="title"/>
          </p:nvPr>
        </p:nvSpPr>
        <p:spPr/>
        <p:txBody>
          <a:bodyPr vert="horz" wrap="square" lIns="91440" tIns="45720" rIns="91440" bIns="45720" anchor="b" anchorCtr="0"/>
          <a:lstStyle/>
          <a:p>
            <a:pPr eaLnBrk="1" hangingPunct="1"/>
            <a:r>
              <a:rPr lang="en-US" altLang="zh-CN" dirty="0"/>
              <a:t>6.4.1 </a:t>
            </a:r>
            <a:r>
              <a:rPr lang="zh-CN" altLang="en-US" dirty="0"/>
              <a:t>总线的定时</a:t>
            </a:r>
          </a:p>
        </p:txBody>
      </p:sp>
      <p:sp>
        <p:nvSpPr>
          <p:cNvPr id="47105" name="文本占位符 48129"/>
          <p:cNvSpPr>
            <a:spLocks noGrp="1" noRot="1"/>
          </p:cNvSpPr>
          <p:nvPr>
            <p:ph idx="1"/>
          </p:nvPr>
        </p:nvSpPr>
        <p:spPr>
          <a:xfrm>
            <a:off x="323850" y="1700530"/>
            <a:ext cx="8540750" cy="4754245"/>
          </a:xfrm>
        </p:spPr>
        <p:txBody>
          <a:bodyPr anchor="t" anchorCtr="0"/>
          <a:lstStyle/>
          <a:p>
            <a:pPr>
              <a:lnSpc>
                <a:spcPct val="130000"/>
              </a:lnSpc>
              <a:buNone/>
            </a:pPr>
            <a:r>
              <a:rPr lang="zh-CN" altLang="en-US" b="1" dirty="0"/>
              <a:t>一、总线的定时</a:t>
            </a:r>
          </a:p>
          <a:p>
            <a:pPr lvl="1">
              <a:lnSpc>
                <a:spcPct val="130000"/>
              </a:lnSpc>
            </a:pPr>
            <a:r>
              <a:rPr lang="zh-CN" altLang="en-US" b="1" dirty="0"/>
              <a:t>总线的一次信息传送过程，大致可分为如下五个阶段：</a:t>
            </a:r>
            <a:r>
              <a:rPr lang="zh-CN" altLang="en-US" b="1" dirty="0">
                <a:solidFill>
                  <a:schemeClr val="hlink"/>
                </a:solidFill>
              </a:rPr>
              <a:t>请求总线、总线仲裁、寻址</a:t>
            </a:r>
            <a:r>
              <a:rPr lang="en-US" altLang="zh-CN" b="1" dirty="0">
                <a:solidFill>
                  <a:schemeClr val="hlink"/>
                </a:solidFill>
              </a:rPr>
              <a:t>(</a:t>
            </a:r>
            <a:r>
              <a:rPr lang="zh-CN" altLang="en-US" b="1" dirty="0">
                <a:solidFill>
                  <a:schemeClr val="hlink"/>
                </a:solidFill>
              </a:rPr>
              <a:t>目的地址</a:t>
            </a:r>
            <a:r>
              <a:rPr lang="en-US" altLang="zh-CN" b="1" dirty="0">
                <a:solidFill>
                  <a:schemeClr val="hlink"/>
                </a:solidFill>
              </a:rPr>
              <a:t>)</a:t>
            </a:r>
            <a:r>
              <a:rPr lang="zh-CN" altLang="en-US" b="1" dirty="0">
                <a:solidFill>
                  <a:schemeClr val="hlink"/>
                </a:solidFill>
              </a:rPr>
              <a:t>、信息传送、状态返回</a:t>
            </a:r>
            <a:r>
              <a:rPr lang="en-US" altLang="zh-CN" b="1" dirty="0">
                <a:solidFill>
                  <a:schemeClr val="hlink"/>
                </a:solidFill>
              </a:rPr>
              <a:t>(</a:t>
            </a:r>
            <a:r>
              <a:rPr lang="zh-CN" altLang="en-US" b="1" dirty="0">
                <a:solidFill>
                  <a:schemeClr val="hlink"/>
                </a:solidFill>
              </a:rPr>
              <a:t>或错误报告</a:t>
            </a:r>
            <a:r>
              <a:rPr lang="en-US" altLang="zh-CN" b="1" dirty="0">
                <a:solidFill>
                  <a:schemeClr val="hlink"/>
                </a:solidFill>
              </a:rPr>
              <a:t>)</a:t>
            </a:r>
            <a:r>
              <a:rPr lang="zh-CN" altLang="en-US" b="1" dirty="0">
                <a:solidFill>
                  <a:schemeClr val="hlink"/>
                </a:solidFill>
              </a:rPr>
              <a:t>。</a:t>
            </a:r>
          </a:p>
          <a:p>
            <a:pPr lvl="1"/>
            <a:r>
              <a:rPr lang="zh-CN" altLang="en-US" b="1" dirty="0"/>
              <a:t>为了同步主方、从方的操作，必须制订定时协议。</a:t>
            </a:r>
          </a:p>
          <a:p>
            <a:pPr lvl="1"/>
            <a:r>
              <a:rPr lang="zh-CN" altLang="en-US" b="1" dirty="0">
                <a:solidFill>
                  <a:schemeClr val="tx2"/>
                </a:solidFill>
              </a:rPr>
              <a:t>定时</a:t>
            </a:r>
            <a:r>
              <a:rPr lang="zh-CN" altLang="en-US" b="1" dirty="0"/>
              <a:t>：事件出现在总线上的时序关系。</a:t>
            </a:r>
          </a:p>
          <a:p>
            <a:pPr lvl="1"/>
            <a:r>
              <a:rPr lang="zh-CN" altLang="en-US" b="1" dirty="0"/>
              <a:t>常用的两种定时方式：同步定时和异步定时。</a:t>
            </a:r>
          </a:p>
        </p:txBody>
      </p:sp>
      <p:sp>
        <p:nvSpPr>
          <p:cNvPr id="37890"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47</a:t>
            </a:fld>
            <a:endParaRPr lang="en-US" altLang="zh-CN" sz="1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文本占位符 49153"/>
          <p:cNvSpPr>
            <a:spLocks noGrp="1" noRot="1"/>
          </p:cNvSpPr>
          <p:nvPr>
            <p:ph idx="1"/>
          </p:nvPr>
        </p:nvSpPr>
        <p:spPr>
          <a:xfrm>
            <a:off x="301625" y="908050"/>
            <a:ext cx="8540750" cy="5114925"/>
          </a:xfrm>
        </p:spPr>
        <p:txBody>
          <a:bodyPr anchor="t" anchorCtr="0"/>
          <a:lstStyle/>
          <a:p>
            <a:pPr marL="990600" lvl="1" indent="-533400">
              <a:lnSpc>
                <a:spcPct val="110000"/>
              </a:lnSpc>
              <a:buFont typeface="Wingdings" panose="05000000000000000000" pitchFamily="2" charset="2"/>
              <a:buAutoNum type="arabicPeriod"/>
            </a:pPr>
            <a:r>
              <a:rPr lang="zh-CN" altLang="en-US" b="1" dirty="0"/>
              <a:t>同步定时</a:t>
            </a:r>
          </a:p>
          <a:p>
            <a:pPr marL="1371600" lvl="2" indent="-457200">
              <a:lnSpc>
                <a:spcPct val="110000"/>
              </a:lnSpc>
              <a:buClr>
                <a:schemeClr val="tx2"/>
              </a:buClr>
              <a:buFont typeface="Wingdings" panose="05000000000000000000" pitchFamily="2" charset="2"/>
              <a:buChar char="w"/>
            </a:pPr>
            <a:r>
              <a:rPr lang="zh-CN" altLang="en-US" b="1" dirty="0"/>
              <a:t>事件出现在总线上的时刻由总线时钟信号来确定，总线上的所有模块都在总线公共时钟信号的协调下工作。</a:t>
            </a:r>
          </a:p>
          <a:p>
            <a:pPr marL="1371600" lvl="2" indent="-457200">
              <a:lnSpc>
                <a:spcPct val="110000"/>
              </a:lnSpc>
              <a:buClr>
                <a:schemeClr val="tx2"/>
              </a:buClr>
              <a:buFont typeface="Wingdings" panose="05000000000000000000" pitchFamily="2" charset="2"/>
              <a:buChar char="w"/>
            </a:pPr>
            <a:r>
              <a:rPr lang="zh-CN" altLang="en-US" b="1" dirty="0"/>
              <a:t>同步定时的特点：</a:t>
            </a:r>
          </a:p>
          <a:p>
            <a:pPr marL="1752600" lvl="3" indent="-381000">
              <a:lnSpc>
                <a:spcPct val="110000"/>
              </a:lnSpc>
              <a:buClr>
                <a:srgbClr val="993366"/>
              </a:buClr>
              <a:buFont typeface="Wingdings" panose="05000000000000000000" pitchFamily="2" charset="2"/>
              <a:buChar char="§"/>
            </a:pPr>
            <a:r>
              <a:rPr lang="zh-CN" altLang="en-US" sz="2400" b="1" dirty="0"/>
              <a:t>由于采用了公共时钟，每个功能模块什么时候发送或接收信息都由统一时钟规定。</a:t>
            </a:r>
            <a:endParaRPr lang="en-US" altLang="zh-CN" sz="2400" b="1" dirty="0"/>
          </a:p>
          <a:p>
            <a:pPr marL="1752600" lvl="3" indent="-381000">
              <a:lnSpc>
                <a:spcPct val="110000"/>
              </a:lnSpc>
              <a:buClr>
                <a:srgbClr val="993366"/>
              </a:buClr>
              <a:buFont typeface="Wingdings" panose="05000000000000000000" pitchFamily="2" charset="2"/>
              <a:buChar char="§"/>
            </a:pPr>
            <a:r>
              <a:rPr lang="zh-CN" altLang="en-US" sz="2400" b="1" dirty="0"/>
              <a:t>同步定时</a:t>
            </a:r>
            <a:r>
              <a:rPr lang="zh-CN" altLang="en-US" sz="2400" b="1" dirty="0">
                <a:solidFill>
                  <a:schemeClr val="tx2"/>
                </a:solidFill>
              </a:rPr>
              <a:t>具有较高的传输频率</a:t>
            </a:r>
            <a:r>
              <a:rPr lang="zh-CN" altLang="en-US" sz="2400" b="1" dirty="0"/>
              <a:t>。</a:t>
            </a:r>
          </a:p>
          <a:p>
            <a:pPr marL="1752600" lvl="3" indent="-381000">
              <a:lnSpc>
                <a:spcPct val="110000"/>
              </a:lnSpc>
              <a:buClr>
                <a:srgbClr val="993366"/>
              </a:buClr>
              <a:buFont typeface="Wingdings" panose="05000000000000000000" pitchFamily="2" charset="2"/>
              <a:buChar char="§"/>
            </a:pPr>
            <a:r>
              <a:rPr lang="zh-CN" altLang="en-US" sz="2400" b="1" dirty="0"/>
              <a:t>同步定时</a:t>
            </a:r>
            <a:r>
              <a:rPr lang="zh-CN" altLang="en-US" sz="2400" b="1" dirty="0">
                <a:solidFill>
                  <a:schemeClr val="tx2"/>
                </a:solidFill>
              </a:rPr>
              <a:t>适用于总线长度较短、各功能模块存取时间比较接近的情况</a:t>
            </a:r>
            <a:r>
              <a:rPr lang="zh-CN" altLang="en-US" sz="2400" b="1" dirty="0"/>
              <a:t>。</a:t>
            </a:r>
          </a:p>
        </p:txBody>
      </p:sp>
      <p:sp>
        <p:nvSpPr>
          <p:cNvPr id="48130"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5pPr>
          </a:lstStyle>
          <a:p>
            <a:pPr lvl="0" algn="r">
              <a:buSzTx/>
            </a:pPr>
            <a:fld id="{9A0DB2DC-4C9A-4742-B13C-FB6460FD3503}" type="slidenum">
              <a:rPr lang="zh-CN" altLang="en-US" sz="1400" dirty="0">
                <a:ea typeface="宋体" panose="02010600030101010101" pitchFamily="2" charset="-122"/>
              </a:rPr>
              <a:t>48</a:t>
            </a:fld>
            <a:endParaRPr lang="zh-CN" altLang="en-US" sz="1400" dirty="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文本占位符 50177"/>
          <p:cNvSpPr>
            <a:spLocks noGrp="1" noRot="1"/>
          </p:cNvSpPr>
          <p:nvPr>
            <p:ph idx="1"/>
          </p:nvPr>
        </p:nvSpPr>
        <p:spPr>
          <a:xfrm>
            <a:off x="301625" y="836613"/>
            <a:ext cx="8540750" cy="5186362"/>
          </a:xfrm>
        </p:spPr>
        <p:txBody>
          <a:bodyPr anchor="t" anchorCtr="0"/>
          <a:lstStyle/>
          <a:p>
            <a:pPr lvl="2">
              <a:buClr>
                <a:schemeClr val="tx2"/>
              </a:buClr>
              <a:buFont typeface="Wingdings" panose="05000000000000000000" pitchFamily="2" charset="2"/>
              <a:buChar char="w"/>
            </a:pPr>
            <a:r>
              <a:rPr lang="zh-CN" altLang="en-US" sz="2800" b="1" dirty="0"/>
              <a:t>一个读</a:t>
            </a:r>
            <a:r>
              <a:rPr lang="en-US" altLang="zh-CN" sz="2800" b="1" dirty="0"/>
              <a:t>/</a:t>
            </a:r>
            <a:r>
              <a:rPr lang="zh-CN" altLang="en-US" sz="2800" b="1" dirty="0"/>
              <a:t>写数据的同步时序例子：</a:t>
            </a:r>
          </a:p>
          <a:p>
            <a:pPr lvl="1">
              <a:lnSpc>
                <a:spcPct val="130000"/>
              </a:lnSpc>
              <a:buNone/>
            </a:pPr>
            <a:endParaRPr lang="zh-CN" altLang="en-US" b="1" dirty="0"/>
          </a:p>
        </p:txBody>
      </p:sp>
      <p:sp>
        <p:nvSpPr>
          <p:cNvPr id="49156"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5pPr>
          </a:lstStyle>
          <a:p>
            <a:pPr lvl="0" algn="r">
              <a:buSzTx/>
            </a:pPr>
            <a:fld id="{9A0DB2DC-4C9A-4742-B13C-FB6460FD3503}" type="slidenum">
              <a:rPr lang="zh-CN" altLang="en-US" sz="1400" dirty="0">
                <a:ea typeface="宋体" panose="02010600030101010101" pitchFamily="2" charset="-122"/>
              </a:rPr>
              <a:t>49</a:t>
            </a:fld>
            <a:endParaRPr lang="zh-CN" altLang="en-US" sz="1400" dirty="0">
              <a:ea typeface="宋体" panose="02010600030101010101" pitchFamily="2" charset="-122"/>
            </a:endParaRPr>
          </a:p>
        </p:txBody>
      </p:sp>
      <p:pic>
        <p:nvPicPr>
          <p:cNvPr id="49154" name="图片 50178"/>
          <p:cNvPicPr>
            <a:picLocks noChangeAspect="1"/>
          </p:cNvPicPr>
          <p:nvPr/>
        </p:nvPicPr>
        <p:blipFill>
          <a:blip r:embed="rId2"/>
          <a:stretch>
            <a:fillRect/>
          </a:stretch>
        </p:blipFill>
        <p:spPr>
          <a:xfrm>
            <a:off x="2987675" y="1628775"/>
            <a:ext cx="5184775" cy="4402138"/>
          </a:xfrm>
          <a:prstGeom prst="rect">
            <a:avLst/>
          </a:prstGeom>
          <a:noFill/>
          <a:ln w="9525">
            <a:noFill/>
          </a:ln>
        </p:spPr>
      </p:pic>
      <p:sp>
        <p:nvSpPr>
          <p:cNvPr id="49155" name="文本框 50179"/>
          <p:cNvSpPr txBox="1"/>
          <p:nvPr/>
        </p:nvSpPr>
        <p:spPr>
          <a:xfrm>
            <a:off x="251521" y="1429187"/>
            <a:ext cx="2592288" cy="4524315"/>
          </a:xfrm>
          <a:prstGeom prst="rect">
            <a:avLst/>
          </a:prstGeom>
          <a:noFill/>
          <a:ln w="9525">
            <a:noFill/>
          </a:ln>
        </p:spPr>
        <p:txBody>
          <a:bodyPr wrap="square" anchor="t" anchorCtr="0">
            <a:spAutoFit/>
          </a:bodyPr>
          <a:lstStyle/>
          <a:p>
            <a:pPr>
              <a:spcBef>
                <a:spcPct val="50000"/>
              </a:spcBef>
            </a:pPr>
            <a:r>
              <a:rPr lang="zh-CN" altLang="en-US" dirty="0">
                <a:ea typeface="楷体_GB2312" pitchFamily="49" charset="-122"/>
              </a:rPr>
              <a:t>读周期：</a:t>
            </a:r>
            <a:endParaRPr lang="en-US" altLang="zh-CN" dirty="0">
              <a:ea typeface="楷体_GB2312" pitchFamily="49" charset="-122"/>
            </a:endParaRPr>
          </a:p>
          <a:p>
            <a:pPr>
              <a:spcBef>
                <a:spcPct val="50000"/>
              </a:spcBef>
            </a:pPr>
            <a:r>
              <a:rPr lang="en-US" altLang="zh-CN" dirty="0">
                <a:ea typeface="楷体_GB2312" pitchFamily="49" charset="-122"/>
              </a:rPr>
              <a:t>T1</a:t>
            </a:r>
            <a:r>
              <a:rPr lang="zh-CN" altLang="en-US" dirty="0">
                <a:ea typeface="楷体_GB2312" pitchFamily="49" charset="-122"/>
              </a:rPr>
              <a:t>：</a:t>
            </a:r>
            <a:r>
              <a:rPr lang="en-US" altLang="zh-CN" dirty="0">
                <a:ea typeface="楷体_GB2312" pitchFamily="49" charset="-122"/>
              </a:rPr>
              <a:t>CPU </a:t>
            </a:r>
            <a:r>
              <a:rPr lang="zh-CN" altLang="en-US" dirty="0">
                <a:ea typeface="楷体_GB2312" pitchFamily="49" charset="-122"/>
              </a:rPr>
              <a:t>首先将存储器地址放到地址线上，它亦可发出一个启动信号，指明控制信息和地址信息已出现在总线上。</a:t>
            </a:r>
            <a:endParaRPr lang="en-US" altLang="zh-CN" dirty="0">
              <a:ea typeface="楷体_GB2312" pitchFamily="49" charset="-122"/>
            </a:endParaRPr>
          </a:p>
          <a:p>
            <a:pPr>
              <a:spcBef>
                <a:spcPct val="50000"/>
              </a:spcBef>
            </a:pPr>
            <a:r>
              <a:rPr lang="en-US" altLang="zh-CN" dirty="0">
                <a:ea typeface="楷体_GB2312" pitchFamily="49" charset="-122"/>
              </a:rPr>
              <a:t>T2</a:t>
            </a:r>
            <a:r>
              <a:rPr lang="zh-CN" altLang="en-US" dirty="0">
                <a:ea typeface="楷体_GB2312" pitchFamily="49" charset="-122"/>
              </a:rPr>
              <a:t>：第 </a:t>
            </a:r>
            <a:r>
              <a:rPr lang="en-US" altLang="zh-CN" dirty="0">
                <a:ea typeface="楷体_GB2312" pitchFamily="49" charset="-122"/>
              </a:rPr>
              <a:t>2 </a:t>
            </a:r>
            <a:r>
              <a:rPr lang="zh-CN" altLang="en-US" dirty="0">
                <a:ea typeface="楷体_GB2312" pitchFamily="49" charset="-122"/>
              </a:rPr>
              <a:t>个时钟周期发出一个读命令。存储器模块识别地址码。</a:t>
            </a:r>
            <a:endParaRPr lang="en-US" altLang="zh-CN" dirty="0">
              <a:ea typeface="楷体_GB2312" pitchFamily="49" charset="-122"/>
            </a:endParaRPr>
          </a:p>
          <a:p>
            <a:pPr>
              <a:spcBef>
                <a:spcPct val="50000"/>
              </a:spcBef>
            </a:pPr>
            <a:r>
              <a:rPr lang="en-US" altLang="zh-CN" dirty="0">
                <a:ea typeface="楷体_GB2312" pitchFamily="49" charset="-122"/>
              </a:rPr>
              <a:t>T3</a:t>
            </a:r>
            <a:r>
              <a:rPr lang="zh-CN" altLang="en-US" dirty="0">
                <a:ea typeface="楷体_GB2312" pitchFamily="49" charset="-122"/>
              </a:rPr>
              <a:t>：经一个时钟周期延迟</a:t>
            </a:r>
            <a:r>
              <a:rPr lang="en-US" altLang="zh-CN" dirty="0">
                <a:ea typeface="楷体_GB2312" pitchFamily="49" charset="-122"/>
              </a:rPr>
              <a:t>(</a:t>
            </a:r>
            <a:r>
              <a:rPr lang="zh-CN" altLang="en-US" dirty="0">
                <a:ea typeface="楷体_GB2312" pitchFamily="49" charset="-122"/>
              </a:rPr>
              <a:t>存取时间</a:t>
            </a:r>
            <a:r>
              <a:rPr lang="en-US" altLang="zh-CN" dirty="0">
                <a:ea typeface="楷体_GB2312" pitchFamily="49" charset="-122"/>
              </a:rPr>
              <a:t>)</a:t>
            </a:r>
            <a:r>
              <a:rPr lang="zh-CN" altLang="en-US" dirty="0">
                <a:ea typeface="楷体_GB2312" pitchFamily="49" charset="-122"/>
              </a:rPr>
              <a:t>后，存储器将数据和认可信息放到总线上，被</a:t>
            </a:r>
            <a:r>
              <a:rPr lang="en-US" altLang="zh-CN" dirty="0">
                <a:ea typeface="楷体_GB2312" pitchFamily="49" charset="-122"/>
              </a:rPr>
              <a:t>CPU </a:t>
            </a:r>
            <a:r>
              <a:rPr lang="zh-CN" altLang="en-US" dirty="0">
                <a:ea typeface="楷体_GB2312" pitchFamily="49" charset="-122"/>
              </a:rPr>
              <a:t>读取。</a:t>
            </a:r>
            <a:endParaRPr lang="en-US" altLang="zh-CN" dirty="0">
              <a:ea typeface="楷体_GB2312" pitchFamily="49" charset="-122"/>
            </a:endParaRPr>
          </a:p>
          <a:p>
            <a:pPr>
              <a:spcBef>
                <a:spcPct val="50000"/>
              </a:spcBef>
            </a:pPr>
            <a:r>
              <a:rPr lang="zh-CN" altLang="en-US" dirty="0">
                <a:ea typeface="楷体_GB2312" pitchFamily="49" charset="-122"/>
              </a:rPr>
              <a:t>（写周期类似</a:t>
            </a:r>
            <a:r>
              <a:rPr lang="zh-CN" altLang="en-US" dirty="0">
                <a:latin typeface="Arial" panose="020B0604020202020204" pitchFamily="34" charset="0"/>
                <a:ea typeface="楷体_GB2312" pitchFamily="49" charset="-122"/>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p:cNvSpPr>
          <p:nvPr>
            <p:ph type="title"/>
          </p:nvPr>
        </p:nvSpPr>
        <p:spPr/>
        <p:txBody>
          <a:bodyPr vert="horz" wrap="square" lIns="91440" tIns="45720" rIns="91440" bIns="45720" anchor="b" anchorCtr="0"/>
          <a:lstStyle/>
          <a:p>
            <a:pPr eaLnBrk="1" hangingPunct="1"/>
            <a:r>
              <a:rPr lang="en-US" altLang="zh-CN" dirty="0">
                <a:latin typeface="宋体" panose="02010600030101010101" pitchFamily="2" charset="-122"/>
              </a:rPr>
              <a:t>6.1.1 </a:t>
            </a:r>
            <a:r>
              <a:rPr lang="zh-CN" altLang="en-US" dirty="0">
                <a:latin typeface="宋体" panose="02010600030101010101" pitchFamily="2" charset="-122"/>
              </a:rPr>
              <a:t>总线的基本概念</a:t>
            </a:r>
          </a:p>
        </p:txBody>
      </p:sp>
      <p:sp>
        <p:nvSpPr>
          <p:cNvPr id="6148" name="Rectangle 3"/>
          <p:cNvSpPr>
            <a:spLocks noGrp="1"/>
          </p:cNvSpPr>
          <p:nvPr>
            <p:ph idx="1"/>
          </p:nvPr>
        </p:nvSpPr>
        <p:spPr/>
        <p:txBody>
          <a:bodyPr vert="horz" wrap="square" lIns="91440" tIns="45720" rIns="91440" bIns="45720" anchor="t" anchorCtr="0"/>
          <a:lstStyle/>
          <a:p>
            <a:pPr marL="344170" lvl="1" indent="0" eaLnBrk="1" hangingPunct="1">
              <a:buNone/>
            </a:pPr>
            <a:r>
              <a:rPr lang="zh-CN" altLang="en-US" sz="3000" dirty="0">
                <a:latin typeface="宋体" panose="02010600030101010101" pitchFamily="2" charset="-122"/>
              </a:rPr>
              <a:t>总线可分为以下几类： </a:t>
            </a:r>
          </a:p>
          <a:p>
            <a:pPr marL="0" lvl="1" eaLnBrk="1" hangingPunct="1"/>
            <a:r>
              <a:rPr lang="zh-CN" altLang="en-US" sz="2800" dirty="0">
                <a:latin typeface="宋体" panose="02010600030101010101" pitchFamily="2" charset="-122"/>
              </a:rPr>
              <a:t>内部总线：</a:t>
            </a:r>
            <a:r>
              <a:rPr lang="en-US" altLang="zh-CN" sz="2800" dirty="0">
                <a:latin typeface="宋体" panose="02010600030101010101" pitchFamily="2" charset="-122"/>
              </a:rPr>
              <a:t>CPU</a:t>
            </a:r>
            <a:r>
              <a:rPr lang="zh-CN" altLang="en-US" sz="2800" dirty="0">
                <a:latin typeface="宋体" panose="02010600030101010101" pitchFamily="2" charset="-122"/>
              </a:rPr>
              <a:t>内部连接各寄存器及运算器部件之间的总线。 </a:t>
            </a:r>
            <a:r>
              <a:rPr lang="zh-CN" altLang="en-US" sz="2800" b="1" dirty="0">
                <a:solidFill>
                  <a:srgbClr val="000099"/>
                </a:solidFill>
                <a:sym typeface="+mn-ea"/>
              </a:rPr>
              <a:t>特点</a:t>
            </a:r>
            <a:r>
              <a:rPr lang="zh-CN" altLang="en-US" sz="2800" b="1" dirty="0">
                <a:sym typeface="+mn-ea"/>
              </a:rPr>
              <a:t>：速度极高。</a:t>
            </a:r>
          </a:p>
          <a:p>
            <a:pPr marL="0" lvl="1" eaLnBrk="1" hangingPunct="1"/>
            <a:r>
              <a:rPr lang="zh-CN" altLang="en-US" sz="2800" dirty="0">
                <a:latin typeface="宋体" panose="02010600030101010101" pitchFamily="2" charset="-122"/>
              </a:rPr>
              <a:t>系统总线：</a:t>
            </a:r>
            <a:r>
              <a:rPr lang="en-US" altLang="zh-CN" sz="2800" dirty="0">
                <a:latin typeface="宋体" panose="02010600030101010101" pitchFamily="2" charset="-122"/>
              </a:rPr>
              <a:t>CPU</a:t>
            </a:r>
            <a:r>
              <a:rPr lang="zh-CN" altLang="en-US" sz="2800" dirty="0">
                <a:latin typeface="宋体" panose="02010600030101010101" pitchFamily="2" charset="-122"/>
              </a:rPr>
              <a:t>和计算机系统中其他高速功能部件相互连接的总线。 </a:t>
            </a:r>
            <a:r>
              <a:rPr lang="zh-CN" altLang="en-US" sz="2800" b="1" dirty="0">
                <a:solidFill>
                  <a:srgbClr val="000099"/>
                </a:solidFill>
                <a:sym typeface="+mn-ea"/>
              </a:rPr>
              <a:t>特点：</a:t>
            </a:r>
            <a:r>
              <a:rPr lang="zh-CN" altLang="en-US" sz="2800" b="1" dirty="0">
                <a:sym typeface="+mn-ea"/>
              </a:rPr>
              <a:t>速度较快。</a:t>
            </a:r>
            <a:endParaRPr lang="zh-CN" altLang="en-US" sz="2800" dirty="0">
              <a:latin typeface="宋体" panose="02010600030101010101" pitchFamily="2" charset="-122"/>
            </a:endParaRPr>
          </a:p>
          <a:p>
            <a:pPr marL="0" lvl="1" eaLnBrk="1" hangingPunct="1"/>
            <a:r>
              <a:rPr lang="en-US" altLang="zh-CN" sz="2800" dirty="0">
                <a:latin typeface="宋体" panose="02010600030101010101" pitchFamily="2" charset="-122"/>
              </a:rPr>
              <a:t>I/O</a:t>
            </a:r>
            <a:r>
              <a:rPr lang="zh-CN" altLang="en-US" sz="2800" dirty="0">
                <a:latin typeface="宋体" panose="02010600030101010101" pitchFamily="2" charset="-122"/>
              </a:rPr>
              <a:t>总线：中低速</a:t>
            </a:r>
            <a:r>
              <a:rPr lang="en-US" altLang="zh-CN" sz="2800" dirty="0">
                <a:latin typeface="宋体" panose="02010600030101010101" pitchFamily="2" charset="-122"/>
              </a:rPr>
              <a:t>I/O</a:t>
            </a:r>
            <a:r>
              <a:rPr lang="zh-CN" altLang="en-US" sz="2800" dirty="0">
                <a:latin typeface="宋体" panose="02010600030101010101" pitchFamily="2" charset="-122"/>
              </a:rPr>
              <a:t>设备相互连接的总线。 </a:t>
            </a:r>
            <a:r>
              <a:rPr lang="zh-CN" altLang="en-US" sz="2800" b="1" dirty="0">
                <a:sym typeface="+mn-ea"/>
              </a:rPr>
              <a:t>特点：速度较低。</a:t>
            </a:r>
            <a:endParaRPr lang="zh-CN" altLang="en-US" sz="2800" b="1" dirty="0"/>
          </a:p>
          <a:p>
            <a:pPr lvl="2" eaLnBrk="1" hangingPunct="1"/>
            <a:endParaRPr lang="zh-CN" altLang="en-US" sz="2800" dirty="0">
              <a:latin typeface="宋体" panose="02010600030101010101" pitchFamily="2" charset="-122"/>
            </a:endParaRPr>
          </a:p>
          <a:p>
            <a:pPr lvl="2" eaLnBrk="1" hangingPunct="1">
              <a:buNone/>
            </a:pPr>
            <a:endParaRPr lang="zh-CN" altLang="en-US" sz="2800" dirty="0">
              <a:latin typeface="宋体" panose="02010600030101010101" pitchFamily="2" charset="-122"/>
            </a:endParaRPr>
          </a:p>
          <a:p>
            <a:pPr eaLnBrk="1" hangingPunct="1"/>
            <a:endParaRPr lang="en-US" altLang="zh-CN" sz="3400" dirty="0"/>
          </a:p>
        </p:txBody>
      </p:sp>
      <p:sp>
        <p:nvSpPr>
          <p:cNvPr id="6146"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5</a:t>
            </a:fld>
            <a:endParaRPr lang="en-US" altLang="zh-CN" sz="1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文本占位符 51201"/>
          <p:cNvSpPr>
            <a:spLocks noGrp="1" noRot="1"/>
          </p:cNvSpPr>
          <p:nvPr>
            <p:ph idx="1"/>
          </p:nvPr>
        </p:nvSpPr>
        <p:spPr>
          <a:xfrm>
            <a:off x="301625" y="836613"/>
            <a:ext cx="8540750" cy="5186362"/>
          </a:xfrm>
        </p:spPr>
        <p:txBody>
          <a:bodyPr anchor="t" anchorCtr="0"/>
          <a:lstStyle/>
          <a:p>
            <a:pPr lvl="1">
              <a:buNone/>
            </a:pPr>
            <a:r>
              <a:rPr lang="en-US" altLang="zh-CN" b="1" dirty="0"/>
              <a:t>2. </a:t>
            </a:r>
            <a:r>
              <a:rPr lang="zh-CN" altLang="en-US" b="1" dirty="0"/>
              <a:t>异步定时</a:t>
            </a:r>
          </a:p>
          <a:p>
            <a:pPr lvl="1">
              <a:buFont typeface="Wingdings" panose="05000000000000000000" pitchFamily="2" charset="2"/>
              <a:buChar char="w"/>
            </a:pPr>
            <a:r>
              <a:rPr lang="zh-CN" altLang="en-US" sz="2400" b="1" dirty="0"/>
              <a:t>后一事件出现在总线上的时刻取决于前一事件的出现，即</a:t>
            </a:r>
            <a:r>
              <a:rPr lang="zh-CN" altLang="en-US" sz="2400" b="1" dirty="0">
                <a:solidFill>
                  <a:srgbClr val="000099"/>
                </a:solidFill>
              </a:rPr>
              <a:t>建立在应答式或互锁机制基础上</a:t>
            </a:r>
            <a:r>
              <a:rPr lang="zh-CN" altLang="en-US" sz="2400" b="1" dirty="0"/>
              <a:t>。</a:t>
            </a:r>
          </a:p>
          <a:p>
            <a:pPr lvl="1">
              <a:buFont typeface="Wingdings" panose="05000000000000000000" pitchFamily="2" charset="2"/>
              <a:buChar char="w"/>
            </a:pPr>
            <a:r>
              <a:rPr lang="zh-CN" altLang="en-US" sz="2400" b="1" dirty="0"/>
              <a:t>特点：不需要统一的公共时钟信号，总线周期长度可变。</a:t>
            </a:r>
          </a:p>
          <a:p>
            <a:pPr lvl="1">
              <a:buFont typeface="Wingdings" panose="05000000000000000000" pitchFamily="2" charset="2"/>
              <a:buChar char="w"/>
            </a:pPr>
            <a:r>
              <a:rPr lang="zh-CN" altLang="en-US" sz="2400" b="1" dirty="0"/>
              <a:t>优点：</a:t>
            </a:r>
            <a:r>
              <a:rPr lang="zh-CN" altLang="en-US" sz="2400" dirty="0"/>
              <a:t>可靠性高，适用于存取时间差别大的模块之间的通信。</a:t>
            </a:r>
          </a:p>
          <a:p>
            <a:pPr lvl="1">
              <a:buFont typeface="Wingdings" panose="05000000000000000000" pitchFamily="2" charset="2"/>
              <a:buChar char="w"/>
            </a:pPr>
            <a:r>
              <a:rPr lang="zh-CN" altLang="en-US" sz="2400" b="1" dirty="0"/>
              <a:t>缺点：</a:t>
            </a:r>
            <a:r>
              <a:rPr lang="zh-CN" altLang="en-US" sz="2400" dirty="0"/>
              <a:t>增加总线的复杂性和成本。</a:t>
            </a:r>
            <a:endParaRPr lang="zh-CN" altLang="en-US" sz="2400" b="1" dirty="0"/>
          </a:p>
        </p:txBody>
      </p:sp>
      <p:sp>
        <p:nvSpPr>
          <p:cNvPr id="50178"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5pPr>
          </a:lstStyle>
          <a:p>
            <a:pPr lvl="0" algn="r">
              <a:buSzTx/>
            </a:pPr>
            <a:fld id="{9A0DB2DC-4C9A-4742-B13C-FB6460FD3503}" type="slidenum">
              <a:rPr lang="zh-CN" altLang="en-US" sz="1400" dirty="0">
                <a:ea typeface="宋体" panose="02010600030101010101" pitchFamily="2" charset="-122"/>
              </a:rPr>
              <a:t>50</a:t>
            </a:fld>
            <a:endParaRPr lang="zh-CN" altLang="en-US" sz="1400" dirty="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图片 52227"/>
          <p:cNvPicPr>
            <a:picLocks noChangeAspect="1"/>
          </p:cNvPicPr>
          <p:nvPr/>
        </p:nvPicPr>
        <p:blipFill>
          <a:blip r:embed="rId3"/>
          <a:stretch>
            <a:fillRect/>
          </a:stretch>
        </p:blipFill>
        <p:spPr>
          <a:xfrm>
            <a:off x="4089991" y="1340768"/>
            <a:ext cx="4646255" cy="2617788"/>
          </a:xfrm>
          <a:prstGeom prst="rect">
            <a:avLst/>
          </a:prstGeom>
          <a:noFill/>
          <a:ln w="9525">
            <a:noFill/>
          </a:ln>
        </p:spPr>
      </p:pic>
      <p:sp>
        <p:nvSpPr>
          <p:cNvPr id="51202" name="矩形 52228"/>
          <p:cNvSpPr/>
          <p:nvPr/>
        </p:nvSpPr>
        <p:spPr>
          <a:xfrm>
            <a:off x="684213" y="765175"/>
            <a:ext cx="7991475" cy="457200"/>
          </a:xfrm>
          <a:prstGeom prst="rect">
            <a:avLst/>
          </a:prstGeom>
          <a:noFill/>
          <a:ln w="9525">
            <a:noFill/>
          </a:ln>
        </p:spPr>
        <p:txBody>
          <a:bodyPr anchor="t" anchorCtr="0">
            <a:spAutoFit/>
          </a:bodyPr>
          <a:lstStyle/>
          <a:p>
            <a:pPr>
              <a:buClr>
                <a:schemeClr val="hlink"/>
              </a:buClr>
              <a:buFont typeface="Wingdings" panose="05000000000000000000" pitchFamily="2" charset="2"/>
              <a:buChar char="w"/>
            </a:pPr>
            <a:r>
              <a:rPr lang="zh-CN" altLang="en-US" sz="2400" b="1" dirty="0">
                <a:latin typeface="Arial" panose="020B0604020202020204" pitchFamily="34" charset="0"/>
                <a:ea typeface="宋体" panose="02010600030101010101" pitchFamily="2" charset="-122"/>
              </a:rPr>
              <a:t>一个读</a:t>
            </a: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写数据的异步时序例子：</a:t>
            </a:r>
          </a:p>
        </p:txBody>
      </p:sp>
      <p:sp>
        <p:nvSpPr>
          <p:cNvPr id="51203"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5pPr>
          </a:lstStyle>
          <a:p>
            <a:pPr lvl="0" algn="r">
              <a:buSzTx/>
            </a:pPr>
            <a:fld id="{9A0DB2DC-4C9A-4742-B13C-FB6460FD3503}" type="slidenum">
              <a:rPr lang="zh-CN" altLang="en-US" sz="1400" dirty="0">
                <a:ea typeface="宋体" panose="02010600030101010101" pitchFamily="2" charset="-122"/>
              </a:rPr>
              <a:t>51</a:t>
            </a:fld>
            <a:endParaRPr lang="zh-CN" altLang="en-US" sz="1400" dirty="0">
              <a:ea typeface="宋体" panose="02010600030101010101" pitchFamily="2" charset="-122"/>
            </a:endParaRPr>
          </a:p>
        </p:txBody>
      </p:sp>
      <p:graphicFrame>
        <p:nvGraphicFramePr>
          <p:cNvPr id="2" name="对象 1"/>
          <p:cNvGraphicFramePr>
            <a:graphicFrameLocks noChangeAspect="1"/>
          </p:cNvGraphicFramePr>
          <p:nvPr>
            <p:custDataLst>
              <p:tags r:id="rId1"/>
            </p:custDataLst>
            <p:extLst>
              <p:ext uri="{D42A27DB-BD31-4B8C-83A1-F6EECF244321}">
                <p14:modId xmlns:p14="http://schemas.microsoft.com/office/powerpoint/2010/main" val="938360423"/>
              </p:ext>
            </p:extLst>
          </p:nvPr>
        </p:nvGraphicFramePr>
        <p:xfrm>
          <a:off x="4063338" y="4007783"/>
          <a:ext cx="4667142" cy="2373545"/>
        </p:xfrm>
        <a:graphic>
          <a:graphicData uri="http://schemas.openxmlformats.org/presentationml/2006/ole">
            <mc:AlternateContent xmlns:mc="http://schemas.openxmlformats.org/markup-compatibility/2006">
              <mc:Choice xmlns:v="urn:schemas-microsoft-com:vml" Requires="v">
                <p:oleObj r:id="rId4" imgW="8333333" imgH="4238095" progId="Paint.Picture">
                  <p:embed/>
                </p:oleObj>
              </mc:Choice>
              <mc:Fallback>
                <p:oleObj r:id="rId4" imgW="8333333" imgH="4238095" progId="Paint.Picture">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3338" y="4007783"/>
                        <a:ext cx="4667142" cy="2373545"/>
                      </a:xfrm>
                      <a:prstGeom prst="rect">
                        <a:avLst/>
                      </a:prstGeom>
                      <a:noFill/>
                      <a:ln>
                        <a:noFill/>
                      </a:ln>
                    </p:spPr>
                  </p:pic>
                </p:oleObj>
              </mc:Fallback>
            </mc:AlternateContent>
          </a:graphicData>
        </a:graphic>
      </p:graphicFrame>
      <p:sp>
        <p:nvSpPr>
          <p:cNvPr id="6" name="文本框 50179"/>
          <p:cNvSpPr txBox="1"/>
          <p:nvPr/>
        </p:nvSpPr>
        <p:spPr>
          <a:xfrm>
            <a:off x="251520" y="1429187"/>
            <a:ext cx="3672408" cy="4801314"/>
          </a:xfrm>
          <a:prstGeom prst="rect">
            <a:avLst/>
          </a:prstGeom>
          <a:noFill/>
          <a:ln w="9525">
            <a:noFill/>
          </a:ln>
        </p:spPr>
        <p:txBody>
          <a:bodyPr wrap="square" anchor="t" anchorCtr="0">
            <a:spAutoFit/>
          </a:bodyPr>
          <a:lstStyle/>
          <a:p>
            <a:pPr>
              <a:spcBef>
                <a:spcPct val="50000"/>
              </a:spcBef>
            </a:pPr>
            <a:r>
              <a:rPr lang="zh-CN" altLang="en-US" dirty="0">
                <a:ea typeface="楷体_GB2312" pitchFamily="49" charset="-122"/>
              </a:rPr>
              <a:t>读周期：</a:t>
            </a:r>
            <a:endParaRPr lang="en-US" altLang="zh-CN" dirty="0">
              <a:ea typeface="楷体_GB2312" pitchFamily="49" charset="-122"/>
            </a:endParaRPr>
          </a:p>
          <a:p>
            <a:pPr marL="285750" indent="-285750">
              <a:spcBef>
                <a:spcPct val="50000"/>
              </a:spcBef>
              <a:buFont typeface="Arial" pitchFamily="34" charset="0"/>
              <a:buChar char="•"/>
            </a:pPr>
            <a:r>
              <a:rPr lang="en-US" altLang="zh-CN" dirty="0">
                <a:ea typeface="楷体_GB2312" pitchFamily="49" charset="-122"/>
              </a:rPr>
              <a:t>CPU </a:t>
            </a:r>
            <a:r>
              <a:rPr lang="zh-CN" altLang="en-US" dirty="0">
                <a:ea typeface="楷体_GB2312" pitchFamily="49" charset="-122"/>
              </a:rPr>
              <a:t>发送地址信号和读状态信号到总线上。待这些信号稳定后，它发出读命令，指示有效地址和控制信号的出现。</a:t>
            </a:r>
            <a:endParaRPr lang="en-US" altLang="zh-CN" dirty="0">
              <a:ea typeface="楷体_GB2312" pitchFamily="49" charset="-122"/>
            </a:endParaRPr>
          </a:p>
          <a:p>
            <a:pPr marL="285750" indent="-285750">
              <a:spcBef>
                <a:spcPct val="50000"/>
              </a:spcBef>
              <a:buFont typeface="Arial" pitchFamily="34" charset="0"/>
              <a:buChar char="•"/>
            </a:pPr>
            <a:r>
              <a:rPr lang="zh-CN" altLang="en-US" dirty="0">
                <a:ea typeface="楷体_GB2312" pitchFamily="49" charset="-122"/>
              </a:rPr>
              <a:t>存储器模块进行地址译码并将数据放到数据线上。一旦数据线上的信号稳定，则存储器模块使确认线有效，通知 </a:t>
            </a:r>
            <a:r>
              <a:rPr lang="en-US" altLang="zh-CN" dirty="0">
                <a:ea typeface="楷体_GB2312" pitchFamily="49" charset="-122"/>
              </a:rPr>
              <a:t>CPU </a:t>
            </a:r>
            <a:r>
              <a:rPr lang="zh-CN" altLang="en-US" dirty="0">
                <a:ea typeface="楷体_GB2312" pitchFamily="49" charset="-122"/>
              </a:rPr>
              <a:t>数据可用。</a:t>
            </a:r>
            <a:endParaRPr lang="en-US" altLang="zh-CN" dirty="0">
              <a:ea typeface="楷体_GB2312" pitchFamily="49" charset="-122"/>
            </a:endParaRPr>
          </a:p>
          <a:p>
            <a:pPr marL="285750" indent="-285750">
              <a:spcBef>
                <a:spcPct val="50000"/>
              </a:spcBef>
              <a:buFont typeface="Arial" pitchFamily="34" charset="0"/>
              <a:buChar char="•"/>
            </a:pPr>
            <a:r>
              <a:rPr lang="en-US" altLang="zh-CN" dirty="0">
                <a:ea typeface="楷体_GB2312" pitchFamily="49" charset="-122"/>
              </a:rPr>
              <a:t>CPU </a:t>
            </a:r>
            <a:r>
              <a:rPr lang="zh-CN" altLang="en-US" dirty="0">
                <a:ea typeface="楷体_GB2312" pitchFamily="49" charset="-122"/>
              </a:rPr>
              <a:t>由数据线上读取数据后，立即撤销读状态信号，从而引起存储器模块撤销数据和确认信号。最后，确认信号的撤销又使 </a:t>
            </a:r>
            <a:r>
              <a:rPr lang="en-US" altLang="zh-CN" dirty="0">
                <a:ea typeface="楷体_GB2312" pitchFamily="49" charset="-122"/>
              </a:rPr>
              <a:t>CPU </a:t>
            </a:r>
            <a:r>
              <a:rPr lang="zh-CN" altLang="en-US" dirty="0">
                <a:ea typeface="楷体_GB2312" pitchFamily="49" charset="-122"/>
              </a:rPr>
              <a:t>撤销地址信息。 </a:t>
            </a:r>
            <a:endParaRPr lang="en-US" altLang="zh-CN" dirty="0">
              <a:ea typeface="楷体_GB2312" pitchFamily="49" charset="-122"/>
            </a:endParaRPr>
          </a:p>
          <a:p>
            <a:pPr>
              <a:spcBef>
                <a:spcPct val="50000"/>
              </a:spcBef>
            </a:pPr>
            <a:r>
              <a:rPr lang="zh-CN" altLang="en-US" dirty="0">
                <a:ea typeface="楷体_GB2312" pitchFamily="49" charset="-122"/>
              </a:rPr>
              <a:t>（写周期类似</a:t>
            </a:r>
            <a:r>
              <a:rPr lang="zh-CN" altLang="en-US" dirty="0">
                <a:latin typeface="Arial" panose="020B0604020202020204" pitchFamily="34" charset="0"/>
                <a:ea typeface="楷体_GB2312" pitchFamily="49" charset="-122"/>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文本占位符 53249"/>
          <p:cNvSpPr>
            <a:spLocks noGrp="1" noRot="1"/>
          </p:cNvSpPr>
          <p:nvPr>
            <p:ph idx="1"/>
          </p:nvPr>
        </p:nvSpPr>
        <p:spPr>
          <a:xfrm>
            <a:off x="301625" y="620713"/>
            <a:ext cx="8540750" cy="5735637"/>
          </a:xfrm>
        </p:spPr>
        <p:txBody>
          <a:bodyPr anchor="t" anchorCtr="0"/>
          <a:lstStyle/>
          <a:p>
            <a:pPr>
              <a:lnSpc>
                <a:spcPct val="110000"/>
              </a:lnSpc>
              <a:buNone/>
            </a:pPr>
            <a:r>
              <a:rPr lang="zh-CN" altLang="en-US" sz="1800" b="1" dirty="0">
                <a:solidFill>
                  <a:srgbClr val="0000FF"/>
                </a:solidFill>
              </a:rPr>
              <a:t>【例</a:t>
            </a:r>
            <a:r>
              <a:rPr lang="en-US" altLang="zh-CN" sz="1800" b="1" dirty="0">
                <a:solidFill>
                  <a:srgbClr val="0000FF"/>
                </a:solidFill>
              </a:rPr>
              <a:t>3</a:t>
            </a:r>
            <a:r>
              <a:rPr lang="zh-CN" altLang="en-US" sz="1800" b="1" dirty="0">
                <a:solidFill>
                  <a:srgbClr val="0000FF"/>
                </a:solidFill>
              </a:rPr>
              <a:t>】</a:t>
            </a:r>
            <a:r>
              <a:rPr lang="zh-CN" altLang="en-US" sz="1800" b="1" dirty="0"/>
              <a:t> 某</a:t>
            </a:r>
            <a:r>
              <a:rPr lang="en-US" altLang="zh-CN" sz="1800" b="1" dirty="0"/>
              <a:t>CPU</a:t>
            </a:r>
            <a:r>
              <a:rPr lang="zh-CN" altLang="en-US" sz="1800" b="1" dirty="0"/>
              <a:t>采用集中式仲裁方式，使用独立请求与菊花链查询相结合的</a:t>
            </a:r>
            <a:r>
              <a:rPr lang="zh-CN" altLang="en-US" sz="1800" b="1" dirty="0">
                <a:hlinkClick r:id="rId2" action="ppaction://hlinksldjump"/>
              </a:rPr>
              <a:t>二维总线控制结构</a:t>
            </a:r>
            <a:r>
              <a:rPr lang="zh-CN" altLang="en-US" sz="1800" b="1" dirty="0"/>
              <a:t>。每一对请求线</a:t>
            </a:r>
            <a:r>
              <a:rPr lang="en-US" altLang="zh-CN" sz="1800" b="1" dirty="0" err="1"/>
              <a:t>BRi</a:t>
            </a:r>
            <a:r>
              <a:rPr lang="zh-CN" altLang="en-US" sz="1800" b="1" dirty="0"/>
              <a:t>和授权线</a:t>
            </a:r>
            <a:r>
              <a:rPr lang="en-US" altLang="zh-CN" sz="1800" b="1" dirty="0" err="1"/>
              <a:t>BGi</a:t>
            </a:r>
            <a:r>
              <a:rPr lang="zh-CN" altLang="en-US" sz="1800" b="1" dirty="0"/>
              <a:t>组成一对菊花链查询电路。每一根请求线可以被若干个传输速率接近的设备共享。当这些设备要求传送时通过</a:t>
            </a:r>
            <a:r>
              <a:rPr lang="en-US" altLang="zh-CN" sz="1800" b="1" dirty="0" err="1"/>
              <a:t>BRi</a:t>
            </a:r>
            <a:r>
              <a:rPr lang="zh-CN" altLang="en-US" sz="1800" b="1" dirty="0"/>
              <a:t>线向仲裁器发出请求，对应的</a:t>
            </a:r>
            <a:r>
              <a:rPr lang="en-US" altLang="zh-CN" sz="1800" b="1" dirty="0" err="1"/>
              <a:t>BGi</a:t>
            </a:r>
            <a:r>
              <a:rPr lang="zh-CN" altLang="en-US" sz="1800" b="1" dirty="0"/>
              <a:t>线则串行查询每个设备，从而确定哪个设备享有总线控制权。请分析说明如图所示的总线仲裁时序图中的信号交互。</a:t>
            </a:r>
          </a:p>
          <a:p>
            <a:pPr>
              <a:lnSpc>
                <a:spcPct val="110000"/>
              </a:lnSpc>
              <a:buNone/>
            </a:pPr>
            <a:r>
              <a:rPr lang="zh-CN" altLang="en-US" sz="2000" b="1" dirty="0">
                <a:solidFill>
                  <a:schemeClr val="tx2"/>
                </a:solidFill>
              </a:rPr>
              <a:t>【解】： </a:t>
            </a:r>
          </a:p>
        </p:txBody>
      </p:sp>
      <p:sp>
        <p:nvSpPr>
          <p:cNvPr id="53252"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5pPr>
          </a:lstStyle>
          <a:p>
            <a:pPr lvl="0" algn="r">
              <a:buSzTx/>
            </a:pPr>
            <a:fld id="{9A0DB2DC-4C9A-4742-B13C-FB6460FD3503}" type="slidenum">
              <a:rPr lang="zh-CN" altLang="en-US" sz="1400" dirty="0">
                <a:ea typeface="宋体" panose="02010600030101010101" pitchFamily="2" charset="-122"/>
              </a:rPr>
              <a:t>52</a:t>
            </a:fld>
            <a:endParaRPr lang="zh-CN" altLang="en-US" sz="1400" dirty="0">
              <a:ea typeface="宋体" panose="02010600030101010101" pitchFamily="2" charset="-122"/>
            </a:endParaRPr>
          </a:p>
        </p:txBody>
      </p:sp>
      <p:sp>
        <p:nvSpPr>
          <p:cNvPr id="53251" name="矩形 53251"/>
          <p:cNvSpPr/>
          <p:nvPr/>
        </p:nvSpPr>
        <p:spPr>
          <a:xfrm>
            <a:off x="539750" y="2636838"/>
            <a:ext cx="3816350" cy="3887787"/>
          </a:xfrm>
          <a:prstGeom prst="rect">
            <a:avLst/>
          </a:prstGeom>
          <a:noFill/>
          <a:ln w="9525">
            <a:noFill/>
          </a:ln>
        </p:spPr>
        <p:txBody>
          <a:bodyPr anchor="t" anchorCtr="0"/>
          <a:lstStyle/>
          <a:p>
            <a:pPr marL="342900" indent="-342900">
              <a:lnSpc>
                <a:spcPct val="90000"/>
              </a:lnSpc>
              <a:spcBef>
                <a:spcPct val="20000"/>
              </a:spcBef>
              <a:buClr>
                <a:schemeClr val="folHlink"/>
              </a:buClr>
              <a:buFont typeface="Wingdings" panose="05000000000000000000" pitchFamily="2" charset="2"/>
            </a:pPr>
            <a:r>
              <a:rPr lang="zh-CN" altLang="en-US" sz="1600" dirty="0">
                <a:latin typeface="Arial" panose="020B0604020202020204" pitchFamily="34" charset="0"/>
                <a:ea typeface="宋体" panose="02010600030101010101" pitchFamily="2" charset="-122"/>
              </a:rPr>
              <a:t>（</a:t>
            </a:r>
            <a:r>
              <a:rPr lang="en-US" altLang="zh-CN" sz="1600" dirty="0">
                <a:latin typeface="Arial" panose="020B0604020202020204" pitchFamily="34" charset="0"/>
                <a:ea typeface="宋体" panose="02010600030101010101" pitchFamily="2" charset="-122"/>
              </a:rPr>
              <a:t>1</a:t>
            </a:r>
            <a:r>
              <a:rPr lang="zh-CN" altLang="en-US" sz="1600" dirty="0">
                <a:latin typeface="Arial" panose="020B0604020202020204" pitchFamily="34" charset="0"/>
                <a:ea typeface="宋体" panose="02010600030101010101" pitchFamily="2" charset="-122"/>
              </a:rPr>
              <a:t>）某设备请求使用总线，发出</a:t>
            </a:r>
            <a:r>
              <a:rPr lang="en-US" altLang="zh-CN" sz="1600" dirty="0" err="1">
                <a:latin typeface="Arial" panose="020B0604020202020204" pitchFamily="34" charset="0"/>
                <a:ea typeface="宋体" panose="02010600030101010101" pitchFamily="2" charset="-122"/>
              </a:rPr>
              <a:t>BRi</a:t>
            </a:r>
            <a:r>
              <a:rPr lang="en-US" altLang="zh-CN" sz="1600" dirty="0">
                <a:latin typeface="Arial" panose="020B0604020202020204" pitchFamily="34" charset="0"/>
                <a:ea typeface="宋体" panose="02010600030101010101" pitchFamily="2" charset="-122"/>
              </a:rPr>
              <a:t>=1</a:t>
            </a:r>
            <a:r>
              <a:rPr lang="zh-CN" altLang="en-US" sz="1600" dirty="0">
                <a:latin typeface="Arial" panose="020B0604020202020204" pitchFamily="34" charset="0"/>
                <a:ea typeface="宋体" panose="02010600030101010101" pitchFamily="2" charset="-122"/>
              </a:rPr>
              <a:t>信号。</a:t>
            </a:r>
          </a:p>
          <a:p>
            <a:pPr marL="342900" indent="-342900">
              <a:lnSpc>
                <a:spcPct val="90000"/>
              </a:lnSpc>
              <a:spcBef>
                <a:spcPct val="20000"/>
              </a:spcBef>
              <a:buClr>
                <a:schemeClr val="folHlink"/>
              </a:buClr>
              <a:buFont typeface="Wingdings" panose="05000000000000000000" pitchFamily="2" charset="2"/>
            </a:pPr>
            <a:r>
              <a:rPr lang="zh-CN" altLang="en-US" sz="1600" dirty="0">
                <a:latin typeface="Arial" panose="020B0604020202020204" pitchFamily="34" charset="0"/>
                <a:ea typeface="宋体" panose="02010600030101010101" pitchFamily="2" charset="-122"/>
              </a:rPr>
              <a:t>（</a:t>
            </a:r>
            <a:r>
              <a:rPr lang="en-US" altLang="zh-CN" sz="1600" dirty="0">
                <a:latin typeface="Arial" panose="020B0604020202020204" pitchFamily="34" charset="0"/>
                <a:ea typeface="宋体" panose="02010600030101010101" pitchFamily="2" charset="-122"/>
              </a:rPr>
              <a:t>2</a:t>
            </a:r>
            <a:r>
              <a:rPr lang="zh-CN" altLang="en-US" sz="1600" dirty="0">
                <a:latin typeface="Arial" panose="020B0604020202020204" pitchFamily="34" charset="0"/>
                <a:ea typeface="宋体" panose="02010600030101010101" pitchFamily="2" charset="-122"/>
              </a:rPr>
              <a:t>）总线应答，即以</a:t>
            </a:r>
            <a:r>
              <a:rPr lang="en-US" altLang="zh-CN" sz="1600" dirty="0" err="1">
                <a:latin typeface="Arial" panose="020B0604020202020204" pitchFamily="34" charset="0"/>
                <a:ea typeface="宋体" panose="02010600030101010101" pitchFamily="2" charset="-122"/>
              </a:rPr>
              <a:t>BGi</a:t>
            </a:r>
            <a:r>
              <a:rPr lang="en-US" altLang="zh-CN" sz="1600" dirty="0">
                <a:latin typeface="Arial" panose="020B0604020202020204" pitchFamily="34" charset="0"/>
                <a:ea typeface="宋体" panose="02010600030101010101" pitchFamily="2" charset="-122"/>
              </a:rPr>
              <a:t>=1</a:t>
            </a:r>
            <a:r>
              <a:rPr lang="zh-CN" altLang="en-US" sz="1600" dirty="0">
                <a:latin typeface="Arial" panose="020B0604020202020204" pitchFamily="34" charset="0"/>
                <a:ea typeface="宋体" panose="02010600030101010101" pitchFamily="2" charset="-122"/>
              </a:rPr>
              <a:t>查询。</a:t>
            </a:r>
          </a:p>
          <a:p>
            <a:pPr marL="342900" indent="-342900">
              <a:lnSpc>
                <a:spcPct val="90000"/>
              </a:lnSpc>
              <a:spcBef>
                <a:spcPct val="20000"/>
              </a:spcBef>
              <a:buClr>
                <a:schemeClr val="folHlink"/>
              </a:buClr>
              <a:buFont typeface="Wingdings" panose="05000000000000000000" pitchFamily="2" charset="2"/>
            </a:pPr>
            <a:r>
              <a:rPr lang="zh-CN" altLang="en-US" sz="1600" dirty="0">
                <a:latin typeface="Arial" panose="020B0604020202020204" pitchFamily="34" charset="0"/>
                <a:ea typeface="宋体" panose="02010600030101010101" pitchFamily="2" charset="-122"/>
              </a:rPr>
              <a:t>（</a:t>
            </a:r>
            <a:r>
              <a:rPr lang="en-US" altLang="zh-CN" sz="1600" dirty="0">
                <a:latin typeface="Arial" panose="020B0604020202020204" pitchFamily="34" charset="0"/>
                <a:ea typeface="宋体" panose="02010600030101010101" pitchFamily="2" charset="-122"/>
              </a:rPr>
              <a:t>3</a:t>
            </a:r>
            <a:r>
              <a:rPr lang="zh-CN" altLang="en-US" sz="1600" dirty="0">
                <a:latin typeface="Arial" panose="020B0604020202020204" pitchFamily="34" charset="0"/>
                <a:ea typeface="宋体" panose="02010600030101010101" pitchFamily="2" charset="-122"/>
              </a:rPr>
              <a:t>）当链式查询到该设备时，设备回答</a:t>
            </a:r>
            <a:r>
              <a:rPr lang="en-US" altLang="zh-CN" sz="1600" dirty="0">
                <a:latin typeface="Arial" panose="020B0604020202020204" pitchFamily="34" charset="0"/>
                <a:ea typeface="宋体" panose="02010600030101010101" pitchFamily="2" charset="-122"/>
              </a:rPr>
              <a:t>SACK=1</a:t>
            </a:r>
            <a:r>
              <a:rPr lang="zh-CN" altLang="en-US" sz="1600" dirty="0">
                <a:latin typeface="Arial" panose="020B0604020202020204" pitchFamily="34" charset="0"/>
                <a:ea typeface="宋体" panose="02010600030101010101" pitchFamily="2" charset="-122"/>
              </a:rPr>
              <a:t>，证实已收到</a:t>
            </a:r>
            <a:r>
              <a:rPr lang="en-US" altLang="zh-CN" sz="1600" dirty="0" err="1">
                <a:latin typeface="Arial" panose="020B0604020202020204" pitchFamily="34" charset="0"/>
                <a:ea typeface="宋体" panose="02010600030101010101" pitchFamily="2" charset="-122"/>
              </a:rPr>
              <a:t>BGi</a:t>
            </a:r>
            <a:r>
              <a:rPr lang="en-US" altLang="zh-CN" sz="1600" dirty="0">
                <a:latin typeface="Arial" panose="020B0604020202020204" pitchFamily="34" charset="0"/>
                <a:ea typeface="宋体" panose="02010600030101010101" pitchFamily="2" charset="-122"/>
              </a:rPr>
              <a:t>=1</a:t>
            </a:r>
            <a:r>
              <a:rPr lang="zh-CN" altLang="en-US" sz="1600" dirty="0">
                <a:latin typeface="Arial" panose="020B0604020202020204" pitchFamily="34" charset="0"/>
                <a:ea typeface="宋体" panose="02010600030101010101" pitchFamily="2" charset="-122"/>
              </a:rPr>
              <a:t>信号，同时令</a:t>
            </a:r>
            <a:r>
              <a:rPr lang="en-US" altLang="zh-CN" sz="1600" dirty="0" err="1">
                <a:latin typeface="Arial" panose="020B0604020202020204" pitchFamily="34" charset="0"/>
                <a:ea typeface="宋体" panose="02010600030101010101" pitchFamily="2" charset="-122"/>
              </a:rPr>
              <a:t>BRi</a:t>
            </a:r>
            <a:r>
              <a:rPr lang="en-US" altLang="zh-CN" sz="1600" dirty="0">
                <a:latin typeface="Arial" panose="020B0604020202020204" pitchFamily="34" charset="0"/>
                <a:ea typeface="宋体" panose="02010600030101010101" pitchFamily="2" charset="-122"/>
              </a:rPr>
              <a:t>=0</a:t>
            </a:r>
            <a:r>
              <a:rPr lang="zh-CN" altLang="en-US" sz="1600" dirty="0">
                <a:latin typeface="Arial" panose="020B0604020202020204" pitchFamily="34" charset="0"/>
                <a:ea typeface="宋体" panose="02010600030101010101" pitchFamily="2" charset="-122"/>
              </a:rPr>
              <a:t>。</a:t>
            </a:r>
          </a:p>
          <a:p>
            <a:pPr marL="342900" indent="-342900">
              <a:lnSpc>
                <a:spcPct val="90000"/>
              </a:lnSpc>
              <a:spcBef>
                <a:spcPct val="20000"/>
              </a:spcBef>
              <a:buClr>
                <a:schemeClr val="folHlink"/>
              </a:buClr>
              <a:buFont typeface="Wingdings" panose="05000000000000000000" pitchFamily="2" charset="2"/>
            </a:pPr>
            <a:r>
              <a:rPr lang="zh-CN" altLang="en-US" sz="1600" dirty="0">
                <a:latin typeface="Arial" panose="020B0604020202020204" pitchFamily="34" charset="0"/>
                <a:ea typeface="宋体" panose="02010600030101010101" pitchFamily="2" charset="-122"/>
              </a:rPr>
              <a:t>（</a:t>
            </a:r>
            <a:r>
              <a:rPr lang="en-US" altLang="zh-CN" sz="1600" dirty="0">
                <a:latin typeface="Arial" panose="020B0604020202020204" pitchFamily="34" charset="0"/>
                <a:ea typeface="宋体" panose="02010600030101010101" pitchFamily="2" charset="-122"/>
              </a:rPr>
              <a:t>4</a:t>
            </a:r>
            <a:r>
              <a:rPr lang="zh-CN" altLang="en-US" sz="1600" dirty="0">
                <a:latin typeface="Arial" panose="020B0604020202020204" pitchFamily="34" charset="0"/>
                <a:ea typeface="宋体" panose="02010600030101010101" pitchFamily="2" charset="-122"/>
              </a:rPr>
              <a:t>）</a:t>
            </a:r>
            <a:r>
              <a:rPr lang="en-US" altLang="zh-CN" sz="1600" dirty="0">
                <a:latin typeface="Arial" panose="020B0604020202020204" pitchFamily="34" charset="0"/>
                <a:ea typeface="宋体" panose="02010600030101010101" pitchFamily="2" charset="-122"/>
              </a:rPr>
              <a:t>CPU</a:t>
            </a:r>
            <a:r>
              <a:rPr lang="zh-CN" altLang="en-US" sz="1600" dirty="0">
                <a:latin typeface="Arial" panose="020B0604020202020204" pitchFamily="34" charset="0"/>
                <a:ea typeface="宋体" panose="02010600030101010101" pitchFamily="2" charset="-122"/>
              </a:rPr>
              <a:t>接到</a:t>
            </a:r>
            <a:r>
              <a:rPr lang="en-US" altLang="zh-CN" sz="1600" dirty="0">
                <a:latin typeface="Arial" panose="020B0604020202020204" pitchFamily="34" charset="0"/>
                <a:ea typeface="宋体" panose="02010600030101010101" pitchFamily="2" charset="-122"/>
              </a:rPr>
              <a:t>SACK</a:t>
            </a:r>
            <a:r>
              <a:rPr lang="zh-CN" altLang="en-US" sz="1600" dirty="0">
                <a:latin typeface="Arial" panose="020B0604020202020204" pitchFamily="34" charset="0"/>
                <a:ea typeface="宋体" panose="02010600030101010101" pitchFamily="2" charset="-122"/>
              </a:rPr>
              <a:t>信号，令</a:t>
            </a:r>
            <a:r>
              <a:rPr lang="en-US" altLang="zh-CN" sz="1600" dirty="0" err="1">
                <a:latin typeface="Arial" panose="020B0604020202020204" pitchFamily="34" charset="0"/>
                <a:ea typeface="宋体" panose="02010600030101010101" pitchFamily="2" charset="-122"/>
              </a:rPr>
              <a:t>BGi</a:t>
            </a:r>
            <a:r>
              <a:rPr lang="en-US" altLang="zh-CN" sz="1600" dirty="0">
                <a:latin typeface="Arial" panose="020B0604020202020204" pitchFamily="34" charset="0"/>
                <a:ea typeface="宋体" panose="02010600030101010101" pitchFamily="2" charset="-122"/>
              </a:rPr>
              <a:t>=0</a:t>
            </a:r>
            <a:r>
              <a:rPr lang="zh-CN" altLang="en-US" sz="1600" dirty="0">
                <a:latin typeface="Arial" panose="020B0604020202020204" pitchFamily="34" charset="0"/>
                <a:ea typeface="宋体" panose="02010600030101010101" pitchFamily="2" charset="-122"/>
              </a:rPr>
              <a:t>，不再查询。</a:t>
            </a:r>
          </a:p>
          <a:p>
            <a:pPr marL="342900" indent="-342900">
              <a:lnSpc>
                <a:spcPct val="90000"/>
              </a:lnSpc>
              <a:spcBef>
                <a:spcPct val="20000"/>
              </a:spcBef>
              <a:buClr>
                <a:schemeClr val="folHlink"/>
              </a:buClr>
              <a:buFont typeface="Wingdings" panose="05000000000000000000" pitchFamily="2" charset="2"/>
            </a:pPr>
            <a:r>
              <a:rPr lang="zh-CN" altLang="en-US" sz="1600" dirty="0">
                <a:latin typeface="Arial" panose="020B0604020202020204" pitchFamily="34" charset="0"/>
                <a:ea typeface="宋体" panose="02010600030101010101" pitchFamily="2" charset="-122"/>
              </a:rPr>
              <a:t>（</a:t>
            </a:r>
            <a:r>
              <a:rPr lang="en-US" altLang="zh-CN" sz="1600" dirty="0">
                <a:latin typeface="Arial" panose="020B0604020202020204" pitchFamily="34" charset="0"/>
                <a:ea typeface="宋体" panose="02010600030101010101" pitchFamily="2" charset="-122"/>
              </a:rPr>
              <a:t>5</a:t>
            </a:r>
            <a:r>
              <a:rPr lang="zh-CN" altLang="en-US" sz="1600" dirty="0">
                <a:latin typeface="Arial" panose="020B0604020202020204" pitchFamily="34" charset="0"/>
                <a:ea typeface="宋体" panose="02010600030101010101" pitchFamily="2" charset="-122"/>
              </a:rPr>
              <a:t>）若此时</a:t>
            </a:r>
            <a:r>
              <a:rPr lang="en-US" altLang="zh-CN" sz="1600" dirty="0">
                <a:latin typeface="Arial" panose="020B0604020202020204" pitchFamily="34" charset="0"/>
                <a:ea typeface="宋体" panose="02010600030101010101" pitchFamily="2" charset="-122"/>
              </a:rPr>
              <a:t>BBSY=0</a:t>
            </a:r>
            <a:r>
              <a:rPr lang="zh-CN" altLang="en-US" sz="1600" dirty="0">
                <a:latin typeface="Arial" panose="020B0604020202020204" pitchFamily="34" charset="0"/>
                <a:ea typeface="宋体" panose="02010600030101010101" pitchFamily="2" charset="-122"/>
              </a:rPr>
              <a:t>（总线空闲），则</a:t>
            </a:r>
            <a:r>
              <a:rPr lang="en-US" altLang="zh-CN" sz="1600" dirty="0">
                <a:latin typeface="Arial" panose="020B0604020202020204" pitchFamily="34" charset="0"/>
                <a:ea typeface="宋体" panose="02010600030101010101" pitchFamily="2" charset="-122"/>
              </a:rPr>
              <a:t>BBSY=1</a:t>
            </a:r>
            <a:r>
              <a:rPr lang="zh-CN" altLang="en-US" sz="1600" dirty="0">
                <a:latin typeface="Arial" panose="020B0604020202020204" pitchFamily="34" charset="0"/>
                <a:ea typeface="宋体" panose="02010600030101010101" pitchFamily="2" charset="-122"/>
              </a:rPr>
              <a:t>，该设备获得总线控制权。</a:t>
            </a:r>
          </a:p>
          <a:p>
            <a:pPr marL="342900" indent="-342900">
              <a:lnSpc>
                <a:spcPct val="90000"/>
              </a:lnSpc>
              <a:spcBef>
                <a:spcPct val="20000"/>
              </a:spcBef>
              <a:buClr>
                <a:schemeClr val="folHlink"/>
              </a:buClr>
              <a:buFont typeface="Wingdings" panose="05000000000000000000" pitchFamily="2" charset="2"/>
            </a:pPr>
            <a:r>
              <a:rPr lang="zh-CN" altLang="en-US" sz="1600" dirty="0">
                <a:latin typeface="Arial" panose="020B0604020202020204" pitchFamily="34" charset="0"/>
                <a:ea typeface="宋体" panose="02010600030101010101" pitchFamily="2" charset="-122"/>
              </a:rPr>
              <a:t>（</a:t>
            </a:r>
            <a:r>
              <a:rPr lang="en-US" altLang="zh-CN" sz="1600" dirty="0">
                <a:latin typeface="Arial" panose="020B0604020202020204" pitchFamily="34" charset="0"/>
                <a:ea typeface="宋体" panose="02010600030101010101" pitchFamily="2" charset="-122"/>
              </a:rPr>
              <a:t>6</a:t>
            </a:r>
            <a:r>
              <a:rPr lang="zh-CN" altLang="en-US" sz="1600" dirty="0">
                <a:latin typeface="Arial" panose="020B0604020202020204" pitchFamily="34" charset="0"/>
                <a:ea typeface="宋体" panose="02010600030101010101" pitchFamily="2" charset="-122"/>
              </a:rPr>
              <a:t>）设备用完总线后，令</a:t>
            </a:r>
            <a:r>
              <a:rPr lang="en-US" altLang="zh-CN" sz="1600" dirty="0">
                <a:latin typeface="Arial" panose="020B0604020202020204" pitchFamily="34" charset="0"/>
                <a:ea typeface="宋体" panose="02010600030101010101" pitchFamily="2" charset="-122"/>
              </a:rPr>
              <a:t>SACK=0</a:t>
            </a:r>
            <a:r>
              <a:rPr lang="zh-CN" altLang="en-US" sz="1600" dirty="0">
                <a:latin typeface="Arial" panose="020B0604020202020204" pitchFamily="34" charset="0"/>
                <a:ea typeface="宋体" panose="02010600030101010101" pitchFamily="2" charset="-122"/>
              </a:rPr>
              <a:t>，</a:t>
            </a:r>
            <a:r>
              <a:rPr lang="en-US" altLang="zh-CN" sz="1600" dirty="0">
                <a:latin typeface="Arial" panose="020B0604020202020204" pitchFamily="34" charset="0"/>
                <a:ea typeface="宋体" panose="02010600030101010101" pitchFamily="2" charset="-122"/>
              </a:rPr>
              <a:t>BBSY=0</a:t>
            </a:r>
            <a:r>
              <a:rPr lang="zh-CN" altLang="en-US" sz="1600" dirty="0">
                <a:latin typeface="Arial" panose="020B0604020202020204" pitchFamily="34" charset="0"/>
                <a:ea typeface="宋体" panose="02010600030101010101" pitchFamily="2" charset="-122"/>
              </a:rPr>
              <a:t>，释放总线。</a:t>
            </a:r>
          </a:p>
          <a:p>
            <a:pPr marL="342900" indent="-342900">
              <a:lnSpc>
                <a:spcPct val="90000"/>
              </a:lnSpc>
              <a:spcBef>
                <a:spcPct val="20000"/>
              </a:spcBef>
              <a:buClr>
                <a:schemeClr val="folHlink"/>
              </a:buClr>
              <a:buFont typeface="Wingdings" panose="05000000000000000000" pitchFamily="2" charset="2"/>
            </a:pPr>
            <a:r>
              <a:rPr lang="zh-CN" altLang="en-US" sz="1600" dirty="0">
                <a:latin typeface="Arial" panose="020B0604020202020204" pitchFamily="34" charset="0"/>
                <a:ea typeface="宋体" panose="02010600030101010101" pitchFamily="2" charset="-122"/>
              </a:rPr>
              <a:t>（</a:t>
            </a:r>
            <a:r>
              <a:rPr lang="en-US" altLang="zh-CN" sz="1600" dirty="0">
                <a:latin typeface="Arial" panose="020B0604020202020204" pitchFamily="34" charset="0"/>
                <a:ea typeface="宋体" panose="02010600030101010101" pitchFamily="2" charset="-122"/>
              </a:rPr>
              <a:t>7</a:t>
            </a:r>
            <a:r>
              <a:rPr lang="zh-CN" altLang="en-US" sz="1600" dirty="0">
                <a:latin typeface="Arial" panose="020B0604020202020204" pitchFamily="34" charset="0"/>
                <a:ea typeface="宋体" panose="02010600030101010101" pitchFamily="2" charset="-122"/>
              </a:rPr>
              <a:t>）若上述设备在申请总线时</a:t>
            </a:r>
            <a:r>
              <a:rPr lang="en-US" altLang="zh-CN" sz="1600" dirty="0">
                <a:latin typeface="Arial" panose="020B0604020202020204" pitchFamily="34" charset="0"/>
                <a:ea typeface="宋体" panose="02010600030101010101" pitchFamily="2" charset="-122"/>
              </a:rPr>
              <a:t>BBSY=1</a:t>
            </a:r>
            <a:r>
              <a:rPr lang="zh-CN" altLang="en-US" sz="1600" dirty="0">
                <a:latin typeface="Arial" panose="020B0604020202020204" pitchFamily="34" charset="0"/>
                <a:ea typeface="宋体" panose="02010600030101010101" pitchFamily="2" charset="-122"/>
              </a:rPr>
              <a:t>，则需等待现行传送结束，</a:t>
            </a:r>
            <a:r>
              <a:rPr lang="en-US" altLang="zh-CN" sz="1600" dirty="0">
                <a:latin typeface="Arial" panose="020B0604020202020204" pitchFamily="34" charset="0"/>
                <a:ea typeface="宋体" panose="02010600030101010101" pitchFamily="2" charset="-122"/>
              </a:rPr>
              <a:t>BBSY=0</a:t>
            </a:r>
            <a:r>
              <a:rPr lang="zh-CN" altLang="en-US" sz="1600" dirty="0">
                <a:latin typeface="Arial" panose="020B0604020202020204" pitchFamily="34" charset="0"/>
                <a:ea typeface="宋体" panose="02010600030101010101" pitchFamily="2" charset="-122"/>
              </a:rPr>
              <a:t>时，方能接管总线。</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1" y="2633878"/>
            <a:ext cx="4608388" cy="266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p:cNvSpPr>
          <p:nvPr>
            <p:ph type="title"/>
          </p:nvPr>
        </p:nvSpPr>
        <p:spPr/>
        <p:txBody>
          <a:bodyPr vert="horz" wrap="square" lIns="91440" tIns="45720" rIns="91440" bIns="45720" anchor="b" anchorCtr="0"/>
          <a:lstStyle/>
          <a:p>
            <a:pPr eaLnBrk="1" hangingPunct="1"/>
            <a:r>
              <a:rPr lang="en-US" altLang="zh-CN" dirty="0"/>
              <a:t>6.4.2 </a:t>
            </a:r>
            <a:r>
              <a:rPr lang="zh-CN" altLang="en-US" dirty="0"/>
              <a:t>总线数据传送模式</a:t>
            </a:r>
          </a:p>
        </p:txBody>
      </p:sp>
      <p:sp>
        <p:nvSpPr>
          <p:cNvPr id="4403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53</a:t>
            </a:fld>
            <a:endParaRPr lang="en-US" altLang="zh-CN" sz="1000" dirty="0"/>
          </a:p>
        </p:txBody>
      </p:sp>
      <p:pic>
        <p:nvPicPr>
          <p:cNvPr id="54274" name="图片 54274"/>
          <p:cNvPicPr>
            <a:picLocks noChangeAspect="1"/>
          </p:cNvPicPr>
          <p:nvPr/>
        </p:nvPicPr>
        <p:blipFill>
          <a:blip r:embed="rId2"/>
          <a:stretch>
            <a:fillRect/>
          </a:stretch>
        </p:blipFill>
        <p:spPr>
          <a:xfrm>
            <a:off x="3419872" y="1688465"/>
            <a:ext cx="5329555" cy="4289425"/>
          </a:xfrm>
          <a:prstGeom prst="rect">
            <a:avLst/>
          </a:prstGeom>
          <a:noFill/>
          <a:ln w="9525">
            <a:noFill/>
          </a:ln>
        </p:spPr>
      </p:pic>
      <p:sp>
        <p:nvSpPr>
          <p:cNvPr id="54275" name="文本框 54275"/>
          <p:cNvSpPr txBox="1"/>
          <p:nvPr/>
        </p:nvSpPr>
        <p:spPr>
          <a:xfrm>
            <a:off x="251460" y="1412776"/>
            <a:ext cx="2952388" cy="3250121"/>
          </a:xfrm>
          <a:prstGeom prst="rect">
            <a:avLst/>
          </a:prstGeom>
          <a:noFill/>
          <a:ln w="9525">
            <a:noFill/>
          </a:ln>
        </p:spPr>
        <p:txBody>
          <a:bodyPr wrap="square" anchor="t" anchorCtr="0">
            <a:spAutoFit/>
          </a:bodyPr>
          <a:lstStyle/>
          <a:p>
            <a:pPr marL="342900" indent="-342900">
              <a:lnSpc>
                <a:spcPct val="130000"/>
              </a:lnSpc>
              <a:spcBef>
                <a:spcPct val="20000"/>
              </a:spcBef>
              <a:buClr>
                <a:schemeClr val="hlink"/>
              </a:buClr>
              <a:buNone/>
            </a:pPr>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当代的总线标准大都能支持</a:t>
            </a:r>
            <a:r>
              <a:rPr lang="zh-CN" altLang="en-US" b="1" dirty="0">
                <a:solidFill>
                  <a:schemeClr val="tx2"/>
                </a:solidFill>
                <a:latin typeface="Arial" panose="020B0604020202020204" pitchFamily="34" charset="0"/>
                <a:ea typeface="宋体" panose="02010600030101010101" pitchFamily="2" charset="-122"/>
              </a:rPr>
              <a:t>四类模式的数据传送（</a:t>
            </a:r>
            <a:r>
              <a:rPr lang="en-US" altLang="zh-CN" b="1" dirty="0">
                <a:solidFill>
                  <a:schemeClr val="tx2"/>
                </a:solidFill>
                <a:latin typeface="Arial" panose="020B0604020202020204" pitchFamily="34" charset="0"/>
                <a:ea typeface="宋体" panose="02010600030101010101" pitchFamily="2" charset="-122"/>
              </a:rPr>
              <a:t>P204</a:t>
            </a:r>
            <a:r>
              <a:rPr lang="zh-CN" altLang="en-US" b="1" dirty="0">
                <a:solidFill>
                  <a:schemeClr val="tx2"/>
                </a:solidFill>
                <a:latin typeface="Arial" panose="020B0604020202020204" pitchFamily="34" charset="0"/>
                <a:ea typeface="宋体" panose="02010600030101010101" pitchFamily="2" charset="-122"/>
              </a:rPr>
              <a:t>）：</a:t>
            </a:r>
          </a:p>
          <a:p>
            <a:pPr marL="342900" indent="-342900">
              <a:lnSpc>
                <a:spcPct val="130000"/>
              </a:lnSpc>
              <a:spcBef>
                <a:spcPct val="20000"/>
              </a:spcBef>
              <a:buClr>
                <a:schemeClr val="hlink"/>
              </a:buClr>
              <a:buFont typeface="Arial" panose="020B0604020202020204" pitchFamily="34" charset="0"/>
              <a:buAutoNum type="circleNumDbPlain"/>
            </a:pPr>
            <a:r>
              <a:rPr lang="zh-CN" altLang="en-US" b="1" dirty="0">
                <a:latin typeface="Arial" panose="020B0604020202020204" pitchFamily="34" charset="0"/>
                <a:ea typeface="宋体" panose="02010600030101010101" pitchFamily="2" charset="-122"/>
              </a:rPr>
              <a:t>读、写操作</a:t>
            </a:r>
            <a:endParaRPr lang="zh-CN" altLang="en-US" dirty="0">
              <a:latin typeface="Arial" panose="020B0604020202020204" pitchFamily="34" charset="0"/>
              <a:ea typeface="宋体" panose="02010600030101010101" pitchFamily="2" charset="-122"/>
            </a:endParaRPr>
          </a:p>
          <a:p>
            <a:pPr marL="342900" indent="-342900">
              <a:lnSpc>
                <a:spcPct val="130000"/>
              </a:lnSpc>
              <a:spcBef>
                <a:spcPct val="20000"/>
              </a:spcBef>
              <a:buClr>
                <a:schemeClr val="hlink"/>
              </a:buClr>
              <a:buFont typeface="Arial" panose="020B0604020202020204" pitchFamily="34" charset="0"/>
              <a:buAutoNum type="circleNumDbPlain"/>
            </a:pPr>
            <a:r>
              <a:rPr lang="zh-CN" altLang="en-US" b="1" dirty="0">
                <a:latin typeface="Arial" panose="020B0604020202020204" pitchFamily="34" charset="0"/>
                <a:ea typeface="宋体" panose="02010600030101010101" pitchFamily="2" charset="-122"/>
              </a:rPr>
              <a:t>块传送操作</a:t>
            </a:r>
            <a:endParaRPr lang="zh-CN" altLang="en-US" dirty="0"/>
          </a:p>
          <a:p>
            <a:pPr marL="342900" indent="-342900">
              <a:lnSpc>
                <a:spcPct val="130000"/>
              </a:lnSpc>
              <a:spcBef>
                <a:spcPct val="20000"/>
              </a:spcBef>
              <a:buClr>
                <a:schemeClr val="hlink"/>
              </a:buClr>
              <a:buFont typeface="Arial" panose="020B0604020202020204" pitchFamily="34" charset="0"/>
              <a:buAutoNum type="circleNumDbPlain"/>
            </a:pPr>
            <a:r>
              <a:rPr lang="zh-CN" altLang="en-US" b="1" dirty="0">
                <a:latin typeface="Arial" panose="020B0604020202020204" pitchFamily="34" charset="0"/>
                <a:ea typeface="宋体" panose="02010600030101010101" pitchFamily="2" charset="-122"/>
              </a:rPr>
              <a:t>写后读、读修改写操作</a:t>
            </a:r>
            <a:endParaRPr lang="zh-CN" altLang="en-US" dirty="0">
              <a:latin typeface="Arial" panose="020B0604020202020204" pitchFamily="34" charset="0"/>
              <a:ea typeface="宋体" panose="02010600030101010101" pitchFamily="2" charset="-122"/>
            </a:endParaRPr>
          </a:p>
          <a:p>
            <a:pPr marL="342900" indent="-342900">
              <a:lnSpc>
                <a:spcPct val="130000"/>
              </a:lnSpc>
              <a:spcBef>
                <a:spcPct val="20000"/>
              </a:spcBef>
              <a:buClr>
                <a:schemeClr val="hlink"/>
              </a:buClr>
              <a:buFont typeface="Arial" panose="020B0604020202020204" pitchFamily="34" charset="0"/>
              <a:buAutoNum type="circleNumDbPlain"/>
            </a:pPr>
            <a:r>
              <a:rPr lang="zh-CN" altLang="en-US" b="1" dirty="0">
                <a:latin typeface="Arial" panose="020B0604020202020204" pitchFamily="34" charset="0"/>
                <a:ea typeface="宋体" panose="02010600030101010101" pitchFamily="2" charset="-122"/>
              </a:rPr>
              <a:t>广播、广集操作</a:t>
            </a:r>
            <a:endParaRPr lang="en-US" altLang="zh-CN" b="1" dirty="0">
              <a:latin typeface="Arial" panose="020B0604020202020204" pitchFamily="34" charset="0"/>
              <a:ea typeface="宋体" panose="02010600030101010101" pitchFamily="2" charset="-122"/>
            </a:endParaRPr>
          </a:p>
          <a:p>
            <a:pPr>
              <a:lnSpc>
                <a:spcPct val="130000"/>
              </a:lnSpc>
              <a:spcBef>
                <a:spcPct val="20000"/>
              </a:spcBef>
              <a:buClr>
                <a:schemeClr val="hlink"/>
              </a:buClr>
            </a:pPr>
            <a:r>
              <a:rPr lang="zh-CN" altLang="en-US" dirty="0"/>
              <a:t>以下分别进行介绍</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文本占位符 55297"/>
          <p:cNvSpPr>
            <a:spLocks noGrp="1" noRot="1"/>
          </p:cNvSpPr>
          <p:nvPr>
            <p:ph idx="1"/>
          </p:nvPr>
        </p:nvSpPr>
        <p:spPr>
          <a:xfrm>
            <a:off x="301625" y="836613"/>
            <a:ext cx="8540750" cy="5186362"/>
          </a:xfrm>
        </p:spPr>
        <p:txBody>
          <a:bodyPr anchor="t" anchorCtr="0"/>
          <a:lstStyle/>
          <a:p>
            <a:pPr marL="990600" lvl="1" indent="-533400">
              <a:lnSpc>
                <a:spcPct val="120000"/>
              </a:lnSpc>
              <a:buFont typeface="Wingdings" panose="05000000000000000000" pitchFamily="2" charset="2"/>
              <a:buAutoNum type="arabicPeriod"/>
            </a:pPr>
            <a:r>
              <a:rPr lang="zh-CN" altLang="en-US" b="1" dirty="0"/>
              <a:t>读、写操作</a:t>
            </a:r>
          </a:p>
          <a:p>
            <a:pPr marL="990600" lvl="1" indent="-533400">
              <a:lnSpc>
                <a:spcPct val="120000"/>
              </a:lnSpc>
            </a:pPr>
            <a:r>
              <a:rPr lang="zh-CN" altLang="en-US" b="1" dirty="0">
                <a:solidFill>
                  <a:schemeClr val="hlink"/>
                </a:solidFill>
              </a:rPr>
              <a:t>读操作</a:t>
            </a:r>
            <a:r>
              <a:rPr lang="zh-CN" altLang="en-US" b="1" dirty="0"/>
              <a:t>是由从方到主方的数据传送；</a:t>
            </a:r>
          </a:p>
          <a:p>
            <a:pPr marL="990600" lvl="1" indent="-533400"/>
            <a:r>
              <a:rPr lang="zh-CN" altLang="en-US" b="1" dirty="0">
                <a:solidFill>
                  <a:schemeClr val="hlink"/>
                </a:solidFill>
              </a:rPr>
              <a:t>写操作</a:t>
            </a:r>
            <a:r>
              <a:rPr lang="zh-CN" altLang="en-US" b="1" dirty="0"/>
              <a:t>是由主方到从方的数据传送。</a:t>
            </a:r>
          </a:p>
          <a:p>
            <a:pPr marL="990600" lvl="1" indent="-533400"/>
            <a:r>
              <a:rPr lang="zh-CN" altLang="en-US" b="1" dirty="0"/>
              <a:t>传送过程：</a:t>
            </a:r>
          </a:p>
          <a:p>
            <a:pPr marL="1371600" lvl="2" indent="-457200"/>
            <a:r>
              <a:rPr lang="zh-CN" altLang="en-US" b="1" dirty="0"/>
              <a:t>主方先以一个总线周期发出命令和从方地址，经过一定的延时再开始数据传送总线周期。</a:t>
            </a:r>
          </a:p>
          <a:p>
            <a:pPr marL="1371600" lvl="2" indent="-457200"/>
            <a:r>
              <a:rPr lang="zh-CN" altLang="en-US" b="1" dirty="0"/>
              <a:t>为了提高总线利用率，减少延时损失，主方完成寻址总线周期后可让出总线控制权，以使其他主方完成更紧迫的操作。然后再重新竞争总线，完成数据传送总线周期。</a:t>
            </a:r>
          </a:p>
        </p:txBody>
      </p:sp>
      <p:sp>
        <p:nvSpPr>
          <p:cNvPr id="55298"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5pPr>
          </a:lstStyle>
          <a:p>
            <a:pPr lvl="0" algn="r">
              <a:buSzTx/>
            </a:pPr>
            <a:fld id="{9A0DB2DC-4C9A-4742-B13C-FB6460FD3503}" type="slidenum">
              <a:rPr lang="zh-CN" altLang="en-US" sz="1400" dirty="0">
                <a:ea typeface="宋体" panose="02010600030101010101" pitchFamily="2" charset="-122"/>
              </a:rPr>
              <a:t>54</a:t>
            </a:fld>
            <a:endParaRPr lang="zh-CN" altLang="en-US" sz="1400" dirty="0">
              <a:ea typeface="宋体" panose="02010600030101010101" pitchFamily="2" charset="-122"/>
            </a:endParaRPr>
          </a:p>
        </p:txBody>
      </p:sp>
      <p:pic>
        <p:nvPicPr>
          <p:cNvPr id="3" name="Picture 2">
            <a:extLst>
              <a:ext uri="{FF2B5EF4-FFF2-40B4-BE49-F238E27FC236}">
                <a16:creationId xmlns:a16="http://schemas.microsoft.com/office/drawing/2014/main" id="{CA8533EC-A9CD-0022-0DA4-6DC31C2A6A2A}"/>
              </a:ext>
            </a:extLst>
          </p:cNvPr>
          <p:cNvPicPr>
            <a:picLocks noChangeAspect="1"/>
          </p:cNvPicPr>
          <p:nvPr/>
        </p:nvPicPr>
        <p:blipFill>
          <a:blip r:embed="rId2"/>
          <a:stretch>
            <a:fillRect/>
          </a:stretch>
        </p:blipFill>
        <p:spPr>
          <a:xfrm>
            <a:off x="3875584" y="5114243"/>
            <a:ext cx="3744416" cy="1424669"/>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文本占位符 56321"/>
          <p:cNvSpPr>
            <a:spLocks noGrp="1" noRot="1"/>
          </p:cNvSpPr>
          <p:nvPr>
            <p:ph idx="1"/>
          </p:nvPr>
        </p:nvSpPr>
        <p:spPr>
          <a:xfrm>
            <a:off x="301625" y="908050"/>
            <a:ext cx="8540750" cy="5114925"/>
          </a:xfrm>
        </p:spPr>
        <p:txBody>
          <a:bodyPr anchor="t" anchorCtr="0"/>
          <a:lstStyle/>
          <a:p>
            <a:pPr lvl="1">
              <a:lnSpc>
                <a:spcPct val="130000"/>
              </a:lnSpc>
              <a:buNone/>
            </a:pPr>
            <a:r>
              <a:rPr lang="en-US" altLang="zh-CN" b="1">
                <a:solidFill>
                  <a:schemeClr val="hlink"/>
                </a:solidFill>
              </a:rPr>
              <a:t>2.</a:t>
            </a:r>
            <a:r>
              <a:rPr lang="en-US" altLang="zh-CN" b="1" dirty="0"/>
              <a:t> </a:t>
            </a:r>
            <a:r>
              <a:rPr lang="zh-CN" altLang="en-US" b="1" dirty="0"/>
              <a:t>块传送操作</a:t>
            </a:r>
          </a:p>
          <a:p>
            <a:pPr lvl="1"/>
            <a:r>
              <a:rPr lang="zh-CN" altLang="en-US" b="1" dirty="0">
                <a:solidFill>
                  <a:srgbClr val="000099"/>
                </a:solidFill>
              </a:rPr>
              <a:t>只需给出块的起始地址</a:t>
            </a:r>
            <a:r>
              <a:rPr lang="zh-CN" altLang="en-US" b="1" dirty="0"/>
              <a:t>，然后对固定块长度的数据一个接一个地读出或写入。</a:t>
            </a:r>
          </a:p>
          <a:p>
            <a:pPr lvl="1"/>
            <a:r>
              <a:rPr lang="en-US" altLang="zh-CN" b="1" dirty="0"/>
              <a:t>CPU(</a:t>
            </a:r>
            <a:r>
              <a:rPr lang="zh-CN" altLang="en-US" b="1" dirty="0"/>
              <a:t>主方</a:t>
            </a:r>
            <a:r>
              <a:rPr lang="en-US" altLang="zh-CN" b="1" dirty="0"/>
              <a:t>)</a:t>
            </a:r>
            <a:r>
              <a:rPr lang="zh-CN" altLang="en-US" b="1" dirty="0"/>
              <a:t>与存储器</a:t>
            </a:r>
            <a:r>
              <a:rPr lang="en-US" altLang="zh-CN" b="1" dirty="0"/>
              <a:t>(</a:t>
            </a:r>
            <a:r>
              <a:rPr lang="zh-CN" altLang="en-US" b="1" dirty="0"/>
              <a:t>从方</a:t>
            </a:r>
            <a:r>
              <a:rPr lang="en-US" altLang="zh-CN" b="1" dirty="0"/>
              <a:t>)</a:t>
            </a:r>
            <a:r>
              <a:rPr lang="zh-CN" altLang="en-US" b="1" dirty="0"/>
              <a:t>之间的块传送，常称为</a:t>
            </a:r>
            <a:r>
              <a:rPr lang="zh-CN" altLang="en-US" b="1" dirty="0">
                <a:solidFill>
                  <a:srgbClr val="0000FF"/>
                </a:solidFill>
              </a:rPr>
              <a:t>猝发式传送</a:t>
            </a:r>
            <a:r>
              <a:rPr lang="zh-CN" altLang="en-US" b="1" dirty="0"/>
              <a:t>，其块长一般固定为数据线宽度</a:t>
            </a:r>
            <a:r>
              <a:rPr lang="en-US" altLang="zh-CN" b="1" dirty="0"/>
              <a:t>(</a:t>
            </a:r>
            <a:r>
              <a:rPr lang="zh-CN" altLang="en-US" b="1" dirty="0"/>
              <a:t>存储器字长</a:t>
            </a:r>
            <a:r>
              <a:rPr lang="en-US" altLang="zh-CN" b="1" dirty="0"/>
              <a:t>)</a:t>
            </a:r>
            <a:r>
              <a:rPr lang="zh-CN" altLang="en-US" b="1" dirty="0"/>
              <a:t>的</a:t>
            </a:r>
            <a:r>
              <a:rPr lang="en-US" altLang="zh-CN" b="1" dirty="0"/>
              <a:t>4</a:t>
            </a:r>
            <a:r>
              <a:rPr lang="zh-CN" altLang="en-US" b="1" dirty="0"/>
              <a:t>倍。</a:t>
            </a:r>
          </a:p>
        </p:txBody>
      </p:sp>
      <p:sp>
        <p:nvSpPr>
          <p:cNvPr id="56322"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5pPr>
          </a:lstStyle>
          <a:p>
            <a:pPr lvl="0" algn="r">
              <a:buSzTx/>
            </a:pPr>
            <a:fld id="{9A0DB2DC-4C9A-4742-B13C-FB6460FD3503}" type="slidenum">
              <a:rPr lang="zh-CN" altLang="en-US" sz="1400" dirty="0">
                <a:ea typeface="宋体" panose="02010600030101010101" pitchFamily="2" charset="-122"/>
              </a:rPr>
              <a:t>55</a:t>
            </a:fld>
            <a:endParaRPr lang="zh-CN" altLang="en-US" sz="1400" dirty="0">
              <a:ea typeface="宋体" panose="02010600030101010101" pitchFamily="2" charset="-122"/>
            </a:endParaRPr>
          </a:p>
        </p:txBody>
      </p:sp>
      <p:pic>
        <p:nvPicPr>
          <p:cNvPr id="3" name="Picture 2">
            <a:extLst>
              <a:ext uri="{FF2B5EF4-FFF2-40B4-BE49-F238E27FC236}">
                <a16:creationId xmlns:a16="http://schemas.microsoft.com/office/drawing/2014/main" id="{1E8A855C-4544-E909-6F61-5E75DEE081E0}"/>
              </a:ext>
            </a:extLst>
          </p:cNvPr>
          <p:cNvPicPr>
            <a:picLocks noChangeAspect="1"/>
          </p:cNvPicPr>
          <p:nvPr/>
        </p:nvPicPr>
        <p:blipFill>
          <a:blip r:embed="rId2"/>
          <a:stretch>
            <a:fillRect/>
          </a:stretch>
        </p:blipFill>
        <p:spPr>
          <a:xfrm>
            <a:off x="2195736" y="4437112"/>
            <a:ext cx="4906060" cy="743054"/>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文本占位符 57345"/>
          <p:cNvSpPr>
            <a:spLocks noGrp="1" noRot="1"/>
          </p:cNvSpPr>
          <p:nvPr>
            <p:ph idx="1"/>
          </p:nvPr>
        </p:nvSpPr>
        <p:spPr>
          <a:xfrm>
            <a:off x="301625" y="981075"/>
            <a:ext cx="8540750" cy="5041900"/>
          </a:xfrm>
        </p:spPr>
        <p:txBody>
          <a:bodyPr anchor="t" anchorCtr="0"/>
          <a:lstStyle/>
          <a:p>
            <a:pPr lvl="1">
              <a:lnSpc>
                <a:spcPct val="130000"/>
              </a:lnSpc>
              <a:buNone/>
            </a:pPr>
            <a:r>
              <a:rPr lang="en-US" altLang="zh-CN" b="1" dirty="0">
                <a:solidFill>
                  <a:schemeClr val="hlink"/>
                </a:solidFill>
              </a:rPr>
              <a:t>3.</a:t>
            </a:r>
            <a:r>
              <a:rPr lang="en-US" altLang="zh-CN" b="1" dirty="0"/>
              <a:t> </a:t>
            </a:r>
            <a:r>
              <a:rPr lang="zh-CN" altLang="en-US" b="1" dirty="0"/>
              <a:t>写后读、读修改写操作</a:t>
            </a:r>
          </a:p>
          <a:p>
            <a:pPr lvl="1">
              <a:lnSpc>
                <a:spcPct val="110000"/>
              </a:lnSpc>
            </a:pPr>
            <a:r>
              <a:rPr lang="zh-CN" altLang="en-US" b="1" dirty="0">
                <a:solidFill>
                  <a:srgbClr val="000099"/>
                </a:solidFill>
              </a:rPr>
              <a:t>只给出地址一次</a:t>
            </a:r>
            <a:r>
              <a:rPr lang="zh-CN" altLang="en-US" b="1" dirty="0"/>
              <a:t>，或进行</a:t>
            </a:r>
            <a:r>
              <a:rPr lang="zh-CN" altLang="en-US" b="1" dirty="0">
                <a:solidFill>
                  <a:srgbClr val="000099"/>
                </a:solidFill>
              </a:rPr>
              <a:t>先写后读</a:t>
            </a:r>
            <a:r>
              <a:rPr lang="zh-CN" altLang="en-US" b="1" dirty="0"/>
              <a:t>操作（用于校验），或进行</a:t>
            </a:r>
            <a:r>
              <a:rPr lang="zh-CN" altLang="en-US" b="1" dirty="0">
                <a:solidFill>
                  <a:srgbClr val="000099"/>
                </a:solidFill>
              </a:rPr>
              <a:t>先读后写</a:t>
            </a:r>
            <a:r>
              <a:rPr lang="zh-CN" altLang="en-US" b="1" dirty="0"/>
              <a:t>操作（用于多道程序系统中对共享存储资源的保护）。</a:t>
            </a:r>
          </a:p>
          <a:p>
            <a:pPr lvl="1">
              <a:lnSpc>
                <a:spcPct val="110000"/>
              </a:lnSpc>
            </a:pPr>
            <a:r>
              <a:rPr lang="zh-CN" altLang="en-US" b="1" dirty="0"/>
              <a:t>这两种操作和猝发式操作一样，主方掌管总线直到整个操作完成。</a:t>
            </a:r>
          </a:p>
        </p:txBody>
      </p:sp>
      <p:sp>
        <p:nvSpPr>
          <p:cNvPr id="57346"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5pPr>
          </a:lstStyle>
          <a:p>
            <a:pPr lvl="0" algn="r">
              <a:buSzTx/>
            </a:pPr>
            <a:fld id="{9A0DB2DC-4C9A-4742-B13C-FB6460FD3503}" type="slidenum">
              <a:rPr lang="zh-CN" altLang="en-US" sz="1400" dirty="0">
                <a:ea typeface="宋体" panose="02010600030101010101" pitchFamily="2" charset="-122"/>
              </a:rPr>
              <a:t>56</a:t>
            </a:fld>
            <a:endParaRPr lang="zh-CN" altLang="en-US" sz="1400" dirty="0">
              <a:ea typeface="宋体" panose="02010600030101010101" pitchFamily="2" charset="-122"/>
            </a:endParaRPr>
          </a:p>
        </p:txBody>
      </p:sp>
      <p:pic>
        <p:nvPicPr>
          <p:cNvPr id="5" name="Picture 4">
            <a:extLst>
              <a:ext uri="{FF2B5EF4-FFF2-40B4-BE49-F238E27FC236}">
                <a16:creationId xmlns:a16="http://schemas.microsoft.com/office/drawing/2014/main" id="{F8018ACC-4DA0-6BFD-649D-26125FC14F5B}"/>
              </a:ext>
            </a:extLst>
          </p:cNvPr>
          <p:cNvPicPr>
            <a:picLocks noChangeAspect="1"/>
          </p:cNvPicPr>
          <p:nvPr/>
        </p:nvPicPr>
        <p:blipFill>
          <a:blip r:embed="rId2"/>
          <a:stretch>
            <a:fillRect/>
          </a:stretch>
        </p:blipFill>
        <p:spPr>
          <a:xfrm>
            <a:off x="2483768" y="4365104"/>
            <a:ext cx="4686954" cy="1419423"/>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文本占位符 58369"/>
          <p:cNvSpPr>
            <a:spLocks noGrp="1" noRot="1"/>
          </p:cNvSpPr>
          <p:nvPr>
            <p:ph idx="1"/>
          </p:nvPr>
        </p:nvSpPr>
        <p:spPr>
          <a:xfrm>
            <a:off x="301625" y="908050"/>
            <a:ext cx="8540750" cy="5114925"/>
          </a:xfrm>
        </p:spPr>
        <p:txBody>
          <a:bodyPr anchor="t" anchorCtr="0"/>
          <a:lstStyle/>
          <a:p>
            <a:pPr lvl="1">
              <a:lnSpc>
                <a:spcPct val="130000"/>
              </a:lnSpc>
              <a:buNone/>
            </a:pPr>
            <a:r>
              <a:rPr lang="en-US" altLang="zh-CN" b="1" dirty="0"/>
              <a:t>4. </a:t>
            </a:r>
            <a:r>
              <a:rPr lang="zh-CN" altLang="en-US" b="1" dirty="0"/>
              <a:t>广播、广集操作</a:t>
            </a:r>
          </a:p>
          <a:p>
            <a:pPr lvl="1">
              <a:lnSpc>
                <a:spcPct val="130000"/>
              </a:lnSpc>
            </a:pPr>
            <a:r>
              <a:rPr lang="zh-CN" altLang="en-US" b="1" dirty="0">
                <a:solidFill>
                  <a:srgbClr val="0000FF"/>
                </a:solidFill>
              </a:rPr>
              <a:t>广播，</a:t>
            </a:r>
            <a:r>
              <a:rPr lang="zh-CN" altLang="en-US" b="1" dirty="0"/>
              <a:t>一个主方对多个从方进行写操作。</a:t>
            </a:r>
          </a:p>
          <a:p>
            <a:pPr lvl="1"/>
            <a:r>
              <a:rPr lang="zh-CN" altLang="en-US" b="1" dirty="0">
                <a:solidFill>
                  <a:srgbClr val="0000FF"/>
                </a:solidFill>
              </a:rPr>
              <a:t>广集</a:t>
            </a:r>
            <a:r>
              <a:rPr lang="zh-CN" altLang="en-US" b="1" dirty="0"/>
              <a:t>，将选定的多个从方数据在总线上完成</a:t>
            </a:r>
            <a:r>
              <a:rPr lang="en-US" altLang="zh-CN" b="1" dirty="0"/>
              <a:t>AND</a:t>
            </a:r>
            <a:r>
              <a:rPr lang="zh-CN" altLang="en-US" b="1" dirty="0"/>
              <a:t>或</a:t>
            </a:r>
            <a:r>
              <a:rPr lang="en-US" altLang="zh-CN" b="1" dirty="0"/>
              <a:t>OR</a:t>
            </a:r>
            <a:r>
              <a:rPr lang="zh-CN" altLang="en-US" b="1" dirty="0"/>
              <a:t>操作。</a:t>
            </a:r>
          </a:p>
        </p:txBody>
      </p:sp>
      <p:sp>
        <p:nvSpPr>
          <p:cNvPr id="58370"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楷体_GB2312" pitchFamily="49" charset="-122"/>
                <a:cs typeface="+mn-cs"/>
              </a:defRPr>
            </a:lvl5pPr>
          </a:lstStyle>
          <a:p>
            <a:pPr lvl="0" algn="r">
              <a:buSzTx/>
            </a:pPr>
            <a:fld id="{9A0DB2DC-4C9A-4742-B13C-FB6460FD3503}" type="slidenum">
              <a:rPr lang="zh-CN" altLang="en-US" sz="1400" dirty="0">
                <a:ea typeface="宋体" panose="02010600030101010101" pitchFamily="2" charset="-122"/>
              </a:rPr>
              <a:t>57</a:t>
            </a:fld>
            <a:endParaRPr lang="zh-CN" altLang="en-US" sz="1400" dirty="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p:cNvSpPr>
          <p:nvPr>
            <p:ph type="title"/>
          </p:nvPr>
        </p:nvSpPr>
        <p:spPr/>
        <p:txBody>
          <a:bodyPr vert="horz" wrap="square" lIns="91440" tIns="45720" rIns="91440" bIns="45720" anchor="b" anchorCtr="0"/>
          <a:lstStyle/>
          <a:p>
            <a:pPr eaLnBrk="1" hangingPunct="1">
              <a:buNone/>
            </a:pPr>
            <a:r>
              <a:rPr lang="en-US" altLang="zh-CN" dirty="0"/>
              <a:t>6.5 PCI</a:t>
            </a:r>
            <a:r>
              <a:rPr lang="zh-CN" altLang="en-US" dirty="0"/>
              <a:t>总线和</a:t>
            </a:r>
            <a:r>
              <a:rPr lang="en-US" altLang="zh-CN" dirty="0"/>
              <a:t>PCIe</a:t>
            </a:r>
            <a:r>
              <a:rPr lang="zh-CN" altLang="en-US" dirty="0"/>
              <a:t>总线</a:t>
            </a:r>
          </a:p>
        </p:txBody>
      </p:sp>
      <p:sp>
        <p:nvSpPr>
          <p:cNvPr id="49156" name="Rectangle 3"/>
          <p:cNvSpPr>
            <a:spLocks noGrp="1"/>
          </p:cNvSpPr>
          <p:nvPr>
            <p:ph idx="1"/>
          </p:nvPr>
        </p:nvSpPr>
        <p:spPr>
          <a:xfrm>
            <a:off x="457200" y="1719263"/>
            <a:ext cx="5829300" cy="4411662"/>
          </a:xfrm>
        </p:spPr>
        <p:txBody>
          <a:bodyPr vert="horz" wrap="square" lIns="91440" tIns="45720" rIns="91440" bIns="45720" anchor="t" anchorCtr="0"/>
          <a:lstStyle/>
          <a:p>
            <a:pPr eaLnBrk="1" hangingPunct="1">
              <a:buNone/>
            </a:pPr>
            <a:r>
              <a:rPr lang="en-US" altLang="zh-CN" dirty="0"/>
              <a:t>6.5.1 </a:t>
            </a:r>
            <a:r>
              <a:rPr lang="zh-CN" altLang="en-US" dirty="0"/>
              <a:t>多总线结构</a:t>
            </a:r>
            <a:endParaRPr lang="en-US" altLang="zh-CN" dirty="0"/>
          </a:p>
          <a:p>
            <a:pPr eaLnBrk="1" hangingPunct="1">
              <a:buNone/>
            </a:pPr>
            <a:r>
              <a:rPr lang="en-US" altLang="zh-CN" dirty="0"/>
              <a:t>6.5.2 PCI</a:t>
            </a:r>
            <a:r>
              <a:rPr lang="zh-CN" altLang="en-US" dirty="0"/>
              <a:t>总线信号</a:t>
            </a:r>
            <a:endParaRPr lang="en-US" altLang="zh-CN" dirty="0"/>
          </a:p>
          <a:p>
            <a:pPr eaLnBrk="1" hangingPunct="1">
              <a:buNone/>
            </a:pPr>
            <a:r>
              <a:rPr lang="en-US" altLang="zh-CN" dirty="0"/>
              <a:t>6.5.3 PCI</a:t>
            </a:r>
            <a:r>
              <a:rPr lang="zh-CN" altLang="en-US" dirty="0"/>
              <a:t>总线周期类型</a:t>
            </a:r>
            <a:endParaRPr lang="en-US" altLang="zh-CN" dirty="0"/>
          </a:p>
          <a:p>
            <a:pPr eaLnBrk="1" hangingPunct="1">
              <a:buNone/>
            </a:pPr>
            <a:r>
              <a:rPr lang="en-US" altLang="zh-CN" dirty="0"/>
              <a:t>6.5.4 PCI</a:t>
            </a:r>
            <a:r>
              <a:rPr lang="zh-CN" altLang="en-US" dirty="0"/>
              <a:t>总线周期操作</a:t>
            </a:r>
            <a:endParaRPr lang="en-US" altLang="zh-CN" dirty="0"/>
          </a:p>
          <a:p>
            <a:pPr eaLnBrk="1" hangingPunct="1">
              <a:buNone/>
            </a:pPr>
            <a:r>
              <a:rPr lang="en-US" altLang="zh-CN" dirty="0"/>
              <a:t>6.5.5 PCI</a:t>
            </a:r>
            <a:r>
              <a:rPr lang="zh-CN" altLang="en-US" dirty="0"/>
              <a:t>总线仲裁</a:t>
            </a:r>
            <a:endParaRPr lang="en-US" altLang="zh-CN" dirty="0"/>
          </a:p>
          <a:p>
            <a:pPr eaLnBrk="1" hangingPunct="1">
              <a:buNone/>
            </a:pPr>
            <a:r>
              <a:rPr lang="en-US" altLang="zh-CN" dirty="0"/>
              <a:t>6.5.6 PCIe</a:t>
            </a:r>
            <a:r>
              <a:rPr lang="zh-CN" altLang="en-US" dirty="0"/>
              <a:t>总线</a:t>
            </a:r>
            <a:br>
              <a:rPr lang="zh-CN" altLang="en-US" dirty="0"/>
            </a:br>
            <a:endParaRPr lang="zh-CN" altLang="en-US" dirty="0"/>
          </a:p>
          <a:p>
            <a:pPr eaLnBrk="1" hangingPunct="1">
              <a:buNone/>
            </a:pPr>
            <a:endParaRPr lang="zh-CN" altLang="en-US" dirty="0"/>
          </a:p>
        </p:txBody>
      </p:sp>
      <p:sp>
        <p:nvSpPr>
          <p:cNvPr id="4915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58</a:t>
            </a:fld>
            <a:endParaRPr lang="en-US" altLang="zh-CN" sz="10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p:cNvSpPr>
          <p:nvPr>
            <p:ph type="title"/>
          </p:nvPr>
        </p:nvSpPr>
        <p:spPr/>
        <p:txBody>
          <a:bodyPr vert="horz" wrap="square" lIns="91440" tIns="45720" rIns="91440" bIns="45720" anchor="b" anchorCtr="0"/>
          <a:lstStyle/>
          <a:p>
            <a:pPr eaLnBrk="1" hangingPunct="1"/>
            <a:r>
              <a:rPr lang="en-US" altLang="zh-CN" dirty="0"/>
              <a:t>6.5.1 </a:t>
            </a:r>
            <a:r>
              <a:rPr lang="zh-CN" altLang="en-US" dirty="0"/>
              <a:t>多总线结构</a:t>
            </a:r>
          </a:p>
        </p:txBody>
      </p:sp>
      <p:sp>
        <p:nvSpPr>
          <p:cNvPr id="50180" name="Rectangle 3"/>
          <p:cNvSpPr>
            <a:spLocks noGrp="1"/>
          </p:cNvSpPr>
          <p:nvPr>
            <p:ph idx="1"/>
          </p:nvPr>
        </p:nvSpPr>
        <p:spPr>
          <a:xfrm>
            <a:off x="457200" y="1719263"/>
            <a:ext cx="8218488" cy="846137"/>
          </a:xfrm>
        </p:spPr>
        <p:txBody>
          <a:bodyPr vert="horz" wrap="square" lIns="91440" tIns="45720" rIns="91440" bIns="45720" anchor="t" anchorCtr="0">
            <a:normAutofit fontScale="92500"/>
          </a:bodyPr>
          <a:lstStyle/>
          <a:p>
            <a:pPr eaLnBrk="1" hangingPunct="1"/>
            <a:r>
              <a:rPr lang="zh-CN" altLang="en-US" sz="2400" dirty="0"/>
              <a:t>如图，典型的多总线结构框图。实际上，这也是高档</a:t>
            </a:r>
            <a:r>
              <a:rPr lang="en-US" altLang="zh-CN" sz="2400" dirty="0"/>
              <a:t>PC</a:t>
            </a:r>
            <a:r>
              <a:rPr lang="zh-CN" altLang="en-US" sz="2400" dirty="0"/>
              <a:t>机和服务器的主板总线框图。整个系统有</a:t>
            </a:r>
            <a:r>
              <a:rPr lang="en-US" altLang="zh-CN" sz="2400" dirty="0"/>
              <a:t>3</a:t>
            </a:r>
            <a:r>
              <a:rPr lang="zh-CN" altLang="en-US" sz="2400" dirty="0"/>
              <a:t>种总线（下页介绍）</a:t>
            </a:r>
          </a:p>
        </p:txBody>
      </p:sp>
      <p:sp>
        <p:nvSpPr>
          <p:cNvPr id="5017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59</a:t>
            </a:fld>
            <a:endParaRPr lang="en-US" altLang="zh-CN" sz="1000" dirty="0"/>
          </a:p>
        </p:txBody>
      </p:sp>
      <p:pic>
        <p:nvPicPr>
          <p:cNvPr id="50181" name="Picture 4" descr="6A17">
            <a:hlinkClick r:id="rId3" action="ppaction://hlinkfile"/>
          </p:cNvPr>
          <p:cNvPicPr>
            <a:picLocks noChangeAspect="1"/>
          </p:cNvPicPr>
          <p:nvPr/>
        </p:nvPicPr>
        <p:blipFill>
          <a:blip r:embed="rId4"/>
          <a:stretch>
            <a:fillRect/>
          </a:stretch>
        </p:blipFill>
        <p:spPr>
          <a:xfrm>
            <a:off x="1116013" y="2565400"/>
            <a:ext cx="6991350" cy="3887788"/>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p:cNvSpPr>
          <p:nvPr>
            <p:ph type="title"/>
          </p:nvPr>
        </p:nvSpPr>
        <p:spPr>
          <a:xfrm>
            <a:off x="457200" y="476250"/>
            <a:ext cx="7354888" cy="792163"/>
          </a:xfrm>
        </p:spPr>
        <p:txBody>
          <a:bodyPr vert="horz" wrap="square" lIns="91440" tIns="45720" rIns="91440" bIns="45720" anchor="b" anchorCtr="0"/>
          <a:lstStyle/>
          <a:p>
            <a:pPr eaLnBrk="1" hangingPunct="1"/>
            <a:r>
              <a:rPr lang="en-US" altLang="zh-CN" dirty="0">
                <a:latin typeface="宋体" panose="02010600030101010101" pitchFamily="2" charset="-122"/>
              </a:rPr>
              <a:t>6.1.1 </a:t>
            </a:r>
            <a:r>
              <a:rPr lang="zh-CN" altLang="en-US" dirty="0">
                <a:latin typeface="宋体" panose="02010600030101010101" pitchFamily="2" charset="-122"/>
              </a:rPr>
              <a:t>总线的基本概念</a:t>
            </a:r>
          </a:p>
        </p:txBody>
      </p:sp>
      <p:sp>
        <p:nvSpPr>
          <p:cNvPr id="7172" name="Rectangle 3"/>
          <p:cNvSpPr>
            <a:spLocks noGrp="1"/>
          </p:cNvSpPr>
          <p:nvPr>
            <p:ph idx="1"/>
          </p:nvPr>
        </p:nvSpPr>
        <p:spPr/>
        <p:txBody>
          <a:bodyPr vert="horz" wrap="square" lIns="91440" tIns="45720" rIns="91440" bIns="45720" anchor="t" anchorCtr="0">
            <a:normAutofit lnSpcReduction="10000"/>
          </a:bodyPr>
          <a:lstStyle/>
          <a:p>
            <a:pPr eaLnBrk="1" hangingPunct="1">
              <a:buNone/>
            </a:pPr>
            <a:r>
              <a:rPr lang="zh-CN" altLang="zh-CN" dirty="0"/>
              <a:t>1、总线的特性</a:t>
            </a:r>
            <a:endParaRPr lang="en-US" altLang="zh-CN" dirty="0">
              <a:latin typeface="宋体" panose="02010600030101010101" pitchFamily="2" charset="-122"/>
            </a:endParaRPr>
          </a:p>
          <a:p>
            <a:pPr eaLnBrk="1" hangingPunct="1"/>
            <a:r>
              <a:rPr lang="zh-CN" altLang="en-US" dirty="0">
                <a:latin typeface="宋体" panose="02010600030101010101" pitchFamily="2" charset="-122"/>
              </a:rPr>
              <a:t>总线的特性可分为：物理特性、功能特性、电气特性、时间特性。</a:t>
            </a:r>
          </a:p>
          <a:p>
            <a:pPr lvl="1" eaLnBrk="1" hangingPunct="1"/>
            <a:r>
              <a:rPr lang="zh-CN" altLang="en-US" dirty="0">
                <a:latin typeface="宋体" panose="02010600030101010101" pitchFamily="2" charset="-122"/>
              </a:rPr>
              <a:t>物理特性：总线的物理连接方式（根数、插头、插座形状，引脚排列方式）</a:t>
            </a:r>
          </a:p>
          <a:p>
            <a:pPr lvl="1" eaLnBrk="1" hangingPunct="1"/>
            <a:r>
              <a:rPr lang="zh-CN" altLang="en-US" dirty="0">
                <a:latin typeface="宋体" panose="02010600030101010101" pitchFamily="2" charset="-122"/>
              </a:rPr>
              <a:t>功能特性：每根线的功能</a:t>
            </a:r>
          </a:p>
          <a:p>
            <a:pPr lvl="1" eaLnBrk="1" hangingPunct="1"/>
            <a:r>
              <a:rPr lang="zh-CN" altLang="en-US" dirty="0">
                <a:latin typeface="宋体" panose="02010600030101010101" pitchFamily="2" charset="-122"/>
              </a:rPr>
              <a:t>电气特性：每根线上信号的传递方向及有效电平范围。</a:t>
            </a:r>
          </a:p>
          <a:p>
            <a:pPr lvl="1" eaLnBrk="1" hangingPunct="1"/>
            <a:r>
              <a:rPr lang="zh-CN" altLang="en-US" dirty="0">
                <a:latin typeface="宋体" panose="02010600030101010101" pitchFamily="2" charset="-122"/>
              </a:rPr>
              <a:t>时间特性：规定了每根总线在什么时间有效。</a:t>
            </a:r>
          </a:p>
        </p:txBody>
      </p:sp>
      <p:sp>
        <p:nvSpPr>
          <p:cNvPr id="7170"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6</a:t>
            </a:fld>
            <a:endParaRPr lang="en-US" altLang="zh-CN" sz="1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p:cNvSpPr>
          <p:nvPr>
            <p:ph type="title"/>
          </p:nvPr>
        </p:nvSpPr>
        <p:spPr/>
        <p:txBody>
          <a:bodyPr vert="horz" wrap="square" lIns="91440" tIns="45720" rIns="91440" bIns="45720" anchor="b" anchorCtr="0"/>
          <a:lstStyle/>
          <a:p>
            <a:pPr eaLnBrk="1" hangingPunct="1"/>
            <a:r>
              <a:rPr lang="en-US" altLang="zh-CN" dirty="0"/>
              <a:t>6.5.1 </a:t>
            </a:r>
            <a:r>
              <a:rPr lang="zh-CN" altLang="en-US" dirty="0"/>
              <a:t>多总线结构</a:t>
            </a:r>
          </a:p>
        </p:txBody>
      </p:sp>
      <p:sp>
        <p:nvSpPr>
          <p:cNvPr id="51204" name="Rectangle 3"/>
          <p:cNvSpPr>
            <a:spLocks noGrp="1"/>
          </p:cNvSpPr>
          <p:nvPr>
            <p:ph idx="1"/>
          </p:nvPr>
        </p:nvSpPr>
        <p:spPr/>
        <p:txBody>
          <a:bodyPr vert="horz" wrap="square" lIns="91440" tIns="45720" rIns="91440" bIns="45720" anchor="t" anchorCtr="0"/>
          <a:lstStyle/>
          <a:p>
            <a:pPr eaLnBrk="1" hangingPunct="1">
              <a:lnSpc>
                <a:spcPct val="80000"/>
              </a:lnSpc>
            </a:pPr>
            <a:r>
              <a:rPr lang="en-US" altLang="zh-CN" sz="2900" dirty="0"/>
              <a:t>HOST</a:t>
            </a:r>
            <a:r>
              <a:rPr lang="zh-CN" altLang="en-US" sz="2900" dirty="0"/>
              <a:t>总线：该总线有</a:t>
            </a:r>
            <a:r>
              <a:rPr lang="en-US" altLang="zh-CN" sz="2900" dirty="0"/>
              <a:t>CPU</a:t>
            </a:r>
            <a:r>
              <a:rPr lang="zh-CN" altLang="en-US" sz="2900" dirty="0"/>
              <a:t>总线、系统总线、主存总线、前端总线等多种名称，各自反映了总线功能的一个方面。这里称“宿主”总线，也许更全面，因为</a:t>
            </a:r>
            <a:r>
              <a:rPr lang="en-US" altLang="zh-CN" sz="2900" dirty="0"/>
              <a:t>HOST</a:t>
            </a:r>
            <a:r>
              <a:rPr lang="zh-CN" altLang="en-US" sz="2900" dirty="0"/>
              <a:t>总线不仅连接主存，还可以连接多个</a:t>
            </a:r>
            <a:r>
              <a:rPr lang="en-US" altLang="zh-CN" sz="2900" dirty="0"/>
              <a:t>CPU</a:t>
            </a:r>
            <a:r>
              <a:rPr lang="zh-CN" altLang="en-US" sz="2900" dirty="0"/>
              <a:t>。</a:t>
            </a:r>
          </a:p>
          <a:p>
            <a:pPr eaLnBrk="1" hangingPunct="1">
              <a:lnSpc>
                <a:spcPct val="80000"/>
              </a:lnSpc>
            </a:pPr>
            <a:r>
              <a:rPr lang="en-US" altLang="zh-CN" sz="2900" dirty="0"/>
              <a:t>HOST</a:t>
            </a:r>
            <a:r>
              <a:rPr lang="zh-CN" altLang="en-US" sz="2900" dirty="0"/>
              <a:t>总线是连接“北桥”芯片与</a:t>
            </a:r>
            <a:r>
              <a:rPr lang="en-US" altLang="zh-CN" sz="2900" dirty="0"/>
              <a:t>CPU</a:t>
            </a:r>
            <a:r>
              <a:rPr lang="zh-CN" altLang="en-US" sz="2900" dirty="0"/>
              <a:t>之间的信息通路，它是一个</a:t>
            </a:r>
            <a:r>
              <a:rPr lang="en-US" altLang="zh-CN" sz="2900" dirty="0"/>
              <a:t>64</a:t>
            </a:r>
            <a:r>
              <a:rPr lang="zh-CN" altLang="en-US" sz="2900" dirty="0"/>
              <a:t>位数据线和</a:t>
            </a:r>
            <a:r>
              <a:rPr lang="en-US" altLang="zh-CN" sz="2900" dirty="0"/>
              <a:t>32</a:t>
            </a:r>
            <a:r>
              <a:rPr lang="zh-CN" altLang="en-US" sz="2900" dirty="0"/>
              <a:t>位地址线的同步总线。</a:t>
            </a:r>
            <a:r>
              <a:rPr lang="en-US" altLang="zh-CN" sz="2900" dirty="0"/>
              <a:t>32</a:t>
            </a:r>
            <a:r>
              <a:rPr lang="zh-CN" altLang="en-US" sz="2900" dirty="0"/>
              <a:t>位的地址线可支持处理器</a:t>
            </a:r>
            <a:r>
              <a:rPr lang="en-US" altLang="zh-CN" sz="2900" dirty="0"/>
              <a:t>4GB</a:t>
            </a:r>
            <a:r>
              <a:rPr lang="zh-CN" altLang="en-US" sz="2900" dirty="0"/>
              <a:t>的存储寻址空间。总线上还接有</a:t>
            </a:r>
            <a:r>
              <a:rPr lang="en-US" altLang="zh-CN" sz="2900" dirty="0"/>
              <a:t>L2</a:t>
            </a:r>
            <a:r>
              <a:rPr lang="zh-CN" altLang="en-US" sz="2900" dirty="0"/>
              <a:t>级</a:t>
            </a:r>
            <a:r>
              <a:rPr lang="en-US" altLang="zh-CN" sz="2900" dirty="0"/>
              <a:t>cache</a:t>
            </a:r>
            <a:r>
              <a:rPr lang="zh-CN" altLang="en-US" sz="2900" dirty="0"/>
              <a:t>，主存与</a:t>
            </a:r>
            <a:r>
              <a:rPr lang="en-US" altLang="zh-CN" sz="2900" dirty="0"/>
              <a:t>cache</a:t>
            </a:r>
            <a:r>
              <a:rPr lang="zh-CN" altLang="en-US" sz="2900" dirty="0"/>
              <a:t>控制器芯片。后者用来管理</a:t>
            </a:r>
            <a:r>
              <a:rPr lang="en-US" altLang="zh-CN" sz="2900" dirty="0"/>
              <a:t>CPU</a:t>
            </a:r>
            <a:r>
              <a:rPr lang="zh-CN" altLang="en-US" sz="2900" dirty="0"/>
              <a:t>对主存和</a:t>
            </a:r>
            <a:r>
              <a:rPr lang="en-US" altLang="zh-CN" sz="2900" dirty="0"/>
              <a:t>cache</a:t>
            </a:r>
            <a:r>
              <a:rPr lang="zh-CN" altLang="en-US" sz="2900" dirty="0"/>
              <a:t>的存取操作。</a:t>
            </a:r>
            <a:r>
              <a:rPr lang="en-US" altLang="zh-CN" sz="2900" dirty="0"/>
              <a:t>CPU</a:t>
            </a:r>
            <a:r>
              <a:rPr lang="zh-CN" altLang="en-US" sz="2900" dirty="0"/>
              <a:t>拥有</a:t>
            </a:r>
            <a:r>
              <a:rPr lang="en-US" altLang="zh-CN" sz="2900" dirty="0"/>
              <a:t>HOST</a:t>
            </a:r>
            <a:r>
              <a:rPr lang="zh-CN" altLang="en-US" sz="2900" dirty="0"/>
              <a:t>总线的控制权，但在必要情况下可放弃总线控制权。</a:t>
            </a:r>
          </a:p>
        </p:txBody>
      </p:sp>
      <p:sp>
        <p:nvSpPr>
          <p:cNvPr id="5120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60</a:t>
            </a:fld>
            <a:endParaRPr lang="en-US" altLang="zh-CN" sz="1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p:cNvSpPr>
          <p:nvPr>
            <p:ph type="title"/>
          </p:nvPr>
        </p:nvSpPr>
        <p:spPr/>
        <p:txBody>
          <a:bodyPr vert="horz" wrap="square" lIns="91440" tIns="45720" rIns="91440" bIns="45720" anchor="b" anchorCtr="0"/>
          <a:lstStyle/>
          <a:p>
            <a:pPr eaLnBrk="1" hangingPunct="1"/>
            <a:r>
              <a:rPr lang="en-US" altLang="zh-CN" dirty="0"/>
              <a:t>6.5.1 </a:t>
            </a:r>
            <a:r>
              <a:rPr lang="zh-CN" altLang="en-US" dirty="0"/>
              <a:t>多总线结构</a:t>
            </a:r>
          </a:p>
        </p:txBody>
      </p:sp>
      <p:sp>
        <p:nvSpPr>
          <p:cNvPr id="52228" name="Rectangle 3"/>
          <p:cNvSpPr>
            <a:spLocks noGrp="1"/>
          </p:cNvSpPr>
          <p:nvPr>
            <p:ph idx="1"/>
          </p:nvPr>
        </p:nvSpPr>
        <p:spPr>
          <a:xfrm>
            <a:off x="468313" y="1557338"/>
            <a:ext cx="8229600" cy="4789487"/>
          </a:xfrm>
        </p:spPr>
        <p:txBody>
          <a:bodyPr vert="horz" wrap="square" lIns="91440" tIns="45720" rIns="91440" bIns="45720" anchor="t" anchorCtr="0"/>
          <a:lstStyle/>
          <a:p>
            <a:pPr eaLnBrk="1" hangingPunct="1">
              <a:lnSpc>
                <a:spcPct val="80000"/>
              </a:lnSpc>
            </a:pPr>
            <a:r>
              <a:rPr lang="en-US" altLang="zh-CN" sz="2500" dirty="0"/>
              <a:t>PCI</a:t>
            </a:r>
            <a:r>
              <a:rPr lang="zh-CN" altLang="en-US" sz="2500" dirty="0"/>
              <a:t>总线：连接各种高速的</a:t>
            </a:r>
            <a:r>
              <a:rPr lang="en-US" altLang="zh-CN" sz="2500" dirty="0"/>
              <a:t>PCI</a:t>
            </a:r>
            <a:r>
              <a:rPr lang="zh-CN" altLang="en-US" sz="2500" dirty="0"/>
              <a:t>设备。</a:t>
            </a:r>
            <a:r>
              <a:rPr lang="en-US" altLang="zh-CN" sz="2500" dirty="0"/>
              <a:t>PCI</a:t>
            </a:r>
            <a:r>
              <a:rPr lang="zh-CN" altLang="en-US" sz="2500" dirty="0"/>
              <a:t>是一个与处理器无关的高速外围总线，又是至关重要的层间总线。它采用同步时序协议和集中式仲裁策略，并具有自动配置能力。</a:t>
            </a:r>
            <a:r>
              <a:rPr lang="en-US" altLang="zh-CN" sz="2500" dirty="0"/>
              <a:t>PCI</a:t>
            </a:r>
            <a:r>
              <a:rPr lang="zh-CN" altLang="en-US" sz="2500" dirty="0"/>
              <a:t>设备可以是主设备，也可以是从设备，或兼而有之。在</a:t>
            </a:r>
            <a:r>
              <a:rPr lang="en-US" altLang="zh-CN" sz="2500" dirty="0"/>
              <a:t>PCI</a:t>
            </a:r>
            <a:r>
              <a:rPr lang="zh-CN" altLang="en-US" sz="2500" dirty="0"/>
              <a:t>设备中不存在</a:t>
            </a:r>
            <a:r>
              <a:rPr lang="en-US" altLang="zh-CN" sz="2500" dirty="0"/>
              <a:t>DMA</a:t>
            </a:r>
            <a:r>
              <a:rPr lang="zh-CN" altLang="en-US" sz="2500" dirty="0"/>
              <a:t>（直接存储器传送）的概念，这是因为</a:t>
            </a:r>
            <a:r>
              <a:rPr lang="en-US" altLang="zh-CN" sz="2500" dirty="0"/>
              <a:t>PCI</a:t>
            </a:r>
            <a:r>
              <a:rPr lang="zh-CN" altLang="en-US" sz="2500" dirty="0"/>
              <a:t>总线支持无限的猝发式传送。这样，传统总线上用</a:t>
            </a:r>
            <a:r>
              <a:rPr lang="en-US" altLang="zh-CN" sz="2500" dirty="0"/>
              <a:t>DMA</a:t>
            </a:r>
            <a:r>
              <a:rPr lang="zh-CN" altLang="en-US" sz="2500" dirty="0"/>
              <a:t>方式工作的设备移植到</a:t>
            </a:r>
            <a:r>
              <a:rPr lang="en-US" altLang="zh-CN" sz="2500" dirty="0"/>
              <a:t>PCI</a:t>
            </a:r>
            <a:r>
              <a:rPr lang="zh-CN" altLang="en-US" sz="2500" dirty="0"/>
              <a:t>总线上时，采用主设备工作方式即可。系统中允许有多条</a:t>
            </a:r>
            <a:r>
              <a:rPr lang="en-US" altLang="zh-CN" sz="2500" dirty="0"/>
              <a:t>PCI</a:t>
            </a:r>
            <a:r>
              <a:rPr lang="zh-CN" altLang="en-US" sz="2500" dirty="0"/>
              <a:t>总线，它们可以使用</a:t>
            </a:r>
            <a:r>
              <a:rPr lang="en-US" altLang="zh-CN" sz="2500" dirty="0"/>
              <a:t>HOST</a:t>
            </a:r>
            <a:r>
              <a:rPr lang="zh-CN" altLang="en-US" sz="2500" dirty="0"/>
              <a:t>桥与</a:t>
            </a:r>
            <a:r>
              <a:rPr lang="en-US" altLang="zh-CN" sz="2500" dirty="0"/>
              <a:t>HOST</a:t>
            </a:r>
            <a:r>
              <a:rPr lang="zh-CN" altLang="en-US" sz="2500" dirty="0"/>
              <a:t>总线相连，也可使用</a:t>
            </a:r>
            <a:r>
              <a:rPr lang="en-US" altLang="zh-CN" sz="2500" dirty="0"/>
              <a:t>PCI/PCI</a:t>
            </a:r>
            <a:r>
              <a:rPr lang="zh-CN" altLang="en-US" sz="2500" dirty="0"/>
              <a:t>桥与已和</a:t>
            </a:r>
            <a:r>
              <a:rPr lang="en-US" altLang="zh-CN" sz="2500" dirty="0"/>
              <a:t>HOST</a:t>
            </a:r>
            <a:r>
              <a:rPr lang="zh-CN" altLang="en-US" sz="2500" dirty="0"/>
              <a:t>总线相连的</a:t>
            </a:r>
            <a:r>
              <a:rPr lang="en-US" altLang="zh-CN" sz="2500" dirty="0"/>
              <a:t>PCI</a:t>
            </a:r>
            <a:r>
              <a:rPr lang="zh-CN" altLang="en-US" sz="2500" dirty="0"/>
              <a:t>总线相连，从而得以扩充</a:t>
            </a:r>
            <a:r>
              <a:rPr lang="en-US" altLang="zh-CN" sz="2500" dirty="0"/>
              <a:t>PCI</a:t>
            </a:r>
            <a:r>
              <a:rPr lang="zh-CN" altLang="en-US" sz="2500" dirty="0"/>
              <a:t>总线负载能力。</a:t>
            </a:r>
          </a:p>
          <a:p>
            <a:pPr eaLnBrk="1" hangingPunct="1">
              <a:lnSpc>
                <a:spcPct val="80000"/>
              </a:lnSpc>
            </a:pPr>
            <a:r>
              <a:rPr lang="en-US" altLang="zh-CN" sz="2500" dirty="0"/>
              <a:t>LAGACY</a:t>
            </a:r>
            <a:r>
              <a:rPr lang="zh-CN" altLang="en-US" sz="2500" dirty="0"/>
              <a:t>总线：可以是</a:t>
            </a:r>
            <a:r>
              <a:rPr lang="en-US" altLang="zh-CN" sz="2500" dirty="0"/>
              <a:t>ISA</a:t>
            </a:r>
            <a:r>
              <a:rPr lang="zh-CN" altLang="en-US" sz="2500" dirty="0"/>
              <a:t>，</a:t>
            </a:r>
            <a:r>
              <a:rPr lang="en-US" altLang="zh-CN" sz="2500" dirty="0"/>
              <a:t>EISA</a:t>
            </a:r>
            <a:r>
              <a:rPr lang="zh-CN" altLang="en-US" sz="2500" dirty="0"/>
              <a:t>，</a:t>
            </a:r>
            <a:r>
              <a:rPr lang="en-US" altLang="zh-CN" sz="2500" dirty="0"/>
              <a:t>MCA</a:t>
            </a:r>
            <a:r>
              <a:rPr lang="zh-CN" altLang="en-US" sz="2500" dirty="0"/>
              <a:t>等这类性能较低的传统总线，以便充分利用市场上丰富的适配器卡，支持中、低速</a:t>
            </a:r>
            <a:r>
              <a:rPr lang="en-US" altLang="zh-CN" sz="2500" dirty="0"/>
              <a:t>I/O</a:t>
            </a:r>
            <a:r>
              <a:rPr lang="zh-CN" altLang="en-US" sz="2500" dirty="0"/>
              <a:t>设备。</a:t>
            </a:r>
          </a:p>
          <a:p>
            <a:pPr eaLnBrk="1" hangingPunct="1">
              <a:lnSpc>
                <a:spcPct val="80000"/>
              </a:lnSpc>
            </a:pPr>
            <a:endParaRPr lang="en-US" altLang="zh-CN" sz="1900" dirty="0"/>
          </a:p>
        </p:txBody>
      </p:sp>
      <p:sp>
        <p:nvSpPr>
          <p:cNvPr id="52226"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61</a:t>
            </a:fld>
            <a:endParaRPr lang="en-US" altLang="zh-CN" sz="1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p:cNvSpPr>
          <p:nvPr>
            <p:ph type="title"/>
          </p:nvPr>
        </p:nvSpPr>
        <p:spPr/>
        <p:txBody>
          <a:bodyPr vert="horz" wrap="square" lIns="91440" tIns="45720" rIns="91440" bIns="45720" anchor="b" anchorCtr="0"/>
          <a:lstStyle/>
          <a:p>
            <a:pPr eaLnBrk="1" hangingPunct="1"/>
            <a:r>
              <a:rPr lang="en-US" altLang="zh-CN" dirty="0"/>
              <a:t>6.5.1 </a:t>
            </a:r>
            <a:r>
              <a:rPr lang="zh-CN" altLang="en-US" dirty="0"/>
              <a:t>多总线结构</a:t>
            </a:r>
          </a:p>
        </p:txBody>
      </p:sp>
      <p:sp>
        <p:nvSpPr>
          <p:cNvPr id="53252" name="Rectangle 3"/>
          <p:cNvSpPr>
            <a:spLocks noGrp="1"/>
          </p:cNvSpPr>
          <p:nvPr>
            <p:ph idx="1"/>
          </p:nvPr>
        </p:nvSpPr>
        <p:spPr/>
        <p:txBody>
          <a:bodyPr vert="horz" wrap="square" lIns="91440" tIns="45720" rIns="91440" bIns="45720" anchor="t" anchorCtr="0"/>
          <a:lstStyle/>
          <a:p>
            <a:pPr eaLnBrk="1" hangingPunct="1">
              <a:lnSpc>
                <a:spcPct val="80000"/>
              </a:lnSpc>
            </a:pPr>
            <a:r>
              <a:rPr lang="zh-CN" altLang="en-US" sz="2900" dirty="0"/>
              <a:t>在</a:t>
            </a:r>
            <a:r>
              <a:rPr lang="en-US" altLang="zh-CN" sz="2900" dirty="0"/>
              <a:t>PCI</a:t>
            </a:r>
            <a:r>
              <a:rPr lang="zh-CN" altLang="en-US" sz="2900" dirty="0"/>
              <a:t>总线体系结构中有</a:t>
            </a:r>
            <a:r>
              <a:rPr lang="zh-CN" altLang="en-US" sz="2900" dirty="0">
                <a:solidFill>
                  <a:srgbClr val="FF0000"/>
                </a:solidFill>
              </a:rPr>
              <a:t>三种桥</a:t>
            </a:r>
            <a:r>
              <a:rPr lang="zh-CN" altLang="en-US" sz="2900" dirty="0"/>
              <a:t>。其中</a:t>
            </a:r>
            <a:r>
              <a:rPr lang="en-US" altLang="zh-CN" sz="2900" dirty="0"/>
              <a:t>HOST</a:t>
            </a:r>
            <a:r>
              <a:rPr lang="zh-CN" altLang="en-US" sz="2900" dirty="0"/>
              <a:t>桥又是</a:t>
            </a:r>
            <a:r>
              <a:rPr lang="en-US" altLang="zh-CN" sz="2900" dirty="0"/>
              <a:t>PCI</a:t>
            </a:r>
            <a:r>
              <a:rPr lang="zh-CN" altLang="en-US" sz="2900" dirty="0"/>
              <a:t>总线控制器，含有中央仲裁器。桥起着重要的作用，它连接两条总线，使彼此间相互通信。桥又是一个总线转换部件，可以把一条总线的地址空间映射到另一条总线的地址空间上，从而使系统中任意一个总线主设备都能看到同样的一份地址表。</a:t>
            </a:r>
          </a:p>
          <a:p>
            <a:pPr eaLnBrk="1" hangingPunct="1">
              <a:lnSpc>
                <a:spcPct val="80000"/>
              </a:lnSpc>
            </a:pPr>
            <a:r>
              <a:rPr lang="zh-CN" altLang="en-US" sz="2900" dirty="0"/>
              <a:t>桥本身的结构可以十分简单，如只有信号缓冲能力和信号电平转换逻辑，也可以相当复杂，如有规程转换、数据快存、装拆数据等。</a:t>
            </a:r>
          </a:p>
          <a:p>
            <a:pPr eaLnBrk="1" hangingPunct="1">
              <a:lnSpc>
                <a:spcPct val="80000"/>
              </a:lnSpc>
            </a:pPr>
            <a:endParaRPr lang="en-US" altLang="zh-CN" sz="2900" dirty="0"/>
          </a:p>
        </p:txBody>
      </p:sp>
      <p:sp>
        <p:nvSpPr>
          <p:cNvPr id="53250"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62</a:t>
            </a:fld>
            <a:endParaRPr lang="en-US" altLang="zh-CN" sz="1000" dirty="0"/>
          </a:p>
        </p:txBody>
      </p:sp>
      <p:sp>
        <p:nvSpPr>
          <p:cNvPr id="2" name="云形 1"/>
          <p:cNvSpPr/>
          <p:nvPr/>
        </p:nvSpPr>
        <p:spPr>
          <a:xfrm>
            <a:off x="4139952" y="5373216"/>
            <a:ext cx="2376264" cy="1296144"/>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1600" i="1" dirty="0"/>
              <a:t>（</a:t>
            </a:r>
            <a:r>
              <a:rPr lang="en-US" altLang="zh-CN" sz="1600" i="1" dirty="0"/>
              <a:t>Note</a:t>
            </a:r>
            <a:r>
              <a:rPr lang="zh-CN" altLang="en-US" sz="1600" i="1" dirty="0"/>
              <a:t>）三种桥分别连接哪些总线？</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p:cNvSpPr>
          <p:nvPr>
            <p:ph type="title"/>
          </p:nvPr>
        </p:nvSpPr>
        <p:spPr/>
        <p:txBody>
          <a:bodyPr vert="horz" wrap="square" lIns="91440" tIns="45720" rIns="91440" bIns="45720" anchor="b" anchorCtr="0"/>
          <a:lstStyle/>
          <a:p>
            <a:pPr eaLnBrk="1" hangingPunct="1"/>
            <a:r>
              <a:rPr lang="en-US" altLang="zh-CN" dirty="0"/>
              <a:t>6.5.2 PCI</a:t>
            </a:r>
            <a:r>
              <a:rPr lang="zh-CN" altLang="en-US" dirty="0"/>
              <a:t>总线信号</a:t>
            </a:r>
          </a:p>
        </p:txBody>
      </p:sp>
      <p:sp>
        <p:nvSpPr>
          <p:cNvPr id="54276" name="Rectangle 3"/>
          <p:cNvSpPr>
            <a:spLocks noGrp="1"/>
          </p:cNvSpPr>
          <p:nvPr>
            <p:ph idx="1"/>
          </p:nvPr>
        </p:nvSpPr>
        <p:spPr/>
        <p:txBody>
          <a:bodyPr vert="horz" wrap="square" lIns="91440" tIns="45720" rIns="91440" bIns="45720" anchor="t" anchorCtr="0">
            <a:normAutofit lnSpcReduction="10000"/>
          </a:bodyPr>
          <a:lstStyle/>
          <a:p>
            <a:pPr eaLnBrk="1" hangingPunct="1"/>
            <a:r>
              <a:rPr lang="en-US" altLang="zh-CN" u="sng" dirty="0"/>
              <a:t>PCI</a:t>
            </a:r>
            <a:r>
              <a:rPr lang="zh-CN" altLang="en-US" u="sng" dirty="0"/>
              <a:t>总线的基本传输机制是猝发式传送</a:t>
            </a:r>
            <a:r>
              <a:rPr lang="zh-CN" altLang="en-US" dirty="0"/>
              <a:t>，利用桥可以实现总线间的猝发式传送。</a:t>
            </a:r>
            <a:endParaRPr lang="en-US" altLang="zh-CN" dirty="0"/>
          </a:p>
          <a:p>
            <a:pPr eaLnBrk="1" hangingPunct="1"/>
            <a:r>
              <a:rPr lang="zh-CN" altLang="en-US" dirty="0"/>
              <a:t>写操作时，桥把上层总线的写周期先缓存起来，以后的时间再在下层总线上生成写周期，即延迟写。</a:t>
            </a:r>
            <a:endParaRPr lang="en-US" altLang="zh-CN" dirty="0"/>
          </a:p>
          <a:p>
            <a:pPr eaLnBrk="1" hangingPunct="1"/>
            <a:r>
              <a:rPr lang="zh-CN" altLang="en-US" dirty="0"/>
              <a:t>读操作时，桥可早于上层总线，直接在下层总线上进行预读。无论延迟写和预读，桥的作用可使所有的存取都按</a:t>
            </a:r>
            <a:r>
              <a:rPr lang="en-US" altLang="zh-CN" dirty="0"/>
              <a:t>CPU</a:t>
            </a:r>
            <a:r>
              <a:rPr lang="zh-CN" altLang="en-US" dirty="0"/>
              <a:t>的需要出现在总线上。</a:t>
            </a:r>
          </a:p>
        </p:txBody>
      </p:sp>
      <p:sp>
        <p:nvSpPr>
          <p:cNvPr id="5427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63</a:t>
            </a:fld>
            <a:endParaRPr lang="en-US" altLang="zh-CN" sz="1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p:cNvSpPr>
          <p:nvPr>
            <p:ph type="title"/>
          </p:nvPr>
        </p:nvSpPr>
        <p:spPr/>
        <p:txBody>
          <a:bodyPr vert="horz" wrap="square" lIns="91440" tIns="45720" rIns="91440" bIns="45720" anchor="b" anchorCtr="0"/>
          <a:lstStyle/>
          <a:p>
            <a:pPr eaLnBrk="1" hangingPunct="1"/>
            <a:r>
              <a:rPr lang="en-US" altLang="zh-CN" dirty="0"/>
              <a:t>6.5.3 PCI</a:t>
            </a:r>
            <a:r>
              <a:rPr lang="zh-CN" altLang="en-US" dirty="0"/>
              <a:t>总线周期类型</a:t>
            </a:r>
          </a:p>
        </p:txBody>
      </p:sp>
      <p:sp>
        <p:nvSpPr>
          <p:cNvPr id="55300" name="Rectangle 3"/>
          <p:cNvSpPr>
            <a:spLocks noGrp="1"/>
          </p:cNvSpPr>
          <p:nvPr>
            <p:ph idx="1"/>
          </p:nvPr>
        </p:nvSpPr>
        <p:spPr/>
        <p:txBody>
          <a:bodyPr vert="horz" wrap="square" lIns="91440" tIns="45720" rIns="91440" bIns="45720" anchor="t" anchorCtr="0">
            <a:normAutofit/>
          </a:bodyPr>
          <a:lstStyle/>
          <a:p>
            <a:r>
              <a:rPr lang="en-US" altLang="zh-CN" sz="2400" dirty="0"/>
              <a:t>PCI </a:t>
            </a:r>
            <a:r>
              <a:rPr lang="zh-CN" altLang="en-US" sz="2400" dirty="0"/>
              <a:t>总线周期类型由主设备在 </a:t>
            </a:r>
            <a:r>
              <a:rPr lang="en-US" altLang="zh-CN" sz="2400" dirty="0"/>
              <a:t>C/BE[3—0]</a:t>
            </a:r>
            <a:r>
              <a:rPr lang="zh-CN" altLang="en-US" sz="2400" dirty="0"/>
              <a:t>线上送出的 </a:t>
            </a:r>
            <a:r>
              <a:rPr lang="en-US" altLang="zh-CN" sz="2400" dirty="0"/>
              <a:t>4 </a:t>
            </a:r>
            <a:r>
              <a:rPr lang="zh-CN" altLang="en-US" sz="2400" dirty="0"/>
              <a:t>位总线命令代码指明，被目标设备译码确认，然后主从双方协调配合完成指定的总线周期操作。</a:t>
            </a:r>
            <a:r>
              <a:rPr lang="en-US" altLang="zh-CN" sz="2400" dirty="0"/>
              <a:t>4 </a:t>
            </a:r>
            <a:r>
              <a:rPr lang="zh-CN" altLang="en-US" sz="2400" dirty="0"/>
              <a:t>位代码组合可指定 </a:t>
            </a:r>
            <a:r>
              <a:rPr lang="en-US" altLang="zh-CN" sz="2400" dirty="0"/>
              <a:t>16</a:t>
            </a:r>
            <a:r>
              <a:rPr lang="zh-CN" altLang="en-US" sz="2400" dirty="0"/>
              <a:t>种总线命令，但实际有效的为 </a:t>
            </a:r>
            <a:r>
              <a:rPr lang="en-US" altLang="zh-CN" sz="2400" dirty="0"/>
              <a:t>12 </a:t>
            </a:r>
            <a:r>
              <a:rPr lang="zh-CN" altLang="en-US" sz="2400" dirty="0"/>
              <a:t>种。</a:t>
            </a:r>
            <a:r>
              <a:rPr lang="en-US" altLang="zh-CN" sz="2400" dirty="0"/>
              <a:t>PCI </a:t>
            </a:r>
            <a:r>
              <a:rPr lang="zh-CN" altLang="en-US" sz="2400" dirty="0"/>
              <a:t>总线命令类型如表 </a:t>
            </a:r>
            <a:r>
              <a:rPr lang="en-US" altLang="zh-CN" sz="2400" dirty="0"/>
              <a:t>6.2 </a:t>
            </a:r>
            <a:r>
              <a:rPr lang="zh-CN" altLang="en-US" sz="2400" dirty="0"/>
              <a:t>所示。 </a:t>
            </a:r>
          </a:p>
        </p:txBody>
      </p:sp>
      <p:sp>
        <p:nvSpPr>
          <p:cNvPr id="5529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64</a:t>
            </a:fld>
            <a:endParaRPr lang="en-US" altLang="zh-CN" sz="1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8" y="3573016"/>
            <a:ext cx="7324725"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p:cNvSpPr>
          <p:nvPr>
            <p:ph type="title"/>
          </p:nvPr>
        </p:nvSpPr>
        <p:spPr/>
        <p:txBody>
          <a:bodyPr vert="horz" wrap="square" lIns="91440" tIns="45720" rIns="91440" bIns="45720" anchor="b" anchorCtr="0"/>
          <a:lstStyle/>
          <a:p>
            <a:pPr eaLnBrk="1" hangingPunct="1"/>
            <a:r>
              <a:rPr lang="en-US" altLang="zh-CN" dirty="0"/>
              <a:t>6.5.3 PCI</a:t>
            </a:r>
            <a:r>
              <a:rPr lang="zh-CN" altLang="en-US" dirty="0"/>
              <a:t>总线周期类型</a:t>
            </a:r>
          </a:p>
        </p:txBody>
      </p:sp>
      <p:sp>
        <p:nvSpPr>
          <p:cNvPr id="55300" name="Rectangle 3"/>
          <p:cNvSpPr>
            <a:spLocks noGrp="1"/>
          </p:cNvSpPr>
          <p:nvPr>
            <p:ph idx="1"/>
          </p:nvPr>
        </p:nvSpPr>
        <p:spPr/>
        <p:txBody>
          <a:bodyPr vert="horz" wrap="square" lIns="91440" tIns="45720" rIns="91440" bIns="45720" anchor="t" anchorCtr="0"/>
          <a:lstStyle/>
          <a:p>
            <a:pPr eaLnBrk="1" hangingPunct="1"/>
            <a:r>
              <a:rPr lang="en-US" altLang="zh-CN" dirty="0"/>
              <a:t>PCI</a:t>
            </a:r>
            <a:r>
              <a:rPr lang="zh-CN" altLang="en-US" dirty="0"/>
              <a:t>总线周期由当前被授权的主设备发起。</a:t>
            </a:r>
            <a:r>
              <a:rPr lang="en-US" altLang="zh-CN" dirty="0"/>
              <a:t>PCI</a:t>
            </a:r>
            <a:r>
              <a:rPr lang="zh-CN" altLang="en-US" dirty="0"/>
              <a:t>支持任何主设备和从设备之间点到点的对等访问，也支持某些主设备的广播读写。以下介绍几种典型的</a:t>
            </a:r>
            <a:r>
              <a:rPr lang="en-US" altLang="zh-CN" dirty="0"/>
              <a:t>PCI</a:t>
            </a:r>
            <a:r>
              <a:rPr lang="zh-CN" altLang="en-US" dirty="0"/>
              <a:t>总线周期：</a:t>
            </a:r>
          </a:p>
          <a:p>
            <a:pPr lvl="1" eaLnBrk="1" hangingPunct="1"/>
            <a:r>
              <a:rPr lang="zh-CN" altLang="en-US" dirty="0"/>
              <a:t>存储器读</a:t>
            </a:r>
            <a:r>
              <a:rPr lang="en-US" altLang="zh-CN" dirty="0"/>
              <a:t>/</a:t>
            </a:r>
            <a:r>
              <a:rPr lang="zh-CN" altLang="en-US" dirty="0"/>
              <a:t>写总线周期</a:t>
            </a:r>
          </a:p>
          <a:p>
            <a:pPr lvl="1" eaLnBrk="1" hangingPunct="1"/>
            <a:r>
              <a:rPr lang="zh-CN" altLang="en-US" dirty="0"/>
              <a:t>存储器写和使无效周期</a:t>
            </a:r>
          </a:p>
          <a:p>
            <a:pPr lvl="1" eaLnBrk="1" hangingPunct="1"/>
            <a:r>
              <a:rPr lang="zh-CN" altLang="en-US" dirty="0"/>
              <a:t>特殊周期</a:t>
            </a:r>
          </a:p>
          <a:p>
            <a:pPr lvl="1" eaLnBrk="1" hangingPunct="1"/>
            <a:r>
              <a:rPr lang="zh-CN" altLang="en-US" dirty="0"/>
              <a:t>配置读</a:t>
            </a:r>
            <a:r>
              <a:rPr lang="en-US" altLang="zh-CN" dirty="0"/>
              <a:t>/</a:t>
            </a:r>
            <a:r>
              <a:rPr lang="zh-CN" altLang="en-US" dirty="0"/>
              <a:t>写周期</a:t>
            </a:r>
          </a:p>
        </p:txBody>
      </p:sp>
      <p:sp>
        <p:nvSpPr>
          <p:cNvPr id="5529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65</a:t>
            </a:fld>
            <a:endParaRPr lang="en-US" altLang="zh-CN" sz="1000" dirty="0"/>
          </a:p>
        </p:txBody>
      </p:sp>
    </p:spTree>
    <p:extLst>
      <p:ext uri="{BB962C8B-B14F-4D97-AF65-F5344CB8AC3E}">
        <p14:creationId xmlns:p14="http://schemas.microsoft.com/office/powerpoint/2010/main" val="13190614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p:cNvSpPr>
          <p:nvPr>
            <p:ph type="title"/>
          </p:nvPr>
        </p:nvSpPr>
        <p:spPr/>
        <p:txBody>
          <a:bodyPr vert="horz" wrap="square" lIns="91440" tIns="45720" rIns="91440" bIns="45720" anchor="b" anchorCtr="0"/>
          <a:lstStyle/>
          <a:p>
            <a:pPr eaLnBrk="1" hangingPunct="1"/>
            <a:r>
              <a:rPr lang="en-US" altLang="zh-CN" dirty="0"/>
              <a:t>6.5.3 PCI</a:t>
            </a:r>
            <a:r>
              <a:rPr lang="zh-CN" altLang="en-US" dirty="0"/>
              <a:t>总线周期类型</a:t>
            </a:r>
          </a:p>
        </p:txBody>
      </p:sp>
      <p:sp>
        <p:nvSpPr>
          <p:cNvPr id="55300" name="Rectangle 3"/>
          <p:cNvSpPr>
            <a:spLocks noGrp="1"/>
          </p:cNvSpPr>
          <p:nvPr>
            <p:ph idx="1"/>
          </p:nvPr>
        </p:nvSpPr>
        <p:spPr/>
        <p:txBody>
          <a:bodyPr vert="horz" wrap="square" lIns="91440" tIns="45720" rIns="91440" bIns="45720" anchor="t" anchorCtr="0">
            <a:normAutofit fontScale="85000" lnSpcReduction="10000"/>
          </a:bodyPr>
          <a:lstStyle/>
          <a:p>
            <a:r>
              <a:rPr lang="zh-CN" altLang="en-US" b="1" dirty="0">
                <a:solidFill>
                  <a:schemeClr val="accent5">
                    <a:lumMod val="75000"/>
                  </a:schemeClr>
                </a:solidFill>
              </a:rPr>
              <a:t>存储器读</a:t>
            </a:r>
            <a:r>
              <a:rPr lang="en-US" altLang="zh-CN" b="1" dirty="0">
                <a:solidFill>
                  <a:schemeClr val="accent5">
                    <a:lumMod val="75000"/>
                  </a:schemeClr>
                </a:solidFill>
              </a:rPr>
              <a:t>/</a:t>
            </a:r>
            <a:r>
              <a:rPr lang="zh-CN" altLang="en-US" b="1" dirty="0">
                <a:solidFill>
                  <a:schemeClr val="accent5">
                    <a:lumMod val="75000"/>
                  </a:schemeClr>
                </a:solidFill>
              </a:rPr>
              <a:t>写总线周期</a:t>
            </a:r>
            <a:r>
              <a:rPr lang="zh-CN" altLang="en-US" dirty="0"/>
              <a:t>：以猝发式传送为基本机制，一次猝发式传送总线周期通常由一个地址期和一个或几个数据周期组成。存储器读</a:t>
            </a:r>
            <a:r>
              <a:rPr lang="en-US" altLang="zh-CN" dirty="0"/>
              <a:t>/</a:t>
            </a:r>
            <a:r>
              <a:rPr lang="zh-CN" altLang="en-US" dirty="0"/>
              <a:t>写周期的解释，取决于 </a:t>
            </a:r>
            <a:r>
              <a:rPr lang="en-US" altLang="zh-CN" dirty="0"/>
              <a:t>PCI </a:t>
            </a:r>
            <a:r>
              <a:rPr lang="zh-CN" altLang="en-US" dirty="0"/>
              <a:t>总线上的存储器控制器是否支持存储器</a:t>
            </a:r>
            <a:r>
              <a:rPr lang="en-US" altLang="zh-CN" dirty="0"/>
              <a:t>/cache </a:t>
            </a:r>
            <a:r>
              <a:rPr lang="zh-CN" altLang="en-US" dirty="0"/>
              <a:t>之间的 </a:t>
            </a:r>
            <a:r>
              <a:rPr lang="en-US" altLang="zh-CN" dirty="0"/>
              <a:t>PCI </a:t>
            </a:r>
            <a:r>
              <a:rPr lang="zh-CN" altLang="en-US" dirty="0"/>
              <a:t>传输协议。如果支持，则存储器读</a:t>
            </a:r>
            <a:r>
              <a:rPr lang="en-US" altLang="zh-CN" dirty="0"/>
              <a:t>/</a:t>
            </a:r>
            <a:r>
              <a:rPr lang="zh-CN" altLang="en-US" dirty="0"/>
              <a:t>写一般是通过 </a:t>
            </a:r>
            <a:r>
              <a:rPr lang="en-US" altLang="zh-CN" dirty="0"/>
              <a:t>cache </a:t>
            </a:r>
            <a:r>
              <a:rPr lang="zh-CN" altLang="en-US" dirty="0"/>
              <a:t>来进行；否则，是以数据块非缓存方式来传输。 </a:t>
            </a:r>
          </a:p>
          <a:p>
            <a:r>
              <a:rPr lang="zh-CN" altLang="en-US" b="1" dirty="0">
                <a:solidFill>
                  <a:schemeClr val="accent5">
                    <a:lumMod val="75000"/>
                  </a:schemeClr>
                </a:solidFill>
              </a:rPr>
              <a:t>存储器写和使无效周期</a:t>
            </a:r>
            <a:r>
              <a:rPr lang="zh-CN" altLang="en-US" dirty="0"/>
              <a:t>：与存储器写周期的区别在于，不仅要保证一个完整的 </a:t>
            </a:r>
            <a:r>
              <a:rPr lang="en-US" altLang="zh-CN" dirty="0"/>
              <a:t>cache</a:t>
            </a:r>
            <a:r>
              <a:rPr lang="zh-CN" altLang="en-US" dirty="0"/>
              <a:t>行被写入，而且在总线上广播“无效”信息，命令其它 </a:t>
            </a:r>
            <a:r>
              <a:rPr lang="en-US" altLang="zh-CN" dirty="0"/>
              <a:t>cache </a:t>
            </a:r>
            <a:r>
              <a:rPr lang="zh-CN" altLang="en-US" dirty="0"/>
              <a:t>中的同一行地址变为无效。</a:t>
            </a:r>
          </a:p>
        </p:txBody>
      </p:sp>
      <p:sp>
        <p:nvSpPr>
          <p:cNvPr id="5529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66</a:t>
            </a:fld>
            <a:endParaRPr lang="en-US" altLang="zh-CN" sz="1000" dirty="0"/>
          </a:p>
        </p:txBody>
      </p:sp>
    </p:spTree>
    <p:extLst>
      <p:ext uri="{BB962C8B-B14F-4D97-AF65-F5344CB8AC3E}">
        <p14:creationId xmlns:p14="http://schemas.microsoft.com/office/powerpoint/2010/main" val="3810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p:cNvSpPr>
          <p:nvPr>
            <p:ph type="title"/>
          </p:nvPr>
        </p:nvSpPr>
        <p:spPr/>
        <p:txBody>
          <a:bodyPr vert="horz" wrap="square" lIns="91440" tIns="45720" rIns="91440" bIns="45720" anchor="b" anchorCtr="0"/>
          <a:lstStyle/>
          <a:p>
            <a:pPr eaLnBrk="1" hangingPunct="1"/>
            <a:r>
              <a:rPr lang="en-US" altLang="zh-CN" dirty="0"/>
              <a:t>6.5.3 PCI</a:t>
            </a:r>
            <a:r>
              <a:rPr lang="zh-CN" altLang="en-US" dirty="0"/>
              <a:t>总线周期类型</a:t>
            </a:r>
          </a:p>
        </p:txBody>
      </p:sp>
      <p:sp>
        <p:nvSpPr>
          <p:cNvPr id="55300" name="Rectangle 3"/>
          <p:cNvSpPr>
            <a:spLocks noGrp="1"/>
          </p:cNvSpPr>
          <p:nvPr>
            <p:ph idx="1"/>
          </p:nvPr>
        </p:nvSpPr>
        <p:spPr/>
        <p:txBody>
          <a:bodyPr vert="horz" wrap="square" lIns="91440" tIns="45720" rIns="91440" bIns="45720" anchor="t" anchorCtr="0">
            <a:noAutofit/>
          </a:bodyPr>
          <a:lstStyle/>
          <a:p>
            <a:r>
              <a:rPr lang="zh-CN" altLang="en-US" sz="2000" b="1" dirty="0">
                <a:solidFill>
                  <a:schemeClr val="accent5">
                    <a:lumMod val="75000"/>
                  </a:schemeClr>
                </a:solidFill>
              </a:rPr>
              <a:t>特殊周期：</a:t>
            </a:r>
            <a:r>
              <a:rPr lang="zh-CN" altLang="en-US" sz="2000" dirty="0"/>
              <a:t>用于主设备将其信息</a:t>
            </a:r>
            <a:r>
              <a:rPr lang="en-US" altLang="zh-CN" sz="2000" dirty="0"/>
              <a:t>(</a:t>
            </a:r>
            <a:r>
              <a:rPr lang="zh-CN" altLang="en-US" sz="2000" dirty="0"/>
              <a:t>如状态信息</a:t>
            </a:r>
            <a:r>
              <a:rPr lang="en-US" altLang="zh-CN" sz="2000" dirty="0"/>
              <a:t>)</a:t>
            </a:r>
            <a:r>
              <a:rPr lang="zh-CN" altLang="en-US" sz="2000" dirty="0"/>
              <a:t>广播到多个目标方。它是一个特殊的写操作，不需要目标方以 </a:t>
            </a:r>
            <a:r>
              <a:rPr lang="en-US" altLang="zh-CN" sz="2000" dirty="0" err="1"/>
              <a:t>nDEVSEL</a:t>
            </a:r>
            <a:r>
              <a:rPr lang="en-US" altLang="zh-CN" sz="2000" dirty="0"/>
              <a:t> </a:t>
            </a:r>
            <a:r>
              <a:rPr lang="zh-CN" altLang="en-US" sz="2000" dirty="0"/>
              <a:t>信号响应。但各目标方须立即使用此信息，无权中止此写操作过程。 </a:t>
            </a:r>
          </a:p>
          <a:p>
            <a:r>
              <a:rPr lang="zh-CN" altLang="en-US" sz="2000" b="1" dirty="0">
                <a:solidFill>
                  <a:schemeClr val="accent5">
                    <a:lumMod val="75000"/>
                  </a:schemeClr>
                </a:solidFill>
              </a:rPr>
              <a:t>配置读</a:t>
            </a:r>
            <a:r>
              <a:rPr lang="en-US" altLang="zh-CN" sz="2000" b="1" dirty="0">
                <a:solidFill>
                  <a:schemeClr val="accent5">
                    <a:lumMod val="75000"/>
                  </a:schemeClr>
                </a:solidFill>
              </a:rPr>
              <a:t>/</a:t>
            </a:r>
            <a:r>
              <a:rPr lang="zh-CN" altLang="en-US" sz="2000" b="1" dirty="0">
                <a:solidFill>
                  <a:schemeClr val="accent5">
                    <a:lumMod val="75000"/>
                  </a:schemeClr>
                </a:solidFill>
              </a:rPr>
              <a:t>写周期：</a:t>
            </a:r>
            <a:r>
              <a:rPr lang="zh-CN" altLang="en-US" sz="2000" dirty="0"/>
              <a:t>是 </a:t>
            </a:r>
            <a:r>
              <a:rPr lang="en-US" altLang="zh-CN" sz="2000" dirty="0"/>
              <a:t>PCI </a:t>
            </a:r>
            <a:r>
              <a:rPr lang="zh-CN" altLang="en-US" sz="2000" dirty="0"/>
              <a:t>具有自动配置能力的体现。</a:t>
            </a:r>
            <a:r>
              <a:rPr lang="en-US" altLang="zh-CN" sz="2000" dirty="0"/>
              <a:t>PCI </a:t>
            </a:r>
            <a:r>
              <a:rPr lang="zh-CN" altLang="en-US" sz="2000" dirty="0"/>
              <a:t>有三个相互独立的物理地址空间，即存储器、</a:t>
            </a:r>
            <a:r>
              <a:rPr lang="en-US" altLang="zh-CN" sz="2000" dirty="0"/>
              <a:t>I/O</a:t>
            </a:r>
            <a:r>
              <a:rPr lang="zh-CN" altLang="en-US" sz="2000" dirty="0"/>
              <a:t>、配置空间。所有 </a:t>
            </a:r>
            <a:r>
              <a:rPr lang="en-US" altLang="zh-CN" sz="2000" dirty="0"/>
              <a:t>PCI </a:t>
            </a:r>
            <a:r>
              <a:rPr lang="zh-CN" altLang="en-US" sz="2000" dirty="0"/>
              <a:t>设备必须提供配置空间，而多功能设备要为每一实现功能提供一个配置空间。</a:t>
            </a:r>
            <a:r>
              <a:rPr lang="zh-CN" altLang="en-US" sz="2000" u="sng" dirty="0"/>
              <a:t>配置空间是 </a:t>
            </a:r>
            <a:r>
              <a:rPr lang="en-US" altLang="zh-CN" sz="2000" u="sng" dirty="0"/>
              <a:t>256 </a:t>
            </a:r>
            <a:r>
              <a:rPr lang="zh-CN" altLang="en-US" sz="2000" u="sng" dirty="0"/>
              <a:t>个内部寄存器，用于保存系统初始化期间设置的配置参数</a:t>
            </a:r>
            <a:r>
              <a:rPr lang="zh-CN" altLang="en-US" sz="2000" dirty="0"/>
              <a:t>。</a:t>
            </a:r>
            <a:r>
              <a:rPr lang="en-US" altLang="zh-CN" sz="2000" dirty="0"/>
              <a:t>CPU </a:t>
            </a:r>
            <a:r>
              <a:rPr lang="zh-CN" altLang="en-US" sz="2000" dirty="0"/>
              <a:t>通过 </a:t>
            </a:r>
            <a:r>
              <a:rPr lang="en-US" altLang="zh-CN" sz="2000" dirty="0"/>
              <a:t>HOST </a:t>
            </a:r>
            <a:r>
              <a:rPr lang="zh-CN" altLang="en-US" sz="2000" dirty="0"/>
              <a:t>桥的两个 </a:t>
            </a:r>
            <a:r>
              <a:rPr lang="en-US" altLang="zh-CN" sz="2000" dirty="0"/>
              <a:t>32 </a:t>
            </a:r>
            <a:r>
              <a:rPr lang="zh-CN" altLang="en-US" sz="2000" dirty="0"/>
              <a:t>位专用寄存器</a:t>
            </a:r>
            <a:r>
              <a:rPr lang="en-US" altLang="zh-CN" sz="2000" dirty="0"/>
              <a:t>(</a:t>
            </a:r>
            <a:r>
              <a:rPr lang="zh-CN" altLang="en-US" sz="2000" dirty="0"/>
              <a:t>配置地址、配置数据</a:t>
            </a:r>
            <a:r>
              <a:rPr lang="en-US" altLang="zh-CN" sz="2000" dirty="0"/>
              <a:t>)</a:t>
            </a:r>
            <a:r>
              <a:rPr lang="zh-CN" altLang="en-US" sz="2000" dirty="0"/>
              <a:t>来访问</a:t>
            </a:r>
            <a:r>
              <a:rPr lang="en-US" altLang="zh-CN" sz="2000" dirty="0"/>
              <a:t>PCI </a:t>
            </a:r>
            <a:r>
              <a:rPr lang="zh-CN" altLang="en-US" sz="2000" dirty="0"/>
              <a:t>设备的配置空间。即 </a:t>
            </a:r>
            <a:r>
              <a:rPr lang="en-US" altLang="zh-CN" sz="2000" dirty="0"/>
              <a:t>HOST </a:t>
            </a:r>
            <a:r>
              <a:rPr lang="zh-CN" altLang="en-US" sz="2000" dirty="0"/>
              <a:t>桥根据 </a:t>
            </a:r>
            <a:r>
              <a:rPr lang="en-US" altLang="zh-CN" sz="2000" dirty="0"/>
              <a:t>CPU </a:t>
            </a:r>
            <a:r>
              <a:rPr lang="zh-CN" altLang="en-US" sz="2000" dirty="0"/>
              <a:t>提供给这两个寄存器的值，生成 </a:t>
            </a:r>
            <a:r>
              <a:rPr lang="en-US" altLang="zh-CN" sz="2000" dirty="0"/>
              <a:t>PCI </a:t>
            </a:r>
            <a:r>
              <a:rPr lang="zh-CN" altLang="en-US" sz="2000" dirty="0"/>
              <a:t>总线的配置读</a:t>
            </a:r>
            <a:r>
              <a:rPr lang="en-US" altLang="zh-CN" sz="2000" dirty="0"/>
              <a:t>/</a:t>
            </a:r>
            <a:r>
              <a:rPr lang="zh-CN" altLang="en-US" sz="2000" dirty="0"/>
              <a:t>写周期，完成配置数据的读出或写入操作。 </a:t>
            </a:r>
          </a:p>
          <a:p>
            <a:r>
              <a:rPr lang="zh-CN" altLang="en-US" sz="2000" b="1" dirty="0">
                <a:solidFill>
                  <a:schemeClr val="accent5">
                    <a:lumMod val="75000"/>
                  </a:schemeClr>
                </a:solidFill>
              </a:rPr>
              <a:t>双地址周期 ：</a:t>
            </a:r>
            <a:r>
              <a:rPr lang="zh-CN" altLang="en-US" sz="2000" dirty="0"/>
              <a:t>用于主方指示它正在使用 </a:t>
            </a:r>
            <a:r>
              <a:rPr lang="en-US" altLang="zh-CN" sz="2000" dirty="0"/>
              <a:t>64 </a:t>
            </a:r>
            <a:r>
              <a:rPr lang="zh-CN" altLang="en-US" sz="2000" dirty="0"/>
              <a:t>位地址。</a:t>
            </a:r>
          </a:p>
        </p:txBody>
      </p:sp>
      <p:sp>
        <p:nvSpPr>
          <p:cNvPr id="5529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67</a:t>
            </a:fld>
            <a:endParaRPr lang="en-US" altLang="zh-CN" sz="1000" dirty="0"/>
          </a:p>
        </p:txBody>
      </p:sp>
    </p:spTree>
    <p:extLst>
      <p:ext uri="{BB962C8B-B14F-4D97-AF65-F5344CB8AC3E}">
        <p14:creationId xmlns:p14="http://schemas.microsoft.com/office/powerpoint/2010/main" val="19358404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p:cNvSpPr>
          <p:nvPr>
            <p:ph type="title"/>
          </p:nvPr>
        </p:nvSpPr>
        <p:spPr>
          <a:xfrm>
            <a:off x="395288" y="0"/>
            <a:ext cx="7543800" cy="1295400"/>
          </a:xfrm>
        </p:spPr>
        <p:txBody>
          <a:bodyPr vert="horz" wrap="square" lIns="91440" tIns="45720" rIns="91440" bIns="45720" anchor="b" anchorCtr="0"/>
          <a:lstStyle/>
          <a:p>
            <a:pPr eaLnBrk="1" hangingPunct="1"/>
            <a:r>
              <a:rPr lang="en-US" altLang="zh-CN" dirty="0"/>
              <a:t>6.5.4 PCI</a:t>
            </a:r>
            <a:r>
              <a:rPr lang="zh-CN" altLang="en-US" dirty="0"/>
              <a:t>总线周期操作</a:t>
            </a:r>
          </a:p>
        </p:txBody>
      </p:sp>
      <p:sp>
        <p:nvSpPr>
          <p:cNvPr id="5632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68</a:t>
            </a:fld>
            <a:endParaRPr lang="en-US" altLang="zh-CN" sz="10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766" y="2204864"/>
            <a:ext cx="7645863" cy="455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97153" y="1298894"/>
            <a:ext cx="7967087" cy="830997"/>
          </a:xfrm>
          <a:prstGeom prst="rect">
            <a:avLst/>
          </a:prstGeom>
          <a:noFill/>
        </p:spPr>
        <p:txBody>
          <a:bodyPr wrap="square" rtlCol="0">
            <a:spAutoFit/>
          </a:bodyPr>
          <a:lstStyle/>
          <a:p>
            <a:r>
              <a:rPr lang="zh-CN" altLang="en-US" sz="1600" dirty="0"/>
              <a:t>下面以数据传送类的总线周期为代表，说明 </a:t>
            </a:r>
            <a:r>
              <a:rPr lang="en-US" altLang="zh-CN" sz="1600" dirty="0"/>
              <a:t>PCI </a:t>
            </a:r>
            <a:r>
              <a:rPr lang="zh-CN" altLang="en-US" sz="1600" dirty="0"/>
              <a:t>总线周期的操作过程。图 </a:t>
            </a:r>
            <a:r>
              <a:rPr lang="en-US" altLang="zh-CN" sz="1600" dirty="0"/>
              <a:t>6.18 </a:t>
            </a:r>
            <a:r>
              <a:rPr lang="zh-CN" altLang="en-US" sz="1600" dirty="0"/>
              <a:t>中给出了一个</a:t>
            </a:r>
            <a:r>
              <a:rPr lang="zh-CN" altLang="en-US" sz="1600" b="1" dirty="0"/>
              <a:t>读操作总线周期时序示例</a:t>
            </a:r>
            <a:r>
              <a:rPr lang="zh-CN" altLang="en-US" sz="1600" dirty="0"/>
              <a:t>。图中的环形箭头符号表示某信号线由一个设备驱动转换成另一设备驱动的过渡期，以此过渡期避免两个设备同时驱动一条信号线的冲突。</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p:cNvSpPr>
          <p:nvPr>
            <p:ph type="title"/>
          </p:nvPr>
        </p:nvSpPr>
        <p:spPr>
          <a:xfrm>
            <a:off x="457200" y="122238"/>
            <a:ext cx="7543800" cy="1003300"/>
          </a:xfrm>
        </p:spPr>
        <p:txBody>
          <a:bodyPr vert="horz" wrap="square" lIns="91440" tIns="45720" rIns="91440" bIns="45720" anchor="b" anchorCtr="0"/>
          <a:lstStyle/>
          <a:p>
            <a:pPr eaLnBrk="1" hangingPunct="1"/>
            <a:r>
              <a:rPr lang="en-US" altLang="zh-CN" dirty="0"/>
              <a:t>6.5.4 PCI</a:t>
            </a:r>
            <a:r>
              <a:rPr lang="zh-CN" altLang="en-US" dirty="0"/>
              <a:t>总线周期操作</a:t>
            </a:r>
          </a:p>
        </p:txBody>
      </p:sp>
      <p:sp>
        <p:nvSpPr>
          <p:cNvPr id="57348" name="Rectangle 3"/>
          <p:cNvSpPr>
            <a:spLocks noGrp="1"/>
          </p:cNvSpPr>
          <p:nvPr>
            <p:ph idx="1"/>
          </p:nvPr>
        </p:nvSpPr>
        <p:spPr>
          <a:xfrm>
            <a:off x="428625" y="1428750"/>
            <a:ext cx="8229600" cy="4736554"/>
          </a:xfrm>
        </p:spPr>
        <p:txBody>
          <a:bodyPr vert="horz" wrap="square" lIns="91440" tIns="45720" rIns="91440" bIns="45720" anchor="t" anchorCtr="0">
            <a:normAutofit fontScale="92500" lnSpcReduction="20000"/>
          </a:bodyPr>
          <a:lstStyle/>
          <a:p>
            <a:pPr eaLnBrk="1" hangingPunct="1">
              <a:lnSpc>
                <a:spcPct val="110000"/>
              </a:lnSpc>
              <a:buNone/>
            </a:pPr>
            <a:r>
              <a:rPr lang="en-US" altLang="zh-CN" sz="2400" dirty="0"/>
              <a:t>PCI</a:t>
            </a:r>
            <a:r>
              <a:rPr lang="zh-CN" altLang="en-US" sz="2400" dirty="0"/>
              <a:t>总线周期的操作过程有如下特点：</a:t>
            </a:r>
          </a:p>
          <a:p>
            <a:pPr eaLnBrk="1" hangingPunct="1">
              <a:lnSpc>
                <a:spcPct val="110000"/>
              </a:lnSpc>
              <a:buNone/>
            </a:pPr>
            <a:r>
              <a:rPr lang="zh-CN" altLang="en-US" sz="2400" dirty="0"/>
              <a:t>（</a:t>
            </a:r>
            <a:r>
              <a:rPr lang="en-US" altLang="zh-CN" sz="2400" dirty="0"/>
              <a:t>1</a:t>
            </a:r>
            <a:r>
              <a:rPr lang="zh-CN" altLang="en-US" sz="2400" dirty="0"/>
              <a:t>）</a:t>
            </a:r>
            <a:r>
              <a:rPr lang="zh-CN" altLang="en-US" sz="2400" u="sng" dirty="0"/>
              <a:t>采用同步时序协议</a:t>
            </a:r>
            <a:r>
              <a:rPr lang="zh-CN" altLang="en-US" sz="2400" dirty="0"/>
              <a:t>。总线时钟周期以上跳沿开始，半个周期高电平，半个周期低电平。总线上所有事件，即信号电平转换出现在时钟信号的下跳沿时刻，而对信号的采样出现在时钟信号的上跳沿时刻。</a:t>
            </a:r>
          </a:p>
          <a:p>
            <a:pPr eaLnBrk="1" hangingPunct="1">
              <a:lnSpc>
                <a:spcPct val="110000"/>
              </a:lnSpc>
              <a:buNone/>
            </a:pPr>
            <a:r>
              <a:rPr lang="zh-CN" altLang="en-US" sz="2400" dirty="0"/>
              <a:t>（</a:t>
            </a:r>
            <a:r>
              <a:rPr lang="en-US" altLang="zh-CN" sz="2400" dirty="0"/>
              <a:t>2</a:t>
            </a:r>
            <a:r>
              <a:rPr lang="zh-CN" altLang="en-US" sz="2400" dirty="0"/>
              <a:t>）</a:t>
            </a:r>
            <a:r>
              <a:rPr lang="zh-CN" altLang="en-US" sz="2400" u="sng" dirty="0"/>
              <a:t>总线周期由被授权的主方启动</a:t>
            </a:r>
            <a:r>
              <a:rPr lang="zh-CN" altLang="en-US" sz="2400" dirty="0"/>
              <a:t>，以帧</a:t>
            </a:r>
            <a:r>
              <a:rPr lang="en-US" altLang="zh-CN" sz="2400" dirty="0"/>
              <a:t>FRAME#</a:t>
            </a:r>
            <a:r>
              <a:rPr lang="zh-CN" altLang="en-US" sz="2400" dirty="0"/>
              <a:t>信号变为有效来指示一个总线周期的开始。</a:t>
            </a:r>
          </a:p>
          <a:p>
            <a:pPr eaLnBrk="1" hangingPunct="1">
              <a:lnSpc>
                <a:spcPct val="110000"/>
              </a:lnSpc>
              <a:buNone/>
            </a:pPr>
            <a:r>
              <a:rPr lang="zh-CN" altLang="en-US" sz="2400" dirty="0"/>
              <a:t>（</a:t>
            </a:r>
            <a:r>
              <a:rPr lang="en-US" altLang="zh-CN" sz="2400" dirty="0"/>
              <a:t>3</a:t>
            </a:r>
            <a:r>
              <a:rPr lang="zh-CN" altLang="en-US" sz="2400" dirty="0"/>
              <a:t>）</a:t>
            </a:r>
            <a:r>
              <a:rPr lang="zh-CN" altLang="en-US" sz="2400" u="sng" dirty="0"/>
              <a:t>一个总线周期由一个地址期和一个或多个数据期组成</a:t>
            </a:r>
            <a:r>
              <a:rPr lang="zh-CN" altLang="en-US" sz="2400" dirty="0"/>
              <a:t>。在地址期内除给出目标地址外，还在</a:t>
            </a:r>
            <a:r>
              <a:rPr lang="en-US" altLang="zh-CN" sz="2400" dirty="0"/>
              <a:t>C/BE#</a:t>
            </a:r>
            <a:r>
              <a:rPr lang="zh-CN" altLang="en-US" sz="2400" dirty="0"/>
              <a:t>线上给出总线命令以指明总线周期类型。</a:t>
            </a:r>
          </a:p>
          <a:p>
            <a:pPr eaLnBrk="1" hangingPunct="1">
              <a:lnSpc>
                <a:spcPct val="110000"/>
              </a:lnSpc>
              <a:buNone/>
            </a:pPr>
            <a:r>
              <a:rPr lang="zh-CN" altLang="en-US" sz="2400" dirty="0"/>
              <a:t>（</a:t>
            </a:r>
            <a:r>
              <a:rPr lang="en-US" altLang="zh-CN" sz="2400" dirty="0"/>
              <a:t>4</a:t>
            </a:r>
            <a:r>
              <a:rPr lang="zh-CN" altLang="en-US" sz="2400" dirty="0"/>
              <a:t>）</a:t>
            </a:r>
            <a:r>
              <a:rPr lang="zh-CN" altLang="en-US" sz="2400" u="sng" dirty="0"/>
              <a:t>地址期为一个总线时钟周期，一个数据期在没有等待状态下也是一个时钟周期</a:t>
            </a:r>
            <a:r>
              <a:rPr lang="zh-CN" altLang="en-US" sz="2400" dirty="0"/>
              <a:t>。一次数据传送是在挂钩信号</a:t>
            </a:r>
            <a:r>
              <a:rPr lang="en-US" altLang="zh-CN" sz="2400" dirty="0"/>
              <a:t>IRDY#</a:t>
            </a:r>
            <a:r>
              <a:rPr lang="zh-CN" altLang="en-US" sz="2400" dirty="0"/>
              <a:t>和</a:t>
            </a:r>
            <a:r>
              <a:rPr lang="en-US" altLang="zh-CN" sz="2400" dirty="0"/>
              <a:t>TRDY#</a:t>
            </a:r>
            <a:r>
              <a:rPr lang="zh-CN" altLang="en-US" sz="2400" dirty="0"/>
              <a:t>都有效情况下完成，任一信号无效（在时钟上跳沿被对方采样到），都将加入等待状态。</a:t>
            </a:r>
          </a:p>
        </p:txBody>
      </p:sp>
      <p:sp>
        <p:nvSpPr>
          <p:cNvPr id="57346"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69</a:t>
            </a:fld>
            <a:endParaRPr lang="en-US" altLang="zh-CN"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p:cNvSpPr>
          <p:nvPr>
            <p:ph type="title"/>
          </p:nvPr>
        </p:nvSpPr>
        <p:spPr/>
        <p:txBody>
          <a:bodyPr vert="horz" wrap="square" lIns="91440" tIns="45720" rIns="91440" bIns="45720" anchor="b" anchorCtr="0"/>
          <a:lstStyle/>
          <a:p>
            <a:pPr eaLnBrk="1" hangingPunct="1"/>
            <a:r>
              <a:rPr lang="en-US" altLang="zh-CN" dirty="0">
                <a:latin typeface="宋体" panose="02010600030101010101" pitchFamily="2" charset="-122"/>
              </a:rPr>
              <a:t>6.1.1 </a:t>
            </a:r>
            <a:r>
              <a:rPr lang="zh-CN" altLang="en-US" dirty="0">
                <a:latin typeface="宋体" panose="02010600030101010101" pitchFamily="2" charset="-122"/>
              </a:rPr>
              <a:t>总线的基本概念</a:t>
            </a:r>
          </a:p>
        </p:txBody>
      </p:sp>
      <p:sp>
        <p:nvSpPr>
          <p:cNvPr id="10243" name="Rectangle 3"/>
          <p:cNvSpPr>
            <a:spLocks noGrp="1"/>
          </p:cNvSpPr>
          <p:nvPr>
            <p:ph idx="1"/>
          </p:nvPr>
        </p:nvSpPr>
        <p:spPr>
          <a:xfrm>
            <a:off x="500063" y="1500188"/>
            <a:ext cx="8229600" cy="4411662"/>
          </a:xfrm>
        </p:spPr>
        <p:txBody>
          <a:bodyPr vert="horz" wrap="square" lIns="91440" tIns="45720" rIns="91440" bIns="45720" anchor="t" anchorCtr="0">
            <a:normAutofit lnSpcReduction="10000"/>
          </a:bodyPr>
          <a:lstStyle/>
          <a:p>
            <a:pPr eaLnBrk="1" hangingPunct="1">
              <a:buNone/>
            </a:pPr>
            <a:r>
              <a:rPr lang="zh-CN" altLang="zh-CN" sz="2800" dirty="0"/>
              <a:t>2、总线的标准化</a:t>
            </a:r>
            <a:endParaRPr lang="en-US" altLang="zh-CN" sz="2600" dirty="0"/>
          </a:p>
          <a:p>
            <a:pPr eaLnBrk="1" hangingPunct="1"/>
            <a:r>
              <a:rPr lang="zh-CN" altLang="en-US" sz="2600" dirty="0"/>
              <a:t>相同的指令系统，相同的功能，不同厂家生产的各功能部件在实现方法上几乎没有相同的</a:t>
            </a:r>
            <a:r>
              <a:rPr lang="en-US" altLang="zh-CN" sz="2600" dirty="0"/>
              <a:t>,</a:t>
            </a:r>
            <a:r>
              <a:rPr lang="zh-CN" altLang="en-US" sz="2600" dirty="0"/>
              <a:t>但各厂家生产的相同功能部件却可以互换使用，其原因何在呢</a:t>
            </a:r>
            <a:r>
              <a:rPr lang="en-US" altLang="zh-CN" sz="2600" dirty="0"/>
              <a:t>?</a:t>
            </a:r>
            <a:endParaRPr lang="en-US" altLang="zh-CN" sz="2600" dirty="0">
              <a:latin typeface="宋体" panose="02010600030101010101" pitchFamily="2" charset="-122"/>
            </a:endParaRPr>
          </a:p>
          <a:p>
            <a:pPr eaLnBrk="1" hangingPunct="1"/>
            <a:r>
              <a:rPr lang="zh-CN" altLang="en-US" sz="2600" dirty="0">
                <a:latin typeface="宋体" panose="02010600030101010101" pitchFamily="2" charset="-122"/>
              </a:rPr>
              <a:t>为了使不同厂家生产的相同功能部件可以互换使用，就需要进行系统总线的标准化工作。目前，已经出现了很多总线标准，如</a:t>
            </a:r>
            <a:r>
              <a:rPr lang="en-US" altLang="zh-CN" sz="2600" dirty="0">
                <a:latin typeface="宋体" panose="02010600030101010101" pitchFamily="2" charset="-122"/>
              </a:rPr>
              <a:t>PCI</a:t>
            </a:r>
            <a:r>
              <a:rPr lang="zh-CN" altLang="en-US" sz="2600" dirty="0">
                <a:latin typeface="宋体" panose="02010600030101010101" pitchFamily="2" charset="-122"/>
              </a:rPr>
              <a:t>、</a:t>
            </a:r>
            <a:r>
              <a:rPr lang="en-US" altLang="zh-CN" sz="2600" dirty="0">
                <a:latin typeface="宋体" panose="02010600030101010101" pitchFamily="2" charset="-122"/>
              </a:rPr>
              <a:t>ISA</a:t>
            </a:r>
            <a:r>
              <a:rPr lang="zh-CN" altLang="en-US" sz="2600" dirty="0">
                <a:latin typeface="宋体" panose="02010600030101010101" pitchFamily="2" charset="-122"/>
              </a:rPr>
              <a:t>等。 </a:t>
            </a:r>
          </a:p>
          <a:p>
            <a:pPr eaLnBrk="1" hangingPunct="1"/>
            <a:r>
              <a:rPr lang="zh-CN" altLang="en-US" sz="2600" dirty="0"/>
              <a:t>采用标准总线的优点</a:t>
            </a:r>
          </a:p>
          <a:p>
            <a:pPr lvl="1" eaLnBrk="1" hangingPunct="1"/>
            <a:r>
              <a:rPr lang="zh-CN" altLang="en-US" sz="2200" dirty="0"/>
              <a:t>简化系统设计</a:t>
            </a:r>
          </a:p>
          <a:p>
            <a:pPr lvl="1" eaLnBrk="1" hangingPunct="1"/>
            <a:r>
              <a:rPr lang="zh-CN" altLang="en-US" sz="2200" dirty="0"/>
              <a:t>简化系统结构，提高系统可靠性</a:t>
            </a:r>
          </a:p>
          <a:p>
            <a:pPr lvl="1" eaLnBrk="1" hangingPunct="1"/>
            <a:r>
              <a:rPr lang="zh-CN" altLang="en-US" sz="2200" dirty="0"/>
              <a:t>便于系统的扩充和更新</a:t>
            </a:r>
          </a:p>
        </p:txBody>
      </p:sp>
      <p:sp>
        <p:nvSpPr>
          <p:cNvPr id="819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7</a:t>
            </a:fld>
            <a:endParaRPr lang="en-US" altLang="zh-CN" sz="1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3" end="3"/>
                                            </p:txEl>
                                          </p:spTgt>
                                        </p:tgtEl>
                                        <p:attrNameLst>
                                          <p:attrName>style.visibility</p:attrName>
                                        </p:attrNameLst>
                                      </p:cBhvr>
                                      <p:to>
                                        <p:strVal val="visible"/>
                                      </p:to>
                                    </p:set>
                                    <p:anim calcmode="lin" valueType="num">
                                      <p:cBhvr additive="base">
                                        <p:cTn id="7"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animEffect transition="in" filter="blinds(horizontal)">
                                      <p:cBhvr>
                                        <p:cTn id="13" dur="500"/>
                                        <p:tgtEl>
                                          <p:spTgt spid="1024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243">
                                            <p:txEl>
                                              <p:pRg st="5" end="5"/>
                                            </p:txEl>
                                          </p:spTgt>
                                        </p:tgtEl>
                                        <p:attrNameLst>
                                          <p:attrName>style.visibility</p:attrName>
                                        </p:attrNameLst>
                                      </p:cBhvr>
                                      <p:to>
                                        <p:strVal val="visible"/>
                                      </p:to>
                                    </p:set>
                                    <p:anim calcmode="lin" valueType="num">
                                      <p:cBhvr additive="base">
                                        <p:cTn id="18" dur="5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2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243">
                                            <p:txEl>
                                              <p:pRg st="6" end="6"/>
                                            </p:txEl>
                                          </p:spTgt>
                                        </p:tgtEl>
                                        <p:attrNameLst>
                                          <p:attrName>style.visibility</p:attrName>
                                        </p:attrNameLst>
                                      </p:cBhvr>
                                      <p:to>
                                        <p:strVal val="visible"/>
                                      </p:to>
                                    </p:set>
                                    <p:anim calcmode="lin" valueType="num">
                                      <p:cBhvr additive="base">
                                        <p:cTn id="24" dur="5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2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p:cNvSpPr>
          <p:nvPr>
            <p:ph type="title"/>
          </p:nvPr>
        </p:nvSpPr>
        <p:spPr>
          <a:xfrm>
            <a:off x="457200" y="122238"/>
            <a:ext cx="7543800" cy="858837"/>
          </a:xfrm>
        </p:spPr>
        <p:txBody>
          <a:bodyPr vert="horz" wrap="square" lIns="91440" tIns="45720" rIns="91440" bIns="45720" anchor="b" anchorCtr="0"/>
          <a:lstStyle/>
          <a:p>
            <a:pPr eaLnBrk="1" hangingPunct="1"/>
            <a:r>
              <a:rPr lang="en-US" altLang="zh-CN" dirty="0"/>
              <a:t>6.5.4 PCI</a:t>
            </a:r>
            <a:r>
              <a:rPr lang="zh-CN" altLang="en-US" dirty="0"/>
              <a:t>总线周期操作</a:t>
            </a:r>
          </a:p>
        </p:txBody>
      </p:sp>
      <p:sp>
        <p:nvSpPr>
          <p:cNvPr id="58372" name="Rectangle 3"/>
          <p:cNvSpPr>
            <a:spLocks noGrp="1"/>
          </p:cNvSpPr>
          <p:nvPr>
            <p:ph idx="1"/>
          </p:nvPr>
        </p:nvSpPr>
        <p:spPr>
          <a:xfrm>
            <a:off x="250825" y="1341438"/>
            <a:ext cx="8229600" cy="4823866"/>
          </a:xfrm>
        </p:spPr>
        <p:txBody>
          <a:bodyPr vert="horz" wrap="square" lIns="91440" tIns="45720" rIns="91440" bIns="45720" anchor="t" anchorCtr="0">
            <a:normAutofit fontScale="92500" lnSpcReduction="10000"/>
          </a:bodyPr>
          <a:lstStyle/>
          <a:p>
            <a:pPr eaLnBrk="1" hangingPunct="1">
              <a:buNone/>
            </a:pPr>
            <a:r>
              <a:rPr lang="zh-CN" altLang="en-US" sz="2400" dirty="0"/>
              <a:t>（</a:t>
            </a:r>
            <a:r>
              <a:rPr lang="en-US" altLang="zh-CN" sz="2400" dirty="0"/>
              <a:t>5</a:t>
            </a:r>
            <a:r>
              <a:rPr lang="zh-CN" altLang="en-US" sz="2400" dirty="0"/>
              <a:t>）</a:t>
            </a:r>
            <a:r>
              <a:rPr lang="zh-CN" altLang="en-US" sz="2400" u="sng" dirty="0"/>
              <a:t>总线周期长度由主方确定</a:t>
            </a:r>
            <a:r>
              <a:rPr lang="zh-CN" altLang="en-US" sz="2400" dirty="0"/>
              <a:t>。在总线周期期间</a:t>
            </a:r>
            <a:r>
              <a:rPr lang="en-US" altLang="zh-CN" sz="2400" dirty="0"/>
              <a:t>FRAME#</a:t>
            </a:r>
            <a:r>
              <a:rPr lang="zh-CN" altLang="en-US" sz="2400" dirty="0"/>
              <a:t>持续有效，但在最后一个数据期开始前撤除。即以</a:t>
            </a:r>
            <a:r>
              <a:rPr lang="en-US" altLang="zh-CN" sz="2400" dirty="0"/>
              <a:t>FRAME#</a:t>
            </a:r>
            <a:r>
              <a:rPr lang="zh-CN" altLang="en-US" sz="2400" dirty="0"/>
              <a:t>无效后，</a:t>
            </a:r>
            <a:r>
              <a:rPr lang="en-US" altLang="zh-CN" sz="2400" dirty="0"/>
              <a:t>IRDY#</a:t>
            </a:r>
            <a:r>
              <a:rPr lang="zh-CN" altLang="en-US" sz="2400" dirty="0"/>
              <a:t>也变为无效的时刻表明一个总线周期结束。由此可见，</a:t>
            </a:r>
            <a:r>
              <a:rPr lang="en-US" altLang="zh-CN" sz="2400" dirty="0"/>
              <a:t>PCI</a:t>
            </a:r>
            <a:r>
              <a:rPr lang="zh-CN" altLang="en-US" sz="2400" dirty="0"/>
              <a:t>的数据传送以猝发式传送为基本机制，单一数据传送反而成为猝发式传送的一个特例。并且</a:t>
            </a:r>
            <a:r>
              <a:rPr lang="en-US" altLang="zh-CN" sz="2400" dirty="0"/>
              <a:t>PCI</a:t>
            </a:r>
            <a:r>
              <a:rPr lang="zh-CN" altLang="en-US" sz="2400" dirty="0"/>
              <a:t>具有无限制的猝发能力，猝发长度由主方确定，没有对猝发长度加以固定限制。</a:t>
            </a:r>
          </a:p>
          <a:p>
            <a:pPr eaLnBrk="1" hangingPunct="1">
              <a:buNone/>
            </a:pPr>
            <a:r>
              <a:rPr lang="zh-CN" altLang="en-US" sz="2400" dirty="0"/>
              <a:t>（</a:t>
            </a:r>
            <a:r>
              <a:rPr lang="en-US" altLang="zh-CN" sz="2400" dirty="0"/>
              <a:t>6</a:t>
            </a:r>
            <a:r>
              <a:rPr lang="zh-CN" altLang="en-US" sz="2400" dirty="0"/>
              <a:t>）</a:t>
            </a:r>
            <a:r>
              <a:rPr lang="zh-CN" altLang="en-US" sz="2400" u="sng" dirty="0"/>
              <a:t>主方启动一个总线周期时要求目标方确认</a:t>
            </a:r>
            <a:r>
              <a:rPr lang="zh-CN" altLang="en-US" sz="2400" dirty="0"/>
              <a:t>。即在</a:t>
            </a:r>
            <a:r>
              <a:rPr lang="en-US" altLang="zh-CN" sz="2400" dirty="0"/>
              <a:t>FRAME#</a:t>
            </a:r>
            <a:r>
              <a:rPr lang="zh-CN" altLang="en-US" sz="2400" dirty="0"/>
              <a:t>变为有效和目标地址送上</a:t>
            </a:r>
            <a:r>
              <a:rPr lang="en-US" altLang="zh-CN" sz="2400" dirty="0"/>
              <a:t>AD</a:t>
            </a:r>
            <a:r>
              <a:rPr lang="zh-CN" altLang="en-US" sz="2400" dirty="0"/>
              <a:t>线后，目标方在延迟一个时钟周期后必须以</a:t>
            </a:r>
            <a:r>
              <a:rPr lang="en-US" altLang="zh-CN" sz="2400" dirty="0"/>
              <a:t>DEVSEL#</a:t>
            </a:r>
            <a:r>
              <a:rPr lang="zh-CN" altLang="en-US" sz="2400" dirty="0"/>
              <a:t>信号有效予以响应。否则，主设备中止总线周期。</a:t>
            </a:r>
          </a:p>
          <a:p>
            <a:pPr eaLnBrk="1" hangingPunct="1">
              <a:buNone/>
            </a:pPr>
            <a:r>
              <a:rPr lang="zh-CN" altLang="en-US" sz="2400" dirty="0"/>
              <a:t>（</a:t>
            </a:r>
            <a:r>
              <a:rPr lang="en-US" altLang="zh-CN" sz="2400" dirty="0"/>
              <a:t>7</a:t>
            </a:r>
            <a:r>
              <a:rPr lang="zh-CN" altLang="en-US" sz="2400" dirty="0"/>
              <a:t>）</a:t>
            </a:r>
            <a:r>
              <a:rPr lang="zh-CN" altLang="en-US" sz="2400" u="sng" dirty="0"/>
              <a:t>主方结束一个总线周期时不要求目标方确认</a:t>
            </a:r>
            <a:r>
              <a:rPr lang="zh-CN" altLang="en-US" sz="2400" dirty="0"/>
              <a:t>。目标方采样到</a:t>
            </a:r>
            <a:r>
              <a:rPr lang="en-US" altLang="zh-CN" sz="2400" dirty="0"/>
              <a:t>FRAME#</a:t>
            </a:r>
            <a:r>
              <a:rPr lang="zh-CN" altLang="en-US" sz="2400" dirty="0"/>
              <a:t>信号已变为无效时，即知道下一数据传送是最后一个数据期。目标方传输速度跟不上主方速度，可用</a:t>
            </a:r>
            <a:r>
              <a:rPr lang="en-US" altLang="zh-CN" sz="2400" dirty="0"/>
              <a:t>TRDY#</a:t>
            </a:r>
            <a:r>
              <a:rPr lang="zh-CN" altLang="en-US" sz="2400" dirty="0"/>
              <a:t>无效通知主方加入等待状态时钟周期。当目标方出现故障不能进行传输时，以</a:t>
            </a:r>
            <a:r>
              <a:rPr lang="en-US" altLang="zh-CN" sz="2400" dirty="0"/>
              <a:t>STOP#</a:t>
            </a:r>
            <a:r>
              <a:rPr lang="zh-CN" altLang="en-US" sz="2400" dirty="0"/>
              <a:t>信号有效通知主方中止总线周期。</a:t>
            </a:r>
          </a:p>
        </p:txBody>
      </p:sp>
      <p:sp>
        <p:nvSpPr>
          <p:cNvPr id="58370"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70</a:t>
            </a:fld>
            <a:endParaRPr lang="en-US" altLang="zh-CN" sz="10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p:cNvSpPr>
          <p:nvPr>
            <p:ph type="title"/>
          </p:nvPr>
        </p:nvSpPr>
        <p:spPr/>
        <p:txBody>
          <a:bodyPr vert="horz" wrap="square" lIns="91440" tIns="45720" rIns="91440" bIns="45720" anchor="b" anchorCtr="0"/>
          <a:lstStyle/>
          <a:p>
            <a:pPr eaLnBrk="1" hangingPunct="1"/>
            <a:r>
              <a:rPr lang="en-US" altLang="zh-CN" dirty="0"/>
              <a:t>6.5.5 PCI</a:t>
            </a:r>
            <a:r>
              <a:rPr lang="zh-CN" altLang="en-US" dirty="0"/>
              <a:t>总线仲裁</a:t>
            </a:r>
          </a:p>
        </p:txBody>
      </p:sp>
      <p:sp>
        <p:nvSpPr>
          <p:cNvPr id="59396" name="Rectangle 3"/>
          <p:cNvSpPr>
            <a:spLocks noGrp="1"/>
          </p:cNvSpPr>
          <p:nvPr>
            <p:ph idx="1"/>
          </p:nvPr>
        </p:nvSpPr>
        <p:spPr/>
        <p:txBody>
          <a:bodyPr vert="horz" wrap="square" lIns="91440" tIns="45720" rIns="91440" bIns="45720" anchor="t" anchorCtr="0">
            <a:normAutofit fontScale="77500" lnSpcReduction="20000"/>
          </a:bodyPr>
          <a:lstStyle/>
          <a:p>
            <a:pPr eaLnBrk="1" hangingPunct="1"/>
            <a:r>
              <a:rPr lang="en-US" altLang="zh-CN" u="sng" dirty="0"/>
              <a:t>PCI</a:t>
            </a:r>
            <a:r>
              <a:rPr lang="zh-CN" altLang="en-US" u="sng" dirty="0"/>
              <a:t>总线采用集中式仲裁方式</a:t>
            </a:r>
            <a:r>
              <a:rPr lang="zh-CN" altLang="en-US" dirty="0"/>
              <a:t>，每个</a:t>
            </a:r>
            <a:r>
              <a:rPr lang="en-US" altLang="zh-CN" dirty="0"/>
              <a:t>PCI</a:t>
            </a:r>
            <a:r>
              <a:rPr lang="zh-CN" altLang="en-US" dirty="0"/>
              <a:t>主设备都有独立的</a:t>
            </a:r>
            <a:r>
              <a:rPr lang="en-US" altLang="zh-CN" dirty="0"/>
              <a:t>REQ#</a:t>
            </a:r>
            <a:r>
              <a:rPr lang="zh-CN" altLang="en-US" dirty="0"/>
              <a:t>（总线请求）和</a:t>
            </a:r>
            <a:r>
              <a:rPr lang="en-US" altLang="zh-CN" dirty="0"/>
              <a:t>GNT#</a:t>
            </a:r>
            <a:r>
              <a:rPr lang="zh-CN" altLang="en-US" dirty="0"/>
              <a:t>（总线授权）两条信号线与</a:t>
            </a:r>
            <a:r>
              <a:rPr lang="zh-CN" altLang="en-US" dirty="0">
                <a:solidFill>
                  <a:schemeClr val="accent5">
                    <a:lumMod val="75000"/>
                  </a:schemeClr>
                </a:solidFill>
              </a:rPr>
              <a:t>中央仲裁器</a:t>
            </a:r>
            <a:r>
              <a:rPr lang="zh-CN" altLang="en-US" dirty="0"/>
              <a:t>相连。由中央仲裁器根据一定的算法对各主设备的申请进行仲裁，决定把总线使用权授予谁。但</a:t>
            </a:r>
            <a:r>
              <a:rPr lang="en-US" altLang="zh-CN" dirty="0"/>
              <a:t>PCI</a:t>
            </a:r>
            <a:r>
              <a:rPr lang="zh-CN" altLang="en-US" dirty="0"/>
              <a:t>标准并没有规定仲裁算法。</a:t>
            </a:r>
            <a:endParaRPr lang="en-US" altLang="zh-CN" dirty="0"/>
          </a:p>
          <a:p>
            <a:r>
              <a:rPr lang="zh-CN" altLang="en-US" dirty="0"/>
              <a:t>中央仲裁器不仅采样每个设备的 </a:t>
            </a:r>
            <a:r>
              <a:rPr lang="en-US" altLang="zh-CN" dirty="0" err="1"/>
              <a:t>nREQ</a:t>
            </a:r>
            <a:r>
              <a:rPr lang="en-US" altLang="zh-CN" dirty="0"/>
              <a:t> </a:t>
            </a:r>
            <a:r>
              <a:rPr lang="zh-CN" altLang="en-US" dirty="0"/>
              <a:t>信号线，而且采样公共的 </a:t>
            </a:r>
            <a:r>
              <a:rPr lang="en-US" altLang="zh-CN" dirty="0" err="1"/>
              <a:t>nFRAME</a:t>
            </a:r>
            <a:r>
              <a:rPr lang="en-US" altLang="zh-CN" dirty="0"/>
              <a:t> </a:t>
            </a:r>
            <a:r>
              <a:rPr lang="zh-CN" altLang="en-US" dirty="0"/>
              <a:t>和 </a:t>
            </a:r>
            <a:r>
              <a:rPr lang="en-US" altLang="zh-CN" dirty="0" err="1"/>
              <a:t>nIRDY</a:t>
            </a:r>
            <a:r>
              <a:rPr lang="en-US" altLang="zh-CN" dirty="0"/>
              <a:t> </a:t>
            </a:r>
            <a:r>
              <a:rPr lang="zh-CN" altLang="en-US" dirty="0"/>
              <a:t>信号线。因此，仲裁器清楚当前总线的使用状态：是处于空闲状态还是一个有效的总线周期。</a:t>
            </a:r>
            <a:endParaRPr lang="en-US" altLang="zh-CN" dirty="0"/>
          </a:p>
          <a:p>
            <a:r>
              <a:rPr lang="en-US" altLang="zh-CN" dirty="0"/>
              <a:t>PCI </a:t>
            </a:r>
            <a:r>
              <a:rPr lang="zh-CN" altLang="en-US" dirty="0"/>
              <a:t>总线支持隐藏式仲裁。即在主设备 </a:t>
            </a:r>
            <a:r>
              <a:rPr lang="en-US" altLang="zh-CN" dirty="0"/>
              <a:t>A </a:t>
            </a:r>
            <a:r>
              <a:rPr lang="zh-CN" altLang="en-US" dirty="0"/>
              <a:t>正在占用总线期间，中央仲裁器根据指定的算法裁决下一次总线的主方应为主设备 </a:t>
            </a:r>
            <a:r>
              <a:rPr lang="en-US" altLang="zh-CN" dirty="0"/>
              <a:t>B </a:t>
            </a:r>
            <a:r>
              <a:rPr lang="zh-CN" altLang="en-US" dirty="0"/>
              <a:t>时，它可以使 </a:t>
            </a:r>
            <a:r>
              <a:rPr lang="en-US" altLang="zh-CN" dirty="0" err="1"/>
              <a:t>nGNT</a:t>
            </a:r>
            <a:r>
              <a:rPr lang="en-US" altLang="zh-CN" dirty="0"/>
              <a:t>-A </a:t>
            </a:r>
            <a:r>
              <a:rPr lang="zh-CN" altLang="en-US" dirty="0"/>
              <a:t>无效而使 </a:t>
            </a:r>
            <a:r>
              <a:rPr lang="en-US" altLang="zh-CN" dirty="0" err="1"/>
              <a:t>nGNT</a:t>
            </a:r>
            <a:r>
              <a:rPr lang="en-US" altLang="zh-CN" dirty="0"/>
              <a:t>-B </a:t>
            </a:r>
            <a:r>
              <a:rPr lang="zh-CN" altLang="en-US" dirty="0"/>
              <a:t>有效。</a:t>
            </a:r>
          </a:p>
        </p:txBody>
      </p:sp>
      <p:sp>
        <p:nvSpPr>
          <p:cNvPr id="5939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71</a:t>
            </a:fld>
            <a:endParaRPr lang="en-US" altLang="zh-CN" sz="1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p:cNvSpPr>
          <p:nvPr>
            <p:ph type="title"/>
          </p:nvPr>
        </p:nvSpPr>
        <p:spPr/>
        <p:txBody>
          <a:bodyPr vert="horz" wrap="square" lIns="91440" tIns="45720" rIns="91440" bIns="45720" anchor="b" anchorCtr="0"/>
          <a:lstStyle/>
          <a:p>
            <a:pPr eaLnBrk="1" hangingPunct="1"/>
            <a:r>
              <a:rPr lang="en-US" altLang="zh-CN" dirty="0"/>
              <a:t>6.5.6 PCIe</a:t>
            </a:r>
            <a:r>
              <a:rPr lang="zh-CN" altLang="en-US" dirty="0"/>
              <a:t>总线</a:t>
            </a:r>
          </a:p>
        </p:txBody>
      </p:sp>
      <p:sp>
        <p:nvSpPr>
          <p:cNvPr id="60420" name="Rectangle 3"/>
          <p:cNvSpPr>
            <a:spLocks noGrp="1"/>
          </p:cNvSpPr>
          <p:nvPr>
            <p:ph idx="1"/>
          </p:nvPr>
        </p:nvSpPr>
        <p:spPr/>
        <p:txBody>
          <a:bodyPr vert="horz" wrap="square" lIns="91440" tIns="45720" rIns="91440" bIns="45720" anchor="t" anchorCtr="0">
            <a:normAutofit lnSpcReduction="10000"/>
          </a:bodyPr>
          <a:lstStyle/>
          <a:p>
            <a:pPr eaLnBrk="1" hangingPunct="1"/>
            <a:r>
              <a:rPr lang="en-US" altLang="zh-CN" sz="2800" dirty="0"/>
              <a:t>PCIe</a:t>
            </a:r>
            <a:r>
              <a:rPr lang="zh-CN" altLang="en-US" sz="2800" dirty="0"/>
              <a:t>总线全称为</a:t>
            </a:r>
            <a:r>
              <a:rPr lang="en-US" altLang="zh-CN" sz="2800" dirty="0"/>
              <a:t>PCI-Express</a:t>
            </a:r>
            <a:r>
              <a:rPr lang="zh-CN" altLang="en-US" sz="2800" dirty="0"/>
              <a:t>，是基于</a:t>
            </a:r>
            <a:r>
              <a:rPr lang="en-US" altLang="zh-CN" sz="2800" dirty="0"/>
              <a:t>PCI</a:t>
            </a:r>
            <a:r>
              <a:rPr lang="zh-CN" altLang="en-US" sz="2800" dirty="0"/>
              <a:t>总线技术发展起来的总线标准。</a:t>
            </a:r>
            <a:endParaRPr lang="en-US" altLang="zh-CN" sz="2800" dirty="0"/>
          </a:p>
          <a:p>
            <a:pPr eaLnBrk="1" hangingPunct="1"/>
            <a:r>
              <a:rPr lang="zh-CN" altLang="en-US" sz="2800" dirty="0"/>
              <a:t>对</a:t>
            </a:r>
            <a:r>
              <a:rPr lang="en-US" altLang="zh-CN" sz="2800" dirty="0"/>
              <a:t>PCI</a:t>
            </a:r>
            <a:r>
              <a:rPr lang="zh-CN" altLang="en-US" sz="2800" dirty="0"/>
              <a:t>总线有良好的继承性，在软件应用上兼容</a:t>
            </a:r>
            <a:r>
              <a:rPr lang="en-US" altLang="zh-CN" sz="2800" dirty="0"/>
              <a:t>PCI</a:t>
            </a:r>
            <a:r>
              <a:rPr lang="zh-CN" altLang="en-US" sz="2800" dirty="0"/>
              <a:t>总线。</a:t>
            </a:r>
            <a:endParaRPr lang="en-US" altLang="zh-CN" sz="2800" dirty="0"/>
          </a:p>
          <a:p>
            <a:pPr eaLnBrk="1" hangingPunct="1"/>
            <a:r>
              <a:rPr lang="en-US" altLang="zh-CN" sz="2800" dirty="0"/>
              <a:t>PCIe</a:t>
            </a:r>
            <a:r>
              <a:rPr lang="zh-CN" altLang="en-US" sz="2800" dirty="0"/>
              <a:t>总线的主要改进有如下几点：</a:t>
            </a:r>
            <a:br>
              <a:rPr lang="en-US" altLang="zh-CN" sz="2800" dirty="0"/>
            </a:br>
            <a:r>
              <a:rPr lang="en-US" altLang="zh-CN" sz="2800" dirty="0"/>
              <a:t>1</a:t>
            </a:r>
            <a:r>
              <a:rPr lang="zh-CN" altLang="en-US" sz="2800" dirty="0"/>
              <a:t>、高速差分传输</a:t>
            </a:r>
            <a:br>
              <a:rPr lang="en-US" altLang="zh-CN" sz="2800" dirty="0"/>
            </a:br>
            <a:r>
              <a:rPr lang="en-US" altLang="zh-CN" sz="2800" dirty="0"/>
              <a:t>2</a:t>
            </a:r>
            <a:r>
              <a:rPr lang="zh-CN" altLang="en-US" sz="2800" dirty="0"/>
              <a:t>、串行传输</a:t>
            </a:r>
            <a:br>
              <a:rPr lang="en-US" altLang="zh-CN" sz="2800" dirty="0"/>
            </a:br>
            <a:r>
              <a:rPr lang="en-US" altLang="zh-CN" sz="2800" dirty="0"/>
              <a:t>3</a:t>
            </a:r>
            <a:r>
              <a:rPr lang="zh-CN" altLang="en-US" sz="2800" dirty="0"/>
              <a:t>、全双工端到端连接</a:t>
            </a:r>
            <a:br>
              <a:rPr lang="en-US" altLang="zh-CN" sz="2800" dirty="0"/>
            </a:br>
            <a:r>
              <a:rPr lang="en-US" altLang="zh-CN" sz="2800" dirty="0"/>
              <a:t>4</a:t>
            </a:r>
            <a:r>
              <a:rPr lang="zh-CN" altLang="en-US" sz="2800" dirty="0"/>
              <a:t>、基于多通道的数据传输方式</a:t>
            </a:r>
            <a:br>
              <a:rPr lang="en-US" altLang="zh-CN" sz="2800" dirty="0"/>
            </a:br>
            <a:r>
              <a:rPr lang="en-US" altLang="zh-CN" sz="2800" dirty="0"/>
              <a:t>5</a:t>
            </a:r>
            <a:r>
              <a:rPr lang="zh-CN" altLang="en-US" sz="2800" dirty="0"/>
              <a:t>、基于数据包的传输</a:t>
            </a:r>
            <a:endParaRPr lang="zh-CN" altLang="zh-CN" sz="2800" dirty="0"/>
          </a:p>
        </p:txBody>
      </p:sp>
      <p:sp>
        <p:nvSpPr>
          <p:cNvPr id="6041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72</a:t>
            </a:fld>
            <a:endParaRPr lang="en-US" altLang="zh-CN" sz="1000" dirty="0"/>
          </a:p>
        </p:txBody>
      </p:sp>
      <p:sp>
        <p:nvSpPr>
          <p:cNvPr id="5" name="云形 4"/>
          <p:cNvSpPr/>
          <p:nvPr/>
        </p:nvSpPr>
        <p:spPr>
          <a:xfrm>
            <a:off x="6084168" y="4945113"/>
            <a:ext cx="2880320" cy="1296144"/>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i="1" dirty="0"/>
              <a:t>（</a:t>
            </a:r>
            <a:r>
              <a:rPr lang="en-US" altLang="zh-CN" sz="1600" i="1" dirty="0"/>
              <a:t>Preview</a:t>
            </a:r>
            <a:r>
              <a:rPr lang="zh-CN" altLang="en-US" sz="1600" i="1" dirty="0"/>
              <a:t>）</a:t>
            </a:r>
            <a:r>
              <a:rPr lang="en-US" altLang="zh-CN" sz="1600" i="1" dirty="0">
                <a:hlinkClick r:id="rId2"/>
              </a:rPr>
              <a:t>PCI-e</a:t>
            </a:r>
            <a:r>
              <a:rPr lang="zh-CN" altLang="en-US" sz="1600" i="1" dirty="0">
                <a:hlinkClick r:id="rId2"/>
              </a:rPr>
              <a:t>的内部原理</a:t>
            </a:r>
            <a:endParaRPr lang="en-US" altLang="zh-CN" sz="1600" i="1" dirty="0"/>
          </a:p>
          <a:p>
            <a:pPr algn="ctr"/>
            <a:r>
              <a:rPr lang="zh-CN" altLang="en-US" sz="1100" i="1" dirty="0"/>
              <a:t>（德州仪器</a:t>
            </a:r>
            <a:r>
              <a:rPr lang="en-US" altLang="zh-CN" sz="1100" i="1" dirty="0"/>
              <a:t>@</a:t>
            </a:r>
            <a:r>
              <a:rPr lang="en-US" altLang="zh-CN" sz="1100" i="1" dirty="0" err="1"/>
              <a:t>bilibili</a:t>
            </a:r>
            <a:r>
              <a:rPr lang="zh-CN" altLang="en-US" sz="1100" i="1" dirty="0"/>
              <a:t>）</a:t>
            </a:r>
            <a:endParaRPr lang="zh-CN" altLang="en-US" sz="900" i="1" dirty="0"/>
          </a:p>
        </p:txBody>
      </p:sp>
      <p:sp>
        <p:nvSpPr>
          <p:cNvPr id="2" name="云形 4">
            <a:extLst>
              <a:ext uri="{FF2B5EF4-FFF2-40B4-BE49-F238E27FC236}">
                <a16:creationId xmlns:a16="http://schemas.microsoft.com/office/drawing/2014/main" id="{4E3FF3BB-7956-BE75-12BC-01E8FE38B0A1}"/>
              </a:ext>
            </a:extLst>
          </p:cNvPr>
          <p:cNvSpPr/>
          <p:nvPr/>
        </p:nvSpPr>
        <p:spPr>
          <a:xfrm>
            <a:off x="6084168" y="3533875"/>
            <a:ext cx="2880320" cy="1296144"/>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i="1" dirty="0"/>
              <a:t>（</a:t>
            </a:r>
            <a:r>
              <a:rPr lang="en-US" altLang="zh-CN" sz="1600" i="1" dirty="0"/>
              <a:t>Preview</a:t>
            </a:r>
            <a:r>
              <a:rPr lang="zh-CN" altLang="en-US" sz="1600" i="1" dirty="0"/>
              <a:t>）</a:t>
            </a:r>
            <a:r>
              <a:rPr lang="en-US" altLang="zh-CN" sz="1600" i="1" dirty="0">
                <a:hlinkClick r:id="rId3"/>
              </a:rPr>
              <a:t>PCI-e</a:t>
            </a:r>
            <a:r>
              <a:rPr lang="zh-CN" altLang="en-US" sz="1600" i="1" dirty="0">
                <a:hlinkClick r:id="rId3"/>
              </a:rPr>
              <a:t>是总线还是接口？</a:t>
            </a:r>
            <a:r>
              <a:rPr lang="zh-CN" altLang="en-US" sz="1100" i="1" dirty="0"/>
              <a:t>（搞机化师傅</a:t>
            </a:r>
            <a:r>
              <a:rPr lang="en-US" altLang="zh-CN" sz="1100" i="1" dirty="0"/>
              <a:t>@bilibili</a:t>
            </a:r>
            <a:r>
              <a:rPr lang="zh-CN" altLang="en-US" sz="1100" i="1" dirty="0"/>
              <a:t>）</a:t>
            </a:r>
            <a:endParaRPr lang="zh-CN" altLang="en-US" sz="1050" i="1"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p:cNvSpPr>
          <p:nvPr>
            <p:ph type="title"/>
          </p:nvPr>
        </p:nvSpPr>
        <p:spPr/>
        <p:txBody>
          <a:bodyPr vert="horz" wrap="square" lIns="91440" tIns="45720" rIns="91440" bIns="45720" anchor="b" anchorCtr="0"/>
          <a:lstStyle/>
          <a:p>
            <a:pPr eaLnBrk="1" hangingPunct="1"/>
            <a:r>
              <a:rPr lang="en-US" altLang="zh-CN" dirty="0"/>
              <a:t>6.5.6  PCIe</a:t>
            </a:r>
            <a:r>
              <a:rPr lang="zh-CN" altLang="en-US" dirty="0"/>
              <a:t>总线</a:t>
            </a:r>
          </a:p>
        </p:txBody>
      </p:sp>
      <p:sp>
        <p:nvSpPr>
          <p:cNvPr id="61444" name="Rectangle 3"/>
          <p:cNvSpPr>
            <a:spLocks noGrp="1"/>
          </p:cNvSpPr>
          <p:nvPr>
            <p:ph idx="1"/>
          </p:nvPr>
        </p:nvSpPr>
        <p:spPr/>
        <p:txBody>
          <a:bodyPr vert="horz" wrap="square" lIns="91440" tIns="45720" rIns="91440" bIns="45720" anchor="t" anchorCtr="0">
            <a:normAutofit fontScale="85000" lnSpcReduction="20000"/>
          </a:bodyPr>
          <a:lstStyle/>
          <a:p>
            <a:r>
              <a:rPr lang="en-US" altLang="zh-CN" b="1" dirty="0">
                <a:solidFill>
                  <a:schemeClr val="accent5">
                    <a:lumMod val="75000"/>
                  </a:schemeClr>
                </a:solidFill>
              </a:rPr>
              <a:t>(1)</a:t>
            </a:r>
            <a:r>
              <a:rPr lang="zh-CN" altLang="en-US" b="1" dirty="0">
                <a:solidFill>
                  <a:schemeClr val="accent5">
                    <a:lumMod val="75000"/>
                  </a:schemeClr>
                </a:solidFill>
              </a:rPr>
              <a:t>高速差分传输</a:t>
            </a:r>
            <a:r>
              <a:rPr lang="zh-CN" altLang="en-US" dirty="0"/>
              <a:t>。与 </a:t>
            </a:r>
            <a:r>
              <a:rPr lang="en-US" altLang="zh-CN" dirty="0"/>
              <a:t>PCI </a:t>
            </a:r>
            <a:r>
              <a:rPr lang="zh-CN" altLang="en-US" dirty="0"/>
              <a:t>总线使用的单端信号对地传输方式相比，</a:t>
            </a:r>
            <a:r>
              <a:rPr lang="en-US" altLang="zh-CN" dirty="0"/>
              <a:t>PCIe </a:t>
            </a:r>
            <a:r>
              <a:rPr lang="zh-CN" altLang="en-US" dirty="0"/>
              <a:t>总线改用差分信号进行数据传送，一个信号由 </a:t>
            </a:r>
            <a:r>
              <a:rPr lang="en-US" altLang="zh-CN" dirty="0"/>
              <a:t>D+</a:t>
            </a:r>
            <a:r>
              <a:rPr lang="zh-CN" altLang="en-US" dirty="0"/>
              <a:t>和 </a:t>
            </a:r>
            <a:r>
              <a:rPr lang="en-US" altLang="zh-CN" dirty="0"/>
              <a:t>D–</a:t>
            </a:r>
            <a:r>
              <a:rPr lang="zh-CN" altLang="en-US" dirty="0"/>
              <a:t>两根信号线传输，信号接收端通过比较这两个信号的差值判断发送端发送的是逻辑“</a:t>
            </a:r>
            <a:r>
              <a:rPr lang="en-US" altLang="zh-CN" dirty="0"/>
              <a:t>1”</a:t>
            </a:r>
            <a:r>
              <a:rPr lang="zh-CN" altLang="en-US" dirty="0"/>
              <a:t>还是逻辑“</a:t>
            </a:r>
            <a:r>
              <a:rPr lang="en-US" altLang="zh-CN" dirty="0"/>
              <a:t>0”</a:t>
            </a:r>
            <a:r>
              <a:rPr lang="zh-CN" altLang="en-US" dirty="0"/>
              <a:t>。由于外部干扰噪声将同时附加到</a:t>
            </a:r>
            <a:r>
              <a:rPr lang="en-US" altLang="zh-CN" dirty="0"/>
              <a:t>D+</a:t>
            </a:r>
            <a:r>
              <a:rPr lang="zh-CN" altLang="en-US" dirty="0"/>
              <a:t>和 </a:t>
            </a:r>
            <a:r>
              <a:rPr lang="en-US" altLang="zh-CN" dirty="0"/>
              <a:t>D–</a:t>
            </a:r>
            <a:r>
              <a:rPr lang="zh-CN" altLang="en-US" dirty="0"/>
              <a:t>两根信号上，因而在理论上并不影响二者的差值，对外界的电磁干扰也比较小。因此差分信号抗干扰的能力更强，可以使用更高的总线频率。</a:t>
            </a:r>
            <a:r>
              <a:rPr lang="en-US" altLang="zh-CN" dirty="0"/>
              <a:t>PCIe </a:t>
            </a:r>
            <a:r>
              <a:rPr lang="zh-CN" altLang="en-US" dirty="0"/>
              <a:t>总线还引入了嵌入时钟技术，发送端不向接收端传输时钟信号，而是通过 </a:t>
            </a:r>
            <a:r>
              <a:rPr lang="en-US" altLang="zh-CN" dirty="0"/>
              <a:t>8b/10b </a:t>
            </a:r>
            <a:r>
              <a:rPr lang="zh-CN" altLang="en-US" dirty="0"/>
              <a:t>或 </a:t>
            </a:r>
            <a:r>
              <a:rPr lang="en-US" altLang="zh-CN" dirty="0"/>
              <a:t>128b/130b </a:t>
            </a:r>
            <a:r>
              <a:rPr lang="zh-CN" altLang="en-US" dirty="0"/>
              <a:t>编码将时钟信息嵌入数据信号中，接收端可以从数据中恢复出时钟。 </a:t>
            </a:r>
            <a:endParaRPr lang="zh-CN" altLang="zh-CN" dirty="0"/>
          </a:p>
        </p:txBody>
      </p:sp>
      <p:sp>
        <p:nvSpPr>
          <p:cNvPr id="6144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73</a:t>
            </a:fld>
            <a:endParaRPr lang="en-US" altLang="zh-CN" sz="10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p:cNvSpPr>
          <p:nvPr>
            <p:ph type="title"/>
          </p:nvPr>
        </p:nvSpPr>
        <p:spPr/>
        <p:txBody>
          <a:bodyPr vert="horz" wrap="square" lIns="91440" tIns="45720" rIns="91440" bIns="45720" anchor="b" anchorCtr="0"/>
          <a:lstStyle/>
          <a:p>
            <a:pPr eaLnBrk="1" hangingPunct="1"/>
            <a:r>
              <a:rPr lang="en-US" altLang="zh-CN" dirty="0"/>
              <a:t>6.5.6  PCIe</a:t>
            </a:r>
            <a:r>
              <a:rPr lang="zh-CN" altLang="en-US" dirty="0"/>
              <a:t>总线</a:t>
            </a:r>
          </a:p>
        </p:txBody>
      </p:sp>
      <p:sp>
        <p:nvSpPr>
          <p:cNvPr id="61444" name="Rectangle 3"/>
          <p:cNvSpPr>
            <a:spLocks noGrp="1"/>
          </p:cNvSpPr>
          <p:nvPr>
            <p:ph idx="1"/>
          </p:nvPr>
        </p:nvSpPr>
        <p:spPr/>
        <p:txBody>
          <a:bodyPr vert="horz" wrap="square" lIns="91440" tIns="45720" rIns="91440" bIns="45720" anchor="t" anchorCtr="0">
            <a:normAutofit fontScale="85000" lnSpcReduction="20000"/>
          </a:bodyPr>
          <a:lstStyle/>
          <a:p>
            <a:r>
              <a:rPr lang="en-US" altLang="zh-CN" b="1" dirty="0">
                <a:solidFill>
                  <a:schemeClr val="accent5">
                    <a:lumMod val="75000"/>
                  </a:schemeClr>
                </a:solidFill>
              </a:rPr>
              <a:t>(2)</a:t>
            </a:r>
            <a:r>
              <a:rPr lang="zh-CN" altLang="en-US" b="1" dirty="0">
                <a:solidFill>
                  <a:schemeClr val="accent5">
                    <a:lumMod val="75000"/>
                  </a:schemeClr>
                </a:solidFill>
              </a:rPr>
              <a:t>串行传输：</a:t>
            </a:r>
            <a:r>
              <a:rPr lang="zh-CN" altLang="en-US" dirty="0"/>
              <a:t>由于并行传输方式使用更多的信号线进行传输，因而理论上并行传输的速率比串行传输更高。但是并行总线通常需要在系统底板上进行复杂的走线，随着信号传输速度的提高，不同长度或在 </a:t>
            </a:r>
            <a:r>
              <a:rPr lang="en-US" altLang="zh-CN" dirty="0"/>
              <a:t>PCB </a:t>
            </a:r>
            <a:r>
              <a:rPr lang="zh-CN" altLang="en-US" dirty="0"/>
              <a:t>板不同层布放的导线引起的定时偏差的影响和并行导线之间存在的相互干扰变得越来越严重，限制了信号传输的最高速率。而串行传输方式在每个方向只有一个差分信号，且时钟信息嵌入在数据信号中，故不会出现定时偏移。因此，串行信号在有些情况下传输速度反而更高。与 </a:t>
            </a:r>
            <a:r>
              <a:rPr lang="en-US" altLang="zh-CN" dirty="0"/>
              <a:t>USB </a:t>
            </a:r>
            <a:r>
              <a:rPr lang="zh-CN" altLang="en-US" dirty="0"/>
              <a:t>总线和 </a:t>
            </a:r>
            <a:r>
              <a:rPr lang="en-US" altLang="zh-CN" dirty="0"/>
              <a:t>SATA </a:t>
            </a:r>
            <a:r>
              <a:rPr lang="zh-CN" altLang="en-US" dirty="0"/>
              <a:t>接口类似，</a:t>
            </a:r>
            <a:r>
              <a:rPr lang="en-US" altLang="zh-CN" dirty="0"/>
              <a:t>PCIe </a:t>
            </a:r>
            <a:r>
              <a:rPr lang="zh-CN" altLang="en-US" dirty="0"/>
              <a:t>总线也采用串行传输方式替代 </a:t>
            </a:r>
            <a:r>
              <a:rPr lang="en-US" altLang="zh-CN" dirty="0"/>
              <a:t>PCI </a:t>
            </a:r>
            <a:r>
              <a:rPr lang="zh-CN" altLang="en-US" dirty="0"/>
              <a:t>总线的并行传输方式。</a:t>
            </a:r>
            <a:endParaRPr lang="zh-CN" altLang="zh-CN" dirty="0"/>
          </a:p>
        </p:txBody>
      </p:sp>
      <p:sp>
        <p:nvSpPr>
          <p:cNvPr id="6144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74</a:t>
            </a:fld>
            <a:endParaRPr lang="en-US" altLang="zh-CN" sz="1000" dirty="0"/>
          </a:p>
        </p:txBody>
      </p:sp>
    </p:spTree>
    <p:extLst>
      <p:ext uri="{BB962C8B-B14F-4D97-AF65-F5344CB8AC3E}">
        <p14:creationId xmlns:p14="http://schemas.microsoft.com/office/powerpoint/2010/main" val="4973982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p:cNvSpPr>
          <p:nvPr>
            <p:ph type="title"/>
          </p:nvPr>
        </p:nvSpPr>
        <p:spPr/>
        <p:txBody>
          <a:bodyPr vert="horz" wrap="square" lIns="91440" tIns="45720" rIns="91440" bIns="45720" anchor="b" anchorCtr="0"/>
          <a:lstStyle/>
          <a:p>
            <a:pPr eaLnBrk="1" hangingPunct="1"/>
            <a:r>
              <a:rPr lang="en-US" altLang="zh-CN" dirty="0"/>
              <a:t>6.5.6  PCIe</a:t>
            </a:r>
            <a:r>
              <a:rPr lang="zh-CN" altLang="en-US" dirty="0"/>
              <a:t>总线</a:t>
            </a:r>
          </a:p>
        </p:txBody>
      </p:sp>
      <p:sp>
        <p:nvSpPr>
          <p:cNvPr id="61444" name="Rectangle 3"/>
          <p:cNvSpPr>
            <a:spLocks noGrp="1"/>
          </p:cNvSpPr>
          <p:nvPr>
            <p:ph idx="1"/>
          </p:nvPr>
        </p:nvSpPr>
        <p:spPr>
          <a:xfrm>
            <a:off x="457200" y="1600200"/>
            <a:ext cx="4186808" cy="4525963"/>
          </a:xfrm>
        </p:spPr>
        <p:txBody>
          <a:bodyPr vert="horz" wrap="square" lIns="91440" tIns="45720" rIns="91440" bIns="45720" anchor="t" anchorCtr="0">
            <a:normAutofit fontScale="70000" lnSpcReduction="20000"/>
          </a:bodyPr>
          <a:lstStyle/>
          <a:p>
            <a:r>
              <a:rPr lang="en-US" altLang="zh-CN" b="1" dirty="0">
                <a:solidFill>
                  <a:schemeClr val="accent5">
                    <a:lumMod val="75000"/>
                  </a:schemeClr>
                </a:solidFill>
              </a:rPr>
              <a:t>(3)</a:t>
            </a:r>
            <a:r>
              <a:rPr lang="zh-CN" altLang="en-US" b="1" dirty="0">
                <a:solidFill>
                  <a:schemeClr val="accent5">
                    <a:lumMod val="75000"/>
                  </a:schemeClr>
                </a:solidFill>
              </a:rPr>
              <a:t>全双工端到端连接</a:t>
            </a:r>
            <a:r>
              <a:rPr lang="zh-CN" altLang="en-US" dirty="0"/>
              <a:t>。与 </a:t>
            </a:r>
            <a:r>
              <a:rPr lang="en-US" altLang="zh-CN" dirty="0"/>
              <a:t>PCI </a:t>
            </a:r>
            <a:r>
              <a:rPr lang="zh-CN" altLang="en-US" dirty="0"/>
              <a:t>的共享总线模式不同，</a:t>
            </a:r>
            <a:r>
              <a:rPr lang="en-US" altLang="zh-CN" dirty="0"/>
              <a:t>PCIe </a:t>
            </a:r>
            <a:r>
              <a:rPr lang="zh-CN" altLang="en-US" dirty="0"/>
              <a:t>链路使用端到端的数据传送方式，每一通道</a:t>
            </a:r>
            <a:r>
              <a:rPr lang="en-US" altLang="zh-CN" dirty="0"/>
              <a:t>(Lane)</a:t>
            </a:r>
            <a:r>
              <a:rPr lang="zh-CN" altLang="en-US" dirty="0"/>
              <a:t>只能连接两个设备，设备之间通过双向的链路相连接，每个传输通道独享带宽。如图 </a:t>
            </a:r>
            <a:r>
              <a:rPr lang="en-US" altLang="zh-CN" dirty="0"/>
              <a:t>6.19 </a:t>
            </a:r>
            <a:r>
              <a:rPr lang="zh-CN" altLang="en-US" dirty="0"/>
              <a:t>所示，</a:t>
            </a:r>
            <a:r>
              <a:rPr lang="en-US" altLang="zh-CN" dirty="0"/>
              <a:t>PCIe </a:t>
            </a:r>
            <a:r>
              <a:rPr lang="zh-CN" altLang="en-US" dirty="0"/>
              <a:t>总线的物理链路的一个通道由两组差分信号组成，发送端的发送器与接收端的接收器通过一对儿差分信号连接，接收端的发送器与发送端的接收器通过另外一对儿差分信号连接。</a:t>
            </a:r>
            <a:r>
              <a:rPr lang="en-US" altLang="zh-CN" dirty="0"/>
              <a:t>PCIe </a:t>
            </a:r>
            <a:r>
              <a:rPr lang="zh-CN" altLang="en-US" dirty="0"/>
              <a:t>支持全双工通信，允许在同一时刻同时进行数据发送和接收。</a:t>
            </a:r>
            <a:endParaRPr lang="zh-CN" altLang="zh-CN" dirty="0"/>
          </a:p>
        </p:txBody>
      </p:sp>
      <p:sp>
        <p:nvSpPr>
          <p:cNvPr id="6144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75</a:t>
            </a:fld>
            <a:endParaRPr lang="en-US" altLang="zh-CN" sz="10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2271314"/>
            <a:ext cx="4185632"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16828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p:cNvSpPr>
          <p:nvPr>
            <p:ph type="title"/>
          </p:nvPr>
        </p:nvSpPr>
        <p:spPr/>
        <p:txBody>
          <a:bodyPr vert="horz" wrap="square" lIns="91440" tIns="45720" rIns="91440" bIns="45720" anchor="b" anchorCtr="0"/>
          <a:lstStyle/>
          <a:p>
            <a:pPr eaLnBrk="1" hangingPunct="1"/>
            <a:r>
              <a:rPr lang="en-US" altLang="zh-CN" dirty="0"/>
              <a:t>6.5.6  PCIe</a:t>
            </a:r>
            <a:r>
              <a:rPr lang="zh-CN" altLang="en-US" dirty="0"/>
              <a:t>总线</a:t>
            </a:r>
          </a:p>
        </p:txBody>
      </p:sp>
      <p:sp>
        <p:nvSpPr>
          <p:cNvPr id="61444" name="Rectangle 3"/>
          <p:cNvSpPr>
            <a:spLocks noGrp="1"/>
          </p:cNvSpPr>
          <p:nvPr>
            <p:ph idx="1"/>
          </p:nvPr>
        </p:nvSpPr>
        <p:spPr/>
        <p:txBody>
          <a:bodyPr vert="horz" wrap="square" lIns="91440" tIns="45720" rIns="91440" bIns="45720" anchor="t" anchorCtr="0">
            <a:noAutofit/>
          </a:bodyPr>
          <a:lstStyle/>
          <a:p>
            <a:r>
              <a:rPr lang="en-US" altLang="zh-CN" sz="2800" b="1" dirty="0">
                <a:solidFill>
                  <a:schemeClr val="accent5">
                    <a:lumMod val="75000"/>
                  </a:schemeClr>
                </a:solidFill>
              </a:rPr>
              <a:t>(4)</a:t>
            </a:r>
            <a:r>
              <a:rPr lang="zh-CN" altLang="en-US" sz="2800" b="1" dirty="0">
                <a:solidFill>
                  <a:schemeClr val="accent5">
                    <a:lumMod val="75000"/>
                  </a:schemeClr>
                </a:solidFill>
              </a:rPr>
              <a:t>基于多通道的数据传递方式</a:t>
            </a:r>
            <a:r>
              <a:rPr lang="zh-CN" altLang="en-US" sz="2800" dirty="0"/>
              <a:t>。一个 </a:t>
            </a:r>
            <a:r>
              <a:rPr lang="en-US" altLang="zh-CN" sz="2800" dirty="0"/>
              <a:t>PCIe </a:t>
            </a:r>
            <a:r>
              <a:rPr lang="zh-CN" altLang="en-US" sz="2800" dirty="0"/>
              <a:t>链路可以由多条通道组成，目前可支持</a:t>
            </a:r>
            <a:r>
              <a:rPr lang="en-US" altLang="zh-CN" sz="2800" dirty="0"/>
              <a:t>×1</a:t>
            </a:r>
            <a:r>
              <a:rPr lang="zh-CN" altLang="en-US" sz="2800" dirty="0"/>
              <a:t>、</a:t>
            </a:r>
            <a:r>
              <a:rPr lang="en-US" altLang="zh-CN" sz="2800" dirty="0"/>
              <a:t>×2</a:t>
            </a:r>
            <a:r>
              <a:rPr lang="zh-CN" altLang="en-US" sz="2800" dirty="0"/>
              <a:t>、</a:t>
            </a:r>
            <a:r>
              <a:rPr lang="en-US" altLang="zh-CN" sz="2800" dirty="0"/>
              <a:t>×4</a:t>
            </a:r>
            <a:r>
              <a:rPr lang="zh-CN" altLang="en-US" sz="2800" dirty="0"/>
              <a:t>、</a:t>
            </a:r>
            <a:r>
              <a:rPr lang="en-US" altLang="zh-CN" sz="2800" dirty="0"/>
              <a:t>×8</a:t>
            </a:r>
            <a:r>
              <a:rPr lang="zh-CN" altLang="en-US" sz="2800" dirty="0"/>
              <a:t>、</a:t>
            </a:r>
            <a:r>
              <a:rPr lang="en-US" altLang="zh-CN" sz="2800" dirty="0"/>
              <a:t>×12</a:t>
            </a:r>
            <a:r>
              <a:rPr lang="zh-CN" altLang="en-US" sz="2800" dirty="0"/>
              <a:t>、</a:t>
            </a:r>
            <a:r>
              <a:rPr lang="en-US" altLang="zh-CN" sz="2800" dirty="0"/>
              <a:t>×16 </a:t>
            </a:r>
            <a:r>
              <a:rPr lang="zh-CN" altLang="en-US" sz="2800" dirty="0"/>
              <a:t>和</a:t>
            </a:r>
            <a:r>
              <a:rPr lang="en-US" altLang="zh-CN" sz="2800" dirty="0"/>
              <a:t>×32 </a:t>
            </a:r>
            <a:r>
              <a:rPr lang="zh-CN" altLang="en-US" sz="2800" dirty="0"/>
              <a:t>宽度的 </a:t>
            </a:r>
            <a:r>
              <a:rPr lang="en-US" altLang="zh-CN" sz="2800" dirty="0"/>
              <a:t>PCIe </a:t>
            </a:r>
            <a:r>
              <a:rPr lang="zh-CN" altLang="en-US" sz="2800" dirty="0"/>
              <a:t>链路。不同的 </a:t>
            </a:r>
            <a:r>
              <a:rPr lang="en-US" altLang="zh-CN" sz="2800" dirty="0"/>
              <a:t>PCIe </a:t>
            </a:r>
            <a:r>
              <a:rPr lang="zh-CN" altLang="en-US" sz="2800" dirty="0"/>
              <a:t>总线规范所定义的总线频率和链路编码方式并不相同，</a:t>
            </a:r>
            <a:r>
              <a:rPr lang="en-US" altLang="zh-CN" sz="2800" dirty="0"/>
              <a:t>PCIe 1.0 </a:t>
            </a:r>
            <a:r>
              <a:rPr lang="zh-CN" altLang="en-US" sz="2800" dirty="0"/>
              <a:t>规范中，</a:t>
            </a:r>
            <a:r>
              <a:rPr lang="en-US" altLang="zh-CN" sz="2800" dirty="0"/>
              <a:t>×1 </a:t>
            </a:r>
            <a:r>
              <a:rPr lang="zh-CN" altLang="en-US" sz="2800" dirty="0"/>
              <a:t>单通道单向传输带宽可达到</a:t>
            </a:r>
            <a:r>
              <a:rPr lang="en-US" altLang="zh-CN" sz="2800" dirty="0"/>
              <a:t>250MB/s</a:t>
            </a:r>
            <a:r>
              <a:rPr lang="zh-CN" altLang="en-US" sz="2800" dirty="0"/>
              <a:t>。多通道设计增加了灵活性，较慢的设备可以分配较少的通道。</a:t>
            </a:r>
            <a:endParaRPr lang="zh-CN" altLang="zh-CN" sz="2800" dirty="0"/>
          </a:p>
        </p:txBody>
      </p:sp>
      <p:sp>
        <p:nvSpPr>
          <p:cNvPr id="6144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76</a:t>
            </a:fld>
            <a:endParaRPr lang="en-US" altLang="zh-CN" sz="1000" dirty="0"/>
          </a:p>
        </p:txBody>
      </p:sp>
    </p:spTree>
    <p:extLst>
      <p:ext uri="{BB962C8B-B14F-4D97-AF65-F5344CB8AC3E}">
        <p14:creationId xmlns:p14="http://schemas.microsoft.com/office/powerpoint/2010/main" val="5930399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p:cNvSpPr>
          <p:nvPr>
            <p:ph type="title"/>
          </p:nvPr>
        </p:nvSpPr>
        <p:spPr/>
        <p:txBody>
          <a:bodyPr vert="horz" wrap="square" lIns="91440" tIns="45720" rIns="91440" bIns="45720" anchor="b" anchorCtr="0"/>
          <a:lstStyle/>
          <a:p>
            <a:pPr eaLnBrk="1" hangingPunct="1"/>
            <a:r>
              <a:rPr lang="en-US" altLang="zh-CN" dirty="0"/>
              <a:t>6.5.6  PCIe</a:t>
            </a:r>
            <a:r>
              <a:rPr lang="zh-CN" altLang="en-US" dirty="0"/>
              <a:t>总线</a:t>
            </a:r>
          </a:p>
        </p:txBody>
      </p:sp>
      <p:sp>
        <p:nvSpPr>
          <p:cNvPr id="61444" name="Rectangle 3"/>
          <p:cNvSpPr>
            <a:spLocks noGrp="1"/>
          </p:cNvSpPr>
          <p:nvPr>
            <p:ph idx="1"/>
          </p:nvPr>
        </p:nvSpPr>
        <p:spPr/>
        <p:txBody>
          <a:bodyPr vert="horz" wrap="square" lIns="91440" tIns="45720" rIns="91440" bIns="45720" anchor="t" anchorCtr="0">
            <a:noAutofit/>
          </a:bodyPr>
          <a:lstStyle/>
          <a:p>
            <a:r>
              <a:rPr lang="en-US" altLang="zh-CN" sz="2400" dirty="0"/>
              <a:t>(5)</a:t>
            </a:r>
            <a:r>
              <a:rPr lang="zh-CN" altLang="en-US" sz="2400" dirty="0"/>
              <a:t>基于数据包的传输。作为串行通信总线，</a:t>
            </a:r>
            <a:r>
              <a:rPr lang="en-US" altLang="zh-CN" sz="2400" dirty="0"/>
              <a:t>PCIe </a:t>
            </a:r>
            <a:r>
              <a:rPr lang="zh-CN" altLang="en-US" sz="2400" dirty="0"/>
              <a:t>所有的数据都是</a:t>
            </a:r>
            <a:r>
              <a:rPr lang="zh-CN" altLang="en-US" sz="2400" u="sng" dirty="0"/>
              <a:t>以数据包为单位</a:t>
            </a:r>
            <a:r>
              <a:rPr lang="zh-CN" altLang="en-US" sz="2400" dirty="0"/>
              <a:t>进行传输的。一个完整的 </a:t>
            </a:r>
            <a:r>
              <a:rPr lang="en-US" altLang="zh-CN" sz="2400" dirty="0"/>
              <a:t>PCIe </a:t>
            </a:r>
            <a:r>
              <a:rPr lang="zh-CN" altLang="en-US" sz="2400" dirty="0"/>
              <a:t>体系结构由上到下包括应用层、事务层、数据链路层和物理层，如图 </a:t>
            </a:r>
            <a:r>
              <a:rPr lang="en-US" altLang="zh-CN" sz="2400" dirty="0"/>
              <a:t>6.20 </a:t>
            </a:r>
            <a:r>
              <a:rPr lang="zh-CN" altLang="en-US" sz="2400" dirty="0"/>
              <a:t>所示。</a:t>
            </a:r>
            <a:endParaRPr lang="zh-CN" altLang="zh-CN" sz="2400" dirty="0"/>
          </a:p>
        </p:txBody>
      </p:sp>
      <p:sp>
        <p:nvSpPr>
          <p:cNvPr id="6144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77</a:t>
            </a:fld>
            <a:endParaRPr lang="en-US" altLang="zh-CN" sz="10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780928"/>
            <a:ext cx="3877221" cy="3969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86399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2276872"/>
            <a:ext cx="5112643"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491" name="Rectangle 2"/>
          <p:cNvSpPr>
            <a:spLocks noGrp="1"/>
          </p:cNvSpPr>
          <p:nvPr>
            <p:ph type="title"/>
          </p:nvPr>
        </p:nvSpPr>
        <p:spPr>
          <a:xfrm>
            <a:off x="457200" y="122238"/>
            <a:ext cx="7543800" cy="930275"/>
          </a:xfrm>
        </p:spPr>
        <p:txBody>
          <a:bodyPr vert="horz" wrap="square" lIns="91440" tIns="45720" rIns="91440" bIns="45720" anchor="b" anchorCtr="0"/>
          <a:lstStyle/>
          <a:p>
            <a:pPr eaLnBrk="1" hangingPunct="1"/>
            <a:r>
              <a:rPr lang="en-US" altLang="zh-CN" dirty="0"/>
              <a:t>6.5.6 PCIe</a:t>
            </a:r>
            <a:r>
              <a:rPr lang="zh-CN" altLang="en-US" dirty="0"/>
              <a:t>总线</a:t>
            </a:r>
          </a:p>
        </p:txBody>
      </p:sp>
      <p:sp>
        <p:nvSpPr>
          <p:cNvPr id="63492" name="Rectangle 3"/>
          <p:cNvSpPr>
            <a:spLocks noGrp="1"/>
          </p:cNvSpPr>
          <p:nvPr>
            <p:ph idx="1"/>
          </p:nvPr>
        </p:nvSpPr>
        <p:spPr>
          <a:xfrm>
            <a:off x="468313" y="1125538"/>
            <a:ext cx="8229600" cy="4410075"/>
          </a:xfrm>
        </p:spPr>
        <p:txBody>
          <a:bodyPr vert="horz" wrap="square" lIns="91440" tIns="45720" rIns="91440" bIns="45720" anchor="t" anchorCtr="0">
            <a:normAutofit/>
          </a:bodyPr>
          <a:lstStyle/>
          <a:p>
            <a:pPr eaLnBrk="1" hangingPunct="1"/>
            <a:r>
              <a:rPr lang="en-US" altLang="zh-CN" sz="2400" dirty="0"/>
              <a:t>PCIe</a:t>
            </a:r>
            <a:r>
              <a:rPr lang="zh-CN" altLang="en-US" sz="2400" dirty="0"/>
              <a:t>总线的拓扑结构实例</a:t>
            </a:r>
            <a:endParaRPr lang="en-US" altLang="zh-CN" sz="2400" dirty="0"/>
          </a:p>
          <a:p>
            <a:r>
              <a:rPr lang="en-US" altLang="zh-CN" sz="2400" dirty="0" err="1"/>
              <a:t>PCIe</a:t>
            </a:r>
            <a:r>
              <a:rPr lang="en-US" altLang="zh-CN" sz="2400" dirty="0"/>
              <a:t> </a:t>
            </a:r>
            <a:r>
              <a:rPr lang="zh-CN" altLang="en-US" sz="2400" dirty="0"/>
              <a:t>总线上包括四类实体：根复合体、交换器、</a:t>
            </a:r>
            <a:r>
              <a:rPr lang="en-US" altLang="zh-CN" sz="2400" dirty="0"/>
              <a:t>PCIe </a:t>
            </a:r>
            <a:r>
              <a:rPr lang="zh-CN" altLang="en-US" sz="2400" dirty="0"/>
              <a:t>桥和端点。</a:t>
            </a:r>
            <a:endParaRPr lang="zh-CN" altLang="zh-CN" sz="2400" dirty="0"/>
          </a:p>
        </p:txBody>
      </p:sp>
      <p:sp>
        <p:nvSpPr>
          <p:cNvPr id="63490"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78</a:t>
            </a:fld>
            <a:endParaRPr lang="en-US" altLang="zh-CN" sz="1000" dirty="0"/>
          </a:p>
        </p:txBody>
      </p:sp>
      <p:sp>
        <p:nvSpPr>
          <p:cNvPr id="7" name="Rectangle 3"/>
          <p:cNvSpPr txBox="1">
            <a:spLocks/>
          </p:cNvSpPr>
          <p:nvPr/>
        </p:nvSpPr>
        <p:spPr>
          <a:xfrm>
            <a:off x="467544" y="2479221"/>
            <a:ext cx="3314208" cy="4005411"/>
          </a:xfrm>
          <a:prstGeom prst="rect">
            <a:avLst/>
          </a:prstGeom>
        </p:spPr>
        <p:txBody>
          <a:bodyPr vert="horz" wrap="square" lIns="91440" tIns="45720" rIns="91440" bIns="45720" rtlCol="0" anchor="t" anchorCtr="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Ø"/>
            </a:pPr>
            <a:r>
              <a:rPr lang="zh-CN" altLang="en-US" sz="2400" b="1" dirty="0">
                <a:solidFill>
                  <a:schemeClr val="accent5">
                    <a:lumMod val="75000"/>
                  </a:schemeClr>
                </a:solidFill>
              </a:rPr>
              <a:t>根复合体</a:t>
            </a:r>
            <a:r>
              <a:rPr lang="en-US" altLang="zh-CN" sz="2400" b="1" dirty="0">
                <a:solidFill>
                  <a:schemeClr val="accent5">
                    <a:lumMod val="75000"/>
                  </a:schemeClr>
                </a:solidFill>
              </a:rPr>
              <a:t>(Root Complex)</a:t>
            </a:r>
            <a:r>
              <a:rPr lang="zh-CN" altLang="en-US" sz="2400" dirty="0"/>
              <a:t>是 </a:t>
            </a:r>
            <a:r>
              <a:rPr lang="en-US" altLang="zh-CN" sz="2400" dirty="0"/>
              <a:t>PCIe </a:t>
            </a:r>
            <a:r>
              <a:rPr lang="zh-CN" altLang="en-US" sz="2400" dirty="0"/>
              <a:t>的根控制器，将处理器</a:t>
            </a:r>
            <a:r>
              <a:rPr lang="en-US" altLang="zh-CN" sz="2400" dirty="0"/>
              <a:t>+</a:t>
            </a:r>
            <a:r>
              <a:rPr lang="zh-CN" altLang="en-US" sz="2400" dirty="0"/>
              <a:t>内存子系统连接到 </a:t>
            </a:r>
            <a:r>
              <a:rPr lang="en-US" altLang="zh-CN" sz="2400" dirty="0"/>
              <a:t>PCIe </a:t>
            </a:r>
            <a:r>
              <a:rPr lang="zh-CN" altLang="en-US" sz="2400" dirty="0"/>
              <a:t>交换结构。</a:t>
            </a:r>
            <a:endParaRPr lang="en-US" altLang="zh-CN" sz="2400" dirty="0"/>
          </a:p>
          <a:p>
            <a:pPr>
              <a:buFont typeface="Wingdings" pitchFamily="2" charset="2"/>
              <a:buChar char="Ø"/>
            </a:pPr>
            <a:r>
              <a:rPr lang="zh-CN" altLang="en-US" sz="2400" b="1" dirty="0">
                <a:solidFill>
                  <a:schemeClr val="accent5">
                    <a:lumMod val="75000"/>
                  </a:schemeClr>
                </a:solidFill>
              </a:rPr>
              <a:t>交换器</a:t>
            </a:r>
            <a:r>
              <a:rPr lang="en-US" altLang="zh-CN" sz="2400" b="1" dirty="0">
                <a:solidFill>
                  <a:schemeClr val="accent5">
                    <a:lumMod val="75000"/>
                  </a:schemeClr>
                </a:solidFill>
              </a:rPr>
              <a:t>(Switch)</a:t>
            </a:r>
            <a:r>
              <a:rPr lang="zh-CN" altLang="en-US" sz="2400" dirty="0"/>
              <a:t>可以扩展</a:t>
            </a:r>
            <a:r>
              <a:rPr lang="en-US" altLang="zh-CN" sz="2400" dirty="0"/>
              <a:t>PCIe </a:t>
            </a:r>
            <a:r>
              <a:rPr lang="zh-CN" altLang="en-US" sz="2400" dirty="0"/>
              <a:t>总线，</a:t>
            </a:r>
            <a:r>
              <a:rPr lang="en-US" altLang="zh-CN" sz="2400" dirty="0"/>
              <a:t>PCIe </a:t>
            </a:r>
            <a:r>
              <a:rPr lang="zh-CN" altLang="en-US" sz="2400" dirty="0"/>
              <a:t>总线系统可以通过交换器连接多个 </a:t>
            </a:r>
            <a:r>
              <a:rPr lang="en-US" altLang="zh-CN" sz="2400" dirty="0"/>
              <a:t>PCIe </a:t>
            </a:r>
            <a:r>
              <a:rPr lang="zh-CN" altLang="en-US" sz="2400" dirty="0"/>
              <a:t>设备。</a:t>
            </a:r>
            <a:endParaRPr lang="en-US" altLang="zh-CN" sz="2400" dirty="0"/>
          </a:p>
          <a:p>
            <a:pPr>
              <a:buFont typeface="Wingdings" pitchFamily="2" charset="2"/>
              <a:buChar char="Ø"/>
            </a:pPr>
            <a:r>
              <a:rPr lang="en-US" altLang="zh-CN" sz="2400" b="1" dirty="0">
                <a:solidFill>
                  <a:schemeClr val="accent5">
                    <a:lumMod val="75000"/>
                  </a:schemeClr>
                </a:solidFill>
              </a:rPr>
              <a:t>PCIe </a:t>
            </a:r>
            <a:r>
              <a:rPr lang="zh-CN" altLang="en-US" sz="2400" b="1" dirty="0">
                <a:solidFill>
                  <a:schemeClr val="accent5">
                    <a:lumMod val="75000"/>
                  </a:schemeClr>
                </a:solidFill>
              </a:rPr>
              <a:t>桥</a:t>
            </a:r>
            <a:r>
              <a:rPr lang="en-US" altLang="zh-CN" sz="2400" b="1" dirty="0">
                <a:solidFill>
                  <a:schemeClr val="accent5">
                    <a:lumMod val="75000"/>
                  </a:schemeClr>
                </a:solidFill>
              </a:rPr>
              <a:t>(PCIe bridge)</a:t>
            </a:r>
            <a:r>
              <a:rPr lang="zh-CN" altLang="en-US" sz="2400" dirty="0"/>
              <a:t>负责</a:t>
            </a:r>
            <a:r>
              <a:rPr lang="en-US" altLang="zh-CN" sz="2400" dirty="0"/>
              <a:t>PCIe </a:t>
            </a:r>
            <a:r>
              <a:rPr lang="zh-CN" altLang="en-US" sz="2400" dirty="0"/>
              <a:t>和其他总线之间的转换</a:t>
            </a:r>
            <a:endParaRPr lang="en-US" altLang="zh-CN" sz="2400" dirty="0"/>
          </a:p>
          <a:p>
            <a:pPr>
              <a:buFont typeface="Wingdings" pitchFamily="2" charset="2"/>
              <a:buChar char="Ø"/>
            </a:pPr>
            <a:r>
              <a:rPr lang="zh-CN" altLang="en-US" sz="2400" dirty="0"/>
              <a:t>在 </a:t>
            </a:r>
            <a:r>
              <a:rPr lang="en-US" altLang="zh-CN" sz="2400" dirty="0"/>
              <a:t>PCIe </a:t>
            </a:r>
            <a:r>
              <a:rPr lang="zh-CN" altLang="en-US" sz="2400" dirty="0"/>
              <a:t>总线中，基于 </a:t>
            </a:r>
            <a:r>
              <a:rPr lang="en-US" altLang="zh-CN" sz="2400" dirty="0"/>
              <a:t>PCIe </a:t>
            </a:r>
            <a:r>
              <a:rPr lang="zh-CN" altLang="en-US" sz="2400" dirty="0"/>
              <a:t>总线的设备称为</a:t>
            </a:r>
            <a:r>
              <a:rPr lang="zh-CN" altLang="en-US" sz="2400" b="1" dirty="0">
                <a:solidFill>
                  <a:schemeClr val="accent5">
                    <a:lumMod val="75000"/>
                  </a:schemeClr>
                </a:solidFill>
              </a:rPr>
              <a:t>端点</a:t>
            </a:r>
            <a:r>
              <a:rPr lang="en-US" altLang="zh-CN" sz="2400" b="1" dirty="0">
                <a:solidFill>
                  <a:schemeClr val="accent5">
                    <a:lumMod val="75000"/>
                  </a:schemeClr>
                </a:solidFill>
              </a:rPr>
              <a:t>(Endpoint)</a:t>
            </a:r>
            <a:r>
              <a:rPr lang="zh-CN" altLang="en-US" sz="2400" dirty="0"/>
              <a:t>，如 </a:t>
            </a:r>
            <a:r>
              <a:rPr lang="en-US" altLang="zh-CN" sz="2400" dirty="0"/>
              <a:t>PCIe </a:t>
            </a:r>
            <a:r>
              <a:rPr lang="zh-CN" altLang="en-US" sz="2400" dirty="0"/>
              <a:t>接口网卡、串口卡、存储卡等。</a:t>
            </a:r>
            <a:endParaRPr lang="en-US" altLang="zh-CN" sz="2400" dirty="0"/>
          </a:p>
          <a:p>
            <a:pPr>
              <a:buFont typeface="Wingdings" pitchFamily="2" charset="2"/>
              <a:buChar char="Ø"/>
            </a:pPr>
            <a:r>
              <a:rPr lang="zh-CN" altLang="en-US" sz="2400" b="1" dirty="0">
                <a:solidFill>
                  <a:schemeClr val="accent5">
                    <a:lumMod val="75000"/>
                  </a:schemeClr>
                </a:solidFill>
              </a:rPr>
              <a:t>老旧端点</a:t>
            </a:r>
            <a:r>
              <a:rPr lang="en-US" altLang="zh-CN" sz="2400" b="1" dirty="0">
                <a:solidFill>
                  <a:schemeClr val="accent5">
                    <a:lumMod val="75000"/>
                  </a:schemeClr>
                </a:solidFill>
              </a:rPr>
              <a:t>(Legacy Endpoint)</a:t>
            </a:r>
            <a:r>
              <a:rPr lang="zh-CN" altLang="en-US" sz="2400" dirty="0"/>
              <a:t>则是指那些原本准备设计用于 </a:t>
            </a:r>
            <a:r>
              <a:rPr lang="en-US" altLang="zh-CN" sz="2400" dirty="0"/>
              <a:t>PCI-X </a:t>
            </a:r>
            <a:r>
              <a:rPr lang="zh-CN" altLang="en-US" sz="2400" dirty="0"/>
              <a:t>总线但却被改为 </a:t>
            </a:r>
            <a:r>
              <a:rPr lang="en-US" altLang="zh-CN" sz="2400" dirty="0"/>
              <a:t>PCIe </a:t>
            </a:r>
            <a:r>
              <a:rPr lang="zh-CN" altLang="en-US" sz="2400" dirty="0"/>
              <a:t>接口的设备。 </a:t>
            </a:r>
            <a:endParaRPr lang="zh-CN" altLang="zh-CN" sz="2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p:cNvSpPr>
          <p:nvPr>
            <p:ph type="title"/>
          </p:nvPr>
        </p:nvSpPr>
        <p:spPr/>
        <p:txBody>
          <a:bodyPr vert="horz" wrap="square" lIns="91440" tIns="45720" rIns="91440" bIns="45720" anchor="b" anchorCtr="0"/>
          <a:lstStyle/>
          <a:p>
            <a:pPr eaLnBrk="1" hangingPunct="1"/>
            <a:r>
              <a:rPr lang="zh-CN" altLang="en-US" dirty="0"/>
              <a:t>本 章 小 结</a:t>
            </a:r>
          </a:p>
        </p:txBody>
      </p:sp>
      <p:sp>
        <p:nvSpPr>
          <p:cNvPr id="64516" name="Rectangle 3"/>
          <p:cNvSpPr>
            <a:spLocks noGrp="1"/>
          </p:cNvSpPr>
          <p:nvPr>
            <p:ph idx="1"/>
          </p:nvPr>
        </p:nvSpPr>
        <p:spPr/>
        <p:txBody>
          <a:bodyPr vert="horz" wrap="square" lIns="91440" tIns="45720" rIns="91440" bIns="45720" anchor="t" anchorCtr="0"/>
          <a:lstStyle/>
          <a:p>
            <a:pPr eaLnBrk="1" hangingPunct="1">
              <a:lnSpc>
                <a:spcPct val="80000"/>
              </a:lnSpc>
            </a:pPr>
            <a:r>
              <a:rPr lang="zh-CN" altLang="en-US" sz="2800" dirty="0"/>
              <a:t>总线是构成计算机系统的互联机构，是多个系统功能部件之间进行数据传送的公共通道，并在争用资源的基础上进行工作。</a:t>
            </a:r>
          </a:p>
          <a:p>
            <a:pPr eaLnBrk="1" hangingPunct="1">
              <a:lnSpc>
                <a:spcPct val="80000"/>
              </a:lnSpc>
            </a:pPr>
            <a:r>
              <a:rPr lang="zh-CN" altLang="en-US" sz="2800" dirty="0"/>
              <a:t>总线有物理特性、功能特性、电气特性、机械特性，因此必须标准化。</a:t>
            </a:r>
          </a:p>
          <a:p>
            <a:pPr eaLnBrk="1" hangingPunct="1">
              <a:lnSpc>
                <a:spcPct val="80000"/>
              </a:lnSpc>
            </a:pPr>
            <a:r>
              <a:rPr lang="zh-CN" altLang="en-US" sz="2800" dirty="0"/>
              <a:t>微型计算机系统的标准总线从</a:t>
            </a:r>
            <a:r>
              <a:rPr lang="en-US" altLang="zh-CN" sz="2800" dirty="0"/>
              <a:t>ISA</a:t>
            </a:r>
            <a:r>
              <a:rPr lang="zh-CN" altLang="en-US" sz="2800" dirty="0"/>
              <a:t>总线（</a:t>
            </a:r>
            <a:r>
              <a:rPr lang="en-US" altLang="zh-CN" sz="2800" dirty="0"/>
              <a:t>16</a:t>
            </a:r>
            <a:r>
              <a:rPr lang="zh-CN" altLang="en-US" sz="2800" dirty="0"/>
              <a:t>位，带宽</a:t>
            </a:r>
            <a:r>
              <a:rPr lang="en-US" altLang="zh-CN" sz="2800" dirty="0"/>
              <a:t>8MB/s</a:t>
            </a:r>
            <a:r>
              <a:rPr lang="zh-CN" altLang="en-US" sz="2800" dirty="0"/>
              <a:t>）发展到</a:t>
            </a:r>
            <a:r>
              <a:rPr lang="en-US" altLang="zh-CN" sz="2800" dirty="0"/>
              <a:t>EISA</a:t>
            </a:r>
            <a:r>
              <a:rPr lang="zh-CN" altLang="en-US" sz="2800" dirty="0"/>
              <a:t>总线（</a:t>
            </a:r>
            <a:r>
              <a:rPr lang="en-US" altLang="zh-CN" sz="2800" dirty="0"/>
              <a:t>32</a:t>
            </a:r>
            <a:r>
              <a:rPr lang="zh-CN" altLang="en-US" sz="2800" dirty="0"/>
              <a:t>位，带宽</a:t>
            </a:r>
            <a:r>
              <a:rPr lang="en-US" altLang="zh-CN" sz="2800" dirty="0"/>
              <a:t>33.3MB/s</a:t>
            </a:r>
            <a:r>
              <a:rPr lang="zh-CN" altLang="en-US" sz="2800" dirty="0"/>
              <a:t>）和</a:t>
            </a:r>
            <a:r>
              <a:rPr lang="en-US" altLang="zh-CN" sz="2800" dirty="0"/>
              <a:t>VESA</a:t>
            </a:r>
            <a:r>
              <a:rPr lang="zh-CN" altLang="en-US" sz="2800" dirty="0"/>
              <a:t>总线（</a:t>
            </a:r>
            <a:r>
              <a:rPr lang="en-US" altLang="zh-CN" sz="2800" dirty="0"/>
              <a:t>32</a:t>
            </a:r>
            <a:r>
              <a:rPr lang="zh-CN" altLang="en-US" sz="2800" dirty="0"/>
              <a:t>位，带宽</a:t>
            </a:r>
            <a:r>
              <a:rPr lang="en-US" altLang="zh-CN" sz="2800" dirty="0"/>
              <a:t>132MB/s</a:t>
            </a:r>
            <a:r>
              <a:rPr lang="zh-CN" altLang="en-US" sz="2800" dirty="0"/>
              <a:t>），又进一步发展到</a:t>
            </a:r>
            <a:r>
              <a:rPr lang="en-US" altLang="zh-CN" sz="2800" dirty="0"/>
              <a:t>PCI</a:t>
            </a:r>
            <a:r>
              <a:rPr lang="zh-CN" altLang="en-US" sz="2800" dirty="0"/>
              <a:t>总线（</a:t>
            </a:r>
            <a:r>
              <a:rPr lang="en-US" altLang="zh-CN" sz="2800" dirty="0"/>
              <a:t>64</a:t>
            </a:r>
            <a:r>
              <a:rPr lang="zh-CN" altLang="en-US" sz="2800" dirty="0"/>
              <a:t>位，带宽</a:t>
            </a:r>
            <a:r>
              <a:rPr lang="en-US" altLang="zh-CN" sz="2800" dirty="0"/>
              <a:t>264MB/s</a:t>
            </a:r>
            <a:r>
              <a:rPr lang="zh-CN" altLang="en-US" sz="2800" dirty="0"/>
              <a:t>）。</a:t>
            </a:r>
          </a:p>
          <a:p>
            <a:pPr eaLnBrk="1" hangingPunct="1">
              <a:lnSpc>
                <a:spcPct val="80000"/>
              </a:lnSpc>
            </a:pPr>
            <a:r>
              <a:rPr lang="zh-CN" altLang="en-US" sz="2800" dirty="0"/>
              <a:t>衡量总线性能的重要指标是总线带宽，它定义为总线本身所能达到的最高传输速率。</a:t>
            </a:r>
          </a:p>
        </p:txBody>
      </p:sp>
      <p:sp>
        <p:nvSpPr>
          <p:cNvPr id="6451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79</a:t>
            </a:fld>
            <a:endParaRPr lang="en-US" altLang="zh-CN" sz="1000" dirty="0"/>
          </a:p>
        </p:txBody>
      </p:sp>
      <p:sp>
        <p:nvSpPr>
          <p:cNvPr id="64517" name="AutoShape 4">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1400" dirty="0">
                <a:ea typeface="隶书" panose="02010509060101010101" pitchFamily="49" charset="-122"/>
              </a:rPr>
              <a:t>返回</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p:cNvSpPr>
          <p:nvPr>
            <p:ph type="title"/>
          </p:nvPr>
        </p:nvSpPr>
        <p:spPr/>
        <p:txBody>
          <a:bodyPr vert="horz" wrap="square" lIns="91440" tIns="45720" rIns="91440" bIns="45720" anchor="b" anchorCtr="0"/>
          <a:lstStyle/>
          <a:p>
            <a:pPr eaLnBrk="1" hangingPunct="1"/>
            <a:r>
              <a:rPr lang="en-US" altLang="zh-CN" dirty="0">
                <a:latin typeface="宋体" panose="02010600030101010101" pitchFamily="2" charset="-122"/>
              </a:rPr>
              <a:t>6.1.1 </a:t>
            </a:r>
            <a:r>
              <a:rPr lang="zh-CN" altLang="en-US" dirty="0">
                <a:latin typeface="宋体" panose="02010600030101010101" pitchFamily="2" charset="-122"/>
              </a:rPr>
              <a:t>总线的基本概念</a:t>
            </a:r>
          </a:p>
        </p:txBody>
      </p:sp>
      <p:sp>
        <p:nvSpPr>
          <p:cNvPr id="9220" name="Rectangle 3"/>
          <p:cNvSpPr>
            <a:spLocks noGrp="1"/>
          </p:cNvSpPr>
          <p:nvPr>
            <p:ph idx="1"/>
          </p:nvPr>
        </p:nvSpPr>
        <p:spPr>
          <a:xfrm>
            <a:off x="457200" y="1600200"/>
            <a:ext cx="8229600" cy="4853136"/>
          </a:xfrm>
        </p:spPr>
        <p:txBody>
          <a:bodyPr vert="horz" wrap="square" lIns="91440" tIns="45720" rIns="91440" bIns="45720" anchor="t" anchorCtr="0">
            <a:normAutofit fontScale="92500" lnSpcReduction="10000"/>
          </a:bodyPr>
          <a:lstStyle/>
          <a:p>
            <a:pPr eaLnBrk="1" hangingPunct="1">
              <a:buNone/>
            </a:pPr>
            <a:r>
              <a:rPr lang="zh-CN" altLang="zh-CN" dirty="0"/>
              <a:t>2、总线的标准化</a:t>
            </a:r>
            <a:endParaRPr lang="en-US" altLang="zh-CN" dirty="0">
              <a:latin typeface="宋体" panose="02010600030101010101" pitchFamily="2" charset="-122"/>
            </a:endParaRPr>
          </a:p>
          <a:p>
            <a:r>
              <a:rPr lang="zh-CN" altLang="en-US" sz="3000" dirty="0">
                <a:latin typeface="宋体" panose="02010600030101010101" pitchFamily="2" charset="-122"/>
              </a:rPr>
              <a:t>总线的性能指标包括：总线宽度、标准传输率（总线带宽）、时钟同步</a:t>
            </a:r>
            <a:r>
              <a:rPr lang="en-US" altLang="zh-CN" sz="3000" dirty="0">
                <a:latin typeface="宋体" panose="02010600030101010101" pitchFamily="2" charset="-122"/>
              </a:rPr>
              <a:t>/</a:t>
            </a:r>
            <a:r>
              <a:rPr lang="zh-CN" altLang="en-US" sz="3000" dirty="0">
                <a:latin typeface="宋体" panose="02010600030101010101" pitchFamily="2" charset="-122"/>
              </a:rPr>
              <a:t>异步、总线复用、信号线数、总线控制方式等等</a:t>
            </a:r>
            <a:endParaRPr lang="en-US" altLang="zh-CN" sz="3000" dirty="0">
              <a:latin typeface="宋体" panose="02010600030101010101" pitchFamily="2" charset="-122"/>
            </a:endParaRPr>
          </a:p>
          <a:p>
            <a:r>
              <a:rPr lang="zh-CN" altLang="en-US" sz="2800" b="1" dirty="0">
                <a:solidFill>
                  <a:srgbClr val="000099"/>
                </a:solidFill>
              </a:rPr>
              <a:t>总线宽度</a:t>
            </a:r>
            <a:r>
              <a:rPr lang="zh-CN" altLang="en-US" sz="3000" dirty="0">
                <a:latin typeface="宋体" panose="02010600030101010101" pitchFamily="2" charset="-122"/>
              </a:rPr>
              <a:t>：一次操作可以传输的数据位数</a:t>
            </a:r>
            <a:endParaRPr lang="en-US" altLang="zh-CN" sz="3000" dirty="0">
              <a:latin typeface="宋体" panose="02010600030101010101" pitchFamily="2" charset="-122"/>
            </a:endParaRPr>
          </a:p>
          <a:p>
            <a:pPr eaLnBrk="1" hangingPunct="1"/>
            <a:r>
              <a:rPr lang="zh-CN" altLang="en-US" sz="2800" b="1" dirty="0">
                <a:solidFill>
                  <a:srgbClr val="000099"/>
                </a:solidFill>
              </a:rPr>
              <a:t>总线带宽</a:t>
            </a:r>
            <a:r>
              <a:rPr lang="zh-CN" altLang="en-US" sz="3000" dirty="0">
                <a:latin typeface="宋体" panose="02010600030101010101" pitchFamily="2" charset="-122"/>
              </a:rPr>
              <a:t>：总线本身所能达到的最高传输速率。 </a:t>
            </a:r>
            <a:endParaRPr lang="en-US" altLang="zh-CN" sz="3000" dirty="0">
              <a:latin typeface="宋体" panose="02010600030101010101" pitchFamily="2" charset="-122"/>
            </a:endParaRPr>
          </a:p>
          <a:p>
            <a:pPr lvl="1"/>
            <a:r>
              <a:rPr lang="zh-CN" altLang="en-US" dirty="0">
                <a:latin typeface="宋体" panose="02010600030101010101" pitchFamily="2" charset="-122"/>
              </a:rPr>
              <a:t>影响因素：布线长度、驱动器</a:t>
            </a:r>
            <a:r>
              <a:rPr lang="en-US" altLang="zh-CN" dirty="0">
                <a:latin typeface="宋体" panose="02010600030101010101" pitchFamily="2" charset="-122"/>
              </a:rPr>
              <a:t>/</a:t>
            </a:r>
            <a:r>
              <a:rPr lang="zh-CN" altLang="en-US" dirty="0">
                <a:latin typeface="宋体" panose="02010600030101010101" pitchFamily="2" charset="-122"/>
              </a:rPr>
              <a:t>接收器性能、挂的模块数等等</a:t>
            </a:r>
          </a:p>
          <a:p>
            <a:pPr lvl="1" eaLnBrk="1" hangingPunct="1"/>
            <a:r>
              <a:rPr lang="en-US" altLang="zh-CN" dirty="0"/>
              <a:t>ISA</a:t>
            </a:r>
            <a:r>
              <a:rPr lang="zh-CN" altLang="en-US" dirty="0"/>
              <a:t>为</a:t>
            </a:r>
            <a:r>
              <a:rPr lang="en-US" altLang="zh-CN" dirty="0"/>
              <a:t>16</a:t>
            </a:r>
            <a:r>
              <a:rPr lang="zh-CN" altLang="en-US" dirty="0"/>
              <a:t>位，</a:t>
            </a:r>
            <a:r>
              <a:rPr lang="en-US" altLang="zh-CN" dirty="0"/>
              <a:t>8MB/s</a:t>
            </a:r>
            <a:r>
              <a:rPr lang="zh-CN" altLang="en-US" dirty="0"/>
              <a:t>；</a:t>
            </a:r>
            <a:r>
              <a:rPr lang="en-US" altLang="zh-CN" dirty="0"/>
              <a:t>EISA</a:t>
            </a:r>
            <a:r>
              <a:rPr lang="zh-CN" altLang="en-US" dirty="0"/>
              <a:t>为</a:t>
            </a:r>
            <a:r>
              <a:rPr lang="en-US" altLang="zh-CN" dirty="0"/>
              <a:t>32</a:t>
            </a:r>
            <a:r>
              <a:rPr lang="zh-CN" altLang="en-US" dirty="0"/>
              <a:t>位，</a:t>
            </a:r>
            <a:r>
              <a:rPr lang="en-US" altLang="zh-CN" dirty="0"/>
              <a:t>33.3MB/s</a:t>
            </a:r>
            <a:r>
              <a:rPr lang="zh-CN" altLang="en-US" dirty="0"/>
              <a:t>，</a:t>
            </a:r>
            <a:r>
              <a:rPr lang="en-US" altLang="zh-CN" dirty="0"/>
              <a:t>PCI-2</a:t>
            </a:r>
            <a:r>
              <a:rPr lang="zh-CN" altLang="en-US" dirty="0"/>
              <a:t>可达</a:t>
            </a:r>
            <a:r>
              <a:rPr lang="en-US" altLang="zh-CN" dirty="0"/>
              <a:t>64</a:t>
            </a:r>
            <a:r>
              <a:rPr lang="zh-CN" altLang="en-US" dirty="0"/>
              <a:t>位，</a:t>
            </a:r>
            <a:r>
              <a:rPr lang="en-US" altLang="zh-CN" dirty="0"/>
              <a:t>132MB/s</a:t>
            </a:r>
            <a:r>
              <a:rPr lang="zh-CN" altLang="en-US" dirty="0"/>
              <a:t>。</a:t>
            </a:r>
          </a:p>
          <a:p>
            <a:pPr lvl="1" eaLnBrk="1" hangingPunct="1"/>
            <a:r>
              <a:rPr lang="zh-CN" altLang="en-US" dirty="0"/>
              <a:t>总线宽度不会超过微处理器外部数据总线的宽度。</a:t>
            </a:r>
            <a:endParaRPr lang="zh-CN" altLang="en-US" dirty="0">
              <a:latin typeface="宋体" panose="02010600030101010101" pitchFamily="2" charset="-122"/>
            </a:endParaRPr>
          </a:p>
          <a:p>
            <a:pPr eaLnBrk="1" hangingPunct="1">
              <a:buNone/>
            </a:pPr>
            <a:endParaRPr lang="zh-CN" altLang="en-US" dirty="0">
              <a:latin typeface="宋体" panose="02010600030101010101" pitchFamily="2" charset="-122"/>
            </a:endParaRPr>
          </a:p>
          <a:p>
            <a:pPr eaLnBrk="1" hangingPunct="1"/>
            <a:endParaRPr lang="en-US" altLang="zh-CN" dirty="0"/>
          </a:p>
        </p:txBody>
      </p:sp>
      <p:sp>
        <p:nvSpPr>
          <p:cNvPr id="921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8</a:t>
            </a:fld>
            <a:endParaRPr lang="en-US" altLang="zh-CN" sz="10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p:cNvSpPr>
          <p:nvPr>
            <p:ph type="title"/>
          </p:nvPr>
        </p:nvSpPr>
        <p:spPr/>
        <p:txBody>
          <a:bodyPr vert="horz" wrap="square" lIns="91440" tIns="45720" rIns="91440" bIns="45720" anchor="b" anchorCtr="0"/>
          <a:lstStyle/>
          <a:p>
            <a:pPr eaLnBrk="1" hangingPunct="1"/>
            <a:r>
              <a:rPr lang="zh-CN" altLang="en-US" dirty="0"/>
              <a:t>本 章 小 结</a:t>
            </a:r>
          </a:p>
        </p:txBody>
      </p:sp>
      <p:sp>
        <p:nvSpPr>
          <p:cNvPr id="65540" name="Rectangle 3"/>
          <p:cNvSpPr>
            <a:spLocks noGrp="1"/>
          </p:cNvSpPr>
          <p:nvPr>
            <p:ph idx="1"/>
          </p:nvPr>
        </p:nvSpPr>
        <p:spPr/>
        <p:txBody>
          <a:bodyPr vert="horz" wrap="square" lIns="91440" tIns="45720" rIns="91440" bIns="45720" anchor="t" anchorCtr="0"/>
          <a:lstStyle/>
          <a:p>
            <a:pPr eaLnBrk="1" hangingPunct="1">
              <a:lnSpc>
                <a:spcPct val="80000"/>
              </a:lnSpc>
            </a:pPr>
            <a:r>
              <a:rPr lang="zh-CN" altLang="en-US" sz="2400" dirty="0"/>
              <a:t>当代流行的标准总线追求与结构、</a:t>
            </a:r>
            <a:r>
              <a:rPr lang="en-US" altLang="zh-CN" sz="2400" dirty="0"/>
              <a:t>CPU</a:t>
            </a:r>
            <a:r>
              <a:rPr lang="zh-CN" altLang="en-US" sz="2400" dirty="0"/>
              <a:t>、技术无关的开发标准。其总线内部结构包含：</a:t>
            </a:r>
          </a:p>
          <a:p>
            <a:pPr lvl="1" eaLnBrk="1" hangingPunct="1">
              <a:lnSpc>
                <a:spcPct val="80000"/>
              </a:lnSpc>
              <a:buNone/>
            </a:pPr>
            <a:r>
              <a:rPr lang="zh-CN" altLang="en-US" sz="2400" dirty="0"/>
              <a:t>①数据传送总线（由地址线、数据线、控制线组成）；</a:t>
            </a:r>
          </a:p>
          <a:p>
            <a:pPr lvl="1" eaLnBrk="1" hangingPunct="1">
              <a:lnSpc>
                <a:spcPct val="80000"/>
              </a:lnSpc>
              <a:buNone/>
            </a:pPr>
            <a:r>
              <a:rPr lang="zh-CN" altLang="en-US" sz="2400" dirty="0"/>
              <a:t>②仲裁总线；</a:t>
            </a:r>
          </a:p>
          <a:p>
            <a:pPr lvl="1" eaLnBrk="1" hangingPunct="1">
              <a:lnSpc>
                <a:spcPct val="80000"/>
              </a:lnSpc>
              <a:buNone/>
            </a:pPr>
            <a:r>
              <a:rPr lang="zh-CN" altLang="en-US" sz="2400" dirty="0"/>
              <a:t>③中断和同步总线；</a:t>
            </a:r>
          </a:p>
          <a:p>
            <a:pPr lvl="1" eaLnBrk="1" hangingPunct="1">
              <a:lnSpc>
                <a:spcPct val="80000"/>
              </a:lnSpc>
              <a:buNone/>
            </a:pPr>
            <a:r>
              <a:rPr lang="zh-CN" altLang="en-US" sz="2400" dirty="0"/>
              <a:t>④公用线（电源、地线、时钟、复位等信号线）。</a:t>
            </a:r>
          </a:p>
          <a:p>
            <a:pPr eaLnBrk="1" hangingPunct="1">
              <a:lnSpc>
                <a:spcPct val="80000"/>
              </a:lnSpc>
            </a:pPr>
            <a:r>
              <a:rPr lang="zh-CN" altLang="en-US" sz="2400" dirty="0"/>
              <a:t>计算机系统中，根据应用条件和硬件资源不同，信息的传输方式可采用：</a:t>
            </a:r>
          </a:p>
          <a:p>
            <a:pPr lvl="1" eaLnBrk="1" hangingPunct="1">
              <a:lnSpc>
                <a:spcPct val="80000"/>
              </a:lnSpc>
              <a:buNone/>
            </a:pPr>
            <a:r>
              <a:rPr lang="zh-CN" altLang="en-US" sz="2400" dirty="0"/>
              <a:t>①并行传送；</a:t>
            </a:r>
          </a:p>
          <a:p>
            <a:pPr lvl="1" eaLnBrk="1" hangingPunct="1">
              <a:lnSpc>
                <a:spcPct val="80000"/>
              </a:lnSpc>
              <a:buNone/>
            </a:pPr>
            <a:r>
              <a:rPr lang="zh-CN" altLang="en-US" sz="2400" dirty="0"/>
              <a:t>②串行传送；</a:t>
            </a:r>
          </a:p>
          <a:p>
            <a:pPr lvl="1" eaLnBrk="1" hangingPunct="1">
              <a:lnSpc>
                <a:spcPct val="80000"/>
              </a:lnSpc>
              <a:buNone/>
            </a:pPr>
            <a:r>
              <a:rPr lang="zh-CN" altLang="en-US" sz="2400" dirty="0"/>
              <a:t>③复用传送。</a:t>
            </a:r>
          </a:p>
        </p:txBody>
      </p:sp>
      <p:sp>
        <p:nvSpPr>
          <p:cNvPr id="6553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80</a:t>
            </a:fld>
            <a:endParaRPr lang="en-US" altLang="zh-CN" sz="1000" dirty="0"/>
          </a:p>
        </p:txBody>
      </p:sp>
      <p:sp>
        <p:nvSpPr>
          <p:cNvPr id="65541" name="AutoShape 4">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1400" dirty="0">
                <a:ea typeface="隶书" panose="02010509060101010101" pitchFamily="49" charset="-122"/>
              </a:rPr>
              <a:t>返回</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p:cNvSpPr>
          <p:nvPr>
            <p:ph type="title"/>
          </p:nvPr>
        </p:nvSpPr>
        <p:spPr/>
        <p:txBody>
          <a:bodyPr vert="horz" wrap="square" lIns="91440" tIns="45720" rIns="91440" bIns="45720" anchor="b" anchorCtr="0"/>
          <a:lstStyle/>
          <a:p>
            <a:pPr eaLnBrk="1" hangingPunct="1"/>
            <a:r>
              <a:rPr lang="zh-CN" altLang="en-US" dirty="0"/>
              <a:t>本 章 小 结</a:t>
            </a:r>
          </a:p>
        </p:txBody>
      </p:sp>
      <p:sp>
        <p:nvSpPr>
          <p:cNvPr id="66564" name="Rectangle 3"/>
          <p:cNvSpPr>
            <a:spLocks noGrp="1"/>
          </p:cNvSpPr>
          <p:nvPr>
            <p:ph idx="1"/>
          </p:nvPr>
        </p:nvSpPr>
        <p:spPr/>
        <p:txBody>
          <a:bodyPr vert="horz" wrap="square" lIns="91440" tIns="45720" rIns="91440" bIns="45720" anchor="t" anchorCtr="0"/>
          <a:lstStyle/>
          <a:p>
            <a:pPr eaLnBrk="1" hangingPunct="1">
              <a:lnSpc>
                <a:spcPct val="80000"/>
              </a:lnSpc>
            </a:pPr>
            <a:r>
              <a:rPr lang="zh-CN" altLang="en-US" sz="2400" dirty="0"/>
              <a:t>各种外围设备必须通过</a:t>
            </a:r>
            <a:r>
              <a:rPr lang="en-US" altLang="zh-CN" sz="2400" dirty="0"/>
              <a:t>I/O</a:t>
            </a:r>
            <a:r>
              <a:rPr lang="zh-CN" altLang="en-US" sz="2400" dirty="0"/>
              <a:t>接口与总线相连。</a:t>
            </a:r>
            <a:r>
              <a:rPr lang="en-US" altLang="zh-CN" sz="2400" dirty="0"/>
              <a:t>I/O</a:t>
            </a:r>
            <a:r>
              <a:rPr lang="zh-CN" altLang="en-US" sz="2400" dirty="0"/>
              <a:t>接口是指</a:t>
            </a:r>
            <a:r>
              <a:rPr lang="en-US" altLang="zh-CN" sz="2400" dirty="0"/>
              <a:t>CPU</a:t>
            </a:r>
            <a:r>
              <a:rPr lang="zh-CN" altLang="en-US" sz="2400" dirty="0"/>
              <a:t>、主存、外围设备之间通过总线进行连接的逻辑部件。接口部件在它动态联结的两个功能部件间起着缓冲器和转换器的作用，以便实现彼此之间的信息传送。</a:t>
            </a:r>
          </a:p>
          <a:p>
            <a:pPr eaLnBrk="1" hangingPunct="1">
              <a:lnSpc>
                <a:spcPct val="80000"/>
              </a:lnSpc>
            </a:pPr>
            <a:r>
              <a:rPr lang="zh-CN" altLang="en-US" sz="2400" dirty="0"/>
              <a:t>总线仲裁是总线系统的核心问题之一。为了解决多个主设备同时竞争总线控制权的问题，必须具有总线仲裁部件。它通过采用优先级策略或公平策略，选择其中一个主设备作为总线的下一次主方，接管总线控制权。</a:t>
            </a:r>
            <a:r>
              <a:rPr lang="zh-CN" altLang="en-US" sz="1800" dirty="0"/>
              <a:t>按照总线仲裁电路的位置不同</a:t>
            </a:r>
            <a:r>
              <a:rPr lang="en-US" altLang="zh-CN" sz="1800" dirty="0"/>
              <a:t>:</a:t>
            </a:r>
          </a:p>
          <a:p>
            <a:pPr lvl="1" eaLnBrk="1" hangingPunct="1">
              <a:lnSpc>
                <a:spcPct val="80000"/>
              </a:lnSpc>
            </a:pPr>
            <a:r>
              <a:rPr lang="zh-CN" altLang="en-US" sz="2400" dirty="0"/>
              <a:t>集中式仲裁</a:t>
            </a:r>
            <a:r>
              <a:rPr lang="en-US" altLang="zh-CN" sz="2400" dirty="0"/>
              <a:t>:</a:t>
            </a:r>
            <a:r>
              <a:rPr lang="zh-CN" altLang="en-US" sz="2400" dirty="0"/>
              <a:t>仲裁方式必有一个中央仲裁器，它受理所有功能模块的总线请求，按优先原则或公平原则。</a:t>
            </a:r>
          </a:p>
          <a:p>
            <a:pPr lvl="1" eaLnBrk="1" hangingPunct="1">
              <a:lnSpc>
                <a:spcPct val="80000"/>
              </a:lnSpc>
            </a:pPr>
            <a:r>
              <a:rPr lang="zh-CN" altLang="en-US" sz="2400" dirty="0"/>
              <a:t>分布式仲裁。分布式仲裁不需要中央仲裁器，每个功能模块都有自己的仲裁号和仲裁器。</a:t>
            </a:r>
          </a:p>
        </p:txBody>
      </p:sp>
      <p:sp>
        <p:nvSpPr>
          <p:cNvPr id="6656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81</a:t>
            </a:fld>
            <a:endParaRPr lang="en-US" altLang="zh-CN" sz="1000" dirty="0"/>
          </a:p>
        </p:txBody>
      </p:sp>
      <p:sp>
        <p:nvSpPr>
          <p:cNvPr id="66565" name="AutoShape 4">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1400" dirty="0">
                <a:ea typeface="隶书" panose="02010509060101010101" pitchFamily="49" charset="-122"/>
              </a:rPr>
              <a:t>返回</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p:cNvSpPr>
          <p:nvPr>
            <p:ph type="title"/>
          </p:nvPr>
        </p:nvSpPr>
        <p:spPr/>
        <p:txBody>
          <a:bodyPr vert="horz" wrap="square" lIns="91440" tIns="45720" rIns="91440" bIns="45720" anchor="b" anchorCtr="0"/>
          <a:lstStyle/>
          <a:p>
            <a:pPr eaLnBrk="1" hangingPunct="1"/>
            <a:r>
              <a:rPr lang="zh-CN" altLang="en-US" dirty="0"/>
              <a:t>本 章 小 结</a:t>
            </a:r>
          </a:p>
        </p:txBody>
      </p:sp>
      <p:sp>
        <p:nvSpPr>
          <p:cNvPr id="67588" name="Rectangle 3"/>
          <p:cNvSpPr>
            <a:spLocks noGrp="1"/>
          </p:cNvSpPr>
          <p:nvPr>
            <p:ph idx="1"/>
          </p:nvPr>
        </p:nvSpPr>
        <p:spPr/>
        <p:txBody>
          <a:bodyPr vert="horz" wrap="square" lIns="91440" tIns="45720" rIns="91440" bIns="45720" anchor="t" anchorCtr="0"/>
          <a:lstStyle/>
          <a:p>
            <a:pPr eaLnBrk="1" hangingPunct="1">
              <a:lnSpc>
                <a:spcPct val="80000"/>
              </a:lnSpc>
            </a:pPr>
            <a:r>
              <a:rPr lang="zh-CN" altLang="en-US" sz="2700" dirty="0"/>
              <a:t>总线定时是总线系统的核心问题之一。为了同步主方、从方的操作，必须制订定时协议，通常采用同步定时与异步定时两种方式</a:t>
            </a:r>
          </a:p>
          <a:p>
            <a:pPr lvl="1" eaLnBrk="1" hangingPunct="1">
              <a:lnSpc>
                <a:spcPct val="80000"/>
              </a:lnSpc>
            </a:pPr>
            <a:r>
              <a:rPr lang="zh-CN" altLang="en-US" sz="2700" dirty="0"/>
              <a:t>在同步定时协议中，事件出现在总线上的时刻由总线时钟信号来确定，总线周期的长度是固定的。</a:t>
            </a:r>
          </a:p>
          <a:p>
            <a:pPr lvl="1" eaLnBrk="1" hangingPunct="1">
              <a:lnSpc>
                <a:spcPct val="80000"/>
              </a:lnSpc>
            </a:pPr>
            <a:r>
              <a:rPr lang="zh-CN" altLang="en-US" sz="2700" dirty="0"/>
              <a:t>在异步定时协议中，后一事件出现在总线上的时刻取决于前一事件的出现，即建立在应答式或互锁机制基础上，不需要统一的公共时钟信号。</a:t>
            </a:r>
          </a:p>
          <a:p>
            <a:pPr lvl="1" eaLnBrk="1" hangingPunct="1">
              <a:lnSpc>
                <a:spcPct val="80000"/>
              </a:lnSpc>
            </a:pPr>
            <a:r>
              <a:rPr lang="zh-CN" altLang="en-US" sz="2700" dirty="0"/>
              <a:t>在异步定时中，总线周期的长度是可变的。当代的总线标准大都能支持以下数据传送模式：①读</a:t>
            </a:r>
            <a:r>
              <a:rPr lang="en-US" altLang="zh-CN" sz="2700" dirty="0"/>
              <a:t>/</a:t>
            </a:r>
            <a:r>
              <a:rPr lang="zh-CN" altLang="en-US" sz="2700" dirty="0"/>
              <a:t>写操作；②块传送操作；③写后读、读修改写操作；④广播、广集操作。</a:t>
            </a:r>
          </a:p>
          <a:p>
            <a:pPr eaLnBrk="1" hangingPunct="1">
              <a:lnSpc>
                <a:spcPct val="80000"/>
              </a:lnSpc>
            </a:pPr>
            <a:endParaRPr lang="en-US" altLang="zh-CN" sz="2700" dirty="0"/>
          </a:p>
        </p:txBody>
      </p:sp>
      <p:sp>
        <p:nvSpPr>
          <p:cNvPr id="67586"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82</a:t>
            </a:fld>
            <a:endParaRPr lang="en-US" altLang="zh-CN" sz="1000" dirty="0"/>
          </a:p>
        </p:txBody>
      </p:sp>
      <p:sp>
        <p:nvSpPr>
          <p:cNvPr id="67589" name="AutoShape 4">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1400" dirty="0">
                <a:ea typeface="隶书" panose="02010509060101010101" pitchFamily="49" charset="-122"/>
              </a:rPr>
              <a:t>返回</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p:cNvSpPr>
          <p:nvPr>
            <p:ph type="title"/>
          </p:nvPr>
        </p:nvSpPr>
        <p:spPr/>
        <p:txBody>
          <a:bodyPr vert="horz" wrap="square" lIns="91440" tIns="45720" rIns="91440" bIns="45720" anchor="b" anchorCtr="0"/>
          <a:lstStyle/>
          <a:p>
            <a:pPr eaLnBrk="1" hangingPunct="1"/>
            <a:r>
              <a:rPr lang="zh-CN" altLang="en-US" dirty="0"/>
              <a:t>本 章 小 结</a:t>
            </a:r>
          </a:p>
        </p:txBody>
      </p:sp>
      <p:sp>
        <p:nvSpPr>
          <p:cNvPr id="68612" name="Rectangle 3"/>
          <p:cNvSpPr>
            <a:spLocks noGrp="1"/>
          </p:cNvSpPr>
          <p:nvPr>
            <p:ph idx="1"/>
          </p:nvPr>
        </p:nvSpPr>
        <p:spPr/>
        <p:txBody>
          <a:bodyPr vert="horz" wrap="square" lIns="91440" tIns="45720" rIns="91440" bIns="45720" anchor="t" anchorCtr="0"/>
          <a:lstStyle/>
          <a:p>
            <a:pPr eaLnBrk="1" hangingPunct="1">
              <a:lnSpc>
                <a:spcPct val="80000"/>
              </a:lnSpc>
            </a:pPr>
            <a:r>
              <a:rPr lang="en-US" altLang="zh-CN" sz="2800" dirty="0"/>
              <a:t>PCI</a:t>
            </a:r>
            <a:r>
              <a:rPr lang="zh-CN" altLang="en-US" sz="2800" dirty="0"/>
              <a:t>总线是当前广泛使用的总线，是一个高带宽且与处理器无关的标准总线，又是重要的层次总线。它采用同步定时协议和集中式仲裁策略，并具有自动配置能力。</a:t>
            </a:r>
            <a:r>
              <a:rPr lang="en-US" altLang="zh-CN" sz="2800" dirty="0"/>
              <a:t>PCI</a:t>
            </a:r>
            <a:r>
              <a:rPr lang="zh-CN" altLang="en-US" sz="2800" dirty="0"/>
              <a:t>适合于低成本的小系统，因此在微型机系统中得到了广泛的应用。</a:t>
            </a:r>
            <a:endParaRPr lang="en-US" altLang="zh-CN" sz="2800" dirty="0"/>
          </a:p>
          <a:p>
            <a:pPr eaLnBrk="1" hangingPunct="1">
              <a:lnSpc>
                <a:spcPct val="80000"/>
              </a:lnSpc>
            </a:pPr>
            <a:r>
              <a:rPr lang="en-US" altLang="zh-CN" sz="2800" dirty="0"/>
              <a:t>PCI</a:t>
            </a:r>
            <a:r>
              <a:rPr lang="zh-CN" altLang="en-US" sz="2800" dirty="0"/>
              <a:t>总线的升级版</a:t>
            </a:r>
            <a:r>
              <a:rPr lang="en-US" altLang="zh-CN" sz="2800" dirty="0"/>
              <a:t>PCIe</a:t>
            </a:r>
            <a:r>
              <a:rPr lang="zh-CN" altLang="en-US" sz="2800" dirty="0"/>
              <a:t>总线在许多方面进行了改进，其性能得到大幅度提升。</a:t>
            </a:r>
            <a:endParaRPr lang="zh-CN" altLang="en-US" sz="1300" dirty="0"/>
          </a:p>
          <a:p>
            <a:pPr eaLnBrk="1" hangingPunct="1">
              <a:lnSpc>
                <a:spcPct val="80000"/>
              </a:lnSpc>
            </a:pPr>
            <a:endParaRPr lang="en-US" altLang="zh-CN" sz="1300" dirty="0"/>
          </a:p>
        </p:txBody>
      </p:sp>
      <p:sp>
        <p:nvSpPr>
          <p:cNvPr id="68610"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83</a:t>
            </a:fld>
            <a:endParaRPr lang="en-US" altLang="zh-CN" sz="1000" dirty="0"/>
          </a:p>
        </p:txBody>
      </p:sp>
      <p:sp>
        <p:nvSpPr>
          <p:cNvPr id="68613" name="AutoShape 4">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1400" dirty="0">
                <a:ea typeface="隶书" panose="02010509060101010101" pitchFamily="49" charset="-122"/>
              </a:rPr>
              <a:t>返回</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p:cNvSpPr>
          <p:nvPr>
            <p:ph idx="1"/>
          </p:nvPr>
        </p:nvSpPr>
        <p:spPr>
          <a:xfrm>
            <a:off x="179388" y="333375"/>
            <a:ext cx="7570787" cy="2087563"/>
          </a:xfrm>
        </p:spPr>
        <p:txBody>
          <a:bodyPr vert="horz" wrap="square" lIns="91440" tIns="45720" rIns="91440" bIns="45720" anchor="t" anchorCtr="0"/>
          <a:lstStyle/>
          <a:p>
            <a:pPr eaLnBrk="1" hangingPunct="1">
              <a:buNone/>
            </a:pPr>
            <a:r>
              <a:rPr lang="en-US" altLang="zh-CN" sz="2200" dirty="0"/>
              <a:t>【</a:t>
            </a:r>
            <a:r>
              <a:rPr lang="zh-CN" altLang="en-US" sz="2200" dirty="0"/>
              <a:t>例</a:t>
            </a:r>
            <a:r>
              <a:rPr lang="en-US" altLang="zh-CN" sz="2200" dirty="0"/>
              <a:t>1】</a:t>
            </a:r>
            <a:r>
              <a:rPr lang="zh-CN" altLang="en-US" sz="2200" dirty="0"/>
              <a:t>（</a:t>
            </a:r>
            <a:r>
              <a:rPr lang="en-US" altLang="zh-CN" sz="2200" dirty="0"/>
              <a:t>1</a:t>
            </a:r>
            <a:r>
              <a:rPr lang="zh-CN" altLang="en-US" sz="2200" dirty="0"/>
              <a:t>）某总线在一个总线周期中并行传送</a:t>
            </a:r>
            <a:r>
              <a:rPr lang="en-US" altLang="zh-CN" sz="2200" dirty="0"/>
              <a:t>4</a:t>
            </a:r>
            <a:r>
              <a:rPr lang="zh-CN" altLang="en-US" sz="2200" dirty="0"/>
              <a:t>个字节的数据，假设一个总线周期等于一个总线时钟周期，总线时钟频率为</a:t>
            </a:r>
            <a:r>
              <a:rPr lang="en-US" altLang="zh-CN" sz="2200" dirty="0"/>
              <a:t>33MHz</a:t>
            </a:r>
            <a:r>
              <a:rPr lang="zh-CN" altLang="en-US" sz="2200" dirty="0"/>
              <a:t>，总线带宽是多少</a:t>
            </a:r>
            <a:r>
              <a:rPr lang="en-US" altLang="zh-CN" sz="2200" dirty="0"/>
              <a:t>?</a:t>
            </a:r>
          </a:p>
          <a:p>
            <a:pPr eaLnBrk="1" hangingPunct="1">
              <a:buNone/>
            </a:pPr>
            <a:r>
              <a:rPr lang="zh-CN" altLang="en-US" sz="2200" dirty="0"/>
              <a:t>（</a:t>
            </a:r>
            <a:r>
              <a:rPr lang="en-US" altLang="zh-CN" sz="2200" dirty="0"/>
              <a:t>2</a:t>
            </a:r>
            <a:r>
              <a:rPr lang="zh-CN" altLang="en-US" sz="2200" dirty="0"/>
              <a:t>）如果一个总线周期中并行传送</a:t>
            </a:r>
            <a:r>
              <a:rPr lang="en-US" altLang="zh-CN" sz="2200" dirty="0"/>
              <a:t>64</a:t>
            </a:r>
            <a:r>
              <a:rPr lang="zh-CN" altLang="en-US" sz="2200" dirty="0"/>
              <a:t>位数据，总线时钟频率升为</a:t>
            </a:r>
            <a:r>
              <a:rPr lang="en-US" altLang="zh-CN" sz="2200" dirty="0"/>
              <a:t>66MHz</a:t>
            </a:r>
            <a:r>
              <a:rPr lang="zh-CN" altLang="en-US" sz="2200" dirty="0"/>
              <a:t>，总线带宽是多少</a:t>
            </a:r>
            <a:r>
              <a:rPr lang="en-US" altLang="zh-CN" sz="2200" dirty="0"/>
              <a:t>?</a:t>
            </a:r>
          </a:p>
        </p:txBody>
      </p:sp>
      <p:sp>
        <p:nvSpPr>
          <p:cNvPr id="1024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9</a:t>
            </a:fld>
            <a:endParaRPr lang="en-US" altLang="zh-CN" sz="1000" dirty="0"/>
          </a:p>
        </p:txBody>
      </p:sp>
      <p:sp>
        <p:nvSpPr>
          <p:cNvPr id="10244" name="Rectangle 3"/>
          <p:cNvSpPr/>
          <p:nvPr/>
        </p:nvSpPr>
        <p:spPr>
          <a:xfrm>
            <a:off x="395288" y="2420938"/>
            <a:ext cx="8435975" cy="3941762"/>
          </a:xfrm>
          <a:prstGeom prst="rect">
            <a:avLst/>
          </a:prstGeom>
          <a:noFill/>
          <a:ln w="9525">
            <a:noFill/>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342900" lvl="0" indent="-342900" eaLnBrk="1" hangingPunct="1">
              <a:buNone/>
            </a:pPr>
            <a:endParaRPr lang="en-US" altLang="zh-CN" dirty="0"/>
          </a:p>
        </p:txBody>
      </p:sp>
      <p:sp>
        <p:nvSpPr>
          <p:cNvPr id="10245" name="矩形 4"/>
          <p:cNvSpPr/>
          <p:nvPr/>
        </p:nvSpPr>
        <p:spPr>
          <a:xfrm>
            <a:off x="428625" y="0"/>
            <a:ext cx="238918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zh-CN" sz="1800" b="1" dirty="0"/>
              <a:t>6.1.1 总线的基本概念</a:t>
            </a:r>
            <a:endParaRPr lang="zh-CN" altLang="en-US" sz="18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74364e5d-1f83-4b33-8f26-c510b39a1e52"/>
  <p:tag name="COMMONDATA" val="eyJoZGlkIjoiZDMzNjVhNzNjYjMzNGU4OTdjYmQxZTgzODAwMGQ3YTY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REFSHAPE" val="762039868"/>
  <p:tag name="KSO_WM_UNIT_PLACING_PICTURE_USER_VIEWPORT" val="{&quot;height&quot;:6680,&quot;width&quot;:1313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927</TotalTime>
  <Words>13162</Words>
  <Application>Microsoft Office PowerPoint</Application>
  <PresentationFormat>On-screen Show (4:3)</PresentationFormat>
  <Paragraphs>499</Paragraphs>
  <Slides>83</Slides>
  <Notes>15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94" baseType="lpstr">
      <vt:lpstr>黑体</vt:lpstr>
      <vt:lpstr>华文细黑</vt:lpstr>
      <vt:lpstr>楷体_GB2312</vt:lpstr>
      <vt:lpstr>隶书</vt:lpstr>
      <vt:lpstr>宋体</vt:lpstr>
      <vt:lpstr>Arial</vt:lpstr>
      <vt:lpstr>Calibri</vt:lpstr>
      <vt:lpstr>Times New Roman</vt:lpstr>
      <vt:lpstr>Wingdings</vt:lpstr>
      <vt:lpstr>Office 主题​​</vt:lpstr>
      <vt:lpstr>Paintbrush Picture</vt:lpstr>
      <vt:lpstr>第6章  总线系统</vt:lpstr>
      <vt:lpstr>PowerPoint Presentation</vt:lpstr>
      <vt:lpstr>6.1 总线的概念和结构形态</vt:lpstr>
      <vt:lpstr>6.1.1 总线的基本概念</vt:lpstr>
      <vt:lpstr>6.1.1 总线的基本概念</vt:lpstr>
      <vt:lpstr>6.1.1 总线的基本概念</vt:lpstr>
      <vt:lpstr>6.1.1 总线的基本概念</vt:lpstr>
      <vt:lpstr>6.1.1 总线的基本概念</vt:lpstr>
      <vt:lpstr>PowerPoint Presentation</vt:lpstr>
      <vt:lpstr>PowerPoint Presentation</vt:lpstr>
      <vt:lpstr>6.1.2 总线的连接方式 </vt:lpstr>
      <vt:lpstr>6.1.2 总线的连接方式 </vt:lpstr>
      <vt:lpstr>6.1.2 总线的连接方式</vt:lpstr>
      <vt:lpstr>6.1.2 总线的连接方式</vt:lpstr>
      <vt:lpstr>6.1.3 总线的内部结构</vt:lpstr>
      <vt:lpstr>6.1.3 总线的内部结构</vt:lpstr>
      <vt:lpstr>6.1.4 总线的内部结构</vt:lpstr>
      <vt:lpstr>6.1.5 总线结构实例</vt:lpstr>
      <vt:lpstr>PowerPoint Presentation</vt:lpstr>
      <vt:lpstr>6.2 总线接口</vt:lpstr>
      <vt:lpstr>6.2.1 信息传送方式</vt:lpstr>
      <vt:lpstr>PowerPoint Presentation</vt:lpstr>
      <vt:lpstr>PowerPoint Presentation</vt:lpstr>
      <vt:lpstr>PowerPoint Presentation</vt:lpstr>
      <vt:lpstr>6.2.2 总线接口的基本概念</vt:lpstr>
      <vt:lpstr>PowerPoint Presentation</vt:lpstr>
      <vt:lpstr>6.2.2 总线接口的基本概念</vt:lpstr>
      <vt:lpstr>PowerPoint Presentation</vt:lpstr>
      <vt:lpstr>PowerPoint Presentation</vt:lpstr>
      <vt:lpstr>【例2】利用串行方式传送字符，每秒钟传送的比特（bit）位数常称为比特率（bit rate），每秒钟传送的码元符号的个数成为波特率（baud rate）。假设数据传送速率是120个字符/秒，每一个字符格式规定包含10个比特位（起始位、停止位、8个数据位），问传送的波特率是多少?比特率是多少?每个比特位占用的时间是多少?</vt:lpstr>
      <vt:lpstr>【例2】利用串行方式传送字符，每秒钟传送的比特（bit）位数常称为比特率（bit rate），每秒钟传送的码元符号的个数成为波特率（baud rate）。假设数据传送速率是120个字符/秒，每一个字符格式规定包含10个比特位（起始位、停止位、8个数据位），问传送的波特率是多少?比特率是多少?每个比特位占用的时间是多少?</vt:lpstr>
      <vt:lpstr>6.3  总线的仲裁</vt:lpstr>
      <vt:lpstr>6.3 总线的仲裁</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6.3.2 分布式仲裁</vt:lpstr>
      <vt:lpstr>6.3.2 分布式仲裁</vt:lpstr>
      <vt:lpstr>6.3.2 分布式仲裁</vt:lpstr>
      <vt:lpstr>6.4 总线的定时和数据传送模式</vt:lpstr>
      <vt:lpstr>6.4.1 总线的定时</vt:lpstr>
      <vt:lpstr>PowerPoint Presentation</vt:lpstr>
      <vt:lpstr>PowerPoint Presentation</vt:lpstr>
      <vt:lpstr>PowerPoint Presentation</vt:lpstr>
      <vt:lpstr>PowerPoint Presentation</vt:lpstr>
      <vt:lpstr>PowerPoint Presentation</vt:lpstr>
      <vt:lpstr>6.4.2 总线数据传送模式</vt:lpstr>
      <vt:lpstr>PowerPoint Presentation</vt:lpstr>
      <vt:lpstr>PowerPoint Presentation</vt:lpstr>
      <vt:lpstr>PowerPoint Presentation</vt:lpstr>
      <vt:lpstr>PowerPoint Presentation</vt:lpstr>
      <vt:lpstr>6.5 PCI总线和PCIe总线</vt:lpstr>
      <vt:lpstr>6.5.1 多总线结构</vt:lpstr>
      <vt:lpstr>6.5.1 多总线结构</vt:lpstr>
      <vt:lpstr>6.5.1 多总线结构</vt:lpstr>
      <vt:lpstr>6.5.1 多总线结构</vt:lpstr>
      <vt:lpstr>6.5.2 PCI总线信号</vt:lpstr>
      <vt:lpstr>6.5.3 PCI总线周期类型</vt:lpstr>
      <vt:lpstr>6.5.3 PCI总线周期类型</vt:lpstr>
      <vt:lpstr>6.5.3 PCI总线周期类型</vt:lpstr>
      <vt:lpstr>6.5.3 PCI总线周期类型</vt:lpstr>
      <vt:lpstr>6.5.4 PCI总线周期操作</vt:lpstr>
      <vt:lpstr>6.5.4 PCI总线周期操作</vt:lpstr>
      <vt:lpstr>6.5.4 PCI总线周期操作</vt:lpstr>
      <vt:lpstr>6.5.5 PCI总线仲裁</vt:lpstr>
      <vt:lpstr>6.5.6 PCIe总线</vt:lpstr>
      <vt:lpstr>6.5.6  PCIe总线</vt:lpstr>
      <vt:lpstr>6.5.6  PCIe总线</vt:lpstr>
      <vt:lpstr>6.5.6  PCIe总线</vt:lpstr>
      <vt:lpstr>6.5.6  PCIe总线</vt:lpstr>
      <vt:lpstr>6.5.6  PCIe总线</vt:lpstr>
      <vt:lpstr>6.5.6 PCIe总线</vt:lpstr>
      <vt:lpstr>本 章 小 结</vt:lpstr>
      <vt:lpstr>本 章 小 结</vt:lpstr>
      <vt:lpstr>本 章 小 结</vt:lpstr>
      <vt:lpstr>本 章 小 结</vt:lpstr>
      <vt:lpstr>本 章 小 结</vt:lpstr>
    </vt:vector>
  </TitlesOfParts>
  <Company>Ningbo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总线系统</dc:title>
  <dc:creator>Wentai Wu</dc:creator>
  <cp:lastModifiedBy>Wingter</cp:lastModifiedBy>
  <cp:revision>172</cp:revision>
  <cp:lastPrinted>2020-01-27T13:58:00Z</cp:lastPrinted>
  <dcterms:created xsi:type="dcterms:W3CDTF">2008-05-19T20:46:00Z</dcterms:created>
  <dcterms:modified xsi:type="dcterms:W3CDTF">2024-06-07T02:44:19Z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025B039A2124497A937D94D446FBF542_12</vt:lpwstr>
  </property>
  <property fmtid="{D5CDD505-2E9C-101B-9397-08002B2CF9AE}" pid="3" name="KSOProductBuildVer">
    <vt:lpwstr>2052-11.1.0.14309</vt:lpwstr>
  </property>
</Properties>
</file>