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1" r:id="rId2"/>
    <p:sldId id="266" r:id="rId3"/>
    <p:sldId id="30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81" r:id="rId13"/>
    <p:sldId id="283" r:id="rId14"/>
    <p:sldId id="314" r:id="rId15"/>
    <p:sldId id="312" r:id="rId16"/>
    <p:sldId id="315" r:id="rId17"/>
    <p:sldId id="316" r:id="rId18"/>
    <p:sldId id="381" r:id="rId19"/>
    <p:sldId id="318" r:id="rId20"/>
    <p:sldId id="293" r:id="rId21"/>
    <p:sldId id="294" r:id="rId22"/>
    <p:sldId id="319" r:id="rId23"/>
    <p:sldId id="295" r:id="rId24"/>
    <p:sldId id="321" r:id="rId25"/>
    <p:sldId id="322" r:id="rId26"/>
    <p:sldId id="324" r:id="rId27"/>
    <p:sldId id="325" r:id="rId28"/>
    <p:sldId id="326" r:id="rId29"/>
    <p:sldId id="328" r:id="rId30"/>
    <p:sldId id="359" r:id="rId31"/>
    <p:sldId id="329" r:id="rId32"/>
    <p:sldId id="330" r:id="rId33"/>
    <p:sldId id="331" r:id="rId34"/>
    <p:sldId id="332" r:id="rId35"/>
    <p:sldId id="333" r:id="rId36"/>
    <p:sldId id="334" r:id="rId37"/>
    <p:sldId id="342" r:id="rId38"/>
    <p:sldId id="343" r:id="rId39"/>
    <p:sldId id="344" r:id="rId40"/>
    <p:sldId id="345" r:id="rId41"/>
    <p:sldId id="346" r:id="rId42"/>
    <p:sldId id="360" r:id="rId43"/>
    <p:sldId id="361" r:id="rId44"/>
    <p:sldId id="362" r:id="rId45"/>
    <p:sldId id="347" r:id="rId46"/>
    <p:sldId id="363" r:id="rId47"/>
    <p:sldId id="364" r:id="rId48"/>
    <p:sldId id="365" r:id="rId49"/>
    <p:sldId id="367" r:id="rId50"/>
    <p:sldId id="374" r:id="rId51"/>
    <p:sldId id="368" r:id="rId52"/>
    <p:sldId id="370" r:id="rId53"/>
    <p:sldId id="369" r:id="rId54"/>
    <p:sldId id="382" r:id="rId55"/>
    <p:sldId id="383" r:id="rId56"/>
    <p:sldId id="376" r:id="rId57"/>
    <p:sldId id="304" r:id="rId58"/>
    <p:sldId id="379" r:id="rId59"/>
    <p:sldId id="377" r:id="rId60"/>
    <p:sldId id="380" r:id="rId61"/>
  </p:sldIdLst>
  <p:sldSz cx="9144000" cy="6858000" type="screen4x3"/>
  <p:notesSz cx="6858000" cy="9144000"/>
  <p:custDataLst>
    <p:tags r:id="rId6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FF33"/>
    <a:srgbClr val="FF0000"/>
    <a:srgbClr val="C2FABA"/>
    <a:srgbClr val="CF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 autoAdjust="0"/>
    <p:restoredTop sz="94414" autoAdjust="0"/>
  </p:normalViewPr>
  <p:slideViewPr>
    <p:cSldViewPr>
      <p:cViewPr varScale="1">
        <p:scale>
          <a:sx n="70" d="100"/>
          <a:sy n="70" d="100"/>
        </p:scale>
        <p:origin x="10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8BCEA-46BE-448A-9746-FE7AF58E2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05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D3C408-5FAE-441B-91C5-D53C32D53312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面向对象的观点：认为自然界是由一组彼此相关并能相互通信的实体（对象）所组成。</a:t>
            </a:r>
          </a:p>
          <a:p>
            <a:pPr eaLnBrk="1" hangingPunct="1">
              <a:buFontTx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面向对象的程序设计方法：使用面向对象的观点来描述现实问题，然后用计算机语言来模仿并处理该问题。</a:t>
            </a:r>
          </a:p>
          <a:p>
            <a:pPr eaLnBrk="1" hangingPunct="1">
              <a:buFontTx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要求：描述或处理问题时应高度概括、分类、和抽象。</a:t>
            </a:r>
          </a:p>
          <a:p>
            <a:pPr eaLnBrk="1" hangingPunct="1">
              <a:buFontTx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目的：实现软件设计的产业化。</a:t>
            </a:r>
          </a:p>
          <a:p>
            <a:pPr eaLnBrk="1" hangingPunct="1">
              <a:buFontTx/>
              <a:buChar char="•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1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E8BCEA-46BE-448A-9746-FE7AF58E278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37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249DE8-4BAB-4595-ACB7-9118018B450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8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E8BCEA-46BE-448A-9746-FE7AF58E278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6B98-863F-4B68-8BDC-2A6AF35E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826F-F70C-4749-9B4F-F4613F725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F18D-FB35-4695-88D8-DA9D088BB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0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3"/>
            <a:ext cx="8229600" cy="69103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005030"/>
            <a:ext cx="8623212" cy="52684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D3FF1-025B-425A-B8A5-791CF3826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874" y="884867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EB6D-0470-4FBC-99DD-6E0E6F42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4D78-F55F-4E30-920B-E1B4B28D9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5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59F1-88B1-452F-BF5B-90F86D7D6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39A73-1004-4ADE-A0D7-5D34AA714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EE69-5578-4511-B1C7-685AFDFB4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1520" y="764704"/>
            <a:ext cx="86409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D4C6-D9D2-4988-B00B-37E7811B9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4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F71A-2627-4F73-91A7-585441724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39EABF6-9DF0-425C-8AB4-6D6A6A5E9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642350" cy="83671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</a:rPr>
              <a:t>第</a:t>
            </a:r>
            <a:r>
              <a:rPr lang="en-US" altLang="zh-CN" sz="3600" b="1" dirty="0">
                <a:solidFill>
                  <a:srgbClr val="C00000"/>
                </a:solidFill>
              </a:rPr>
              <a:t>1</a:t>
            </a:r>
            <a:r>
              <a:rPr lang="zh-CN" altLang="en-US" sz="3600" b="1" dirty="0">
                <a:solidFill>
                  <a:srgbClr val="C00000"/>
                </a:solidFill>
              </a:rPr>
              <a:t>章</a:t>
            </a:r>
            <a:r>
              <a:rPr lang="zh-CN" altLang="en-US" sz="4000" b="1" dirty="0">
                <a:solidFill>
                  <a:srgbClr val="C00000"/>
                </a:solidFill>
              </a:rPr>
              <a:t> </a:t>
            </a:r>
            <a:r>
              <a:rPr lang="en-US" altLang="zh-CN" sz="4000" b="1" dirty="0">
                <a:solidFill>
                  <a:srgbClr val="C00000"/>
                </a:solidFill>
              </a:rPr>
              <a:t>C++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与面向对象程序设计</a:t>
            </a:r>
            <a:r>
              <a:rPr lang="zh-CN" altLang="en-US" sz="3600" b="1" dirty="0">
                <a:solidFill>
                  <a:srgbClr val="C00000"/>
                </a:solidFill>
              </a:rPr>
              <a:t>概述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489825" cy="4357688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本章主要讲述：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zh-CN" altLang="en-US" b="1" dirty="0"/>
              <a:t>面向对象与</a:t>
            </a:r>
            <a:r>
              <a:rPr lang="zh-CN" altLang="en-US" b="1" dirty="0" smtClean="0"/>
              <a:t>面向过程的程序结构</a:t>
            </a:r>
            <a:r>
              <a:rPr lang="zh-CN" altLang="en-US" b="1" dirty="0"/>
              <a:t>差异</a:t>
            </a:r>
            <a:endParaRPr lang="zh-CN" altLang="en-US" b="1" dirty="0">
              <a:sym typeface="Symbol" panose="05050102010706020507" pitchFamily="18" charset="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zh-CN" altLang="en-US" b="1" dirty="0"/>
              <a:t>面向对象程序语言的基本特征</a:t>
            </a:r>
            <a:endParaRPr lang="zh-CN" altLang="en-US" b="1" dirty="0">
              <a:sym typeface="Symbol" panose="05050102010706020507" pitchFamily="18" charset="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b="1" dirty="0"/>
              <a:t>C++</a:t>
            </a:r>
            <a:r>
              <a:rPr lang="zh-CN" altLang="en-US" b="1" dirty="0"/>
              <a:t>标准的演化</a:t>
            </a:r>
            <a:endParaRPr lang="en-US" altLang="zh-CN" b="1" dirty="0"/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b="1" dirty="0"/>
              <a:t>C++</a:t>
            </a:r>
            <a:r>
              <a:rPr lang="zh-CN" altLang="en-US" b="1" dirty="0"/>
              <a:t>程序的数据输入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endParaRPr lang="zh-CN" altLang="en-US" b="1" dirty="0">
              <a:sym typeface="Symbol" panose="05050102010706020507" pitchFamily="18" charset="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altLang="zh-CN" b="1" dirty="0"/>
              <a:t>VC++2015</a:t>
            </a:r>
            <a:r>
              <a:rPr lang="zh-CN" altLang="en-US" b="1" dirty="0"/>
              <a:t>程序实现方法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50" y="106817"/>
            <a:ext cx="8205093" cy="8650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592" y="4881668"/>
            <a:ext cx="8893175" cy="1682568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2400" b="1" dirty="0"/>
              <a:t>将客观事物的属性和行为抽象成数据和操作数据的函数，并把</a:t>
            </a:r>
            <a:r>
              <a:rPr lang="zh-CN" altLang="en-US" sz="2400" b="1" dirty="0" smtClean="0"/>
              <a:t>它们</a:t>
            </a:r>
            <a:r>
              <a:rPr lang="zh-CN" altLang="en-US" sz="2400" b="1" dirty="0"/>
              <a:t>封装</a:t>
            </a:r>
            <a:r>
              <a:rPr lang="zh-CN" altLang="en-US" sz="2400" b="1" dirty="0" smtClean="0"/>
              <a:t>成</a:t>
            </a:r>
            <a:r>
              <a:rPr lang="zh-CN" altLang="en-US" sz="2400" b="1" dirty="0"/>
              <a:t>一个不可分割的整体</a:t>
            </a:r>
            <a:r>
              <a:rPr lang="zh-CN" altLang="en-US" sz="2400" b="1" dirty="0" smtClean="0"/>
              <a:t>（对象）来实现</a:t>
            </a:r>
            <a:r>
              <a:rPr lang="zh-CN" altLang="en-US" sz="2400" b="1" dirty="0"/>
              <a:t>对客观世界的真实模拟，反映出世界的本来面目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dirty="0" smtClean="0"/>
              <a:t>对象之间</a:t>
            </a:r>
            <a:r>
              <a:rPr lang="zh-CN" altLang="en-US" sz="2400" b="1" dirty="0"/>
              <a:t>通过</a:t>
            </a:r>
            <a:r>
              <a:rPr lang="zh-CN" altLang="en-US" sz="2400" b="1" dirty="0" smtClean="0"/>
              <a:t>传递消息来表示客观事物之间的交流与驱动。</a:t>
            </a:r>
            <a:endParaRPr lang="en-US" altLang="zh-CN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dirty="0" smtClean="0"/>
              <a:t>面向对象的程序设计更加简单</a:t>
            </a:r>
            <a:r>
              <a:rPr lang="zh-CN" altLang="en-US" sz="2400" b="1" dirty="0"/>
              <a:t>和</a:t>
            </a:r>
            <a:r>
              <a:rPr lang="zh-CN" altLang="en-US" sz="2400" b="1" dirty="0" smtClean="0"/>
              <a:t>自然。</a:t>
            </a:r>
            <a:endParaRPr lang="zh-CN" altLang="en-US" sz="2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1658397"/>
            <a:ext cx="7992527" cy="2952329"/>
            <a:chOff x="2024300" y="908720"/>
            <a:chExt cx="7992527" cy="3718021"/>
          </a:xfrm>
        </p:grpSpPr>
        <p:grpSp>
          <p:nvGrpSpPr>
            <p:cNvPr id="21510" name="Group 5"/>
            <p:cNvGrpSpPr>
              <a:grpSpLocks/>
            </p:cNvGrpSpPr>
            <p:nvPr/>
          </p:nvGrpSpPr>
          <p:grpSpPr bwMode="auto">
            <a:xfrm>
              <a:off x="5149257" y="908720"/>
              <a:ext cx="1799747" cy="1673861"/>
              <a:chOff x="2381" y="845"/>
              <a:chExt cx="1134" cy="1225"/>
            </a:xfr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1530" name="Oval 6"/>
              <p:cNvSpPr>
                <a:spLocks noChangeArrowheads="1"/>
              </p:cNvSpPr>
              <p:nvPr/>
            </p:nvSpPr>
            <p:spPr bwMode="auto">
              <a:xfrm>
                <a:off x="2381" y="845"/>
                <a:ext cx="1134" cy="1225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31" name="Oval 7"/>
              <p:cNvSpPr>
                <a:spLocks noChangeArrowheads="1"/>
              </p:cNvSpPr>
              <p:nvPr/>
            </p:nvSpPr>
            <p:spPr bwMode="auto">
              <a:xfrm>
                <a:off x="2607" y="859"/>
                <a:ext cx="663" cy="449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21532" name="Text Box 8"/>
              <p:cNvSpPr txBox="1">
                <a:spLocks noChangeArrowheads="1"/>
              </p:cNvSpPr>
              <p:nvPr/>
            </p:nvSpPr>
            <p:spPr bwMode="auto">
              <a:xfrm>
                <a:off x="2517" y="1298"/>
                <a:ext cx="817" cy="3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  <p:sp>
            <p:nvSpPr>
              <p:cNvPr id="21533" name="Text Box 9"/>
              <p:cNvSpPr txBox="1">
                <a:spLocks noChangeArrowheads="1"/>
              </p:cNvSpPr>
              <p:nvPr/>
            </p:nvSpPr>
            <p:spPr bwMode="auto">
              <a:xfrm>
                <a:off x="2517" y="1616"/>
                <a:ext cx="817" cy="29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</p:grpSp>
        <p:grpSp>
          <p:nvGrpSpPr>
            <p:cNvPr id="21511" name="Group 10"/>
            <p:cNvGrpSpPr>
              <a:grpSpLocks/>
            </p:cNvGrpSpPr>
            <p:nvPr/>
          </p:nvGrpSpPr>
          <p:grpSpPr bwMode="auto">
            <a:xfrm>
              <a:off x="2917825" y="2952880"/>
              <a:ext cx="1799747" cy="1673861"/>
              <a:chOff x="2381" y="845"/>
              <a:chExt cx="1134" cy="1225"/>
            </a:xfr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1526" name="Oval 11"/>
              <p:cNvSpPr>
                <a:spLocks noChangeArrowheads="1"/>
              </p:cNvSpPr>
              <p:nvPr/>
            </p:nvSpPr>
            <p:spPr bwMode="auto">
              <a:xfrm>
                <a:off x="2381" y="845"/>
                <a:ext cx="1134" cy="1225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27" name="Oval 12"/>
              <p:cNvSpPr>
                <a:spLocks noChangeArrowheads="1"/>
              </p:cNvSpPr>
              <p:nvPr/>
            </p:nvSpPr>
            <p:spPr bwMode="auto">
              <a:xfrm>
                <a:off x="2608" y="859"/>
                <a:ext cx="662" cy="449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21528" name="Text Box 13"/>
              <p:cNvSpPr txBox="1">
                <a:spLocks noChangeArrowheads="1"/>
              </p:cNvSpPr>
              <p:nvPr/>
            </p:nvSpPr>
            <p:spPr bwMode="auto">
              <a:xfrm>
                <a:off x="2517" y="1298"/>
                <a:ext cx="817" cy="3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  <p:sp>
            <p:nvSpPr>
              <p:cNvPr id="21529" name="Text Box 14"/>
              <p:cNvSpPr txBox="1">
                <a:spLocks noChangeArrowheads="1"/>
              </p:cNvSpPr>
              <p:nvPr/>
            </p:nvSpPr>
            <p:spPr bwMode="auto">
              <a:xfrm>
                <a:off x="2517" y="1616"/>
                <a:ext cx="817" cy="29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</p:grpSp>
        <p:grpSp>
          <p:nvGrpSpPr>
            <p:cNvPr id="21512" name="Group 15"/>
            <p:cNvGrpSpPr>
              <a:grpSpLocks/>
            </p:cNvGrpSpPr>
            <p:nvPr/>
          </p:nvGrpSpPr>
          <p:grpSpPr bwMode="auto">
            <a:xfrm>
              <a:off x="7093428" y="2829902"/>
              <a:ext cx="1799747" cy="1673861"/>
              <a:chOff x="2381" y="845"/>
              <a:chExt cx="1134" cy="1225"/>
            </a:xfr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1522" name="Oval 16"/>
              <p:cNvSpPr>
                <a:spLocks noChangeArrowheads="1"/>
              </p:cNvSpPr>
              <p:nvPr/>
            </p:nvSpPr>
            <p:spPr bwMode="auto">
              <a:xfrm>
                <a:off x="2381" y="845"/>
                <a:ext cx="1134" cy="1225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1523" name="Oval 17"/>
              <p:cNvSpPr>
                <a:spLocks noChangeArrowheads="1"/>
              </p:cNvSpPr>
              <p:nvPr/>
            </p:nvSpPr>
            <p:spPr bwMode="auto">
              <a:xfrm>
                <a:off x="2608" y="859"/>
                <a:ext cx="662" cy="448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21524" name="Text Box 18"/>
              <p:cNvSpPr txBox="1">
                <a:spLocks noChangeArrowheads="1"/>
              </p:cNvSpPr>
              <p:nvPr/>
            </p:nvSpPr>
            <p:spPr bwMode="auto">
              <a:xfrm>
                <a:off x="2517" y="1298"/>
                <a:ext cx="817" cy="35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  <p:sp>
            <p:nvSpPr>
              <p:cNvPr id="21525" name="Text Box 19"/>
              <p:cNvSpPr txBox="1">
                <a:spLocks noChangeArrowheads="1"/>
              </p:cNvSpPr>
              <p:nvPr/>
            </p:nvSpPr>
            <p:spPr bwMode="auto">
              <a:xfrm>
                <a:off x="2517" y="1616"/>
                <a:ext cx="817" cy="29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成员函数</a:t>
                </a:r>
              </a:p>
            </p:txBody>
          </p:sp>
        </p:grpSp>
        <p:sp>
          <p:nvSpPr>
            <p:cNvPr id="21513" name="Text Box 20"/>
            <p:cNvSpPr txBox="1">
              <a:spLocks noChangeArrowheads="1"/>
            </p:cNvSpPr>
            <p:nvPr/>
          </p:nvSpPr>
          <p:spPr bwMode="auto">
            <a:xfrm>
              <a:off x="6841082" y="998221"/>
              <a:ext cx="1152219" cy="4563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对象１</a:t>
              </a:r>
            </a:p>
          </p:txBody>
        </p:sp>
        <p:sp>
          <p:nvSpPr>
            <p:cNvPr id="21514" name="Text Box 21"/>
            <p:cNvSpPr txBox="1">
              <a:spLocks noChangeArrowheads="1"/>
            </p:cNvSpPr>
            <p:nvPr/>
          </p:nvSpPr>
          <p:spPr bwMode="auto">
            <a:xfrm>
              <a:off x="2024300" y="3003437"/>
              <a:ext cx="1152219" cy="4577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对象２</a:t>
              </a:r>
            </a:p>
          </p:txBody>
        </p:sp>
        <p:sp>
          <p:nvSpPr>
            <p:cNvPr id="21515" name="Text Box 22"/>
            <p:cNvSpPr txBox="1">
              <a:spLocks noChangeArrowheads="1"/>
            </p:cNvSpPr>
            <p:nvPr/>
          </p:nvSpPr>
          <p:spPr bwMode="auto">
            <a:xfrm>
              <a:off x="8864608" y="3175605"/>
              <a:ext cx="1152219" cy="4577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对象３</a:t>
              </a:r>
            </a:p>
          </p:txBody>
        </p:sp>
        <p:sp>
          <p:nvSpPr>
            <p:cNvPr id="21516" name="Line 23"/>
            <p:cNvSpPr>
              <a:spLocks noChangeShapeType="1"/>
            </p:cNvSpPr>
            <p:nvPr/>
          </p:nvSpPr>
          <p:spPr bwMode="auto">
            <a:xfrm flipV="1">
              <a:off x="4141462" y="2333893"/>
              <a:ext cx="1223637" cy="618987"/>
            </a:xfrm>
            <a:prstGeom prst="line">
              <a:avLst/>
            </a:prstGeo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Line 24"/>
            <p:cNvSpPr>
              <a:spLocks noChangeShapeType="1"/>
            </p:cNvSpPr>
            <p:nvPr/>
          </p:nvSpPr>
          <p:spPr bwMode="auto">
            <a:xfrm>
              <a:off x="4717572" y="4006387"/>
              <a:ext cx="2447275" cy="1366"/>
            </a:xfrm>
            <a:prstGeom prst="line">
              <a:avLst/>
            </a:prstGeo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8" name="Line 25"/>
            <p:cNvSpPr>
              <a:spLocks noChangeShapeType="1"/>
            </p:cNvSpPr>
            <p:nvPr/>
          </p:nvSpPr>
          <p:spPr bwMode="auto">
            <a:xfrm>
              <a:off x="6733161" y="2209549"/>
              <a:ext cx="1007795" cy="620353"/>
            </a:xfrm>
            <a:prstGeom prst="line">
              <a:avLst/>
            </a:prstGeom>
            <a:gradFill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chemeClr val="accent3">
                    <a:lumMod val="20000"/>
                    <a:lumOff val="80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9" name="Text Box 26"/>
            <p:cNvSpPr txBox="1">
              <a:spLocks noChangeArrowheads="1"/>
            </p:cNvSpPr>
            <p:nvPr/>
          </p:nvSpPr>
          <p:spPr bwMode="auto">
            <a:xfrm>
              <a:off x="4103018" y="2192806"/>
              <a:ext cx="934789" cy="4577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消息</a:t>
              </a:r>
            </a:p>
          </p:txBody>
        </p:sp>
        <p:sp>
          <p:nvSpPr>
            <p:cNvPr id="21520" name="Text Box 27"/>
            <p:cNvSpPr txBox="1">
              <a:spLocks noChangeArrowheads="1"/>
            </p:cNvSpPr>
            <p:nvPr/>
          </p:nvSpPr>
          <p:spPr bwMode="auto">
            <a:xfrm>
              <a:off x="5436518" y="3633355"/>
              <a:ext cx="934789" cy="4577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消息</a:t>
              </a:r>
            </a:p>
          </p:txBody>
        </p:sp>
        <p:sp>
          <p:nvSpPr>
            <p:cNvPr id="21521" name="Text Box 28"/>
            <p:cNvSpPr txBox="1">
              <a:spLocks noChangeArrowheads="1"/>
            </p:cNvSpPr>
            <p:nvPr/>
          </p:nvSpPr>
          <p:spPr bwMode="auto">
            <a:xfrm>
              <a:off x="7020423" y="2271038"/>
              <a:ext cx="934789" cy="4563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消息</a:t>
              </a:r>
            </a:p>
          </p:txBody>
        </p:sp>
      </p:grpSp>
      <p:sp>
        <p:nvSpPr>
          <p:cNvPr id="21509" name="Rectangle 29"/>
          <p:cNvSpPr>
            <a:spLocks noChangeArrowheads="1"/>
          </p:cNvSpPr>
          <p:nvPr/>
        </p:nvSpPr>
        <p:spPr bwMode="auto">
          <a:xfrm>
            <a:off x="179450" y="998061"/>
            <a:ext cx="4991740" cy="621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+mn-lt"/>
                <a:ea typeface="+mn-ea"/>
              </a:rPr>
              <a:t>（6）</a:t>
            </a:r>
            <a:r>
              <a:rPr lang="zh-CN" altLang="en-US" sz="2800" b="1" dirty="0">
                <a:latin typeface="+mn-lt"/>
                <a:ea typeface="+mn-ea"/>
              </a:rPr>
              <a:t>面向对象的程序范型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188640"/>
            <a:ext cx="8007350" cy="57579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</a:p>
        </p:txBody>
      </p:sp>
      <p:sp>
        <p:nvSpPr>
          <p:cNvPr id="4" name="Shape 2012"/>
          <p:cNvSpPr/>
          <p:nvPr/>
        </p:nvSpPr>
        <p:spPr>
          <a:xfrm>
            <a:off x="5191552" y="2636912"/>
            <a:ext cx="2541270" cy="126492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3"/>
          <p:cNvSpPr/>
          <p:nvPr/>
        </p:nvSpPr>
        <p:spPr>
          <a:xfrm>
            <a:off x="5191552" y="4084712"/>
            <a:ext cx="2541270" cy="126365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4"/>
          <p:cNvSpPr/>
          <p:nvPr/>
        </p:nvSpPr>
        <p:spPr>
          <a:xfrm>
            <a:off x="1252647" y="4084077"/>
            <a:ext cx="2504440" cy="126492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7" name="Shape 2015"/>
          <p:cNvSpPr/>
          <p:nvPr/>
        </p:nvSpPr>
        <p:spPr>
          <a:xfrm>
            <a:off x="1259632" y="2636912"/>
            <a:ext cx="2497455" cy="126492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8" name="Shape 2016"/>
          <p:cNvSpPr/>
          <p:nvPr/>
        </p:nvSpPr>
        <p:spPr>
          <a:xfrm>
            <a:off x="3389042" y="2912688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2022"/>
          <p:cNvSpPr/>
          <p:nvPr/>
        </p:nvSpPr>
        <p:spPr>
          <a:xfrm>
            <a:off x="2089577" y="3085222"/>
            <a:ext cx="77216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抽象性</a:t>
            </a:r>
          </a:p>
        </p:txBody>
      </p:sp>
      <p:grpSp>
        <p:nvGrpSpPr>
          <p:cNvPr id="10" name="Group 2031"/>
          <p:cNvGrpSpPr/>
          <p:nvPr/>
        </p:nvGrpSpPr>
        <p:grpSpPr>
          <a:xfrm>
            <a:off x="730577" y="2911130"/>
            <a:ext cx="716614" cy="716614"/>
            <a:chOff x="0" y="0"/>
            <a:chExt cx="1910968" cy="1910968"/>
          </a:xfrm>
        </p:grpSpPr>
        <p:sp>
          <p:nvSpPr>
            <p:cNvPr id="11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2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grpSp>
        <p:nvGrpSpPr>
          <p:cNvPr id="13" name="Group 2034"/>
          <p:cNvGrpSpPr/>
          <p:nvPr/>
        </p:nvGrpSpPr>
        <p:grpSpPr>
          <a:xfrm>
            <a:off x="732577" y="4360318"/>
            <a:ext cx="712613" cy="712613"/>
            <a:chOff x="0" y="0"/>
            <a:chExt cx="1900299" cy="1900299"/>
          </a:xfrm>
        </p:grpSpPr>
        <p:sp>
          <p:nvSpPr>
            <p:cNvPr id="14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5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16" name="Shape 2035"/>
          <p:cNvSpPr/>
          <p:nvPr/>
        </p:nvSpPr>
        <p:spPr>
          <a:xfrm>
            <a:off x="7502803" y="4360317"/>
            <a:ext cx="712614" cy="71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lvl="0"/>
            <a:endParaRPr sz="1300"/>
          </a:p>
        </p:txBody>
      </p:sp>
      <p:grpSp>
        <p:nvGrpSpPr>
          <p:cNvPr id="17" name="Group 2040"/>
          <p:cNvGrpSpPr/>
          <p:nvPr/>
        </p:nvGrpSpPr>
        <p:grpSpPr>
          <a:xfrm>
            <a:off x="7498822" y="2911130"/>
            <a:ext cx="716614" cy="716614"/>
            <a:chOff x="0" y="0"/>
            <a:chExt cx="1910968" cy="1910968"/>
          </a:xfrm>
        </p:grpSpPr>
        <p:sp>
          <p:nvSpPr>
            <p:cNvPr id="18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9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0" name="Text Placeholder 5"/>
          <p:cNvSpPr txBox="1"/>
          <p:nvPr/>
        </p:nvSpPr>
        <p:spPr>
          <a:xfrm>
            <a:off x="3756452" y="3741812"/>
            <a:ext cx="1494155" cy="4749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基本特征</a:t>
            </a:r>
          </a:p>
        </p:txBody>
      </p:sp>
      <p:sp>
        <p:nvSpPr>
          <p:cNvPr id="21" name="Shape 2036"/>
          <p:cNvSpPr/>
          <p:nvPr/>
        </p:nvSpPr>
        <p:spPr>
          <a:xfrm>
            <a:off x="7708314" y="4555772"/>
            <a:ext cx="301592" cy="32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22" name="Shape 2022"/>
          <p:cNvSpPr/>
          <p:nvPr/>
        </p:nvSpPr>
        <p:spPr>
          <a:xfrm>
            <a:off x="2089577" y="4583822"/>
            <a:ext cx="77216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封装性</a:t>
            </a:r>
          </a:p>
        </p:txBody>
      </p:sp>
      <p:sp>
        <p:nvSpPr>
          <p:cNvPr id="23" name="Shape 2022"/>
          <p:cNvSpPr/>
          <p:nvPr/>
        </p:nvSpPr>
        <p:spPr>
          <a:xfrm>
            <a:off x="6140877" y="4653037"/>
            <a:ext cx="77216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</a:t>
            </a:r>
          </a:p>
        </p:txBody>
      </p:sp>
      <p:sp>
        <p:nvSpPr>
          <p:cNvPr id="24" name="Shape 2022"/>
          <p:cNvSpPr/>
          <p:nvPr/>
        </p:nvSpPr>
        <p:spPr>
          <a:xfrm>
            <a:off x="6140877" y="3085222"/>
            <a:ext cx="77216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0394" y="1005031"/>
            <a:ext cx="8623212" cy="767785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  <a:ea typeface="+mj-ea"/>
              </a:rPr>
              <a:t>面向对象程序语言的基本特征</a:t>
            </a:r>
            <a:endParaRPr lang="zh-CN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6864"/>
            <a:ext cx="7515225" cy="612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17" y="1100111"/>
            <a:ext cx="5657881" cy="4470832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抽象</a:t>
            </a:r>
            <a:r>
              <a:rPr lang="zh-CN" altLang="en-US" sz="2800" b="1" dirty="0">
                <a:solidFill>
                  <a:srgbClr val="0000CC"/>
                </a:solidFill>
              </a:rPr>
              <a:t>（</a:t>
            </a:r>
            <a:r>
              <a:rPr lang="en-US" altLang="zh-CN" sz="2800" b="1" dirty="0">
                <a:solidFill>
                  <a:srgbClr val="0000CC"/>
                </a:solidFill>
              </a:rPr>
              <a:t>abstract</a:t>
            </a:r>
            <a:r>
              <a:rPr lang="zh-CN" altLang="en-US" sz="2800" b="1" dirty="0">
                <a:solidFill>
                  <a:srgbClr val="0000CC"/>
                </a:solidFill>
              </a:rPr>
              <a:t>）</a:t>
            </a:r>
          </a:p>
          <a:p>
            <a:pPr eaLnBrk="1" hangingPunct="1">
              <a:defRPr/>
            </a:pPr>
            <a:r>
              <a:rPr lang="zh-CN" altLang="en-US" sz="2200" b="1" dirty="0"/>
              <a:t>抽象是指</a:t>
            </a:r>
            <a:r>
              <a:rPr lang="zh-CN" altLang="en-US" sz="2200" b="1" dirty="0">
                <a:solidFill>
                  <a:srgbClr val="FF0000"/>
                </a:solidFill>
              </a:rPr>
              <a:t>有意忽略问题的某些细节和与当前目标无关的方面</a:t>
            </a:r>
            <a:r>
              <a:rPr lang="zh-CN" altLang="en-US" sz="2200" b="1" dirty="0" smtClean="0"/>
              <a:t>，抽取事物的主要特征，抽象的结果是形成对应客观事物的</a:t>
            </a:r>
            <a:r>
              <a:rPr lang="zh-CN" altLang="zh-CN" sz="2200" b="1" dirty="0"/>
              <a:t>抽象数据类型，简称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ADT</a:t>
            </a:r>
            <a:r>
              <a:rPr lang="en-US" altLang="zh-CN" sz="2200" b="1" dirty="0" smtClean="0"/>
              <a:t>(Abstract </a:t>
            </a:r>
            <a:r>
              <a:rPr lang="en-US" altLang="zh-CN" sz="2200" b="1" dirty="0"/>
              <a:t>Data </a:t>
            </a:r>
            <a:r>
              <a:rPr lang="en-US" altLang="zh-CN" sz="2200" b="1" dirty="0" smtClean="0"/>
              <a:t>Type</a:t>
            </a:r>
            <a:r>
              <a:rPr lang="en-US" altLang="zh-CN" sz="2200" b="1" dirty="0"/>
              <a:t>)</a:t>
            </a:r>
            <a:r>
              <a:rPr lang="zh-CN" altLang="en-US" sz="2200" b="1" dirty="0" smtClean="0"/>
              <a:t>。</a:t>
            </a:r>
            <a:endParaRPr lang="zh-CN" altLang="zh-CN" sz="2200" b="1" dirty="0"/>
          </a:p>
          <a:p>
            <a:pPr>
              <a:defRPr/>
            </a:pPr>
            <a:r>
              <a:rPr lang="zh-CN" altLang="en-US" sz="2200" b="1" dirty="0" smtClean="0"/>
              <a:t>抽象</a:t>
            </a:r>
            <a:r>
              <a:rPr lang="zh-CN" altLang="en-US" sz="2200" b="1" dirty="0"/>
              <a:t>描述了一个对象的</a:t>
            </a:r>
            <a:r>
              <a:rPr lang="zh-CN" altLang="en-US" sz="2200" b="1" dirty="0">
                <a:solidFill>
                  <a:srgbClr val="FF0000"/>
                </a:solidFill>
              </a:rPr>
              <a:t>基本特征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可以将这个对象与所有其他类型的对象区分开来，因此提供了清晰定义的</a:t>
            </a:r>
            <a:r>
              <a:rPr lang="zh-CN" altLang="en-US" sz="2200" b="1" dirty="0" smtClean="0"/>
              <a:t>概念</a:t>
            </a:r>
            <a:r>
              <a:rPr lang="zh-CN" altLang="en-US" sz="2200" b="1" dirty="0"/>
              <a:t>边界</a:t>
            </a:r>
            <a:r>
              <a:rPr lang="zh-CN" altLang="en-US" sz="2200" b="1" dirty="0" smtClean="0"/>
              <a:t>。</a:t>
            </a:r>
            <a:endParaRPr lang="en-US" altLang="zh-CN" sz="2200" b="1" dirty="0"/>
          </a:p>
          <a:p>
            <a:pPr>
              <a:defRPr/>
            </a:pPr>
            <a:r>
              <a:rPr lang="zh-CN" altLang="en-US" sz="2200" b="1" dirty="0"/>
              <a:t>抽象关注一个对象的</a:t>
            </a:r>
            <a:r>
              <a:rPr lang="zh-CN" altLang="en-US" sz="2200" b="1" dirty="0">
                <a:solidFill>
                  <a:srgbClr val="FF0000"/>
                </a:solidFill>
              </a:rPr>
              <a:t>外部视图</a:t>
            </a:r>
            <a:r>
              <a:rPr lang="zh-CN" altLang="en-US" sz="2200" b="1" dirty="0"/>
              <a:t>，用来分离对象的基本行为和</a:t>
            </a:r>
            <a:r>
              <a:rPr lang="zh-CN" altLang="en-US" sz="2200" b="1" dirty="0" smtClean="0"/>
              <a:t>实现</a:t>
            </a:r>
            <a:r>
              <a:rPr lang="zh-CN" altLang="en-US" sz="2200" b="1" dirty="0"/>
              <a:t>；</a:t>
            </a:r>
            <a:r>
              <a:rPr lang="zh-CN" altLang="en-US" sz="2200" b="1" dirty="0" smtClean="0"/>
              <a:t>也可以</a:t>
            </a:r>
            <a:r>
              <a:rPr lang="zh-CN" altLang="en-US" sz="2200" b="1" dirty="0"/>
              <a:t>理解为抽象关注</a:t>
            </a:r>
            <a:r>
              <a:rPr lang="zh-CN" altLang="en-US" sz="2200" b="1" dirty="0">
                <a:solidFill>
                  <a:srgbClr val="FF0000"/>
                </a:solidFill>
              </a:rPr>
              <a:t>接口</a:t>
            </a:r>
            <a:r>
              <a:rPr lang="zh-CN" altLang="en-US" sz="2200" b="1" dirty="0"/>
              <a:t>，即可观察到的行为；而封装则关注这些行为的</a:t>
            </a:r>
            <a:r>
              <a:rPr lang="zh-CN" altLang="en-US" sz="2200" b="1" dirty="0">
                <a:solidFill>
                  <a:srgbClr val="FF0000"/>
                </a:solidFill>
              </a:rPr>
              <a:t>实现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marL="0" indent="0">
              <a:buNone/>
              <a:defRPr/>
            </a:pPr>
            <a:endParaRPr lang="zh-CN" altLang="en-US" sz="2000" b="1" dirty="0"/>
          </a:p>
          <a:p>
            <a:pPr lvl="1" eaLnBrk="1" hangingPunct="1">
              <a:defRPr/>
            </a:pPr>
            <a:endParaRPr lang="zh-CN" altLang="en-US" sz="1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zh-CN" altLang="en-US" sz="18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  <a:defRPr/>
            </a:pPr>
            <a:endParaRPr lang="en-US" altLang="zh-CN" sz="1800" b="1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8676" name="AutoShape 6" descr="http://img5.imgtn.bdimg.com/it/u=1354490506,7651029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1679575" cy="167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8677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8" y="1076318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文本框 3"/>
          <p:cNvSpPr txBox="1">
            <a:spLocks noChangeArrowheads="1"/>
          </p:cNvSpPr>
          <p:nvPr/>
        </p:nvSpPr>
        <p:spPr bwMode="auto">
          <a:xfrm>
            <a:off x="7013005" y="3709977"/>
            <a:ext cx="136683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/>
              <a:t>Light</a:t>
            </a:r>
            <a:endParaRPr lang="zh-CN" altLang="en-US" sz="1800" dirty="0"/>
          </a:p>
        </p:txBody>
      </p:sp>
      <p:sp>
        <p:nvSpPr>
          <p:cNvPr id="28679" name="文本框 7"/>
          <p:cNvSpPr txBox="1">
            <a:spLocks noChangeArrowheads="1"/>
          </p:cNvSpPr>
          <p:nvPr/>
        </p:nvSpPr>
        <p:spPr bwMode="auto">
          <a:xfrm>
            <a:off x="7013005" y="4044940"/>
            <a:ext cx="1366838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On()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Off()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Brighten()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Dim()</a:t>
            </a:r>
            <a:endParaRPr lang="zh-CN" altLang="en-US" sz="1800"/>
          </a:p>
        </p:txBody>
      </p:sp>
      <p:sp>
        <p:nvSpPr>
          <p:cNvPr id="28680" name="文本框 4"/>
          <p:cNvSpPr txBox="1">
            <a:spLocks noChangeArrowheads="1"/>
          </p:cNvSpPr>
          <p:nvPr/>
        </p:nvSpPr>
        <p:spPr bwMode="auto">
          <a:xfrm>
            <a:off x="5813456" y="3709977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/>
              <a:t>类型名称</a:t>
            </a:r>
          </a:p>
        </p:txBody>
      </p:sp>
      <p:sp>
        <p:nvSpPr>
          <p:cNvPr id="28681" name="文本框 9"/>
          <p:cNvSpPr txBox="1">
            <a:spLocks noChangeArrowheads="1"/>
          </p:cNvSpPr>
          <p:nvPr/>
        </p:nvSpPr>
        <p:spPr bwMode="auto">
          <a:xfrm>
            <a:off x="5813456" y="4460071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接口</a:t>
            </a:r>
          </a:p>
        </p:txBody>
      </p:sp>
      <p:sp>
        <p:nvSpPr>
          <p:cNvPr id="2" name="对话气泡: 矩形 1"/>
          <p:cNvSpPr/>
          <p:nvPr/>
        </p:nvSpPr>
        <p:spPr>
          <a:xfrm>
            <a:off x="201449" y="5861416"/>
            <a:ext cx="8702675" cy="958120"/>
          </a:xfrm>
          <a:prstGeom prst="wedgeRectCallout">
            <a:avLst>
              <a:gd name="adj1" fmla="val 36747"/>
              <a:gd name="adj2" fmla="val -105748"/>
            </a:avLst>
          </a:prstGeom>
          <a:gradFill flip="none" rotWithShape="1">
            <a:gsLst>
              <a:gs pos="0">
                <a:schemeClr val="tx1"/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/>
              <a:t>电灯抽象：</a:t>
            </a:r>
            <a:endParaRPr lang="en-US" altLang="zh-CN" sz="1600" b="1" dirty="0"/>
          </a:p>
          <a:p>
            <a:r>
              <a:rPr lang="zh-CN" altLang="en-US" sz="1600" b="1" dirty="0"/>
              <a:t>忽略灯泡的形状、大小、品牌、内部实现细节，所有的灯都具有开、关、调节明、暗的按钮，这就是灯的接口和功能，用类</a:t>
            </a:r>
            <a:r>
              <a:rPr lang="en-US" altLang="zh-CN" sz="1600" b="1" dirty="0" smtClean="0"/>
              <a:t>Light</a:t>
            </a:r>
            <a:r>
              <a:rPr lang="zh-CN" altLang="en-US" sz="1600" b="1" dirty="0" smtClean="0"/>
              <a:t>就</a:t>
            </a:r>
            <a:r>
              <a:rPr lang="zh-CN" altLang="en-US" sz="1600" b="1" dirty="0"/>
              <a:t>它们组织在一起，就形成了灯的</a:t>
            </a:r>
            <a:r>
              <a:rPr lang="en-US" altLang="zh-CN" sz="1600" b="1" dirty="0"/>
              <a:t>ADT</a:t>
            </a:r>
            <a:r>
              <a:rPr lang="zh-CN" altLang="en-US" sz="1600" b="1" dirty="0"/>
              <a:t>类型。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9" grpId="0" animBg="1"/>
      <p:bldP spid="28680" grpId="0"/>
      <p:bldP spid="28681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042729"/>
            <a:ext cx="8640960" cy="33223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</a:t>
            </a:r>
            <a:r>
              <a:rPr lang="zh-CN" altLang="en-US" sz="2800" b="1" dirty="0">
                <a:solidFill>
                  <a:srgbClr val="0000CC"/>
                </a:solidFill>
              </a:rPr>
              <a:t>封装（</a:t>
            </a:r>
            <a:r>
              <a:rPr lang="en-US" altLang="zh-CN" sz="2800" b="1" dirty="0">
                <a:solidFill>
                  <a:srgbClr val="0000CC"/>
                </a:solidFill>
              </a:rPr>
              <a:t>encapsulation）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1）</a:t>
            </a:r>
            <a:r>
              <a:rPr lang="zh-CN" altLang="zh-CN" sz="2200" b="1" dirty="0">
                <a:solidFill>
                  <a:srgbClr val="FF0000"/>
                </a:solidFill>
              </a:rPr>
              <a:t>封装是</a:t>
            </a:r>
            <a:r>
              <a:rPr lang="zh-CN" altLang="en-US" sz="2200" b="1" dirty="0">
                <a:solidFill>
                  <a:srgbClr val="FF0000"/>
                </a:solidFill>
              </a:rPr>
              <a:t>对</a:t>
            </a:r>
            <a:r>
              <a:rPr lang="en-US" altLang="zh-CN" sz="2200" b="1" dirty="0">
                <a:solidFill>
                  <a:srgbClr val="FF0000"/>
                </a:solidFill>
              </a:rPr>
              <a:t>ADT</a:t>
            </a:r>
            <a:r>
              <a:rPr lang="zh-CN" altLang="en-US" sz="2200" b="1" dirty="0">
                <a:solidFill>
                  <a:srgbClr val="FF0000"/>
                </a:solidFill>
              </a:rPr>
              <a:t>的具体实现。</a:t>
            </a:r>
            <a:r>
              <a:rPr lang="zh-CN" altLang="zh-CN" sz="2200" b="1" dirty="0">
                <a:solidFill>
                  <a:srgbClr val="000000"/>
                </a:solidFill>
              </a:rPr>
              <a:t>它将抽象出的特征（数据）和行为（函数）捆绑成一个整体，并且编码实现抽象所设计的接口功能。</a:t>
            </a:r>
            <a:endParaRPr lang="en-US" altLang="zh-CN" sz="22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2）</a:t>
            </a:r>
            <a:r>
              <a:rPr lang="zh-CN" altLang="en-US" sz="2200" b="1" dirty="0">
                <a:solidFill>
                  <a:srgbClr val="FF0000"/>
                </a:solidFill>
              </a:rPr>
              <a:t>封装形成接口与实现的分离。</a:t>
            </a:r>
            <a:r>
              <a:rPr lang="zh-CN" altLang="en-US" sz="2200" b="1" dirty="0">
                <a:solidFill>
                  <a:srgbClr val="000000"/>
                </a:solidFill>
              </a:rPr>
              <a:t>只能看到对象外部特性，即能够受理哪些信息，具有哪些处理能力，可供其它对象调用，称为</a:t>
            </a:r>
            <a:r>
              <a:rPr lang="zh-CN" altLang="en-US" sz="2200" b="1" dirty="0">
                <a:solidFill>
                  <a:srgbClr val="0000CC"/>
                </a:solidFill>
              </a:rPr>
              <a:t>接口</a:t>
            </a:r>
            <a:r>
              <a:rPr lang="zh-CN" altLang="en-US" sz="2200" b="1" dirty="0">
                <a:solidFill>
                  <a:srgbClr val="000000"/>
                </a:solidFill>
              </a:rPr>
              <a:t>；对象内部，即处理能力的执行细节和内部状态，称为</a:t>
            </a:r>
            <a:r>
              <a:rPr lang="zh-CN" altLang="en-US" sz="2200" b="1" dirty="0">
                <a:solidFill>
                  <a:srgbClr val="0000CC"/>
                </a:solidFill>
              </a:rPr>
              <a:t>实现</a:t>
            </a:r>
            <a:r>
              <a:rPr lang="zh-CN" altLang="en-US" sz="2200" b="1" dirty="0">
                <a:solidFill>
                  <a:srgbClr val="000000"/>
                </a:solidFill>
              </a:rPr>
              <a:t>。</a:t>
            </a:r>
            <a:endParaRPr lang="en-US" altLang="zh-CN" sz="22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3）</a:t>
            </a:r>
            <a:r>
              <a:rPr lang="zh-CN" altLang="en-US" sz="2200" b="1" dirty="0">
                <a:solidFill>
                  <a:srgbClr val="FF0000"/>
                </a:solidFill>
              </a:rPr>
              <a:t>信息隐藏。</a:t>
            </a:r>
            <a:r>
              <a:rPr lang="zh-CN" altLang="en-US" sz="2200" b="1" dirty="0">
                <a:solidFill>
                  <a:srgbClr val="000000"/>
                </a:solidFill>
              </a:rPr>
              <a:t>从对象外面不能直接使用对象的处理能力，也不能直接修改其内部状态，对象的内部状态只能由其自身改变。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777590" y="116632"/>
            <a:ext cx="7516812" cy="685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3" y="4362531"/>
            <a:ext cx="802222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500" y="-16061"/>
            <a:ext cx="7772400" cy="8440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94" y="1217792"/>
            <a:ext cx="3773328" cy="448455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4）</a:t>
            </a:r>
            <a:r>
              <a:rPr lang="zh-CN" altLang="en-US" sz="2200" b="1" dirty="0">
                <a:solidFill>
                  <a:srgbClr val="FF0000"/>
                </a:solidFill>
              </a:rPr>
              <a:t>封装的实现方式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classname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public:</a:t>
            </a:r>
            <a:r>
              <a:rPr lang="en-US" altLang="zh-CN" dirty="0"/>
              <a:t>	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		</a:t>
            </a:r>
            <a:r>
              <a:rPr lang="en-US" altLang="zh-CN" sz="1800" b="1" dirty="0"/>
              <a:t>//public members</a:t>
            </a: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</a:rPr>
              <a:t>		//friend function</a:t>
            </a:r>
            <a:endParaRPr lang="en-US" altLang="zh-CN" sz="1800" b="1" dirty="0"/>
          </a:p>
          <a:p>
            <a:pPr eaLnBrk="1" hangingPunct="1">
              <a:buFontTx/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private: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		</a:t>
            </a:r>
            <a:r>
              <a:rPr lang="en-US" altLang="zh-CN" sz="1600" b="1" dirty="0"/>
              <a:t>//private members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};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318811" y="1850956"/>
            <a:ext cx="2747774" cy="3529013"/>
          </a:xfrm>
          <a:prstGeom prst="ellipse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48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721831" y="2901046"/>
            <a:ext cx="1439863" cy="151288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048187" y="2469247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</a:rPr>
              <a:t>Public 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成员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6486607" y="3164278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Public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成员</a:t>
            </a:r>
            <a:r>
              <a:rPr kumimoji="1"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048187" y="4269472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Public </a:t>
            </a:r>
            <a:r>
              <a:rPr kumimoji="1" lang="zh-CN" altLang="en-US" sz="1800" b="1">
                <a:latin typeface="Times New Roman" panose="02020603050405020304" pitchFamily="18" charset="0"/>
              </a:rPr>
              <a:t>成员</a:t>
            </a:r>
            <a:r>
              <a:rPr kumimoji="1" lang="en-US" altLang="zh-CN" sz="18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895662" y="3477309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Private</a:t>
            </a: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4004452" y="5388711"/>
            <a:ext cx="4960036" cy="1336584"/>
          </a:xfrm>
          <a:prstGeom prst="cloudCallout">
            <a:avLst>
              <a:gd name="adj1" fmla="val 3085"/>
              <a:gd name="adj2" fmla="val -80912"/>
            </a:avLst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</a:rPr>
              <a:t>一个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Class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定义了一种抽象的数据类型</a:t>
            </a:r>
            <a:r>
              <a:rPr kumimoji="1" lang="en-US" altLang="zh-CN" sz="1800" b="1" dirty="0" smtClean="0">
                <a:latin typeface="Times New Roman" panose="02020603050405020304" pitchFamily="18" charset="0"/>
              </a:rPr>
              <a:t>, </a:t>
            </a:r>
            <a:r>
              <a:rPr kumimoji="1" lang="zh-CN" altLang="en-US" sz="1800" b="1" dirty="0" smtClean="0">
                <a:latin typeface="Times New Roman" panose="02020603050405020304" pitchFamily="18" charset="0"/>
              </a:rPr>
              <a:t>用户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只能访问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Public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成员</a:t>
            </a:r>
            <a:r>
              <a:rPr kumimoji="1" lang="en-US" altLang="zh-CN" sz="1800" b="1" dirty="0" smtClean="0">
                <a:latin typeface="Times New Roman" panose="02020603050405020304" pitchFamily="18" charset="0"/>
              </a:rPr>
              <a:t>, </a:t>
            </a:r>
            <a:r>
              <a:rPr kumimoji="1" lang="zh-CN" altLang="en-US" sz="1800" b="1" dirty="0" smtClean="0">
                <a:latin typeface="Times New Roman" panose="02020603050405020304" pitchFamily="18" charset="0"/>
              </a:rPr>
              <a:t>不能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直接访问</a:t>
            </a:r>
            <a:r>
              <a:rPr kumimoji="1" lang="en-US" altLang="zh-CN" sz="1800" b="1" dirty="0">
                <a:latin typeface="Times New Roman" panose="02020603050405020304" pitchFamily="18" charset="0"/>
              </a:rPr>
              <a:t>Private</a:t>
            </a:r>
            <a:r>
              <a:rPr kumimoji="1" lang="zh-CN" altLang="en-US" sz="1800" b="1" dirty="0">
                <a:latin typeface="Times New Roman" panose="02020603050405020304" pitchFamily="18" charset="0"/>
              </a:rPr>
              <a:t>成员</a:t>
            </a:r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8128589" y="1537307"/>
            <a:ext cx="511175" cy="852406"/>
            <a:chOff x="5103" y="300"/>
            <a:chExt cx="453" cy="771"/>
          </a:xfrm>
        </p:grpSpPr>
        <p:sp>
          <p:nvSpPr>
            <p:cNvPr id="31765" name="Oval 12"/>
            <p:cNvSpPr>
              <a:spLocks noChangeArrowheads="1"/>
            </p:cNvSpPr>
            <p:nvPr/>
          </p:nvSpPr>
          <p:spPr bwMode="auto">
            <a:xfrm>
              <a:off x="5193" y="300"/>
              <a:ext cx="272" cy="31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6" name="Line 13"/>
            <p:cNvSpPr>
              <a:spLocks noChangeShapeType="1"/>
            </p:cNvSpPr>
            <p:nvPr/>
          </p:nvSpPr>
          <p:spPr bwMode="auto">
            <a:xfrm flipV="1">
              <a:off x="5103" y="618"/>
              <a:ext cx="453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7" name="Line 14"/>
            <p:cNvSpPr>
              <a:spLocks noChangeShapeType="1"/>
            </p:cNvSpPr>
            <p:nvPr/>
          </p:nvSpPr>
          <p:spPr bwMode="auto">
            <a:xfrm>
              <a:off x="5329" y="618"/>
              <a:ext cx="0" cy="227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8" name="Line 15"/>
            <p:cNvSpPr>
              <a:spLocks noChangeShapeType="1"/>
            </p:cNvSpPr>
            <p:nvPr/>
          </p:nvSpPr>
          <p:spPr bwMode="auto">
            <a:xfrm flipH="1">
              <a:off x="5148" y="845"/>
              <a:ext cx="181" cy="226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9" name="Line 16"/>
            <p:cNvSpPr>
              <a:spLocks noChangeShapeType="1"/>
            </p:cNvSpPr>
            <p:nvPr/>
          </p:nvSpPr>
          <p:spPr bwMode="auto">
            <a:xfrm>
              <a:off x="5329" y="845"/>
              <a:ext cx="182" cy="226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9" name="Freeform 17"/>
          <p:cNvSpPr>
            <a:spLocks/>
          </p:cNvSpPr>
          <p:nvPr/>
        </p:nvSpPr>
        <p:spPr bwMode="auto">
          <a:xfrm>
            <a:off x="6826062" y="1700897"/>
            <a:ext cx="1239838" cy="842962"/>
          </a:xfrm>
          <a:custGeom>
            <a:avLst/>
            <a:gdLst>
              <a:gd name="T0" fmla="*/ 2147483646 w 781"/>
              <a:gd name="T1" fmla="*/ 2147483646 h 531"/>
              <a:gd name="T2" fmla="*/ 2147483646 w 781"/>
              <a:gd name="T3" fmla="*/ 2147483646 h 531"/>
              <a:gd name="T4" fmla="*/ 2147483646 w 781"/>
              <a:gd name="T5" fmla="*/ 2147483646 h 531"/>
              <a:gd name="T6" fmla="*/ 2147483646 w 781"/>
              <a:gd name="T7" fmla="*/ 2147483646 h 531"/>
              <a:gd name="T8" fmla="*/ 2147483646 w 781"/>
              <a:gd name="T9" fmla="*/ 2147483646 h 531"/>
              <a:gd name="T10" fmla="*/ 2147483646 w 781"/>
              <a:gd name="T11" fmla="*/ 2147483646 h 531"/>
              <a:gd name="T12" fmla="*/ 2147483646 w 781"/>
              <a:gd name="T13" fmla="*/ 2147483646 h 531"/>
              <a:gd name="T14" fmla="*/ 2147483646 w 781"/>
              <a:gd name="T15" fmla="*/ 2147483646 h 531"/>
              <a:gd name="T16" fmla="*/ 2147483646 w 781"/>
              <a:gd name="T17" fmla="*/ 2147483646 h 531"/>
              <a:gd name="T18" fmla="*/ 2147483646 w 781"/>
              <a:gd name="T19" fmla="*/ 2147483646 h 5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81" h="531">
                <a:moveTo>
                  <a:pt x="748" y="113"/>
                </a:moveTo>
                <a:cubicBezTo>
                  <a:pt x="635" y="0"/>
                  <a:pt x="781" y="136"/>
                  <a:pt x="680" y="68"/>
                </a:cubicBezTo>
                <a:cubicBezTo>
                  <a:pt x="667" y="59"/>
                  <a:pt x="661" y="42"/>
                  <a:pt x="647" y="34"/>
                </a:cubicBezTo>
                <a:cubicBezTo>
                  <a:pt x="626" y="22"/>
                  <a:pt x="579" y="11"/>
                  <a:pt x="579" y="11"/>
                </a:cubicBezTo>
                <a:cubicBezTo>
                  <a:pt x="439" y="22"/>
                  <a:pt x="355" y="38"/>
                  <a:pt x="229" y="79"/>
                </a:cubicBezTo>
                <a:cubicBezTo>
                  <a:pt x="206" y="94"/>
                  <a:pt x="184" y="109"/>
                  <a:pt x="161" y="124"/>
                </a:cubicBezTo>
                <a:cubicBezTo>
                  <a:pt x="150" y="132"/>
                  <a:pt x="127" y="147"/>
                  <a:pt x="127" y="147"/>
                </a:cubicBezTo>
                <a:cubicBezTo>
                  <a:pt x="75" y="226"/>
                  <a:pt x="105" y="200"/>
                  <a:pt x="48" y="237"/>
                </a:cubicBezTo>
                <a:cubicBezTo>
                  <a:pt x="37" y="271"/>
                  <a:pt x="5" y="303"/>
                  <a:pt x="3" y="339"/>
                </a:cubicBezTo>
                <a:cubicBezTo>
                  <a:pt x="0" y="403"/>
                  <a:pt x="3" y="467"/>
                  <a:pt x="3" y="531"/>
                </a:cubicBezTo>
              </a:path>
            </a:pathLst>
          </a:custGeom>
          <a:noFill/>
          <a:ln w="31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3810" name="Freeform 18"/>
          <p:cNvSpPr>
            <a:spLocks/>
          </p:cNvSpPr>
          <p:nvPr/>
        </p:nvSpPr>
        <p:spPr bwMode="auto">
          <a:xfrm>
            <a:off x="5256025" y="2756584"/>
            <a:ext cx="1584325" cy="792163"/>
          </a:xfrm>
          <a:custGeom>
            <a:avLst/>
            <a:gdLst>
              <a:gd name="T0" fmla="*/ 2147483646 w 1043"/>
              <a:gd name="T1" fmla="*/ 2147483646 h 412"/>
              <a:gd name="T2" fmla="*/ 2147483646 w 1043"/>
              <a:gd name="T3" fmla="*/ 2147483646 h 412"/>
              <a:gd name="T4" fmla="*/ 2147483646 w 1043"/>
              <a:gd name="T5" fmla="*/ 2147483646 h 412"/>
              <a:gd name="T6" fmla="*/ 2147483646 w 1043"/>
              <a:gd name="T7" fmla="*/ 2147483646 h 412"/>
              <a:gd name="T8" fmla="*/ 2147483646 w 1043"/>
              <a:gd name="T9" fmla="*/ 2147483646 h 412"/>
              <a:gd name="T10" fmla="*/ 2147483646 w 1043"/>
              <a:gd name="T11" fmla="*/ 2147483646 h 412"/>
              <a:gd name="T12" fmla="*/ 2147483646 w 1043"/>
              <a:gd name="T13" fmla="*/ 2147483646 h 412"/>
              <a:gd name="T14" fmla="*/ 2147483646 w 1043"/>
              <a:gd name="T15" fmla="*/ 2147483646 h 412"/>
              <a:gd name="T16" fmla="*/ 2147483646 w 1043"/>
              <a:gd name="T17" fmla="*/ 2147483646 h 412"/>
              <a:gd name="T18" fmla="*/ 0 w 1043"/>
              <a:gd name="T19" fmla="*/ 2147483646 h 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3" h="412">
                <a:moveTo>
                  <a:pt x="972" y="16"/>
                </a:moveTo>
                <a:cubicBezTo>
                  <a:pt x="836" y="52"/>
                  <a:pt x="1043" y="0"/>
                  <a:pt x="712" y="39"/>
                </a:cubicBezTo>
                <a:cubicBezTo>
                  <a:pt x="699" y="40"/>
                  <a:pt x="633" y="65"/>
                  <a:pt x="610" y="73"/>
                </a:cubicBezTo>
                <a:cubicBezTo>
                  <a:pt x="599" y="77"/>
                  <a:pt x="576" y="84"/>
                  <a:pt x="576" y="84"/>
                </a:cubicBezTo>
                <a:cubicBezTo>
                  <a:pt x="554" y="99"/>
                  <a:pt x="531" y="114"/>
                  <a:pt x="509" y="129"/>
                </a:cubicBezTo>
                <a:cubicBezTo>
                  <a:pt x="485" y="145"/>
                  <a:pt x="404" y="169"/>
                  <a:pt x="373" y="186"/>
                </a:cubicBezTo>
                <a:cubicBezTo>
                  <a:pt x="369" y="188"/>
                  <a:pt x="291" y="240"/>
                  <a:pt x="272" y="253"/>
                </a:cubicBezTo>
                <a:cubicBezTo>
                  <a:pt x="233" y="279"/>
                  <a:pt x="175" y="273"/>
                  <a:pt x="136" y="299"/>
                </a:cubicBezTo>
                <a:cubicBezTo>
                  <a:pt x="58" y="351"/>
                  <a:pt x="94" y="336"/>
                  <a:pt x="34" y="355"/>
                </a:cubicBezTo>
                <a:cubicBezTo>
                  <a:pt x="7" y="396"/>
                  <a:pt x="18" y="377"/>
                  <a:pt x="0" y="412"/>
                </a:cubicBezTo>
              </a:path>
            </a:pathLst>
          </a:custGeom>
          <a:noFill/>
          <a:ln w="31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3811" name="Freeform 19"/>
          <p:cNvSpPr>
            <a:spLocks/>
          </p:cNvSpPr>
          <p:nvPr/>
        </p:nvSpPr>
        <p:spPr bwMode="auto">
          <a:xfrm>
            <a:off x="5348100" y="2805534"/>
            <a:ext cx="1574800" cy="1077913"/>
          </a:xfrm>
          <a:custGeom>
            <a:avLst/>
            <a:gdLst>
              <a:gd name="T0" fmla="*/ 2147483646 w 1053"/>
              <a:gd name="T1" fmla="*/ 2147483646 h 434"/>
              <a:gd name="T2" fmla="*/ 2147483646 w 1053"/>
              <a:gd name="T3" fmla="*/ 2147483646 h 434"/>
              <a:gd name="T4" fmla="*/ 2147483646 w 1053"/>
              <a:gd name="T5" fmla="*/ 2147483646 h 434"/>
              <a:gd name="T6" fmla="*/ 2147483646 w 1053"/>
              <a:gd name="T7" fmla="*/ 2147483646 h 434"/>
              <a:gd name="T8" fmla="*/ 2147483646 w 1053"/>
              <a:gd name="T9" fmla="*/ 2147483646 h 434"/>
              <a:gd name="T10" fmla="*/ 2147483646 w 1053"/>
              <a:gd name="T11" fmla="*/ 2147483646 h 434"/>
              <a:gd name="T12" fmla="*/ 2147483646 w 1053"/>
              <a:gd name="T13" fmla="*/ 2147483646 h 434"/>
              <a:gd name="T14" fmla="*/ 2147483646 w 1053"/>
              <a:gd name="T15" fmla="*/ 2147483646 h 434"/>
              <a:gd name="T16" fmla="*/ 2147483646 w 1053"/>
              <a:gd name="T17" fmla="*/ 0 h 4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53" h="434">
                <a:moveTo>
                  <a:pt x="37" y="384"/>
                </a:moveTo>
                <a:cubicBezTo>
                  <a:pt x="186" y="434"/>
                  <a:pt x="0" y="425"/>
                  <a:pt x="296" y="406"/>
                </a:cubicBezTo>
                <a:cubicBezTo>
                  <a:pt x="345" y="397"/>
                  <a:pt x="395" y="394"/>
                  <a:pt x="443" y="384"/>
                </a:cubicBezTo>
                <a:cubicBezTo>
                  <a:pt x="481" y="376"/>
                  <a:pt x="518" y="359"/>
                  <a:pt x="556" y="350"/>
                </a:cubicBezTo>
                <a:cubicBezTo>
                  <a:pt x="595" y="324"/>
                  <a:pt x="624" y="316"/>
                  <a:pt x="669" y="305"/>
                </a:cubicBezTo>
                <a:cubicBezTo>
                  <a:pt x="703" y="282"/>
                  <a:pt x="743" y="263"/>
                  <a:pt x="782" y="248"/>
                </a:cubicBezTo>
                <a:cubicBezTo>
                  <a:pt x="815" y="235"/>
                  <a:pt x="854" y="234"/>
                  <a:pt x="884" y="214"/>
                </a:cubicBezTo>
                <a:cubicBezTo>
                  <a:pt x="961" y="162"/>
                  <a:pt x="925" y="177"/>
                  <a:pt x="985" y="158"/>
                </a:cubicBezTo>
                <a:cubicBezTo>
                  <a:pt x="1018" y="109"/>
                  <a:pt x="1027" y="52"/>
                  <a:pt x="1053" y="0"/>
                </a:cubicBezTo>
              </a:path>
            </a:pathLst>
          </a:custGeom>
          <a:noFill/>
          <a:ln w="31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3812" name="Freeform 20"/>
          <p:cNvSpPr>
            <a:spLocks/>
          </p:cNvSpPr>
          <p:nvPr/>
        </p:nvSpPr>
        <p:spPr bwMode="auto">
          <a:xfrm>
            <a:off x="7386450" y="2131109"/>
            <a:ext cx="842962" cy="498475"/>
          </a:xfrm>
          <a:custGeom>
            <a:avLst/>
            <a:gdLst>
              <a:gd name="T0" fmla="*/ 0 w 531"/>
              <a:gd name="T1" fmla="*/ 2147483646 h 314"/>
              <a:gd name="T2" fmla="*/ 2147483646 w 531"/>
              <a:gd name="T3" fmla="*/ 2147483646 h 314"/>
              <a:gd name="T4" fmla="*/ 2147483646 w 531"/>
              <a:gd name="T5" fmla="*/ 2147483646 h 314"/>
              <a:gd name="T6" fmla="*/ 2147483646 w 531"/>
              <a:gd name="T7" fmla="*/ 2147483646 h 314"/>
              <a:gd name="T8" fmla="*/ 2147483646 w 531"/>
              <a:gd name="T9" fmla="*/ 0 h 3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1" h="314">
                <a:moveTo>
                  <a:pt x="0" y="282"/>
                </a:moveTo>
                <a:cubicBezTo>
                  <a:pt x="92" y="314"/>
                  <a:pt x="202" y="290"/>
                  <a:pt x="294" y="260"/>
                </a:cubicBezTo>
                <a:cubicBezTo>
                  <a:pt x="341" y="227"/>
                  <a:pt x="358" y="178"/>
                  <a:pt x="407" y="147"/>
                </a:cubicBezTo>
                <a:cubicBezTo>
                  <a:pt x="426" y="87"/>
                  <a:pt x="411" y="123"/>
                  <a:pt x="463" y="45"/>
                </a:cubicBezTo>
                <a:cubicBezTo>
                  <a:pt x="478" y="22"/>
                  <a:pt x="531" y="0"/>
                  <a:pt x="531" y="0"/>
                </a:cubicBezTo>
              </a:path>
            </a:pathLst>
          </a:custGeom>
          <a:noFill/>
          <a:ln w="31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3813" name="Freeform 21"/>
          <p:cNvSpPr>
            <a:spLocks/>
          </p:cNvSpPr>
          <p:nvPr/>
        </p:nvSpPr>
        <p:spPr bwMode="auto">
          <a:xfrm>
            <a:off x="5032187" y="1070659"/>
            <a:ext cx="3032125" cy="2051050"/>
          </a:xfrm>
          <a:custGeom>
            <a:avLst/>
            <a:gdLst>
              <a:gd name="T0" fmla="*/ 2147483646 w 1910"/>
              <a:gd name="T1" fmla="*/ 2147483646 h 1292"/>
              <a:gd name="T2" fmla="*/ 2147483646 w 1910"/>
              <a:gd name="T3" fmla="*/ 2147483646 h 1292"/>
              <a:gd name="T4" fmla="*/ 2147483646 w 1910"/>
              <a:gd name="T5" fmla="*/ 2147483646 h 1292"/>
              <a:gd name="T6" fmla="*/ 2147483646 w 1910"/>
              <a:gd name="T7" fmla="*/ 2147483646 h 1292"/>
              <a:gd name="T8" fmla="*/ 2147483646 w 1910"/>
              <a:gd name="T9" fmla="*/ 2147483646 h 1292"/>
              <a:gd name="T10" fmla="*/ 2147483646 w 1910"/>
              <a:gd name="T11" fmla="*/ 2147483646 h 1292"/>
              <a:gd name="T12" fmla="*/ 2147483646 w 1910"/>
              <a:gd name="T13" fmla="*/ 2147483646 h 1292"/>
              <a:gd name="T14" fmla="*/ 2147483646 w 1910"/>
              <a:gd name="T15" fmla="*/ 2147483646 h 1292"/>
              <a:gd name="T16" fmla="*/ 2147483646 w 1910"/>
              <a:gd name="T17" fmla="*/ 2147483646 h 1292"/>
              <a:gd name="T18" fmla="*/ 2147483646 w 1910"/>
              <a:gd name="T19" fmla="*/ 2147483646 h 1292"/>
              <a:gd name="T20" fmla="*/ 2147483646 w 1910"/>
              <a:gd name="T21" fmla="*/ 2147483646 h 1292"/>
              <a:gd name="T22" fmla="*/ 2147483646 w 1910"/>
              <a:gd name="T23" fmla="*/ 2147483646 h 1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10" h="1292">
                <a:moveTo>
                  <a:pt x="1910" y="260"/>
                </a:moveTo>
                <a:cubicBezTo>
                  <a:pt x="1885" y="184"/>
                  <a:pt x="1790" y="140"/>
                  <a:pt x="1718" y="116"/>
                </a:cubicBezTo>
                <a:cubicBezTo>
                  <a:pt x="1563" y="0"/>
                  <a:pt x="1324" y="76"/>
                  <a:pt x="1154" y="80"/>
                </a:cubicBezTo>
                <a:cubicBezTo>
                  <a:pt x="1069" y="108"/>
                  <a:pt x="992" y="129"/>
                  <a:pt x="902" y="140"/>
                </a:cubicBezTo>
                <a:cubicBezTo>
                  <a:pt x="850" y="157"/>
                  <a:pt x="799" y="186"/>
                  <a:pt x="746" y="200"/>
                </a:cubicBezTo>
                <a:cubicBezTo>
                  <a:pt x="714" y="209"/>
                  <a:pt x="650" y="224"/>
                  <a:pt x="650" y="224"/>
                </a:cubicBezTo>
                <a:cubicBezTo>
                  <a:pt x="578" y="272"/>
                  <a:pt x="506" y="320"/>
                  <a:pt x="434" y="368"/>
                </a:cubicBezTo>
                <a:cubicBezTo>
                  <a:pt x="383" y="402"/>
                  <a:pt x="398" y="428"/>
                  <a:pt x="350" y="476"/>
                </a:cubicBezTo>
                <a:cubicBezTo>
                  <a:pt x="264" y="562"/>
                  <a:pt x="202" y="674"/>
                  <a:pt x="134" y="776"/>
                </a:cubicBezTo>
                <a:cubicBezTo>
                  <a:pt x="119" y="798"/>
                  <a:pt x="113" y="826"/>
                  <a:pt x="98" y="848"/>
                </a:cubicBezTo>
                <a:cubicBezTo>
                  <a:pt x="80" y="940"/>
                  <a:pt x="44" y="1070"/>
                  <a:pt x="14" y="1160"/>
                </a:cubicBezTo>
                <a:cubicBezTo>
                  <a:pt x="0" y="1202"/>
                  <a:pt x="14" y="1248"/>
                  <a:pt x="14" y="129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lgDashDot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5239794" y="1024621"/>
            <a:ext cx="223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直接访问</a:t>
            </a:r>
            <a:r>
              <a:rPr kumimoji="1" lang="en-US" altLang="zh-CN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private</a:t>
            </a:r>
            <a:r>
              <a:rPr kumimoji="1" lang="zh-CN" altLang="en-US" sz="1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是禁止的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-113495" y="4078050"/>
            <a:ext cx="59319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边界</a:t>
            </a: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270867" y="2280809"/>
            <a:ext cx="320296" cy="1895857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270866" y="4801759"/>
            <a:ext cx="320297" cy="599044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83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798" grpId="0"/>
      <p:bldP spid="33798" grpId="1"/>
      <p:bldP spid="33798" grpId="2"/>
      <p:bldP spid="33799" grpId="0"/>
      <p:bldP spid="33800" grpId="0"/>
      <p:bldP spid="33801" grpId="0"/>
      <p:bldP spid="33801" grpId="1"/>
      <p:bldP spid="33802" grpId="0" animBg="1"/>
      <p:bldP spid="33814" grpId="0"/>
      <p:bldP spid="338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3"/>
            <a:ext cx="8784976" cy="460851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5）</a:t>
            </a:r>
            <a:r>
              <a:rPr lang="zh-CN" altLang="en-US" sz="2400" b="1" dirty="0">
                <a:solidFill>
                  <a:srgbClr val="FF0000"/>
                </a:solidFill>
              </a:rPr>
              <a:t>封装的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优点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200" b="1" dirty="0"/>
              <a:t> </a:t>
            </a:r>
            <a:r>
              <a:rPr lang="en-US" altLang="zh-CN" sz="2200" b="1" dirty="0" smtClean="0"/>
              <a:t>   1. </a:t>
            </a:r>
            <a:r>
              <a:rPr lang="zh-CN" altLang="en-US" sz="2200" b="1" dirty="0" smtClean="0"/>
              <a:t>降低</a:t>
            </a:r>
            <a:r>
              <a:rPr lang="zh-CN" altLang="en-US" sz="2200" b="1" dirty="0"/>
              <a:t>部件间的耦合度，提高部件</a:t>
            </a:r>
            <a:r>
              <a:rPr lang="zh-CN" altLang="en-US" sz="2200" b="1" dirty="0" smtClean="0"/>
              <a:t>独立性</a:t>
            </a:r>
            <a:endParaRPr lang="en-US" altLang="zh-CN" sz="2200" b="1" dirty="0"/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200" b="1" dirty="0" smtClean="0"/>
              <a:t>    2</a:t>
            </a:r>
            <a:r>
              <a:rPr lang="en-US" altLang="zh-CN" sz="2200" b="1" dirty="0"/>
              <a:t>. </a:t>
            </a:r>
            <a:r>
              <a:rPr lang="zh-CN" altLang="en-US" sz="2200" b="1" dirty="0"/>
              <a:t>具有隐藏性和安全性  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如银行的帐户</a:t>
            </a:r>
            <a:r>
              <a:rPr lang="en-US" altLang="zh-CN" sz="2200" b="1" dirty="0" smtClean="0"/>
              <a:t>)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200" b="1" dirty="0" smtClean="0"/>
              <a:t>    3</a:t>
            </a:r>
            <a:r>
              <a:rPr lang="en-US" altLang="zh-CN" sz="2200" b="1" dirty="0"/>
              <a:t>. </a:t>
            </a:r>
            <a:r>
              <a:rPr lang="zh-CN" altLang="en-US" sz="2200" b="1" dirty="0"/>
              <a:t>易于维护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由于数据独立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易于发现问题</a:t>
            </a:r>
            <a:r>
              <a:rPr lang="en-US" altLang="zh-CN" sz="2200" b="1" dirty="0"/>
              <a:t>) </a:t>
            </a:r>
            <a:endParaRPr lang="en-US" altLang="zh-CN" sz="2200" b="1" dirty="0" smtClean="0"/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200" b="1" dirty="0" smtClean="0"/>
              <a:t>    4</a:t>
            </a:r>
            <a:r>
              <a:rPr lang="en-US" altLang="zh-CN" sz="2200" b="1" dirty="0"/>
              <a:t>. </a:t>
            </a:r>
            <a:r>
              <a:rPr lang="zh-CN" altLang="en-US" sz="2200" b="1" dirty="0"/>
              <a:t>封装将对象的使用者与设计者分开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使用者只需通过接口访问对象</a:t>
            </a:r>
            <a:r>
              <a:rPr lang="en-US" altLang="zh-CN" sz="2200" b="1" dirty="0" smtClean="0"/>
              <a:t>, </a:t>
            </a:r>
            <a:r>
              <a:rPr lang="zh-CN" altLang="en-US" sz="2200" b="1" dirty="0" smtClean="0"/>
              <a:t>不必</a:t>
            </a:r>
            <a:r>
              <a:rPr lang="zh-CN" altLang="en-US" sz="2200" b="1" dirty="0"/>
              <a:t>了解对象内部细节，有效实现软件复用。</a:t>
            </a:r>
            <a:endParaRPr lang="en-US" altLang="zh-CN" sz="2200" b="1" dirty="0"/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6）</a:t>
            </a:r>
            <a:r>
              <a:rPr lang="zh-CN" altLang="en-US" sz="2400" b="1" dirty="0">
                <a:solidFill>
                  <a:srgbClr val="FF0000"/>
                </a:solidFill>
              </a:rPr>
              <a:t>封装的缺点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200" b="1" dirty="0"/>
              <a:t>需要更多的输入输出函数。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827584" y="116632"/>
            <a:ext cx="7516812" cy="685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8092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71" y="1072232"/>
            <a:ext cx="8890347" cy="5545138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0000CC"/>
                </a:solidFill>
              </a:rPr>
              <a:t>3. </a:t>
            </a:r>
            <a:r>
              <a:rPr lang="zh-CN" altLang="en-US" b="1" dirty="0" smtClean="0">
                <a:solidFill>
                  <a:srgbClr val="0000CC"/>
                </a:solidFill>
              </a:rPr>
              <a:t>继承（</a:t>
            </a:r>
            <a:r>
              <a:rPr lang="en-US" altLang="zh-CN" b="1" dirty="0" smtClean="0">
                <a:solidFill>
                  <a:srgbClr val="0000CC"/>
                </a:solidFill>
              </a:rPr>
              <a:t>Inheritance）</a:t>
            </a:r>
            <a:endParaRPr lang="zh-CN" altLang="en-US" b="1" dirty="0">
              <a:solidFill>
                <a:srgbClr val="0000CC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1）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基本概念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85725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 smtClean="0">
                <a:latin typeface="宋体" panose="02010600030101010101" pitchFamily="2" charset="-122"/>
              </a:rPr>
              <a:t>派生类对象</a:t>
            </a:r>
            <a:r>
              <a:rPr lang="zh-CN" altLang="en-US" b="1" dirty="0">
                <a:latin typeface="宋体" panose="02010600030101010101" pitchFamily="2" charset="-122"/>
              </a:rPr>
              <a:t>可以</a:t>
            </a:r>
            <a:r>
              <a:rPr lang="zh-CN" altLang="en-US" b="1" dirty="0" smtClean="0">
                <a:latin typeface="宋体" panose="02010600030101010101" pitchFamily="2" charset="-122"/>
              </a:rPr>
              <a:t>继承</a:t>
            </a:r>
            <a:r>
              <a:rPr lang="zh-CN" altLang="en-US" b="1" dirty="0">
                <a:latin typeface="宋体" panose="02010600030101010101" pitchFamily="2" charset="-122"/>
              </a:rPr>
              <a:t>基</a:t>
            </a:r>
            <a:r>
              <a:rPr lang="zh-CN" altLang="en-US" b="1" dirty="0" smtClean="0">
                <a:latin typeface="宋体" panose="02010600030101010101" pitchFamily="2" charset="-122"/>
              </a:rPr>
              <a:t>类对象的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85725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 smtClean="0">
                <a:latin typeface="宋体" panose="02010600030101010101" pitchFamily="2" charset="-122"/>
              </a:rPr>
              <a:t>特征和</a:t>
            </a:r>
            <a:r>
              <a:rPr lang="zh-CN" altLang="en-US" b="1" dirty="0">
                <a:latin typeface="宋体" panose="02010600030101010101" pitchFamily="2" charset="-122"/>
              </a:rPr>
              <a:t>功能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实现方式：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85725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派生类复制了基类的数据和</a:t>
            </a:r>
            <a:r>
              <a:rPr lang="zh-CN" altLang="en-US" b="1" dirty="0" smtClean="0">
                <a:latin typeface="宋体" panose="02010600030101010101" pitchFamily="2" charset="-122"/>
              </a:rPr>
              <a:t>函数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3）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继承的特性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类间具有共享特征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包括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数据和程序代码</a:t>
            </a:r>
            <a:r>
              <a:rPr lang="zh-CN" altLang="en-US" b="1" dirty="0">
                <a:latin typeface="宋体" panose="02010600030101010101" pitchFamily="2" charset="-122"/>
              </a:rPr>
              <a:t>的共享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：遗传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类间具有细微差别或新增部分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包括非共享的程序代码和数据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：变异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宋体" panose="02010600030101010101" pitchFamily="2" charset="-122"/>
              </a:rPr>
              <a:t>类间有层次结构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b="1" dirty="0">
                <a:latin typeface="宋体" panose="02010600030101010101" pitchFamily="2" charset="-122"/>
              </a:rPr>
              <a:t>同人类通过继承构成了家簇关系一样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88261" y="6221"/>
            <a:ext cx="8312150" cy="78782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379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05" y="2101559"/>
            <a:ext cx="13509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31" y="3557004"/>
            <a:ext cx="925512" cy="73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71" y="3557003"/>
            <a:ext cx="925512" cy="73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92" y="908720"/>
            <a:ext cx="15859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79" y="2215681"/>
            <a:ext cx="9652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98" y="3557004"/>
            <a:ext cx="1104900" cy="73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V="1">
            <a:off x="6877405" y="1910433"/>
            <a:ext cx="377825" cy="248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7590192" y="1978695"/>
            <a:ext cx="649288" cy="22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602377" y="2846208"/>
            <a:ext cx="1058862" cy="681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3798" idx="0"/>
          </p:cNvCxnSpPr>
          <p:nvPr/>
        </p:nvCxnSpPr>
        <p:spPr>
          <a:xfrm flipV="1">
            <a:off x="6697227" y="2885521"/>
            <a:ext cx="72987" cy="671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3801" idx="0"/>
            <a:endCxn id="33800" idx="2"/>
          </p:cNvCxnSpPr>
          <p:nvPr/>
        </p:nvCxnSpPr>
        <p:spPr>
          <a:xfrm flipH="1" flipV="1">
            <a:off x="8290279" y="2937994"/>
            <a:ext cx="277869" cy="619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7" name="文本框 20"/>
          <p:cNvSpPr txBox="1">
            <a:spLocks noChangeArrowheads="1"/>
          </p:cNvSpPr>
          <p:nvPr/>
        </p:nvSpPr>
        <p:spPr bwMode="auto">
          <a:xfrm>
            <a:off x="8193442" y="1072232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CC"/>
                </a:solidFill>
              </a:rPr>
              <a:t>狗爷</a:t>
            </a:r>
          </a:p>
        </p:txBody>
      </p:sp>
      <p:sp>
        <p:nvSpPr>
          <p:cNvPr id="33808" name="文本框 23"/>
          <p:cNvSpPr txBox="1">
            <a:spLocks noChangeArrowheads="1"/>
          </p:cNvSpPr>
          <p:nvPr/>
        </p:nvSpPr>
        <p:spPr bwMode="auto">
          <a:xfrm>
            <a:off x="6939317" y="247399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CC"/>
                </a:solidFill>
              </a:rPr>
              <a:t>狗儿子</a:t>
            </a:r>
          </a:p>
        </p:txBody>
      </p:sp>
      <p:sp>
        <p:nvSpPr>
          <p:cNvPr id="33809" name="文本框 24"/>
          <p:cNvSpPr txBox="1">
            <a:spLocks noChangeArrowheads="1"/>
          </p:cNvSpPr>
          <p:nvPr/>
        </p:nvSpPr>
        <p:spPr bwMode="auto">
          <a:xfrm>
            <a:off x="7108416" y="3785603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</a:rPr>
              <a:t>狗孙子</a:t>
            </a:r>
          </a:p>
        </p:txBody>
      </p:sp>
    </p:spTree>
    <p:extLst>
      <p:ext uri="{BB962C8B-B14F-4D97-AF65-F5344CB8AC3E}">
        <p14:creationId xmlns:p14="http://schemas.microsoft.com/office/powerpoint/2010/main" val="3779011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496887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4）</a:t>
            </a:r>
            <a:r>
              <a:rPr lang="zh-CN" altLang="en-US" b="1" dirty="0">
                <a:solidFill>
                  <a:srgbClr val="FF0000"/>
                </a:solidFill>
              </a:rPr>
              <a:t>继承的类型</a:t>
            </a:r>
          </a:p>
          <a:p>
            <a:pPr lvl="2" eaLnBrk="1" hangingPunct="1"/>
            <a:r>
              <a:rPr lang="zh-CN" altLang="en-US" b="1" dirty="0"/>
              <a:t>从继承源上划分：单继承（一个派生类只有一个基类）、多继承（一个派生类有多个基类）</a:t>
            </a:r>
          </a:p>
          <a:p>
            <a:pPr lvl="2" eaLnBrk="1" hangingPunct="1"/>
            <a:r>
              <a:rPr lang="zh-CN" altLang="en-US" b="1" dirty="0"/>
              <a:t>从继承内容上划分：取代继承、包含继承、受限继承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latin typeface="宋体" panose="02010600030101010101" pitchFamily="2" charset="-122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软件的可</a:t>
            </a:r>
            <a:r>
              <a:rPr lang="zh-CN" altLang="en-US" b="1" dirty="0" smtClean="0">
                <a:latin typeface="宋体" panose="02010600030101010101" pitchFamily="2" charset="-122"/>
              </a:rPr>
              <a:t>重</a:t>
            </a:r>
            <a:r>
              <a:rPr lang="zh-CN" altLang="en-US" b="1" dirty="0"/>
              <a:t>特化继承。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5）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继承的作用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  <a:p>
            <a:pPr lvl="2" eaLnBrk="1" hangingPunct="1"/>
            <a:r>
              <a:rPr lang="zh-CN" altLang="en-US" b="1" dirty="0" smtClean="0">
                <a:latin typeface="宋体" panose="02010600030101010101" pitchFamily="2" charset="-122"/>
              </a:rPr>
              <a:t>复用性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b="1" dirty="0">
                <a:latin typeface="宋体" panose="02010600030101010101" pitchFamily="2" charset="-122"/>
              </a:rPr>
              <a:t>实现软件的独立性</a:t>
            </a:r>
          </a:p>
          <a:p>
            <a:pPr lvl="2" eaLnBrk="1" hangingPunct="1"/>
            <a:r>
              <a:rPr lang="zh-CN" altLang="en-US" b="1" dirty="0">
                <a:latin typeface="宋体" panose="02010600030101010101" pitchFamily="2" charset="-122"/>
              </a:rPr>
              <a:t>增加软件的可维护性</a:t>
            </a:r>
          </a:p>
          <a:p>
            <a:pPr lvl="2" eaLnBrk="1" hangingPunct="1"/>
            <a:endParaRPr lang="en-US" altLang="zh-CN" b="1" dirty="0">
              <a:solidFill>
                <a:schemeClr val="folHlink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8367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2731" y="6156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单继承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1118" y="614838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多继承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932369" y="3146425"/>
            <a:ext cx="977901" cy="3073400"/>
            <a:chOff x="3107" y="1982"/>
            <a:chExt cx="616" cy="1936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07" y="1982"/>
              <a:ext cx="616" cy="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143" y="2069"/>
              <a:ext cx="535" cy="316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165" y="2091"/>
              <a:ext cx="51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r>
                <a:rPr lang="zh-CN" altLang="en-US" sz="1300" dirty="0">
                  <a:solidFill>
                    <a:srgbClr val="000000"/>
                  </a:solidFill>
                </a:rPr>
                <a:t> </a:t>
              </a:r>
              <a:r>
                <a:rPr lang="zh-CN" altLang="en-US" sz="1300" dirty="0" smtClean="0">
                  <a:solidFill>
                    <a:srgbClr val="000000"/>
                  </a:solidFill>
                </a:rPr>
                <a:t>交通工具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43" y="2241"/>
              <a:ext cx="535" cy="144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143" y="2305"/>
              <a:ext cx="535" cy="80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43" y="2767"/>
              <a:ext cx="535" cy="31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67" y="2806"/>
              <a:ext cx="3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r>
                <a:rPr kumimoji="0" lang="en-US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zh-CN" altLang="en-US" sz="1300" dirty="0" smtClean="0">
                  <a:solidFill>
                    <a:srgbClr val="000000"/>
                  </a:solidFill>
                </a:rPr>
                <a:t>汽车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43" y="2939"/>
              <a:ext cx="535" cy="143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143" y="3003"/>
              <a:ext cx="535" cy="79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143" y="3506"/>
              <a:ext cx="535" cy="31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257" y="3548"/>
              <a:ext cx="31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r>
                <a:rPr kumimoji="0" lang="en-US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zh-CN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轿车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143" y="3677"/>
              <a:ext cx="535" cy="144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143" y="3742"/>
              <a:ext cx="535" cy="79"/>
            </a:xfrm>
            <a:prstGeom prst="rect">
              <a:avLst/>
            </a:prstGeom>
            <a:noFill/>
            <a:ln w="3175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414" y="2392"/>
              <a:ext cx="0" cy="372"/>
            </a:xfrm>
            <a:prstGeom prst="line">
              <a:avLst/>
            </a:prstGeom>
            <a:noFill/>
            <a:ln w="3175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58" y="2392"/>
              <a:ext cx="113" cy="154"/>
            </a:xfrm>
            <a:custGeom>
              <a:avLst/>
              <a:gdLst>
                <a:gd name="T0" fmla="*/ 56 w 113"/>
                <a:gd name="T1" fmla="*/ 0 h 154"/>
                <a:gd name="T2" fmla="*/ 113 w 113"/>
                <a:gd name="T3" fmla="*/ 154 h 154"/>
                <a:gd name="T4" fmla="*/ 0 w 113"/>
                <a:gd name="T5" fmla="*/ 154 h 154"/>
                <a:gd name="T6" fmla="*/ 56 w 11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54">
                  <a:moveTo>
                    <a:pt x="56" y="0"/>
                  </a:moveTo>
                  <a:lnTo>
                    <a:pt x="113" y="154"/>
                  </a:lnTo>
                  <a:lnTo>
                    <a:pt x="0" y="1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3414" y="3090"/>
              <a:ext cx="0" cy="413"/>
            </a:xfrm>
            <a:prstGeom prst="line">
              <a:avLst/>
            </a:prstGeom>
            <a:noFill/>
            <a:ln w="3175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58" y="3090"/>
              <a:ext cx="113" cy="154"/>
            </a:xfrm>
            <a:custGeom>
              <a:avLst/>
              <a:gdLst>
                <a:gd name="T0" fmla="*/ 56 w 113"/>
                <a:gd name="T1" fmla="*/ 0 h 154"/>
                <a:gd name="T2" fmla="*/ 113 w 113"/>
                <a:gd name="T3" fmla="*/ 154 h 154"/>
                <a:gd name="T4" fmla="*/ 0 w 113"/>
                <a:gd name="T5" fmla="*/ 154 h 154"/>
                <a:gd name="T6" fmla="*/ 56 w 11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54">
                  <a:moveTo>
                    <a:pt x="56" y="0"/>
                  </a:moveTo>
                  <a:lnTo>
                    <a:pt x="113" y="154"/>
                  </a:lnTo>
                  <a:lnTo>
                    <a:pt x="0" y="1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23"/>
          <p:cNvGrpSpPr>
            <a:grpSpLocks noChangeAspect="1"/>
          </p:cNvGrpSpPr>
          <p:nvPr/>
        </p:nvGrpSpPr>
        <p:grpSpPr bwMode="auto">
          <a:xfrm>
            <a:off x="6438900" y="3786188"/>
            <a:ext cx="2641600" cy="2362200"/>
            <a:chOff x="4056" y="2385"/>
            <a:chExt cx="1664" cy="1488"/>
          </a:xfrm>
        </p:grpSpPr>
        <p:sp>
          <p:nvSpPr>
            <p:cNvPr id="23" name="AutoShape 22"/>
            <p:cNvSpPr>
              <a:spLocks noChangeAspect="1" noChangeArrowheads="1" noTextEdit="1"/>
            </p:cNvSpPr>
            <p:nvPr/>
          </p:nvSpPr>
          <p:spPr bwMode="auto">
            <a:xfrm>
              <a:off x="4056" y="2385"/>
              <a:ext cx="1664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130" y="2452"/>
              <a:ext cx="532" cy="315"/>
            </a:xfrm>
            <a:prstGeom prst="rect">
              <a:avLst/>
            </a:prstGeom>
            <a:solidFill>
              <a:srgbClr val="FFFFCC"/>
            </a:solidFill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44" y="2484"/>
              <a:ext cx="30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r>
                <a:rPr kumimoji="0" lang="en-US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zh-CN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沙发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130" y="2623"/>
              <a:ext cx="532" cy="144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130" y="2687"/>
              <a:ext cx="532" cy="80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075" y="2452"/>
              <a:ext cx="531" cy="315"/>
            </a:xfrm>
            <a:prstGeom prst="rect">
              <a:avLst/>
            </a:prstGeom>
            <a:solidFill>
              <a:srgbClr val="FFFFCC"/>
            </a:solidFill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70" y="2483"/>
              <a:ext cx="20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r>
                <a:rPr kumimoji="0" lang="en-US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zh-CN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床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5075" y="2623"/>
              <a:ext cx="531" cy="144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5075" y="2687"/>
              <a:ext cx="531" cy="80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623" y="3476"/>
              <a:ext cx="532" cy="315"/>
            </a:xfrm>
            <a:prstGeom prst="rect">
              <a:avLst/>
            </a:prstGeom>
            <a:solidFill>
              <a:srgbClr val="FFFFCC"/>
            </a:solidFill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678" y="3504"/>
              <a:ext cx="4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r>
                <a:rPr kumimoji="0" lang="en-US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zh-CN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沙发床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4623" y="3648"/>
              <a:ext cx="532" cy="143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623" y="3712"/>
              <a:ext cx="532" cy="79"/>
            </a:xfrm>
            <a:prstGeom prst="rect">
              <a:avLst/>
            </a:prstGeom>
            <a:noFill/>
            <a:ln w="4763">
              <a:solidFill>
                <a:srgbClr val="9900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 flipV="1">
              <a:off x="4477" y="2774"/>
              <a:ext cx="336" cy="700"/>
            </a:xfrm>
            <a:prstGeom prst="line">
              <a:avLst/>
            </a:prstGeom>
            <a:noFill/>
            <a:ln w="4763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477" y="2774"/>
              <a:ext cx="118" cy="164"/>
            </a:xfrm>
            <a:custGeom>
              <a:avLst/>
              <a:gdLst>
                <a:gd name="T0" fmla="*/ 0 w 118"/>
                <a:gd name="T1" fmla="*/ 0 h 164"/>
                <a:gd name="T2" fmla="*/ 118 w 118"/>
                <a:gd name="T3" fmla="*/ 113 h 164"/>
                <a:gd name="T4" fmla="*/ 15 w 118"/>
                <a:gd name="T5" fmla="*/ 164 h 164"/>
                <a:gd name="T6" fmla="*/ 0 w 118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64">
                  <a:moveTo>
                    <a:pt x="0" y="0"/>
                  </a:moveTo>
                  <a:lnTo>
                    <a:pt x="118" y="113"/>
                  </a:lnTo>
                  <a:lnTo>
                    <a:pt x="1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4962" y="2774"/>
              <a:ext cx="308" cy="700"/>
            </a:xfrm>
            <a:prstGeom prst="line">
              <a:avLst/>
            </a:prstGeom>
            <a:noFill/>
            <a:ln w="4763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5157" y="2774"/>
              <a:ext cx="113" cy="164"/>
            </a:xfrm>
            <a:custGeom>
              <a:avLst/>
              <a:gdLst>
                <a:gd name="T0" fmla="*/ 113 w 113"/>
                <a:gd name="T1" fmla="*/ 0 h 164"/>
                <a:gd name="T2" fmla="*/ 103 w 113"/>
                <a:gd name="T3" fmla="*/ 164 h 164"/>
                <a:gd name="T4" fmla="*/ 0 w 113"/>
                <a:gd name="T5" fmla="*/ 118 h 164"/>
                <a:gd name="T6" fmla="*/ 113 w 113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64">
                  <a:moveTo>
                    <a:pt x="113" y="0"/>
                  </a:moveTo>
                  <a:lnTo>
                    <a:pt x="103" y="164"/>
                  </a:lnTo>
                  <a:lnTo>
                    <a:pt x="0" y="11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3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876" y="1052736"/>
            <a:ext cx="8838604" cy="43926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solidFill>
                  <a:srgbClr val="0000CC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多态</a:t>
            </a:r>
            <a:r>
              <a:rPr lang="zh-CN" altLang="en-US" sz="2800" b="1" dirty="0">
                <a:solidFill>
                  <a:srgbClr val="0000CC"/>
                </a:solidFill>
              </a:rPr>
              <a:t>（</a:t>
            </a:r>
            <a:r>
              <a:rPr lang="en-US" altLang="zh-CN" sz="2800" b="1" dirty="0">
                <a:solidFill>
                  <a:srgbClr val="0000CC"/>
                </a:solidFill>
              </a:rPr>
              <a:t>polymorphism）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）基本概念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对象根据所接受的消息而做出动作，同样的消息为不同的对象接受时可导致完全不同的行动，该现象称为</a:t>
            </a:r>
            <a:r>
              <a:rPr lang="zh-CN" altLang="en-US" sz="2200" b="1" dirty="0">
                <a:solidFill>
                  <a:srgbClr val="FF0000"/>
                </a:solidFill>
              </a:rPr>
              <a:t>多态性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zh-CN" altLang="en-US" sz="2200" b="1" dirty="0" smtClean="0"/>
              <a:t>简单</a:t>
            </a:r>
            <a:r>
              <a:rPr lang="zh-CN" altLang="en-US" sz="2200" b="1" dirty="0"/>
              <a:t>的说</a:t>
            </a:r>
            <a:r>
              <a:rPr lang="zh-CN" altLang="en-US" sz="2200" b="1" dirty="0" smtClean="0"/>
              <a:t>：一个接口，多种实现。</a:t>
            </a:r>
            <a:endParaRPr lang="zh-CN" altLang="en-US" sz="22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）主要用途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zh-CN" altLang="en-US" sz="2200" b="1" dirty="0" smtClean="0"/>
              <a:t>方便实现软件功能</a:t>
            </a:r>
            <a:r>
              <a:rPr lang="zh-CN" altLang="en-US" sz="2200" b="1" dirty="0"/>
              <a:t>的扩展</a:t>
            </a:r>
            <a:endParaRPr lang="en-US" altLang="zh-CN" sz="22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）多态举例</a:t>
            </a:r>
            <a:endParaRPr lang="en-US" altLang="zh-CN" sz="24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200" b="1" dirty="0" smtClean="0"/>
              <a:t>area()</a:t>
            </a:r>
            <a:r>
              <a:rPr lang="zh-CN" altLang="en-US" sz="2200" b="1" dirty="0" smtClean="0"/>
              <a:t>和</a:t>
            </a:r>
            <a:r>
              <a:rPr lang="en-US" altLang="zh-CN" sz="2200" b="1" dirty="0" smtClean="0"/>
              <a:t>perimeter()</a:t>
            </a:r>
            <a:r>
              <a:rPr lang="zh-CN" altLang="en-US" sz="2200" b="1" dirty="0" smtClean="0"/>
              <a:t>为多态函数</a:t>
            </a:r>
            <a:r>
              <a:rPr lang="zh-CN" altLang="en-US" sz="2200" b="1" dirty="0"/>
              <a:t>。</a:t>
            </a:r>
            <a:endParaRPr lang="en-US" altLang="zh-CN" sz="2200" b="1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200" b="1" dirty="0"/>
              <a:t>	</a:t>
            </a:r>
            <a:r>
              <a:rPr lang="zh-CN" altLang="en-US" sz="2200" b="1" dirty="0" smtClean="0"/>
              <a:t>派生对象不同，则函数实现也不同。</a:t>
            </a:r>
            <a:endParaRPr lang="en-US" altLang="zh-CN" sz="2200" b="1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17395" y="124314"/>
            <a:ext cx="7772400" cy="68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+mj-ea"/>
              <a:cs typeface="+mj-cs"/>
            </a:endParaRPr>
          </a:p>
        </p:txBody>
      </p:sp>
      <p:graphicFrame>
        <p:nvGraphicFramePr>
          <p:cNvPr id="20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54048"/>
              </p:ext>
            </p:extLst>
          </p:nvPr>
        </p:nvGraphicFramePr>
        <p:xfrm>
          <a:off x="5436096" y="2564904"/>
          <a:ext cx="3960440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r:id="rId4" imgW="3919512" imgH="2305185" progId="">
                  <p:embed/>
                </p:oleObj>
              </mc:Choice>
              <mc:Fallback>
                <p:oleObj r:id="rId4" imgW="3919512" imgH="23051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564904"/>
                        <a:ext cx="3960440" cy="417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401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779" y="1124744"/>
            <a:ext cx="9036496" cy="4968329"/>
          </a:xfrm>
        </p:spPr>
        <p:txBody>
          <a:bodyPr/>
          <a:lstStyle/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）多态与继承的关系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57250" lvl="2" indent="0" eaLnBrk="1" hangingPunct="1">
              <a:lnSpc>
                <a:spcPct val="150000"/>
              </a:lnSpc>
              <a:buClr>
                <a:schemeClr val="accent3"/>
              </a:buClr>
              <a:buSzPct val="95000"/>
              <a:buNone/>
              <a:defRPr/>
            </a:pPr>
            <a:r>
              <a:rPr lang="zh-CN" altLang="en-US" sz="2000" b="1" dirty="0" smtClean="0">
                <a:sym typeface="+mn-ea"/>
              </a:rPr>
              <a:t>多态与</a:t>
            </a:r>
            <a:r>
              <a:rPr lang="zh-CN" altLang="en-US" sz="2000" b="1" dirty="0">
                <a:sym typeface="+mn-ea"/>
              </a:rPr>
              <a:t>继承密切相关，利用类继承的层次关系，把具有通用功能</a:t>
            </a:r>
            <a:r>
              <a:rPr lang="zh-CN" altLang="en-US" sz="2000" b="1" dirty="0" smtClean="0">
                <a:sym typeface="+mn-ea"/>
              </a:rPr>
              <a:t>的接口放</a:t>
            </a:r>
            <a:r>
              <a:rPr lang="zh-CN" altLang="en-US" sz="2000" b="1" dirty="0">
                <a:sym typeface="+mn-ea"/>
              </a:rPr>
              <a:t>在类层次中尽可能高的地方，而将实现这一功能的不同</a:t>
            </a:r>
            <a:r>
              <a:rPr lang="zh-CN" altLang="en-US" sz="2000" b="1" dirty="0" smtClean="0">
                <a:sym typeface="+mn-ea"/>
              </a:rPr>
              <a:t>方法实现置于</a:t>
            </a:r>
            <a:r>
              <a:rPr lang="zh-CN" altLang="en-US" sz="2000" b="1" dirty="0">
                <a:sym typeface="+mn-ea"/>
              </a:rPr>
              <a:t>较低层次，这样</a:t>
            </a:r>
            <a:r>
              <a:rPr lang="zh-CN" altLang="en-US" sz="2000" b="1" dirty="0" smtClean="0">
                <a:sym typeface="+mn-ea"/>
              </a:rPr>
              <a:t>，低层次上的</a:t>
            </a:r>
            <a:r>
              <a:rPr lang="zh-CN" altLang="en-US" sz="2000" b="1" dirty="0">
                <a:sym typeface="+mn-ea"/>
              </a:rPr>
              <a:t>对象就</a:t>
            </a:r>
            <a:r>
              <a:rPr lang="zh-CN" altLang="en-US" sz="2000" b="1" dirty="0" smtClean="0">
                <a:sym typeface="+mn-ea"/>
              </a:rPr>
              <a:t>能针对通用消息给出不同响应</a:t>
            </a:r>
            <a:r>
              <a:rPr lang="zh-CN" altLang="en-US" sz="2000" b="1" dirty="0">
                <a:sym typeface="+mn-ea"/>
              </a:rPr>
              <a:t>。</a:t>
            </a:r>
            <a:endParaRPr lang="zh-CN" altLang="en-US" sz="2000" b="1" dirty="0"/>
          </a:p>
          <a:p>
            <a:pPr marL="457200" lvl="1" indent="0" eaLnBrk="1" hangingPunct="1">
              <a:lnSpc>
                <a:spcPct val="150000"/>
              </a:lnSpc>
              <a:buClr>
                <a:srgbClr val="FF0000"/>
              </a:buClr>
              <a:buSzPct val="95000"/>
              <a:buNone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）多态实现方式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57250" lvl="2" indent="0" eaLnBrk="1" hangingPunct="1">
              <a:lnSpc>
                <a:spcPct val="150000"/>
              </a:lnSpc>
              <a:buClr>
                <a:srgbClr val="FF0000"/>
              </a:buClr>
              <a:buSzPct val="95000"/>
              <a:buNone/>
              <a:defRPr/>
            </a:pPr>
            <a:r>
              <a:rPr lang="zh-CN" altLang="en-US" sz="2000" b="1" dirty="0" smtClean="0"/>
              <a:t>   在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语言中，通过重载和虚函数两个方面来实现多态性。</a:t>
            </a:r>
          </a:p>
          <a:p>
            <a:pPr marL="857250" lvl="2" indent="0" eaLnBrk="1" hangingPunct="1">
              <a:lnSpc>
                <a:spcPct val="150000"/>
              </a:lnSpc>
              <a:buClr>
                <a:srgbClr val="FF0000"/>
              </a:buClr>
              <a:buSzPct val="95000"/>
              <a:buNone/>
              <a:defRPr/>
            </a:pPr>
            <a:r>
              <a:rPr lang="zh-CN" altLang="en-US" sz="2000" b="1" dirty="0"/>
              <a:t>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）重载</a:t>
            </a:r>
            <a:r>
              <a:rPr lang="zh-CN" altLang="en-US" sz="2000" b="1" dirty="0"/>
              <a:t>称为编译时的多态性，</a:t>
            </a:r>
          </a:p>
          <a:p>
            <a:pPr marL="857250" lvl="2" indent="0" eaLnBrk="1" hangingPunct="1">
              <a:lnSpc>
                <a:spcPct val="150000"/>
              </a:lnSpc>
              <a:buClr>
                <a:srgbClr val="FF0000"/>
              </a:buClr>
              <a:buSzPct val="95000"/>
              <a:buNone/>
              <a:defRPr/>
            </a:pPr>
            <a:r>
              <a:rPr lang="zh-CN" altLang="en-US" sz="2000" b="1" dirty="0"/>
              <a:t> 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）虚</a:t>
            </a:r>
            <a:r>
              <a:rPr lang="zh-CN" altLang="en-US" sz="2000" b="1" dirty="0"/>
              <a:t>函数称为运行时的</a:t>
            </a:r>
            <a:r>
              <a:rPr lang="zh-CN" altLang="en-US" sz="2000" b="1" dirty="0" smtClean="0"/>
              <a:t>多态性。</a:t>
            </a:r>
            <a:endParaRPr lang="en-US" altLang="zh-CN" sz="2000" b="1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15938" y="164538"/>
            <a:ext cx="7772400" cy="68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</a:rPr>
              <a:t>1.2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</a:rPr>
              <a:t>面向对象程序语言的特征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9555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9532" y="116632"/>
            <a:ext cx="8692004" cy="693738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</a:t>
            </a:r>
            <a:r>
              <a:rPr lang="en-US" altLang="zh-CN" sz="3600" b="1" dirty="0">
                <a:solidFill>
                  <a:srgbClr val="C00000"/>
                </a:solidFill>
                <a:latin typeface="+mj-ea"/>
              </a:rPr>
              <a:t>  </a:t>
            </a:r>
            <a:r>
              <a:rPr lang="zh-CN" altLang="zh-CN" sz="3600" b="1" dirty="0">
                <a:solidFill>
                  <a:srgbClr val="C00000"/>
                </a:solidFill>
                <a:latin typeface="+mj-ea"/>
              </a:rPr>
              <a:t>面向过程与面向对象程序设</a:t>
            </a:r>
            <a:r>
              <a:rPr lang="zh-CN" altLang="en-US" sz="3600" b="1" dirty="0">
                <a:solidFill>
                  <a:srgbClr val="C00000"/>
                </a:solidFill>
                <a:latin typeface="+mj-ea"/>
              </a:rPr>
              <a:t>计</a:t>
            </a:r>
            <a:r>
              <a:rPr lang="zh-CN" altLang="en-US" sz="4000" b="1" dirty="0">
                <a:latin typeface="+mj-ea"/>
              </a:rPr>
              <a:t>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48464" cy="4824536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</a:rPr>
              <a:t>．面向过程的程序设计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zh-CN" altLang="en-US" sz="2400" b="1" dirty="0" smtClean="0"/>
              <a:t>采用</a:t>
            </a:r>
            <a:r>
              <a:rPr lang="zh-CN" altLang="en-US" sz="2400" b="1" dirty="0"/>
              <a:t>结构化程序设计语言编程，因此</a:t>
            </a:r>
            <a:r>
              <a:rPr lang="zh-CN" altLang="en-US" sz="2400" b="1" dirty="0" smtClean="0"/>
              <a:t>也称为</a:t>
            </a:r>
            <a:r>
              <a:rPr lang="zh-CN" altLang="en-US" sz="2400" b="1" dirty="0"/>
              <a:t>结构化程序</a:t>
            </a:r>
            <a:r>
              <a:rPr lang="zh-CN" altLang="en-US" sz="2400" b="1" dirty="0" smtClean="0"/>
              <a:t>设计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1）</a:t>
            </a:r>
            <a:r>
              <a:rPr lang="zh-CN" altLang="en-US" sz="2400" b="1" dirty="0"/>
              <a:t>结构化程序设计的基本内容</a:t>
            </a:r>
          </a:p>
          <a:p>
            <a:pPr lvl="1" eaLnBrk="1" hangingPunct="1"/>
            <a:r>
              <a:rPr lang="zh-CN" altLang="en-US" sz="2200" b="1" dirty="0"/>
              <a:t>结构类型：顺序、分支、循环</a:t>
            </a:r>
          </a:p>
          <a:p>
            <a:pPr lvl="1" eaLnBrk="1" hangingPunct="1"/>
            <a:r>
              <a:rPr lang="zh-CN" altLang="en-US" sz="2200" b="1" dirty="0"/>
              <a:t>结构化程序设计思想：利用过程或函数来抽象和模拟客观现实</a:t>
            </a:r>
            <a:endParaRPr lang="en-US" altLang="zh-CN" sz="2200" b="1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2）</a:t>
            </a:r>
            <a:r>
              <a:rPr lang="zh-CN" altLang="en-US" sz="2400" b="1" dirty="0"/>
              <a:t>结构化程序设计的方法</a:t>
            </a:r>
          </a:p>
          <a:p>
            <a:pPr lvl="1" eaLnBrk="1" hangingPunct="1"/>
            <a:r>
              <a:rPr lang="zh-CN" altLang="en-US" sz="2200" b="1" dirty="0"/>
              <a:t>重点</a:t>
            </a:r>
            <a:r>
              <a:rPr lang="zh-CN" altLang="en-US" sz="2200" b="1" dirty="0" smtClean="0"/>
              <a:t>：如何</a:t>
            </a:r>
            <a:r>
              <a:rPr lang="zh-CN" altLang="en-US" sz="2200" b="1" dirty="0"/>
              <a:t>实现细节过程方面，将数据与函数分开。</a:t>
            </a:r>
          </a:p>
          <a:p>
            <a:pPr lvl="1" eaLnBrk="1" hangingPunct="1"/>
            <a:r>
              <a:rPr lang="zh-CN" altLang="en-US" sz="2200" b="1" dirty="0"/>
              <a:t>形式</a:t>
            </a:r>
            <a:r>
              <a:rPr lang="zh-CN" altLang="en-US" sz="2200" b="1" dirty="0" smtClean="0"/>
              <a:t>：主模</a:t>
            </a:r>
            <a:r>
              <a:rPr lang="zh-CN" altLang="en-US" sz="2200" b="1" dirty="0"/>
              <a:t>块</a:t>
            </a:r>
            <a:r>
              <a:rPr lang="en-US" altLang="zh-CN" sz="2200" b="1" dirty="0"/>
              <a:t>+</a:t>
            </a:r>
            <a:r>
              <a:rPr lang="zh-CN" altLang="en-US" sz="2200" b="1" dirty="0"/>
              <a:t>若干个子模块（</a:t>
            </a:r>
            <a:r>
              <a:rPr lang="en-US" altLang="zh-CN" sz="2200" b="1" dirty="0"/>
              <a:t>main</a:t>
            </a:r>
            <a:r>
              <a:rPr lang="zh-CN" altLang="en-US" sz="2200" b="1" dirty="0"/>
              <a:t>函数</a:t>
            </a:r>
            <a:r>
              <a:rPr lang="en-US" altLang="zh-CN" sz="2200" b="1" dirty="0"/>
              <a:t>+</a:t>
            </a:r>
            <a:r>
              <a:rPr lang="zh-CN" altLang="en-US" sz="2200" b="1" dirty="0"/>
              <a:t>子函数）。</a:t>
            </a:r>
          </a:p>
          <a:p>
            <a:pPr lvl="1" eaLnBrk="1" hangingPunct="1"/>
            <a:r>
              <a:rPr lang="zh-CN" altLang="en-US" sz="2200" b="1" dirty="0"/>
              <a:t>特点</a:t>
            </a:r>
            <a:r>
              <a:rPr lang="zh-CN" altLang="en-US" sz="2200" b="1" dirty="0" smtClean="0"/>
              <a:t>：自顶向下</a:t>
            </a:r>
            <a:r>
              <a:rPr lang="zh-CN" altLang="en-US" sz="2200" b="1" dirty="0"/>
              <a:t>，逐步求精</a:t>
            </a:r>
            <a:r>
              <a:rPr lang="en-US" altLang="zh-CN" sz="2200" b="1" dirty="0"/>
              <a:t>——</a:t>
            </a:r>
            <a:r>
              <a:rPr lang="zh-CN" altLang="en-US" sz="2200" b="1" dirty="0"/>
              <a:t>功能分解。</a:t>
            </a:r>
          </a:p>
          <a:p>
            <a:pPr lvl="1" eaLnBrk="1" hangingPunct="1"/>
            <a:r>
              <a:rPr lang="zh-CN" altLang="en-US" sz="2200" b="1" dirty="0"/>
              <a:t>缺点</a:t>
            </a:r>
            <a:r>
              <a:rPr lang="zh-CN" altLang="en-US" sz="2200" b="1" dirty="0" smtClean="0"/>
              <a:t>：效率低，是手工作坊式的编程。</a:t>
            </a:r>
          </a:p>
          <a:p>
            <a:pPr lvl="2" eaLnBrk="1" hangingPunct="1"/>
            <a:endParaRPr lang="zh-CN" altLang="en-US" sz="2200" b="1" dirty="0"/>
          </a:p>
          <a:p>
            <a:pPr lvl="3" eaLnBrk="1" hangingPunct="1">
              <a:lnSpc>
                <a:spcPct val="80000"/>
              </a:lnSpc>
            </a:pP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6632"/>
            <a:ext cx="7772400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1.3  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en-US" sz="3600" b="1" kern="1200" dirty="0">
                <a:solidFill>
                  <a:srgbClr val="C00000"/>
                </a:solidFill>
                <a:latin typeface="+mn-lt"/>
              </a:rPr>
              <a:t>与面向对象程序设计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3"/>
            <a:ext cx="8640959" cy="3096343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1.3.1 C++</a:t>
            </a:r>
            <a:r>
              <a:rPr lang="zh-CN" altLang="zh-CN" sz="2800" b="1" dirty="0" smtClean="0"/>
              <a:t>简史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1.3.2 C++</a:t>
            </a:r>
            <a:r>
              <a:rPr lang="zh-CN" altLang="en-US" sz="2800" b="1" dirty="0" smtClean="0"/>
              <a:t>的特点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1.3.3 C++</a:t>
            </a:r>
            <a:r>
              <a:rPr lang="zh-CN" altLang="en-US" sz="2800" b="1" dirty="0" smtClean="0"/>
              <a:t>程序的结构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1.3.4 </a:t>
            </a:r>
            <a:r>
              <a:rPr lang="zh-CN" altLang="en-US" sz="2800" b="1" dirty="0" smtClean="0"/>
              <a:t>标准</a:t>
            </a:r>
            <a:r>
              <a:rPr lang="en-US" altLang="zh-CN" sz="2800" b="1" dirty="0" smtClean="0"/>
              <a:t>C++</a:t>
            </a:r>
            <a:r>
              <a:rPr lang="zh-CN" altLang="en-US" sz="2800" b="1" dirty="0" smtClean="0"/>
              <a:t>程序设计</a:t>
            </a:r>
            <a:endParaRPr lang="zh-CN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879" y="116632"/>
            <a:ext cx="8158162" cy="6731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1.3.1  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简史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97668" cy="345673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C</a:t>
            </a:r>
            <a:r>
              <a:rPr lang="en-US" altLang="zh-CN" sz="2800" b="1" dirty="0">
                <a:solidFill>
                  <a:srgbClr val="0000CC"/>
                </a:solidFill>
              </a:rPr>
              <a:t>++</a:t>
            </a:r>
            <a:r>
              <a:rPr lang="zh-CN" altLang="en-US" sz="2800" b="1" dirty="0">
                <a:solidFill>
                  <a:srgbClr val="0000CC"/>
                </a:solidFill>
              </a:rPr>
              <a:t>简史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/>
              <a:t>C++</a:t>
            </a:r>
            <a:r>
              <a:rPr lang="zh-CN" altLang="en-US" sz="2400" b="1" dirty="0"/>
              <a:t>起源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b="1" dirty="0"/>
              <a:t>20</a:t>
            </a:r>
            <a:r>
              <a:rPr lang="zh-CN" altLang="en-US" sz="2000" b="1" dirty="0"/>
              <a:t>世纪</a:t>
            </a:r>
            <a:r>
              <a:rPr lang="en-US" altLang="zh-CN" sz="2000" b="1" dirty="0"/>
              <a:t>80</a:t>
            </a:r>
            <a:r>
              <a:rPr lang="zh-CN" altLang="en-US" sz="2000" b="1" dirty="0"/>
              <a:t>年代，</a:t>
            </a:r>
            <a:r>
              <a:rPr lang="en-US" altLang="zh-CN" sz="2000" b="1" dirty="0"/>
              <a:t>AT&amp;T Bell</a:t>
            </a:r>
            <a:r>
              <a:rPr lang="zh-CN" altLang="en-US" sz="2000" b="1" dirty="0"/>
              <a:t>　实验室　</a:t>
            </a:r>
            <a:r>
              <a:rPr lang="en-US" altLang="zh-CN" sz="2000" b="1" dirty="0"/>
              <a:t>Bjarne </a:t>
            </a:r>
            <a:r>
              <a:rPr lang="en-US" altLang="zh-CN" sz="2000" b="1" dirty="0" err="1"/>
              <a:t>Stroustrup</a:t>
            </a:r>
            <a:endParaRPr lang="en-US" altLang="zh-CN" sz="2000" b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/>
              <a:t>C++</a:t>
            </a:r>
            <a:r>
              <a:rPr lang="zh-CN" altLang="en-US" sz="2400" b="1" dirty="0"/>
              <a:t>发展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/>
              <a:t>B → C→ </a:t>
            </a:r>
            <a:r>
              <a:rPr lang="zh-CN" altLang="en-US" sz="2400" b="1" dirty="0"/>
              <a:t>带类的</a:t>
            </a:r>
            <a:r>
              <a:rPr lang="en-US" altLang="zh-CN" sz="2400" b="1" dirty="0"/>
              <a:t>C → C++ → </a:t>
            </a:r>
            <a:r>
              <a:rPr lang="zh-CN" altLang="en-US" sz="2400" b="1" dirty="0"/>
              <a:t>标准</a:t>
            </a:r>
            <a:r>
              <a:rPr lang="en-US" altLang="zh-CN" sz="2400" b="1" dirty="0"/>
              <a:t>C++ → </a:t>
            </a:r>
            <a:r>
              <a:rPr lang="zh-CN" altLang="en-US" sz="2400" b="1" dirty="0"/>
              <a:t>托管</a:t>
            </a:r>
            <a:r>
              <a:rPr lang="en-US" altLang="zh-CN" sz="2400" b="1" dirty="0"/>
              <a:t>C++</a:t>
            </a:r>
            <a:endParaRPr lang="en-US" altLang="zh-CN" sz="24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/>
              <a:t>C++</a:t>
            </a:r>
            <a:r>
              <a:rPr lang="zh-CN" altLang="en-US" sz="2400" b="1" dirty="0"/>
              <a:t>标准的修订</a:t>
            </a:r>
            <a:endParaRPr lang="en-US" altLang="zh-CN" sz="2400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3" y="4869160"/>
            <a:ext cx="886098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321" y="21497"/>
            <a:ext cx="8007350" cy="889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1.3.1  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简史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52" y="1124744"/>
            <a:ext cx="8964488" cy="432048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  2.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传统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与标准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五</a:t>
            </a:r>
            <a:r>
              <a:rPr lang="zh-CN" altLang="en-US" sz="2400" b="1" dirty="0" smtClean="0"/>
              <a:t>次主要修订</a:t>
            </a:r>
            <a:r>
              <a:rPr lang="zh-CN" altLang="en-US" sz="2400" b="1" dirty="0"/>
              <a:t>：</a:t>
            </a:r>
            <a:r>
              <a:rPr lang="en-US" altLang="zh-CN" sz="2400" b="1" dirty="0" smtClean="0"/>
              <a:t>1985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1998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2003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2011(C++ 11)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2017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1998</a:t>
            </a:r>
            <a:r>
              <a:rPr lang="zh-CN" altLang="en-US" sz="2400" b="1" dirty="0"/>
              <a:t>年确定的版本为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/>
              <a:t>，之前的称</a:t>
            </a:r>
            <a:r>
              <a:rPr lang="zh-CN" altLang="en-US" sz="2400" b="1" dirty="0">
                <a:solidFill>
                  <a:srgbClr val="FF0000"/>
                </a:solidFill>
              </a:rPr>
              <a:t>传统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/>
              <a:t>标准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包括传统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的全部功能，且更庞大、</a:t>
            </a:r>
            <a:r>
              <a:rPr lang="zh-CN" altLang="en-US" sz="2400" b="1" dirty="0" smtClean="0"/>
              <a:t>全面</a:t>
            </a:r>
            <a:endParaRPr lang="zh-CN" altLang="en-US" sz="2400" b="1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b="1" dirty="0"/>
              <a:t>.h</a:t>
            </a:r>
            <a:r>
              <a:rPr lang="zh-CN" altLang="en-US" sz="2400" b="1" dirty="0"/>
              <a:t>和无扩展名的头文件：</a:t>
            </a:r>
            <a:endParaRPr lang="en-US" altLang="zh-CN" sz="2400" b="1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200" b="1" dirty="0"/>
              <a:t>传统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为</a:t>
            </a:r>
            <a:r>
              <a:rPr lang="en-US" altLang="zh-CN" sz="2200" b="1" dirty="0"/>
              <a:t>.h</a:t>
            </a:r>
            <a:r>
              <a:rPr lang="zh-CN" altLang="en-US" sz="2200" b="1" dirty="0"/>
              <a:t>头文件，如</a:t>
            </a:r>
            <a:r>
              <a:rPr lang="en-US" altLang="zh-CN" sz="2200" b="1" dirty="0" err="1"/>
              <a:t>iostream.h</a:t>
            </a:r>
            <a:r>
              <a:rPr lang="zh-CN" altLang="en-US" sz="2200" b="1" dirty="0"/>
              <a:t>、</a:t>
            </a:r>
            <a:r>
              <a:rPr lang="en-US" altLang="zh-CN" sz="2200" b="1" dirty="0" err="1"/>
              <a:t>fstream.h</a:t>
            </a:r>
            <a:r>
              <a:rPr lang="zh-CN" altLang="en-US" sz="2200" b="1" dirty="0"/>
              <a:t>、</a:t>
            </a:r>
            <a:r>
              <a:rPr lang="en-US" altLang="zh-CN" sz="2200" b="1" dirty="0" err="1"/>
              <a:t>string.h</a:t>
            </a:r>
            <a:r>
              <a:rPr lang="zh-CN" altLang="en-US" sz="2200" b="1" dirty="0"/>
              <a:t>；</a:t>
            </a:r>
            <a:endParaRPr lang="en-US" altLang="zh-CN" sz="2200" b="1" dirty="0"/>
          </a:p>
          <a:p>
            <a:pPr lvl="2" eaLnBrk="1" hangingPunct="1">
              <a:lnSpc>
                <a:spcPct val="150000"/>
              </a:lnSpc>
            </a:pPr>
            <a:r>
              <a:rPr lang="zh-CN" altLang="en-US" sz="2200" b="1" dirty="0"/>
              <a:t>标准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对应的头文件为</a:t>
            </a:r>
            <a:r>
              <a:rPr lang="en-US" altLang="zh-CN" sz="2200" b="1" dirty="0" err="1"/>
              <a:t>iostream</a:t>
            </a:r>
            <a:r>
              <a:rPr lang="zh-CN" altLang="en-US" sz="2200" b="1" dirty="0"/>
              <a:t>、</a:t>
            </a:r>
            <a:r>
              <a:rPr lang="en-US" altLang="zh-CN" sz="2200" b="1" dirty="0" err="1"/>
              <a:t>fstream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string</a:t>
            </a:r>
            <a:r>
              <a:rPr lang="zh-CN" altLang="en-US" sz="22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259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321" y="21497"/>
            <a:ext cx="8007350" cy="889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1.3.2 </a:t>
            </a:r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 C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的特点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512" y="1124744"/>
            <a:ext cx="8712967" cy="4223866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在对</a:t>
            </a:r>
            <a:r>
              <a:rPr lang="en-US" altLang="zh-CN" sz="2800" b="1" dirty="0">
                <a:solidFill>
                  <a:srgbClr val="0000CC"/>
                </a:solidFill>
              </a:rPr>
              <a:t>C</a:t>
            </a:r>
            <a:r>
              <a:rPr lang="zh-CN" altLang="en-US" sz="2800" b="1" dirty="0">
                <a:solidFill>
                  <a:srgbClr val="0000CC"/>
                </a:solidFill>
              </a:rPr>
              <a:t>语言进行扩展的同时，</a:t>
            </a:r>
            <a:r>
              <a:rPr lang="zh-CN" altLang="zh-CN" sz="2800" b="1" dirty="0">
                <a:solidFill>
                  <a:srgbClr val="0000CC"/>
                </a:solidFill>
              </a:rPr>
              <a:t>保留了</a:t>
            </a:r>
            <a:r>
              <a:rPr lang="en-US" altLang="zh-CN" sz="2800" b="1" dirty="0">
                <a:solidFill>
                  <a:srgbClr val="0000CC"/>
                </a:solidFill>
              </a:rPr>
              <a:t>C</a:t>
            </a:r>
            <a:r>
              <a:rPr lang="zh-CN" altLang="zh-CN" sz="2800" b="1" dirty="0">
                <a:solidFill>
                  <a:srgbClr val="0000CC"/>
                </a:solidFill>
              </a:rPr>
              <a:t>语言的原有特征和优点</a:t>
            </a:r>
            <a:r>
              <a:rPr lang="zh-CN" altLang="en-US" sz="2800" b="1" dirty="0">
                <a:solidFill>
                  <a:srgbClr val="0000CC"/>
                </a:solidFill>
              </a:rPr>
              <a:t>，具有以下特征：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 smtClean="0"/>
              <a:t>兼容</a:t>
            </a:r>
            <a:r>
              <a:rPr lang="en-US" altLang="zh-CN" sz="2400" b="1" dirty="0"/>
              <a:t>C</a:t>
            </a:r>
            <a:r>
              <a:rPr lang="zh-CN" altLang="en-US" sz="2400" b="1" dirty="0" smtClean="0"/>
              <a:t>语言</a:t>
            </a:r>
            <a:r>
              <a:rPr lang="zh-CN" altLang="en-US" sz="2400" b="1" dirty="0"/>
              <a:t>，支持面向过程程序设计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扩展</a:t>
            </a:r>
            <a:r>
              <a:rPr lang="zh-CN" altLang="en-US" sz="2400" b="1" dirty="0" smtClean="0"/>
              <a:t>了</a:t>
            </a:r>
            <a:r>
              <a:rPr lang="en-US" altLang="zh-CN" sz="2400" b="1" dirty="0"/>
              <a:t>C</a:t>
            </a:r>
            <a:r>
              <a:rPr lang="en-US" altLang="zh-CN" sz="2400" b="1" dirty="0" smtClean="0"/>
              <a:t>，</a:t>
            </a:r>
            <a:r>
              <a:rPr lang="zh-CN" altLang="en-US" sz="2400" b="1" dirty="0"/>
              <a:t>支持面向对象的程序设计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丰富的运算符和数据类型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高效性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灵活性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可移植性强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0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1.3.3 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程序的结构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3816424" cy="496855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C</a:t>
            </a:r>
            <a:r>
              <a:rPr lang="en-US" altLang="zh-CN" sz="2800" b="1" dirty="0">
                <a:solidFill>
                  <a:srgbClr val="0000CC"/>
                </a:solidFill>
              </a:rPr>
              <a:t>++</a:t>
            </a:r>
            <a:r>
              <a:rPr lang="zh-CN" altLang="en-US" sz="2800" b="1" dirty="0">
                <a:solidFill>
                  <a:srgbClr val="0000CC"/>
                </a:solidFill>
              </a:rPr>
              <a:t>程序的构成</a:t>
            </a:r>
          </a:p>
          <a:p>
            <a:pPr lvl="1" eaLnBrk="1" hangingPunct="1"/>
            <a:r>
              <a:rPr lang="zh-CN" altLang="en-US" sz="2400" b="1" dirty="0"/>
              <a:t>声明部分</a:t>
            </a:r>
          </a:p>
          <a:p>
            <a:pPr lvl="1" eaLnBrk="1" hangingPunct="1"/>
            <a:r>
              <a:rPr lang="zh-CN" altLang="en-US" sz="2400" b="1" dirty="0"/>
              <a:t>主函数部分</a:t>
            </a:r>
          </a:p>
          <a:p>
            <a:pPr lvl="1" eaLnBrk="1" hangingPunct="1"/>
            <a:r>
              <a:rPr lang="zh-CN" altLang="en-US" sz="2400" b="1" dirty="0"/>
              <a:t>函数定义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C</a:t>
            </a:r>
            <a:r>
              <a:rPr lang="en-US" altLang="zh-CN" sz="2800" b="1" dirty="0">
                <a:solidFill>
                  <a:srgbClr val="0000CC"/>
                </a:solidFill>
              </a:rPr>
              <a:t>++</a:t>
            </a:r>
            <a:r>
              <a:rPr lang="zh-CN" altLang="en-US" sz="2800" b="1" dirty="0">
                <a:solidFill>
                  <a:srgbClr val="0000CC"/>
                </a:solidFill>
              </a:rPr>
              <a:t>程序文件</a:t>
            </a:r>
          </a:p>
          <a:p>
            <a:pPr lvl="1" eaLnBrk="1" hangingPunct="1"/>
            <a:r>
              <a:rPr lang="zh-CN" altLang="en-US" sz="2400" b="1" dirty="0"/>
              <a:t>头文件：</a:t>
            </a:r>
            <a:r>
              <a:rPr lang="en-US" altLang="zh-CN" sz="2400" b="1" dirty="0"/>
              <a:t>.h  .</a:t>
            </a:r>
            <a:r>
              <a:rPr lang="en-US" altLang="zh-CN" sz="2400" b="1" dirty="0" err="1"/>
              <a:t>hpp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源文件</a:t>
            </a:r>
            <a:r>
              <a:rPr lang="en-US" altLang="zh-CN" sz="2400" b="1" dirty="0"/>
              <a:t>:  .</a:t>
            </a:r>
            <a:r>
              <a:rPr lang="en-US" altLang="zh-CN" sz="2400" b="1" dirty="0" err="1"/>
              <a:t>cpp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程序</a:t>
            </a:r>
            <a:r>
              <a:rPr lang="zh-CN" altLang="en-US" sz="2800" b="1" dirty="0"/>
              <a:t>结构的一个</a:t>
            </a:r>
            <a:r>
              <a:rPr lang="zh-CN" altLang="en-US" sz="2800" b="1" dirty="0" smtClean="0"/>
              <a:t>例程如右所示：</a:t>
            </a:r>
            <a:endParaRPr lang="zh-CN" altLang="en-US" sz="2800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24744"/>
            <a:ext cx="482453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53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1.3.4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标准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程序设计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36" y="1124744"/>
            <a:ext cx="8838728" cy="43924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标准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程序设计的概念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 smtClean="0"/>
              <a:t>1998</a:t>
            </a:r>
            <a:r>
              <a:rPr lang="zh-CN" altLang="en-US" sz="2400" b="1" dirty="0" smtClean="0"/>
              <a:t>年由</a:t>
            </a:r>
            <a:r>
              <a:rPr lang="en-US" altLang="zh-CN" sz="2400" b="1" dirty="0" smtClean="0"/>
              <a:t>ANSI/ISO</a:t>
            </a:r>
            <a:r>
              <a:rPr lang="zh-CN" altLang="zh-CN" sz="2400" b="1" dirty="0" smtClean="0"/>
              <a:t>完成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C++</a:t>
            </a:r>
            <a:r>
              <a:rPr lang="en-US" altLang="zh-CN" sz="2400" b="1" dirty="0" smtClean="0"/>
              <a:t>98</a:t>
            </a:r>
            <a:r>
              <a:rPr lang="zh-CN" altLang="en-US" sz="2400" b="1" dirty="0" smtClean="0"/>
              <a:t>被</a:t>
            </a:r>
            <a:r>
              <a:rPr lang="zh-CN" altLang="zh-CN" sz="2400" b="1" dirty="0" smtClean="0"/>
              <a:t>称为</a:t>
            </a:r>
            <a:r>
              <a:rPr lang="zh-CN" altLang="zh-CN" sz="2400" b="1" dirty="0"/>
              <a:t>标准</a:t>
            </a:r>
            <a:r>
              <a:rPr lang="en-US" altLang="zh-CN" sz="2400" b="1" dirty="0"/>
              <a:t>C</a:t>
            </a:r>
            <a:r>
              <a:rPr lang="en-US" altLang="zh-CN" sz="2400" b="1" dirty="0" smtClean="0"/>
              <a:t>++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按</a:t>
            </a:r>
            <a:r>
              <a:rPr lang="zh-CN" altLang="en-US" sz="2400" b="1" dirty="0"/>
              <a:t>此版本及</a:t>
            </a:r>
            <a:r>
              <a:rPr lang="zh-CN" altLang="en-US" sz="2400" b="1" dirty="0" smtClean="0"/>
              <a:t>之后规范</a:t>
            </a:r>
            <a:r>
              <a:rPr lang="zh-CN" altLang="en-US" sz="2400" b="1" dirty="0"/>
              <a:t>进行编程均称之为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</a:rPr>
              <a:t>程序设计</a:t>
            </a:r>
            <a:r>
              <a:rPr lang="zh-CN" altLang="en-US" sz="2400" b="1" dirty="0"/>
              <a:t>。</a:t>
            </a:r>
            <a:r>
              <a:rPr lang="zh-CN" altLang="zh-CN" sz="2400" b="1" dirty="0"/>
              <a:t>而</a:t>
            </a:r>
            <a:r>
              <a:rPr lang="zh-CN" altLang="en-US" sz="2400" b="1" dirty="0"/>
              <a:t>以</a:t>
            </a:r>
            <a:r>
              <a:rPr lang="zh-CN" altLang="zh-CN" sz="2400" b="1" dirty="0"/>
              <a:t>此前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规范进行编程</a:t>
            </a:r>
            <a:r>
              <a:rPr lang="zh-CN" altLang="zh-CN" sz="2400" b="1" dirty="0"/>
              <a:t>，则被称为</a:t>
            </a:r>
            <a:r>
              <a:rPr lang="zh-CN" altLang="zh-CN" sz="2400" b="1" dirty="0">
                <a:solidFill>
                  <a:srgbClr val="FF0000"/>
                </a:solidFill>
              </a:rPr>
              <a:t>传统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en-US" sz="2400" b="1" dirty="0">
                <a:solidFill>
                  <a:srgbClr val="FF0000"/>
                </a:solidFill>
              </a:rPr>
              <a:t>程序设计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lvl="1"/>
            <a:r>
              <a:rPr lang="en-US" altLang="zh-CN" sz="2200" b="1" dirty="0"/>
              <a:t>C++98 VS C++11、C++14、C++17</a:t>
            </a:r>
          </a:p>
          <a:p>
            <a:pPr marL="1200150" lvl="2" indent="-342900"/>
            <a:r>
              <a:rPr lang="en-US" altLang="zh-CN" sz="2200" b="1" dirty="0"/>
              <a:t>C++</a:t>
            </a:r>
            <a:r>
              <a:rPr lang="en-US" altLang="zh-CN" sz="2200" b="1" dirty="0" smtClean="0"/>
              <a:t>98</a:t>
            </a:r>
            <a:r>
              <a:rPr lang="zh-CN" altLang="en-US" sz="2200" b="1" dirty="0" smtClean="0"/>
              <a:t>最</a:t>
            </a:r>
            <a:r>
              <a:rPr lang="zh-CN" altLang="en-US" sz="2200" b="1" dirty="0"/>
              <a:t>经典，</a:t>
            </a:r>
            <a:r>
              <a:rPr lang="zh-CN" altLang="en-US" sz="2200" b="1" dirty="0" smtClean="0"/>
              <a:t>目前仍广泛应用，</a:t>
            </a:r>
            <a:r>
              <a:rPr lang="en-US" altLang="zh-CN" sz="2200" b="1" dirty="0"/>
              <a:t>C++14</a:t>
            </a:r>
            <a:r>
              <a:rPr lang="zh-CN" altLang="en-US" sz="2200" b="1" dirty="0"/>
              <a:t>对</a:t>
            </a:r>
            <a:r>
              <a:rPr lang="en-US" altLang="zh-CN" sz="2200" b="1" dirty="0"/>
              <a:t>C++11</a:t>
            </a:r>
            <a:r>
              <a:rPr lang="zh-CN" altLang="en-US" sz="2200" b="1" dirty="0"/>
              <a:t>的改变不是太多，</a:t>
            </a:r>
            <a:r>
              <a:rPr lang="en-US" altLang="zh-CN" sz="2200" b="1" dirty="0"/>
              <a:t>C++17</a:t>
            </a:r>
            <a:r>
              <a:rPr lang="zh-CN" altLang="en-US" sz="2200" b="1" dirty="0"/>
              <a:t>刚发布不久，一些新特征还不被人们了解。</a:t>
            </a:r>
            <a:endParaRPr lang="en-US" altLang="zh-CN" sz="2200" b="1" dirty="0"/>
          </a:p>
          <a:p>
            <a:pPr marL="1200150" lvl="2" indent="-342900"/>
            <a:r>
              <a:rPr lang="en-US" altLang="zh-CN" sz="2200" b="1" dirty="0"/>
              <a:t>C++11</a:t>
            </a:r>
            <a:r>
              <a:rPr lang="zh-CN" altLang="en-US" sz="2200" b="1" dirty="0"/>
              <a:t>注入了当前</a:t>
            </a:r>
            <a:r>
              <a:rPr lang="en-US" altLang="zh-CN" sz="2200" b="1" dirty="0"/>
              <a:t>OOP</a:t>
            </a:r>
            <a:r>
              <a:rPr lang="zh-CN" altLang="en-US" sz="2200" b="1" dirty="0"/>
              <a:t>语言的许多新特征，如</a:t>
            </a:r>
            <a:r>
              <a:rPr lang="zh-CN" altLang="en-US" sz="2200" b="1" dirty="0">
                <a:solidFill>
                  <a:srgbClr val="0000CC"/>
                </a:solidFill>
              </a:rPr>
              <a:t>类型自动推断、范围</a:t>
            </a:r>
            <a:r>
              <a:rPr lang="en-US" altLang="zh-CN" sz="2200" b="1" dirty="0">
                <a:solidFill>
                  <a:srgbClr val="0000CC"/>
                </a:solidFill>
              </a:rPr>
              <a:t>for</a:t>
            </a:r>
            <a:r>
              <a:rPr lang="zh-CN" altLang="en-US" sz="2200" b="1" dirty="0">
                <a:solidFill>
                  <a:srgbClr val="0000CC"/>
                </a:solidFill>
              </a:rPr>
              <a:t>，</a:t>
            </a:r>
            <a:r>
              <a:rPr lang="en-US" altLang="zh-CN" sz="2200" b="1" dirty="0" err="1">
                <a:solidFill>
                  <a:srgbClr val="0000CC"/>
                </a:solidFill>
              </a:rPr>
              <a:t>lamada</a:t>
            </a:r>
            <a:r>
              <a:rPr lang="zh-CN" altLang="en-US" sz="2200" b="1" dirty="0">
                <a:solidFill>
                  <a:srgbClr val="0000CC"/>
                </a:solidFill>
              </a:rPr>
              <a:t>函数、移动函数，构造函数继承，类内初始值列表，</a:t>
            </a:r>
            <a:r>
              <a:rPr lang="zh-CN" altLang="en-US" sz="2200" b="1" dirty="0"/>
              <a:t>为程序设计带来了许多方便</a:t>
            </a:r>
            <a:r>
              <a:rPr lang="zh-CN" altLang="en-US" sz="2200" b="1" dirty="0" smtClean="0"/>
              <a:t>，是</a:t>
            </a:r>
            <a:r>
              <a:rPr lang="zh-CN" altLang="en-US" sz="2200" b="1" dirty="0"/>
              <a:t>当前</a:t>
            </a:r>
            <a:r>
              <a:rPr lang="en-US" altLang="zh-CN" sz="2200" b="1" dirty="0"/>
              <a:t>C++</a:t>
            </a:r>
            <a:r>
              <a:rPr lang="zh-CN" altLang="en-US" sz="2200" b="1" dirty="0"/>
              <a:t>编程的首选</a:t>
            </a:r>
            <a:r>
              <a:rPr lang="zh-CN" altLang="en-US" sz="2200" b="1" dirty="0" smtClean="0"/>
              <a:t>！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219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1.3.4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标准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程序设计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124744"/>
            <a:ext cx="8856984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标准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与传统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的编程差异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（1</a:t>
            </a:r>
            <a:r>
              <a:rPr lang="zh-CN" altLang="en-US" b="1" dirty="0">
                <a:solidFill>
                  <a:srgbClr val="FF0000"/>
                </a:solidFill>
              </a:rPr>
              <a:t>）系统库函数</a:t>
            </a:r>
            <a:r>
              <a:rPr lang="zh-CN" altLang="zh-CN" b="1" dirty="0">
                <a:solidFill>
                  <a:srgbClr val="FF0000"/>
                </a:solidFill>
              </a:rPr>
              <a:t>头文件区别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b="1" dirty="0"/>
              <a:t>传统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.h</a:t>
            </a:r>
            <a:r>
              <a:rPr lang="zh-CN" altLang="zh-CN" sz="2400" b="1" dirty="0"/>
              <a:t>头文</a:t>
            </a:r>
            <a:r>
              <a:rPr lang="zh-CN" altLang="zh-CN" sz="2400" b="1" dirty="0" smtClean="0"/>
              <a:t>：</a:t>
            </a:r>
            <a:endParaRPr lang="en-US" altLang="zh-CN" sz="2400" b="1" dirty="0"/>
          </a:p>
          <a:p>
            <a:pPr lvl="2"/>
            <a:r>
              <a:rPr lang="en-US" altLang="zh-CN" b="1" dirty="0" err="1"/>
              <a:t>iostream.h</a:t>
            </a:r>
            <a:r>
              <a:rPr lang="zh-CN" altLang="zh-CN" b="1" dirty="0"/>
              <a:t>、</a:t>
            </a:r>
            <a:r>
              <a:rPr lang="en-US" altLang="zh-CN" b="1" dirty="0" err="1"/>
              <a:t>fstream.h</a:t>
            </a:r>
            <a:r>
              <a:rPr lang="zh-CN" altLang="zh-CN" b="1" dirty="0"/>
              <a:t>、</a:t>
            </a:r>
            <a:r>
              <a:rPr lang="en-US" altLang="zh-CN" b="1" dirty="0" err="1"/>
              <a:t>string.h</a:t>
            </a:r>
            <a:r>
              <a:rPr lang="zh-CN" altLang="zh-CN" b="1" dirty="0"/>
              <a:t>，</a:t>
            </a:r>
            <a:r>
              <a:rPr lang="en-US" altLang="zh-CN" b="1" dirty="0" err="1"/>
              <a:t>stdio.h</a:t>
            </a:r>
            <a:r>
              <a:rPr lang="zh-CN" altLang="zh-CN" b="1" dirty="0"/>
              <a:t>、</a:t>
            </a:r>
            <a:r>
              <a:rPr lang="en-US" altLang="zh-CN" b="1" dirty="0" err="1"/>
              <a:t>math.h</a:t>
            </a:r>
            <a:endParaRPr lang="zh-CN" altLang="zh-CN" b="1" dirty="0"/>
          </a:p>
          <a:p>
            <a:pPr lvl="1"/>
            <a:r>
              <a:rPr lang="zh-CN" altLang="zh-CN" sz="2400" b="1" dirty="0"/>
              <a:t>标准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为同名无</a:t>
            </a:r>
            <a:r>
              <a:rPr lang="en-US" altLang="zh-CN" sz="2400" b="1" dirty="0"/>
              <a:t>.h</a:t>
            </a:r>
            <a:r>
              <a:rPr lang="zh-CN" altLang="zh-CN" sz="2400" b="1" dirty="0"/>
              <a:t>文件：</a:t>
            </a:r>
            <a:endParaRPr lang="en-US" altLang="zh-CN" sz="2400" b="1" dirty="0"/>
          </a:p>
          <a:p>
            <a:pPr lvl="2"/>
            <a:r>
              <a:rPr lang="en-US" altLang="zh-CN" b="1" dirty="0" err="1"/>
              <a:t>iostream</a:t>
            </a:r>
            <a:r>
              <a:rPr lang="zh-CN" altLang="zh-CN" b="1" dirty="0"/>
              <a:t>、</a:t>
            </a:r>
            <a:r>
              <a:rPr lang="en-US" altLang="zh-CN" b="1" dirty="0"/>
              <a:t>   </a:t>
            </a:r>
            <a:r>
              <a:rPr lang="en-US" altLang="zh-CN" b="1" dirty="0" err="1"/>
              <a:t>fstream</a:t>
            </a:r>
            <a:r>
              <a:rPr lang="zh-CN" altLang="zh-CN" b="1" dirty="0"/>
              <a:t>、</a:t>
            </a:r>
            <a:r>
              <a:rPr lang="en-US" altLang="zh-CN" b="1" dirty="0"/>
              <a:t>   string</a:t>
            </a:r>
            <a:r>
              <a:rPr lang="zh-CN" altLang="zh-CN" b="1" dirty="0"/>
              <a:t>，</a:t>
            </a:r>
            <a:r>
              <a:rPr lang="en-US" altLang="zh-CN" b="1" dirty="0"/>
              <a:t>   </a:t>
            </a:r>
            <a:r>
              <a:rPr lang="en-US" altLang="zh-CN" b="1" dirty="0" err="1"/>
              <a:t>cstdio</a:t>
            </a:r>
            <a:r>
              <a:rPr lang="zh-CN" altLang="zh-CN" b="1" dirty="0"/>
              <a:t>、</a:t>
            </a:r>
            <a:r>
              <a:rPr lang="en-US" altLang="zh-CN" b="1" dirty="0" err="1"/>
              <a:t>cmath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（2）</a:t>
            </a:r>
            <a:r>
              <a:rPr lang="zh-CN" altLang="zh-CN" b="1" dirty="0">
                <a:solidFill>
                  <a:srgbClr val="FF0000"/>
                </a:solidFill>
              </a:rPr>
              <a:t>命名空间限定</a:t>
            </a:r>
          </a:p>
          <a:p>
            <a:pPr lvl="1"/>
            <a:r>
              <a:rPr lang="zh-CN" altLang="zh-CN" sz="2400" b="1" dirty="0"/>
              <a:t>传统</a:t>
            </a:r>
            <a:r>
              <a:rPr lang="en-US" altLang="zh-CN" sz="2400" b="1" dirty="0"/>
              <a:t>C++</a:t>
            </a:r>
            <a:r>
              <a:rPr lang="zh-CN" altLang="zh-CN" sz="2400" b="1" dirty="0"/>
              <a:t>的库函数</a:t>
            </a:r>
            <a:r>
              <a:rPr lang="zh-CN" altLang="en-US" sz="2400" b="1" dirty="0"/>
              <a:t>：</a:t>
            </a:r>
            <a:r>
              <a:rPr lang="zh-CN" altLang="zh-CN" sz="2400" b="1" dirty="0"/>
              <a:t>直接调用函数就行了。</a:t>
            </a:r>
            <a:endParaRPr lang="en-US" altLang="zh-CN" sz="2400" b="1" dirty="0"/>
          </a:p>
          <a:p>
            <a:pPr lvl="1"/>
            <a:r>
              <a:rPr lang="zh-CN" altLang="zh-CN" sz="2400" b="1" dirty="0"/>
              <a:t>标准</a:t>
            </a:r>
            <a:r>
              <a:rPr lang="en-US" altLang="zh-CN" sz="2400" b="1" dirty="0"/>
              <a:t>C++</a:t>
            </a:r>
            <a:r>
              <a:rPr lang="zh-CN" altLang="zh-CN" sz="2400" b="1" dirty="0"/>
              <a:t>中的任何内容（</a:t>
            </a:r>
            <a:r>
              <a:rPr lang="en-US" altLang="zh-CN" sz="2400" b="1" dirty="0"/>
              <a:t>C</a:t>
            </a:r>
            <a:r>
              <a:rPr lang="zh-CN" altLang="zh-CN" sz="2400" b="1" dirty="0"/>
              <a:t>库函数</a:t>
            </a:r>
            <a:r>
              <a:rPr lang="zh-CN" altLang="en-US" sz="2400" b="1" dirty="0"/>
              <a:t>除外</a:t>
            </a:r>
            <a:r>
              <a:rPr lang="zh-CN" altLang="zh-CN" sz="2400" b="1" dirty="0"/>
              <a:t>）则用“</a:t>
            </a:r>
            <a:r>
              <a:rPr lang="en-US" altLang="zh-CN" sz="2400" b="1" dirty="0" err="1">
                <a:solidFill>
                  <a:srgbClr val="0000CC"/>
                </a:solidFill>
              </a:rPr>
              <a:t>std</a:t>
            </a:r>
            <a:r>
              <a:rPr lang="en-US" altLang="zh-CN" sz="2400" b="1" dirty="0">
                <a:solidFill>
                  <a:srgbClr val="0000CC"/>
                </a:solidFill>
              </a:rPr>
              <a:t>::</a:t>
            </a:r>
            <a:r>
              <a:rPr lang="zh-CN" altLang="zh-CN" sz="2400" b="1" dirty="0"/>
              <a:t>”前缀限定，</a:t>
            </a:r>
            <a:r>
              <a:rPr lang="zh-CN" altLang="en-US" sz="2400" b="1" dirty="0"/>
              <a:t>函数</a:t>
            </a:r>
            <a:r>
              <a:rPr lang="zh-CN" altLang="zh-CN" sz="2400" b="1" dirty="0"/>
              <a:t>全名是“</a:t>
            </a:r>
            <a:r>
              <a:rPr lang="en-US" altLang="zh-CN" sz="2400" b="1" dirty="0" err="1">
                <a:solidFill>
                  <a:srgbClr val="0000CC"/>
                </a:solidFill>
              </a:rPr>
              <a:t>std</a:t>
            </a:r>
            <a:r>
              <a:rPr lang="en-US" altLang="zh-CN" sz="2400" b="1" dirty="0">
                <a:solidFill>
                  <a:srgbClr val="0000CC"/>
                </a:solidFill>
              </a:rPr>
              <a:t>::x</a:t>
            </a:r>
            <a:r>
              <a:rPr lang="zh-CN" altLang="zh-CN" sz="2400" b="1" dirty="0"/>
              <a:t>”</a:t>
            </a:r>
            <a:endParaRPr lang="en-US" altLang="zh-CN" sz="2400" b="1" dirty="0"/>
          </a:p>
          <a:p>
            <a:pPr lvl="2"/>
            <a:r>
              <a:rPr lang="en-US" altLang="zh-CN" sz="2200" b="1" dirty="0"/>
              <a:t>x</a:t>
            </a:r>
            <a:r>
              <a:rPr lang="zh-CN" altLang="zh-CN" sz="2200" b="1" dirty="0"/>
              <a:t>可以是函数、常量、数据结构、系统变量等内容。</a:t>
            </a:r>
          </a:p>
          <a:p>
            <a:pPr marL="800100" lvl="2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2" y="1700808"/>
            <a:ext cx="9014575" cy="473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1.3.4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标准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程序设计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标准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程序和传统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49588" y="2039661"/>
            <a:ext cx="1190898" cy="1200329"/>
          </a:xfrm>
          <a:prstGeom prst="rect">
            <a:avLst/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3500000" scaled="1"/>
            <a:tileRect/>
          </a:gra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库函数头文件差异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67910" y="5213700"/>
            <a:ext cx="1584176" cy="830997"/>
          </a:xfrm>
          <a:prstGeom prst="rect">
            <a:avLst/>
          </a:prstGeom>
          <a:gradFill flip="none" rotWithShape="1">
            <a:gsLst>
              <a:gs pos="0">
                <a:srgbClr val="99FF33">
                  <a:tint val="66000"/>
                  <a:satMod val="160000"/>
                </a:srgbClr>
              </a:gs>
              <a:gs pos="50000">
                <a:srgbClr val="99FF33">
                  <a:tint val="44500"/>
                  <a:satMod val="160000"/>
                </a:srgbClr>
              </a:gs>
              <a:gs pos="100000">
                <a:srgbClr val="99FF33">
                  <a:tint val="23500"/>
                  <a:satMod val="160000"/>
                </a:srgbClr>
              </a:gs>
            </a:gsLst>
            <a:lin ang="13500000" scaled="1"/>
            <a:tileRect/>
          </a:gra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库函数引用差异</a:t>
            </a:r>
          </a:p>
        </p:txBody>
      </p:sp>
      <p:sp>
        <p:nvSpPr>
          <p:cNvPr id="5" name="椭圆 4"/>
          <p:cNvSpPr/>
          <p:nvPr/>
        </p:nvSpPr>
        <p:spPr>
          <a:xfrm>
            <a:off x="129425" y="2052608"/>
            <a:ext cx="2066311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932040" y="2052608"/>
            <a:ext cx="2160240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55576" y="5013175"/>
            <a:ext cx="2616652" cy="12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357817" y="5013173"/>
            <a:ext cx="3639009" cy="12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 rot="10628753">
            <a:off x="2412296" y="2481650"/>
            <a:ext cx="586945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5108353" y="5521185"/>
            <a:ext cx="36891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 rot="10628753">
            <a:off x="3068706" y="5489747"/>
            <a:ext cx="586945" cy="178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>
            <a:off x="4387542" y="2376644"/>
            <a:ext cx="544497" cy="297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  <p:bldP spid="9" grpId="0" animBg="1"/>
      <p:bldP spid="10" grpId="0" animBg="1"/>
      <p:bldP spid="11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1.3.4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标准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程序设计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4436806" cy="43924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4.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标准</a:t>
            </a:r>
            <a:r>
              <a:rPr lang="zh-CN" altLang="en-US" sz="2400" b="1" dirty="0">
                <a:solidFill>
                  <a:srgbClr val="0000CC"/>
                </a:solidFill>
              </a:rPr>
              <a:t>库的引用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zh-CN" altLang="en-US" sz="2400" b="1" dirty="0"/>
              <a:t>用</a:t>
            </a:r>
            <a:r>
              <a:rPr lang="en-US" altLang="zh-CN" sz="2400" b="1" dirty="0" err="1">
                <a:solidFill>
                  <a:srgbClr val="FF0000"/>
                </a:solidFill>
              </a:rPr>
              <a:t>std</a:t>
            </a:r>
            <a:r>
              <a:rPr lang="en-US" altLang="zh-CN" sz="2400" b="1" dirty="0">
                <a:solidFill>
                  <a:srgbClr val="FF0000"/>
                </a:solidFill>
              </a:rPr>
              <a:t>::</a:t>
            </a:r>
            <a:r>
              <a:rPr lang="zh-CN" altLang="en-US" sz="2400" b="1" dirty="0">
                <a:solidFill>
                  <a:srgbClr val="FF0000"/>
                </a:solidFill>
              </a:rPr>
              <a:t>限定</a:t>
            </a:r>
            <a:r>
              <a:rPr lang="zh-CN" altLang="en-US" sz="2400" b="1" dirty="0"/>
              <a:t>标准库中的标识符（如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::</a:t>
            </a:r>
            <a:r>
              <a:rPr lang="en-US" altLang="zh-CN" sz="2400" b="1" dirty="0" err="1"/>
              <a:t>cin</a:t>
            </a:r>
            <a:r>
              <a:rPr lang="en-US" altLang="zh-CN" sz="2400" b="1" dirty="0"/>
              <a:t>)</a:t>
            </a:r>
          </a:p>
          <a:p>
            <a:r>
              <a:rPr lang="zh-CN" altLang="en-US" sz="2400" b="1" dirty="0"/>
              <a:t>用</a:t>
            </a:r>
            <a:r>
              <a:rPr lang="en-US" altLang="zh-CN" sz="2400" b="1" dirty="0">
                <a:solidFill>
                  <a:srgbClr val="FF0000"/>
                </a:solidFill>
              </a:rPr>
              <a:t>using </a:t>
            </a:r>
            <a:r>
              <a:rPr lang="en-US" altLang="zh-CN" sz="2400" b="1" dirty="0" err="1">
                <a:solidFill>
                  <a:srgbClr val="FF0000"/>
                </a:solidFill>
              </a:rPr>
              <a:t>std</a:t>
            </a:r>
            <a:r>
              <a:rPr lang="en-US" altLang="zh-CN" sz="2400" b="1" dirty="0">
                <a:solidFill>
                  <a:srgbClr val="FF0000"/>
                </a:solidFill>
              </a:rPr>
              <a:t>::x </a:t>
            </a:r>
            <a:r>
              <a:rPr lang="zh-CN" altLang="en-US" sz="2400" b="1" dirty="0"/>
              <a:t>将标准库中的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引用程序后，然后在程序中直接用</a:t>
            </a:r>
            <a:r>
              <a:rPr lang="en-US" altLang="zh-CN" sz="2400" b="1" dirty="0"/>
              <a:t>x</a:t>
            </a:r>
          </a:p>
          <a:p>
            <a:r>
              <a:rPr lang="zh-CN" altLang="en-US" sz="2400" b="1" dirty="0"/>
              <a:t>用</a:t>
            </a:r>
            <a:r>
              <a:rPr lang="en-US" altLang="zh-CN" sz="2400" b="1" dirty="0">
                <a:solidFill>
                  <a:srgbClr val="FF0000"/>
                </a:solidFill>
              </a:rPr>
              <a:t>using namespace </a:t>
            </a:r>
            <a:r>
              <a:rPr lang="en-US" altLang="zh-CN" sz="2400" b="1" dirty="0" err="1">
                <a:solidFill>
                  <a:srgbClr val="FF0000"/>
                </a:solidFill>
              </a:rPr>
              <a:t>std</a:t>
            </a:r>
            <a:r>
              <a:rPr lang="zh-CN" altLang="en-US" sz="2400" b="1" dirty="0"/>
              <a:t>；一次性引入包含标准库头文件中的全部标识，然后在程序中直接应用。如例</a:t>
            </a:r>
            <a:r>
              <a:rPr lang="en-US" altLang="zh-CN" sz="2400" b="1" dirty="0"/>
              <a:t>1-3</a:t>
            </a:r>
            <a:r>
              <a:rPr lang="zh-CN" altLang="en-US" sz="2400" b="1" dirty="0"/>
              <a:t>所</a:t>
            </a:r>
            <a:r>
              <a:rPr lang="zh-CN" altLang="en-US" sz="2400" b="1" dirty="0" smtClean="0"/>
              <a:t>示</a:t>
            </a:r>
            <a:endParaRPr lang="zh-CN" altLang="en-US" sz="24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88112" y="1196753"/>
            <a:ext cx="434816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b="1" kern="0" dirty="0" smtClean="0"/>
              <a:t>//Eg1-3.cpp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#include &lt;</a:t>
            </a:r>
            <a:r>
              <a:rPr lang="en-US" altLang="zh-CN" sz="1600" b="1" kern="0" dirty="0" err="1" smtClean="0"/>
              <a:t>iostream</a:t>
            </a:r>
            <a:r>
              <a:rPr lang="en-US" altLang="zh-CN" sz="1600" b="1" kern="0" dirty="0" smtClean="0"/>
              <a:t>&gt;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#include &lt;</a:t>
            </a:r>
            <a:r>
              <a:rPr lang="en-US" altLang="zh-CN" sz="1600" b="1" kern="0" dirty="0" err="1" smtClean="0"/>
              <a:t>cstdio</a:t>
            </a:r>
            <a:r>
              <a:rPr lang="en-US" altLang="zh-CN" sz="1600" b="1" kern="0" dirty="0" smtClean="0"/>
              <a:t>&gt;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#include &lt;</a:t>
            </a:r>
            <a:r>
              <a:rPr lang="en-US" altLang="zh-CN" sz="1600" b="1" kern="0" dirty="0" err="1" smtClean="0"/>
              <a:t>cmath</a:t>
            </a:r>
            <a:r>
              <a:rPr lang="en-US" altLang="zh-CN" sz="1600" b="1" kern="0" dirty="0" smtClean="0"/>
              <a:t>&gt;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>
                <a:solidFill>
                  <a:srgbClr val="FF0000"/>
                </a:solidFill>
              </a:rPr>
              <a:t>using namespace 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std</a:t>
            </a:r>
            <a:r>
              <a:rPr lang="en-US" altLang="zh-CN" sz="1600" b="1" kern="0" dirty="0" smtClean="0">
                <a:solidFill>
                  <a:srgbClr val="FF0000"/>
                </a:solidFill>
              </a:rPr>
              <a:t>;</a:t>
            </a:r>
            <a:endParaRPr lang="zh-CN" altLang="zh-CN" sz="1600" b="1" kern="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void main() {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 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x;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1600" b="1" kern="0" dirty="0" smtClean="0"/>
              <a:t>&lt;&lt;"</a:t>
            </a:r>
            <a:r>
              <a:rPr lang="zh-CN" altLang="zh-CN" sz="1600" b="1" kern="0" dirty="0" smtClean="0"/>
              <a:t>输入数字</a:t>
            </a:r>
            <a:r>
              <a:rPr lang="en-US" altLang="zh-CN" sz="1600" b="1" kern="0" dirty="0" smtClean="0"/>
              <a:t>: ";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sz="1600" b="1" kern="0" dirty="0" smtClean="0"/>
              <a:t>("%d", &amp;x);   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bool prime=true;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for(</a:t>
            </a:r>
            <a:r>
              <a:rPr lang="en-US" altLang="zh-CN" sz="1600" b="1" kern="0" dirty="0" err="1" smtClean="0"/>
              <a:t>int</a:t>
            </a:r>
            <a:r>
              <a:rPr lang="en-US" altLang="zh-CN" sz="1600" b="1" kern="0" dirty="0" smtClean="0"/>
              <a:t> 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=2;(</a:t>
            </a:r>
            <a:r>
              <a:rPr lang="en-US" altLang="zh-CN" sz="1600" b="1" kern="0" dirty="0" err="1" smtClean="0"/>
              <a:t>i</a:t>
            </a:r>
            <a:r>
              <a:rPr lang="en-US" altLang="zh-CN" sz="1600" b="1" kern="0" dirty="0" smtClean="0"/>
              <a:t>&lt;=x-1)&amp;</a:t>
            </a:r>
            <a:r>
              <a:rPr lang="en-US" altLang="zh-CN" sz="1600" b="1" kern="0" dirty="0" err="1" smtClean="0"/>
              <a:t>prime;i</a:t>
            </a:r>
            <a:r>
              <a:rPr lang="en-US" altLang="zh-CN" sz="1600" b="1" kern="0" dirty="0" smtClean="0"/>
              <a:t>++)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	  if(</a:t>
            </a:r>
            <a:r>
              <a:rPr lang="en-US" altLang="zh-CN" sz="1600" b="1" kern="0" dirty="0" err="1" smtClean="0"/>
              <a:t>x%i</a:t>
            </a:r>
            <a:r>
              <a:rPr lang="en-US" altLang="zh-CN" sz="1600" b="1" kern="0" dirty="0" smtClean="0"/>
              <a:t>==0) prime=false;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 if(prime)		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	  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1600" b="1" kern="0" dirty="0" smtClean="0"/>
              <a:t>&lt;&lt; x&lt;&lt;"</a:t>
            </a:r>
            <a:r>
              <a:rPr lang="zh-CN" altLang="zh-CN" sz="1600" b="1" kern="0" dirty="0" smtClean="0"/>
              <a:t>是素数</a:t>
            </a:r>
            <a:r>
              <a:rPr lang="en-US" altLang="zh-CN" sz="1600" b="1" kern="0" dirty="0" smtClean="0"/>
              <a:t>!"&lt;&lt;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endl</a:t>
            </a:r>
            <a:r>
              <a:rPr lang="en-US" altLang="zh-CN" sz="1600" b="1" kern="0" dirty="0" smtClean="0"/>
              <a:t>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         else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	  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1600" b="1" kern="0" dirty="0" smtClean="0"/>
              <a:t>&lt;&lt;x&lt;&lt;"</a:t>
            </a:r>
            <a:r>
              <a:rPr lang="zh-CN" altLang="zh-CN" sz="1600" b="1" kern="0" dirty="0" smtClean="0"/>
              <a:t>不是素数</a:t>
            </a:r>
            <a:r>
              <a:rPr lang="en-US" altLang="zh-CN" sz="1600" b="1" kern="0" dirty="0" smtClean="0"/>
              <a:t>!"&lt;&lt;</a:t>
            </a:r>
            <a:r>
              <a:rPr lang="en-US" altLang="zh-CN" sz="1600" b="1" kern="0" dirty="0" err="1" smtClean="0">
                <a:solidFill>
                  <a:srgbClr val="FF0000"/>
                </a:solidFill>
              </a:rPr>
              <a:t>endl</a:t>
            </a:r>
            <a:r>
              <a:rPr lang="en-US" altLang="zh-CN" sz="1600" b="1" kern="0" dirty="0" smtClean="0"/>
              <a:t>;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r>
              <a:rPr lang="en-US" altLang="zh-CN" sz="1600" b="1" kern="0" dirty="0" smtClean="0"/>
              <a:t>}</a:t>
            </a:r>
            <a:endParaRPr lang="zh-CN" altLang="zh-CN" sz="1600" b="1" kern="0" dirty="0" smtClean="0"/>
          </a:p>
          <a:p>
            <a:pPr marL="0" indent="0">
              <a:buFontTx/>
              <a:buNone/>
            </a:pPr>
            <a:endParaRPr lang="zh-CN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275235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7519988" cy="7200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数据输入与输出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208911" cy="4248472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本节主要介绍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程序中数据输入输出的方法，是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程序设计的基础。应该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掌握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: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流的概念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err="1"/>
              <a:t>iostream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err="1"/>
              <a:t>cin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err="1"/>
              <a:t>cout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数据输入常见问题及解决方法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文件操作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2456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82351" y="43882"/>
            <a:ext cx="8579296" cy="81119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16778" y="126876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自顶向下，逐步求精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软件基本结构模型示例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5" y="2132856"/>
            <a:ext cx="7858125" cy="340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1.4.1 C++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的数据类型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052736"/>
            <a:ext cx="8623212" cy="5688632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基本类型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 err="1"/>
              <a:t>int</a:t>
            </a:r>
            <a:r>
              <a:rPr lang="en-US" altLang="zh-CN" sz="2400" b="1" dirty="0" smtClean="0"/>
              <a:t>, char, long, </a:t>
            </a:r>
            <a:r>
              <a:rPr lang="en-US" altLang="zh-CN" sz="2400" b="1" dirty="0" err="1" smtClean="0"/>
              <a:t>wchar_t</a:t>
            </a:r>
            <a:r>
              <a:rPr lang="en-US" altLang="zh-CN" sz="2400" b="1" dirty="0" smtClean="0"/>
              <a:t>, char16_t, char32_t</a:t>
            </a:r>
            <a:endParaRPr lang="en-US" altLang="zh-CN" sz="2400" b="1" dirty="0"/>
          </a:p>
          <a:p>
            <a:r>
              <a:rPr lang="zh-CN" altLang="en-US" sz="2800" b="1" dirty="0">
                <a:solidFill>
                  <a:srgbClr val="0000CC"/>
                </a:solidFill>
              </a:rPr>
              <a:t>实型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float</a:t>
            </a:r>
            <a:r>
              <a:rPr lang="en-US" altLang="zh-CN" sz="2400" b="1" dirty="0" smtClean="0"/>
              <a:t>, double, long </a:t>
            </a:r>
            <a:r>
              <a:rPr lang="en-US" altLang="zh-CN" sz="2400" b="1" dirty="0"/>
              <a:t>double</a:t>
            </a:r>
          </a:p>
          <a:p>
            <a:r>
              <a:rPr lang="zh-CN" altLang="en-US" sz="2800" b="1" dirty="0">
                <a:solidFill>
                  <a:srgbClr val="0000CC"/>
                </a:solidFill>
              </a:rPr>
              <a:t>逻辑类型和空类型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bool,  void</a:t>
            </a:r>
          </a:p>
          <a:p>
            <a:r>
              <a:rPr lang="zh-CN" altLang="en-US" sz="2800" b="1" dirty="0">
                <a:solidFill>
                  <a:srgbClr val="0000CC"/>
                </a:solidFill>
              </a:rPr>
              <a:t>自定义类型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 err="1"/>
              <a:t>struct</a:t>
            </a:r>
            <a:r>
              <a:rPr lang="en-US" altLang="zh-CN" sz="2400" b="1" dirty="0" smtClean="0"/>
              <a:t>, class, union, </a:t>
            </a:r>
            <a:r>
              <a:rPr lang="en-US" altLang="zh-CN" sz="2400" b="1" dirty="0" err="1" smtClean="0"/>
              <a:t>enum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指针</a:t>
            </a:r>
            <a:r>
              <a:rPr lang="zh-CN" altLang="en-US" sz="2400" b="1" dirty="0"/>
              <a:t>，</a:t>
            </a:r>
            <a:r>
              <a:rPr lang="zh-CN" altLang="en-US" sz="2400" b="1" dirty="0" smtClean="0"/>
              <a:t>数组</a:t>
            </a:r>
            <a:endParaRPr lang="en-US" altLang="zh-CN" sz="2400" b="1" dirty="0"/>
          </a:p>
          <a:p>
            <a:r>
              <a:rPr lang="en-US" altLang="zh-CN" sz="2800" b="1" dirty="0">
                <a:solidFill>
                  <a:srgbClr val="0000CC"/>
                </a:solidFill>
              </a:rPr>
              <a:t>STL</a:t>
            </a:r>
            <a:r>
              <a:rPr lang="zh-CN" altLang="en-US" sz="2800" b="1" dirty="0">
                <a:solidFill>
                  <a:srgbClr val="0000CC"/>
                </a:solidFill>
              </a:rPr>
              <a:t>中的类型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vector</a:t>
            </a:r>
            <a:r>
              <a:rPr lang="en-US" altLang="zh-CN" sz="2400" b="1" dirty="0" smtClean="0"/>
              <a:t>, string, list, stack, map, set</a:t>
            </a:r>
            <a:r>
              <a:rPr lang="en-US" altLang="zh-CN" sz="2400" b="1" dirty="0"/>
              <a:t>……</a:t>
            </a:r>
          </a:p>
          <a:p>
            <a:r>
              <a:rPr lang="en-US" altLang="zh-CN" sz="2800" b="1" dirty="0">
                <a:solidFill>
                  <a:srgbClr val="0000CC"/>
                </a:solidFill>
              </a:rPr>
              <a:t>C++11： </a:t>
            </a:r>
            <a:r>
              <a:rPr lang="en-US" altLang="zh-CN" sz="2400" b="1" dirty="0"/>
              <a:t>long long</a:t>
            </a:r>
          </a:p>
          <a:p>
            <a:pPr lvl="1"/>
            <a:endParaRPr lang="en-US" altLang="zh-CN" b="1" dirty="0">
              <a:solidFill>
                <a:srgbClr val="0000CC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4972" y="9100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1.4.2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流的概念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044" y="1305357"/>
            <a:ext cx="7842250" cy="44196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C</a:t>
            </a:r>
            <a:r>
              <a:rPr lang="zh-CN" altLang="en-US" sz="2800" b="1" dirty="0">
                <a:solidFill>
                  <a:srgbClr val="0000CC"/>
                </a:solidFill>
              </a:rPr>
              <a:t>及</a:t>
            </a:r>
            <a:r>
              <a:rPr lang="en-US" altLang="zh-CN" sz="2800" b="1" dirty="0">
                <a:solidFill>
                  <a:srgbClr val="0000CC"/>
                </a:solidFill>
              </a:rPr>
              <a:t>C++</a:t>
            </a:r>
            <a:r>
              <a:rPr lang="zh-CN" altLang="en-US" sz="2800" b="1" dirty="0">
                <a:solidFill>
                  <a:srgbClr val="0000CC"/>
                </a:solidFill>
              </a:rPr>
              <a:t>中的流概念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数据</a:t>
            </a:r>
            <a:r>
              <a:rPr lang="zh-CN" altLang="en-US" sz="2400" b="1" dirty="0"/>
              <a:t>是一些从源设备到目标设备的字节序列，称为字节流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 smtClean="0"/>
              <a:t>除了</a:t>
            </a:r>
            <a:r>
              <a:rPr lang="zh-CN" altLang="en-US" sz="2400" b="1" dirty="0"/>
              <a:t>图像、声音数据外，字节流通常代表的都是字符，因此在多数情况下的流（</a:t>
            </a:r>
            <a:r>
              <a:rPr lang="en-US" altLang="zh-CN" sz="2400" b="1" dirty="0"/>
              <a:t>stream</a:t>
            </a:r>
            <a:r>
              <a:rPr lang="zh-CN" altLang="en-US" sz="2400" b="1" dirty="0"/>
              <a:t>）是从源设备到目标设备的字符</a:t>
            </a:r>
            <a:r>
              <a:rPr lang="zh-CN" altLang="en-US" sz="2400" b="1" dirty="0" smtClean="0"/>
              <a:t>序列。</a:t>
            </a:r>
            <a:endParaRPr lang="zh-CN" altLang="en-US" sz="2400" b="1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44766" y="4149080"/>
            <a:ext cx="8280400" cy="2100263"/>
            <a:chOff x="2517" y="3047"/>
            <a:chExt cx="6887" cy="1631"/>
          </a:xfrm>
        </p:grpSpPr>
        <p:sp>
          <p:nvSpPr>
            <p:cNvPr id="9221" name="AutoShape 5"/>
            <p:cNvSpPr>
              <a:spLocks noChangeAspect="1" noChangeArrowheads="1"/>
            </p:cNvSpPr>
            <p:nvPr/>
          </p:nvSpPr>
          <p:spPr bwMode="auto">
            <a:xfrm>
              <a:off x="2517" y="3047"/>
              <a:ext cx="6887" cy="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6744" y="3999"/>
              <a:ext cx="584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57" y="4135"/>
              <a:ext cx="4748" cy="135"/>
            </a:xfrm>
            <a:custGeom>
              <a:avLst/>
              <a:gdLst>
                <a:gd name="T0" fmla="*/ 0 w 3420"/>
                <a:gd name="T1" fmla="*/ 19 h 182"/>
                <a:gd name="T2" fmla="*/ 1791 w 3420"/>
                <a:gd name="T3" fmla="*/ 19 h 182"/>
                <a:gd name="T4" fmla="*/ 3578 w 3420"/>
                <a:gd name="T5" fmla="*/ 0 h 182"/>
                <a:gd name="T6" fmla="*/ 7158 w 3420"/>
                <a:gd name="T7" fmla="*/ 19 h 182"/>
                <a:gd name="T8" fmla="*/ 10732 w 3420"/>
                <a:gd name="T9" fmla="*/ 0 h 182"/>
                <a:gd name="T10" fmla="*/ 12523 w 3420"/>
                <a:gd name="T11" fmla="*/ 19 h 182"/>
                <a:gd name="T12" fmla="*/ 16100 w 3420"/>
                <a:gd name="T13" fmla="*/ 0 h 182"/>
                <a:gd name="T14" fmla="*/ 17890 w 3420"/>
                <a:gd name="T15" fmla="*/ 19 h 182"/>
                <a:gd name="T16" fmla="*/ 19681 w 3420"/>
                <a:gd name="T17" fmla="*/ 0 h 182"/>
                <a:gd name="T18" fmla="*/ 21477 w 3420"/>
                <a:gd name="T19" fmla="*/ 19 h 182"/>
                <a:gd name="T20" fmla="*/ 23265 w 3420"/>
                <a:gd name="T21" fmla="*/ 0 h 182"/>
                <a:gd name="T22" fmla="*/ 25055 w 3420"/>
                <a:gd name="T23" fmla="*/ 19 h 182"/>
                <a:gd name="T24" fmla="*/ 26833 w 3420"/>
                <a:gd name="T25" fmla="*/ 0 h 182"/>
                <a:gd name="T26" fmla="*/ 28624 w 3420"/>
                <a:gd name="T27" fmla="*/ 19 h 182"/>
                <a:gd name="T28" fmla="*/ 30416 w 3420"/>
                <a:gd name="T29" fmla="*/ 0 h 182"/>
                <a:gd name="T30" fmla="*/ 32209 w 3420"/>
                <a:gd name="T31" fmla="*/ 19 h 182"/>
                <a:gd name="T32" fmla="*/ 34000 w 3420"/>
                <a:gd name="T33" fmla="*/ 19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20"/>
                <a:gd name="T52" fmla="*/ 0 h 182"/>
                <a:gd name="T53" fmla="*/ 3420 w 3420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20" h="182">
                  <a:moveTo>
                    <a:pt x="0" y="156"/>
                  </a:moveTo>
                  <a:cubicBezTo>
                    <a:pt x="60" y="169"/>
                    <a:pt x="120" y="182"/>
                    <a:pt x="180" y="156"/>
                  </a:cubicBezTo>
                  <a:cubicBezTo>
                    <a:pt x="240" y="130"/>
                    <a:pt x="270" y="0"/>
                    <a:pt x="360" y="0"/>
                  </a:cubicBezTo>
                  <a:cubicBezTo>
                    <a:pt x="450" y="0"/>
                    <a:pt x="600" y="156"/>
                    <a:pt x="720" y="156"/>
                  </a:cubicBezTo>
                  <a:cubicBezTo>
                    <a:pt x="840" y="156"/>
                    <a:pt x="990" y="0"/>
                    <a:pt x="1080" y="0"/>
                  </a:cubicBezTo>
                  <a:cubicBezTo>
                    <a:pt x="1170" y="0"/>
                    <a:pt x="1170" y="156"/>
                    <a:pt x="1260" y="156"/>
                  </a:cubicBezTo>
                  <a:cubicBezTo>
                    <a:pt x="1350" y="156"/>
                    <a:pt x="1530" y="0"/>
                    <a:pt x="1620" y="0"/>
                  </a:cubicBezTo>
                  <a:cubicBezTo>
                    <a:pt x="1710" y="0"/>
                    <a:pt x="1740" y="156"/>
                    <a:pt x="1800" y="156"/>
                  </a:cubicBezTo>
                  <a:cubicBezTo>
                    <a:pt x="1860" y="156"/>
                    <a:pt x="1920" y="0"/>
                    <a:pt x="1980" y="0"/>
                  </a:cubicBezTo>
                  <a:cubicBezTo>
                    <a:pt x="2040" y="0"/>
                    <a:pt x="2100" y="156"/>
                    <a:pt x="2160" y="156"/>
                  </a:cubicBezTo>
                  <a:cubicBezTo>
                    <a:pt x="2220" y="156"/>
                    <a:pt x="2280" y="0"/>
                    <a:pt x="2340" y="0"/>
                  </a:cubicBezTo>
                  <a:cubicBezTo>
                    <a:pt x="2400" y="0"/>
                    <a:pt x="2460" y="156"/>
                    <a:pt x="2520" y="156"/>
                  </a:cubicBezTo>
                  <a:cubicBezTo>
                    <a:pt x="2580" y="156"/>
                    <a:pt x="2640" y="0"/>
                    <a:pt x="2700" y="0"/>
                  </a:cubicBezTo>
                  <a:cubicBezTo>
                    <a:pt x="2760" y="0"/>
                    <a:pt x="2820" y="156"/>
                    <a:pt x="2880" y="156"/>
                  </a:cubicBezTo>
                  <a:cubicBezTo>
                    <a:pt x="2940" y="156"/>
                    <a:pt x="3000" y="0"/>
                    <a:pt x="3060" y="0"/>
                  </a:cubicBezTo>
                  <a:cubicBezTo>
                    <a:pt x="3120" y="0"/>
                    <a:pt x="3180" y="130"/>
                    <a:pt x="3240" y="156"/>
                  </a:cubicBezTo>
                  <a:cubicBezTo>
                    <a:pt x="3300" y="182"/>
                    <a:pt x="3390" y="156"/>
                    <a:pt x="3420" y="15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6118" y="3999"/>
              <a:ext cx="584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178" y="3999"/>
              <a:ext cx="584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552" y="3999"/>
              <a:ext cx="584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8308" y="3999"/>
              <a:ext cx="586" cy="545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t y 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7213" y="3999"/>
              <a:ext cx="585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29" name="AutoShape 13"/>
            <p:cNvSpPr>
              <a:spLocks noChangeArrowheads="1"/>
            </p:cNvSpPr>
            <p:nvPr/>
          </p:nvSpPr>
          <p:spPr bwMode="auto">
            <a:xfrm>
              <a:off x="2830" y="3863"/>
              <a:ext cx="782" cy="679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123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3926" y="3999"/>
              <a:ext cx="585" cy="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4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31" name="Freeform 15"/>
            <p:cNvSpPr>
              <a:spLocks/>
            </p:cNvSpPr>
            <p:nvPr/>
          </p:nvSpPr>
          <p:spPr bwMode="auto">
            <a:xfrm>
              <a:off x="3457" y="3999"/>
              <a:ext cx="4851" cy="136"/>
            </a:xfrm>
            <a:custGeom>
              <a:avLst/>
              <a:gdLst>
                <a:gd name="T0" fmla="*/ 0 w 3420"/>
                <a:gd name="T1" fmla="*/ 21 h 182"/>
                <a:gd name="T2" fmla="*/ 2078 w 3420"/>
                <a:gd name="T3" fmla="*/ 21 h 182"/>
                <a:gd name="T4" fmla="*/ 4160 w 3420"/>
                <a:gd name="T5" fmla="*/ 0 h 182"/>
                <a:gd name="T6" fmla="*/ 8313 w 3420"/>
                <a:gd name="T7" fmla="*/ 21 h 182"/>
                <a:gd name="T8" fmla="*/ 12476 w 3420"/>
                <a:gd name="T9" fmla="*/ 0 h 182"/>
                <a:gd name="T10" fmla="*/ 14556 w 3420"/>
                <a:gd name="T11" fmla="*/ 21 h 182"/>
                <a:gd name="T12" fmla="*/ 18717 w 3420"/>
                <a:gd name="T13" fmla="*/ 0 h 182"/>
                <a:gd name="T14" fmla="*/ 20790 w 3420"/>
                <a:gd name="T15" fmla="*/ 21 h 182"/>
                <a:gd name="T16" fmla="*/ 22869 w 3420"/>
                <a:gd name="T17" fmla="*/ 0 h 182"/>
                <a:gd name="T18" fmla="*/ 24950 w 3420"/>
                <a:gd name="T19" fmla="*/ 21 h 182"/>
                <a:gd name="T20" fmla="*/ 27029 w 3420"/>
                <a:gd name="T21" fmla="*/ 0 h 182"/>
                <a:gd name="T22" fmla="*/ 29102 w 3420"/>
                <a:gd name="T23" fmla="*/ 21 h 182"/>
                <a:gd name="T24" fmla="*/ 31191 w 3420"/>
                <a:gd name="T25" fmla="*/ 0 h 182"/>
                <a:gd name="T26" fmla="*/ 33268 w 3420"/>
                <a:gd name="T27" fmla="*/ 21 h 182"/>
                <a:gd name="T28" fmla="*/ 35347 w 3420"/>
                <a:gd name="T29" fmla="*/ 0 h 182"/>
                <a:gd name="T30" fmla="*/ 37429 w 3420"/>
                <a:gd name="T31" fmla="*/ 21 h 182"/>
                <a:gd name="T32" fmla="*/ 39509 w 3420"/>
                <a:gd name="T33" fmla="*/ 21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20"/>
                <a:gd name="T52" fmla="*/ 0 h 182"/>
                <a:gd name="T53" fmla="*/ 3420 w 3420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20" h="182">
                  <a:moveTo>
                    <a:pt x="0" y="156"/>
                  </a:moveTo>
                  <a:cubicBezTo>
                    <a:pt x="60" y="169"/>
                    <a:pt x="120" y="182"/>
                    <a:pt x="180" y="156"/>
                  </a:cubicBezTo>
                  <a:cubicBezTo>
                    <a:pt x="240" y="130"/>
                    <a:pt x="270" y="0"/>
                    <a:pt x="360" y="0"/>
                  </a:cubicBezTo>
                  <a:cubicBezTo>
                    <a:pt x="450" y="0"/>
                    <a:pt x="600" y="156"/>
                    <a:pt x="720" y="156"/>
                  </a:cubicBezTo>
                  <a:cubicBezTo>
                    <a:pt x="840" y="156"/>
                    <a:pt x="990" y="0"/>
                    <a:pt x="1080" y="0"/>
                  </a:cubicBezTo>
                  <a:cubicBezTo>
                    <a:pt x="1170" y="0"/>
                    <a:pt x="1170" y="156"/>
                    <a:pt x="1260" y="156"/>
                  </a:cubicBezTo>
                  <a:cubicBezTo>
                    <a:pt x="1350" y="156"/>
                    <a:pt x="1530" y="0"/>
                    <a:pt x="1620" y="0"/>
                  </a:cubicBezTo>
                  <a:cubicBezTo>
                    <a:pt x="1710" y="0"/>
                    <a:pt x="1740" y="156"/>
                    <a:pt x="1800" y="156"/>
                  </a:cubicBezTo>
                  <a:cubicBezTo>
                    <a:pt x="1860" y="156"/>
                    <a:pt x="1920" y="0"/>
                    <a:pt x="1980" y="0"/>
                  </a:cubicBezTo>
                  <a:cubicBezTo>
                    <a:pt x="2040" y="0"/>
                    <a:pt x="2100" y="156"/>
                    <a:pt x="2160" y="156"/>
                  </a:cubicBezTo>
                  <a:cubicBezTo>
                    <a:pt x="2220" y="156"/>
                    <a:pt x="2280" y="0"/>
                    <a:pt x="2340" y="0"/>
                  </a:cubicBezTo>
                  <a:cubicBezTo>
                    <a:pt x="2400" y="0"/>
                    <a:pt x="2460" y="156"/>
                    <a:pt x="2520" y="156"/>
                  </a:cubicBezTo>
                  <a:cubicBezTo>
                    <a:pt x="2580" y="156"/>
                    <a:pt x="2640" y="0"/>
                    <a:pt x="2700" y="0"/>
                  </a:cubicBezTo>
                  <a:cubicBezTo>
                    <a:pt x="2760" y="0"/>
                    <a:pt x="2820" y="156"/>
                    <a:pt x="2880" y="156"/>
                  </a:cubicBezTo>
                  <a:cubicBezTo>
                    <a:pt x="2940" y="156"/>
                    <a:pt x="3000" y="0"/>
                    <a:pt x="3060" y="0"/>
                  </a:cubicBezTo>
                  <a:cubicBezTo>
                    <a:pt x="3120" y="0"/>
                    <a:pt x="3180" y="130"/>
                    <a:pt x="3240" y="156"/>
                  </a:cubicBezTo>
                  <a:cubicBezTo>
                    <a:pt x="3300" y="182"/>
                    <a:pt x="3390" y="156"/>
                    <a:pt x="3420" y="15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3457" y="4270"/>
              <a:ext cx="4851" cy="136"/>
            </a:xfrm>
            <a:custGeom>
              <a:avLst/>
              <a:gdLst>
                <a:gd name="T0" fmla="*/ 0 w 3420"/>
                <a:gd name="T1" fmla="*/ 21 h 182"/>
                <a:gd name="T2" fmla="*/ 2078 w 3420"/>
                <a:gd name="T3" fmla="*/ 21 h 182"/>
                <a:gd name="T4" fmla="*/ 4160 w 3420"/>
                <a:gd name="T5" fmla="*/ 0 h 182"/>
                <a:gd name="T6" fmla="*/ 8313 w 3420"/>
                <a:gd name="T7" fmla="*/ 21 h 182"/>
                <a:gd name="T8" fmla="*/ 12476 w 3420"/>
                <a:gd name="T9" fmla="*/ 0 h 182"/>
                <a:gd name="T10" fmla="*/ 14556 w 3420"/>
                <a:gd name="T11" fmla="*/ 21 h 182"/>
                <a:gd name="T12" fmla="*/ 18717 w 3420"/>
                <a:gd name="T13" fmla="*/ 0 h 182"/>
                <a:gd name="T14" fmla="*/ 20790 w 3420"/>
                <a:gd name="T15" fmla="*/ 21 h 182"/>
                <a:gd name="T16" fmla="*/ 22869 w 3420"/>
                <a:gd name="T17" fmla="*/ 0 h 182"/>
                <a:gd name="T18" fmla="*/ 24950 w 3420"/>
                <a:gd name="T19" fmla="*/ 21 h 182"/>
                <a:gd name="T20" fmla="*/ 27029 w 3420"/>
                <a:gd name="T21" fmla="*/ 0 h 182"/>
                <a:gd name="T22" fmla="*/ 29102 w 3420"/>
                <a:gd name="T23" fmla="*/ 21 h 182"/>
                <a:gd name="T24" fmla="*/ 31191 w 3420"/>
                <a:gd name="T25" fmla="*/ 0 h 182"/>
                <a:gd name="T26" fmla="*/ 33268 w 3420"/>
                <a:gd name="T27" fmla="*/ 21 h 182"/>
                <a:gd name="T28" fmla="*/ 35347 w 3420"/>
                <a:gd name="T29" fmla="*/ 0 h 182"/>
                <a:gd name="T30" fmla="*/ 37429 w 3420"/>
                <a:gd name="T31" fmla="*/ 21 h 182"/>
                <a:gd name="T32" fmla="*/ 39509 w 3420"/>
                <a:gd name="T33" fmla="*/ 21 h 1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20"/>
                <a:gd name="T52" fmla="*/ 0 h 182"/>
                <a:gd name="T53" fmla="*/ 3420 w 3420"/>
                <a:gd name="T54" fmla="*/ 182 h 1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20" h="182">
                  <a:moveTo>
                    <a:pt x="0" y="156"/>
                  </a:moveTo>
                  <a:cubicBezTo>
                    <a:pt x="60" y="169"/>
                    <a:pt x="120" y="182"/>
                    <a:pt x="180" y="156"/>
                  </a:cubicBezTo>
                  <a:cubicBezTo>
                    <a:pt x="240" y="130"/>
                    <a:pt x="270" y="0"/>
                    <a:pt x="360" y="0"/>
                  </a:cubicBezTo>
                  <a:cubicBezTo>
                    <a:pt x="450" y="0"/>
                    <a:pt x="600" y="156"/>
                    <a:pt x="720" y="156"/>
                  </a:cubicBezTo>
                  <a:cubicBezTo>
                    <a:pt x="840" y="156"/>
                    <a:pt x="990" y="0"/>
                    <a:pt x="1080" y="0"/>
                  </a:cubicBezTo>
                  <a:cubicBezTo>
                    <a:pt x="1170" y="0"/>
                    <a:pt x="1170" y="156"/>
                    <a:pt x="1260" y="156"/>
                  </a:cubicBezTo>
                  <a:cubicBezTo>
                    <a:pt x="1350" y="156"/>
                    <a:pt x="1530" y="0"/>
                    <a:pt x="1620" y="0"/>
                  </a:cubicBezTo>
                  <a:cubicBezTo>
                    <a:pt x="1710" y="0"/>
                    <a:pt x="1740" y="156"/>
                    <a:pt x="1800" y="156"/>
                  </a:cubicBezTo>
                  <a:cubicBezTo>
                    <a:pt x="1860" y="156"/>
                    <a:pt x="1920" y="0"/>
                    <a:pt x="1980" y="0"/>
                  </a:cubicBezTo>
                  <a:cubicBezTo>
                    <a:pt x="2040" y="0"/>
                    <a:pt x="2100" y="156"/>
                    <a:pt x="2160" y="156"/>
                  </a:cubicBezTo>
                  <a:cubicBezTo>
                    <a:pt x="2220" y="156"/>
                    <a:pt x="2280" y="0"/>
                    <a:pt x="2340" y="0"/>
                  </a:cubicBezTo>
                  <a:cubicBezTo>
                    <a:pt x="2400" y="0"/>
                    <a:pt x="2460" y="156"/>
                    <a:pt x="2520" y="156"/>
                  </a:cubicBezTo>
                  <a:cubicBezTo>
                    <a:pt x="2580" y="156"/>
                    <a:pt x="2640" y="0"/>
                    <a:pt x="2700" y="0"/>
                  </a:cubicBezTo>
                  <a:cubicBezTo>
                    <a:pt x="2760" y="0"/>
                    <a:pt x="2820" y="156"/>
                    <a:pt x="2880" y="156"/>
                  </a:cubicBezTo>
                  <a:cubicBezTo>
                    <a:pt x="2940" y="156"/>
                    <a:pt x="3000" y="0"/>
                    <a:pt x="3060" y="0"/>
                  </a:cubicBezTo>
                  <a:cubicBezTo>
                    <a:pt x="3120" y="0"/>
                    <a:pt x="3180" y="130"/>
                    <a:pt x="3240" y="156"/>
                  </a:cubicBezTo>
                  <a:cubicBezTo>
                    <a:pt x="3300" y="182"/>
                    <a:pt x="3390" y="156"/>
                    <a:pt x="3420" y="15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2674" y="3455"/>
              <a:ext cx="939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源设备</a:t>
              </a: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8152" y="3455"/>
              <a:ext cx="1095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目标设备</a:t>
              </a: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3612" y="3047"/>
              <a:ext cx="4539" cy="8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字符序列从源设备连续不断地流向目标设备，最后按先流出先到达的有序方式汇聚在目标设备中，如同河流一样，故此叫流。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52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4367213"/>
            <a:ext cx="153987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7" y="36760"/>
            <a:ext cx="7515225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1.4.2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流的概念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0" y="1268760"/>
            <a:ext cx="5786463" cy="491650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输入流</a:t>
            </a:r>
            <a:r>
              <a:rPr lang="en-US" altLang="zh-CN" b="1" dirty="0" smtClean="0">
                <a:solidFill>
                  <a:srgbClr val="0000CC"/>
                </a:solidFill>
              </a:rPr>
              <a:t>: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istream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/>
              <a:t>输入流（</a:t>
            </a:r>
            <a:r>
              <a:rPr lang="en-US" altLang="zh-CN" b="1" dirty="0"/>
              <a:t>input stream</a:t>
            </a:r>
            <a:r>
              <a:rPr lang="zh-CN" altLang="en-US" b="1" dirty="0"/>
              <a:t>）是指从输入设备流向内存的字节序列。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000CC"/>
                </a:solidFill>
              </a:rPr>
              <a:t>输出流</a:t>
            </a:r>
            <a:r>
              <a:rPr lang="en-US" altLang="zh-CN" b="1" dirty="0" smtClean="0">
                <a:solidFill>
                  <a:srgbClr val="0000CC"/>
                </a:solidFill>
              </a:rPr>
              <a:t>: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ostream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/>
              <a:t>输出流（</a:t>
            </a:r>
            <a:r>
              <a:rPr lang="en-US" altLang="zh-CN" b="1" dirty="0"/>
              <a:t>output stream</a:t>
            </a:r>
            <a:r>
              <a:rPr lang="zh-CN" altLang="en-US" b="1" dirty="0"/>
              <a:t>）是指从内存流向输出设备的字节序列。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CC"/>
                </a:solidFill>
              </a:rPr>
              <a:t>C++</a:t>
            </a:r>
            <a:r>
              <a:rPr lang="zh-CN" altLang="en-US" b="1" dirty="0">
                <a:solidFill>
                  <a:srgbClr val="0000CC"/>
                </a:solidFill>
              </a:rPr>
              <a:t>中的输入输入流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smtClean="0"/>
              <a:t>&lt;</a:t>
            </a:r>
            <a:r>
              <a:rPr lang="en-US" altLang="zh-CN" b="1" dirty="0" err="1" smtClean="0"/>
              <a:t>iostream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istream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ostream</a:t>
            </a:r>
            <a:endParaRPr lang="en-US" altLang="zh-CN" b="1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err="1"/>
              <a:t>c</a:t>
            </a:r>
            <a:r>
              <a:rPr lang="en-US" altLang="zh-CN" b="1" dirty="0" err="1" smtClean="0"/>
              <a:t>in</a:t>
            </a:r>
            <a:r>
              <a:rPr lang="zh-CN" altLang="en-US" b="1" dirty="0"/>
              <a:t>：</a:t>
            </a:r>
            <a:r>
              <a:rPr lang="zh-CN" altLang="en-US" b="1" dirty="0" smtClean="0"/>
              <a:t>输入流</a:t>
            </a:r>
            <a:r>
              <a:rPr lang="zh-CN" altLang="en-US" b="1" dirty="0"/>
              <a:t>对象，</a:t>
            </a:r>
            <a:r>
              <a:rPr lang="en-US" altLang="zh-CN" b="1" dirty="0"/>
              <a:t>C++</a:t>
            </a:r>
            <a:r>
              <a:rPr lang="zh-CN" altLang="en-US" b="1" dirty="0"/>
              <a:t>已将其与键盘关联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err="1"/>
              <a:t>c</a:t>
            </a:r>
            <a:r>
              <a:rPr lang="en-US" altLang="zh-CN" b="1" dirty="0" err="1" smtClean="0"/>
              <a:t>out</a:t>
            </a:r>
            <a:r>
              <a:rPr lang="zh-CN" altLang="en-US" b="1" dirty="0"/>
              <a:t>：</a:t>
            </a:r>
            <a:r>
              <a:rPr lang="zh-CN" altLang="en-US" b="1" dirty="0" smtClean="0"/>
              <a:t>输出</a:t>
            </a:r>
            <a:r>
              <a:rPr lang="zh-CN" altLang="en-US" b="1" dirty="0"/>
              <a:t>流对象，</a:t>
            </a:r>
            <a:r>
              <a:rPr lang="en-US" altLang="zh-CN" b="1" dirty="0"/>
              <a:t>C++</a:t>
            </a:r>
            <a:r>
              <a:rPr lang="zh-CN" altLang="en-US" b="1" dirty="0"/>
              <a:t>已将其与显示器关联</a:t>
            </a: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45" y="2003273"/>
            <a:ext cx="22098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文本框 4"/>
          <p:cNvSpPr txBox="1">
            <a:spLocks noChangeArrowheads="1"/>
          </p:cNvSpPr>
          <p:nvPr/>
        </p:nvSpPr>
        <p:spPr bwMode="auto">
          <a:xfrm>
            <a:off x="6878545" y="1564311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内存</a:t>
            </a:r>
          </a:p>
        </p:txBody>
      </p:sp>
      <p:sp>
        <p:nvSpPr>
          <p:cNvPr id="10247" name="文本框 7"/>
          <p:cNvSpPr txBox="1">
            <a:spLocks noChangeArrowheads="1"/>
          </p:cNvSpPr>
          <p:nvPr/>
        </p:nvSpPr>
        <p:spPr bwMode="auto">
          <a:xfrm>
            <a:off x="6062663" y="5338763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cin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17364116">
            <a:off x="5970276" y="3474043"/>
            <a:ext cx="1464242" cy="9080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CC"/>
                </a:solidFill>
              </a:rPr>
              <a:t>输入流</a:t>
            </a:r>
          </a:p>
        </p:txBody>
      </p:sp>
      <p:sp>
        <p:nvSpPr>
          <p:cNvPr id="10249" name="文本框 8"/>
          <p:cNvSpPr txBox="1">
            <a:spLocks noChangeArrowheads="1"/>
          </p:cNvSpPr>
          <p:nvPr/>
        </p:nvSpPr>
        <p:spPr bwMode="auto">
          <a:xfrm>
            <a:off x="8120063" y="5376863"/>
            <a:ext cx="990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cout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10250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3" y="4583113"/>
            <a:ext cx="13525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右箭头 10"/>
          <p:cNvSpPr/>
          <p:nvPr/>
        </p:nvSpPr>
        <p:spPr>
          <a:xfrm rot="4062268">
            <a:off x="7446163" y="3414638"/>
            <a:ext cx="1425508" cy="909638"/>
          </a:xfrm>
          <a:prstGeom prst="rightArrow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输出流</a:t>
            </a:r>
          </a:p>
        </p:txBody>
      </p:sp>
    </p:spTree>
    <p:extLst>
      <p:ext uri="{BB962C8B-B14F-4D97-AF65-F5344CB8AC3E}">
        <p14:creationId xmlns:p14="http://schemas.microsoft.com/office/powerpoint/2010/main" val="13267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19" y="-19036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1.4.3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cin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和提取运算符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&gt;&gt;</a:t>
            </a:r>
            <a:endParaRPr lang="zh-CN" altLang="zh-CN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976" y="1268760"/>
            <a:ext cx="8144480" cy="54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cin</a:t>
            </a:r>
            <a:r>
              <a:rPr lang="zh-CN" altLang="en-US" sz="2800" b="1" dirty="0">
                <a:solidFill>
                  <a:srgbClr val="0000CC"/>
                </a:solidFill>
              </a:rPr>
              <a:t>的用途</a:t>
            </a:r>
          </a:p>
          <a:p>
            <a:pPr lvl="1" eaLnBrk="1" hangingPunct="1"/>
            <a:r>
              <a:rPr lang="en-US" altLang="zh-CN" sz="2400" b="1" dirty="0" err="1"/>
              <a:t>cin</a:t>
            </a:r>
            <a:r>
              <a:rPr lang="zh-CN" altLang="en-US" sz="2400" b="1" dirty="0" smtClean="0"/>
              <a:t>是用</a:t>
            </a:r>
            <a:r>
              <a:rPr lang="en-US" altLang="zh-CN" sz="2400" b="1" dirty="0" err="1"/>
              <a:t>istream</a:t>
            </a:r>
            <a:r>
              <a:rPr lang="zh-CN" altLang="en-US" sz="2400" b="1" dirty="0"/>
              <a:t>定义的一个输入流</a:t>
            </a:r>
            <a:r>
              <a:rPr lang="zh-CN" altLang="en-US" sz="2400" b="1" dirty="0" smtClean="0"/>
              <a:t>对象，</a:t>
            </a:r>
            <a:r>
              <a:rPr lang="zh-CN" altLang="en-US" sz="2400" b="1" dirty="0"/>
              <a:t>定义类似于：</a:t>
            </a:r>
            <a:endParaRPr lang="en-US" altLang="zh-CN" sz="2400" b="1" dirty="0"/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</a:rPr>
              <a:t>istream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cin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  <a:p>
            <a:pPr lvl="1" eaLnBrk="1" hangingPunct="1"/>
            <a:r>
              <a:rPr lang="zh-CN" altLang="en-US" sz="2400" b="1" dirty="0"/>
              <a:t>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程序，</a:t>
            </a:r>
            <a:r>
              <a:rPr lang="en-US" altLang="zh-CN" sz="2400" b="1" dirty="0" err="1"/>
              <a:t>cin</a:t>
            </a:r>
            <a:r>
              <a:rPr lang="zh-CN" altLang="en-US" sz="2400" b="1" dirty="0"/>
              <a:t>主要用于从键盘输入数据，当然也可以使用</a:t>
            </a:r>
            <a:r>
              <a:rPr lang="en-US" altLang="zh-CN" sz="2400" b="1" dirty="0" err="1"/>
              <a:t>scanf</a:t>
            </a:r>
            <a:r>
              <a:rPr lang="zh-CN" altLang="en-US" sz="2400" b="1" dirty="0"/>
              <a:t>函数，但</a:t>
            </a:r>
            <a:r>
              <a:rPr lang="en-US" altLang="zh-CN" sz="2400" b="1" dirty="0" err="1"/>
              <a:t>cin</a:t>
            </a:r>
            <a:r>
              <a:rPr lang="zh-CN" altLang="en-US" sz="2400" b="1" dirty="0"/>
              <a:t>更简单。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cin</a:t>
            </a:r>
            <a:r>
              <a:rPr lang="zh-CN" altLang="en-US" sz="2800" b="1" dirty="0">
                <a:solidFill>
                  <a:srgbClr val="0000CC"/>
                </a:solidFill>
              </a:rPr>
              <a:t>的用法</a:t>
            </a:r>
          </a:p>
          <a:p>
            <a:pPr lvl="1" eaLnBrk="1" hangingPunct="1"/>
            <a:r>
              <a:rPr lang="zh-CN" altLang="en-US" sz="2400" b="1" dirty="0"/>
              <a:t>输入单个变量的值</a:t>
            </a:r>
          </a:p>
          <a:p>
            <a:pPr lvl="2" eaLnBrk="1" hangingPunct="1">
              <a:buFontTx/>
              <a:buNone/>
            </a:pPr>
            <a:r>
              <a:rPr lang="en-US" altLang="zh-CN" b="1" dirty="0" err="1"/>
              <a:t>cin</a:t>
            </a:r>
            <a:r>
              <a:rPr lang="en-US" altLang="zh-CN" b="1" dirty="0"/>
              <a:t>&gt;&gt;x</a:t>
            </a:r>
            <a:r>
              <a:rPr lang="zh-CN" altLang="en-US" b="1" dirty="0"/>
              <a:t>；</a:t>
            </a:r>
          </a:p>
          <a:p>
            <a:pPr lvl="1" eaLnBrk="1" hangingPunct="1"/>
            <a:r>
              <a:rPr lang="zh-CN" altLang="en-US" sz="2400" b="1" dirty="0"/>
              <a:t>输入多个变量的值</a:t>
            </a:r>
          </a:p>
          <a:p>
            <a:pPr lvl="2" eaLnBrk="1" hangingPunct="1">
              <a:buFontTx/>
              <a:buNone/>
            </a:pPr>
            <a:r>
              <a:rPr lang="en-US" altLang="zh-CN" b="1" dirty="0" err="1"/>
              <a:t>cin</a:t>
            </a:r>
            <a:r>
              <a:rPr lang="en-US" altLang="zh-CN" b="1" dirty="0"/>
              <a:t>&gt;&gt;x1&gt;&gt;x2</a:t>
            </a:r>
            <a:r>
              <a:rPr lang="en-US" altLang="zh-CN" b="1" dirty="0" smtClean="0"/>
              <a:t>&gt;&gt;……&gt;&gt;</a:t>
            </a:r>
            <a:r>
              <a:rPr lang="en-US" altLang="zh-CN" b="1" dirty="0" err="1"/>
              <a:t>xn</a:t>
            </a:r>
            <a:r>
              <a:rPr lang="en-US" altLang="zh-CN" b="1" dirty="0"/>
              <a:t> </a:t>
            </a:r>
          </a:p>
          <a:p>
            <a:pPr lvl="2" eaLnBrk="1" hangingPunct="1"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（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其中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x, x1, x2……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xn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可是</a:t>
            </a:r>
            <a:r>
              <a:rPr lang="zh-CN" altLang="en-US" sz="2000" b="1" dirty="0">
                <a:solidFill>
                  <a:srgbClr val="FF3300"/>
                </a:solidFill>
              </a:rPr>
              <a:t>以内置数据类型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如</a:t>
            </a:r>
            <a:r>
              <a:rPr lang="zh-CN" altLang="en-US" sz="2000" b="1" dirty="0">
                <a:solidFill>
                  <a:srgbClr val="FF3300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int</a:t>
            </a:r>
            <a:r>
              <a:rPr lang="zh-CN" altLang="en-US" sz="2000" b="1" dirty="0">
                <a:solidFill>
                  <a:srgbClr val="FF3300"/>
                </a:solidFill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</a:rPr>
              <a:t>char</a:t>
            </a:r>
            <a:r>
              <a:rPr lang="zh-CN" altLang="en-US" sz="2000" b="1" dirty="0">
                <a:solidFill>
                  <a:srgbClr val="FF3300"/>
                </a:solidFill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</a:rPr>
              <a:t>float</a:t>
            </a:r>
            <a:r>
              <a:rPr lang="zh-CN" altLang="en-US" sz="2000" b="1" dirty="0">
                <a:solidFill>
                  <a:srgbClr val="FF3300"/>
                </a:solidFill>
              </a:rPr>
              <a:t>，</a:t>
            </a:r>
            <a:r>
              <a:rPr lang="en-US" altLang="zh-CN" sz="2000" b="1" dirty="0">
                <a:solidFill>
                  <a:srgbClr val="FF3300"/>
                </a:solidFill>
              </a:rPr>
              <a:t>double</a:t>
            </a:r>
            <a:r>
              <a:rPr lang="zh-CN" altLang="en-US" sz="2000" b="1" dirty="0">
                <a:solidFill>
                  <a:srgbClr val="FF3300"/>
                </a:solidFill>
              </a:rPr>
              <a:t>等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。）</a:t>
            </a:r>
            <a:endParaRPr lang="zh-CN" altLang="en-US" sz="2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19" y="0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1.4.3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cin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和提取运算符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&gt;&gt;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712968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用</a:t>
            </a:r>
            <a:r>
              <a:rPr lang="en-US" altLang="zh-CN" sz="2800" b="1" dirty="0" err="1">
                <a:solidFill>
                  <a:srgbClr val="0000CC"/>
                </a:solidFill>
              </a:rPr>
              <a:t>cin</a:t>
            </a:r>
            <a:r>
              <a:rPr lang="zh-CN" altLang="en-US" sz="2800" b="1" dirty="0">
                <a:solidFill>
                  <a:srgbClr val="0000CC"/>
                </a:solidFill>
              </a:rPr>
              <a:t>时的注意事项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一</a:t>
            </a:r>
            <a:r>
              <a:rPr lang="zh-CN" altLang="en-US" sz="2400" b="1" dirty="0">
                <a:solidFill>
                  <a:srgbClr val="FF0000"/>
                </a:solidFill>
              </a:rPr>
              <a:t>条</a:t>
            </a:r>
            <a:r>
              <a:rPr lang="en-US" altLang="zh-CN" sz="2400" b="1" dirty="0" err="1">
                <a:solidFill>
                  <a:srgbClr val="FF0000"/>
                </a:solidFill>
              </a:rPr>
              <a:t>cin</a:t>
            </a:r>
            <a:r>
              <a:rPr lang="zh-CN" altLang="en-US" sz="2400" b="1" dirty="0">
                <a:solidFill>
                  <a:srgbClr val="FF0000"/>
                </a:solidFill>
              </a:rPr>
              <a:t>语句中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同时输入多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变量。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200" b="1" dirty="0" smtClean="0"/>
              <a:t>	</a:t>
            </a:r>
            <a:r>
              <a:rPr lang="zh-CN" altLang="en-US" sz="2200" b="1" dirty="0" smtClean="0"/>
              <a:t>输入数据个数应与变量</a:t>
            </a:r>
            <a:r>
              <a:rPr lang="zh-CN" altLang="en-US" sz="2200" b="1" dirty="0"/>
              <a:t>个数相同，</a:t>
            </a:r>
            <a:r>
              <a:rPr lang="zh-CN" altLang="en-US" sz="2200" b="1" dirty="0" smtClean="0"/>
              <a:t>各数据之间使用一</a:t>
            </a:r>
            <a:r>
              <a:rPr lang="zh-CN" altLang="en-US" sz="2200" b="1" dirty="0"/>
              <a:t>个或多个空白（包括空格、回车、</a:t>
            </a:r>
            <a:r>
              <a:rPr lang="en-US" altLang="zh-CN" sz="2200" b="1" dirty="0"/>
              <a:t>Tab</a:t>
            </a:r>
            <a:r>
              <a:rPr lang="zh-CN" altLang="en-US" sz="2200" b="1" dirty="0"/>
              <a:t>）作为间隔符，全部数据输入完成后，按</a:t>
            </a:r>
            <a:r>
              <a:rPr lang="en-US" altLang="zh-CN" sz="2200" b="1" dirty="0"/>
              <a:t>Enter</a:t>
            </a:r>
            <a:r>
              <a:rPr lang="zh-CN" altLang="en-US" sz="2200" b="1" dirty="0"/>
              <a:t>键结束。</a:t>
            </a:r>
            <a:r>
              <a:rPr lang="zh-CN" altLang="en-US" sz="2200" dirty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a typeface="+mj-ea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ea typeface="+mj-ea"/>
              </a:rPr>
              <a:t>&gt;&gt;</a:t>
            </a:r>
            <a:r>
              <a:rPr lang="zh-CN" altLang="en-US" sz="2400" b="1" dirty="0">
                <a:solidFill>
                  <a:srgbClr val="FF0000"/>
                </a:solidFill>
                <a:ea typeface="+mj-ea"/>
              </a:rPr>
              <a:t>后面只能出现变量名，下面的语句是错误的。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 err="1">
                <a:ea typeface="+mj-ea"/>
              </a:rPr>
              <a:t>cin</a:t>
            </a:r>
            <a:r>
              <a:rPr lang="en-US" altLang="zh-CN" sz="2200" b="1" dirty="0">
                <a:ea typeface="+mj-ea"/>
              </a:rPr>
              <a:t>&gt;&gt;"x="&gt;&gt;</a:t>
            </a:r>
            <a:r>
              <a:rPr lang="en-US" altLang="zh-CN" sz="2200" b="1" dirty="0" smtClean="0">
                <a:ea typeface="+mj-ea"/>
              </a:rPr>
              <a:t>x;	//</a:t>
            </a:r>
            <a:r>
              <a:rPr lang="zh-CN" altLang="en-US" sz="2200" b="1" dirty="0">
                <a:ea typeface="+mj-ea"/>
              </a:rPr>
              <a:t>错误，</a:t>
            </a:r>
            <a:r>
              <a:rPr lang="en-US" altLang="zh-CN" sz="2200" b="1" dirty="0">
                <a:ea typeface="+mj-ea"/>
              </a:rPr>
              <a:t>&gt;&gt;</a:t>
            </a:r>
            <a:r>
              <a:rPr lang="zh-CN" altLang="en-US" sz="2200" b="1" dirty="0">
                <a:ea typeface="+mj-ea"/>
              </a:rPr>
              <a:t>后面含有字符串</a:t>
            </a:r>
            <a:r>
              <a:rPr lang="en-US" altLang="zh-CN" sz="2200" b="1" dirty="0">
                <a:ea typeface="+mj-ea"/>
              </a:rPr>
              <a:t>"x="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 err="1">
                <a:ea typeface="+mj-ea"/>
              </a:rPr>
              <a:t>cin</a:t>
            </a:r>
            <a:r>
              <a:rPr lang="en-US" altLang="zh-CN" sz="2200" b="1" dirty="0">
                <a:ea typeface="+mj-ea"/>
              </a:rPr>
              <a:t>&gt;&gt;12&gt;&gt;</a:t>
            </a:r>
            <a:r>
              <a:rPr lang="en-US" altLang="zh-CN" sz="2200" b="1" dirty="0" smtClean="0">
                <a:ea typeface="+mj-ea"/>
              </a:rPr>
              <a:t>x</a:t>
            </a:r>
            <a:r>
              <a:rPr lang="en-US" altLang="zh-CN" sz="2200" b="1" dirty="0"/>
              <a:t>;</a:t>
            </a:r>
            <a:r>
              <a:rPr lang="en-US" altLang="zh-CN" sz="2200" b="1" dirty="0" smtClean="0"/>
              <a:t> </a:t>
            </a:r>
            <a:r>
              <a:rPr lang="en-US" altLang="zh-CN" sz="2200" b="1" dirty="0">
                <a:ea typeface="+mj-ea"/>
              </a:rPr>
              <a:t>	 </a:t>
            </a:r>
            <a:r>
              <a:rPr lang="en-US" altLang="zh-CN" sz="2200" b="1" dirty="0" smtClean="0">
                <a:ea typeface="+mj-ea"/>
              </a:rPr>
              <a:t> 	//</a:t>
            </a:r>
            <a:r>
              <a:rPr lang="zh-CN" altLang="en-US" sz="2200" b="1" dirty="0">
                <a:ea typeface="+mj-ea"/>
              </a:rPr>
              <a:t>错误，</a:t>
            </a:r>
            <a:r>
              <a:rPr lang="en-US" altLang="zh-CN" sz="2200" b="1" dirty="0">
                <a:ea typeface="+mj-ea"/>
              </a:rPr>
              <a:t>&gt;&gt;</a:t>
            </a:r>
            <a:r>
              <a:rPr lang="zh-CN" altLang="en-US" sz="2200" b="1" dirty="0">
                <a:ea typeface="+mj-ea"/>
              </a:rPr>
              <a:t>后面含有常数</a:t>
            </a:r>
            <a:r>
              <a:rPr lang="en-US" altLang="zh-CN" sz="2200" b="1" dirty="0">
                <a:ea typeface="+mj-ea"/>
              </a:rPr>
              <a:t>12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 err="1">
                <a:ea typeface="+mj-ea"/>
              </a:rPr>
              <a:t>cin</a:t>
            </a:r>
            <a:r>
              <a:rPr lang="en-US" altLang="zh-CN" sz="2200" b="1" dirty="0" smtClean="0">
                <a:ea typeface="+mj-ea"/>
              </a:rPr>
              <a:t>&gt;&gt;‘x’&gt;&gt;x</a:t>
            </a:r>
            <a:r>
              <a:rPr lang="en-US" altLang="zh-CN" sz="2200" b="1" dirty="0"/>
              <a:t>;</a:t>
            </a:r>
            <a:r>
              <a:rPr lang="en-US" altLang="zh-CN" sz="2200" b="1" dirty="0" smtClean="0"/>
              <a:t> </a:t>
            </a:r>
            <a:r>
              <a:rPr lang="en-US" altLang="zh-CN" sz="2200" b="1" dirty="0">
                <a:ea typeface="+mj-ea"/>
              </a:rPr>
              <a:t>	</a:t>
            </a:r>
            <a:r>
              <a:rPr lang="en-US" altLang="zh-CN" sz="2200" b="1" dirty="0" smtClean="0">
                <a:ea typeface="+mj-ea"/>
              </a:rPr>
              <a:t> </a:t>
            </a:r>
            <a:r>
              <a:rPr lang="en-US" altLang="zh-CN" sz="2200" b="1" dirty="0" smtClean="0"/>
              <a:t> 	//</a:t>
            </a:r>
            <a:r>
              <a:rPr lang="zh-CN" altLang="en-US" sz="2200" b="1" dirty="0"/>
              <a:t>错误，</a:t>
            </a:r>
            <a:r>
              <a:rPr lang="en-US" altLang="zh-CN" sz="2200" b="1" dirty="0"/>
              <a:t>&gt;&gt;</a:t>
            </a:r>
            <a:r>
              <a:rPr lang="zh-CN" altLang="en-US" sz="2200" b="1" dirty="0"/>
              <a:t>后面</a:t>
            </a:r>
            <a:r>
              <a:rPr lang="zh-CN" altLang="en-US" sz="2200" b="1" dirty="0" smtClean="0"/>
              <a:t>含有字符</a:t>
            </a:r>
            <a:r>
              <a:rPr lang="en-US" altLang="zh-CN" sz="2200" b="1" dirty="0" smtClean="0"/>
              <a:t>’x’</a:t>
            </a:r>
            <a:endParaRPr lang="en-US" altLang="zh-CN" sz="22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227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19" y="0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1.4.3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cin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和提取运算符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&gt;&gt;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12968" cy="4104456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FF3300"/>
                </a:solidFill>
              </a:rPr>
              <a:t>cin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具有</a:t>
            </a:r>
            <a:r>
              <a:rPr lang="zh-CN" altLang="en-US" sz="2400" b="1" dirty="0">
                <a:solidFill>
                  <a:srgbClr val="FF3300"/>
                </a:solidFill>
              </a:rPr>
              <a:t>自动识别数据类型的能力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400" b="1" dirty="0" smtClean="0"/>
              <a:t>	</a:t>
            </a:r>
            <a:r>
              <a:rPr lang="en-US" altLang="zh-CN" sz="2200" b="1" dirty="0" smtClean="0"/>
              <a:t>&gt;&gt;</a:t>
            </a:r>
            <a:r>
              <a:rPr lang="zh-CN" altLang="en-US" sz="2200" b="1" dirty="0"/>
              <a:t>将</a:t>
            </a:r>
            <a:r>
              <a:rPr lang="zh-CN" altLang="en-US" sz="2200" b="1" dirty="0" smtClean="0"/>
              <a:t>根据后面变量</a:t>
            </a:r>
            <a:r>
              <a:rPr lang="zh-CN" altLang="en-US" sz="2200" b="1" dirty="0"/>
              <a:t>的类型从输入流中为它们提取对应的数据。比如</a:t>
            </a:r>
            <a:r>
              <a:rPr lang="zh-CN" altLang="en-US" sz="2200" b="1" dirty="0" smtClean="0"/>
              <a:t>：</a:t>
            </a:r>
            <a:endParaRPr lang="zh-CN" altLang="en-US" sz="2200" b="1" dirty="0"/>
          </a:p>
          <a:p>
            <a:pPr marL="857250" lvl="2" indent="0" eaLnBrk="1" hangingPunct="1"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rgbClr val="FF3300"/>
                </a:solidFill>
              </a:rPr>
              <a:t>		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cin</a:t>
            </a:r>
            <a:r>
              <a:rPr lang="en-US" altLang="zh-CN" sz="2000" b="1" dirty="0">
                <a:solidFill>
                  <a:srgbClr val="FF3300"/>
                </a:solidFill>
              </a:rPr>
              <a:t>&gt;&gt;x;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altLang="zh-CN" b="1" dirty="0">
              <a:solidFill>
                <a:srgbClr val="FF33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400" b="1" dirty="0" smtClean="0"/>
              <a:t>	</a:t>
            </a:r>
            <a:r>
              <a:rPr lang="zh-CN" altLang="en-US" sz="2200" b="1" dirty="0" smtClean="0"/>
              <a:t>假设</a:t>
            </a:r>
            <a:r>
              <a:rPr lang="zh-CN" altLang="en-US" sz="2200" b="1" dirty="0"/>
              <a:t>输入数据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&gt;&gt;</a:t>
            </a:r>
            <a:r>
              <a:rPr lang="zh-CN" altLang="en-US" sz="2200" b="1" dirty="0"/>
              <a:t>将根据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的类型决定输入的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到底是数字还是字符</a:t>
            </a:r>
            <a:r>
              <a:rPr lang="zh-CN" altLang="en-US" sz="2200" b="1" dirty="0" smtClean="0"/>
              <a:t>。</a:t>
            </a:r>
            <a:endParaRPr lang="zh-CN" altLang="en-US" sz="2200" b="1" dirty="0"/>
          </a:p>
          <a:p>
            <a:pPr marL="457200" lvl="1" indent="0" eaLnBrk="1" hangingPunct="1">
              <a:buNone/>
            </a:pPr>
            <a:r>
              <a:rPr lang="en-US" altLang="zh-CN" sz="2200" b="1" dirty="0" smtClean="0"/>
              <a:t>	</a:t>
            </a:r>
            <a:r>
              <a:rPr lang="zh-CN" altLang="en-US" sz="2200" b="1" dirty="0" smtClean="0"/>
              <a:t>再</a:t>
            </a:r>
            <a:r>
              <a:rPr lang="zh-CN" altLang="en-US" sz="2200" b="1" dirty="0"/>
              <a:t>如，若输入</a:t>
            </a:r>
            <a:r>
              <a:rPr lang="en-US" altLang="zh-CN" sz="2200" b="1" dirty="0"/>
              <a:t>34</a:t>
            </a:r>
            <a:r>
              <a:rPr lang="zh-CN" altLang="en-US" sz="2200" b="1" dirty="0"/>
              <a:t>，且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char</a:t>
            </a:r>
            <a:r>
              <a:rPr lang="zh-CN" altLang="en-US" sz="2200" b="1" dirty="0"/>
              <a:t>类型，则只有字符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被存储到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中，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将继续保存在流中；若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是</a:t>
            </a:r>
            <a:r>
              <a:rPr lang="en-US" altLang="zh-CN" sz="2200" b="1" dirty="0" err="1"/>
              <a:t>int</a:t>
            </a:r>
            <a:r>
              <a:rPr lang="zh-CN" altLang="en-US" sz="2200" b="1" dirty="0"/>
              <a:t>或</a:t>
            </a:r>
            <a:r>
              <a:rPr lang="en-US" altLang="zh-CN" sz="2200" b="1" dirty="0"/>
              <a:t>float</a:t>
            </a:r>
            <a:r>
              <a:rPr lang="zh-CN" altLang="en-US" sz="2200" b="1" dirty="0"/>
              <a:t>，则</a:t>
            </a:r>
            <a:r>
              <a:rPr lang="en-US" altLang="zh-CN" sz="2200" b="1" dirty="0"/>
              <a:t>34</a:t>
            </a:r>
            <a:r>
              <a:rPr lang="zh-CN" altLang="en-US" sz="2200" b="1" dirty="0"/>
              <a:t>就会存储</a:t>
            </a:r>
            <a:r>
              <a:rPr lang="en-US" altLang="zh-CN" sz="2200" b="1" dirty="0"/>
              <a:t>x</a:t>
            </a:r>
            <a:r>
              <a:rPr lang="zh-CN" altLang="en-US" sz="2200" b="1" dirty="0"/>
              <a:t>中</a:t>
            </a:r>
            <a:r>
              <a:rPr lang="zh-CN" altLang="en-US" sz="2200" b="1" dirty="0" smtClean="0"/>
              <a:t>。</a:t>
            </a:r>
            <a:r>
              <a:rPr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949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19" y="10769"/>
            <a:ext cx="7519988" cy="9858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1.4.3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cin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和提取运算符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&gt;&gt;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24744"/>
            <a:ext cx="8784976" cy="4464496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3300"/>
                </a:solidFill>
              </a:rPr>
              <a:t>数值型数据的输入</a:t>
            </a:r>
          </a:p>
          <a:p>
            <a:pPr marL="457200" lvl="1" indent="0" eaLnBrk="1" hangingPunct="1">
              <a:buNone/>
            </a:pPr>
            <a:r>
              <a:rPr lang="en-US" altLang="zh-CN" sz="2400" b="1" dirty="0" smtClean="0"/>
              <a:t>	</a:t>
            </a:r>
            <a:r>
              <a:rPr lang="zh-CN" altLang="en-US" sz="2200" b="1" dirty="0" smtClean="0"/>
              <a:t>在</a:t>
            </a:r>
            <a:r>
              <a:rPr lang="zh-CN" altLang="en-US" sz="2200" b="1" dirty="0"/>
              <a:t>读取数值型数据时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&gt;&gt;</a:t>
            </a:r>
            <a:r>
              <a:rPr lang="zh-CN" altLang="en-US" sz="2200" b="1" dirty="0"/>
              <a:t>首先略掉数据前面的所有空白符号，如果遇到正、负号或数字，就开始读入，包括浮点型数据的小数点，并在遇到空白符或其他非数字字符时停止。例如</a:t>
            </a:r>
            <a:r>
              <a:rPr lang="zh-CN" altLang="en-US" sz="2400" b="1" dirty="0"/>
              <a:t>：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 err="1">
                <a:solidFill>
                  <a:srgbClr val="FF3300"/>
                </a:solidFill>
              </a:rPr>
              <a:t>int</a:t>
            </a:r>
            <a:r>
              <a:rPr lang="en-US" altLang="zh-CN" sz="2200" b="1" dirty="0">
                <a:solidFill>
                  <a:srgbClr val="FF3300"/>
                </a:solidFill>
              </a:rPr>
              <a:t> x1;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</a:rPr>
              <a:t>double x2;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</a:rPr>
              <a:t>char x3;</a:t>
            </a:r>
          </a:p>
          <a:p>
            <a:pPr lvl="2" eaLnBrk="1" hangingPunct="1">
              <a:buFontTx/>
              <a:buNone/>
            </a:pPr>
            <a:r>
              <a:rPr lang="en-US" altLang="zh-CN" sz="2200" b="1" dirty="0" err="1">
                <a:solidFill>
                  <a:srgbClr val="FF3300"/>
                </a:solidFill>
              </a:rPr>
              <a:t>cin</a:t>
            </a:r>
            <a:r>
              <a:rPr lang="en-US" altLang="zh-CN" sz="2200" b="1" dirty="0">
                <a:solidFill>
                  <a:srgbClr val="FF3300"/>
                </a:solidFill>
              </a:rPr>
              <a:t>&gt;&gt;x1&gt;&gt;x2&gt;&gt;x3</a:t>
            </a:r>
            <a:r>
              <a:rPr lang="en-US" altLang="zh-CN" sz="2200" b="1" dirty="0" smtClean="0">
                <a:solidFill>
                  <a:srgbClr val="FF3300"/>
                </a:solidFill>
              </a:rPr>
              <a:t>;</a:t>
            </a:r>
          </a:p>
          <a:p>
            <a:pPr lvl="2" eaLnBrk="1" hangingPunct="1">
              <a:buFontTx/>
              <a:buNone/>
            </a:pPr>
            <a:endParaRPr lang="en-US" altLang="zh-CN" b="1" dirty="0" smtClean="0">
              <a:solidFill>
                <a:srgbClr val="FF33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400" b="1" dirty="0" smtClean="0"/>
              <a:t>	</a:t>
            </a:r>
            <a:r>
              <a:rPr lang="zh-CN" altLang="en-US" sz="2200" b="1" dirty="0" smtClean="0"/>
              <a:t>假如</a:t>
            </a:r>
            <a:r>
              <a:rPr lang="zh-CN" altLang="en-US" sz="2200" b="1" dirty="0"/>
              <a:t>输入“</a:t>
            </a:r>
            <a:r>
              <a:rPr lang="en-US" altLang="zh-CN" sz="2200" b="1" dirty="0"/>
              <a:t>35.4A”</a:t>
            </a:r>
            <a:r>
              <a:rPr lang="zh-CN" altLang="en-US" sz="2200" b="1" dirty="0"/>
              <a:t>并按</a:t>
            </a:r>
            <a:r>
              <a:rPr lang="en-US" altLang="zh-CN" sz="2200" b="1" dirty="0"/>
              <a:t>Enter</a:t>
            </a:r>
            <a:r>
              <a:rPr lang="zh-CN" altLang="en-US" sz="2200" b="1" dirty="0"/>
              <a:t>键，</a:t>
            </a:r>
            <a:r>
              <a:rPr lang="en-US" altLang="zh-CN" sz="2200" b="1" dirty="0"/>
              <a:t>x1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35</a:t>
            </a:r>
            <a:r>
              <a:rPr lang="zh-CN" altLang="en-US" sz="2200" b="1" dirty="0"/>
              <a:t>；</a:t>
            </a:r>
            <a:r>
              <a:rPr lang="en-US" altLang="zh-CN" sz="2200" b="1" dirty="0"/>
              <a:t>x2 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.4</a:t>
            </a:r>
            <a:r>
              <a:rPr lang="zh-CN" altLang="en-US" sz="2200" b="1" dirty="0"/>
              <a:t>；</a:t>
            </a:r>
            <a:r>
              <a:rPr lang="en-US" altLang="zh-CN" sz="2200" b="1" dirty="0"/>
              <a:t>x3</a:t>
            </a:r>
            <a:r>
              <a:rPr lang="zh-CN" altLang="en-US" sz="2200" b="1" dirty="0" smtClean="0"/>
              <a:t>是</a:t>
            </a:r>
            <a:r>
              <a:rPr lang="en-US" altLang="zh-CN" sz="2200" b="1" dirty="0" smtClean="0"/>
              <a:t>‘A’</a:t>
            </a:r>
            <a:r>
              <a:rPr lang="zh-CN" altLang="en-US" sz="2200" b="1" dirty="0" smtClean="0"/>
              <a:t>。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302322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006" y="81887"/>
            <a:ext cx="7519988" cy="68281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1.4.4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cout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和插入运算符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&lt;&lt;</a:t>
            </a:r>
            <a:endParaRPr lang="zh-CN" altLang="zh-CN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136904" cy="4896544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cout</a:t>
            </a:r>
            <a:r>
              <a:rPr lang="zh-CN" altLang="en-US" sz="2800" b="1" dirty="0">
                <a:solidFill>
                  <a:srgbClr val="0000CC"/>
                </a:solidFill>
              </a:rPr>
              <a:t>的用途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err="1" smtClean="0"/>
              <a:t>cout</a:t>
            </a:r>
            <a:r>
              <a:rPr lang="zh-CN" altLang="en-US" sz="2400" b="1" dirty="0" smtClean="0"/>
              <a:t>用</a:t>
            </a:r>
            <a:r>
              <a:rPr lang="en-US" altLang="zh-CN" sz="2400" b="1" dirty="0" err="1"/>
              <a:t>ostream</a:t>
            </a:r>
            <a:r>
              <a:rPr lang="zh-CN" altLang="en-US" sz="2400" b="1" dirty="0"/>
              <a:t>定义的一个输出流对象，类似于：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ostream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cout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b="1" dirty="0" err="1"/>
              <a:t>cout</a:t>
            </a:r>
            <a:r>
              <a:rPr lang="zh-CN" altLang="en-US" sz="2400" b="1" dirty="0"/>
              <a:t>已被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默认关联到显示器，用于在屏幕上输入数据。在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程序中，也可使用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</a:t>
            </a:r>
            <a:r>
              <a:rPr lang="zh-CN" altLang="en-US" sz="2400" b="1" dirty="0" smtClean="0"/>
              <a:t>的</a:t>
            </a:r>
            <a:r>
              <a:rPr lang="en-US" altLang="zh-CN" sz="2400" b="1" dirty="0" err="1" smtClean="0"/>
              <a:t>printf</a:t>
            </a:r>
            <a:r>
              <a:rPr lang="zh-CN" altLang="en-US" sz="2400" b="1" dirty="0"/>
              <a:t>输出数据，但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更简单</a:t>
            </a:r>
            <a:r>
              <a:rPr lang="zh-CN" altLang="en-US" sz="2400" b="1" dirty="0" smtClean="0"/>
              <a:t>。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cout</a:t>
            </a:r>
            <a:r>
              <a:rPr lang="zh-CN" altLang="en-US" sz="2800" b="1" dirty="0">
                <a:solidFill>
                  <a:srgbClr val="0000CC"/>
                </a:solidFill>
              </a:rPr>
              <a:t>的用法</a:t>
            </a: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cout</a:t>
            </a:r>
            <a:r>
              <a:rPr lang="en-US" altLang="zh-CN" sz="2400" b="1" dirty="0">
                <a:solidFill>
                  <a:srgbClr val="FF0000"/>
                </a:solidFill>
              </a:rPr>
              <a:t>&lt;&lt;x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其中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可是以内置数据类型如</a:t>
            </a:r>
            <a:r>
              <a:rPr lang="en-US" altLang="zh-CN" sz="2400" b="1" dirty="0" err="1"/>
              <a:t>int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char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float</a:t>
            </a:r>
            <a:r>
              <a:rPr lang="zh-CN" altLang="en-US" sz="2400" b="1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89792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519988" cy="9087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1.4.4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cout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和插入运算符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&lt;&lt;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509" y="1308100"/>
            <a:ext cx="4104134" cy="468312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输出</a:t>
            </a:r>
            <a:r>
              <a:rPr lang="zh-CN" altLang="en-US" sz="2800" b="1" dirty="0">
                <a:solidFill>
                  <a:srgbClr val="0000CC"/>
                </a:solidFill>
              </a:rPr>
              <a:t>字符类型的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数据</a:t>
            </a:r>
            <a:endParaRPr lang="en-US" altLang="zh-CN" sz="2800" b="1" dirty="0" smtClean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	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	</a:t>
            </a:r>
            <a:r>
              <a:rPr lang="zh-CN" altLang="en-US" sz="2400" b="1" dirty="0" smtClean="0"/>
              <a:t>对于字符变量和字符串变量，</a:t>
            </a:r>
            <a:r>
              <a:rPr lang="en-US" altLang="zh-CN" sz="2400" b="1" dirty="0" err="1" smtClean="0"/>
              <a:t>cout</a:t>
            </a:r>
            <a:r>
              <a:rPr lang="zh-CN" altLang="en-US" sz="2400" b="1" dirty="0" smtClean="0"/>
              <a:t>将把变量的值输出到显示屏幕上。</a:t>
            </a:r>
            <a:endParaRPr lang="en-US" altLang="zh-CN" sz="2400" b="1" dirty="0" smtClean="0"/>
          </a:p>
          <a:p>
            <a:pPr eaLnBrk="1" hangingPunct="1"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对于字符常量和字符串常量，</a:t>
            </a:r>
            <a:r>
              <a:rPr lang="en-US" altLang="zh-CN" sz="2400" b="1" dirty="0" err="1" smtClean="0"/>
              <a:t>cout</a:t>
            </a:r>
            <a:r>
              <a:rPr lang="zh-CN" altLang="en-US" sz="2400" b="1" dirty="0" smtClean="0"/>
              <a:t>将把它们原样输出在屏幕上</a:t>
            </a:r>
            <a:r>
              <a:rPr lang="zh-CN" altLang="en-US" sz="2400" b="1" dirty="0"/>
              <a:t>。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224643" y="1306015"/>
            <a:ext cx="459582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+mn-ea"/>
              </a:rPr>
              <a:t>1-5】  </a:t>
            </a:r>
            <a:r>
              <a:rPr lang="en-US" altLang="zh-CN" sz="2400" b="1" dirty="0" err="1">
                <a:solidFill>
                  <a:srgbClr val="0000CC"/>
                </a:solidFill>
                <a:latin typeface="+mn-lt"/>
                <a:ea typeface="+mn-ea"/>
              </a:rPr>
              <a:t>cout</a:t>
            </a:r>
            <a:r>
              <a:rPr lang="zh-CN" altLang="en-US" sz="2400" b="1" dirty="0">
                <a:solidFill>
                  <a:srgbClr val="0000CC"/>
                </a:solidFill>
                <a:latin typeface="+mn-lt"/>
                <a:ea typeface="+mn-ea"/>
              </a:rPr>
              <a:t>输出字符数据。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//Eg1-5.cpp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#include&lt;</a:t>
            </a:r>
            <a:r>
              <a:rPr lang="en-US" altLang="zh-CN" sz="2000" b="1" dirty="0" err="1">
                <a:latin typeface="+mn-lt"/>
                <a:ea typeface="+mn-ea"/>
              </a:rPr>
              <a:t>iostream</a:t>
            </a:r>
            <a:r>
              <a:rPr lang="en-US" altLang="zh-CN" sz="2000" b="1" dirty="0">
                <a:latin typeface="+mn-lt"/>
                <a:ea typeface="+mn-ea"/>
              </a:rPr>
              <a:t>&gt;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using namespace </a:t>
            </a:r>
            <a:r>
              <a:rPr lang="en-US" altLang="zh-CN" sz="2000" b="1" dirty="0" err="1">
                <a:latin typeface="+mn-lt"/>
                <a:ea typeface="+mn-ea"/>
              </a:rPr>
              <a:t>std</a:t>
            </a:r>
            <a:r>
              <a:rPr lang="en-US" altLang="zh-CN" sz="2000" b="1" dirty="0">
                <a:latin typeface="+mn-lt"/>
                <a:ea typeface="+mn-ea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void main()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	char ch1='c';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	char ch2[]="Hello C++!";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	</a:t>
            </a:r>
            <a:r>
              <a:rPr lang="en-US" altLang="zh-CN" sz="2000" b="1" dirty="0" err="1">
                <a:latin typeface="+mn-lt"/>
                <a:ea typeface="+mn-ea"/>
              </a:rPr>
              <a:t>cout</a:t>
            </a:r>
            <a:r>
              <a:rPr lang="en-US" altLang="zh-CN" sz="2000" b="1" dirty="0">
                <a:latin typeface="+mn-lt"/>
                <a:ea typeface="+mn-ea"/>
              </a:rPr>
              <a:t>&lt;&lt;ch1;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	</a:t>
            </a:r>
            <a:r>
              <a:rPr lang="en-US" altLang="zh-CN" sz="2000" b="1" dirty="0" err="1">
                <a:latin typeface="+mn-lt"/>
                <a:ea typeface="+mn-ea"/>
              </a:rPr>
              <a:t>cout</a:t>
            </a:r>
            <a:r>
              <a:rPr lang="en-US" altLang="zh-CN" sz="2000" b="1" dirty="0">
                <a:latin typeface="+mn-lt"/>
                <a:ea typeface="+mn-ea"/>
              </a:rPr>
              <a:t>&lt;&lt;ch2;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	</a:t>
            </a:r>
            <a:r>
              <a:rPr lang="en-US" altLang="zh-CN" sz="2000" b="1" dirty="0" err="1">
                <a:latin typeface="+mn-lt"/>
                <a:ea typeface="+mn-ea"/>
              </a:rPr>
              <a:t>cout</a:t>
            </a:r>
            <a:r>
              <a:rPr lang="en-US" altLang="zh-CN" sz="2000" b="1" dirty="0">
                <a:latin typeface="+mn-lt"/>
                <a:ea typeface="+mn-ea"/>
              </a:rPr>
              <a:t>&lt;&lt;"C";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	</a:t>
            </a:r>
            <a:r>
              <a:rPr lang="en-US" altLang="zh-CN" sz="2000" b="1" dirty="0" err="1">
                <a:latin typeface="+mn-lt"/>
                <a:ea typeface="+mn-ea"/>
              </a:rPr>
              <a:t>cout</a:t>
            </a:r>
            <a:r>
              <a:rPr lang="en-US" altLang="zh-CN" sz="2000" b="1" dirty="0">
                <a:latin typeface="+mn-lt"/>
                <a:ea typeface="+mn-ea"/>
              </a:rPr>
              <a:t>&lt;&lt;"Hello everyone!";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000" b="1" dirty="0"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006" y="-34774"/>
            <a:ext cx="7519988" cy="984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1.4.4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cout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和插入运算符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&lt;&lt;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672" y="1124744"/>
            <a:ext cx="7990656" cy="5256584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4. </a:t>
            </a:r>
            <a:r>
              <a:rPr lang="zh-CN" altLang="en-US" sz="2800" b="1" dirty="0">
                <a:solidFill>
                  <a:srgbClr val="0000CC"/>
                </a:solidFill>
              </a:rPr>
              <a:t>连续输出</a:t>
            </a:r>
          </a:p>
          <a:p>
            <a:pPr marL="0" indent="0" eaLnBrk="1" hangingPunct="1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b="1" dirty="0" err="1" smtClean="0"/>
              <a:t>cout</a:t>
            </a:r>
            <a:r>
              <a:rPr lang="zh-CN" altLang="en-US" sz="2400" b="1" dirty="0"/>
              <a:t>能够同时输出多个数据，用法如下：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err="1"/>
              <a:t>cout</a:t>
            </a:r>
            <a:r>
              <a:rPr lang="en-US" altLang="zh-CN" sz="2200" b="1" dirty="0"/>
              <a:t>&lt;&lt;x1&lt;&lt;x2&lt;&lt;x3&lt;&lt;…;</a:t>
            </a:r>
          </a:p>
          <a:p>
            <a:pPr lvl="1" eaLnBrk="1" hangingPunct="1">
              <a:buFontTx/>
              <a:buNone/>
            </a:pPr>
            <a:r>
              <a:rPr lang="zh-CN" altLang="en-US" sz="2200" b="1" dirty="0"/>
              <a:t>例：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cout</a:t>
            </a:r>
            <a:r>
              <a:rPr lang="en-US" altLang="zh-CN" sz="2200" b="1" dirty="0">
                <a:solidFill>
                  <a:srgbClr val="FF0000"/>
                </a:solidFill>
              </a:rPr>
              <a:t>&lt;&lt;ch1&lt;&lt;ch2&lt;&lt;"C"&lt;&lt;"</a:t>
            </a:r>
            <a:r>
              <a:rPr lang="en-US" altLang="zh-CN" sz="2200" b="1" dirty="0" err="1">
                <a:solidFill>
                  <a:srgbClr val="FF0000"/>
                </a:solidFill>
              </a:rPr>
              <a:t>Hellow</a:t>
            </a:r>
            <a:r>
              <a:rPr lang="en-US" altLang="zh-CN" sz="2200" b="1" dirty="0">
                <a:solidFill>
                  <a:srgbClr val="FF0000"/>
                </a:solidFill>
              </a:rPr>
              <a:t> everyone!";</a:t>
            </a:r>
          </a:p>
          <a:p>
            <a:pPr eaLnBrk="1" hangingPunct="1"/>
            <a:r>
              <a:rPr lang="zh-CN" altLang="en-US" sz="2400" b="1" dirty="0"/>
              <a:t>与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一样，在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中也可以将一条命令写在多行上。比如，上面的语句也可写成下面的形式：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c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out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sz="2200" b="1" dirty="0">
                <a:solidFill>
                  <a:srgbClr val="FF0000"/>
                </a:solidFill>
              </a:rPr>
              <a:t>ch1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		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 &lt;&lt;</a:t>
            </a:r>
            <a:r>
              <a:rPr lang="en-US" altLang="zh-CN" sz="2200" b="1" dirty="0">
                <a:solidFill>
                  <a:srgbClr val="FF0000"/>
                </a:solidFill>
              </a:rPr>
              <a:t>ch2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		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 &lt;&lt;"</a:t>
            </a:r>
            <a:r>
              <a:rPr lang="en-US" altLang="zh-CN" sz="2200" b="1" dirty="0">
                <a:solidFill>
                  <a:srgbClr val="FF0000"/>
                </a:solidFill>
              </a:rPr>
              <a:t>C"</a:t>
            </a:r>
          </a:p>
          <a:p>
            <a:pPr lvl="1" eaLnBrk="1" hangingPunct="1"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		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 &lt;&lt;"</a:t>
            </a:r>
            <a:r>
              <a:rPr lang="en-US" altLang="zh-CN" sz="2200" b="1" dirty="0" err="1">
                <a:solidFill>
                  <a:srgbClr val="FF0000"/>
                </a:solidFill>
              </a:rPr>
              <a:t>Hellow</a:t>
            </a:r>
            <a:r>
              <a:rPr lang="en-US" altLang="zh-CN" sz="2200" b="1" dirty="0">
                <a:solidFill>
                  <a:srgbClr val="FF0000"/>
                </a:solidFill>
              </a:rPr>
              <a:t> everyone!";</a:t>
            </a:r>
          </a:p>
        </p:txBody>
      </p:sp>
    </p:spTree>
    <p:extLst>
      <p:ext uri="{BB962C8B-B14F-4D97-AF65-F5344CB8AC3E}">
        <p14:creationId xmlns:p14="http://schemas.microsoft.com/office/powerpoint/2010/main" val="104065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59221" y="1431664"/>
            <a:ext cx="3500740" cy="51407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85048" y="129059"/>
            <a:ext cx="8020372" cy="6937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789661" y="1647775"/>
            <a:ext cx="2387709" cy="650091"/>
          </a:xfrm>
          <a:prstGeom prst="ellips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全局变量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5870349" y="2358155"/>
            <a:ext cx="2087563" cy="1380836"/>
            <a:chOff x="612" y="2251"/>
            <a:chExt cx="1315" cy="1278"/>
          </a:xfrm>
        </p:grpSpPr>
        <p:sp>
          <p:nvSpPr>
            <p:cNvPr id="12308" name="Rectangle 6"/>
            <p:cNvSpPr>
              <a:spLocks noChangeArrowheads="1"/>
            </p:cNvSpPr>
            <p:nvPr/>
          </p:nvSpPr>
          <p:spPr bwMode="auto">
            <a:xfrm>
              <a:off x="612" y="2251"/>
              <a:ext cx="1315" cy="12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09" name="Oval 7"/>
            <p:cNvSpPr>
              <a:spLocks noChangeArrowheads="1"/>
            </p:cNvSpPr>
            <p:nvPr/>
          </p:nvSpPr>
          <p:spPr bwMode="auto">
            <a:xfrm>
              <a:off x="701" y="2623"/>
              <a:ext cx="1210" cy="468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局部变量</a:t>
              </a:r>
            </a:p>
          </p:txBody>
        </p:sp>
        <p:sp>
          <p:nvSpPr>
            <p:cNvPr id="12310" name="Text Box 8"/>
            <p:cNvSpPr txBox="1">
              <a:spLocks noChangeArrowheads="1"/>
            </p:cNvSpPr>
            <p:nvPr/>
          </p:nvSpPr>
          <p:spPr bwMode="auto">
            <a:xfrm>
              <a:off x="725" y="2272"/>
              <a:ext cx="1089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函数Ａ</a:t>
              </a:r>
            </a:p>
          </p:txBody>
        </p:sp>
        <p:sp>
          <p:nvSpPr>
            <p:cNvPr id="12311" name="Oval 7"/>
            <p:cNvSpPr>
              <a:spLocks noChangeArrowheads="1"/>
            </p:cNvSpPr>
            <p:nvPr/>
          </p:nvSpPr>
          <p:spPr bwMode="auto">
            <a:xfrm>
              <a:off x="812" y="3031"/>
              <a:ext cx="987" cy="498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函数体</a:t>
              </a:r>
            </a:p>
          </p:txBody>
        </p:sp>
      </p:grpSp>
      <p:sp>
        <p:nvSpPr>
          <p:cNvPr id="12298" name="Text Box 18"/>
          <p:cNvSpPr txBox="1">
            <a:spLocks noChangeArrowheads="1"/>
          </p:cNvSpPr>
          <p:nvPr/>
        </p:nvSpPr>
        <p:spPr bwMode="auto">
          <a:xfrm>
            <a:off x="245924" y="2200645"/>
            <a:ext cx="4706357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3）</a:t>
            </a:r>
            <a:r>
              <a:rPr lang="zh-CN" altLang="en-US" sz="2800" b="1" dirty="0" smtClean="0"/>
              <a:t>结构化程序设计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的问题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/>
              <a:t>—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数据同算法分离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即</a:t>
            </a:r>
            <a:r>
              <a:rPr lang="zh-CN" altLang="en-US" sz="2400" b="1" dirty="0">
                <a:latin typeface="Times New Roman" panose="02020603050405020304" pitchFamily="18" charset="0"/>
              </a:rPr>
              <a:t>程序数据和操作数据的函数是分离的。</a:t>
            </a:r>
          </a:p>
        </p:txBody>
      </p: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5873101" y="3853832"/>
            <a:ext cx="2084811" cy="1639887"/>
            <a:chOff x="612" y="2251"/>
            <a:chExt cx="1315" cy="1270"/>
          </a:xfrm>
          <a:solidFill>
            <a:srgbClr val="FF99FF"/>
          </a:solidFill>
        </p:grpSpPr>
        <p:sp>
          <p:nvSpPr>
            <p:cNvPr id="12304" name="Rectangle 10"/>
            <p:cNvSpPr>
              <a:spLocks noChangeArrowheads="1"/>
            </p:cNvSpPr>
            <p:nvPr/>
          </p:nvSpPr>
          <p:spPr bwMode="auto">
            <a:xfrm>
              <a:off x="612" y="2251"/>
              <a:ext cx="1315" cy="1270"/>
            </a:xfrm>
            <a:prstGeom prst="rect">
              <a:avLst/>
            </a:prstGeom>
            <a:grpFill/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06" name="Text Box 12"/>
            <p:cNvSpPr txBox="1">
              <a:spLocks noChangeArrowheads="1"/>
            </p:cNvSpPr>
            <p:nvPr/>
          </p:nvSpPr>
          <p:spPr bwMode="auto">
            <a:xfrm>
              <a:off x="738" y="2283"/>
              <a:ext cx="1089" cy="3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 smtClean="0">
                  <a:latin typeface="Times New Roman" panose="02020603050405020304" pitchFamily="18" charset="0"/>
                </a:rPr>
                <a:t>函数Ｂ</a:t>
              </a:r>
            </a:p>
          </p:txBody>
        </p:sp>
        <p:sp>
          <p:nvSpPr>
            <p:cNvPr id="12305" name="Oval 11"/>
            <p:cNvSpPr>
              <a:spLocks noChangeArrowheads="1"/>
            </p:cNvSpPr>
            <p:nvPr/>
          </p:nvSpPr>
          <p:spPr bwMode="auto">
            <a:xfrm>
              <a:off x="678" y="2600"/>
              <a:ext cx="1210" cy="490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局部变量</a:t>
              </a:r>
            </a:p>
          </p:txBody>
        </p:sp>
        <p:sp>
          <p:nvSpPr>
            <p:cNvPr id="12307" name="Oval 11"/>
            <p:cNvSpPr>
              <a:spLocks noChangeArrowheads="1"/>
            </p:cNvSpPr>
            <p:nvPr/>
          </p:nvSpPr>
          <p:spPr bwMode="auto">
            <a:xfrm>
              <a:off x="765" y="3072"/>
              <a:ext cx="987" cy="441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函数体</a:t>
              </a:r>
            </a:p>
          </p:txBody>
        </p:sp>
      </p:grp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229704" y="2737317"/>
            <a:ext cx="461665" cy="21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</a:rPr>
              <a:t>面向过程程序结构</a:t>
            </a:r>
          </a:p>
        </p:txBody>
      </p:sp>
      <p:grpSp>
        <p:nvGrpSpPr>
          <p:cNvPr id="28" name="Group 9"/>
          <p:cNvGrpSpPr>
            <a:grpSpLocks/>
          </p:cNvGrpSpPr>
          <p:nvPr/>
        </p:nvGrpSpPr>
        <p:grpSpPr bwMode="auto">
          <a:xfrm>
            <a:off x="5691725" y="5644034"/>
            <a:ext cx="2606571" cy="754063"/>
            <a:chOff x="612" y="2251"/>
            <a:chExt cx="1315" cy="1270"/>
          </a:xfrm>
          <a:solidFill>
            <a:schemeClr val="accent4"/>
          </a:solidFill>
        </p:grpSpPr>
        <p:sp>
          <p:nvSpPr>
            <p:cNvPr id="12302" name="Rectangle 10"/>
            <p:cNvSpPr>
              <a:spLocks noChangeArrowheads="1"/>
            </p:cNvSpPr>
            <p:nvPr/>
          </p:nvSpPr>
          <p:spPr bwMode="auto">
            <a:xfrm>
              <a:off x="612" y="2251"/>
              <a:ext cx="1315" cy="1270"/>
            </a:xfrm>
            <a:prstGeom prst="rect">
              <a:avLst/>
            </a:prstGeom>
            <a:grpFill/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738" y="2318"/>
              <a:ext cx="1089" cy="36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主函数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12006" y="63786"/>
            <a:ext cx="7519988" cy="77292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1.4.4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cout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和插入运算符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&lt;&lt;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82178"/>
            <a:ext cx="8568952" cy="5515174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5.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输出</a:t>
            </a:r>
            <a:r>
              <a:rPr lang="zh-CN" altLang="en-US" sz="2800" b="1" dirty="0">
                <a:solidFill>
                  <a:srgbClr val="0000CC"/>
                </a:solidFill>
              </a:rPr>
              <a:t>换行</a:t>
            </a:r>
          </a:p>
          <a:p>
            <a:pPr lvl="1" eaLnBrk="1" hangingPunct="1">
              <a:buFontTx/>
              <a:buNone/>
            </a:pPr>
            <a:r>
              <a:rPr lang="zh-CN" altLang="en-US" sz="2400" b="1" dirty="0"/>
              <a:t>在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语句中换行可用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”\n”</a:t>
            </a:r>
            <a:r>
              <a:rPr lang="zh-CN" altLang="en-US" sz="2400" b="1" dirty="0" smtClean="0"/>
              <a:t>或</a:t>
            </a:r>
            <a:r>
              <a:rPr lang="en-US" altLang="zh-CN" sz="2400" b="1" dirty="0" err="1" smtClean="0"/>
              <a:t>endl</a:t>
            </a:r>
            <a:endParaRPr lang="en-US" altLang="zh-CN" sz="2400" b="1" dirty="0"/>
          </a:p>
          <a:p>
            <a:pPr lvl="1"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1-6】  </a:t>
            </a:r>
            <a:r>
              <a:rPr lang="zh-CN" altLang="en-US" sz="2400" b="1" dirty="0">
                <a:solidFill>
                  <a:srgbClr val="FF0000"/>
                </a:solidFill>
              </a:rPr>
              <a:t>在例</a:t>
            </a:r>
            <a:r>
              <a:rPr lang="en-US" altLang="zh-CN" sz="2400" b="1" dirty="0">
                <a:solidFill>
                  <a:srgbClr val="FF0000"/>
                </a:solidFill>
              </a:rPr>
              <a:t>1-5</a:t>
            </a:r>
            <a:r>
              <a:rPr lang="zh-CN" altLang="en-US" sz="2400" b="1" dirty="0">
                <a:solidFill>
                  <a:srgbClr val="FF0000"/>
                </a:solidFill>
              </a:rPr>
              <a:t>的输出语句中增加换行符。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 smtClean="0"/>
              <a:t>//Eg1-6.cpp</a:t>
            </a:r>
            <a:endParaRPr lang="en-US" altLang="zh-CN" sz="2000" b="1" dirty="0"/>
          </a:p>
          <a:p>
            <a:pPr lvl="1" eaLnBrk="1" hangingPunct="1">
              <a:buFontTx/>
              <a:buNone/>
            </a:pPr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 smtClean="0"/>
              <a:t>using namespace </a:t>
            </a:r>
            <a:r>
              <a:rPr lang="en-US" altLang="zh-CN" sz="2000" b="1" dirty="0" err="1" smtClean="0"/>
              <a:t>std</a:t>
            </a:r>
            <a:r>
              <a:rPr lang="en-US" altLang="zh-CN" sz="2000" b="1" dirty="0" smtClean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 smtClean="0"/>
              <a:t>void </a:t>
            </a:r>
            <a:r>
              <a:rPr lang="en-US" altLang="zh-CN" sz="2000" b="1" dirty="0"/>
              <a:t>main(){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	char ch1='c';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	char ch2[]="</a:t>
            </a:r>
            <a:r>
              <a:rPr lang="en-US" altLang="zh-CN" sz="2000" b="1" dirty="0" smtClean="0"/>
              <a:t>Hello </a:t>
            </a:r>
            <a:r>
              <a:rPr lang="en-US" altLang="zh-CN" sz="2000" b="1" dirty="0"/>
              <a:t>C++!";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&lt;&lt;ch1</a:t>
            </a:r>
            <a:r>
              <a:rPr lang="en-US" altLang="zh-CN" sz="2000" b="1" dirty="0" smtClean="0"/>
              <a:t>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&lt;&lt;ch2&lt;&lt;"\n";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&lt;&lt;"C"&lt;&lt;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&lt;&lt;"</a:t>
            </a:r>
            <a:r>
              <a:rPr lang="en-US" altLang="zh-CN" sz="2000" b="1" dirty="0" smtClean="0"/>
              <a:t>Hello </a:t>
            </a:r>
            <a:r>
              <a:rPr lang="en-US" altLang="zh-CN" sz="2000" b="1" dirty="0"/>
              <a:t>everyone!\n";	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9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38212" y="0"/>
            <a:ext cx="7519988" cy="984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1.4.4  </a:t>
            </a:r>
            <a:r>
              <a:rPr lang="en-US" altLang="zh-CN" sz="3600" b="1" kern="1200" dirty="0" err="1">
                <a:solidFill>
                  <a:srgbClr val="C00000"/>
                </a:solidFill>
                <a:latin typeface="+mn-lt"/>
              </a:rPr>
              <a:t>cout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和插入运算符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&lt;&lt;</a:t>
            </a:r>
            <a:endParaRPr lang="zh-CN" altLang="zh-CN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712968" cy="504056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6.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输出数据间隔符</a:t>
            </a:r>
            <a:endParaRPr lang="en-US" altLang="zh-CN" sz="2800" b="1" dirty="0" smtClean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	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	</a:t>
            </a:r>
            <a:r>
              <a:rPr lang="zh-CN" altLang="en-US" sz="2400" b="1" dirty="0" smtClean="0"/>
              <a:t>在</a:t>
            </a:r>
            <a:r>
              <a:rPr lang="zh-CN" altLang="en-US" sz="2400" b="1" dirty="0"/>
              <a:t>连续</a:t>
            </a:r>
            <a:r>
              <a:rPr lang="zh-CN" altLang="en-US" sz="2400" b="1" dirty="0" smtClean="0"/>
              <a:t>输出多</a:t>
            </a:r>
            <a:r>
              <a:rPr lang="zh-CN" altLang="en-US" sz="2400" b="1" dirty="0"/>
              <a:t>个数据时，应注意在数据之加插入间隔符。</a:t>
            </a:r>
            <a:r>
              <a:rPr lang="zh-CN" altLang="en-US" sz="2400" b="1" dirty="0" smtClean="0"/>
              <a:t>如：</a:t>
            </a:r>
            <a:endParaRPr lang="zh-CN" altLang="en-US" sz="2400" b="1" dirty="0"/>
          </a:p>
          <a:p>
            <a:pPr marL="1295400" lvl="2" indent="-381000" eaLnBrk="1" hangingPunct="1">
              <a:buFontTx/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int</a:t>
            </a:r>
            <a:r>
              <a:rPr lang="en-US" altLang="zh-CN" sz="2200" b="1" dirty="0">
                <a:solidFill>
                  <a:srgbClr val="FF0000"/>
                </a:solidFill>
              </a:rPr>
              <a:t> x1=23;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float x2=34.1;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double x3=67.12;</a:t>
            </a:r>
          </a:p>
          <a:p>
            <a:pPr marL="1295400" lvl="2" indent="-381000" eaLnBrk="1" hangingPunct="1">
              <a:buFontTx/>
              <a:buNone/>
            </a:pPr>
            <a:r>
              <a:rPr lang="en-US" altLang="zh-CN" sz="2200" b="1" dirty="0" err="1">
                <a:solidFill>
                  <a:srgbClr val="FF0000"/>
                </a:solidFill>
              </a:rPr>
              <a:t>cout</a:t>
            </a:r>
            <a:r>
              <a:rPr lang="en-US" altLang="zh-CN" sz="2200" b="1" dirty="0">
                <a:solidFill>
                  <a:srgbClr val="FF0000"/>
                </a:solidFill>
              </a:rPr>
              <a:t>&lt;&lt;x1&lt;&lt;x2&lt;&lt;x3&lt;&lt;900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;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914400" lvl="2" indent="0" eaLnBrk="1" hangingPunct="1">
              <a:buNone/>
            </a:pPr>
            <a:r>
              <a:rPr lang="zh-CN" altLang="en-US" b="1" dirty="0" smtClean="0"/>
              <a:t>其中</a:t>
            </a:r>
            <a:r>
              <a:rPr lang="zh-CN" altLang="en-US" b="1" dirty="0"/>
              <a:t>的</a:t>
            </a:r>
            <a:r>
              <a:rPr lang="en-US" altLang="zh-CN" b="1" dirty="0" err="1"/>
              <a:t>cout</a:t>
            </a:r>
            <a:r>
              <a:rPr lang="zh-CN" altLang="en-US" b="1" dirty="0"/>
              <a:t>语句将在屏幕上</a:t>
            </a:r>
            <a:r>
              <a:rPr lang="zh-CN" altLang="en-US" b="1" dirty="0" smtClean="0"/>
              <a:t>输出这样的结果：</a:t>
            </a:r>
            <a:endParaRPr lang="zh-CN" altLang="en-US" b="1" dirty="0"/>
          </a:p>
          <a:p>
            <a:pPr marL="1295400" lvl="2" indent="-381000" eaLnBrk="1" hangingPunct="1">
              <a:buFontTx/>
              <a:buNone/>
            </a:pPr>
            <a:r>
              <a:rPr lang="en-US" altLang="zh-CN" b="1" dirty="0" smtClean="0"/>
              <a:t>2334.167.12900</a:t>
            </a:r>
          </a:p>
          <a:p>
            <a:pPr marL="1295400" lvl="2" indent="-381000" eaLnBrk="1" hangingPunct="1">
              <a:buFontTx/>
              <a:buNone/>
            </a:pPr>
            <a:endParaRPr lang="en-US" altLang="zh-CN" b="1" dirty="0">
              <a:solidFill>
                <a:schemeClr val="accent2"/>
              </a:solidFill>
            </a:endParaRPr>
          </a:p>
          <a:p>
            <a:pPr marL="1295400" lvl="2" indent="-381000" eaLnBrk="1" hangingPunct="1">
              <a:buFontTx/>
              <a:buNone/>
            </a:pPr>
            <a:r>
              <a:rPr lang="zh-CN" altLang="en-US" sz="2200" b="1" dirty="0">
                <a:solidFill>
                  <a:srgbClr val="FF3300"/>
                </a:solidFill>
              </a:rPr>
              <a:t>谁知道这是个什么数据呢？</a:t>
            </a:r>
          </a:p>
          <a:p>
            <a:pPr marL="1295400" lvl="2" indent="-381000" eaLnBrk="1" hangingPunct="1">
              <a:buFontTx/>
              <a:buNone/>
            </a:pPr>
            <a:endParaRPr lang="en-US" altLang="zh-CN" sz="20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006" y="9099"/>
            <a:ext cx="7519988" cy="8276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输出格式控制符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4744"/>
            <a:ext cx="8964488" cy="53285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设置</a:t>
            </a:r>
            <a:r>
              <a:rPr lang="zh-CN" altLang="en-US" sz="2800" b="1" dirty="0">
                <a:solidFill>
                  <a:srgbClr val="0000CC"/>
                </a:solidFill>
              </a:rPr>
              <a:t>浮点数的精度</a:t>
            </a:r>
            <a:r>
              <a:rPr lang="zh-CN" altLang="en-US" sz="2800" dirty="0">
                <a:solidFill>
                  <a:srgbClr val="0000CC"/>
                </a:solidFill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US" altLang="zh-CN" b="1" dirty="0" err="1"/>
              <a:t>setprecision</a:t>
            </a:r>
            <a:r>
              <a:rPr lang="en-US" altLang="zh-CN" b="1" dirty="0"/>
              <a:t>(n)      //</a:t>
            </a:r>
            <a:r>
              <a:rPr lang="zh-CN" altLang="en-US" b="1" dirty="0"/>
              <a:t>最后一有效位将对其右边</a:t>
            </a:r>
            <a:r>
              <a:rPr lang="zh-CN" altLang="en-US" b="1" dirty="0" smtClean="0"/>
              <a:t>数字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舍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入</a:t>
            </a:r>
            <a:endParaRPr lang="en-US" altLang="zh-CN" b="1" dirty="0"/>
          </a:p>
          <a:p>
            <a:pPr lvl="2" eaLnBrk="1" hangingPunct="1">
              <a:buNone/>
            </a:pP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dirty="0" err="1"/>
              <a:t>setprecision</a:t>
            </a:r>
            <a:r>
              <a:rPr lang="en-US" altLang="zh-CN" b="1" dirty="0"/>
              <a:t>(3)&lt;&lt;3.14126&lt;&lt;"   "&lt;&lt;2.4576&lt;&lt;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  <a:endParaRPr lang="zh-CN" altLang="zh-CN" b="1" dirty="0"/>
          </a:p>
          <a:p>
            <a:pPr lvl="2" eaLnBrk="1" hangingPunct="1"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输出：</a:t>
            </a:r>
            <a:r>
              <a:rPr lang="en-US" altLang="zh-CN" b="1" dirty="0">
                <a:solidFill>
                  <a:srgbClr val="0000CC"/>
                </a:solidFill>
              </a:rPr>
              <a:t>3.14  2.4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设置</a:t>
            </a:r>
            <a:r>
              <a:rPr lang="zh-CN" altLang="en-US" sz="2800" b="1" dirty="0">
                <a:solidFill>
                  <a:srgbClr val="0000CC"/>
                </a:solidFill>
              </a:rPr>
              <a:t>输出域宽和对齐方式</a:t>
            </a:r>
          </a:p>
          <a:p>
            <a:pPr lvl="2" eaLnBrk="1" hangingPunct="1">
              <a:buFontTx/>
              <a:buNone/>
            </a:pPr>
            <a:r>
              <a:rPr lang="en-US" altLang="zh-CN" b="1" dirty="0" err="1"/>
              <a:t>setw</a:t>
            </a:r>
            <a:r>
              <a:rPr lang="en-US" altLang="zh-CN" b="1" dirty="0"/>
              <a:t>(n) 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为占用屏幕宽度的字符数。</a:t>
            </a:r>
            <a:endParaRPr lang="en-US" altLang="zh-CN" b="1" dirty="0"/>
          </a:p>
          <a:p>
            <a:pPr marL="0" indent="0" eaLnBrk="1" hangingPunct="1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设置</a:t>
            </a:r>
            <a:r>
              <a:rPr lang="zh-CN" altLang="en-US" sz="2800" b="1" dirty="0">
                <a:solidFill>
                  <a:srgbClr val="0000CC"/>
                </a:solidFill>
              </a:rPr>
              <a:t>对齐方式 </a:t>
            </a:r>
          </a:p>
          <a:p>
            <a:pPr lvl="2" eaLnBrk="1" hangingPunct="1"/>
            <a:r>
              <a:rPr lang="en-US" altLang="zh-CN" b="1" dirty="0" err="1"/>
              <a:t>s</a:t>
            </a:r>
            <a:r>
              <a:rPr lang="en-US" altLang="zh-CN" b="1" dirty="0" err="1" smtClean="0"/>
              <a:t>etiosflags</a:t>
            </a:r>
            <a:r>
              <a:rPr lang="en-US" altLang="zh-CN" b="1" dirty="0" smtClean="0"/>
              <a:t>(long </a:t>
            </a:r>
            <a:r>
              <a:rPr lang="en-US" altLang="zh-CN" b="1" dirty="0"/>
              <a:t>f);</a:t>
            </a:r>
          </a:p>
          <a:p>
            <a:pPr lvl="2" eaLnBrk="1" hangingPunct="1"/>
            <a:r>
              <a:rPr lang="en-US" altLang="zh-CN" b="1" dirty="0" err="1"/>
              <a:t>r</a:t>
            </a:r>
            <a:r>
              <a:rPr lang="en-US" altLang="zh-CN" b="1" dirty="0" err="1" smtClean="0"/>
              <a:t>esetiosflags</a:t>
            </a:r>
            <a:r>
              <a:rPr lang="en-US" altLang="zh-CN" b="1" dirty="0" smtClean="0"/>
              <a:t>(long </a:t>
            </a:r>
            <a:r>
              <a:rPr lang="en-US" altLang="zh-CN" b="1" dirty="0"/>
              <a:t>f</a:t>
            </a:r>
            <a:r>
              <a:rPr lang="en-US" altLang="zh-CN" b="1" dirty="0" smtClean="0"/>
              <a:t>);</a:t>
            </a:r>
          </a:p>
          <a:p>
            <a:pPr lvl="2" eaLnBrk="1" hangingPunct="1"/>
            <a:r>
              <a:rPr lang="en-US" altLang="zh-CN" b="1" dirty="0" err="1" smtClean="0"/>
              <a:t>Iostream</a:t>
            </a:r>
            <a:r>
              <a:rPr lang="zh-CN" altLang="en-US" b="1" dirty="0" smtClean="0"/>
              <a:t>头文件定义了两个表示对齐方式的常量</a:t>
            </a:r>
            <a:endParaRPr lang="en-US" altLang="zh-CN" b="1" dirty="0" smtClean="0"/>
          </a:p>
          <a:p>
            <a:pPr marL="914400" lvl="2" indent="0" eaLnBrk="1" hangingPunct="1">
              <a:buNone/>
            </a:pPr>
            <a:r>
              <a:rPr lang="en-US" altLang="zh-CN" b="1" dirty="0" err="1" smtClean="0"/>
              <a:t>ios</a:t>
            </a:r>
            <a:r>
              <a:rPr lang="en-US" altLang="zh-CN" b="1" dirty="0" smtClean="0"/>
              <a:t>::left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ios:right</a:t>
            </a:r>
            <a:r>
              <a:rPr lang="zh-CN" altLang="en-US" b="1" dirty="0" smtClean="0"/>
              <a:t>，它们可以上述两个操纵函数的参数。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753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0"/>
            <a:ext cx="7519988" cy="984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输出格式控制符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4250"/>
            <a:ext cx="8784976" cy="388843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1-7】</a:t>
            </a:r>
            <a:r>
              <a:rPr lang="zh-CN" altLang="en-US" sz="2400" b="1" dirty="0">
                <a:solidFill>
                  <a:srgbClr val="0000CC"/>
                </a:solidFill>
              </a:rPr>
              <a:t>用</a:t>
            </a:r>
            <a:r>
              <a:rPr lang="en-US" altLang="zh-CN" sz="2400" b="1" dirty="0" err="1">
                <a:solidFill>
                  <a:srgbClr val="0000CC"/>
                </a:solidFill>
              </a:rPr>
              <a:t>setiosflags</a:t>
            </a:r>
            <a:r>
              <a:rPr lang="zh-CN" altLang="en-US" sz="2400" b="1" dirty="0">
                <a:solidFill>
                  <a:srgbClr val="0000CC"/>
                </a:solidFill>
              </a:rPr>
              <a:t>和 </a:t>
            </a:r>
            <a:r>
              <a:rPr lang="en-US" altLang="zh-CN" sz="2400" b="1" dirty="0" err="1">
                <a:solidFill>
                  <a:srgbClr val="0000CC"/>
                </a:solidFill>
              </a:rPr>
              <a:t>resetiosflags</a:t>
            </a:r>
            <a:r>
              <a:rPr lang="zh-CN" altLang="en-US" sz="2400" b="1" dirty="0">
                <a:solidFill>
                  <a:srgbClr val="0000CC"/>
                </a:solidFill>
              </a:rPr>
              <a:t>设置 和取消输出数据的对齐方式。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//Eg1-7.cpp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iomanip</a:t>
            </a:r>
            <a:r>
              <a:rPr lang="en-US" altLang="zh-CN" sz="1800" b="1" dirty="0" smtClean="0"/>
              <a:t>&gt;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 smtClean="0"/>
              <a:t>;</a:t>
            </a:r>
            <a:r>
              <a:rPr lang="en-US" altLang="zh-CN" sz="1800" b="1" dirty="0"/>
              <a:t>			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void main(){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/>
              <a:t>&lt;&lt;“123456781234567812345678</a:t>
            </a:r>
            <a:r>
              <a:rPr lang="en-US" altLang="zh-CN" sz="1800" b="1" dirty="0" smtClean="0"/>
              <a:t>”&lt;&lt; </a:t>
            </a:r>
            <a:r>
              <a:rPr lang="en-US" altLang="zh-CN" sz="1800" b="1" dirty="0" err="1" smtClean="0"/>
              <a:t>endl</a:t>
            </a:r>
            <a:r>
              <a:rPr lang="en-US" altLang="zh-CN" sz="1800" b="1" dirty="0"/>
              <a:t>; 	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setiosflags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ios</a:t>
            </a:r>
            <a:r>
              <a:rPr lang="en-US" altLang="zh-CN" sz="1800" b="1" dirty="0"/>
              <a:t>::left)&lt;&lt;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</a:t>
            </a:r>
            <a:r>
              <a:rPr lang="en-US" altLang="zh-CN" sz="1800" b="1" dirty="0" smtClean="0"/>
              <a:t>)&lt;&lt;456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           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(8)&lt;&lt;123&lt;&lt; </a:t>
            </a:r>
            <a:r>
              <a:rPr lang="en-US" altLang="zh-CN" sz="1800" b="1" dirty="0" err="1" smtClean="0"/>
              <a:t>endl</a:t>
            </a:r>
            <a:r>
              <a:rPr lang="en-US" altLang="zh-CN" sz="1800" b="1" dirty="0"/>
              <a:t>; 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dirty="0" err="1"/>
              <a:t>resetiosflags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ios</a:t>
            </a:r>
            <a:r>
              <a:rPr lang="en-US" altLang="zh-CN" sz="1800" b="1" dirty="0"/>
              <a:t>::left)&lt;&lt;</a:t>
            </a:r>
            <a:r>
              <a:rPr lang="en-US" altLang="zh-CN" sz="1800" b="1" dirty="0" err="1"/>
              <a:t>setw</a:t>
            </a:r>
            <a:r>
              <a:rPr lang="en-US" altLang="zh-CN" sz="1800" b="1" dirty="0"/>
              <a:t>(8</a:t>
            </a:r>
            <a:r>
              <a:rPr lang="en-US" altLang="zh-CN" sz="1800" b="1" dirty="0" smtClean="0"/>
              <a:t>)&lt;&lt;</a:t>
            </a:r>
            <a:r>
              <a:rPr lang="en-US" altLang="zh-CN" sz="1800" b="1" dirty="0"/>
              <a:t>123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 smtClean="0"/>
              <a:t>endl</a:t>
            </a:r>
            <a:r>
              <a:rPr lang="en-US" altLang="zh-CN" sz="1800" b="1" dirty="0"/>
              <a:t>;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}</a:t>
            </a:r>
            <a:endParaRPr lang="en-US" altLang="zh-CN" sz="1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98" y="4708478"/>
            <a:ext cx="7324105" cy="19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输出格式控制符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908720"/>
            <a:ext cx="8623212" cy="576064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4. </a:t>
            </a:r>
            <a:r>
              <a:rPr lang="zh-CN" altLang="en-US" sz="2800" b="1" dirty="0">
                <a:solidFill>
                  <a:srgbClr val="0000CC"/>
                </a:solidFill>
              </a:rPr>
              <a:t>输出填充字符</a:t>
            </a:r>
            <a:r>
              <a:rPr lang="en-US" altLang="zh-CN" sz="2800" b="1" dirty="0">
                <a:solidFill>
                  <a:srgbClr val="0000CC"/>
                </a:solidFill>
              </a:rPr>
              <a:t>(</a:t>
            </a:r>
            <a:r>
              <a:rPr lang="zh-CN" altLang="en-US" sz="2800" b="1" dirty="0">
                <a:solidFill>
                  <a:srgbClr val="0000CC"/>
                </a:solidFill>
              </a:rPr>
              <a:t>用指定字符填充空白</a:t>
            </a:r>
            <a:r>
              <a:rPr lang="en-US" altLang="zh-CN" sz="2800" b="1" dirty="0">
                <a:solidFill>
                  <a:srgbClr val="0000CC"/>
                </a:solidFill>
              </a:rPr>
              <a:t>)——</a:t>
            </a:r>
            <a:r>
              <a:rPr lang="zh-CN" altLang="en-US" sz="2800" b="1" dirty="0">
                <a:solidFill>
                  <a:srgbClr val="0000CC"/>
                </a:solidFill>
              </a:rPr>
              <a:t>补充内容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cout.fill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ch</a:t>
            </a:r>
            <a:r>
              <a:rPr lang="en-US" altLang="zh-CN" sz="2400" b="1" dirty="0"/>
              <a:t>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</a:t>
            </a:r>
            <a:r>
              <a:rPr lang="en-US" altLang="zh-CN" sz="2400" b="1" dirty="0" err="1" smtClean="0"/>
              <a:t>setfill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ch</a:t>
            </a:r>
            <a:r>
              <a:rPr lang="en-US" altLang="zh-CN" sz="2400" b="1" dirty="0" smtClean="0"/>
              <a:t>);</a:t>
            </a:r>
            <a:endParaRPr lang="en-US" altLang="zh-CN" sz="1600" b="1" dirty="0"/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</a:rPr>
              <a:t>】</a:t>
            </a:r>
            <a:r>
              <a:rPr lang="zh-CN" altLang="en-US" sz="2400" b="1" dirty="0">
                <a:solidFill>
                  <a:srgbClr val="0000CC"/>
                </a:solidFill>
              </a:rPr>
              <a:t>用</a:t>
            </a:r>
            <a:r>
              <a:rPr lang="en-US" altLang="zh-CN" sz="2400" b="1" dirty="0">
                <a:solidFill>
                  <a:srgbClr val="0000CC"/>
                </a:solidFill>
              </a:rPr>
              <a:t>fill</a:t>
            </a:r>
            <a:r>
              <a:rPr lang="zh-CN" altLang="en-US" sz="2400" b="1" dirty="0">
                <a:solidFill>
                  <a:srgbClr val="0000CC"/>
                </a:solidFill>
              </a:rPr>
              <a:t>和</a:t>
            </a:r>
            <a:r>
              <a:rPr lang="en-US" altLang="zh-CN" sz="2400" b="1" dirty="0" err="1">
                <a:solidFill>
                  <a:srgbClr val="0000CC"/>
                </a:solidFill>
              </a:rPr>
              <a:t>setfill</a:t>
            </a:r>
            <a:r>
              <a:rPr lang="zh-CN" altLang="en-US" sz="2400" b="1" dirty="0">
                <a:solidFill>
                  <a:srgbClr val="0000CC"/>
                </a:solidFill>
              </a:rPr>
              <a:t>设置输出填充字符。</a:t>
            </a:r>
          </a:p>
          <a:p>
            <a:pPr>
              <a:buFontTx/>
              <a:buNone/>
            </a:pPr>
            <a:r>
              <a:rPr lang="en-US" altLang="zh-CN" sz="1800" b="1" dirty="0" smtClean="0"/>
              <a:t>#</a:t>
            </a:r>
            <a:r>
              <a:rPr lang="en-US" altLang="zh-CN" sz="1800" b="1" dirty="0"/>
              <a:t>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						    </a:t>
            </a:r>
          </a:p>
          <a:p>
            <a:pPr>
              <a:buFontTx/>
              <a:buNone/>
            </a:pPr>
            <a:r>
              <a:rPr lang="en-US" altLang="zh-CN" sz="1800" b="1" dirty="0"/>
              <a:t>#</a:t>
            </a:r>
            <a:r>
              <a:rPr lang="en-US" altLang="zh-CN" sz="1800" b="1" dirty="0" smtClean="0"/>
              <a:t>include&lt;</a:t>
            </a:r>
            <a:r>
              <a:rPr lang="en-US" altLang="zh-CN" sz="1800" b="1" dirty="0" err="1" smtClean="0"/>
              <a:t>iomanip</a:t>
            </a:r>
            <a:r>
              <a:rPr lang="en-US" altLang="zh-CN" sz="1800" b="1" dirty="0" smtClean="0"/>
              <a:t>&gt;</a:t>
            </a:r>
          </a:p>
          <a:p>
            <a:pPr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 smtClean="0"/>
              <a:t>;</a:t>
            </a:r>
            <a:r>
              <a:rPr lang="en-US" altLang="zh-CN" sz="1800" b="1" dirty="0"/>
              <a:t>					   </a:t>
            </a:r>
          </a:p>
          <a:p>
            <a:pPr>
              <a:buFontTx/>
              <a:buNone/>
            </a:pPr>
            <a:r>
              <a:rPr lang="en-US" altLang="zh-CN" sz="1800" b="1" dirty="0"/>
              <a:t>void main()</a:t>
            </a:r>
          </a:p>
          <a:p>
            <a:pPr>
              <a:buFontTx/>
              <a:buNone/>
            </a:pPr>
            <a:r>
              <a:rPr lang="en-US" altLang="zh-CN" sz="1800" b="1" dirty="0"/>
              <a:t>{									    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/>
              <a:t>&lt;&lt;"123456781234567812345678</a:t>
            </a:r>
            <a:r>
              <a:rPr lang="en-US" altLang="zh-CN" sz="1800" b="1" dirty="0" smtClean="0"/>
              <a:t>"&lt;&lt;</a:t>
            </a:r>
            <a:r>
              <a:rPr lang="en-US" altLang="zh-CN" sz="1800" b="1" dirty="0" err="1" smtClean="0"/>
              <a:t>endl</a:t>
            </a:r>
            <a:r>
              <a:rPr lang="en-US" altLang="zh-CN" sz="1800" b="1" dirty="0"/>
              <a:t>;	    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 smtClean="0"/>
              <a:t>setw</a:t>
            </a:r>
            <a:r>
              <a:rPr lang="en-US" altLang="zh-CN" sz="1800" b="1" dirty="0" smtClean="0"/>
              <a:t>(8</a:t>
            </a:r>
            <a:r>
              <a:rPr lang="en-US" altLang="zh-CN" sz="1800" b="1" dirty="0"/>
              <a:t>)&lt;&lt;123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 smtClean="0"/>
              <a:t>setw</a:t>
            </a:r>
            <a:r>
              <a:rPr lang="en-US" altLang="zh-CN" sz="1800" b="1" dirty="0" smtClean="0"/>
              <a:t>(8</a:t>
            </a:r>
            <a:r>
              <a:rPr lang="en-US" altLang="zh-CN" sz="1800" b="1" dirty="0"/>
              <a:t>)&lt;&lt;</a:t>
            </a:r>
            <a:r>
              <a:rPr lang="en-US" altLang="zh-CN" sz="1800" b="1" dirty="0" smtClean="0"/>
              <a:t>456&lt;&lt;</a:t>
            </a:r>
            <a:r>
              <a:rPr lang="en-US" altLang="zh-CN" sz="1800" b="1" dirty="0" err="1" smtClean="0"/>
              <a:t>endl</a:t>
            </a:r>
            <a:r>
              <a:rPr lang="en-US" altLang="zh-CN" sz="1800" b="1" dirty="0"/>
              <a:t>; 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cout.fill</a:t>
            </a:r>
            <a:r>
              <a:rPr lang="en-US" altLang="zh-CN" sz="1800" b="1" dirty="0" smtClean="0"/>
              <a:t>(‘#');                                                           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 smtClean="0"/>
              <a:t>setw</a:t>
            </a:r>
            <a:r>
              <a:rPr lang="en-US" altLang="zh-CN" sz="1800" b="1" dirty="0" smtClean="0"/>
              <a:t>(8</a:t>
            </a:r>
            <a:r>
              <a:rPr lang="en-US" altLang="zh-CN" sz="1800" b="1" dirty="0"/>
              <a:t>)&lt;&lt;123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 smtClean="0"/>
              <a:t>setw</a:t>
            </a:r>
            <a:r>
              <a:rPr lang="en-US" altLang="zh-CN" sz="1800" b="1" dirty="0" smtClean="0"/>
              <a:t>(8</a:t>
            </a:r>
            <a:r>
              <a:rPr lang="en-US" altLang="zh-CN" sz="1800" b="1" dirty="0"/>
              <a:t>)&lt;&lt;</a:t>
            </a:r>
            <a:r>
              <a:rPr lang="en-US" altLang="zh-CN" sz="1800" b="1" dirty="0" smtClean="0"/>
              <a:t>456&lt;&lt;</a:t>
            </a:r>
            <a:r>
              <a:rPr lang="en-US" altLang="zh-CN" sz="1800" b="1" dirty="0" err="1" smtClean="0"/>
              <a:t>endl</a:t>
            </a:r>
            <a:r>
              <a:rPr lang="en-US" altLang="zh-CN" sz="1800" b="1" dirty="0"/>
              <a:t>;</a:t>
            </a:r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 smtClean="0"/>
              <a:t>setfill</a:t>
            </a:r>
            <a:r>
              <a:rPr lang="en-US" altLang="zh-CN" sz="1800" b="1" dirty="0" smtClean="0"/>
              <a:t>(‘</a:t>
            </a:r>
            <a:r>
              <a:rPr lang="zh-CN" altLang="en-US" sz="1800" b="1" dirty="0" smtClean="0"/>
              <a:t>*</a:t>
            </a:r>
            <a:r>
              <a:rPr lang="en-US" altLang="zh-CN" sz="1800" b="1" dirty="0" smtClean="0"/>
              <a:t>');                                                  </a:t>
            </a:r>
            <a:endParaRPr lang="en-US" altLang="zh-CN" sz="1800" b="1" dirty="0"/>
          </a:p>
          <a:p>
            <a:pPr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 smtClean="0"/>
              <a:t>setw</a:t>
            </a:r>
            <a:r>
              <a:rPr lang="en-US" altLang="zh-CN" sz="1800" b="1" dirty="0" smtClean="0"/>
              <a:t>(8</a:t>
            </a:r>
            <a:r>
              <a:rPr lang="en-US" altLang="zh-CN" sz="1800" b="1" dirty="0"/>
              <a:t>)&lt;&lt;123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 smtClean="0"/>
              <a:t>setw</a:t>
            </a:r>
            <a:r>
              <a:rPr lang="en-US" altLang="zh-CN" sz="1800" b="1" dirty="0" smtClean="0"/>
              <a:t>(8</a:t>
            </a:r>
            <a:r>
              <a:rPr lang="en-US" altLang="zh-CN" sz="1800" b="1" dirty="0"/>
              <a:t>)&lt;&lt;</a:t>
            </a:r>
            <a:r>
              <a:rPr lang="en-US" altLang="zh-CN" sz="1800" b="1" dirty="0" smtClean="0"/>
              <a:t>456&lt;&lt;</a:t>
            </a:r>
            <a:r>
              <a:rPr lang="en-US" altLang="zh-CN" sz="1800" b="1" dirty="0" err="1" smtClean="0"/>
              <a:t>endl</a:t>
            </a:r>
            <a:r>
              <a:rPr lang="en-US" altLang="zh-CN" sz="1800" b="1" dirty="0"/>
              <a:t>; </a:t>
            </a:r>
          </a:p>
          <a:p>
            <a:pPr>
              <a:buFontTx/>
              <a:buNone/>
            </a:pPr>
            <a:r>
              <a:rPr lang="en-US" altLang="zh-CN" sz="1800" b="1" dirty="0" smtClean="0"/>
              <a:t>}</a:t>
            </a:r>
            <a:endParaRPr lang="en-US" altLang="zh-CN" sz="1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780928"/>
            <a:ext cx="475252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0"/>
            <a:ext cx="7519988" cy="984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1.4.6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数制基数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328" y="1124744"/>
            <a:ext cx="8064500" cy="5472608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数制基数操纵符（在</a:t>
            </a:r>
            <a:r>
              <a:rPr lang="en-US" altLang="zh-CN" sz="2800" b="1" dirty="0" err="1">
                <a:solidFill>
                  <a:srgbClr val="0000CC"/>
                </a:solidFill>
              </a:rPr>
              <a:t>iostream</a:t>
            </a:r>
            <a:r>
              <a:rPr lang="zh-CN" altLang="en-US" sz="2800" b="1" dirty="0">
                <a:solidFill>
                  <a:srgbClr val="0000CC"/>
                </a:solidFill>
              </a:rPr>
              <a:t>头文件中定义）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zh-CN" sz="2400" b="1" dirty="0"/>
              <a:t>hex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进制，</a:t>
            </a:r>
            <a:r>
              <a:rPr lang="en-US" altLang="zh-CN" sz="2400" b="1" dirty="0" err="1"/>
              <a:t>oct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进制，</a:t>
            </a:r>
            <a:r>
              <a:rPr lang="en-US" altLang="zh-CN" sz="2400" b="1" dirty="0" err="1"/>
              <a:t>dec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进制 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输入不同进制的数据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在</a:t>
            </a:r>
            <a:r>
              <a:rPr lang="en-US" altLang="zh-CN" sz="2400" b="1" dirty="0" err="1"/>
              <a:t>cin</a:t>
            </a:r>
            <a:r>
              <a:rPr lang="zh-CN" altLang="en-US" sz="2400" b="1" dirty="0"/>
              <a:t>输入流中先插入数制操纵符，再输入数据</a:t>
            </a:r>
            <a:endParaRPr lang="en-US" altLang="zh-CN" sz="2400" b="1" dirty="0"/>
          </a:p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输出不同进制的数据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 dirty="0"/>
              <a:t>在</a:t>
            </a:r>
            <a:r>
              <a:rPr lang="en-US" altLang="zh-CN" sz="2400" b="1" dirty="0" err="1"/>
              <a:t>cout</a:t>
            </a:r>
            <a:r>
              <a:rPr lang="zh-CN" altLang="en-US" sz="2400" b="1" dirty="0"/>
              <a:t>输出流中先插入数制操纵符，再输出数据</a:t>
            </a:r>
            <a:endParaRPr lang="en-US" altLang="zh-CN" sz="2400" b="1" dirty="0"/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注意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b="1" dirty="0"/>
              <a:t>数制基数设置后将</a:t>
            </a:r>
            <a:r>
              <a:rPr lang="zh-CN" altLang="en-US" sz="2400" b="1" dirty="0" smtClean="0"/>
              <a:t>一直有效</a:t>
            </a:r>
            <a:r>
              <a:rPr lang="zh-CN" altLang="en-US" sz="2400" b="1" dirty="0"/>
              <a:t>，直到下一次设置新数制基数才取消。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97558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1.4.6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数制基数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60" y="1027299"/>
            <a:ext cx="8892480" cy="5805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//Eg1-8.cpp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main(){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x=34;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&lt;&lt;hex&lt;&lt;</a:t>
            </a:r>
            <a:r>
              <a:rPr lang="en-US" altLang="zh-CN" sz="2000" b="1" dirty="0" smtClean="0"/>
              <a:t>17&lt;&lt;"  </a:t>
            </a:r>
            <a:r>
              <a:rPr lang="en-US" altLang="zh-CN" sz="2000" b="1" dirty="0"/>
              <a:t>"&lt;&lt;x&lt;&lt;"  "&lt;&lt;18&lt;&lt;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&lt;&lt;17 &lt;&lt;"  "&lt;&lt;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oct</a:t>
            </a:r>
            <a:r>
              <a:rPr lang="en-US" altLang="zh-CN" sz="2000" b="1" dirty="0" smtClean="0"/>
              <a:t>&lt;&lt;</a:t>
            </a:r>
            <a:r>
              <a:rPr lang="en-US" altLang="zh-CN" sz="2000" b="1" dirty="0"/>
              <a:t>x&lt;&lt;"  "&lt;&lt;18&lt;&lt;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dec</a:t>
            </a:r>
            <a:r>
              <a:rPr lang="en-US" altLang="zh-CN" sz="2000" b="1" dirty="0"/>
              <a:t>&lt;&lt;</a:t>
            </a:r>
            <a:r>
              <a:rPr lang="en-US" altLang="zh-CN" sz="2000" b="1" dirty="0" smtClean="0"/>
              <a:t>17&lt;&lt;"  </a:t>
            </a:r>
            <a:r>
              <a:rPr lang="en-US" altLang="zh-CN" sz="2000" b="1" dirty="0"/>
              <a:t>"&lt;&lt;x&lt;&lt;"  "&lt;&lt;18&lt;&lt;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x1, x2, x3, x4;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</a:t>
            </a:r>
            <a:r>
              <a:rPr lang="zh-CN" altLang="zh-CN" sz="2000" b="1" dirty="0"/>
              <a:t>输入</a:t>
            </a:r>
            <a:r>
              <a:rPr lang="en-US" altLang="zh-CN" sz="2000" b="1" dirty="0"/>
              <a:t> x1(</a:t>
            </a:r>
            <a:r>
              <a:rPr lang="en-US" altLang="zh-CN" sz="2000" b="1" dirty="0" err="1"/>
              <a:t>oct</a:t>
            </a:r>
            <a:r>
              <a:rPr lang="en-US" altLang="zh-CN" sz="2000" b="1" dirty="0"/>
              <a:t>), x2(</a:t>
            </a:r>
            <a:r>
              <a:rPr lang="en-US" altLang="zh-CN" sz="2000" b="1" dirty="0" err="1"/>
              <a:t>oct</a:t>
            </a:r>
            <a:r>
              <a:rPr lang="en-US" altLang="zh-CN" sz="2000" b="1" dirty="0"/>
              <a:t>), x3(hex), x4(</a:t>
            </a:r>
            <a:r>
              <a:rPr lang="en-US" altLang="zh-CN" sz="2000" b="1" dirty="0" err="1"/>
              <a:t>dec</a:t>
            </a:r>
            <a:r>
              <a:rPr lang="en-US" altLang="zh-CN" sz="2000" b="1" dirty="0"/>
              <a:t>):"&lt;&lt;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</a:t>
            </a:r>
            <a:r>
              <a:rPr lang="en-US" altLang="zh-CN" sz="2000" b="1" dirty="0" err="1">
                <a:solidFill>
                  <a:srgbClr val="FF0000"/>
                </a:solidFill>
              </a:rPr>
              <a:t>oct</a:t>
            </a:r>
            <a:r>
              <a:rPr lang="en-US" altLang="zh-CN" sz="2000" b="1" dirty="0"/>
              <a:t>&gt;&gt;x1;			//</a:t>
            </a:r>
            <a:r>
              <a:rPr lang="zh-CN" altLang="zh-CN" sz="2000" b="1" dirty="0"/>
              <a:t>八进制数</a:t>
            </a:r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&gt;&gt;x2;				//</a:t>
            </a:r>
            <a:r>
              <a:rPr lang="zh-CN" altLang="zh-CN" sz="2000" b="1" dirty="0"/>
              <a:t>八进制数</a:t>
            </a:r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</a:t>
            </a:r>
            <a:r>
              <a:rPr lang="en-US" altLang="zh-CN" sz="2000" b="1" dirty="0">
                <a:solidFill>
                  <a:srgbClr val="FF0000"/>
                </a:solidFill>
              </a:rPr>
              <a:t>hex</a:t>
            </a:r>
            <a:r>
              <a:rPr lang="en-US" altLang="zh-CN" sz="2000" b="1" dirty="0"/>
              <a:t>&gt;&gt;x3;			//</a:t>
            </a:r>
            <a:r>
              <a:rPr lang="zh-CN" altLang="zh-CN" sz="2000" b="1" dirty="0"/>
              <a:t>输入十六进制数</a:t>
            </a:r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</a:t>
            </a:r>
            <a:r>
              <a:rPr lang="en-US" altLang="zh-CN" sz="2000" b="1" dirty="0" err="1">
                <a:solidFill>
                  <a:srgbClr val="FF0000"/>
                </a:solidFill>
              </a:rPr>
              <a:t>dec</a:t>
            </a:r>
            <a:r>
              <a:rPr lang="en-US" altLang="zh-CN" sz="2000" b="1" dirty="0"/>
              <a:t>&gt;&gt;x4;			//</a:t>
            </a:r>
            <a:r>
              <a:rPr lang="zh-CN" altLang="zh-CN" sz="2000" b="1" dirty="0"/>
              <a:t>输入十进制数</a:t>
            </a:r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&lt;&lt;"x1="&lt;&lt;x1&lt;&lt;"\tx2="&lt;&lt;x2&lt;&lt;"\tx3="&lt;&lt;x3&lt;&lt;"\tx4="&lt;&lt;x4&lt;&lt;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endParaRPr lang="zh-CN" altLang="zh-CN" sz="2000" b="1" dirty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056060"/>
            <a:ext cx="469511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1.4.7  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string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与字符串输入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/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124744"/>
            <a:ext cx="8623212" cy="51487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1. string </a:t>
            </a:r>
            <a:r>
              <a:rPr lang="zh-CN" altLang="en-US" sz="2800" b="1" dirty="0">
                <a:solidFill>
                  <a:srgbClr val="0000CC"/>
                </a:solidFill>
              </a:rPr>
              <a:t>类型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string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STL</a:t>
            </a:r>
            <a:r>
              <a:rPr lang="zh-CN" altLang="zh-CN" sz="2400" b="1" dirty="0" smtClean="0"/>
              <a:t>中</a:t>
            </a:r>
            <a:r>
              <a:rPr lang="zh-CN" altLang="zh-CN" sz="2400" b="1" dirty="0"/>
              <a:t>提供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字符串类</a:t>
            </a:r>
            <a:r>
              <a:rPr lang="zh-CN" altLang="en-US" sz="2400" b="1" dirty="0"/>
              <a:t>型</a:t>
            </a:r>
            <a:r>
              <a:rPr lang="zh-CN" altLang="zh-CN" sz="2400" b="1" dirty="0"/>
              <a:t>，可以像</a:t>
            </a:r>
            <a:r>
              <a:rPr lang="en-US" altLang="zh-CN" sz="2400" b="1" dirty="0" err="1"/>
              <a:t>int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char</a:t>
            </a:r>
            <a:r>
              <a:rPr lang="zh-CN" altLang="en-US" sz="2400" b="1" dirty="0"/>
              <a:t>等</a:t>
            </a:r>
            <a:r>
              <a:rPr lang="zh-CN" altLang="zh-CN" sz="2400" b="1" dirty="0"/>
              <a:t>基本数据类型</a:t>
            </a:r>
            <a:r>
              <a:rPr lang="zh-CN" altLang="en-US" sz="2400" b="1" dirty="0"/>
              <a:t>一</a:t>
            </a:r>
            <a:r>
              <a:rPr lang="zh-CN" altLang="zh-CN" sz="2400" b="1" dirty="0"/>
              <a:t>样定义</a:t>
            </a:r>
            <a:r>
              <a:rPr lang="en-US" altLang="zh-CN" sz="2400" b="1" dirty="0" smtClean="0"/>
              <a:t>string</a:t>
            </a:r>
            <a:r>
              <a:rPr lang="zh-CN" altLang="zh-CN" sz="2400" b="1" dirty="0" smtClean="0"/>
              <a:t>的</a:t>
            </a:r>
            <a:r>
              <a:rPr lang="zh-CN" altLang="zh-CN" sz="2400" b="1" dirty="0"/>
              <a:t>对象，以及用“</a:t>
            </a:r>
            <a:r>
              <a:rPr lang="en-US" altLang="zh-CN" sz="2400" b="1" dirty="0"/>
              <a:t>&gt;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&lt;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&gt;=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&lt;=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&lt;&gt;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=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+=</a:t>
            </a:r>
            <a:r>
              <a:rPr lang="zh-CN" altLang="zh-CN" sz="2400" b="1" dirty="0"/>
              <a:t>”等运算符进行各种</a:t>
            </a:r>
            <a:r>
              <a:rPr lang="zh-CN" altLang="zh-CN" sz="2400" b="1" dirty="0" smtClean="0"/>
              <a:t>字符</a:t>
            </a:r>
            <a:r>
              <a:rPr lang="zh-CN" altLang="en-US" sz="2400" b="1" dirty="0" smtClean="0"/>
              <a:t>串</a:t>
            </a:r>
            <a:r>
              <a:rPr lang="zh-CN" altLang="zh-CN" sz="2400" b="1" dirty="0" smtClean="0"/>
              <a:t>运算</a:t>
            </a:r>
            <a:r>
              <a:rPr lang="zh-CN" altLang="en-US" sz="2400" b="1" dirty="0"/>
              <a:t>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String</a:t>
            </a:r>
            <a:r>
              <a:rPr lang="zh-CN" altLang="en-US" sz="2800" b="1" dirty="0">
                <a:solidFill>
                  <a:srgbClr val="0000CC"/>
                </a:solidFill>
              </a:rPr>
              <a:t>的定义及初始化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000" b="1" dirty="0"/>
              <a:t>string c;                          </a:t>
            </a:r>
            <a:endParaRPr lang="zh-CN" altLang="zh-CN" sz="2000" b="1" dirty="0"/>
          </a:p>
          <a:p>
            <a:pPr lvl="1"/>
            <a:r>
              <a:rPr lang="en-US" altLang="zh-CN" sz="2000" b="1" dirty="0"/>
              <a:t>string c1("this is a string"); </a:t>
            </a:r>
            <a:endParaRPr lang="en-US" altLang="zh-CN" sz="2000" b="1" dirty="0" smtClean="0"/>
          </a:p>
          <a:p>
            <a:pPr lvl="1"/>
            <a:r>
              <a:rPr lang="en-US" altLang="zh-CN" sz="2000" b="1" dirty="0" smtClean="0"/>
              <a:t>string </a:t>
            </a:r>
            <a:r>
              <a:rPr lang="en-US" altLang="zh-CN" sz="2000" b="1" dirty="0"/>
              <a:t>c2=c1; </a:t>
            </a:r>
            <a:endParaRPr lang="en-US" altLang="zh-CN" sz="2000" b="1" dirty="0" smtClean="0"/>
          </a:p>
          <a:p>
            <a:pPr lvl="1"/>
            <a:r>
              <a:rPr lang="en-US" altLang="zh-CN" sz="2000" b="1" dirty="0" smtClean="0"/>
              <a:t>string </a:t>
            </a:r>
            <a:r>
              <a:rPr lang="en-US" altLang="zh-CN" sz="2000" b="1" dirty="0"/>
              <a:t>s[10]; </a:t>
            </a:r>
            <a:r>
              <a:rPr lang="en-US" altLang="zh-CN" sz="2000" b="1" dirty="0" smtClean="0"/>
              <a:t>         //</a:t>
            </a:r>
            <a:r>
              <a:rPr lang="zh-CN" altLang="zh-CN" sz="2000" b="1" dirty="0" smtClean="0"/>
              <a:t>定义能够保存</a:t>
            </a:r>
            <a:r>
              <a:rPr lang="en-US" altLang="zh-CN" sz="2000" b="1" dirty="0" smtClean="0"/>
              <a:t>10</a:t>
            </a:r>
            <a:r>
              <a:rPr lang="zh-CN" altLang="zh-CN" sz="2000" b="1" dirty="0" smtClean="0"/>
              <a:t>个字符串</a:t>
            </a:r>
            <a:r>
              <a:rPr lang="zh-CN" altLang="en-US" sz="2000" b="1" dirty="0" smtClean="0"/>
              <a:t>的数组</a:t>
            </a:r>
            <a:r>
              <a:rPr lang="zh-CN" altLang="zh-CN" sz="2000" b="1" dirty="0" smtClean="0">
                <a:solidFill>
                  <a:srgbClr val="0000CC"/>
                </a:solidFill>
              </a:rPr>
              <a:t>，</a:t>
            </a:r>
            <a:endParaRPr lang="en-US" altLang="zh-CN" sz="2000" b="1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sz="2000" b="1" dirty="0" smtClean="0"/>
              <a:t>string s(5,’c’);      //</a:t>
            </a:r>
            <a:r>
              <a:rPr lang="zh-CN" altLang="zh-CN" sz="2000" b="1" dirty="0" smtClean="0"/>
              <a:t>定义</a:t>
            </a:r>
            <a:r>
              <a:rPr lang="en-US" altLang="zh-CN" sz="2000" b="1" dirty="0" smtClean="0"/>
              <a:t>s</a:t>
            </a:r>
            <a:r>
              <a:rPr lang="zh-CN" altLang="zh-CN" sz="2000" b="1" dirty="0" smtClean="0"/>
              <a:t>，用</a:t>
            </a:r>
            <a:r>
              <a:rPr lang="en-US" altLang="zh-CN" sz="2000" b="1" dirty="0" smtClean="0"/>
              <a:t>5</a:t>
            </a:r>
            <a:r>
              <a:rPr lang="zh-CN" altLang="zh-CN" sz="2000" b="1" dirty="0" smtClean="0"/>
              <a:t>个</a:t>
            </a:r>
            <a:r>
              <a:rPr lang="en-US" altLang="zh-CN" sz="2000" b="1" dirty="0" smtClean="0"/>
              <a:t>’c’</a:t>
            </a:r>
            <a:r>
              <a:rPr lang="zh-CN" altLang="zh-CN" sz="2000" b="1" dirty="0" smtClean="0"/>
              <a:t>，即</a:t>
            </a:r>
            <a:r>
              <a:rPr lang="en-US" altLang="zh-CN" sz="2000" b="1" dirty="0" smtClean="0"/>
              <a:t>“</a:t>
            </a:r>
            <a:r>
              <a:rPr lang="en-US" altLang="zh-CN" sz="2000" b="1" dirty="0" err="1" smtClean="0"/>
              <a:t>ccccc</a:t>
            </a:r>
            <a:r>
              <a:rPr lang="en-US" altLang="zh-CN" sz="2000" b="1" dirty="0" smtClean="0"/>
              <a:t>”</a:t>
            </a:r>
            <a:r>
              <a:rPr lang="zh-CN" altLang="zh-CN" sz="2000" b="1" dirty="0" smtClean="0"/>
              <a:t>初始化；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1.4.7  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string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与字符串输入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/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908720"/>
            <a:ext cx="8623212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string</a:t>
            </a:r>
            <a:r>
              <a:rPr lang="zh-CN" altLang="zh-CN" sz="2800" b="1" dirty="0">
                <a:solidFill>
                  <a:srgbClr val="0000CC"/>
                </a:solidFill>
              </a:rPr>
              <a:t>类型的赋值</a:t>
            </a:r>
          </a:p>
          <a:p>
            <a:pPr lvl="1"/>
            <a:r>
              <a:rPr lang="en-US" altLang="zh-CN" sz="2400" b="1" dirty="0"/>
              <a:t>string</a:t>
            </a:r>
            <a:r>
              <a:rPr lang="zh-CN" altLang="zh-CN" sz="2400" b="1" dirty="0"/>
              <a:t>类型的赋值操作与</a:t>
            </a:r>
            <a:r>
              <a:rPr lang="en-US" altLang="zh-CN" sz="2400" b="1" dirty="0" err="1"/>
              <a:t>int</a:t>
            </a:r>
            <a:r>
              <a:rPr lang="zh-CN" altLang="zh-CN" sz="2400" b="1" dirty="0"/>
              <a:t>等基本类型的赋值操作相同，不必用</a:t>
            </a:r>
            <a:r>
              <a:rPr lang="en-US" altLang="zh-CN" sz="2400" b="1" dirty="0" err="1"/>
              <a:t>strcpy</a:t>
            </a:r>
            <a:r>
              <a:rPr lang="zh-CN" altLang="zh-CN" sz="2400" b="1" dirty="0"/>
              <a:t>函数。</a:t>
            </a:r>
            <a:r>
              <a:rPr lang="zh-CN" altLang="zh-CN" sz="2400" b="1" dirty="0" smtClean="0"/>
              <a:t>例如</a:t>
            </a:r>
            <a:r>
              <a:rPr lang="zh-CN" altLang="en-US" sz="2400" b="1" dirty="0" smtClean="0"/>
              <a:t>：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000" b="1" dirty="0" smtClean="0"/>
              <a:t>string s1, s2, s3[3];           //</a:t>
            </a:r>
            <a:r>
              <a:rPr lang="zh-CN" altLang="zh-CN" sz="2000" b="1" dirty="0" smtClean="0"/>
              <a:t>定义</a:t>
            </a:r>
            <a:r>
              <a:rPr lang="en-US" altLang="zh-CN" sz="2000" b="1" dirty="0" smtClean="0"/>
              <a:t>string</a:t>
            </a:r>
            <a:r>
              <a:rPr lang="zh-CN" altLang="zh-CN" sz="2000" b="1" dirty="0" smtClean="0"/>
              <a:t>对象及数组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	</a:t>
            </a:r>
            <a:r>
              <a:rPr lang="en-US" altLang="zh-CN" sz="2000" b="1" dirty="0"/>
              <a:t>string </a:t>
            </a:r>
            <a:r>
              <a:rPr lang="en-US" altLang="zh-CN" sz="2000" b="1" dirty="0" smtClean="0"/>
              <a:t>s[3</a:t>
            </a:r>
            <a:r>
              <a:rPr lang="en-US" altLang="zh-CN" sz="2000" b="1" dirty="0"/>
              <a:t>] = { "tom</a:t>
            </a:r>
            <a:r>
              <a:rPr lang="en-US" altLang="zh-CN" sz="2000" b="1" dirty="0" smtClean="0"/>
              <a:t>", "</a:t>
            </a:r>
            <a:r>
              <a:rPr lang="en-US" altLang="zh-CN" sz="2000" b="1" dirty="0"/>
              <a:t>jerry</a:t>
            </a:r>
            <a:r>
              <a:rPr lang="en-US" altLang="zh-CN" sz="2000" b="1" dirty="0" smtClean="0"/>
              <a:t>", "</a:t>
            </a:r>
            <a:r>
              <a:rPr lang="en-US" altLang="zh-CN" sz="2000" b="1" dirty="0"/>
              <a:t>duck" }; 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s1 = "this is a string!";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	s2 = s1;                                             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s3[0] = s1;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	s3[1]="string </a:t>
            </a:r>
            <a:r>
              <a:rPr lang="en-US" altLang="zh-CN" sz="2000" b="1" dirty="0" err="1"/>
              <a:t>arr</a:t>
            </a:r>
            <a:r>
              <a:rPr lang="en-US" altLang="zh-CN" sz="2000" b="1" dirty="0" smtClean="0"/>
              <a:t>";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4. string</a:t>
            </a:r>
            <a:r>
              <a:rPr lang="zh-CN" altLang="zh-CN" sz="2800" b="1" dirty="0">
                <a:solidFill>
                  <a:srgbClr val="0000CC"/>
                </a:solidFill>
              </a:rPr>
              <a:t>类型的连接</a:t>
            </a:r>
          </a:p>
          <a:p>
            <a:pPr lvl="1"/>
            <a:r>
              <a:rPr lang="zh-CN" altLang="zh-CN" sz="2400" b="1" dirty="0"/>
              <a:t>“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+=</a:t>
            </a:r>
            <a:r>
              <a:rPr lang="zh-CN" altLang="zh-CN" sz="2400" b="1" dirty="0"/>
              <a:t>”可以</a:t>
            </a:r>
            <a:r>
              <a:rPr lang="zh-CN" altLang="en-US" sz="2400" b="1" dirty="0"/>
              <a:t>连接</a:t>
            </a:r>
            <a:r>
              <a:rPr lang="zh-CN" altLang="zh-CN" sz="2400" b="1" dirty="0"/>
              <a:t>两个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类型对象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例如：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string s1("I am boy"), s3;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string s2 = "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come from china!";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s3 = s1 + "," + s2;          //s3: I am boy</a:t>
            </a:r>
            <a:r>
              <a:rPr lang="zh-CN" altLang="zh-CN" sz="2000" b="1" dirty="0"/>
              <a:t>，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come from china!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s1 += "," + s2;                //s1: I am boy</a:t>
            </a:r>
            <a:r>
              <a:rPr lang="zh-CN" altLang="zh-CN" sz="2000" b="1" dirty="0"/>
              <a:t>，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come from china!</a:t>
            </a:r>
            <a:endParaRPr lang="zh-CN" altLang="zh-CN" sz="2000" b="1" dirty="0"/>
          </a:p>
          <a:p>
            <a:pPr marL="0" indent="0">
              <a:buNone/>
            </a:pPr>
            <a:endParaRPr lang="zh-CN" altLang="zh-CN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468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1.4.7 </a:t>
            </a:r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 string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与字符串输入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/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输出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908720"/>
            <a:ext cx="8623212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5. string</a:t>
            </a:r>
            <a:r>
              <a:rPr lang="zh-CN" altLang="zh-CN" sz="2800" b="1" dirty="0">
                <a:solidFill>
                  <a:srgbClr val="0000CC"/>
                </a:solidFill>
              </a:rPr>
              <a:t>类型的输入输出和大小比较</a:t>
            </a:r>
          </a:p>
          <a:p>
            <a:r>
              <a:rPr lang="en-US" altLang="zh-CN" sz="2400" b="1" dirty="0"/>
              <a:t>string</a:t>
            </a:r>
            <a:r>
              <a:rPr lang="zh-CN" altLang="zh-CN" sz="2400" b="1" dirty="0"/>
              <a:t>类型可以用</a:t>
            </a:r>
            <a:r>
              <a:rPr lang="en-US" altLang="zh-CN" sz="2400" b="1" dirty="0" err="1">
                <a:solidFill>
                  <a:srgbClr val="FF0000"/>
                </a:solidFill>
              </a:rPr>
              <a:t>cin</a:t>
            </a:r>
            <a:r>
              <a:rPr lang="zh-CN" altLang="zh-CN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 err="1">
                <a:solidFill>
                  <a:srgbClr val="FF0000"/>
                </a:solidFill>
              </a:rPr>
              <a:t>cout</a:t>
            </a:r>
            <a:r>
              <a:rPr lang="zh-CN" altLang="zh-CN" sz="2400" b="1" dirty="0"/>
              <a:t>直接输入或输出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用</a:t>
            </a:r>
            <a:r>
              <a:rPr lang="zh-CN" altLang="zh-CN" sz="2400" b="1" dirty="0"/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&gt;=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==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&lt;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&lt;=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!=</a:t>
            </a:r>
            <a:r>
              <a:rPr lang="zh-CN" altLang="zh-CN" sz="2400" b="1" dirty="0">
                <a:solidFill>
                  <a:srgbClr val="FF0000"/>
                </a:solidFill>
              </a:rPr>
              <a:t>、</a:t>
            </a:r>
            <a:r>
              <a:rPr lang="zh-CN" altLang="zh-CN" sz="2400" b="1" dirty="0"/>
              <a:t>”进行大小比较，比较的是两个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对象对应位置字符</a:t>
            </a:r>
            <a:r>
              <a:rPr lang="zh-CN" altLang="zh-CN" sz="2400" b="1" dirty="0" smtClean="0"/>
              <a:t>的</a:t>
            </a:r>
            <a:r>
              <a:rPr lang="en-US" altLang="zh-CN" sz="2400" b="1" dirty="0" err="1"/>
              <a:t>a</a:t>
            </a:r>
            <a:r>
              <a:rPr lang="en-US" altLang="zh-CN" sz="2400" b="1" dirty="0" err="1" smtClean="0"/>
              <a:t>scii</a:t>
            </a:r>
            <a:r>
              <a:rPr lang="zh-CN" altLang="zh-CN" sz="2400" b="1" dirty="0"/>
              <a:t>码。</a:t>
            </a:r>
          </a:p>
          <a:p>
            <a:pPr marL="400050" lvl="1" indent="0">
              <a:buNone/>
            </a:pPr>
            <a:r>
              <a:rPr lang="en-US" altLang="zh-CN" sz="1600" b="1" dirty="0" smtClean="0"/>
              <a:t>#</a:t>
            </a:r>
            <a:r>
              <a:rPr lang="en-US" altLang="zh-CN" sz="1600" b="1" dirty="0"/>
              <a:t>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#include&lt;string&gt;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main(){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string s1,s2,big;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</a:t>
            </a:r>
            <a:r>
              <a:rPr lang="zh-CN" altLang="zh-CN" sz="1600" b="1" dirty="0"/>
              <a:t>输入两个字符串</a:t>
            </a:r>
            <a:r>
              <a:rPr lang="en-US" altLang="zh-CN" sz="1600" b="1" dirty="0"/>
              <a:t>:"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</a:t>
            </a:r>
            <a:r>
              <a:rPr lang="en-US" altLang="zh-CN" sz="1600" b="1" dirty="0" err="1"/>
              <a:t>cin</a:t>
            </a:r>
            <a:r>
              <a:rPr lang="en-US" altLang="zh-CN" sz="1600" b="1" dirty="0"/>
              <a:t> &gt;&gt; s1 &gt;&gt; s2;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</a:t>
            </a:r>
            <a:r>
              <a:rPr lang="zh-CN" altLang="zh-CN" sz="1600" b="1" dirty="0"/>
              <a:t>参加比较的两个字符串是</a:t>
            </a:r>
            <a:r>
              <a:rPr lang="en-US" altLang="zh-CN" sz="1600" b="1" dirty="0"/>
              <a:t>: " &lt;&lt; s1 &lt;&lt; "," &lt;&lt; s2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if (s1 &gt; s2) big = s1;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else if (s1 == s2) big = "same";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else big = s2;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 &lt;&lt; "</a:t>
            </a:r>
            <a:r>
              <a:rPr lang="zh-CN" altLang="zh-CN" sz="1600" b="1" dirty="0"/>
              <a:t>大字符串是</a:t>
            </a:r>
            <a:r>
              <a:rPr lang="en-US" altLang="zh-CN" sz="1600" b="1" dirty="0"/>
              <a:t>: " &lt;&lt; big &lt;&lt; 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/>
              <a:t>	   return 0;</a:t>
            </a:r>
            <a:endParaRPr lang="zh-CN" altLang="zh-CN" sz="1600" b="1" dirty="0"/>
          </a:p>
          <a:p>
            <a:pPr marL="400050" lvl="1" indent="0">
              <a:buNone/>
            </a:pPr>
            <a:r>
              <a:rPr lang="en-US" altLang="zh-CN" sz="1600" b="1" dirty="0" smtClean="0"/>
              <a:t>}</a:t>
            </a:r>
            <a:endParaRPr lang="zh-CN" altLang="zh-CN" sz="1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08920"/>
            <a:ext cx="4464496" cy="13681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6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414" y="31231"/>
            <a:ext cx="8712967" cy="8958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947" y="1493181"/>
            <a:ext cx="7073900" cy="53104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B050"/>
                </a:solidFill>
              </a:rPr>
              <a:t>//1.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定义数据结构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err="1" smtClean="0">
                <a:solidFill>
                  <a:srgbClr val="00B050"/>
                </a:solidFill>
              </a:rPr>
              <a:t>Struct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Person{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</a:rPr>
              <a:t>         char name[10];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</a:rPr>
              <a:t>	    char </a:t>
            </a:r>
            <a:r>
              <a:rPr lang="en-US" altLang="zh-CN" sz="1800" b="1" dirty="0" err="1">
                <a:solidFill>
                  <a:srgbClr val="00B050"/>
                </a:solidFill>
              </a:rPr>
              <a:t>addr</a:t>
            </a:r>
            <a:r>
              <a:rPr lang="en-US" altLang="zh-CN" sz="1800" b="1" dirty="0">
                <a:solidFill>
                  <a:srgbClr val="00B05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B050"/>
                </a:solidFill>
              </a:rPr>
              <a:t>	    char phone[11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];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 smtClean="0">
                <a:solidFill>
                  <a:srgbClr val="00B05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CC"/>
                </a:solidFill>
              </a:rPr>
              <a:t>//2</a:t>
            </a:r>
            <a:r>
              <a:rPr lang="en-US" altLang="zh-CN" sz="2000" b="1" dirty="0">
                <a:solidFill>
                  <a:srgbClr val="0000CC"/>
                </a:solidFill>
              </a:rPr>
              <a:t>. </a:t>
            </a:r>
            <a:r>
              <a:rPr lang="zh-CN" altLang="en-US" sz="2000" b="1" dirty="0">
                <a:solidFill>
                  <a:srgbClr val="0000CC"/>
                </a:solidFill>
              </a:rPr>
              <a:t>定义全局数据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</a:rPr>
              <a:t>Person p[100];	</a:t>
            </a:r>
            <a:r>
              <a:rPr lang="en-US" altLang="zh-CN" sz="1800" b="1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 </a:t>
            </a:r>
            <a:r>
              <a:rPr lang="en-US" altLang="zh-CN" sz="1800" b="1" dirty="0">
                <a:solidFill>
                  <a:srgbClr val="0000CC"/>
                </a:solidFill>
              </a:rPr>
              <a:t>n=0;	</a:t>
            </a:r>
            <a:endParaRPr lang="en-US" altLang="zh-CN" sz="18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/>
              <a:t>//3. </a:t>
            </a:r>
            <a:r>
              <a:rPr lang="zh-CN" altLang="en-US" sz="2000" b="1" dirty="0" smtClean="0"/>
              <a:t>定义操作数据的函数</a:t>
            </a:r>
            <a:r>
              <a:rPr lang="en-US" altLang="zh-CN" sz="2000" b="1" dirty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InputData</a:t>
            </a:r>
            <a:r>
              <a:rPr lang="en-US" altLang="zh-CN" sz="1800" b="1" dirty="0"/>
              <a:t>(){ ......}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SearchAddr</a:t>
            </a:r>
            <a:r>
              <a:rPr lang="en-US" altLang="zh-CN" sz="1800" b="1" dirty="0"/>
              <a:t>(char *name){……}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SearchPhone</a:t>
            </a:r>
            <a:r>
              <a:rPr lang="en-US" altLang="zh-CN" sz="1800" b="1" dirty="0"/>
              <a:t>(char *name){……}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PrintData</a:t>
            </a:r>
            <a:r>
              <a:rPr lang="en-US" altLang="zh-CN" sz="1800" b="1" dirty="0" smtClean="0"/>
              <a:t>(){……}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//4.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定义主函数控制程序流程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……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	//</a:t>
            </a:r>
            <a:r>
              <a:rPr lang="zh-CN" altLang="en-US" sz="1800" b="1" dirty="0">
                <a:solidFill>
                  <a:srgbClr val="FF0000"/>
                </a:solidFill>
              </a:rPr>
              <a:t>调用前面编写的函数，完成通信录数据处理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</a:rPr>
              <a:t>……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}	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7993" y="964635"/>
            <a:ext cx="7920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4）</a:t>
            </a:r>
            <a:r>
              <a:rPr lang="zh-CN" altLang="en-US" sz="2800" b="1" dirty="0"/>
              <a:t>结构化程序设计的案例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个人通信录程序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</a:t>
            </a:r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zh-CN" sz="3600" b="1" kern="1200" dirty="0" smtClean="0">
                <a:solidFill>
                  <a:srgbClr val="C00000"/>
                </a:solidFill>
                <a:latin typeface="+mn-lt"/>
              </a:rPr>
              <a:t>数据输入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28152"/>
            <a:ext cx="3903902" cy="39856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1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.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输入数据</a:t>
            </a:r>
            <a:r>
              <a:rPr lang="zh-CN" altLang="zh-CN" sz="2400" b="1" dirty="0">
                <a:solidFill>
                  <a:srgbClr val="0000CC"/>
                </a:solidFill>
              </a:rPr>
              <a:t>类型不匹配引发的问题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zh-CN" sz="2200" b="1" dirty="0"/>
              <a:t>即使程序完全正确，但输入数据有问题，程序也可能出现运行错误，甚至无法正常运行。</a:t>
            </a:r>
          </a:p>
          <a:p>
            <a:pPr lvl="1"/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3929" y="1328152"/>
            <a:ext cx="4132197" cy="426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//Eg1-10.cpp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#include&lt;</a:t>
            </a:r>
            <a:r>
              <a:rPr lang="en-US" altLang="zh-CN" b="1" dirty="0" err="1">
                <a:latin typeface="+mn-lt"/>
                <a:ea typeface="+mn-ea"/>
              </a:rPr>
              <a:t>iostream</a:t>
            </a:r>
            <a:r>
              <a:rPr lang="en-US" altLang="zh-CN" b="1" dirty="0">
                <a:latin typeface="+mn-lt"/>
                <a:ea typeface="+mn-ea"/>
              </a:rPr>
              <a:t>&gt;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using namespace </a:t>
            </a:r>
            <a:r>
              <a:rPr lang="en-US" altLang="zh-CN" b="1" dirty="0" err="1">
                <a:latin typeface="+mn-lt"/>
                <a:ea typeface="+mn-ea"/>
              </a:rPr>
              <a:t>std</a:t>
            </a:r>
            <a:r>
              <a:rPr lang="en-US" altLang="zh-CN" b="1" dirty="0">
                <a:latin typeface="+mn-lt"/>
                <a:ea typeface="+mn-ea"/>
              </a:rPr>
              <a:t>;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void main(){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 smtClean="0">
                <a:latin typeface="+mn-lt"/>
                <a:ea typeface="+mn-ea"/>
              </a:rPr>
              <a:t>   </a:t>
            </a:r>
            <a:r>
              <a:rPr lang="en-US" altLang="zh-CN" b="1" dirty="0" err="1" smtClean="0">
                <a:latin typeface="+mn-lt"/>
                <a:ea typeface="+mn-ea"/>
              </a:rPr>
              <a:t>int</a:t>
            </a:r>
            <a:r>
              <a:rPr lang="en-US" altLang="zh-CN" b="1" dirty="0" smtClean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a, b;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 smtClean="0">
                <a:latin typeface="+mn-lt"/>
                <a:ea typeface="+mn-ea"/>
              </a:rPr>
              <a:t>   double </a:t>
            </a:r>
            <a:r>
              <a:rPr lang="en-US" altLang="zh-CN" b="1" dirty="0">
                <a:latin typeface="+mn-lt"/>
                <a:ea typeface="+mn-ea"/>
              </a:rPr>
              <a:t>z;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 smtClean="0">
                <a:latin typeface="+mn-lt"/>
                <a:ea typeface="+mn-ea"/>
              </a:rPr>
              <a:t>   char </a:t>
            </a:r>
            <a:r>
              <a:rPr lang="en-US" altLang="zh-CN" b="1" dirty="0" err="1">
                <a:latin typeface="+mn-lt"/>
                <a:ea typeface="+mn-ea"/>
              </a:rPr>
              <a:t>ch</a:t>
            </a:r>
            <a:r>
              <a:rPr lang="en-US" altLang="zh-CN" b="1" dirty="0">
                <a:latin typeface="+mn-lt"/>
                <a:ea typeface="+mn-ea"/>
              </a:rPr>
              <a:t>;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 smtClean="0">
                <a:latin typeface="+mn-lt"/>
                <a:ea typeface="+mn-ea"/>
              </a:rPr>
              <a:t>   </a:t>
            </a:r>
            <a:r>
              <a:rPr lang="en-US" altLang="zh-CN" b="1" dirty="0" err="1" smtClean="0">
                <a:latin typeface="+mn-lt"/>
                <a:ea typeface="+mn-ea"/>
              </a:rPr>
              <a:t>cin</a:t>
            </a:r>
            <a:r>
              <a:rPr lang="en-US" altLang="zh-CN" b="1" dirty="0">
                <a:latin typeface="+mn-lt"/>
                <a:ea typeface="+mn-ea"/>
              </a:rPr>
              <a:t>&gt;&gt;</a:t>
            </a:r>
            <a:r>
              <a:rPr lang="en-US" altLang="zh-CN" b="1" dirty="0" err="1">
                <a:latin typeface="+mn-lt"/>
                <a:ea typeface="+mn-ea"/>
              </a:rPr>
              <a:t>ch</a:t>
            </a:r>
            <a:r>
              <a:rPr lang="en-US" altLang="zh-CN" b="1" dirty="0">
                <a:latin typeface="+mn-lt"/>
                <a:ea typeface="+mn-ea"/>
              </a:rPr>
              <a:t>;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 smtClean="0">
                <a:latin typeface="+mn-lt"/>
                <a:ea typeface="+mn-ea"/>
              </a:rPr>
              <a:t>   </a:t>
            </a:r>
            <a:r>
              <a:rPr lang="en-US" altLang="zh-CN" b="1" dirty="0" err="1" smtClean="0">
                <a:latin typeface="+mn-lt"/>
                <a:ea typeface="+mn-ea"/>
              </a:rPr>
              <a:t>cin</a:t>
            </a:r>
            <a:r>
              <a:rPr lang="en-US" altLang="zh-CN" b="1" dirty="0" smtClean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&gt;&gt; a&gt;&gt;b;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 smtClean="0">
                <a:latin typeface="+mn-lt"/>
                <a:ea typeface="+mn-ea"/>
              </a:rPr>
              <a:t>   </a:t>
            </a:r>
            <a:r>
              <a:rPr lang="en-US" altLang="zh-CN" b="1" dirty="0" err="1" smtClean="0">
                <a:latin typeface="+mn-lt"/>
                <a:ea typeface="+mn-ea"/>
              </a:rPr>
              <a:t>cin</a:t>
            </a:r>
            <a:r>
              <a:rPr lang="en-US" altLang="zh-CN" b="1" dirty="0" smtClean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&gt;&gt; z;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en-US" altLang="zh-CN" b="1" dirty="0" smtClean="0">
                <a:latin typeface="+mn-lt"/>
                <a:ea typeface="+mn-ea"/>
              </a:rPr>
              <a:t>   </a:t>
            </a:r>
            <a:r>
              <a:rPr lang="en-US" altLang="zh-CN" b="1" dirty="0" err="1" smtClean="0">
                <a:latin typeface="+mn-lt"/>
                <a:ea typeface="+mn-ea"/>
              </a:rPr>
              <a:t>cout</a:t>
            </a:r>
            <a:r>
              <a:rPr lang="en-US" altLang="zh-CN" b="1" dirty="0" smtClean="0">
                <a:latin typeface="+mn-lt"/>
                <a:ea typeface="+mn-ea"/>
              </a:rPr>
              <a:t> </a:t>
            </a:r>
            <a:r>
              <a:rPr lang="en-US" altLang="zh-CN" b="1" dirty="0">
                <a:latin typeface="+mn-lt"/>
                <a:ea typeface="+mn-ea"/>
              </a:rPr>
              <a:t>&lt;&lt; "</a:t>
            </a:r>
            <a:r>
              <a:rPr lang="en-US" altLang="zh-CN" b="1" dirty="0" err="1">
                <a:latin typeface="+mn-lt"/>
                <a:ea typeface="+mn-ea"/>
              </a:rPr>
              <a:t>ch</a:t>
            </a:r>
            <a:r>
              <a:rPr lang="en-US" altLang="zh-CN" b="1" dirty="0">
                <a:latin typeface="+mn-lt"/>
                <a:ea typeface="+mn-ea"/>
              </a:rPr>
              <a:t>=" &lt;&lt; </a:t>
            </a:r>
            <a:r>
              <a:rPr lang="en-US" altLang="zh-CN" b="1" dirty="0" err="1">
                <a:latin typeface="+mn-lt"/>
                <a:ea typeface="+mn-ea"/>
              </a:rPr>
              <a:t>ch</a:t>
            </a:r>
            <a:r>
              <a:rPr lang="en-US" altLang="zh-CN" b="1" dirty="0">
                <a:latin typeface="+mn-lt"/>
                <a:ea typeface="+mn-ea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      &lt;&lt; "\ta=" &lt;&lt; a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      &lt;&lt; "\</a:t>
            </a:r>
            <a:r>
              <a:rPr lang="en-US" altLang="zh-CN" b="1" dirty="0" err="1">
                <a:latin typeface="+mn-lt"/>
                <a:ea typeface="+mn-ea"/>
              </a:rPr>
              <a:t>tb</a:t>
            </a:r>
            <a:r>
              <a:rPr lang="en-US" altLang="zh-CN" b="1" dirty="0">
                <a:latin typeface="+mn-lt"/>
                <a:ea typeface="+mn-ea"/>
              </a:rPr>
              <a:t>=" &lt;&lt; b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       &lt;&lt; "\</a:t>
            </a:r>
            <a:r>
              <a:rPr lang="en-US" altLang="zh-CN" b="1" dirty="0" err="1">
                <a:latin typeface="+mn-lt"/>
                <a:ea typeface="+mn-ea"/>
              </a:rPr>
              <a:t>tz</a:t>
            </a:r>
            <a:r>
              <a:rPr lang="en-US" altLang="zh-CN" b="1" dirty="0">
                <a:latin typeface="+mn-lt"/>
                <a:ea typeface="+mn-ea"/>
              </a:rPr>
              <a:t>=" &lt;&lt; z&lt;&lt; </a:t>
            </a:r>
            <a:r>
              <a:rPr lang="en-US" altLang="zh-CN" b="1" dirty="0" err="1">
                <a:latin typeface="+mn-lt"/>
                <a:ea typeface="+mn-ea"/>
              </a:rPr>
              <a:t>endl</a:t>
            </a:r>
            <a:r>
              <a:rPr lang="en-US" altLang="zh-CN" b="1" dirty="0">
                <a:latin typeface="+mn-lt"/>
                <a:ea typeface="+mn-ea"/>
              </a:rPr>
              <a:t>;</a:t>
            </a:r>
            <a:endParaRPr lang="zh-CN" altLang="zh-CN" b="1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lt"/>
                <a:ea typeface="+mn-ea"/>
              </a:rPr>
              <a:t>}</a:t>
            </a:r>
            <a:endParaRPr lang="zh-CN" altLang="zh-CN" b="1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5785570"/>
            <a:ext cx="864096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pPr indent="467995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AB 32 49 8.7      //</a:t>
            </a:r>
            <a:r>
              <a:rPr lang="zh-CN" altLang="zh-CN" sz="2000" kern="0" dirty="0">
                <a:latin typeface="Courier New" panose="02070309020205020404" pitchFamily="49" charset="0"/>
                <a:ea typeface="华文中宋" panose="02010600040101010101" pitchFamily="2" charset="-122"/>
              </a:rPr>
              <a:t>键盘输入</a:t>
            </a:r>
            <a:r>
              <a:rPr lang="en-US" altLang="zh-CN" sz="2000" kern="0" dirty="0">
                <a:latin typeface="Courier New" panose="02070309020205020404" pitchFamily="49" charset="0"/>
                <a:ea typeface="华文中宋" panose="02010600040101010101" pitchFamily="2" charset="-122"/>
              </a:rPr>
              <a:t>,</a:t>
            </a:r>
            <a:r>
              <a:rPr lang="zh-CN" altLang="en-US" sz="2000" kern="0" dirty="0">
                <a:latin typeface="Courier New" panose="02070309020205020404" pitchFamily="49" charset="0"/>
                <a:ea typeface="华文中宋" panose="02010600040101010101" pitchFamily="2" charset="-122"/>
              </a:rPr>
              <a:t>将产生下面的错误输出</a:t>
            </a: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indent="467995"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=A a=-858993460 b=-858993460	z=-9.25596e+61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5878488" y="2528899"/>
            <a:ext cx="2808312" cy="1584176"/>
          </a:xfrm>
          <a:prstGeom prst="wedgeRectCallout">
            <a:avLst>
              <a:gd name="adj1" fmla="val 3438"/>
              <a:gd name="adj2" fmla="val 150421"/>
            </a:avLst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b="1" dirty="0">
                <a:solidFill>
                  <a:schemeClr val="tx1"/>
                </a:solidFill>
              </a:rPr>
              <a:t>错误原因：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1600" b="1" dirty="0" err="1">
                <a:solidFill>
                  <a:schemeClr val="tx1"/>
                </a:solidFill>
              </a:rPr>
              <a:t>c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in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依次读数</a:t>
            </a:r>
            <a:r>
              <a:rPr lang="zh-CN" altLang="en-US" sz="1600" b="1" dirty="0">
                <a:solidFill>
                  <a:schemeClr val="tx1"/>
                </a:solidFill>
              </a:rPr>
              <a:t>据，</a:t>
            </a:r>
            <a:r>
              <a:rPr lang="en-US" altLang="zh-CN" sz="1600" b="1" dirty="0">
                <a:solidFill>
                  <a:schemeClr val="tx1"/>
                </a:solidFill>
              </a:rPr>
              <a:t>A</a:t>
            </a:r>
            <a:r>
              <a:rPr lang="zh-CN" altLang="en-US" sz="1600" b="1" dirty="0">
                <a:solidFill>
                  <a:schemeClr val="tx1"/>
                </a:solidFill>
              </a:rPr>
              <a:t>被提取给</a:t>
            </a:r>
            <a:r>
              <a:rPr lang="en-US" altLang="zh-CN" sz="1600" b="1" dirty="0" err="1">
                <a:solidFill>
                  <a:schemeClr val="tx1"/>
                </a:solidFill>
              </a:rPr>
              <a:t>ch</a:t>
            </a:r>
            <a:r>
              <a:rPr lang="zh-CN" altLang="en-US" sz="1600" b="1" dirty="0">
                <a:solidFill>
                  <a:schemeClr val="tx1"/>
                </a:solidFill>
              </a:rPr>
              <a:t>后，</a:t>
            </a:r>
            <a:r>
              <a:rPr lang="en-US" altLang="zh-CN" sz="1600" b="1" dirty="0">
                <a:solidFill>
                  <a:schemeClr val="tx1"/>
                </a:solidFill>
              </a:rPr>
              <a:t>B</a:t>
            </a:r>
            <a:r>
              <a:rPr lang="zh-CN" altLang="en-US" sz="1600" b="1" dirty="0">
                <a:solidFill>
                  <a:schemeClr val="tx1"/>
                </a:solidFill>
              </a:rPr>
              <a:t>将被提取给</a:t>
            </a:r>
            <a:r>
              <a:rPr lang="en-US" altLang="zh-CN" sz="1600" b="1" dirty="0">
                <a:solidFill>
                  <a:schemeClr val="tx1"/>
                </a:solidFill>
              </a:rPr>
              <a:t>a，</a:t>
            </a:r>
            <a:r>
              <a:rPr lang="zh-CN" altLang="en-US" sz="1600" b="1" dirty="0">
                <a:solidFill>
                  <a:schemeClr val="tx1"/>
                </a:solidFill>
              </a:rPr>
              <a:t>因类型不对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，</a:t>
            </a:r>
            <a:r>
              <a:rPr lang="zh-CN" altLang="en-US" sz="1600" b="1" dirty="0">
                <a:solidFill>
                  <a:schemeClr val="tx1"/>
                </a:solidFill>
              </a:rPr>
              <a:t>导致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C</a:t>
            </a:r>
            <a:r>
              <a:rPr lang="en-US" altLang="zh-CN" sz="1600" b="1" dirty="0">
                <a:solidFill>
                  <a:schemeClr val="tx1"/>
                </a:solidFill>
              </a:rPr>
              <a:t>++</a:t>
            </a:r>
            <a:r>
              <a:rPr lang="zh-CN" altLang="en-US" sz="1600" b="1" dirty="0">
                <a:solidFill>
                  <a:schemeClr val="tx1"/>
                </a:solidFill>
              </a:rPr>
              <a:t>关闭输入流！因而</a:t>
            </a:r>
            <a:r>
              <a:rPr lang="en-US" altLang="zh-CN" sz="1600" b="1" dirty="0">
                <a:solidFill>
                  <a:schemeClr val="tx1"/>
                </a:solidFill>
              </a:rPr>
              <a:t>a\b\z</a:t>
            </a:r>
            <a:r>
              <a:rPr lang="zh-CN" altLang="en-US" sz="1600" b="1" dirty="0">
                <a:solidFill>
                  <a:schemeClr val="tx1"/>
                </a:solidFill>
              </a:rPr>
              <a:t>都是未初始化的值！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2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8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</a:t>
            </a:r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zh-CN" sz="3600" b="1" kern="1200" dirty="0" smtClean="0">
                <a:solidFill>
                  <a:srgbClr val="C00000"/>
                </a:solidFill>
                <a:latin typeface="+mn-lt"/>
              </a:rPr>
              <a:t>数据输入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08267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2. 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为</a:t>
            </a:r>
            <a:r>
              <a:rPr lang="zh-CN" altLang="zh-CN" sz="2800" b="1" dirty="0">
                <a:solidFill>
                  <a:srgbClr val="0000CC"/>
                </a:solidFill>
              </a:rPr>
              <a:t>变量输入空白字符的问题</a:t>
            </a:r>
          </a:p>
          <a:p>
            <a:pPr lvl="1" eaLnBrk="1" hangingPunct="1"/>
            <a:r>
              <a:rPr lang="en-US" altLang="zh-CN" sz="2400" b="1" dirty="0" err="1">
                <a:solidFill>
                  <a:srgbClr val="FF3300"/>
                </a:solidFill>
              </a:rPr>
              <a:t>cin</a:t>
            </a:r>
            <a:r>
              <a:rPr lang="en-US" altLang="zh-CN" sz="2400" b="1" dirty="0">
                <a:solidFill>
                  <a:srgbClr val="FF3300"/>
                </a:solidFill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</a:rPr>
              <a:t>输入数据时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空白</a:t>
            </a:r>
            <a:r>
              <a:rPr lang="zh-CN" altLang="en-US" sz="2400" b="1" dirty="0">
                <a:solidFill>
                  <a:srgbClr val="FF3300"/>
                </a:solidFill>
              </a:rPr>
              <a:t>作为数据之间的间隔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无法</a:t>
            </a:r>
            <a:r>
              <a:rPr lang="zh-CN" altLang="en-US" sz="2400" b="1" dirty="0">
                <a:solidFill>
                  <a:srgbClr val="FF3300"/>
                </a:solidFill>
              </a:rPr>
              <a:t>输入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z="2400" b="1" dirty="0"/>
              <a:t>可用</a:t>
            </a:r>
            <a:r>
              <a:rPr lang="en-US" altLang="zh-CN" sz="2400" b="1" dirty="0" err="1"/>
              <a:t>cin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get</a:t>
            </a:r>
            <a:r>
              <a:rPr lang="zh-CN" altLang="en-US" sz="2400" b="1" dirty="0"/>
              <a:t>或</a:t>
            </a:r>
            <a:r>
              <a:rPr lang="en-US" altLang="zh-CN" sz="2400" b="1" dirty="0" err="1"/>
              <a:t>getline</a:t>
            </a:r>
            <a:r>
              <a:rPr lang="zh-CN" altLang="en-US" sz="2400" b="1" dirty="0"/>
              <a:t>成员函数</a:t>
            </a:r>
            <a:r>
              <a:rPr lang="zh-CN" altLang="en-US" sz="2400" b="1" dirty="0" smtClean="0"/>
              <a:t>输入</a:t>
            </a:r>
            <a:endParaRPr lang="en-US" altLang="zh-CN" sz="2400" b="1" dirty="0" smtClean="0"/>
          </a:p>
          <a:p>
            <a:pPr marL="457200" lvl="1" indent="0" eaLnBrk="1" hangingPunct="1"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	char </a:t>
            </a:r>
            <a:r>
              <a:rPr lang="en-US" altLang="zh-CN" sz="2400" b="1" dirty="0"/>
              <a:t>c1,c2;</a:t>
            </a:r>
            <a:endParaRPr lang="zh-CN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n;</a:t>
            </a:r>
            <a:endParaRPr lang="zh-CN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std</a:t>
            </a:r>
            <a:r>
              <a:rPr lang="en-US" altLang="zh-CN" sz="2400" b="1" dirty="0"/>
              <a:t>::</a:t>
            </a:r>
            <a:r>
              <a:rPr lang="en-US" altLang="zh-CN" sz="2400" b="1" dirty="0" err="1"/>
              <a:t>cin</a:t>
            </a:r>
            <a:r>
              <a:rPr lang="en-US" altLang="zh-CN" sz="2400" b="1" dirty="0"/>
              <a:t>&gt;&gt;c1&gt;&gt;c2&gt;&gt;n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若</a:t>
            </a:r>
            <a:r>
              <a:rPr lang="zh-CN" altLang="en-US" sz="2400" b="1" dirty="0"/>
              <a:t>输入：</a:t>
            </a:r>
            <a:r>
              <a:rPr lang="en-US" altLang="zh-CN" sz="2400" b="1" dirty="0"/>
              <a:t>X  5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则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将存入</a:t>
            </a:r>
            <a:r>
              <a:rPr lang="en-US" altLang="zh-CN" sz="2400" b="1" dirty="0"/>
              <a:t>c1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被存入</a:t>
            </a:r>
            <a:r>
              <a:rPr lang="en-US" altLang="zh-CN" sz="2400" b="1" dirty="0"/>
              <a:t>c2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没有输入值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b="1" i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11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88913"/>
            <a:ext cx="7772400" cy="4317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</a:t>
            </a:r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zh-CN" sz="3600" b="1" kern="1200" dirty="0" smtClean="0">
                <a:solidFill>
                  <a:srgbClr val="C00000"/>
                </a:solidFill>
                <a:latin typeface="+mn-lt"/>
              </a:rPr>
              <a:t>数据输入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0398" y="1052736"/>
            <a:ext cx="7991475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（</a:t>
            </a:r>
            <a:r>
              <a:rPr lang="en-US" altLang="zh-CN" sz="2800" b="1" dirty="0">
                <a:solidFill>
                  <a:srgbClr val="0000CC"/>
                </a:solidFill>
              </a:rPr>
              <a:t>1）get</a:t>
            </a:r>
            <a:r>
              <a:rPr lang="zh-CN" altLang="en-US" sz="2800" b="1" dirty="0">
                <a:solidFill>
                  <a:srgbClr val="0000CC"/>
                </a:solidFill>
              </a:rPr>
              <a:t>输入空白字符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/>
              <a:t>get</a:t>
            </a:r>
            <a:r>
              <a:rPr lang="zh-CN" altLang="en-US" sz="2400" b="1" dirty="0"/>
              <a:t>输入流函数完成单个空白字符（包括空格、回车换行等、</a:t>
            </a:r>
            <a:r>
              <a:rPr lang="en-US" altLang="zh-CN" sz="2400" b="1" dirty="0"/>
              <a:t>Tab</a:t>
            </a:r>
            <a:r>
              <a:rPr lang="zh-CN" altLang="en-US" sz="2400" b="1" dirty="0"/>
              <a:t>等）的输入，</a:t>
            </a:r>
          </a:p>
          <a:p>
            <a:pPr lvl="1"/>
            <a:r>
              <a:rPr lang="en-US" altLang="zh-CN" sz="2400" b="1" dirty="0"/>
              <a:t>get</a:t>
            </a:r>
            <a:r>
              <a:rPr lang="zh-CN" altLang="en-US" sz="2400" b="1" dirty="0"/>
              <a:t>函数的用法如下：</a:t>
            </a:r>
          </a:p>
          <a:p>
            <a:pPr lvl="1"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cin.get</a:t>
            </a:r>
            <a:r>
              <a:rPr lang="en-US" altLang="zh-CN" sz="2400" b="1" dirty="0" smtClean="0"/>
              <a:t>(char </a:t>
            </a:r>
            <a:r>
              <a:rPr lang="en-US" altLang="zh-CN" sz="2400" b="1" dirty="0" err="1"/>
              <a:t>varChar</a:t>
            </a:r>
            <a:r>
              <a:rPr lang="en-US" altLang="zh-CN" sz="2400" b="1" dirty="0"/>
              <a:t>)</a:t>
            </a:r>
            <a:r>
              <a:rPr lang="zh-CN" altLang="en-US" b="1" dirty="0"/>
              <a:t>；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例如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pPr lvl="1">
              <a:buFontTx/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cin.get</a:t>
            </a:r>
            <a:r>
              <a:rPr lang="en-US" altLang="zh-CN" sz="2400" b="1" dirty="0" smtClean="0"/>
              <a:t>(c1</a:t>
            </a:r>
            <a:r>
              <a:rPr lang="en-US" altLang="zh-CN" sz="2400" b="1" dirty="0"/>
              <a:t>);</a:t>
            </a:r>
          </a:p>
          <a:p>
            <a:pPr lvl="1">
              <a:buFontTx/>
              <a:buNone/>
            </a:pPr>
            <a:r>
              <a:rPr lang="en-US" altLang="zh-CN" sz="2400" b="1" dirty="0"/>
              <a:t>  	</a:t>
            </a:r>
            <a:r>
              <a:rPr lang="en-US" altLang="zh-CN" sz="2400" b="1" dirty="0" err="1" smtClean="0"/>
              <a:t>cin.get</a:t>
            </a:r>
            <a:r>
              <a:rPr lang="en-US" altLang="zh-CN" sz="2400" b="1" dirty="0" smtClean="0"/>
              <a:t>(c2</a:t>
            </a:r>
            <a:r>
              <a:rPr lang="en-US" altLang="zh-CN" sz="2400" b="1" dirty="0"/>
              <a:t>);</a:t>
            </a:r>
          </a:p>
          <a:p>
            <a:pPr lvl="1">
              <a:buFontTx/>
              <a:buNone/>
            </a:pPr>
            <a:r>
              <a:rPr lang="en-US" altLang="zh-CN" sz="2400" b="1" dirty="0"/>
              <a:t> 	</a:t>
            </a:r>
            <a:r>
              <a:rPr lang="en-US" altLang="zh-CN" sz="2400" b="1" dirty="0" err="1" smtClean="0"/>
              <a:t>cin</a:t>
            </a:r>
            <a:r>
              <a:rPr lang="en-US" altLang="zh-CN" sz="2400" b="1" dirty="0"/>
              <a:t>&gt;&gt;n;</a:t>
            </a:r>
          </a:p>
          <a:p>
            <a:pPr lvl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若输入 </a:t>
            </a:r>
            <a:r>
              <a:rPr lang="en-US" altLang="zh-CN" sz="2400" b="1" dirty="0">
                <a:solidFill>
                  <a:srgbClr val="FF0000"/>
                </a:solidFill>
              </a:rPr>
              <a:t>1  3,</a:t>
            </a:r>
            <a:r>
              <a:rPr lang="zh-CN" altLang="en-US" sz="2400" b="1" dirty="0">
                <a:solidFill>
                  <a:srgbClr val="FF0000"/>
                </a:solidFill>
              </a:rPr>
              <a:t>则</a:t>
            </a:r>
            <a:r>
              <a:rPr lang="en-US" altLang="zh-CN" sz="2400" b="1" dirty="0">
                <a:solidFill>
                  <a:srgbClr val="FF0000"/>
                </a:solidFill>
              </a:rPr>
              <a:t>C1</a:t>
            </a:r>
            <a:r>
              <a:rPr lang="zh-CN" altLang="en-US" sz="2400" b="1" dirty="0">
                <a:solidFill>
                  <a:srgbClr val="FF0000"/>
                </a:solidFill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</a:rPr>
              <a:t>1,C2</a:t>
            </a:r>
            <a:r>
              <a:rPr lang="zh-CN" altLang="en-US" sz="2400" b="1" dirty="0">
                <a:solidFill>
                  <a:srgbClr val="FF0000"/>
                </a:solidFill>
              </a:rPr>
              <a:t>为空白  </a:t>
            </a:r>
            <a:r>
              <a:rPr lang="en-US" altLang="zh-CN" sz="2400" b="1" dirty="0">
                <a:solidFill>
                  <a:srgbClr val="FF0000"/>
                </a:solidFill>
              </a:rPr>
              <a:t>,C2</a:t>
            </a:r>
            <a:r>
              <a:rPr lang="zh-CN" altLang="en-US" sz="2400" b="1" dirty="0">
                <a:solidFill>
                  <a:srgbClr val="FF0000"/>
                </a:solidFill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3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8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</a:t>
            </a:r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zh-CN" sz="3600" b="1" kern="1200" dirty="0" smtClean="0">
                <a:solidFill>
                  <a:srgbClr val="C00000"/>
                </a:solidFill>
                <a:latin typeface="+mn-lt"/>
              </a:rPr>
              <a:t>数据输入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25" y="1124744"/>
            <a:ext cx="8784975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（</a:t>
            </a:r>
            <a:r>
              <a:rPr lang="en-US" altLang="zh-CN" sz="2800" b="1" dirty="0">
                <a:solidFill>
                  <a:srgbClr val="0000CC"/>
                </a:solidFill>
              </a:rPr>
              <a:t>2）getline</a:t>
            </a:r>
            <a:r>
              <a:rPr lang="zh-CN" altLang="en-US" sz="2800" b="1" dirty="0">
                <a:solidFill>
                  <a:srgbClr val="0000CC"/>
                </a:solidFill>
              </a:rPr>
              <a:t>输入包括空白字符的长字符串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2400" b="1" dirty="0" err="1"/>
              <a:t>getline</a:t>
            </a:r>
            <a:r>
              <a:rPr lang="zh-CN" altLang="en-US" sz="2400" b="1" dirty="0"/>
              <a:t>函数一次读取一行字符，其用法如下</a:t>
            </a:r>
          </a:p>
          <a:p>
            <a:pPr lvl="1">
              <a:buFontTx/>
              <a:buNone/>
            </a:pPr>
            <a:r>
              <a:rPr lang="en-US" altLang="zh-CN" sz="2400" b="1" dirty="0" err="1" smtClean="0"/>
              <a:t>cin.getline</a:t>
            </a:r>
            <a:r>
              <a:rPr lang="en-US" altLang="zh-CN" sz="2400" b="1" dirty="0"/>
              <a:t>( char *c 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n </a:t>
            </a:r>
            <a:r>
              <a:rPr lang="en-US" altLang="zh-CN" sz="2400" b="1" dirty="0" smtClean="0"/>
              <a:t>, char </a:t>
            </a:r>
            <a:r>
              <a:rPr lang="en-US" altLang="zh-CN" sz="2400" b="1" dirty="0"/>
              <a:t>='\n');</a:t>
            </a: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1-11】 </a:t>
            </a:r>
            <a:r>
              <a:rPr lang="en-US" altLang="zh-CN" sz="2400" b="1" dirty="0" err="1">
                <a:solidFill>
                  <a:srgbClr val="FF0000"/>
                </a:solidFill>
              </a:rPr>
              <a:t>getline</a:t>
            </a:r>
            <a:r>
              <a:rPr lang="zh-CN" altLang="en-US" sz="2400" b="1" dirty="0">
                <a:solidFill>
                  <a:srgbClr val="FF0000"/>
                </a:solidFill>
              </a:rPr>
              <a:t>读取一行输入存入字符串中</a:t>
            </a:r>
            <a:r>
              <a:rPr lang="zh-CN" altLang="en-US" dirty="0"/>
              <a:t> </a:t>
            </a:r>
            <a:endParaRPr lang="en-US" altLang="zh-CN" b="1" dirty="0"/>
          </a:p>
          <a:p>
            <a:pPr lvl="1">
              <a:buFontTx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 smtClean="0"/>
              <a:t>&gt;</a:t>
            </a:r>
          </a:p>
          <a:p>
            <a:pPr lvl="1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 smtClean="0"/>
              <a:t>;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en-US" altLang="zh-CN" sz="2000" b="1" dirty="0"/>
              <a:t>void main()</a:t>
            </a:r>
          </a:p>
          <a:p>
            <a:pPr lvl="1">
              <a:buFontTx/>
              <a:buNone/>
            </a:pPr>
            <a:r>
              <a:rPr lang="en-US" altLang="zh-CN" sz="2000" b="1" dirty="0"/>
              <a:t>{</a:t>
            </a:r>
          </a:p>
          <a:p>
            <a:pPr lvl="1">
              <a:buFontTx/>
              <a:buNone/>
            </a:pPr>
            <a:r>
              <a:rPr lang="en-US" altLang="zh-CN" sz="2000" b="1" dirty="0"/>
              <a:t>	char s1[100];</a:t>
            </a:r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&lt;&lt;"use </a:t>
            </a:r>
            <a:r>
              <a:rPr lang="en-US" altLang="zh-CN" sz="2000" b="1" dirty="0" err="1"/>
              <a:t>getline</a:t>
            </a:r>
            <a:r>
              <a:rPr lang="en-US" altLang="zh-CN" sz="2000" b="1" dirty="0"/>
              <a:t> input char: ";</a:t>
            </a:r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cin.getline</a:t>
            </a:r>
            <a:r>
              <a:rPr lang="en-US" altLang="zh-CN" sz="2000" b="1" dirty="0" smtClean="0"/>
              <a:t>(s1,50</a:t>
            </a:r>
            <a:r>
              <a:rPr lang="en-US" altLang="zh-CN" sz="2000" b="1" dirty="0"/>
              <a:t>);   </a:t>
            </a:r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&lt;&lt;s1</a:t>
            </a:r>
            <a:r>
              <a:rPr lang="en-US" altLang="zh-CN" sz="2000" b="1" dirty="0" smtClean="0"/>
              <a:t>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/>
              <a:t>;</a:t>
            </a:r>
          </a:p>
          <a:p>
            <a:pPr lvl="1">
              <a:buFontTx/>
              <a:buNone/>
            </a:pPr>
            <a:r>
              <a:rPr lang="en-US" altLang="zh-CN" sz="2000" b="1" dirty="0"/>
              <a:t>}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8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8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</a:t>
            </a:r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zh-CN" sz="3600" b="1" kern="1200" dirty="0" smtClean="0">
                <a:solidFill>
                  <a:srgbClr val="C00000"/>
                </a:solidFill>
                <a:latin typeface="+mn-lt"/>
              </a:rPr>
              <a:t>数据输入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941" y="908720"/>
            <a:ext cx="8496944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3. </a:t>
            </a:r>
            <a:r>
              <a:rPr lang="en-US" altLang="zh-CN" sz="2800" b="1" dirty="0" err="1" smtClean="0">
                <a:solidFill>
                  <a:srgbClr val="0000CC"/>
                </a:solidFill>
              </a:rPr>
              <a:t>getline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没有读取输入数据就结束的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问题</a:t>
            </a:r>
            <a:endParaRPr lang="en-US" altLang="zh-CN" sz="2800" b="1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输入流中的字符多于</a:t>
            </a:r>
            <a:r>
              <a:rPr lang="en-US" altLang="zh-CN" sz="2400" b="1" dirty="0" err="1">
                <a:solidFill>
                  <a:srgbClr val="FF0000"/>
                </a:solidFill>
              </a:rPr>
              <a:t>getline</a:t>
            </a:r>
            <a:r>
              <a:rPr lang="zh-CN" altLang="en-US" sz="2400" b="1" dirty="0">
                <a:solidFill>
                  <a:srgbClr val="FF0000"/>
                </a:solidFill>
              </a:rPr>
              <a:t>需要的字符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/>
              <a:t>g</a:t>
            </a:r>
            <a:r>
              <a:rPr lang="en-US" altLang="zh-CN" sz="2400" b="1" dirty="0" err="1" smtClean="0"/>
              <a:t>etline</a:t>
            </a:r>
            <a:r>
              <a:rPr lang="zh-CN" altLang="en-US" sz="2400" b="1" dirty="0" smtClean="0"/>
              <a:t>会把多余的字符</a:t>
            </a:r>
            <a:r>
              <a:rPr lang="zh-CN" altLang="en-US" sz="2400" b="1" dirty="0"/>
              <a:t>留</a:t>
            </a:r>
            <a:r>
              <a:rPr lang="zh-CN" altLang="en-US" sz="2400" b="1" dirty="0" smtClean="0"/>
              <a:t>在输入流中，同时设置输入失效位，并关闭输入。此后所有</a:t>
            </a:r>
            <a:r>
              <a:rPr lang="en-US" altLang="zh-CN" sz="2400" b="1" dirty="0" err="1" smtClean="0"/>
              <a:t>cin</a:t>
            </a:r>
            <a:r>
              <a:rPr lang="zh-CN" altLang="en-US" sz="2400" b="1" dirty="0" smtClean="0"/>
              <a:t>语句都无法执行。</a:t>
            </a:r>
            <a:endParaRPr lang="en-US" altLang="zh-CN" sz="2400" b="1" dirty="0"/>
          </a:p>
          <a:p>
            <a:pPr marL="457200" lvl="1" indent="0">
              <a:buNone/>
            </a:pPr>
            <a:r>
              <a:rPr lang="en-US" altLang="zh-CN" sz="1800" b="1" dirty="0" smtClean="0"/>
              <a:t>Eg1-12.cpp</a:t>
            </a:r>
          </a:p>
          <a:p>
            <a:pPr marL="457200" lvl="1" indent="0">
              <a:buNone/>
            </a:pPr>
            <a:r>
              <a:rPr lang="en-US" altLang="zh-CN" sz="1800" b="1" dirty="0" smtClean="0"/>
              <a:t>#include&lt;</a:t>
            </a:r>
            <a:r>
              <a:rPr lang="en-US" altLang="zh-CN" sz="1800" b="1" dirty="0" err="1" smtClean="0"/>
              <a:t>iostream</a:t>
            </a:r>
            <a:r>
              <a:rPr lang="en-US" altLang="zh-CN" sz="1800" b="1" dirty="0" smtClean="0"/>
              <a:t>&gt;</a:t>
            </a:r>
          </a:p>
          <a:p>
            <a:pPr marL="457200" lvl="1" indent="0">
              <a:buNone/>
            </a:pPr>
            <a:r>
              <a:rPr lang="en-US" altLang="zh-CN" sz="1800" b="1" dirty="0"/>
              <a:t>u</a:t>
            </a:r>
            <a:r>
              <a:rPr lang="en-US" altLang="zh-CN" sz="1800" b="1" dirty="0" smtClean="0"/>
              <a:t>sing namespace </a:t>
            </a:r>
            <a:r>
              <a:rPr lang="en-US" altLang="zh-CN" sz="1800" b="1" dirty="0" err="1" smtClean="0"/>
              <a:t>std</a:t>
            </a:r>
            <a:r>
              <a:rPr lang="en-US" altLang="zh-CN" sz="1800" b="1" dirty="0" smtClean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v</a:t>
            </a:r>
            <a:r>
              <a:rPr lang="en-US" altLang="zh-CN" sz="1800" b="1" dirty="0" smtClean="0"/>
              <a:t>oid main(){</a:t>
            </a:r>
          </a:p>
          <a:p>
            <a:pPr marL="457200" lvl="1" indent="0">
              <a:buNone/>
            </a:pPr>
            <a:r>
              <a:rPr lang="en-US" altLang="zh-CN" sz="1800" b="1" dirty="0" smtClean="0"/>
              <a:t>	char </a:t>
            </a:r>
            <a:r>
              <a:rPr lang="en-US" altLang="zh-CN" sz="1800" b="1" dirty="0"/>
              <a:t>s1[100], s2[10];	</a:t>
            </a:r>
            <a:endParaRPr lang="en-US" altLang="zh-CN" sz="1800" b="1" dirty="0" smtClean="0"/>
          </a:p>
          <a:p>
            <a:pPr marL="457200" lvl="1" indent="0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/>
              <a:t>&lt;&lt;"use </a:t>
            </a:r>
            <a:r>
              <a:rPr lang="en-US" altLang="zh-CN" sz="1800" b="1" dirty="0" err="1"/>
              <a:t>getline</a:t>
            </a:r>
            <a:r>
              <a:rPr lang="en-US" altLang="zh-CN" sz="1800" b="1" dirty="0"/>
              <a:t> input s1:";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cin.getline</a:t>
            </a:r>
            <a:r>
              <a:rPr lang="en-US" altLang="zh-CN" sz="1800" b="1" dirty="0"/>
              <a:t>(s1, 11);</a:t>
            </a:r>
          </a:p>
          <a:p>
            <a:pPr marL="457200" lvl="1" indent="0">
              <a:buNone/>
            </a:pPr>
            <a:r>
              <a:rPr lang="en-US" altLang="zh-CN" sz="1800" b="1" dirty="0" smtClean="0"/>
              <a:t>   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&lt;&lt;"input s2:"&lt;&lt;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 smtClean="0"/>
              <a:t>;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  	//</a:t>
            </a:r>
            <a:r>
              <a:rPr lang="en-US" altLang="zh-CN" sz="1800" b="1" dirty="0" err="1">
                <a:solidFill>
                  <a:srgbClr val="FF0000"/>
                </a:solidFill>
              </a:rPr>
              <a:t>cin.clear</a:t>
            </a:r>
            <a:r>
              <a:rPr lang="en-US" altLang="zh-CN" sz="1800" b="1" dirty="0">
                <a:solidFill>
                  <a:srgbClr val="FF0000"/>
                </a:solidFill>
              </a:rPr>
              <a:t>();  </a:t>
            </a:r>
            <a:r>
              <a:rPr lang="en-US" altLang="zh-CN" sz="1800" b="1" dirty="0" err="1">
                <a:solidFill>
                  <a:srgbClr val="FF0000"/>
                </a:solidFill>
              </a:rPr>
              <a:t>cin.ignore</a:t>
            </a:r>
            <a:r>
              <a:rPr lang="en-US" altLang="zh-CN" sz="1800" b="1" dirty="0">
                <a:solidFill>
                  <a:srgbClr val="FF0000"/>
                </a:solidFill>
              </a:rPr>
              <a:t>(1024,’\n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’);</a:t>
            </a:r>
            <a:endParaRPr lang="en-US" altLang="zh-CN" sz="1800" b="1" dirty="0" smtClean="0"/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cin.getline</a:t>
            </a:r>
            <a:r>
              <a:rPr lang="en-US" altLang="zh-CN" sz="1800" b="1" dirty="0" smtClean="0"/>
              <a:t>(s2</a:t>
            </a:r>
            <a:r>
              <a:rPr lang="en-US" altLang="zh-CN" sz="1800" b="1" dirty="0"/>
              <a:t>, 6);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&lt;&lt;"s1="&lt;&lt;s1&lt;&lt;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&lt;&lt;"s2="&lt;&lt;s2&lt;&lt;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 smtClean="0"/>
              <a:t>;</a:t>
            </a:r>
          </a:p>
          <a:p>
            <a:pPr marL="457200" lvl="1" indent="0">
              <a:buNone/>
            </a:pPr>
            <a:r>
              <a:rPr lang="en-US" altLang="zh-CN" sz="1800" b="1" dirty="0" smtClean="0"/>
              <a:t>}</a:t>
            </a:r>
            <a:endParaRPr lang="en-US" altLang="zh-CN" sz="18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zh-CN" altLang="en-US" sz="2400" b="1" i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75" y="3167738"/>
            <a:ext cx="3924913" cy="12598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574" y="4870387"/>
            <a:ext cx="3924913" cy="14102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616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623212" cy="5805264"/>
          </a:xfrm>
        </p:spPr>
        <p:txBody>
          <a:bodyPr/>
          <a:lstStyle/>
          <a:p>
            <a:pPr lvl="1"/>
            <a:r>
              <a:rPr lang="en-US" altLang="zh-CN" sz="2400" b="1" dirty="0" err="1">
                <a:solidFill>
                  <a:srgbClr val="FF0000"/>
                </a:solidFill>
              </a:rPr>
              <a:t>g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etline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提取了上一条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cin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遗留在输入流中的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’\n’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结束符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 smtClean="0"/>
              <a:t>getline</a:t>
            </a:r>
            <a:r>
              <a:rPr lang="zh-CN" altLang="en-US" sz="2400" b="1" dirty="0" smtClean="0"/>
              <a:t>函数提取了上一条</a:t>
            </a:r>
            <a:r>
              <a:rPr lang="en-US" altLang="zh-CN" sz="2400" b="1" dirty="0" err="1" smtClean="0"/>
              <a:t>cin</a:t>
            </a:r>
            <a:r>
              <a:rPr lang="zh-CN" altLang="en-US" sz="2400" b="1" dirty="0" smtClean="0"/>
              <a:t>遗留在输入流中的</a:t>
            </a:r>
            <a:r>
              <a:rPr lang="en-US" altLang="zh-CN" sz="2400" b="1" dirty="0" smtClean="0"/>
              <a:t>’\n’</a:t>
            </a:r>
            <a:r>
              <a:rPr lang="zh-CN" altLang="en-US" sz="2400" b="1" dirty="0" smtClean="0"/>
              <a:t>结束符，从而导致输入提前结束，无法读取数据。</a:t>
            </a:r>
            <a:endParaRPr lang="en-US" altLang="zh-CN" sz="2400" b="1" dirty="0"/>
          </a:p>
          <a:p>
            <a:pPr marL="457200" lvl="1" indent="0">
              <a:buNone/>
            </a:pPr>
            <a:r>
              <a:rPr lang="en-US" altLang="zh-CN" sz="1800" b="1" dirty="0" smtClean="0"/>
              <a:t>Eg1-13.cpp</a:t>
            </a:r>
            <a:endParaRPr lang="en-US" altLang="zh-CN" sz="1800" b="1" dirty="0"/>
          </a:p>
          <a:p>
            <a:pPr marL="457200" lvl="1" indent="0"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marL="457200" lvl="1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void main(){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sno</a:t>
            </a:r>
            <a:r>
              <a:rPr lang="en-US" altLang="zh-CN" sz="1800" b="1" dirty="0" smtClean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char name[10];</a:t>
            </a:r>
          </a:p>
          <a:p>
            <a:pPr marL="457200" lvl="1" indent="0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&lt;&lt;“input </a:t>
            </a:r>
            <a:r>
              <a:rPr lang="en-US" altLang="zh-CN" sz="1800" b="1" dirty="0" err="1"/>
              <a:t>s</a:t>
            </a:r>
            <a:r>
              <a:rPr lang="en-US" altLang="zh-CN" sz="1800" b="1" dirty="0" err="1" smtClean="0"/>
              <a:t>no</a:t>
            </a:r>
            <a:r>
              <a:rPr lang="en-US" altLang="zh-CN" sz="1800" b="1" dirty="0" smtClean="0"/>
              <a:t>:”;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cin</a:t>
            </a:r>
            <a:r>
              <a:rPr lang="en-US" altLang="zh-CN" sz="1800" b="1" dirty="0" smtClean="0"/>
              <a:t>&gt;&gt;</a:t>
            </a:r>
            <a:r>
              <a:rPr lang="en-US" altLang="zh-CN" sz="1800" b="1" dirty="0" err="1" smtClean="0"/>
              <a:t>sno</a:t>
            </a:r>
            <a:r>
              <a:rPr lang="en-US" altLang="zh-CN" sz="1800" b="1" dirty="0" smtClean="0"/>
              <a:t>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//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getchar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 smtClean="0"/>
              <a:t>&lt;&lt;“input name:“;</a:t>
            </a:r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 smtClean="0"/>
              <a:t>cin.getline</a:t>
            </a:r>
            <a:r>
              <a:rPr lang="en-US" altLang="zh-CN" sz="1800" b="1" dirty="0" smtClean="0"/>
              <a:t>(name, 10);</a:t>
            </a:r>
            <a:endParaRPr lang="en-US" altLang="zh-CN" sz="1800" b="1" dirty="0"/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</a:t>
            </a:r>
            <a:r>
              <a:rPr lang="en-US" altLang="zh-CN" sz="1800" b="1" dirty="0" err="1" smtClean="0"/>
              <a:t>sno</a:t>
            </a:r>
            <a:r>
              <a:rPr lang="en-US" altLang="zh-CN" sz="1800" b="1" dirty="0" smtClean="0"/>
              <a:t>: "&lt;&lt;</a:t>
            </a:r>
            <a:r>
              <a:rPr lang="en-US" altLang="zh-CN" sz="1800" b="1" dirty="0" err="1" smtClean="0"/>
              <a:t>sno</a:t>
            </a:r>
            <a:r>
              <a:rPr lang="en-US" altLang="zh-CN" sz="1800" b="1" dirty="0" smtClean="0"/>
              <a:t>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 smtClean="0"/>
              <a:t>;</a:t>
            </a:r>
          </a:p>
          <a:p>
            <a:pPr marL="457200" lvl="1" indent="0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err="1" smtClean="0"/>
              <a:t>cout</a:t>
            </a:r>
            <a:r>
              <a:rPr lang="en-US" altLang="zh-CN" sz="1800" b="1" dirty="0" smtClean="0"/>
              <a:t>&lt;&lt;“name: "&lt;&lt;name&lt;&lt;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 smtClean="0"/>
              <a:t>;</a:t>
            </a:r>
            <a:endParaRPr lang="en-US" altLang="zh-CN" sz="1800" b="1" dirty="0"/>
          </a:p>
          <a:p>
            <a:pPr marL="457200" lvl="1" indent="0">
              <a:buNone/>
            </a:pPr>
            <a:r>
              <a:rPr lang="en-US" altLang="zh-CN" sz="1800" b="1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8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1.4.8 </a:t>
            </a:r>
            <a:r>
              <a:rPr lang="en-US" altLang="zh-CN" sz="3600" b="1" kern="1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zh-CN" sz="3600" b="1" kern="1200" dirty="0" smtClean="0">
                <a:solidFill>
                  <a:srgbClr val="C00000"/>
                </a:solidFill>
                <a:latin typeface="+mn-lt"/>
              </a:rPr>
              <a:t>数据输入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的典型问题</a:t>
            </a:r>
            <a:endParaRPr lang="zh-CN" altLang="en-US" sz="3600" b="1" kern="1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60" y="2781482"/>
            <a:ext cx="4634866" cy="1240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60" y="4693740"/>
            <a:ext cx="4634865" cy="14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【例</a:t>
            </a:r>
            <a:r>
              <a:rPr lang="en-US" altLang="zh-CN" sz="2000" b="1" dirty="0">
                <a:solidFill>
                  <a:srgbClr val="FF0000"/>
                </a:solidFill>
              </a:rPr>
              <a:t>1-14</a:t>
            </a:r>
            <a:r>
              <a:rPr lang="zh-CN" altLang="zh-CN" sz="2000" b="1" dirty="0">
                <a:solidFill>
                  <a:srgbClr val="FF0000"/>
                </a:solidFill>
              </a:rPr>
              <a:t>】 </a:t>
            </a:r>
            <a:r>
              <a:rPr lang="zh-CN" altLang="zh-CN" sz="2000" b="1" dirty="0"/>
              <a:t>某次考试成绩如下，编写程序计算每位同学的平均分。要求成绩从键盘输入，程序输出结果的形式与下面相同，但要输出每位同学的平均分。</a:t>
            </a:r>
          </a:p>
          <a:p>
            <a:r>
              <a:rPr lang="en-US" altLang="zh-CN" sz="2000" b="1" dirty="0"/>
              <a:t>       </a:t>
            </a:r>
            <a:r>
              <a:rPr lang="zh-CN" altLang="zh-CN" sz="2000" b="1" dirty="0"/>
              <a:t>语文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数学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政治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化学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英语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平均分</a:t>
            </a:r>
          </a:p>
          <a:p>
            <a:r>
              <a:rPr lang="zh-CN" altLang="zh-CN" sz="2000" b="1" dirty="0"/>
              <a:t>学生</a:t>
            </a:r>
            <a:r>
              <a:rPr lang="en-US" altLang="zh-CN" sz="2000" b="1" dirty="0"/>
              <a:t>1  67  	 76    87    89    76</a:t>
            </a:r>
            <a:endParaRPr lang="zh-CN" altLang="zh-CN" sz="2000" b="1" dirty="0"/>
          </a:p>
          <a:p>
            <a:r>
              <a:rPr lang="zh-CN" altLang="zh-CN" sz="2000" b="1" dirty="0"/>
              <a:t>学生</a:t>
            </a:r>
            <a:r>
              <a:rPr lang="en-US" altLang="zh-CN" sz="2000" b="1" dirty="0"/>
              <a:t>2  78  	 87    78    90    87</a:t>
            </a:r>
          </a:p>
          <a:p>
            <a:endParaRPr lang="en-US" altLang="zh-CN" sz="2000" b="1" dirty="0"/>
          </a:p>
          <a:p>
            <a:r>
              <a:rPr lang="zh-CN" altLang="zh-CN" sz="2400" b="1" dirty="0">
                <a:solidFill>
                  <a:srgbClr val="FF0000"/>
                </a:solidFill>
              </a:rPr>
              <a:t>程序设计思路</a:t>
            </a:r>
            <a:r>
              <a:rPr lang="zh-CN" altLang="zh-CN" sz="2400" b="1" dirty="0"/>
              <a:t>：</a:t>
            </a:r>
            <a:endParaRPr lang="en-US" altLang="zh-CN" sz="2400" b="1" dirty="0"/>
          </a:p>
          <a:p>
            <a:pPr lvl="1"/>
            <a:r>
              <a:rPr lang="zh-CN" altLang="zh-CN" sz="2000" b="1" dirty="0"/>
              <a:t>设计一个二维数组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保存学生的成绩和平均分；设计一个读入学生成绩表的函数</a:t>
            </a:r>
            <a:r>
              <a:rPr lang="en-US" altLang="zh-CN" sz="2000" b="1" dirty="0" err="1"/>
              <a:t>ReadData</a:t>
            </a:r>
            <a:r>
              <a:rPr lang="zh-CN" altLang="zh-CN" sz="2000" b="1" dirty="0"/>
              <a:t>，该函数将学生成绩读入数组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的前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列中；</a:t>
            </a:r>
            <a:endParaRPr lang="en-US" altLang="zh-CN" sz="2000" b="1" dirty="0"/>
          </a:p>
          <a:p>
            <a:pPr lvl="1"/>
            <a:r>
              <a:rPr lang="zh-CN" altLang="zh-CN" sz="2000" b="1" dirty="0"/>
              <a:t>设计一个计算平均成绩的函数</a:t>
            </a:r>
            <a:r>
              <a:rPr lang="en-US" altLang="zh-CN" sz="2000" b="1" dirty="0" err="1"/>
              <a:t>AveScore</a:t>
            </a:r>
            <a:r>
              <a:rPr lang="zh-CN" altLang="zh-CN" sz="2000" b="1" dirty="0"/>
              <a:t>，该函数计算每位同学的平均成绩，并将计算结果放入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数组的第</a:t>
            </a:r>
            <a:r>
              <a:rPr lang="en-US" altLang="zh-CN" sz="2000" b="1" dirty="0"/>
              <a:t>6</a:t>
            </a:r>
            <a:r>
              <a:rPr lang="zh-CN" altLang="zh-CN" sz="2000" b="1" dirty="0"/>
              <a:t>列；</a:t>
            </a:r>
            <a:endParaRPr lang="en-US" altLang="zh-CN" sz="2000" b="1" dirty="0"/>
          </a:p>
          <a:p>
            <a:pPr lvl="1"/>
            <a:r>
              <a:rPr lang="zh-CN" altLang="zh-CN" sz="2000" b="1" dirty="0"/>
              <a:t>设计一个输出数据的函数</a:t>
            </a:r>
            <a:r>
              <a:rPr lang="en-US" altLang="zh-CN" sz="2000" b="1" dirty="0" err="1"/>
              <a:t>OutData</a:t>
            </a:r>
            <a:r>
              <a:rPr lang="zh-CN" altLang="zh-CN" sz="2000" b="1" dirty="0"/>
              <a:t>，该函数将</a:t>
            </a:r>
            <a:r>
              <a:rPr lang="en-US" altLang="zh-CN" sz="2000" b="1" dirty="0"/>
              <a:t>s</a:t>
            </a:r>
            <a:r>
              <a:rPr lang="zh-CN" altLang="zh-CN" sz="2000" b="1" dirty="0"/>
              <a:t>数组的数据按指定格式输出。</a:t>
            </a:r>
          </a:p>
          <a:p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332788" cy="911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编程实作——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VC++ 2015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编程简介</a:t>
            </a:r>
            <a:endParaRPr lang="en-US" altLang="zh-CN" sz="3600" b="1" kern="1200" dirty="0">
              <a:solidFill>
                <a:srgbClr val="C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51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40768"/>
            <a:ext cx="7772400" cy="48243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/>
              <a:t>	&lt;</a:t>
            </a:r>
            <a:r>
              <a:rPr lang="en-US" altLang="zh-CN" sz="2400" b="1" dirty="0"/>
              <a:t>1&gt; </a:t>
            </a:r>
            <a:r>
              <a:rPr lang="zh-CN" altLang="zh-CN" sz="2400" b="1" dirty="0"/>
              <a:t>选择“</a:t>
            </a:r>
            <a:r>
              <a:rPr lang="zh-CN" altLang="zh-CN" sz="2400" b="1" dirty="0">
                <a:solidFill>
                  <a:srgbClr val="FF0000"/>
                </a:solidFill>
              </a:rPr>
              <a:t>开始</a:t>
            </a:r>
            <a:r>
              <a:rPr lang="en-US" altLang="zh-CN" sz="2400" b="1" dirty="0">
                <a:solidFill>
                  <a:srgbClr val="FF0000"/>
                </a:solidFill>
              </a:rPr>
              <a:t> | </a:t>
            </a:r>
            <a:r>
              <a:rPr lang="zh-CN" altLang="zh-CN" sz="2400" b="1" dirty="0">
                <a:solidFill>
                  <a:srgbClr val="FF0000"/>
                </a:solidFill>
              </a:rPr>
              <a:t>所有程序</a:t>
            </a:r>
            <a:r>
              <a:rPr lang="en-US" altLang="zh-CN" sz="2400" b="1" dirty="0">
                <a:solidFill>
                  <a:srgbClr val="FF0000"/>
                </a:solidFill>
              </a:rPr>
              <a:t> | Visual </a:t>
            </a:r>
            <a:r>
              <a:rPr lang="en-US" altLang="zh-CN" sz="2400" b="1" dirty="0" err="1">
                <a:solidFill>
                  <a:srgbClr val="FF0000"/>
                </a:solidFill>
              </a:rPr>
              <a:t>Stduio</a:t>
            </a:r>
            <a:r>
              <a:rPr lang="en-US" altLang="zh-CN" sz="2400" b="1" dirty="0">
                <a:solidFill>
                  <a:srgbClr val="FF0000"/>
                </a:solidFill>
              </a:rPr>
              <a:t> 2015</a:t>
            </a:r>
            <a:r>
              <a:rPr lang="zh-CN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zh-CN" sz="2400" b="1" dirty="0"/>
              <a:t>菜单命令，启动</a:t>
            </a:r>
            <a:r>
              <a:rPr lang="en-US" altLang="zh-CN" sz="2400" b="1" dirty="0"/>
              <a:t>VC++ 2015</a:t>
            </a:r>
            <a:r>
              <a:rPr lang="zh-CN" altLang="zh-CN" sz="2400" b="1" dirty="0"/>
              <a:t>。</a:t>
            </a:r>
          </a:p>
          <a:p>
            <a:pPr marL="0" indent="0">
              <a:buNone/>
            </a:pPr>
            <a:r>
              <a:rPr lang="en-US" altLang="zh-CN" sz="2400" b="1" dirty="0" smtClean="0"/>
              <a:t>	&lt;</a:t>
            </a:r>
            <a:r>
              <a:rPr lang="en-US" altLang="zh-CN" sz="2400" b="1" dirty="0"/>
              <a:t>2&gt; </a:t>
            </a:r>
            <a:r>
              <a:rPr lang="zh-CN" altLang="zh-CN" sz="2400" b="1" dirty="0"/>
              <a:t>选择“</a:t>
            </a:r>
            <a:r>
              <a:rPr lang="zh-CN" altLang="zh-CN" sz="2400" b="1" dirty="0">
                <a:solidFill>
                  <a:srgbClr val="FF0000"/>
                </a:solidFill>
              </a:rPr>
              <a:t>文件</a:t>
            </a:r>
            <a:r>
              <a:rPr lang="en-US" altLang="zh-CN" sz="2400" b="1" dirty="0">
                <a:solidFill>
                  <a:srgbClr val="FF0000"/>
                </a:solidFill>
              </a:rPr>
              <a:t> | </a:t>
            </a:r>
            <a:r>
              <a:rPr lang="zh-CN" altLang="zh-CN" sz="2400" b="1" dirty="0">
                <a:solidFill>
                  <a:srgbClr val="FF0000"/>
                </a:solidFill>
              </a:rPr>
              <a:t>新建</a:t>
            </a:r>
            <a:r>
              <a:rPr lang="en-US" altLang="zh-CN" sz="2400" b="1" dirty="0">
                <a:solidFill>
                  <a:srgbClr val="FF0000"/>
                </a:solidFill>
              </a:rPr>
              <a:t> | </a:t>
            </a:r>
            <a:r>
              <a:rPr lang="zh-CN" altLang="zh-CN" sz="2400" b="1" dirty="0">
                <a:solidFill>
                  <a:srgbClr val="FF0000"/>
                </a:solidFill>
              </a:rPr>
              <a:t>项目</a:t>
            </a:r>
            <a:r>
              <a:rPr lang="zh-CN" altLang="zh-CN" sz="2400" b="1" dirty="0"/>
              <a:t>”菜单命令，弹出“新建”对话框，如图</a:t>
            </a:r>
            <a:r>
              <a:rPr lang="en-US" altLang="zh-CN" sz="2400" b="1" dirty="0"/>
              <a:t>1-11</a:t>
            </a:r>
            <a:r>
              <a:rPr lang="zh-CN" altLang="zh-CN" sz="2400" b="1" dirty="0"/>
              <a:t>所示。</a:t>
            </a:r>
          </a:p>
          <a:p>
            <a:pPr marL="0" indent="0">
              <a:buNone/>
            </a:pPr>
            <a:r>
              <a:rPr lang="en-US" altLang="zh-CN" sz="2400" b="1" dirty="0" smtClean="0"/>
              <a:t>	&lt;</a:t>
            </a:r>
            <a:r>
              <a:rPr lang="en-US" altLang="zh-CN" sz="2400" b="1" dirty="0"/>
              <a:t>3&gt; </a:t>
            </a:r>
            <a:r>
              <a:rPr lang="zh-CN" altLang="zh-CN" sz="2400" b="1" dirty="0"/>
              <a:t>在“新建”对话框的“位置”标签后面，单击“浏览</a:t>
            </a:r>
            <a:r>
              <a:rPr lang="en-US" altLang="zh-CN" sz="2400" b="1" dirty="0"/>
              <a:t>…</a:t>
            </a:r>
            <a:r>
              <a:rPr lang="zh-CN" altLang="zh-CN" sz="2400" b="1" dirty="0"/>
              <a:t>”，选择要保存源程序的目录。</a:t>
            </a:r>
          </a:p>
          <a:p>
            <a:pPr marL="0" indent="0">
              <a:buNone/>
            </a:pPr>
            <a:r>
              <a:rPr lang="en-US" altLang="zh-CN" sz="2400" b="1" dirty="0" smtClean="0"/>
              <a:t>	&lt;</a:t>
            </a:r>
            <a:r>
              <a:rPr lang="en-US" altLang="zh-CN" sz="2400" b="1" dirty="0"/>
              <a:t>4&gt; </a:t>
            </a:r>
            <a:r>
              <a:rPr lang="zh-CN" altLang="zh-CN" sz="2400" b="1" dirty="0"/>
              <a:t>在“</a:t>
            </a:r>
            <a:r>
              <a:rPr lang="zh-CN" altLang="zh-CN" sz="2400" b="1" dirty="0">
                <a:solidFill>
                  <a:srgbClr val="FF0000"/>
                </a:solidFill>
              </a:rPr>
              <a:t>名称”对话框中的输入项目名称“</a:t>
            </a:r>
            <a:r>
              <a:rPr lang="en-US" altLang="zh-CN" sz="2400" b="1" dirty="0">
                <a:solidFill>
                  <a:srgbClr val="FF0000"/>
                </a:solidFill>
              </a:rPr>
              <a:t>Eg1-14</a:t>
            </a:r>
            <a:r>
              <a:rPr lang="zh-CN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zh-CN" sz="2400" b="1" dirty="0"/>
              <a:t>。然后单击“确定”按钮，然后单击弹出对话框中的“完成”按钮，进入</a:t>
            </a:r>
            <a:r>
              <a:rPr lang="en-US" altLang="zh-CN" sz="2400" b="1" dirty="0"/>
              <a:t>Visual C++</a:t>
            </a:r>
            <a:r>
              <a:rPr lang="zh-CN" altLang="zh-CN" sz="2400" b="1" dirty="0"/>
              <a:t>的编程序环境</a:t>
            </a:r>
            <a:r>
              <a:rPr lang="zh-CN" altLang="zh-CN" sz="2800" b="1" dirty="0"/>
              <a:t>，</a:t>
            </a:r>
            <a:endParaRPr lang="en-US" altLang="zh-CN" sz="2800" b="1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2225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332788" cy="911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1.5  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编程实作——</a:t>
            </a:r>
            <a:r>
              <a:rPr lang="en-US" altLang="zh-CN" sz="3600" b="1" kern="1200" dirty="0">
                <a:solidFill>
                  <a:srgbClr val="C00000"/>
                </a:solidFill>
                <a:latin typeface="+mn-lt"/>
              </a:rPr>
              <a:t>VC++ 2015</a:t>
            </a:r>
            <a:r>
              <a:rPr lang="zh-CN" altLang="zh-CN" sz="3600" b="1" kern="1200" dirty="0">
                <a:solidFill>
                  <a:srgbClr val="C00000"/>
                </a:solidFill>
                <a:latin typeface="+mn-lt"/>
              </a:rPr>
              <a:t>编程简介</a:t>
            </a:r>
            <a:endParaRPr lang="en-US" altLang="zh-CN" sz="3600" b="1" kern="1200" dirty="0">
              <a:solidFill>
                <a:srgbClr val="C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005030"/>
            <a:ext cx="8623212" cy="56643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/Eg1-14.cpp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 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iomanip</a:t>
            </a:r>
            <a:r>
              <a:rPr lang="en-US" altLang="zh-CN" sz="2000" b="1" dirty="0"/>
              <a:t>&gt;		//</a:t>
            </a:r>
            <a:r>
              <a:rPr lang="en-US" altLang="zh-CN" sz="2000" b="1" dirty="0" err="1"/>
              <a:t>setw</a:t>
            </a:r>
            <a:r>
              <a:rPr lang="zh-CN" altLang="zh-CN" sz="2000" b="1" dirty="0"/>
              <a:t>在此头文件中定义</a:t>
            </a:r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#define </a:t>
            </a:r>
            <a:r>
              <a:rPr lang="en-US" altLang="zh-CN" sz="2000" b="1" dirty="0" err="1"/>
              <a:t>StuNum</a:t>
            </a:r>
            <a:r>
              <a:rPr lang="en-US" altLang="zh-CN" sz="2000" b="1" dirty="0"/>
              <a:t> 5		//</a:t>
            </a:r>
            <a:r>
              <a:rPr lang="en-US" altLang="zh-CN" sz="2000" b="1" dirty="0" err="1"/>
              <a:t>StuNum</a:t>
            </a:r>
            <a:r>
              <a:rPr lang="zh-CN" altLang="zh-CN" sz="2000" b="1" dirty="0"/>
              <a:t>代表学生人数</a:t>
            </a:r>
          </a:p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ReadData</a:t>
            </a:r>
            <a:r>
              <a:rPr lang="en-US" altLang="zh-CN" sz="2000" b="1" dirty="0"/>
              <a:t>(double s[][6],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n);	//</a:t>
            </a:r>
            <a:r>
              <a:rPr lang="zh-CN" altLang="zh-CN" sz="2000" b="1" dirty="0"/>
              <a:t>这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行是函数声明</a:t>
            </a:r>
          </a:p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AveScore</a:t>
            </a:r>
            <a:r>
              <a:rPr lang="en-US" altLang="zh-CN" sz="2000" b="1" dirty="0"/>
              <a:t>(double s[][6],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OutData</a:t>
            </a:r>
            <a:r>
              <a:rPr lang="en-US" altLang="zh-CN" sz="2000" b="1" dirty="0"/>
              <a:t>(double s[][6],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</a:t>
            </a:r>
            <a:r>
              <a:rPr lang="en-US" altLang="zh-CN" sz="2000" b="1" dirty="0" smtClean="0"/>
              <a:t>);</a:t>
            </a:r>
          </a:p>
          <a:p>
            <a:pPr marL="0" indent="0">
              <a:buNone/>
            </a:pP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void main(){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double s[</a:t>
            </a:r>
            <a:r>
              <a:rPr lang="en-US" altLang="zh-CN" sz="2000" b="1" dirty="0" err="1">
                <a:solidFill>
                  <a:srgbClr val="0000CC"/>
                </a:solidFill>
              </a:rPr>
              <a:t>StuNum</a:t>
            </a:r>
            <a:r>
              <a:rPr lang="en-US" altLang="zh-CN" sz="2000" b="1" dirty="0">
                <a:solidFill>
                  <a:srgbClr val="0000CC"/>
                </a:solidFill>
              </a:rPr>
              <a:t>][6];		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//</a:t>
            </a:r>
            <a:r>
              <a:rPr lang="zh-CN" altLang="zh-CN" sz="2000" b="1" dirty="0">
                <a:solidFill>
                  <a:srgbClr val="0000CC"/>
                </a:solidFill>
              </a:rPr>
              <a:t>定义保存学生成绩的数组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</a:t>
            </a:r>
            <a:r>
              <a:rPr lang="en-US" altLang="zh-CN" sz="2000" b="1" dirty="0" err="1">
                <a:solidFill>
                  <a:srgbClr val="0000CC"/>
                </a:solidFill>
              </a:rPr>
              <a:t>ReadData</a:t>
            </a:r>
            <a:r>
              <a:rPr lang="en-US" altLang="zh-CN" sz="2000" b="1" dirty="0">
                <a:solidFill>
                  <a:srgbClr val="0000CC"/>
                </a:solidFill>
              </a:rPr>
              <a:t>(s,2);			//</a:t>
            </a:r>
            <a:r>
              <a:rPr lang="zh-CN" altLang="zh-CN" sz="2000" b="1" dirty="0">
                <a:solidFill>
                  <a:srgbClr val="0000CC"/>
                </a:solidFill>
              </a:rPr>
              <a:t>读入学生成绩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</a:t>
            </a:r>
            <a:r>
              <a:rPr lang="en-US" altLang="zh-CN" sz="2000" b="1" dirty="0" err="1">
                <a:solidFill>
                  <a:srgbClr val="0000CC"/>
                </a:solidFill>
              </a:rPr>
              <a:t>AveScore</a:t>
            </a:r>
            <a:r>
              <a:rPr lang="en-US" altLang="zh-CN" sz="2000" b="1" dirty="0">
                <a:solidFill>
                  <a:srgbClr val="0000CC"/>
                </a:solidFill>
              </a:rPr>
              <a:t>(s,2);			//</a:t>
            </a:r>
            <a:r>
              <a:rPr lang="zh-CN" altLang="zh-CN" sz="2000" b="1" dirty="0">
                <a:solidFill>
                  <a:srgbClr val="0000CC"/>
                </a:solidFill>
              </a:rPr>
              <a:t>计算各学生的平均分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   </a:t>
            </a:r>
            <a:r>
              <a:rPr lang="en-US" altLang="zh-CN" sz="2000" b="1" dirty="0" err="1">
                <a:solidFill>
                  <a:srgbClr val="0000CC"/>
                </a:solidFill>
              </a:rPr>
              <a:t>OutData</a:t>
            </a:r>
            <a:r>
              <a:rPr lang="en-US" altLang="zh-CN" sz="2000" b="1" dirty="0">
                <a:solidFill>
                  <a:srgbClr val="0000CC"/>
                </a:solidFill>
              </a:rPr>
              <a:t>(s,2);				//</a:t>
            </a:r>
            <a:r>
              <a:rPr lang="zh-CN" altLang="zh-CN" sz="2000" b="1" dirty="0">
                <a:solidFill>
                  <a:srgbClr val="0000CC"/>
                </a:solidFill>
              </a:rPr>
              <a:t>输出学生成绩表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} 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26506"/>
            <a:ext cx="8332788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600" b="1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1.5  </a:t>
            </a:r>
            <a:r>
              <a:rPr lang="zh-CN" altLang="zh-CN" dirty="0"/>
              <a:t>编程实作——</a:t>
            </a:r>
            <a:r>
              <a:rPr lang="en-US" altLang="zh-CN" dirty="0"/>
              <a:t>VC++ 2015</a:t>
            </a:r>
            <a:r>
              <a:rPr lang="zh-CN" altLang="zh-CN" dirty="0"/>
              <a:t>编程简介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76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005030"/>
            <a:ext cx="8623212" cy="5736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ReadData</a:t>
            </a:r>
            <a:r>
              <a:rPr lang="en-US" altLang="zh-CN" sz="2000" b="1" dirty="0"/>
              <a:t>(double s[][6],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</a:t>
            </a:r>
            <a:r>
              <a:rPr lang="en-US" altLang="zh-CN" sz="2000" b="1" dirty="0" err="1"/>
              <a:t>n;i</a:t>
            </a:r>
            <a:r>
              <a:rPr lang="en-US" altLang="zh-CN" sz="2000" b="1" dirty="0"/>
              <a:t>++){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</a:t>
            </a:r>
            <a:r>
              <a:rPr lang="zh-CN" altLang="zh-CN" sz="2000" b="1" dirty="0"/>
              <a:t>输入学生</a:t>
            </a:r>
            <a:r>
              <a:rPr lang="en-US" altLang="zh-CN" sz="2000" b="1" dirty="0"/>
              <a:t> "&lt;&lt;i+1&lt;&lt;" </a:t>
            </a:r>
            <a:r>
              <a:rPr lang="zh-CN" altLang="zh-CN" sz="2000" b="1" dirty="0"/>
              <a:t>的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科成绩</a:t>
            </a:r>
            <a:r>
              <a:rPr lang="en-US" altLang="zh-CN" sz="2000" b="1" dirty="0"/>
              <a:t>: ";      </a:t>
            </a:r>
            <a:r>
              <a:rPr lang="en-US" altLang="zh-CN" sz="2000" b="1" dirty="0" smtClean="0"/>
              <a:t>//</a:t>
            </a:r>
            <a:r>
              <a:rPr lang="zh-CN" altLang="zh-CN" sz="2000" b="1" dirty="0"/>
              <a:t>提示输入学生成绩</a:t>
            </a:r>
          </a:p>
          <a:p>
            <a:pPr marL="0" indent="0">
              <a:buNone/>
            </a:pPr>
            <a:r>
              <a:rPr lang="en-US" altLang="zh-CN" sz="2000" b="1" dirty="0"/>
              <a:t>      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j=0;j&lt;5;j++) 				   //</a:t>
            </a:r>
            <a:r>
              <a:rPr lang="zh-CN" altLang="zh-CN" sz="2000" b="1" dirty="0"/>
              <a:t>输入学生的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科成绩</a:t>
            </a:r>
          </a:p>
          <a:p>
            <a:pPr marL="0" indent="0"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&gt;&gt;s[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][j];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 smtClean="0"/>
              <a:t>}</a:t>
            </a:r>
          </a:p>
          <a:p>
            <a:pPr marL="0" indent="0">
              <a:buNone/>
            </a:pP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AveScore</a:t>
            </a:r>
            <a:r>
              <a:rPr lang="en-US" altLang="zh-CN" sz="2000" b="1" dirty="0"/>
              <a:t>(double s[ 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 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</a:t>
            </a:r>
            <a:r>
              <a:rPr lang="en-US" altLang="zh-CN" sz="2000" b="1" dirty="0" err="1"/>
              <a:t>n;i</a:t>
            </a:r>
            <a:r>
              <a:rPr lang="en-US" altLang="zh-CN" sz="2000" b="1" dirty="0"/>
              <a:t>++){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double sum=0;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for(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j=0;j&lt;5;j++)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sum=</a:t>
            </a:r>
            <a:r>
              <a:rPr lang="en-US" altLang="zh-CN" sz="2000" b="1" dirty="0" err="1"/>
              <a:t>sum+s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][j];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s[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][5]=sum/5.0;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}</a:t>
            </a:r>
            <a:r>
              <a:rPr lang="en-US" altLang="zh-CN" sz="2000" dirty="0"/>
              <a:t>		</a:t>
            </a:r>
            <a:endParaRPr lang="zh-CN" alt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26506"/>
            <a:ext cx="8332788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1.5  </a:t>
            </a:r>
            <a:r>
              <a:rPr lang="zh-CN" altLang="zh-CN" dirty="0"/>
              <a:t>编程实作——</a:t>
            </a:r>
            <a:r>
              <a:rPr lang="en-US" altLang="zh-CN" dirty="0"/>
              <a:t>VC++ 2015</a:t>
            </a:r>
            <a:r>
              <a:rPr lang="zh-CN" altLang="zh-CN" dirty="0"/>
              <a:t>编程简介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89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169" y="196959"/>
            <a:ext cx="7948364" cy="5730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292600"/>
            <a:ext cx="8496943" cy="230475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400" b="1" dirty="0"/>
              <a:t>大型程序中，有很多全局数据和全局函数，</a:t>
            </a:r>
            <a:r>
              <a:rPr lang="zh-CN" altLang="en-US" sz="2400" b="1" dirty="0" smtClean="0"/>
              <a:t>这导致</a:t>
            </a:r>
            <a:r>
              <a:rPr lang="zh-CN" altLang="en-US" sz="2400" b="1" dirty="0"/>
              <a:t>了函数和数据之间数目巨大的潜在连接！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	</a:t>
            </a:r>
            <a:r>
              <a:rPr lang="zh-CN" altLang="en-US" sz="2000" b="1" dirty="0" smtClean="0"/>
              <a:t>如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Windows Vista</a:t>
            </a:r>
            <a:r>
              <a:rPr lang="zh-CN" altLang="en-US" sz="2000" b="1" dirty="0"/>
              <a:t>的代码行数达到了</a:t>
            </a:r>
            <a:r>
              <a:rPr lang="en-US" altLang="zh-CN" sz="2000" b="1" dirty="0"/>
              <a:t>5000</a:t>
            </a:r>
            <a:r>
              <a:rPr lang="zh-CN" altLang="en-US" sz="2000" b="1" dirty="0"/>
              <a:t>万行</a:t>
            </a:r>
          </a:p>
          <a:p>
            <a:pPr eaLnBrk="1" hangingPunct="1"/>
            <a:r>
              <a:rPr lang="zh-CN" altLang="en-US" sz="2400" b="1" dirty="0"/>
              <a:t>若全局数据有所改动，可能会导致所有访问这个数据若的全部函数的重写，程序维护困难</a:t>
            </a:r>
            <a:r>
              <a:rPr lang="zh-CN" altLang="en-US" sz="2800" b="1" dirty="0"/>
              <a:t>！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187450" y="1916113"/>
            <a:ext cx="6913563" cy="2289175"/>
            <a:chOff x="748" y="834"/>
            <a:chExt cx="4629" cy="2547"/>
          </a:xfrm>
        </p:grpSpPr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845" y="878"/>
              <a:ext cx="1286" cy="6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全局数据</a:t>
              </a:r>
            </a:p>
          </p:txBody>
        </p:sp>
        <p:sp>
          <p:nvSpPr>
            <p:cNvPr id="14343" name="Oval 6"/>
            <p:cNvSpPr>
              <a:spLocks noChangeArrowheads="1"/>
            </p:cNvSpPr>
            <p:nvPr/>
          </p:nvSpPr>
          <p:spPr bwMode="auto">
            <a:xfrm>
              <a:off x="2433" y="878"/>
              <a:ext cx="1286" cy="6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全局数据</a:t>
              </a:r>
            </a:p>
          </p:txBody>
        </p:sp>
        <p:sp>
          <p:nvSpPr>
            <p:cNvPr id="14344" name="Oval 7"/>
            <p:cNvSpPr>
              <a:spLocks noChangeArrowheads="1"/>
            </p:cNvSpPr>
            <p:nvPr/>
          </p:nvSpPr>
          <p:spPr bwMode="auto">
            <a:xfrm>
              <a:off x="3929" y="834"/>
              <a:ext cx="1286" cy="68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全局数据</a:t>
              </a: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748" y="1650"/>
              <a:ext cx="954" cy="1731"/>
            </a:xfrm>
            <a:prstGeom prst="rect">
              <a:avLst/>
            </a:prstGeom>
            <a:solidFill>
              <a:srgbClr val="FF99FF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latin typeface="Times New Roman" panose="02020603050405020304" pitchFamily="18" charset="0"/>
                </a:rPr>
                <a:t>函数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1972" y="1650"/>
              <a:ext cx="956" cy="1731"/>
            </a:xfrm>
            <a:prstGeom prst="rect">
              <a:avLst/>
            </a:prstGeom>
            <a:solidFill>
              <a:srgbClr val="FF99FF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函数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3198" y="1650"/>
              <a:ext cx="955" cy="1731"/>
            </a:xfrm>
            <a:prstGeom prst="rect">
              <a:avLst/>
            </a:prstGeom>
            <a:solidFill>
              <a:srgbClr val="FF99FF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函数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4423" y="1650"/>
              <a:ext cx="954" cy="1731"/>
            </a:xfrm>
            <a:prstGeom prst="rect">
              <a:avLst/>
            </a:prstGeom>
            <a:solidFill>
              <a:srgbClr val="FF99FF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函数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 flipV="1">
              <a:off x="1247" y="1434"/>
              <a:ext cx="1588" cy="635"/>
            </a:xfrm>
            <a:prstGeom prst="line">
              <a:avLst/>
            </a:prstGeom>
            <a:noFill/>
            <a:ln w="31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 flipH="1" flipV="1">
              <a:off x="1746" y="1389"/>
              <a:ext cx="1724" cy="635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 flipH="1" flipV="1">
              <a:off x="3198" y="1434"/>
              <a:ext cx="544" cy="59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Line 15"/>
            <p:cNvSpPr>
              <a:spLocks noChangeShapeType="1"/>
            </p:cNvSpPr>
            <p:nvPr/>
          </p:nvSpPr>
          <p:spPr bwMode="auto">
            <a:xfrm flipV="1">
              <a:off x="3878" y="1434"/>
              <a:ext cx="635" cy="59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3" name="Line 16"/>
            <p:cNvSpPr>
              <a:spLocks noChangeShapeType="1"/>
            </p:cNvSpPr>
            <p:nvPr/>
          </p:nvSpPr>
          <p:spPr bwMode="auto">
            <a:xfrm flipH="1" flipV="1">
              <a:off x="3470" y="1389"/>
              <a:ext cx="1179" cy="635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 flipH="1" flipV="1">
              <a:off x="4694" y="1389"/>
              <a:ext cx="46" cy="635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8"/>
            <p:cNvSpPr>
              <a:spLocks noChangeShapeType="1"/>
            </p:cNvSpPr>
            <p:nvPr/>
          </p:nvSpPr>
          <p:spPr bwMode="auto">
            <a:xfrm flipH="1" flipV="1">
              <a:off x="1383" y="1389"/>
              <a:ext cx="1179" cy="635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 flipV="1">
              <a:off x="2789" y="1344"/>
              <a:ext cx="1452" cy="68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41" name="Text Box 20"/>
          <p:cNvSpPr txBox="1">
            <a:spLocks noChangeArrowheads="1"/>
          </p:cNvSpPr>
          <p:nvPr/>
        </p:nvSpPr>
        <p:spPr bwMode="auto">
          <a:xfrm>
            <a:off x="201718" y="1188875"/>
            <a:ext cx="6913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None/>
              <a:defRPr sz="2800" b="1"/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5）</a:t>
            </a:r>
            <a:r>
              <a:rPr lang="zh-CN" altLang="en-US" dirty="0"/>
              <a:t>结构化程序设计范型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128" y="1196752"/>
            <a:ext cx="8623212" cy="50046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OutData</a:t>
            </a:r>
            <a:r>
              <a:rPr lang="en-US" altLang="zh-CN" sz="2000" b="1" dirty="0"/>
              <a:t>(double s[ ][6],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n) {	//</a:t>
            </a:r>
            <a:r>
              <a:rPr lang="zh-CN" altLang="zh-CN" sz="2000" b="1" dirty="0"/>
              <a:t>在屏幕上输出科目名称</a:t>
            </a:r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(17)&lt;&lt;"</a:t>
            </a:r>
            <a:r>
              <a:rPr lang="zh-CN" altLang="zh-CN" sz="2000" b="1" dirty="0"/>
              <a:t>语文</a:t>
            </a:r>
            <a:r>
              <a:rPr lang="en-US" altLang="zh-CN" sz="2000" b="1" dirty="0"/>
              <a:t>"&lt;&lt;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 smtClean="0"/>
              <a:t>数学</a:t>
            </a:r>
            <a:r>
              <a:rPr lang="en-US" altLang="zh-CN" sz="2000" b="1" dirty="0" smtClean="0"/>
              <a:t>“</a:t>
            </a:r>
          </a:p>
          <a:p>
            <a:pPr marL="0" indent="0">
              <a:buNone/>
            </a:pPr>
            <a:r>
              <a:rPr lang="en-US" altLang="zh-CN" sz="2000" b="1" dirty="0" smtClean="0"/>
              <a:t>           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</a:t>
            </a:r>
            <a:r>
              <a:rPr lang="en-US" altLang="zh-CN" sz="2000" b="1" dirty="0" smtClean="0"/>
              <a:t>)&lt;&lt;"</a:t>
            </a:r>
            <a:r>
              <a:rPr lang="zh-CN" altLang="zh-CN" sz="2000" b="1" dirty="0"/>
              <a:t>政治</a:t>
            </a:r>
            <a:r>
              <a:rPr lang="en-US" altLang="zh-CN" sz="2000" b="1" dirty="0" smtClean="0"/>
              <a:t>"&lt;&lt;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 smtClean="0"/>
              <a:t>化学</a:t>
            </a:r>
            <a:r>
              <a:rPr lang="en-US" altLang="zh-CN" sz="2000" b="1" dirty="0" smtClean="0"/>
              <a:t>“</a:t>
            </a: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</a:t>
            </a:r>
            <a:r>
              <a:rPr lang="en-US" altLang="zh-CN" sz="2000" b="1" dirty="0" smtClean="0"/>
              <a:t>)&lt;&lt;"</a:t>
            </a:r>
            <a:r>
              <a:rPr lang="zh-CN" altLang="zh-CN" sz="2000" b="1" dirty="0"/>
              <a:t>英语</a:t>
            </a:r>
            <a:r>
              <a:rPr lang="en-US" altLang="zh-CN" sz="2000" b="1" dirty="0"/>
              <a:t>"&lt;&lt;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/>
              <a:t>平均</a:t>
            </a:r>
            <a:r>
              <a:rPr lang="zh-CN" altLang="zh-CN" sz="2000" b="1" dirty="0" smtClean="0"/>
              <a:t>分</a:t>
            </a:r>
            <a:r>
              <a:rPr lang="en-US" altLang="zh-CN" sz="2000" b="1" dirty="0" smtClean="0"/>
              <a:t>“</a:t>
            </a:r>
          </a:p>
          <a:p>
            <a:pPr marL="0" indent="0">
              <a:buNone/>
            </a:pPr>
            <a:r>
              <a:rPr lang="en-US" altLang="zh-CN" sz="2000" b="1" dirty="0" smtClean="0"/>
              <a:t>           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smtClean="0"/>
              <a:t>for(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=0;i&lt;</a:t>
            </a:r>
            <a:r>
              <a:rPr lang="en-US" altLang="zh-CN" sz="2000" b="1" dirty="0" err="1"/>
              <a:t>n;i</a:t>
            </a:r>
            <a:r>
              <a:rPr lang="en-US" altLang="zh-CN" sz="2000" b="1" dirty="0"/>
              <a:t>++){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(8)&lt;&lt;"</a:t>
            </a:r>
            <a:r>
              <a:rPr lang="zh-CN" altLang="zh-CN" sz="2000" b="1" dirty="0"/>
              <a:t>学生</a:t>
            </a:r>
            <a:r>
              <a:rPr lang="en-US" altLang="zh-CN" sz="2000" b="1" dirty="0"/>
              <a:t> "&lt;&lt;i+1;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smtClean="0"/>
              <a:t>	for(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j=0;j&lt;6;j++)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smtClean="0"/>
              <a:t>	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setw</a:t>
            </a:r>
            <a:r>
              <a:rPr lang="en-US" altLang="zh-CN" sz="2000" b="1" dirty="0"/>
              <a:t>(8)&lt;&lt;s[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][j]; 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smtClean="0"/>
              <a:t>	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smtClean="0"/>
              <a:t>}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 smtClean="0"/>
              <a:t>}</a:t>
            </a:r>
            <a:r>
              <a:rPr lang="en-US" altLang="zh-CN" sz="2000" dirty="0" smtClean="0"/>
              <a:t>	</a:t>
            </a:r>
            <a:endParaRPr lang="zh-CN" alt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26506"/>
            <a:ext cx="8332788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3600" b="1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1.5  </a:t>
            </a:r>
            <a:r>
              <a:rPr lang="zh-CN" altLang="zh-CN" dirty="0"/>
              <a:t>编程实作——</a:t>
            </a:r>
            <a:r>
              <a:rPr lang="en-US" altLang="zh-CN" dirty="0"/>
              <a:t>VC++ 2015</a:t>
            </a:r>
            <a:r>
              <a:rPr lang="zh-CN" altLang="zh-CN" dirty="0"/>
              <a:t>编程简介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941168"/>
            <a:ext cx="6912768" cy="1728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099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7668"/>
            <a:ext cx="7992814" cy="7112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155" y="1111593"/>
            <a:ext cx="6552728" cy="5629776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．面向对象程序设计</a:t>
            </a:r>
            <a:endParaRPr lang="en-US" altLang="zh-CN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 smtClean="0"/>
              <a:t>（1）</a:t>
            </a:r>
            <a:r>
              <a:rPr lang="zh-CN" altLang="en-US" sz="2800" b="1" dirty="0" smtClean="0"/>
              <a:t>面向对象程序设计</a:t>
            </a:r>
            <a:r>
              <a:rPr lang="zh-CN" altLang="en-US" sz="2800" b="1" dirty="0"/>
              <a:t>的观点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 smtClean="0"/>
              <a:t>现实世界由实体</a:t>
            </a:r>
            <a:r>
              <a:rPr lang="zh-CN" altLang="en-US" sz="2000" b="1" dirty="0"/>
              <a:t>（对象</a:t>
            </a:r>
            <a:r>
              <a:rPr lang="zh-CN" altLang="en-US" sz="2000" b="1" dirty="0" smtClean="0"/>
              <a:t>）组成</a:t>
            </a:r>
            <a:endParaRPr lang="en-US" altLang="zh-CN" sz="2000" b="1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 smtClean="0"/>
              <a:t>对象</a:t>
            </a:r>
            <a:r>
              <a:rPr lang="zh-CN" altLang="en-US" sz="2000" b="1" dirty="0"/>
              <a:t>都有自己的内部状态和运动</a:t>
            </a:r>
            <a:r>
              <a:rPr lang="zh-CN" altLang="en-US" sz="2000" b="1" dirty="0" smtClean="0"/>
              <a:t>规律</a:t>
            </a:r>
            <a:endParaRPr lang="en-US" altLang="zh-CN" sz="20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 smtClean="0"/>
              <a:t>不同对象间</a:t>
            </a:r>
            <a:r>
              <a:rPr lang="zh-CN" altLang="en-US" sz="2000" b="1" dirty="0"/>
              <a:t>的相互</a:t>
            </a:r>
            <a:r>
              <a:rPr lang="zh-CN" altLang="en-US" sz="2000" b="1" dirty="0" smtClean="0"/>
              <a:t>联系</a:t>
            </a:r>
            <a:r>
              <a:rPr lang="zh-CN" altLang="en-US" sz="2000" b="1" dirty="0"/>
              <a:t>及</a:t>
            </a:r>
            <a:r>
              <a:rPr lang="zh-CN" altLang="en-US" sz="2000" b="1" dirty="0" smtClean="0"/>
              <a:t>作用</a:t>
            </a:r>
            <a:r>
              <a:rPr lang="zh-CN" altLang="en-US" sz="2000" b="1" dirty="0"/>
              <a:t>就构成</a:t>
            </a:r>
            <a:r>
              <a:rPr lang="zh-CN" altLang="en-US" sz="2000" b="1" dirty="0" smtClean="0"/>
              <a:t>了不同</a:t>
            </a:r>
            <a:r>
              <a:rPr lang="zh-CN" altLang="en-US" sz="2000" b="1" dirty="0"/>
              <a:t>的系统</a:t>
            </a:r>
            <a:r>
              <a:rPr lang="en-US" altLang="zh-CN" sz="2000" b="1" dirty="0" smtClean="0"/>
              <a:t>, </a:t>
            </a:r>
            <a:r>
              <a:rPr lang="zh-CN" altLang="en-US" sz="2000" b="1" dirty="0" smtClean="0"/>
              <a:t>进而</a:t>
            </a:r>
            <a:r>
              <a:rPr lang="zh-CN" altLang="en-US" sz="2000" b="1" dirty="0"/>
              <a:t>构成整个客观</a:t>
            </a:r>
            <a:r>
              <a:rPr lang="zh-CN" altLang="en-US" sz="2000" b="1" dirty="0" smtClean="0"/>
              <a:t>世界</a:t>
            </a:r>
            <a:endParaRPr lang="en-US" altLang="zh-CN" sz="2000" b="1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/>
              <a:t>（2）</a:t>
            </a:r>
            <a:r>
              <a:rPr lang="zh-CN" altLang="en-US" sz="2800" b="1" dirty="0"/>
              <a:t>面向对象程序设计的方法</a:t>
            </a:r>
            <a:endParaRPr lang="en-US" altLang="zh-CN" sz="28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/>
              <a:t>用软件对象来描述模仿现实</a:t>
            </a:r>
            <a:r>
              <a:rPr lang="zh-CN" altLang="en-US" sz="2000" b="1" dirty="0" smtClean="0"/>
              <a:t>中对象</a:t>
            </a:r>
            <a:r>
              <a:rPr lang="zh-CN" altLang="en-US" sz="2000" b="1" dirty="0"/>
              <a:t>及其关系</a:t>
            </a:r>
            <a:r>
              <a:rPr lang="zh-CN" altLang="en-US" sz="2000" b="1" dirty="0" smtClean="0"/>
              <a:t>，来处理</a:t>
            </a:r>
            <a:r>
              <a:rPr lang="zh-CN" altLang="en-US" sz="2000" b="1" dirty="0"/>
              <a:t>现实问题。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/>
              <a:t>要求：高度概括、分类和抽象。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 smtClean="0"/>
              <a:t>（3）</a:t>
            </a:r>
            <a:r>
              <a:rPr lang="zh-CN" altLang="en-US" sz="2800" b="1" dirty="0" smtClean="0"/>
              <a:t>面向对象程序设计</a:t>
            </a:r>
            <a:r>
              <a:rPr lang="zh-CN" altLang="en-US" sz="2800" b="1" dirty="0"/>
              <a:t>的目的</a:t>
            </a:r>
            <a:endParaRPr lang="en-US" altLang="zh-CN" sz="28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/>
              <a:t>实现软件</a:t>
            </a:r>
            <a:r>
              <a:rPr lang="zh-CN" altLang="en-US" sz="2000" b="1" dirty="0" smtClean="0"/>
              <a:t>设计开发的</a:t>
            </a:r>
            <a:r>
              <a:rPr lang="zh-CN" altLang="en-US" sz="2000" b="1" dirty="0"/>
              <a:t>产业化。</a:t>
            </a:r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6" y="1335680"/>
            <a:ext cx="197961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6" y="3717032"/>
            <a:ext cx="19796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025566" y="2559642"/>
            <a:ext cx="169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Class Cat &amp; class Rat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89376" y="5793311"/>
            <a:ext cx="16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Class Dog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03" y="105351"/>
            <a:ext cx="8136903" cy="6746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55" y="1216422"/>
            <a:ext cx="8351838" cy="502089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 smtClean="0"/>
              <a:t>（4）</a:t>
            </a:r>
            <a:r>
              <a:rPr lang="zh-CN" altLang="en-US" sz="2800" b="1" dirty="0" smtClean="0"/>
              <a:t>面向对象程序设计</a:t>
            </a:r>
            <a:r>
              <a:rPr lang="zh-CN" altLang="en-US" sz="2800" b="1" dirty="0"/>
              <a:t>基本概念</a:t>
            </a:r>
          </a:p>
          <a:p>
            <a:pPr lvl="1" eaLnBrk="1" hangingPunct="1"/>
            <a:r>
              <a:rPr lang="zh-CN" altLang="en-US" b="1" dirty="0"/>
              <a:t>对象</a:t>
            </a:r>
          </a:p>
          <a:p>
            <a:pPr lvl="2" eaLnBrk="1" hangingPunct="1"/>
            <a:r>
              <a:rPr lang="zh-CN" altLang="en-US" b="1" dirty="0"/>
              <a:t>客观存在的实体称为对象</a:t>
            </a:r>
          </a:p>
          <a:p>
            <a:pPr lvl="1" eaLnBrk="1" hangingPunct="1"/>
            <a:r>
              <a:rPr lang="zh-CN" altLang="en-US" b="1" dirty="0"/>
              <a:t>属性</a:t>
            </a:r>
          </a:p>
          <a:p>
            <a:pPr lvl="2" eaLnBrk="1" hangingPunct="1"/>
            <a:r>
              <a:rPr lang="zh-CN" altLang="en-US" b="1" dirty="0"/>
              <a:t>描述对象的特征的数据</a:t>
            </a:r>
          </a:p>
          <a:p>
            <a:pPr lvl="1" eaLnBrk="1" hangingPunct="1"/>
            <a:r>
              <a:rPr lang="zh-CN" altLang="en-US" b="1" dirty="0"/>
              <a:t>行为</a:t>
            </a:r>
          </a:p>
          <a:p>
            <a:pPr lvl="2" eaLnBrk="1" hangingPunct="1"/>
            <a:r>
              <a:rPr lang="zh-CN" altLang="en-US" b="1" dirty="0"/>
              <a:t>对象自身的行为，对现实世界某些信息</a:t>
            </a:r>
            <a:r>
              <a:rPr lang="zh-CN" altLang="en-US" b="1" dirty="0" smtClean="0"/>
              <a:t>的反应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消息</a:t>
            </a:r>
            <a:endParaRPr lang="en-US" altLang="zh-CN" b="1" dirty="0"/>
          </a:p>
          <a:p>
            <a:pPr lvl="2" eaLnBrk="1" hangingPunct="1"/>
            <a:r>
              <a:rPr lang="zh-CN" altLang="en-US" b="1" dirty="0"/>
              <a:t>对象之间通过传递消息相互影响，消息可简单理解为传递给被调用函数的实参。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7860" y="139742"/>
            <a:ext cx="8092380" cy="5651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1.1  </a:t>
            </a:r>
            <a:r>
              <a:rPr lang="zh-CN" altLang="zh-CN" sz="3600" b="1" dirty="0">
                <a:solidFill>
                  <a:srgbClr val="C00000"/>
                </a:solidFill>
                <a:latin typeface="+mn-lt"/>
              </a:rPr>
              <a:t>面向过程与面向对象程序设计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7" y="2164338"/>
            <a:ext cx="7273925" cy="3829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err="1"/>
              <a:t>struct</a:t>
            </a:r>
            <a:r>
              <a:rPr lang="en-US" altLang="zh-CN" sz="2400" b="1" dirty="0"/>
              <a:t> Person{				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private: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char name[10];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char 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[20];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char phone[11];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public: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InitData</a:t>
            </a:r>
            <a:r>
              <a:rPr lang="en-US" altLang="zh-CN" sz="2000" b="1" dirty="0"/>
              <a:t>(){……}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SearchAddr</a:t>
            </a:r>
            <a:r>
              <a:rPr lang="en-US" altLang="zh-CN" sz="2000" b="1" dirty="0"/>
              <a:t>(char *name){……};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SearchPhone</a:t>
            </a:r>
            <a:r>
              <a:rPr lang="en-US" altLang="zh-CN" sz="2000" b="1" dirty="0"/>
              <a:t>(char *name){……};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};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9778" y="1122118"/>
            <a:ext cx="7200900" cy="55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+mn-lt"/>
                <a:ea typeface="+mn-ea"/>
              </a:rPr>
              <a:t>（5）</a:t>
            </a:r>
            <a:r>
              <a:rPr lang="zh-CN" altLang="en-US" sz="2800" b="1" dirty="0">
                <a:latin typeface="+mn-lt"/>
                <a:ea typeface="+mn-ea"/>
              </a:rPr>
              <a:t>面向对象的通信录程序的类形式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5220072" y="1782732"/>
            <a:ext cx="3715442" cy="2296131"/>
          </a:xfrm>
          <a:prstGeom prst="wedgeRoundRectCallout">
            <a:avLst>
              <a:gd name="adj1" fmla="val -107716"/>
              <a:gd name="adj2" fmla="val -2384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00" b="1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200" b="1" dirty="0" smtClean="0">
                <a:latin typeface="Times New Roman" panose="02020603050405020304" pitchFamily="18" charset="0"/>
              </a:rPr>
              <a:t>C++</a:t>
            </a:r>
            <a:r>
              <a:rPr lang="zh-CN" altLang="en-US" sz="2200" b="1" dirty="0">
                <a:latin typeface="Times New Roman" panose="02020603050405020304" pitchFamily="18" charset="0"/>
              </a:rPr>
              <a:t>中，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struct</a:t>
            </a:r>
            <a:r>
              <a:rPr lang="zh-CN" altLang="en-US" sz="2200" b="1" dirty="0">
                <a:latin typeface="Times New Roman" panose="02020603050405020304" pitchFamily="18" charset="0"/>
              </a:rPr>
              <a:t>的功能被扩展了，在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struct</a:t>
            </a:r>
            <a:r>
              <a:rPr lang="zh-CN" altLang="en-US" sz="2200" b="1" dirty="0">
                <a:latin typeface="Times New Roman" panose="02020603050405020304" pitchFamily="18" charset="0"/>
              </a:rPr>
              <a:t>中不仅可以定义数据，还可以定义函数。数据与函数构成了一个整体。其中的</a:t>
            </a:r>
            <a:r>
              <a:rPr lang="en-US" altLang="zh-CN" sz="2200" b="1" dirty="0">
                <a:latin typeface="Times New Roman" panose="02020603050405020304" pitchFamily="18" charset="0"/>
              </a:rPr>
              <a:t>private</a:t>
            </a:r>
            <a:r>
              <a:rPr lang="zh-CN" altLang="en-US" sz="2200" b="1" dirty="0">
                <a:latin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200" b="1" dirty="0">
                <a:latin typeface="Times New Roman" panose="02020603050405020304" pitchFamily="18" charset="0"/>
              </a:rPr>
              <a:t>是访问权限。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</TotalTime>
  <Words>4126</Words>
  <Application>Microsoft Office PowerPoint</Application>
  <PresentationFormat>全屏显示(4:3)</PresentationFormat>
  <Paragraphs>722</Paragraphs>
  <Slides>60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Open Sans</vt:lpstr>
      <vt:lpstr>华文楷体</vt:lpstr>
      <vt:lpstr>华文中宋</vt:lpstr>
      <vt:lpstr>宋体</vt:lpstr>
      <vt:lpstr>微软雅黑</vt:lpstr>
      <vt:lpstr>Arial</vt:lpstr>
      <vt:lpstr>Courier New</vt:lpstr>
      <vt:lpstr>Symbol</vt:lpstr>
      <vt:lpstr>Times New Roman</vt:lpstr>
      <vt:lpstr>默认设计模板</vt:lpstr>
      <vt:lpstr>第1章 C++与面向对象程序设计概述</vt:lpstr>
      <vt:lpstr>1.1  面向过程与面向对象程序设计 </vt:lpstr>
      <vt:lpstr>1.1  面向过程与面向对象程序设计</vt:lpstr>
      <vt:lpstr>1.1  面向过程与面向对象程序设计</vt:lpstr>
      <vt:lpstr>1.1  面向过程与面向对象程序设计</vt:lpstr>
      <vt:lpstr>1.1  面向过程与面向对象程序设计</vt:lpstr>
      <vt:lpstr>1.1  面向过程与面向对象程序设计</vt:lpstr>
      <vt:lpstr>1.1  面向过程与面向对象程序设计</vt:lpstr>
      <vt:lpstr>1.1  面向过程与面向对象程序设计</vt:lpstr>
      <vt:lpstr>1.1  面向过程与面向对象程序设计</vt:lpstr>
      <vt:lpstr>1.2  面向对象程序语言的特征</vt:lpstr>
      <vt:lpstr>1.2  面向对象程序语言的特征</vt:lpstr>
      <vt:lpstr>1.2  面向对象程序语言的特征</vt:lpstr>
      <vt:lpstr>1.2  面向对象程序语言的特征</vt:lpstr>
      <vt:lpstr>1.2  面向对象程序语言的特征</vt:lpstr>
      <vt:lpstr>1.2  面向对象程序语言的特征</vt:lpstr>
      <vt:lpstr>1.2  面向对象程序语言的特征</vt:lpstr>
      <vt:lpstr>PowerPoint 演示文稿</vt:lpstr>
      <vt:lpstr>PowerPoint 演示文稿</vt:lpstr>
      <vt:lpstr>1.3  C++与面向对象程序设计</vt:lpstr>
      <vt:lpstr>1.3.1  C++简史</vt:lpstr>
      <vt:lpstr>1.3.1  C++简史</vt:lpstr>
      <vt:lpstr>1.3.2  C++的特点</vt:lpstr>
      <vt:lpstr>1.3.3 C++程序的结构</vt:lpstr>
      <vt:lpstr>1.3.4 标准C++程序设计</vt:lpstr>
      <vt:lpstr>1.3.4 标准C++程序设计</vt:lpstr>
      <vt:lpstr>1.3.4  标准C++程序设计</vt:lpstr>
      <vt:lpstr>1.3.4 标准C++程序设计</vt:lpstr>
      <vt:lpstr>1.4  数据输入与输出</vt:lpstr>
      <vt:lpstr>1.4.1 C++的数据类型</vt:lpstr>
      <vt:lpstr>1.4.2  流的概念</vt:lpstr>
      <vt:lpstr>1.4.2  流的概念</vt:lpstr>
      <vt:lpstr>1.4.3  cin和提取运算符&gt;&gt;</vt:lpstr>
      <vt:lpstr>1.4.3  cin和提取运算符&gt;&gt;</vt:lpstr>
      <vt:lpstr>1.4.3  cin和提取运算符&gt;&gt;</vt:lpstr>
      <vt:lpstr>1.4.3  cin和提取运算符&gt;&gt;</vt:lpstr>
      <vt:lpstr>1.4.4  cout和插入运算符&lt;&lt;</vt:lpstr>
      <vt:lpstr>1.4.4  cout和插入运算符&lt;&lt;</vt:lpstr>
      <vt:lpstr>1.4.4  cout和插入运算符&lt;&lt;</vt:lpstr>
      <vt:lpstr>1.4.4  cout和插入运算符&lt;&lt;</vt:lpstr>
      <vt:lpstr>1.4.4  cout和插入运算符&lt;&lt;</vt:lpstr>
      <vt:lpstr>1.4.5  输出格式控制符</vt:lpstr>
      <vt:lpstr>1.4.5  输出格式控制符</vt:lpstr>
      <vt:lpstr>1.4.5  输出格式控制符</vt:lpstr>
      <vt:lpstr>1.4.6  数制基数</vt:lpstr>
      <vt:lpstr>1.4.6  数制基数</vt:lpstr>
      <vt:lpstr>1.4.7  string与字符串输入/输出</vt:lpstr>
      <vt:lpstr>1.4.7  string与字符串输入/输出</vt:lpstr>
      <vt:lpstr>1.4.7  string与字符串输入/输出</vt:lpstr>
      <vt:lpstr>1.4.8  数据输入的典型问题</vt:lpstr>
      <vt:lpstr>1.4.8  数据输入的典型问题</vt:lpstr>
      <vt:lpstr>1.4.8  数据输入的典型问题</vt:lpstr>
      <vt:lpstr>1.4.8  数据输入的典型问题</vt:lpstr>
      <vt:lpstr>1.4.8  数据输入的典型问题</vt:lpstr>
      <vt:lpstr>1.4.8  数据输入的典型问题</vt:lpstr>
      <vt:lpstr>1.5  编程实作——VC++ 2015编程简介</vt:lpstr>
      <vt:lpstr>1.5  编程实作——VC++ 2015编程简介</vt:lpstr>
      <vt:lpstr>PowerPoint 演示文稿</vt:lpstr>
      <vt:lpstr>PowerPoint 演示文稿</vt:lpstr>
      <vt:lpstr>PowerPoint 演示文稿</vt:lpstr>
    </vt:vector>
  </TitlesOfParts>
  <Company>cq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jnuzxg@163.com</cp:lastModifiedBy>
  <cp:revision>413</cp:revision>
  <dcterms:created xsi:type="dcterms:W3CDTF">2009-10-08T06:48:42Z</dcterms:created>
  <dcterms:modified xsi:type="dcterms:W3CDTF">2019-02-28T03:25:19Z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CF49C2D7-CFEC-4509-3F3F-3F3F1E463F23</vt:lpwstr>
  </property>
  <property fmtid="{D5CDD505-2E9C-101B-9397-08002B2CF9AE}" pid="3" name="ArticulatePath">
    <vt:lpwstr>第1章 C++与面向对象程序设计概述</vt:lpwstr>
  </property>
</Properties>
</file>