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06" r:id="rId2"/>
    <p:sldId id="307" r:id="rId3"/>
    <p:sldId id="412" r:id="rId4"/>
    <p:sldId id="308" r:id="rId5"/>
    <p:sldId id="413" r:id="rId6"/>
    <p:sldId id="414" r:id="rId7"/>
    <p:sldId id="415" r:id="rId8"/>
    <p:sldId id="418" r:id="rId9"/>
    <p:sldId id="419" r:id="rId10"/>
    <p:sldId id="437" r:id="rId11"/>
    <p:sldId id="438" r:id="rId12"/>
    <p:sldId id="439" r:id="rId13"/>
    <p:sldId id="440" r:id="rId14"/>
    <p:sldId id="441" r:id="rId15"/>
    <p:sldId id="442" r:id="rId16"/>
    <p:sldId id="443" r:id="rId17"/>
    <p:sldId id="444" r:id="rId18"/>
    <p:sldId id="445" r:id="rId19"/>
    <p:sldId id="446" r:id="rId20"/>
    <p:sldId id="447" r:id="rId21"/>
    <p:sldId id="581" r:id="rId22"/>
    <p:sldId id="450" r:id="rId23"/>
    <p:sldId id="457" r:id="rId24"/>
    <p:sldId id="578" r:id="rId25"/>
    <p:sldId id="580" r:id="rId26"/>
    <p:sldId id="579" r:id="rId27"/>
    <p:sldId id="459" r:id="rId28"/>
    <p:sldId id="460" r:id="rId29"/>
    <p:sldId id="461" r:id="rId30"/>
    <p:sldId id="462" r:id="rId31"/>
    <p:sldId id="465" r:id="rId32"/>
    <p:sldId id="467" r:id="rId33"/>
    <p:sldId id="577" r:id="rId34"/>
    <p:sldId id="468" r:id="rId35"/>
    <p:sldId id="479" r:id="rId36"/>
    <p:sldId id="455" r:id="rId37"/>
    <p:sldId id="456" r:id="rId38"/>
    <p:sldId id="480" r:id="rId39"/>
    <p:sldId id="481" r:id="rId40"/>
    <p:sldId id="482" r:id="rId41"/>
    <p:sldId id="483" r:id="rId42"/>
    <p:sldId id="484" r:id="rId43"/>
    <p:sldId id="485" r:id="rId44"/>
    <p:sldId id="486" r:id="rId45"/>
    <p:sldId id="487" r:id="rId46"/>
    <p:sldId id="489" r:id="rId47"/>
    <p:sldId id="490" r:id="rId48"/>
    <p:sldId id="492" r:id="rId49"/>
    <p:sldId id="493" r:id="rId50"/>
    <p:sldId id="495" r:id="rId51"/>
    <p:sldId id="496" r:id="rId52"/>
    <p:sldId id="497" r:id="rId53"/>
    <p:sldId id="498" r:id="rId54"/>
    <p:sldId id="499" r:id="rId55"/>
    <p:sldId id="501" r:id="rId56"/>
    <p:sldId id="502" r:id="rId57"/>
    <p:sldId id="503"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FF33"/>
    <a:srgbClr val="FFFFFF"/>
    <a:srgbClr val="CFE5D6"/>
    <a:srgbClr val="C2F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93715" autoAdjust="0"/>
  </p:normalViewPr>
  <p:slideViewPr>
    <p:cSldViewPr>
      <p:cViewPr varScale="1">
        <p:scale>
          <a:sx n="74" d="100"/>
          <a:sy n="74" d="100"/>
        </p:scale>
        <p:origin x="984" y="66"/>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extLst>
      <p:ext uri="{BB962C8B-B14F-4D97-AF65-F5344CB8AC3E}">
        <p14:creationId xmlns:p14="http://schemas.microsoft.com/office/powerpoint/2010/main" val="1931154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3"/>
            <a:ext cx="8229600" cy="691032"/>
          </a:xfrm>
        </p:spPr>
        <p:txBody>
          <a:bodyPr/>
          <a:lstStyle/>
          <a:p>
            <a:r>
              <a:rPr lang="zh-CN" altLang="en-US" dirty="0"/>
              <a:t>单击此处编辑母版标题样式</a:t>
            </a:r>
          </a:p>
        </p:txBody>
      </p:sp>
      <p:sp>
        <p:nvSpPr>
          <p:cNvPr id="3" name="内容占位符 2"/>
          <p:cNvSpPr>
            <a:spLocks noGrp="1"/>
          </p:cNvSpPr>
          <p:nvPr>
            <p:ph idx="1"/>
          </p:nvPr>
        </p:nvSpPr>
        <p:spPr>
          <a:xfrm>
            <a:off x="251520" y="1052736"/>
            <a:ext cx="8623212" cy="516991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08720"/>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685800" y="116632"/>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3600" b="1" dirty="0">
                <a:solidFill>
                  <a:srgbClr val="C00000"/>
                </a:solidFill>
              </a:rPr>
              <a:t>第</a:t>
            </a:r>
            <a:r>
              <a:rPr lang="en-US" altLang="zh-CN" sz="3600" b="1" dirty="0">
                <a:solidFill>
                  <a:srgbClr val="C00000"/>
                </a:solidFill>
              </a:rPr>
              <a:t>2</a:t>
            </a:r>
            <a:r>
              <a:rPr lang="zh-CN" altLang="en-US" sz="3600" b="1" dirty="0">
                <a:solidFill>
                  <a:srgbClr val="C00000"/>
                </a:solidFill>
              </a:rPr>
              <a:t>章 </a:t>
            </a:r>
            <a:r>
              <a:rPr lang="en-US" altLang="zh-CN" sz="3600" b="1" dirty="0">
                <a:solidFill>
                  <a:srgbClr val="C00000"/>
                </a:solidFill>
              </a:rPr>
              <a:t>C++  </a:t>
            </a:r>
            <a:r>
              <a:rPr lang="zh-CN" altLang="en-US" sz="3600" b="1" dirty="0">
                <a:solidFill>
                  <a:srgbClr val="C00000"/>
                </a:solidFill>
              </a:rPr>
              <a:t>基  础 </a:t>
            </a:r>
          </a:p>
        </p:txBody>
      </p:sp>
      <p:sp>
        <p:nvSpPr>
          <p:cNvPr id="3075" name="Rectangle 5"/>
          <p:cNvSpPr>
            <a:spLocks noGrp="1" noChangeArrowheads="1"/>
          </p:cNvSpPr>
          <p:nvPr>
            <p:ph idx="1"/>
          </p:nvPr>
        </p:nvSpPr>
        <p:spPr>
          <a:xfrm>
            <a:off x="682926" y="1268760"/>
            <a:ext cx="7772400" cy="4611687"/>
          </a:xfrm>
        </p:spPr>
        <p:txBody>
          <a:bodyPr/>
          <a:lstStyle/>
          <a:p>
            <a:pPr eaLnBrk="1" hangingPunct="1">
              <a:buFontTx/>
              <a:buNone/>
            </a:pPr>
            <a:r>
              <a:rPr lang="en-US" altLang="zh-CN" sz="2800" b="1" dirty="0">
                <a:solidFill>
                  <a:srgbClr val="0000CC"/>
                </a:solidFill>
                <a:sym typeface="Symbol" panose="05050102010706020507" pitchFamily="18" charset="2"/>
              </a:rPr>
              <a:t>	</a:t>
            </a:r>
            <a:r>
              <a:rPr lang="zh-CN" altLang="en-US" sz="2800" b="1" dirty="0">
                <a:solidFill>
                  <a:srgbClr val="0000CC"/>
                </a:solidFill>
                <a:sym typeface="Symbol" panose="05050102010706020507" pitchFamily="18" charset="2"/>
              </a:rPr>
              <a:t>本章主要介绍</a:t>
            </a:r>
            <a:r>
              <a:rPr lang="en-US" altLang="zh-CN" sz="2800" b="1" dirty="0">
                <a:solidFill>
                  <a:srgbClr val="0000CC"/>
                </a:solidFill>
                <a:sym typeface="Symbol" panose="05050102010706020507" pitchFamily="18" charset="2"/>
              </a:rPr>
              <a:t> C++</a:t>
            </a:r>
            <a:r>
              <a:rPr lang="zh-CN" altLang="en-US" sz="2800" b="1" dirty="0">
                <a:solidFill>
                  <a:srgbClr val="0000CC"/>
                </a:solidFill>
                <a:sym typeface="Symbol" panose="05050102010706020507" pitchFamily="18" charset="2"/>
              </a:rPr>
              <a:t>对</a:t>
            </a:r>
            <a:r>
              <a:rPr lang="en-US" altLang="zh-CN" sz="2800" b="1" dirty="0">
                <a:solidFill>
                  <a:srgbClr val="0000CC"/>
                </a:solidFill>
                <a:sym typeface="Symbol" panose="05050102010706020507" pitchFamily="18" charset="2"/>
              </a:rPr>
              <a:t>C</a:t>
            </a:r>
            <a:r>
              <a:rPr lang="zh-CN" altLang="en-US" sz="2800" b="1" dirty="0">
                <a:solidFill>
                  <a:srgbClr val="0000CC"/>
                </a:solidFill>
                <a:sym typeface="Symbol" panose="05050102010706020507" pitchFamily="18" charset="2"/>
              </a:rPr>
              <a:t>语言的某些改变和扩展，是程序设计的常用基础知识，包括：</a:t>
            </a:r>
            <a:endParaRPr lang="en-US" altLang="zh-CN" sz="2800" b="1" dirty="0">
              <a:solidFill>
                <a:srgbClr val="0000CC"/>
              </a:solidFill>
              <a:sym typeface="Symbol" panose="05050102010706020507" pitchFamily="18" charset="2"/>
            </a:endParaRPr>
          </a:p>
          <a:p>
            <a:pPr lvl="1" eaLnBrk="1" hangingPunct="1">
              <a:buFont typeface="Symbol" panose="05050102010706020507" pitchFamily="18" charset="2"/>
              <a:buChar char="·"/>
            </a:pPr>
            <a:r>
              <a:rPr lang="en-US" altLang="zh-CN" sz="2400" b="1" dirty="0"/>
              <a:t>C++</a:t>
            </a:r>
            <a:r>
              <a:rPr lang="zh-CN" altLang="en-US" sz="2400" b="1" dirty="0"/>
              <a:t>的数据类型、</a:t>
            </a:r>
            <a:r>
              <a:rPr lang="en-US" altLang="zh-CN" sz="2400" b="1" dirty="0"/>
              <a:t>auto</a:t>
            </a:r>
            <a:r>
              <a:rPr lang="zh-CN" altLang="en-US" sz="2400" b="1" dirty="0"/>
              <a:t>类型推断、及类型转换</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a:t>
            </a:r>
            <a:r>
              <a:rPr lang="en-US" altLang="zh-CN" sz="2400" b="1" dirty="0"/>
              <a:t>const</a:t>
            </a:r>
            <a:r>
              <a:rPr lang="zh-CN" altLang="en-US" sz="2400" b="1" dirty="0"/>
              <a:t>常量、引用、指针、智能指针</a:t>
            </a:r>
            <a:endParaRPr lang="zh-CN" altLang="en-US" sz="2400" b="1" dirty="0">
              <a:sym typeface="Symbol" panose="05050102010706020507" pitchFamily="18" charset="2"/>
            </a:endParaRPr>
          </a:p>
          <a:p>
            <a:pPr lvl="1" eaLnBrk="1" hangingPunct="1">
              <a:buFont typeface="Symbol" panose="05050102010706020507" pitchFamily="18" charset="2"/>
              <a:buChar char="·"/>
            </a:pPr>
            <a:r>
              <a:rPr lang="zh-CN" altLang="en-US" sz="2400" b="1" dirty="0"/>
              <a:t>函数原型、默认参数、函数重载、内联函数</a:t>
            </a:r>
            <a:endParaRPr lang="zh-CN" altLang="en-US" sz="2400" b="1" dirty="0">
              <a:sym typeface="Symbol" panose="05050102010706020507" pitchFamily="18" charset="2"/>
            </a:endParaRPr>
          </a:p>
          <a:p>
            <a:pPr lvl="1" eaLnBrk="1" hangingPunct="1">
              <a:buFont typeface="Symbol" panose="05050102010706020507" pitchFamily="18" charset="2"/>
              <a:buChar char="·"/>
            </a:pPr>
            <a:r>
              <a:rPr lang="en-US" altLang="zh-CN" sz="2400" b="1" dirty="0" err="1">
                <a:sym typeface="Symbol" panose="05050102010706020507" pitchFamily="18" charset="2"/>
              </a:rPr>
              <a:t>Lamada</a:t>
            </a:r>
            <a:r>
              <a:rPr lang="en-US" altLang="zh-CN" sz="2400" b="1" dirty="0">
                <a:sym typeface="Symbol" panose="05050102010706020507" pitchFamily="18" charset="2"/>
              </a:rPr>
              <a:t>、</a:t>
            </a:r>
            <a:r>
              <a:rPr lang="zh-CN" altLang="en-US" sz="2400" b="1" dirty="0">
                <a:sym typeface="Symbol" panose="05050102010706020507" pitchFamily="18" charset="2"/>
              </a:rPr>
              <a:t>范围</a:t>
            </a:r>
            <a:r>
              <a:rPr lang="en-US" altLang="zh-CN" sz="2400" b="1" dirty="0">
                <a:sym typeface="Symbol" panose="05050102010706020507" pitchFamily="18" charset="2"/>
              </a:rPr>
              <a:t>for</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名字空间及其应用</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变量作用域和生存期</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文件数据输入</a:t>
            </a:r>
            <a:r>
              <a:rPr lang="en-US" altLang="zh-CN" sz="2400" b="1" dirty="0"/>
              <a:t>/</a:t>
            </a:r>
            <a:r>
              <a:rPr lang="zh-CN" altLang="en-US" sz="2400" b="1" dirty="0"/>
              <a:t>输出</a:t>
            </a:r>
          </a:p>
        </p:txBody>
      </p:sp>
    </p:spTree>
    <p:extLst>
      <p:ext uri="{BB962C8B-B14F-4D97-AF65-F5344CB8AC3E}">
        <p14:creationId xmlns:p14="http://schemas.microsoft.com/office/powerpoint/2010/main" val="23808147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07504" y="1124744"/>
            <a:ext cx="8761456" cy="5400600"/>
          </a:xfrm>
        </p:spPr>
        <p:txBody>
          <a:bodyPr/>
          <a:lstStyle/>
          <a:p>
            <a:pPr marL="0" indent="0" eaLnBrk="1" hangingPunct="1">
              <a:spcBef>
                <a:spcPts val="600"/>
              </a:spcBef>
              <a:spcAft>
                <a:spcPts val="600"/>
              </a:spcAft>
              <a:buNone/>
            </a:pPr>
            <a:r>
              <a:rPr lang="en-US" altLang="zh-CN" sz="2800" b="1" dirty="0">
                <a:solidFill>
                  <a:srgbClr val="0000CC"/>
                </a:solidFill>
              </a:rPr>
              <a:t>2. void</a:t>
            </a:r>
            <a:r>
              <a:rPr lang="zh-CN" altLang="en-US" sz="2800" b="1" dirty="0">
                <a:solidFill>
                  <a:srgbClr val="0000CC"/>
                </a:solidFill>
              </a:rPr>
              <a:t>空指针</a:t>
            </a:r>
          </a:p>
          <a:p>
            <a:pPr marL="1009650" lvl="1" indent="-609600" eaLnBrk="1" hangingPunct="1">
              <a:spcBef>
                <a:spcPts val="600"/>
              </a:spcBef>
              <a:spcAft>
                <a:spcPts val="600"/>
              </a:spcAft>
              <a:buFontTx/>
              <a:buNone/>
            </a:pPr>
            <a:r>
              <a:rPr lang="en-US" altLang="zh-CN" sz="2400" b="1" dirty="0">
                <a:solidFill>
                  <a:srgbClr val="FF0000"/>
                </a:solidFill>
              </a:rPr>
              <a:t>（1）</a:t>
            </a:r>
            <a:r>
              <a:rPr lang="zh-CN" altLang="en-US" sz="2400" b="1" dirty="0">
                <a:solidFill>
                  <a:srgbClr val="FF0000"/>
                </a:solidFill>
              </a:rPr>
              <a:t>指针与地址的关系</a:t>
            </a:r>
          </a:p>
          <a:p>
            <a:pPr lvl="1" eaLnBrk="1" hangingPunct="1">
              <a:spcBef>
                <a:spcPts val="600"/>
              </a:spcBef>
              <a:spcAft>
                <a:spcPts val="600"/>
              </a:spcAft>
            </a:pPr>
            <a:r>
              <a:rPr lang="zh-CN" altLang="en-US" sz="2200" b="1" dirty="0"/>
              <a:t>每个指针都是一个内存地址，但都有一个相关类型指示编译器怎样解释它所占内存区域的内容，以及该内存区域包含多少个内存</a:t>
            </a:r>
            <a:r>
              <a:rPr lang="zh-CN" altLang="en-US" sz="2200" b="1" dirty="0" smtClean="0"/>
              <a:t>单元。</a:t>
            </a:r>
            <a:endParaRPr lang="zh-CN" altLang="en-US" sz="2200" b="1" dirty="0"/>
          </a:p>
          <a:p>
            <a:pPr marL="1009650" lvl="1" indent="-609600" eaLnBrk="1" hangingPunct="1">
              <a:spcBef>
                <a:spcPts val="600"/>
              </a:spcBef>
              <a:spcAft>
                <a:spcPts val="600"/>
              </a:spcAft>
              <a:buFontTx/>
              <a:buNone/>
            </a:pPr>
            <a:r>
              <a:rPr lang="en-US" altLang="zh-CN" sz="2400" b="1" dirty="0">
                <a:solidFill>
                  <a:srgbClr val="FF0000"/>
                </a:solidFill>
              </a:rPr>
              <a:t>（2）void *</a:t>
            </a:r>
            <a:r>
              <a:rPr lang="zh-CN" altLang="en-US" sz="2400" b="1" dirty="0">
                <a:solidFill>
                  <a:srgbClr val="FF0000"/>
                </a:solidFill>
              </a:rPr>
              <a:t>指针</a:t>
            </a:r>
          </a:p>
          <a:p>
            <a:pPr lvl="1" eaLnBrk="1" hangingPunct="1">
              <a:spcBef>
                <a:spcPts val="600"/>
              </a:spcBef>
              <a:spcAft>
                <a:spcPts val="600"/>
              </a:spcAft>
            </a:pPr>
            <a:r>
              <a:rPr lang="en-US" altLang="zh-CN" sz="2200" b="1" dirty="0"/>
              <a:t>void*</a:t>
            </a:r>
            <a:r>
              <a:rPr lang="zh-CN" altLang="en-US" sz="2200" b="1" dirty="0"/>
              <a:t>指针只表示与它相关的值是个内存地址，但该内存的数据类型是未知的。它是能够接受任何数据类型的特殊指针。</a:t>
            </a:r>
          </a:p>
          <a:p>
            <a:pPr lvl="1" eaLnBrk="1" hangingPunct="1">
              <a:spcBef>
                <a:spcPts val="600"/>
              </a:spcBef>
              <a:spcAft>
                <a:spcPts val="600"/>
              </a:spcAft>
            </a:pPr>
            <a:r>
              <a:rPr lang="en-US" altLang="zh-CN" sz="2200" b="1" dirty="0"/>
              <a:t>void*</a:t>
            </a:r>
            <a:r>
              <a:rPr lang="zh-CN" altLang="en-US" sz="2200" b="1" dirty="0"/>
              <a:t>最重要的用途是：作为函数</a:t>
            </a:r>
            <a:r>
              <a:rPr lang="zh-CN" altLang="en-US" sz="2200" b="1" dirty="0" smtClean="0"/>
              <a:t>参数向</a:t>
            </a:r>
            <a:r>
              <a:rPr lang="zh-CN" altLang="en-US" sz="2200" b="1" dirty="0"/>
              <a:t>函数传递一个类型可变</a:t>
            </a:r>
            <a:r>
              <a:rPr lang="zh-CN" altLang="en-US" sz="2200" b="1" dirty="0" smtClean="0"/>
              <a:t>对象；或者</a:t>
            </a:r>
            <a:r>
              <a:rPr lang="zh-CN" altLang="en-US" sz="2200" b="1" dirty="0"/>
              <a:t>作为函数类型从函数返回一个无类型的对象。</a:t>
            </a:r>
            <a:endParaRPr lang="en-US" altLang="zh-CN" sz="2200" b="1" dirty="0"/>
          </a:p>
          <a:p>
            <a:pPr lvl="1" eaLnBrk="1" hangingPunct="1">
              <a:spcBef>
                <a:spcPts val="600"/>
              </a:spcBef>
              <a:spcAft>
                <a:spcPts val="600"/>
              </a:spcAft>
            </a:pPr>
            <a:r>
              <a:rPr lang="zh-CN" altLang="zh-CN" sz="2200" b="1" dirty="0"/>
              <a:t>在使用</a:t>
            </a:r>
            <a:r>
              <a:rPr lang="en-US" altLang="zh-CN" sz="2200" b="1" dirty="0"/>
              <a:t>void*</a:t>
            </a:r>
            <a:r>
              <a:rPr lang="zh-CN" altLang="zh-CN" sz="2200" b="1" dirty="0"/>
              <a:t>指针之前，必须显式地将它转换成某种数据类型的指针</a:t>
            </a:r>
            <a:r>
              <a:rPr lang="zh-CN" altLang="en-US" sz="2200" b="1" dirty="0" smtClean="0"/>
              <a:t>后</a:t>
            </a:r>
            <a:r>
              <a:rPr lang="zh-CN" altLang="en-US" sz="2200" b="1" dirty="0"/>
              <a:t>才能</a:t>
            </a:r>
            <a:r>
              <a:rPr lang="zh-CN" altLang="en-US" sz="2200" b="1" dirty="0" smtClean="0"/>
              <a:t>使用。</a:t>
            </a:r>
            <a:endParaRPr lang="zh-CN" altLang="en-US" sz="2200" b="1" dirty="0"/>
          </a:p>
        </p:txBody>
      </p:sp>
      <p:sp>
        <p:nvSpPr>
          <p:cNvPr id="5" name="Rectangle 3"/>
          <p:cNvSpPr>
            <a:spLocks noGrp="1" noChangeArrowheads="1"/>
          </p:cNvSpPr>
          <p:nvPr>
            <p:ph type="title"/>
          </p:nvPr>
        </p:nvSpPr>
        <p:spPr>
          <a:xfrm>
            <a:off x="678304" y="0"/>
            <a:ext cx="7596336" cy="865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2.3.2  </a:t>
            </a:r>
            <a:r>
              <a:rPr lang="zh-CN" altLang="zh-CN" sz="3200" b="1" dirty="0">
                <a:solidFill>
                  <a:srgbClr val="C00000"/>
                </a:solidFill>
              </a:rPr>
              <a:t>空指针，</a:t>
            </a:r>
            <a:r>
              <a:rPr lang="en-US" altLang="zh-CN" sz="3200" b="1" dirty="0">
                <a:solidFill>
                  <a:srgbClr val="C00000"/>
                </a:solidFill>
              </a:rPr>
              <a:t>void*</a:t>
            </a:r>
            <a:r>
              <a:rPr lang="zh-CN" altLang="en-US" sz="3200" b="1" dirty="0">
                <a:solidFill>
                  <a:srgbClr val="C00000"/>
                </a:solidFill>
              </a:rPr>
              <a:t>以及</a:t>
            </a:r>
            <a:r>
              <a:rPr lang="zh-CN" altLang="zh-CN" sz="3200" b="1" dirty="0">
                <a:solidFill>
                  <a:srgbClr val="C00000"/>
                </a:solidFill>
              </a:rPr>
              <a:t>获取数组首尾元素位置的指针</a:t>
            </a:r>
          </a:p>
        </p:txBody>
      </p:sp>
    </p:spTree>
    <p:extLst>
      <p:ext uri="{BB962C8B-B14F-4D97-AF65-F5344CB8AC3E}">
        <p14:creationId xmlns:p14="http://schemas.microsoft.com/office/powerpoint/2010/main" val="404801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fade">
                                      <p:cBhvr>
                                        <p:cTn id="7" dur="500"/>
                                        <p:tgtEl>
                                          <p:spTgt spid="3277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fade">
                                      <p:cBhvr>
                                        <p:cTn id="10" dur="500"/>
                                        <p:tgtEl>
                                          <p:spTgt spid="3277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animEffect transition="in" filter="fade">
                                      <p:cBhvr>
                                        <p:cTn id="15" dur="500"/>
                                        <p:tgtEl>
                                          <p:spTgt spid="3277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2771">
                                            <p:txEl>
                                              <p:pRg st="4" end="4"/>
                                            </p:txEl>
                                          </p:spTgt>
                                        </p:tgtEl>
                                        <p:attrNameLst>
                                          <p:attrName>style.visibility</p:attrName>
                                        </p:attrNameLst>
                                      </p:cBhvr>
                                      <p:to>
                                        <p:strVal val="visible"/>
                                      </p:to>
                                    </p:set>
                                    <p:anim calcmode="lin" valueType="num">
                                      <p:cBhvr additive="base">
                                        <p:cTn id="20"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2771">
                                            <p:txEl>
                                              <p:pRg st="5" end="5"/>
                                            </p:txEl>
                                          </p:spTgt>
                                        </p:tgtEl>
                                        <p:attrNameLst>
                                          <p:attrName>style.visibility</p:attrName>
                                        </p:attrNameLst>
                                      </p:cBhvr>
                                      <p:to>
                                        <p:strVal val="visible"/>
                                      </p:to>
                                    </p:set>
                                    <p:anim calcmode="lin" valueType="num">
                                      <p:cBhvr additive="base">
                                        <p:cTn id="26"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2771">
                                            <p:txEl>
                                              <p:pRg st="6" end="6"/>
                                            </p:txEl>
                                          </p:spTgt>
                                        </p:tgtEl>
                                        <p:attrNameLst>
                                          <p:attrName>style.visibility</p:attrName>
                                        </p:attrNameLst>
                                      </p:cBhvr>
                                      <p:to>
                                        <p:strVal val="visible"/>
                                      </p:to>
                                    </p:set>
                                    <p:anim calcmode="lin" valueType="num">
                                      <p:cBhvr additive="base">
                                        <p:cTn id="32"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623212" cy="5112568"/>
          </a:xfrm>
        </p:spPr>
        <p:txBody>
          <a:bodyPr/>
          <a:lstStyle/>
          <a:p>
            <a:pPr marL="0" indent="0">
              <a:buNone/>
            </a:pPr>
            <a:r>
              <a:rPr lang="en-US" altLang="zh-CN" sz="2400" b="1" dirty="0">
                <a:solidFill>
                  <a:srgbClr val="0000CC"/>
                </a:solidFill>
              </a:rPr>
              <a:t>【</a:t>
            </a:r>
            <a:r>
              <a:rPr lang="zh-CN" altLang="zh-CN" sz="2400" b="1" dirty="0">
                <a:solidFill>
                  <a:srgbClr val="0000CC"/>
                </a:solidFill>
              </a:rPr>
              <a:t>例</a:t>
            </a:r>
            <a:r>
              <a:rPr lang="en-US" altLang="zh-CN" sz="2400" b="1" dirty="0">
                <a:solidFill>
                  <a:srgbClr val="0000CC"/>
                </a:solidFill>
              </a:rPr>
              <a:t>2-3</a:t>
            </a:r>
            <a:r>
              <a:rPr lang="zh-CN" altLang="zh-CN" sz="2400" b="1" dirty="0">
                <a:solidFill>
                  <a:srgbClr val="0000CC"/>
                </a:solidFill>
              </a:rPr>
              <a:t>】</a:t>
            </a:r>
            <a:r>
              <a:rPr lang="en-US" altLang="zh-CN" sz="2400" b="1" dirty="0">
                <a:solidFill>
                  <a:srgbClr val="0000CC"/>
                </a:solidFill>
              </a:rPr>
              <a:t> void*</a:t>
            </a:r>
            <a:r>
              <a:rPr lang="zh-CN" altLang="zh-CN" sz="2400" b="1" dirty="0">
                <a:solidFill>
                  <a:srgbClr val="0000CC"/>
                </a:solidFill>
              </a:rPr>
              <a:t>指针的应用。</a:t>
            </a:r>
          </a:p>
          <a:p>
            <a:pPr marL="0" indent="0">
              <a:buNone/>
            </a:pPr>
            <a:r>
              <a:rPr lang="en-US" altLang="zh-CN" sz="2000" b="1" dirty="0"/>
              <a:t>#include&lt;</a:t>
            </a:r>
            <a:r>
              <a:rPr lang="en-US" altLang="zh-CN" sz="2000" b="1" dirty="0" err="1"/>
              <a:t>iostream</a:t>
            </a:r>
            <a:r>
              <a:rPr lang="en-US" altLang="zh-CN" sz="2000" b="1" dirty="0"/>
              <a:t>&gt;</a:t>
            </a:r>
            <a:endParaRPr lang="zh-CN" altLang="zh-CN" sz="2000" b="1" dirty="0"/>
          </a:p>
          <a:p>
            <a:pPr marL="0" indent="0">
              <a:buNone/>
            </a:pPr>
            <a:r>
              <a:rPr lang="en-US" altLang="zh-CN" sz="2000" b="1" dirty="0"/>
              <a:t>using namespace </a:t>
            </a:r>
            <a:r>
              <a:rPr lang="en-US" altLang="zh-CN" sz="2000" b="1" dirty="0" err="1"/>
              <a:t>std</a:t>
            </a:r>
            <a:r>
              <a:rPr lang="en-US" altLang="zh-CN" sz="2000" b="1" dirty="0"/>
              <a:t>;</a:t>
            </a:r>
            <a:endParaRPr lang="zh-CN" altLang="zh-CN" sz="2000" b="1" dirty="0"/>
          </a:p>
          <a:p>
            <a:pPr marL="0" indent="0">
              <a:buNone/>
            </a:pPr>
            <a:r>
              <a:rPr lang="en-US" altLang="zh-CN" sz="2000" b="1" dirty="0"/>
              <a:t>void  main(){</a:t>
            </a:r>
            <a:endParaRPr lang="zh-CN" altLang="zh-CN" sz="2000" b="1" dirty="0"/>
          </a:p>
          <a:p>
            <a:pPr marL="0" indent="0">
              <a:buNone/>
            </a:pPr>
            <a:r>
              <a:rPr lang="en-US" altLang="zh-CN" sz="2000" b="1" dirty="0"/>
              <a:t>	int </a:t>
            </a:r>
            <a:r>
              <a:rPr lang="en-US" altLang="zh-CN" sz="2000" b="1" dirty="0" err="1"/>
              <a:t>i</a:t>
            </a:r>
            <a:r>
              <a:rPr lang="en-US" altLang="zh-CN" sz="2000" b="1" dirty="0"/>
              <a:t>=4,*pi=&amp;</a:t>
            </a:r>
            <a:r>
              <a:rPr lang="en-US" altLang="zh-CN" sz="2000" b="1" dirty="0" err="1"/>
              <a:t>i</a:t>
            </a:r>
            <a:r>
              <a:rPr lang="en-US" altLang="zh-CN" sz="2000" b="1" dirty="0"/>
              <a:t>;</a:t>
            </a:r>
            <a:endParaRPr lang="zh-CN" altLang="zh-CN" sz="2000" b="1" dirty="0"/>
          </a:p>
          <a:p>
            <a:pPr marL="0" indent="0">
              <a:buNone/>
            </a:pPr>
            <a:r>
              <a:rPr lang="en-US" altLang="zh-CN" sz="2000" b="1" dirty="0"/>
              <a:t>	</a:t>
            </a:r>
            <a:r>
              <a:rPr lang="fr-FR" altLang="zh-CN" sz="2000" b="1" dirty="0"/>
              <a:t>void* pv;</a:t>
            </a:r>
            <a:endParaRPr lang="zh-CN" altLang="zh-CN" sz="2000" b="1" dirty="0"/>
          </a:p>
          <a:p>
            <a:pPr marL="0" indent="0">
              <a:buNone/>
            </a:pPr>
            <a:r>
              <a:rPr lang="fr-FR" altLang="zh-CN" sz="2000" b="1" dirty="0"/>
              <a:t>	double d=9,*pd=&amp;d;</a:t>
            </a:r>
            <a:endParaRPr lang="zh-CN" altLang="zh-CN" sz="2000" b="1" dirty="0"/>
          </a:p>
          <a:p>
            <a:pPr marL="0" indent="0">
              <a:buNone/>
            </a:pPr>
            <a:r>
              <a:rPr lang="fr-FR" altLang="zh-CN" sz="2000" b="1" dirty="0"/>
              <a:t>	</a:t>
            </a:r>
            <a:r>
              <a:rPr lang="en-US" altLang="zh-CN" sz="2000" b="1" dirty="0" err="1">
                <a:solidFill>
                  <a:srgbClr val="FF0000"/>
                </a:solidFill>
              </a:rPr>
              <a:t>pv</a:t>
            </a:r>
            <a:r>
              <a:rPr lang="en-US" altLang="zh-CN" sz="2000" b="1" dirty="0">
                <a:solidFill>
                  <a:srgbClr val="FF0000"/>
                </a:solidFill>
              </a:rPr>
              <a:t>=&amp;</a:t>
            </a:r>
            <a:r>
              <a:rPr lang="en-US" altLang="zh-CN" sz="2000" b="1" dirty="0" err="1">
                <a:solidFill>
                  <a:srgbClr val="FF0000"/>
                </a:solidFill>
              </a:rPr>
              <a:t>i</a:t>
            </a:r>
            <a:r>
              <a:rPr lang="en-US" altLang="zh-CN" sz="2000" b="1" dirty="0">
                <a:solidFill>
                  <a:srgbClr val="FF0000"/>
                </a:solidFill>
              </a:rPr>
              <a:t>;      </a:t>
            </a:r>
            <a:r>
              <a:rPr lang="en-US" altLang="zh-CN" sz="2000" b="1" dirty="0"/>
              <a:t>			//L1</a:t>
            </a:r>
            <a:r>
              <a:rPr lang="zh-CN" altLang="zh-CN" sz="2000" b="1" dirty="0"/>
              <a:t>：正确</a:t>
            </a:r>
          </a:p>
          <a:p>
            <a:pPr marL="0" indent="0">
              <a:buNone/>
            </a:pPr>
            <a:r>
              <a:rPr lang="en-US" altLang="zh-CN" sz="2000" b="1" dirty="0"/>
              <a:t>	</a:t>
            </a:r>
            <a:r>
              <a:rPr lang="en-US" altLang="zh-CN" sz="2000" b="1" dirty="0" err="1">
                <a:solidFill>
                  <a:srgbClr val="FF0000"/>
                </a:solidFill>
              </a:rPr>
              <a:t>pv</a:t>
            </a:r>
            <a:r>
              <a:rPr lang="en-US" altLang="zh-CN" sz="2000" b="1" dirty="0">
                <a:solidFill>
                  <a:srgbClr val="FF0000"/>
                </a:solidFill>
              </a:rPr>
              <a:t>=pi;      </a:t>
            </a:r>
            <a:r>
              <a:rPr lang="en-US" altLang="zh-CN" sz="2000" b="1" dirty="0"/>
              <a:t>			//L2</a:t>
            </a:r>
            <a:r>
              <a:rPr lang="zh-CN" altLang="zh-CN" sz="2000" b="1" dirty="0"/>
              <a:t>：正确</a:t>
            </a:r>
          </a:p>
          <a:p>
            <a:pPr marL="0" indent="0">
              <a:buNone/>
            </a:pPr>
            <a:r>
              <a:rPr lang="en-US" altLang="zh-CN" sz="2000" b="1" dirty="0"/>
              <a:t>	//</a:t>
            </a:r>
            <a:r>
              <a:rPr lang="en-US" altLang="zh-CN" sz="2000" b="1" dirty="0" err="1"/>
              <a:t>cout</a:t>
            </a:r>
            <a:r>
              <a:rPr lang="en-US" altLang="zh-CN" sz="2000" b="1" dirty="0"/>
              <a:t>&lt;&lt;*</a:t>
            </a:r>
            <a:r>
              <a:rPr lang="en-US" altLang="zh-CN" sz="2000" b="1" dirty="0" err="1"/>
              <a:t>pv</a:t>
            </a:r>
            <a:r>
              <a:rPr lang="en-US" altLang="zh-CN" sz="2000" b="1" dirty="0"/>
              <a:t>&lt;&lt;</a:t>
            </a:r>
            <a:r>
              <a:rPr lang="en-US" altLang="zh-CN" sz="2000" b="1" dirty="0" err="1"/>
              <a:t>endl</a:t>
            </a:r>
            <a:r>
              <a:rPr lang="en-US" altLang="zh-CN" sz="2000" b="1" dirty="0"/>
              <a:t>;		//L3</a:t>
            </a:r>
            <a:r>
              <a:rPr lang="zh-CN" altLang="zh-CN" sz="2000" b="1" dirty="0"/>
              <a:t>：错误</a:t>
            </a:r>
          </a:p>
          <a:p>
            <a:pPr marL="0" indent="0">
              <a:buNone/>
            </a:pPr>
            <a:r>
              <a:rPr lang="en-US" altLang="zh-CN" sz="2000" b="1" dirty="0"/>
              <a:t>	</a:t>
            </a:r>
            <a:r>
              <a:rPr lang="en-US" altLang="zh-CN" sz="2000" b="1" dirty="0" err="1">
                <a:solidFill>
                  <a:srgbClr val="FF0000"/>
                </a:solidFill>
              </a:rPr>
              <a:t>pv</a:t>
            </a:r>
            <a:r>
              <a:rPr lang="en-US" altLang="zh-CN" sz="2000" b="1" dirty="0">
                <a:solidFill>
                  <a:srgbClr val="FF0000"/>
                </a:solidFill>
              </a:rPr>
              <a:t>=</a:t>
            </a:r>
            <a:r>
              <a:rPr lang="en-US" altLang="zh-CN" sz="2000" b="1" dirty="0" err="1">
                <a:solidFill>
                  <a:srgbClr val="FF0000"/>
                </a:solidFill>
              </a:rPr>
              <a:t>pd</a:t>
            </a:r>
            <a:r>
              <a:rPr lang="en-US" altLang="zh-CN" sz="2000" b="1" dirty="0">
                <a:solidFill>
                  <a:srgbClr val="FF0000"/>
                </a:solidFill>
              </a:rPr>
              <a:t>;      </a:t>
            </a:r>
            <a:r>
              <a:rPr lang="en-US" altLang="zh-CN" sz="2000" b="1" dirty="0"/>
              <a:t>			//L4</a:t>
            </a:r>
            <a:r>
              <a:rPr lang="zh-CN" altLang="zh-CN" sz="2000" b="1" dirty="0"/>
              <a:t>：正确</a:t>
            </a:r>
          </a:p>
          <a:p>
            <a:pPr marL="0" indent="0">
              <a:buNone/>
            </a:pPr>
            <a:r>
              <a:rPr lang="en-US" altLang="zh-CN" sz="2000" b="1" dirty="0"/>
              <a:t>	</a:t>
            </a:r>
            <a:r>
              <a:rPr lang="fr-FR" altLang="zh-CN" sz="2000" b="1" dirty="0"/>
              <a:t>cout</a:t>
            </a:r>
            <a:r>
              <a:rPr lang="fr-FR" altLang="zh-CN" sz="2000" b="1" dirty="0">
                <a:solidFill>
                  <a:srgbClr val="FF0000"/>
                </a:solidFill>
              </a:rPr>
              <a:t>&lt;&lt;*(double*)pv</a:t>
            </a:r>
            <a:r>
              <a:rPr lang="fr-FR" altLang="zh-CN" sz="2000" b="1" dirty="0"/>
              <a:t>;	//L5</a:t>
            </a:r>
            <a:r>
              <a:rPr lang="zh-CN" altLang="zh-CN" sz="2000" b="1" dirty="0"/>
              <a:t>：正确，输出</a:t>
            </a:r>
            <a:r>
              <a:rPr lang="en-US" altLang="zh-CN" sz="2000" b="1" dirty="0"/>
              <a:t>9</a:t>
            </a:r>
            <a:endParaRPr lang="zh-CN" altLang="zh-CN" sz="2000" b="1" dirty="0"/>
          </a:p>
          <a:p>
            <a:pPr marL="0" indent="0">
              <a:buNone/>
            </a:pPr>
            <a:r>
              <a:rPr lang="en-US" altLang="zh-CN" sz="2000" b="1" dirty="0"/>
              <a:t>}</a:t>
            </a:r>
            <a:endParaRPr lang="zh-CN" altLang="zh-CN" sz="2000" b="1" dirty="0"/>
          </a:p>
          <a:p>
            <a:pPr marL="0" indent="0">
              <a:buNone/>
            </a:pPr>
            <a:endParaRPr lang="zh-CN" altLang="en-US" sz="2000" dirty="0"/>
          </a:p>
        </p:txBody>
      </p:sp>
      <p:sp>
        <p:nvSpPr>
          <p:cNvPr id="5" name="对话气泡: 矩形 4"/>
          <p:cNvSpPr/>
          <p:nvPr/>
        </p:nvSpPr>
        <p:spPr>
          <a:xfrm>
            <a:off x="4355976" y="1988840"/>
            <a:ext cx="2664296" cy="1368152"/>
          </a:xfrm>
          <a:prstGeom prst="wedgeRectCallout">
            <a:avLst>
              <a:gd name="adj1" fmla="val -122628"/>
              <a:gd name="adj2" fmla="val 440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void * </a:t>
            </a:r>
            <a:r>
              <a:rPr lang="en-US" altLang="zh-CN" sz="2000" b="1" dirty="0" err="1">
                <a:solidFill>
                  <a:schemeClr val="tx1"/>
                </a:solidFill>
              </a:rPr>
              <a:t>pv</a:t>
            </a:r>
            <a:r>
              <a:rPr lang="en-US" altLang="zh-CN" sz="2000" b="1" dirty="0">
                <a:solidFill>
                  <a:schemeClr val="tx1"/>
                </a:solidFill>
              </a:rPr>
              <a:t> </a:t>
            </a:r>
            <a:r>
              <a:rPr lang="zh-CN" altLang="en-US" sz="2000" b="1" dirty="0">
                <a:solidFill>
                  <a:schemeClr val="tx1"/>
                </a:solidFill>
              </a:rPr>
              <a:t>分别指向了</a:t>
            </a:r>
            <a:r>
              <a:rPr lang="en-US" altLang="zh-CN" sz="2000" b="1" dirty="0" err="1">
                <a:solidFill>
                  <a:schemeClr val="tx1"/>
                </a:solidFill>
              </a:rPr>
              <a:t>int、double</a:t>
            </a:r>
            <a:r>
              <a:rPr lang="zh-CN" altLang="en-US" sz="2000" b="1" dirty="0">
                <a:solidFill>
                  <a:schemeClr val="tx1"/>
                </a:solidFill>
              </a:rPr>
              <a:t>类型的数据，但使用前必须进行类型转换！</a:t>
            </a:r>
          </a:p>
        </p:txBody>
      </p:sp>
      <p:sp>
        <p:nvSpPr>
          <p:cNvPr id="6" name="Rectangle 3"/>
          <p:cNvSpPr>
            <a:spLocks noGrp="1" noChangeArrowheads="1"/>
          </p:cNvSpPr>
          <p:nvPr>
            <p:ph type="title"/>
          </p:nvPr>
        </p:nvSpPr>
        <p:spPr>
          <a:xfrm>
            <a:off x="678304" y="0"/>
            <a:ext cx="7596336" cy="865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2.3.2  </a:t>
            </a:r>
            <a:r>
              <a:rPr lang="zh-CN" altLang="zh-CN" sz="3200" b="1" dirty="0">
                <a:solidFill>
                  <a:srgbClr val="C00000"/>
                </a:solidFill>
              </a:rPr>
              <a:t>空指针，</a:t>
            </a:r>
            <a:r>
              <a:rPr lang="en-US" altLang="zh-CN" sz="3200" b="1" dirty="0">
                <a:solidFill>
                  <a:srgbClr val="C00000"/>
                </a:solidFill>
              </a:rPr>
              <a:t>void*</a:t>
            </a:r>
            <a:r>
              <a:rPr lang="zh-CN" altLang="en-US" sz="3200" b="1" dirty="0">
                <a:solidFill>
                  <a:srgbClr val="C00000"/>
                </a:solidFill>
              </a:rPr>
              <a:t>以及</a:t>
            </a:r>
            <a:r>
              <a:rPr lang="zh-CN" altLang="zh-CN" sz="3200" b="1" dirty="0">
                <a:solidFill>
                  <a:srgbClr val="C00000"/>
                </a:solidFill>
              </a:rPr>
              <a:t>获取数组首尾元素位置的指针</a:t>
            </a:r>
          </a:p>
        </p:txBody>
      </p:sp>
    </p:spTree>
    <p:extLst>
      <p:ext uri="{BB962C8B-B14F-4D97-AF65-F5344CB8AC3E}">
        <p14:creationId xmlns:p14="http://schemas.microsoft.com/office/powerpoint/2010/main" val="32931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b="1" dirty="0">
                <a:solidFill>
                  <a:srgbClr val="0000CC"/>
                </a:solidFill>
                <a:ea typeface="+mj-ea"/>
              </a:rPr>
              <a:t>3．begin</a:t>
            </a:r>
            <a:r>
              <a:rPr lang="zh-CN" altLang="zh-CN" sz="2400" b="1" dirty="0">
                <a:solidFill>
                  <a:srgbClr val="0000CC"/>
                </a:solidFill>
                <a:ea typeface="+mj-ea"/>
              </a:rPr>
              <a:t>和</a:t>
            </a:r>
            <a:r>
              <a:rPr lang="en-US" altLang="zh-CN" sz="2400" b="1" dirty="0">
                <a:solidFill>
                  <a:srgbClr val="0000CC"/>
                </a:solidFill>
                <a:ea typeface="+mj-ea"/>
              </a:rPr>
              <a:t>end(C++11)</a:t>
            </a:r>
          </a:p>
          <a:p>
            <a:pPr marL="400050" lvl="1" indent="0">
              <a:buNone/>
            </a:pPr>
            <a:r>
              <a:rPr lang="en-US" altLang="zh-CN" sz="2400" b="1" dirty="0"/>
              <a:t>&lt;iterator&gt;</a:t>
            </a:r>
            <a:r>
              <a:rPr lang="zh-CN" altLang="zh-CN" sz="2400" b="1" dirty="0"/>
              <a:t>头文件</a:t>
            </a:r>
            <a:r>
              <a:rPr lang="zh-CN" altLang="en-US" sz="2400" b="1" dirty="0"/>
              <a:t>的</a:t>
            </a:r>
            <a:r>
              <a:rPr lang="zh-CN" altLang="zh-CN" sz="2400" b="1" dirty="0"/>
              <a:t>两个函数，用于确定指向数组首元素</a:t>
            </a:r>
            <a:r>
              <a:rPr lang="zh-CN" altLang="en-US" sz="2400" b="1" dirty="0"/>
              <a:t>和尾</a:t>
            </a:r>
            <a:r>
              <a:rPr lang="zh-CN" altLang="zh-CN" sz="2400" b="1" dirty="0"/>
              <a:t>元素后一位置的指针，</a:t>
            </a:r>
            <a:r>
              <a:rPr lang="zh-CN" altLang="en-US" sz="2400" b="1" dirty="0"/>
              <a:t>方便</a:t>
            </a:r>
            <a:r>
              <a:rPr lang="zh-CN" altLang="zh-CN" sz="2400" b="1" dirty="0"/>
              <a:t>遍历数组</a:t>
            </a:r>
            <a:r>
              <a:rPr lang="zh-CN" altLang="en-US" sz="2400" b="1" dirty="0"/>
              <a:t>。</a:t>
            </a:r>
            <a:endParaRPr lang="en-US" altLang="zh-CN" sz="2400" b="1" dirty="0"/>
          </a:p>
          <a:p>
            <a:pPr marL="400050" lvl="1" indent="0">
              <a:buNone/>
            </a:pPr>
            <a:endParaRPr lang="en-US" altLang="zh-CN" dirty="0"/>
          </a:p>
          <a:p>
            <a:pPr marL="400050" lvl="1" indent="0">
              <a:buNone/>
            </a:pPr>
            <a:r>
              <a:rPr lang="en-US" altLang="zh-CN" sz="2400" b="1" dirty="0"/>
              <a:t>int a[] = { 1,2,3,4,5,6,7,8,9,10 };</a:t>
            </a:r>
            <a:endParaRPr lang="zh-CN" altLang="zh-CN" sz="2400" b="1" dirty="0"/>
          </a:p>
          <a:p>
            <a:pPr marL="400050" lvl="1" indent="0">
              <a:buNone/>
            </a:pPr>
            <a:r>
              <a:rPr lang="en-US" altLang="zh-CN" sz="2400" b="1" dirty="0"/>
              <a:t>for (int *p = begin(a); p != end(a); p++)</a:t>
            </a:r>
            <a:endParaRPr lang="zh-CN" altLang="zh-CN" sz="2400" b="1" dirty="0"/>
          </a:p>
          <a:p>
            <a:pPr marL="400050" lvl="1" indent="0">
              <a:buNone/>
            </a:pPr>
            <a:r>
              <a:rPr lang="en-US" altLang="zh-CN" sz="2400" b="1" dirty="0" err="1"/>
              <a:t>cout</a:t>
            </a:r>
            <a:r>
              <a:rPr lang="en-US" altLang="zh-CN" sz="2400" b="1" dirty="0"/>
              <a:t> &lt;&lt; *p &lt;&lt; ",";</a:t>
            </a:r>
            <a:endParaRPr lang="zh-CN" altLang="zh-CN" sz="2400" b="1" dirty="0"/>
          </a:p>
          <a:p>
            <a:pPr marL="400050" lvl="1" indent="0">
              <a:buNone/>
            </a:pPr>
            <a:r>
              <a:rPr lang="en-US" altLang="zh-CN" sz="2400" b="1" dirty="0" err="1"/>
              <a:t>cout</a:t>
            </a:r>
            <a:r>
              <a:rPr lang="en-US" altLang="zh-CN" sz="2400" b="1" dirty="0"/>
              <a:t> &lt;&lt; </a:t>
            </a:r>
            <a:r>
              <a:rPr lang="en-US" altLang="zh-CN" sz="2400" b="1" dirty="0" err="1"/>
              <a:t>endl</a:t>
            </a:r>
            <a:r>
              <a:rPr lang="en-US" altLang="zh-CN" sz="2400" b="1" dirty="0"/>
              <a:t>;</a:t>
            </a:r>
            <a:endParaRPr lang="zh-CN" altLang="zh-CN" sz="2400" b="1" dirty="0"/>
          </a:p>
          <a:p>
            <a:pPr marL="400050" lvl="1" indent="0">
              <a:buNone/>
            </a:pPr>
            <a:endParaRPr lang="en-US" altLang="zh-CN" dirty="0">
              <a:solidFill>
                <a:srgbClr val="0000CC"/>
              </a:solidFill>
            </a:endParaRPr>
          </a:p>
          <a:p>
            <a:pPr marL="400050" lvl="1" indent="0">
              <a:buNone/>
            </a:pPr>
            <a:r>
              <a:rPr lang="en-US" altLang="zh-CN" sz="2400" b="1" dirty="0">
                <a:solidFill>
                  <a:srgbClr val="0000CC"/>
                </a:solidFill>
              </a:rPr>
              <a:t>For </a:t>
            </a:r>
            <a:r>
              <a:rPr lang="zh-CN" altLang="en-US" sz="2400" b="1" dirty="0">
                <a:solidFill>
                  <a:srgbClr val="0000CC"/>
                </a:solidFill>
              </a:rPr>
              <a:t>循环依次输出数据组</a:t>
            </a:r>
            <a:r>
              <a:rPr lang="en-US" altLang="zh-CN" sz="2400" b="1" dirty="0">
                <a:solidFill>
                  <a:srgbClr val="0000CC"/>
                </a:solidFill>
              </a:rPr>
              <a:t>a</a:t>
            </a:r>
            <a:r>
              <a:rPr lang="zh-CN" altLang="en-US" sz="2400" b="1" dirty="0">
                <a:solidFill>
                  <a:srgbClr val="0000CC"/>
                </a:solidFill>
              </a:rPr>
              <a:t>的元素值！</a:t>
            </a:r>
          </a:p>
        </p:txBody>
      </p:sp>
      <p:sp>
        <p:nvSpPr>
          <p:cNvPr id="5" name="Rectangle 3"/>
          <p:cNvSpPr>
            <a:spLocks noGrp="1" noChangeArrowheads="1"/>
          </p:cNvSpPr>
          <p:nvPr>
            <p:ph type="title"/>
          </p:nvPr>
        </p:nvSpPr>
        <p:spPr>
          <a:xfrm>
            <a:off x="678304" y="0"/>
            <a:ext cx="7596336" cy="865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2.3.2  </a:t>
            </a:r>
            <a:r>
              <a:rPr lang="zh-CN" altLang="zh-CN" sz="3200" b="1" dirty="0">
                <a:solidFill>
                  <a:srgbClr val="C00000"/>
                </a:solidFill>
              </a:rPr>
              <a:t>空指针，</a:t>
            </a:r>
            <a:r>
              <a:rPr lang="en-US" altLang="zh-CN" sz="3200" b="1" dirty="0">
                <a:solidFill>
                  <a:srgbClr val="C00000"/>
                </a:solidFill>
              </a:rPr>
              <a:t>void*</a:t>
            </a:r>
            <a:r>
              <a:rPr lang="zh-CN" altLang="en-US" sz="3200" b="1" dirty="0">
                <a:solidFill>
                  <a:srgbClr val="C00000"/>
                </a:solidFill>
              </a:rPr>
              <a:t>以及</a:t>
            </a:r>
            <a:r>
              <a:rPr lang="zh-CN" altLang="zh-CN" sz="3200" b="1" dirty="0">
                <a:solidFill>
                  <a:srgbClr val="C00000"/>
                </a:solidFill>
              </a:rPr>
              <a:t>获取数组首尾元素位置的指针</a:t>
            </a:r>
          </a:p>
        </p:txBody>
      </p:sp>
    </p:spTree>
    <p:extLst>
      <p:ext uri="{BB962C8B-B14F-4D97-AF65-F5344CB8AC3E}">
        <p14:creationId xmlns:p14="http://schemas.microsoft.com/office/powerpoint/2010/main" val="68037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a:xfrm>
            <a:off x="611188" y="188641"/>
            <a:ext cx="7772400" cy="64807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2.3.3  new </a:t>
            </a:r>
            <a:r>
              <a:rPr lang="zh-CN" altLang="en-US" sz="3200" b="1" dirty="0">
                <a:solidFill>
                  <a:srgbClr val="C00000"/>
                </a:solidFill>
              </a:rPr>
              <a:t>和</a:t>
            </a:r>
            <a:r>
              <a:rPr lang="en-US" altLang="zh-CN" sz="3200" b="1" dirty="0">
                <a:solidFill>
                  <a:srgbClr val="C00000"/>
                </a:solidFill>
              </a:rPr>
              <a:t>delete</a:t>
            </a:r>
          </a:p>
        </p:txBody>
      </p:sp>
      <p:sp>
        <p:nvSpPr>
          <p:cNvPr id="41987" name="Rectangle 3"/>
          <p:cNvSpPr>
            <a:spLocks noGrp="1" noChangeArrowheads="1"/>
          </p:cNvSpPr>
          <p:nvPr>
            <p:ph idx="1"/>
          </p:nvPr>
        </p:nvSpPr>
        <p:spPr>
          <a:xfrm>
            <a:off x="212912" y="1116147"/>
            <a:ext cx="8679568" cy="5733256"/>
          </a:xfrm>
        </p:spPr>
        <p:txBody>
          <a:bodyPr/>
          <a:lstStyle/>
          <a:p>
            <a:pPr eaLnBrk="1" hangingPunct="1">
              <a:spcBef>
                <a:spcPts val="600"/>
              </a:spcBef>
              <a:spcAft>
                <a:spcPts val="600"/>
              </a:spcAft>
              <a:buFontTx/>
              <a:buNone/>
            </a:pPr>
            <a:r>
              <a:rPr lang="en-US" altLang="zh-CN" sz="2400" b="1" dirty="0">
                <a:solidFill>
                  <a:srgbClr val="0000CC"/>
                </a:solidFill>
              </a:rPr>
              <a:t>1. </a:t>
            </a:r>
            <a:r>
              <a:rPr lang="zh-CN" altLang="en-US" sz="2400" b="1" dirty="0">
                <a:solidFill>
                  <a:srgbClr val="0000CC"/>
                </a:solidFill>
              </a:rPr>
              <a:t>动态存储管理的概念</a:t>
            </a:r>
          </a:p>
          <a:p>
            <a:pPr eaLnBrk="1" hangingPunct="1">
              <a:spcBef>
                <a:spcPts val="600"/>
              </a:spcBef>
              <a:spcAft>
                <a:spcPts val="600"/>
              </a:spcAft>
              <a:buFontTx/>
              <a:buNone/>
            </a:pPr>
            <a:r>
              <a:rPr lang="en-US" altLang="zh-CN" sz="2800" b="1" dirty="0"/>
              <a:t>		</a:t>
            </a:r>
            <a:r>
              <a:rPr lang="zh-CN" altLang="en-US" sz="2200" b="1" dirty="0"/>
              <a:t>系统为每个程序提供了一个在程序执行时可用的内存空间，这个内存空间被称为</a:t>
            </a:r>
            <a:r>
              <a:rPr lang="zh-CN" altLang="en-US" sz="2200" b="1" dirty="0">
                <a:solidFill>
                  <a:srgbClr val="FF0000"/>
                </a:solidFill>
              </a:rPr>
              <a:t>空闲存储区</a:t>
            </a:r>
            <a:r>
              <a:rPr lang="zh-CN" altLang="en-US" sz="2200" b="1" dirty="0"/>
              <a:t>或</a:t>
            </a:r>
            <a:r>
              <a:rPr lang="zh-CN" altLang="en-US" sz="2200" b="1" dirty="0">
                <a:solidFill>
                  <a:srgbClr val="FF0000"/>
                </a:solidFill>
              </a:rPr>
              <a:t>堆</a:t>
            </a:r>
            <a:r>
              <a:rPr lang="zh-CN" altLang="en-US" sz="2200" b="1" dirty="0"/>
              <a:t>（</a:t>
            </a:r>
            <a:r>
              <a:rPr lang="en-US" altLang="zh-CN" sz="2200" b="1" dirty="0"/>
              <a:t>heap</a:t>
            </a:r>
            <a:r>
              <a:rPr lang="zh-CN" altLang="en-US" sz="2200" b="1" dirty="0"/>
              <a:t>），运行时刻的内存分配就称为</a:t>
            </a:r>
            <a:r>
              <a:rPr lang="zh-CN" altLang="en-US" sz="2200" b="1" dirty="0">
                <a:solidFill>
                  <a:srgbClr val="FF0000"/>
                </a:solidFill>
              </a:rPr>
              <a:t>动态内存分配</a:t>
            </a:r>
            <a:r>
              <a:rPr lang="zh-CN" altLang="en-US" sz="2200" b="1" dirty="0"/>
              <a:t>。</a:t>
            </a:r>
          </a:p>
          <a:p>
            <a:pPr eaLnBrk="1" hangingPunct="1">
              <a:spcBef>
                <a:spcPts val="600"/>
              </a:spcBef>
              <a:spcAft>
                <a:spcPts val="600"/>
              </a:spcAft>
              <a:buFontTx/>
              <a:buNone/>
            </a:pPr>
            <a:r>
              <a:rPr lang="en-US" altLang="zh-CN" sz="2400" b="1" dirty="0">
                <a:solidFill>
                  <a:srgbClr val="0000CC"/>
                </a:solidFill>
              </a:rPr>
              <a:t>2. C</a:t>
            </a:r>
            <a:r>
              <a:rPr lang="zh-CN" altLang="en-US" sz="2400" b="1" dirty="0">
                <a:solidFill>
                  <a:srgbClr val="0000CC"/>
                </a:solidFill>
              </a:rPr>
              <a:t>用</a:t>
            </a:r>
            <a:r>
              <a:rPr lang="en-US" altLang="zh-CN" sz="2400" b="1" dirty="0" err="1">
                <a:solidFill>
                  <a:srgbClr val="0000CC"/>
                </a:solidFill>
              </a:rPr>
              <a:t>malloc</a:t>
            </a:r>
            <a:r>
              <a:rPr lang="zh-CN" altLang="en-US" sz="2400" b="1" dirty="0">
                <a:solidFill>
                  <a:srgbClr val="0000CC"/>
                </a:solidFill>
              </a:rPr>
              <a:t>和</a:t>
            </a:r>
            <a:r>
              <a:rPr lang="en-US" altLang="zh-CN" sz="2400" b="1" dirty="0">
                <a:solidFill>
                  <a:srgbClr val="0000CC"/>
                </a:solidFill>
              </a:rPr>
              <a:t>free</a:t>
            </a:r>
            <a:r>
              <a:rPr lang="zh-CN" altLang="en-US" sz="2400" b="1" dirty="0">
                <a:solidFill>
                  <a:srgbClr val="0000CC"/>
                </a:solidFill>
              </a:rPr>
              <a:t>进行动态内存分配，操作麻烦</a:t>
            </a:r>
          </a:p>
          <a:p>
            <a:pPr marL="0" indent="0">
              <a:spcBef>
                <a:spcPts val="600"/>
              </a:spcBef>
              <a:spcAft>
                <a:spcPts val="600"/>
              </a:spcAft>
              <a:buNone/>
            </a:pPr>
            <a:r>
              <a:rPr lang="en-US" altLang="zh-CN" sz="2000" b="1" dirty="0"/>
              <a:t>    #include&lt;</a:t>
            </a:r>
            <a:r>
              <a:rPr lang="en-US" altLang="zh-CN" sz="2000" b="1" dirty="0" err="1"/>
              <a:t>stdlib.h</a:t>
            </a:r>
            <a:r>
              <a:rPr lang="en-US" altLang="zh-CN" sz="2000" b="1" dirty="0"/>
              <a:t>&gt;		//</a:t>
            </a:r>
            <a:r>
              <a:rPr lang="en-US" altLang="zh-CN" sz="2000" b="1" dirty="0" err="1"/>
              <a:t>malloc</a:t>
            </a:r>
            <a:r>
              <a:rPr lang="zh-CN" altLang="zh-CN" sz="2000" b="1" dirty="0"/>
              <a:t>和</a:t>
            </a:r>
            <a:r>
              <a:rPr lang="en-US" altLang="zh-CN" sz="2000" b="1" dirty="0"/>
              <a:t>free</a:t>
            </a:r>
            <a:r>
              <a:rPr lang="zh-CN" altLang="zh-CN" sz="2000" b="1" dirty="0"/>
              <a:t>定义于此头文件中</a:t>
            </a:r>
          </a:p>
          <a:p>
            <a:pPr marL="0" indent="0">
              <a:spcBef>
                <a:spcPts val="600"/>
              </a:spcBef>
              <a:spcAft>
                <a:spcPts val="600"/>
              </a:spcAft>
              <a:buNone/>
            </a:pPr>
            <a:r>
              <a:rPr lang="en-US" altLang="zh-CN" sz="2000" b="1" dirty="0"/>
              <a:t>    void main(){</a:t>
            </a:r>
            <a:endParaRPr lang="zh-CN" altLang="zh-CN" sz="2000" b="1" dirty="0"/>
          </a:p>
          <a:p>
            <a:pPr marL="0" indent="0">
              <a:spcBef>
                <a:spcPts val="600"/>
              </a:spcBef>
              <a:spcAft>
                <a:spcPts val="600"/>
              </a:spcAft>
              <a:buNone/>
            </a:pPr>
            <a:r>
              <a:rPr lang="en-US" altLang="zh-CN" sz="2000" b="1" dirty="0"/>
              <a:t>	int *p;	</a:t>
            </a:r>
          </a:p>
          <a:p>
            <a:pPr marL="0" indent="0">
              <a:spcBef>
                <a:spcPts val="600"/>
              </a:spcBef>
              <a:spcAft>
                <a:spcPts val="600"/>
              </a:spcAft>
              <a:buNone/>
            </a:pPr>
            <a:r>
              <a:rPr lang="en-US" altLang="zh-CN" sz="2000" b="1" dirty="0"/>
              <a:t>	//</a:t>
            </a:r>
            <a:r>
              <a:rPr lang="zh-CN" altLang="zh-CN" sz="2000" b="1" dirty="0"/>
              <a:t>从堆中分配</a:t>
            </a:r>
            <a:r>
              <a:rPr lang="en-US" altLang="zh-CN" sz="2000" b="1" dirty="0"/>
              <a:t>1</a:t>
            </a:r>
            <a:r>
              <a:rPr lang="zh-CN" altLang="zh-CN" sz="2000" b="1" dirty="0"/>
              <a:t>个</a:t>
            </a:r>
            <a:r>
              <a:rPr lang="en-US" altLang="zh-CN" sz="2000" b="1" dirty="0"/>
              <a:t>int</a:t>
            </a:r>
            <a:r>
              <a:rPr lang="zh-CN" altLang="zh-CN" sz="2000" b="1" dirty="0"/>
              <a:t>对象需要的内存并将转换为</a:t>
            </a:r>
            <a:r>
              <a:rPr lang="en-US" altLang="zh-CN" sz="2000" b="1" dirty="0" smtClean="0"/>
              <a:t>int*</a:t>
            </a:r>
            <a:r>
              <a:rPr lang="zh-CN" altLang="zh-CN" sz="2000" b="1" dirty="0" smtClean="0"/>
              <a:t>类型</a:t>
            </a:r>
            <a:endParaRPr lang="zh-CN" altLang="zh-CN" sz="2000" b="1" dirty="0"/>
          </a:p>
          <a:p>
            <a:pPr marL="0" indent="0">
              <a:spcBef>
                <a:spcPts val="600"/>
              </a:spcBef>
              <a:spcAft>
                <a:spcPts val="600"/>
              </a:spcAft>
              <a:buNone/>
            </a:pPr>
            <a:r>
              <a:rPr lang="en-US" altLang="zh-CN" sz="2000" b="1" dirty="0"/>
              <a:t>	p=(int*)</a:t>
            </a:r>
            <a:r>
              <a:rPr lang="en-US" altLang="zh-CN" sz="2000" b="1" dirty="0" err="1"/>
              <a:t>malloc</a:t>
            </a:r>
            <a:r>
              <a:rPr lang="en-US" altLang="zh-CN" sz="2000" b="1" dirty="0"/>
              <a:t>(</a:t>
            </a:r>
            <a:r>
              <a:rPr lang="en-US" altLang="zh-CN" sz="2000" b="1" dirty="0" err="1"/>
              <a:t>sizeof</a:t>
            </a:r>
            <a:r>
              <a:rPr lang="en-US" altLang="zh-CN" sz="2000" b="1" dirty="0"/>
              <a:t>(int));</a:t>
            </a:r>
            <a:endParaRPr lang="zh-CN" altLang="zh-CN" sz="2000" b="1" dirty="0"/>
          </a:p>
          <a:p>
            <a:pPr marL="0" indent="0">
              <a:spcBef>
                <a:spcPts val="600"/>
              </a:spcBef>
              <a:spcAft>
                <a:spcPts val="600"/>
              </a:spcAft>
              <a:buNone/>
            </a:pPr>
            <a:r>
              <a:rPr lang="en-US" altLang="zh-CN" sz="2000" b="1" dirty="0"/>
              <a:t>	*p=23;</a:t>
            </a:r>
            <a:endParaRPr lang="zh-CN" altLang="zh-CN" sz="2000" b="1" dirty="0"/>
          </a:p>
          <a:p>
            <a:pPr marL="0" indent="0">
              <a:spcBef>
                <a:spcPts val="600"/>
              </a:spcBef>
              <a:spcAft>
                <a:spcPts val="600"/>
              </a:spcAft>
              <a:buNone/>
            </a:pPr>
            <a:r>
              <a:rPr lang="en-US" altLang="zh-CN" sz="2000" b="1" dirty="0"/>
              <a:t>	free(p);                 	//</a:t>
            </a:r>
            <a:r>
              <a:rPr lang="zh-CN" altLang="zh-CN" sz="2000" b="1" dirty="0"/>
              <a:t>释放堆内存</a:t>
            </a:r>
          </a:p>
          <a:p>
            <a:pPr marL="0" indent="0">
              <a:spcBef>
                <a:spcPts val="600"/>
              </a:spcBef>
              <a:spcAft>
                <a:spcPts val="600"/>
              </a:spcAft>
              <a:buNone/>
            </a:pPr>
            <a:r>
              <a:rPr lang="en-US" altLang="zh-CN" sz="2000" b="1" dirty="0"/>
              <a:t>    }</a:t>
            </a:r>
            <a:endParaRPr lang="zh-CN" altLang="zh-CN" sz="2000" b="1" dirty="0"/>
          </a:p>
        </p:txBody>
      </p:sp>
    </p:spTree>
    <p:extLst>
      <p:ext uri="{BB962C8B-B14F-4D97-AF65-F5344CB8AC3E}">
        <p14:creationId xmlns:p14="http://schemas.microsoft.com/office/powerpoint/2010/main" val="356399068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 calcmode="lin" valueType="num">
                                      <p:cBhvr additive="base">
                                        <p:cTn id="19"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 calcmode="lin" valueType="num">
                                      <p:cBhvr additive="base">
                                        <p:cTn id="23"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anim calcmode="lin" valueType="num">
                                      <p:cBhvr additive="base">
                                        <p:cTn id="27"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anim calcmode="lin" valueType="num">
                                      <p:cBhvr additive="base">
                                        <p:cTn id="31"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987">
                                            <p:txEl>
                                              <p:pRg st="7" end="7"/>
                                            </p:txEl>
                                          </p:spTgt>
                                        </p:tgtEl>
                                        <p:attrNameLst>
                                          <p:attrName>style.visibility</p:attrName>
                                        </p:attrNameLst>
                                      </p:cBhvr>
                                      <p:to>
                                        <p:strVal val="visible"/>
                                      </p:to>
                                    </p:set>
                                    <p:anim calcmode="lin" valueType="num">
                                      <p:cBhvr additive="base">
                                        <p:cTn id="35"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98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 calcmode="lin" valueType="num">
                                      <p:cBhvr additive="base">
                                        <p:cTn id="39"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anim calcmode="lin" valueType="num">
                                      <p:cBhvr additive="base">
                                        <p:cTn id="43"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987">
                                            <p:txEl>
                                              <p:pRg st="10" end="10"/>
                                            </p:txEl>
                                          </p:spTgt>
                                        </p:tgtEl>
                                        <p:attrNameLst>
                                          <p:attrName>style.visibility</p:attrName>
                                        </p:attrNameLst>
                                      </p:cBhvr>
                                      <p:to>
                                        <p:strVal val="visible"/>
                                      </p:to>
                                    </p:set>
                                    <p:anim calcmode="lin" valueType="num">
                                      <p:cBhvr additive="base">
                                        <p:cTn id="47"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a:xfrm>
            <a:off x="684213" y="116632"/>
            <a:ext cx="7772400" cy="8367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2.3.3  new </a:t>
            </a:r>
            <a:r>
              <a:rPr lang="zh-CN" altLang="en-US" sz="3200" b="1" dirty="0">
                <a:solidFill>
                  <a:srgbClr val="C00000"/>
                </a:solidFill>
              </a:rPr>
              <a:t>和</a:t>
            </a:r>
            <a:r>
              <a:rPr lang="en-US" altLang="zh-CN" sz="3200" b="1" dirty="0">
                <a:solidFill>
                  <a:srgbClr val="C00000"/>
                </a:solidFill>
              </a:rPr>
              <a:t>delete</a:t>
            </a:r>
          </a:p>
        </p:txBody>
      </p:sp>
      <p:sp>
        <p:nvSpPr>
          <p:cNvPr id="43011" name="Rectangle 3"/>
          <p:cNvSpPr>
            <a:spLocks noGrp="1" noChangeArrowheads="1"/>
          </p:cNvSpPr>
          <p:nvPr>
            <p:ph idx="1"/>
          </p:nvPr>
        </p:nvSpPr>
        <p:spPr>
          <a:xfrm>
            <a:off x="684213" y="1124745"/>
            <a:ext cx="8062912" cy="5184576"/>
          </a:xfrm>
        </p:spPr>
        <p:txBody>
          <a:bodyPr/>
          <a:lstStyle/>
          <a:p>
            <a:pPr eaLnBrk="1" hangingPunct="1">
              <a:buFontTx/>
              <a:buNone/>
            </a:pPr>
            <a:r>
              <a:rPr lang="en-US" altLang="zh-CN" sz="2400" b="1" dirty="0">
                <a:solidFill>
                  <a:srgbClr val="0000CC"/>
                </a:solidFill>
              </a:rPr>
              <a:t>3. C</a:t>
            </a:r>
            <a:r>
              <a:rPr lang="zh-CN" altLang="en-US" sz="2400" b="1" dirty="0">
                <a:solidFill>
                  <a:srgbClr val="0000CC"/>
                </a:solidFill>
              </a:rPr>
              <a:t>＋＋动态内存分可由</a:t>
            </a:r>
            <a:r>
              <a:rPr lang="en-US" altLang="zh-CN" sz="2400" b="1" dirty="0">
                <a:solidFill>
                  <a:srgbClr val="0000CC"/>
                </a:solidFill>
              </a:rPr>
              <a:t>new, delete</a:t>
            </a:r>
            <a:r>
              <a:rPr lang="zh-CN" altLang="en-US" sz="2400" b="1" dirty="0">
                <a:solidFill>
                  <a:srgbClr val="0000CC"/>
                </a:solidFill>
              </a:rPr>
              <a:t>运算符完成</a:t>
            </a:r>
          </a:p>
          <a:p>
            <a:pPr eaLnBrk="1" hangingPunct="1">
              <a:lnSpc>
                <a:spcPct val="150000"/>
              </a:lnSpc>
            </a:pPr>
            <a:r>
              <a:rPr lang="en-US" altLang="zh-CN" sz="2400" b="1" dirty="0">
                <a:solidFill>
                  <a:srgbClr val="FF0000"/>
                </a:solidFill>
              </a:rPr>
              <a:t>New</a:t>
            </a:r>
            <a:r>
              <a:rPr lang="zh-CN" altLang="en-US" sz="2400" b="1" dirty="0">
                <a:solidFill>
                  <a:srgbClr val="FF0000"/>
                </a:solidFill>
              </a:rPr>
              <a:t>用于从内存中分配指定大小的内存</a:t>
            </a:r>
          </a:p>
          <a:p>
            <a:pPr lvl="1" eaLnBrk="1" hangingPunct="1">
              <a:lnSpc>
                <a:spcPct val="150000"/>
              </a:lnSpc>
            </a:pPr>
            <a:r>
              <a:rPr lang="zh-CN" altLang="en-US" sz="2400" b="1" dirty="0"/>
              <a:t>用法</a:t>
            </a:r>
            <a:r>
              <a:rPr lang="en-US" altLang="zh-CN" sz="2400" b="1" dirty="0"/>
              <a:t>1</a:t>
            </a:r>
            <a:r>
              <a:rPr lang="zh-CN" altLang="en-US" sz="2400" b="1" dirty="0"/>
              <a:t>：</a:t>
            </a:r>
            <a:r>
              <a:rPr lang="en-US" altLang="zh-CN" sz="2400" b="1" dirty="0"/>
              <a:t>p=new type;</a:t>
            </a:r>
          </a:p>
          <a:p>
            <a:pPr lvl="1" eaLnBrk="1" hangingPunct="1">
              <a:lnSpc>
                <a:spcPct val="150000"/>
              </a:lnSpc>
            </a:pPr>
            <a:r>
              <a:rPr lang="zh-CN" altLang="en-US" sz="2400" b="1" dirty="0"/>
              <a:t>用法</a:t>
            </a:r>
            <a:r>
              <a:rPr lang="en-US" altLang="zh-CN" sz="2400" b="1" dirty="0"/>
              <a:t>2</a:t>
            </a:r>
            <a:r>
              <a:rPr lang="zh-CN" altLang="en-US" sz="2400" b="1" dirty="0"/>
              <a:t>：</a:t>
            </a:r>
            <a:r>
              <a:rPr lang="en-US" altLang="zh-CN" sz="2400" b="1" dirty="0"/>
              <a:t>p=new type(x);</a:t>
            </a:r>
          </a:p>
          <a:p>
            <a:pPr lvl="1" eaLnBrk="1" hangingPunct="1">
              <a:lnSpc>
                <a:spcPct val="150000"/>
              </a:lnSpc>
            </a:pPr>
            <a:r>
              <a:rPr lang="zh-CN" altLang="en-US" sz="2400" b="1" dirty="0"/>
              <a:t>用法</a:t>
            </a:r>
            <a:r>
              <a:rPr lang="en-US" altLang="zh-CN" sz="2400" b="1" dirty="0"/>
              <a:t>3</a:t>
            </a:r>
            <a:r>
              <a:rPr lang="zh-CN" altLang="en-US" sz="2400" b="1" dirty="0"/>
              <a:t>：</a:t>
            </a:r>
            <a:r>
              <a:rPr lang="en-US" altLang="zh-CN" sz="2400" b="1" dirty="0"/>
              <a:t>p=new type[n];</a:t>
            </a:r>
          </a:p>
          <a:p>
            <a:pPr eaLnBrk="1" hangingPunct="1">
              <a:lnSpc>
                <a:spcPct val="150000"/>
              </a:lnSpc>
            </a:pPr>
            <a:r>
              <a:rPr lang="en-US" altLang="zh-CN" sz="2400" b="1" dirty="0">
                <a:solidFill>
                  <a:srgbClr val="FF0000"/>
                </a:solidFill>
              </a:rPr>
              <a:t>delete</a:t>
            </a:r>
            <a:r>
              <a:rPr lang="zh-CN" altLang="en-US" sz="2400" b="1" dirty="0">
                <a:solidFill>
                  <a:srgbClr val="FF0000"/>
                </a:solidFill>
              </a:rPr>
              <a:t>用于释放</a:t>
            </a:r>
            <a:r>
              <a:rPr lang="en-US" altLang="zh-CN" sz="2400" b="1" dirty="0">
                <a:solidFill>
                  <a:srgbClr val="FF0000"/>
                </a:solidFill>
              </a:rPr>
              <a:t>new</a:t>
            </a:r>
            <a:r>
              <a:rPr lang="zh-CN" altLang="en-US" sz="2400" b="1" dirty="0">
                <a:solidFill>
                  <a:srgbClr val="FF0000"/>
                </a:solidFill>
              </a:rPr>
              <a:t>分配的堆内存</a:t>
            </a:r>
          </a:p>
          <a:p>
            <a:pPr lvl="1" eaLnBrk="1" hangingPunct="1">
              <a:lnSpc>
                <a:spcPct val="150000"/>
              </a:lnSpc>
            </a:pPr>
            <a:r>
              <a:rPr lang="zh-CN" altLang="en-US" sz="2400" b="1" dirty="0"/>
              <a:t>用法</a:t>
            </a:r>
            <a:r>
              <a:rPr lang="en-US" altLang="zh-CN" sz="2400" b="1" dirty="0"/>
              <a:t>1</a:t>
            </a:r>
            <a:r>
              <a:rPr lang="zh-CN" altLang="en-US" sz="2400" b="1" dirty="0"/>
              <a:t>：</a:t>
            </a:r>
            <a:r>
              <a:rPr lang="en-US" altLang="zh-CN" sz="2400" b="1" dirty="0"/>
              <a:t>delete p;</a:t>
            </a:r>
          </a:p>
          <a:p>
            <a:pPr lvl="1" eaLnBrk="1" hangingPunct="1">
              <a:lnSpc>
                <a:spcPct val="150000"/>
              </a:lnSpc>
            </a:pPr>
            <a:r>
              <a:rPr lang="zh-CN" altLang="en-US" sz="2400" b="1" dirty="0"/>
              <a:t>用法</a:t>
            </a:r>
            <a:r>
              <a:rPr lang="en-US" altLang="zh-CN" sz="2400" b="1" dirty="0"/>
              <a:t>2</a:t>
            </a:r>
            <a:r>
              <a:rPr lang="zh-CN" altLang="en-US" sz="2400" b="1" dirty="0"/>
              <a:t>：</a:t>
            </a:r>
            <a:r>
              <a:rPr lang="en-US" altLang="zh-CN" sz="2400" b="1" dirty="0"/>
              <a:t>delete [ ]p;</a:t>
            </a:r>
          </a:p>
          <a:p>
            <a:pPr marL="0" indent="0" eaLnBrk="1" hangingPunct="1">
              <a:lnSpc>
                <a:spcPct val="80000"/>
              </a:lnSpc>
              <a:buNone/>
            </a:pPr>
            <a:endParaRPr lang="zh-CN" altLang="en-US" sz="2400" b="1" dirty="0"/>
          </a:p>
        </p:txBody>
      </p:sp>
    </p:spTree>
    <p:extLst>
      <p:ext uri="{BB962C8B-B14F-4D97-AF65-F5344CB8AC3E}">
        <p14:creationId xmlns:p14="http://schemas.microsoft.com/office/powerpoint/2010/main" val="40552688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79512" y="188640"/>
            <a:ext cx="8712968" cy="6552728"/>
          </a:xfrm>
        </p:spPr>
        <p:txBody>
          <a:bodyPr/>
          <a:lstStyle/>
          <a:p>
            <a:pPr marL="0" indent="0" eaLnBrk="1" hangingPunct="1">
              <a:lnSpc>
                <a:spcPct val="80000"/>
              </a:lnSpc>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2-4】  </a:t>
            </a:r>
            <a:r>
              <a:rPr lang="zh-CN" altLang="en-US" sz="2400" b="1" dirty="0">
                <a:solidFill>
                  <a:srgbClr val="0000CC"/>
                </a:solidFill>
              </a:rPr>
              <a:t>用</a:t>
            </a:r>
            <a:r>
              <a:rPr lang="en-US" altLang="zh-CN" sz="2400" b="1" dirty="0">
                <a:solidFill>
                  <a:srgbClr val="0000CC"/>
                </a:solidFill>
              </a:rPr>
              <a:t>new</a:t>
            </a:r>
            <a:r>
              <a:rPr lang="zh-CN" altLang="en-US" sz="2400" b="1" dirty="0">
                <a:solidFill>
                  <a:srgbClr val="0000CC"/>
                </a:solidFill>
              </a:rPr>
              <a:t>和</a:t>
            </a:r>
            <a:r>
              <a:rPr lang="en-US" altLang="zh-CN" sz="2400" b="1" dirty="0">
                <a:solidFill>
                  <a:srgbClr val="0000CC"/>
                </a:solidFill>
              </a:rPr>
              <a:t>delete</a:t>
            </a:r>
            <a:r>
              <a:rPr lang="zh-CN" altLang="en-US" sz="2400" b="1" dirty="0">
                <a:solidFill>
                  <a:srgbClr val="0000CC"/>
                </a:solidFill>
              </a:rPr>
              <a:t>分配与释放堆内存。</a:t>
            </a:r>
          </a:p>
          <a:p>
            <a:pPr marL="0" indent="0">
              <a:buNone/>
            </a:pPr>
            <a:r>
              <a:rPr lang="fr-FR" altLang="zh-CN" sz="1800" b="1" dirty="0"/>
              <a:t>    #include &lt;iostream&gt;</a:t>
            </a:r>
            <a:endParaRPr lang="zh-CN" altLang="zh-CN" sz="1800" b="1" dirty="0"/>
          </a:p>
          <a:p>
            <a:pPr marL="0" indent="0">
              <a:buNone/>
            </a:pPr>
            <a:r>
              <a:rPr lang="fr-FR" altLang="zh-CN" sz="1800" b="1" dirty="0"/>
              <a:t>    using namespace std;</a:t>
            </a:r>
            <a:endParaRPr lang="zh-CN" altLang="zh-CN" sz="1800" b="1" dirty="0"/>
          </a:p>
          <a:p>
            <a:pPr marL="0" indent="0">
              <a:buNone/>
            </a:pPr>
            <a:r>
              <a:rPr lang="fr-FR" altLang="zh-CN" sz="1800" b="1" dirty="0"/>
              <a:t>    void main(){</a:t>
            </a:r>
            <a:endParaRPr lang="zh-CN" altLang="zh-CN" sz="1800" b="1" dirty="0"/>
          </a:p>
          <a:p>
            <a:pPr marL="0" indent="0">
              <a:buNone/>
            </a:pPr>
            <a:r>
              <a:rPr lang="fr-FR" altLang="zh-CN" sz="1800" b="1" dirty="0"/>
              <a:t>	int *p1,*p2,*p3;</a:t>
            </a:r>
            <a:endParaRPr lang="zh-CN" altLang="zh-CN" sz="1800" b="1" dirty="0"/>
          </a:p>
          <a:p>
            <a:pPr marL="0" indent="0">
              <a:buNone/>
            </a:pPr>
            <a:r>
              <a:rPr lang="fr-FR" altLang="zh-CN" sz="1800" b="1" dirty="0"/>
              <a:t>	</a:t>
            </a:r>
            <a:r>
              <a:rPr lang="fr-FR" altLang="zh-CN" sz="1800" b="1" dirty="0">
                <a:solidFill>
                  <a:srgbClr val="0000CC"/>
                </a:solidFill>
              </a:rPr>
              <a:t>p1=new int;     </a:t>
            </a:r>
            <a:r>
              <a:rPr lang="fr-FR" altLang="zh-CN" sz="1800" b="1" dirty="0"/>
              <a:t>	//</a:t>
            </a:r>
            <a:r>
              <a:rPr lang="zh-CN" altLang="zh-CN" sz="1800" b="1" dirty="0"/>
              <a:t>分配一个能够存放</a:t>
            </a:r>
            <a:r>
              <a:rPr lang="fr-FR" altLang="zh-CN" sz="1800" b="1" dirty="0"/>
              <a:t>int</a:t>
            </a:r>
            <a:r>
              <a:rPr lang="zh-CN" altLang="zh-CN" sz="1800" b="1" dirty="0"/>
              <a:t>类型数据的内存区域</a:t>
            </a:r>
          </a:p>
          <a:p>
            <a:pPr marL="0" indent="0">
              <a:buNone/>
            </a:pPr>
            <a:r>
              <a:rPr lang="fr-FR" altLang="zh-CN" sz="1800" b="1" dirty="0"/>
              <a:t>	</a:t>
            </a:r>
            <a:r>
              <a:rPr lang="fr-FR" altLang="zh-CN" sz="1800" b="1" dirty="0">
                <a:solidFill>
                  <a:srgbClr val="0000CC"/>
                </a:solidFill>
              </a:rPr>
              <a:t>p2=new int(10);  </a:t>
            </a:r>
            <a:r>
              <a:rPr lang="fr-FR" altLang="zh-CN" sz="1800" b="1" dirty="0"/>
              <a:t>	//</a:t>
            </a:r>
            <a:r>
              <a:rPr lang="zh-CN" altLang="zh-CN" sz="1800" b="1" dirty="0"/>
              <a:t>分配一个</a:t>
            </a:r>
            <a:r>
              <a:rPr lang="fr-FR" altLang="zh-CN" sz="1800" b="1" dirty="0"/>
              <a:t>int</a:t>
            </a:r>
            <a:r>
              <a:rPr lang="zh-CN" altLang="zh-CN" sz="1800" b="1" dirty="0"/>
              <a:t>类型大小的内存区域，并将</a:t>
            </a:r>
            <a:r>
              <a:rPr lang="fr-FR" altLang="zh-CN" sz="1800" b="1" dirty="0"/>
              <a:t>10</a:t>
            </a:r>
            <a:r>
              <a:rPr lang="zh-CN" altLang="zh-CN" sz="1800" b="1" dirty="0"/>
              <a:t>存入其中</a:t>
            </a:r>
          </a:p>
          <a:p>
            <a:pPr marL="0" indent="0">
              <a:buNone/>
            </a:pPr>
            <a:r>
              <a:rPr lang="fr-FR" altLang="zh-CN" sz="1800" b="1" dirty="0"/>
              <a:t>	</a:t>
            </a:r>
            <a:r>
              <a:rPr lang="fr-FR" altLang="zh-CN" sz="1800" b="1" dirty="0">
                <a:solidFill>
                  <a:srgbClr val="0000CC"/>
                </a:solidFill>
              </a:rPr>
              <a:t>p3=new int[10];  	</a:t>
            </a:r>
            <a:r>
              <a:rPr lang="fr-FR" altLang="zh-CN" sz="1800" b="1" dirty="0"/>
              <a:t>//</a:t>
            </a:r>
            <a:r>
              <a:rPr lang="zh-CN" altLang="zh-CN" sz="1800" b="1" dirty="0"/>
              <a:t>分配能够存放</a:t>
            </a:r>
            <a:r>
              <a:rPr lang="fr-FR" altLang="zh-CN" sz="1800" b="1" dirty="0"/>
              <a:t>10</a:t>
            </a:r>
            <a:r>
              <a:rPr lang="zh-CN" altLang="zh-CN" sz="1800" b="1" dirty="0"/>
              <a:t>个整数的数组区域</a:t>
            </a:r>
          </a:p>
          <a:p>
            <a:pPr marL="0" indent="0">
              <a:buNone/>
            </a:pPr>
            <a:r>
              <a:rPr lang="fr-FR" altLang="zh-CN" sz="1800" b="1" dirty="0"/>
              <a:t>	</a:t>
            </a:r>
            <a:r>
              <a:rPr lang="fr-FR" altLang="zh-CN" sz="1800" b="1" dirty="0">
                <a:solidFill>
                  <a:srgbClr val="FF0000"/>
                </a:solidFill>
              </a:rPr>
              <a:t>if(!p3)                 	//</a:t>
            </a:r>
            <a:r>
              <a:rPr lang="zh-CN" altLang="zh-CN" sz="1800" b="1" dirty="0">
                <a:solidFill>
                  <a:srgbClr val="FF0000"/>
                </a:solidFill>
              </a:rPr>
              <a:t>程序中常会见到这样的判定</a:t>
            </a:r>
          </a:p>
          <a:p>
            <a:pPr marL="0" indent="0">
              <a:buNone/>
            </a:pPr>
            <a:r>
              <a:rPr lang="en-US" altLang="zh-CN" sz="1800" b="1" dirty="0">
                <a:solidFill>
                  <a:srgbClr val="FF0000"/>
                </a:solidFill>
              </a:rPr>
              <a:t>	    </a:t>
            </a:r>
            <a:r>
              <a:rPr lang="en-US" altLang="zh-CN" sz="1800" b="1" dirty="0" err="1">
                <a:solidFill>
                  <a:srgbClr val="FF0000"/>
                </a:solidFill>
              </a:rPr>
              <a:t>cout</a:t>
            </a:r>
            <a:r>
              <a:rPr lang="en-US" altLang="zh-CN" sz="1800" b="1" dirty="0">
                <a:solidFill>
                  <a:srgbClr val="FF0000"/>
                </a:solidFill>
              </a:rPr>
              <a:t>&lt;&lt;"allocation failure"&lt;&lt;</a:t>
            </a:r>
            <a:r>
              <a:rPr lang="en-US" altLang="zh-CN" sz="1800" b="1" dirty="0" err="1">
                <a:solidFill>
                  <a:srgbClr val="FF0000"/>
                </a:solidFill>
              </a:rPr>
              <a:t>endl</a:t>
            </a:r>
            <a:r>
              <a:rPr lang="en-US" altLang="zh-CN" sz="1800" b="1" dirty="0">
                <a:solidFill>
                  <a:srgbClr val="FF0000"/>
                </a:solidFill>
              </a:rPr>
              <a:t>;	//</a:t>
            </a:r>
            <a:r>
              <a:rPr lang="zh-CN" altLang="zh-CN" sz="1800" b="1" dirty="0">
                <a:solidFill>
                  <a:srgbClr val="FF0000"/>
                </a:solidFill>
              </a:rPr>
              <a:t>分配不成功显示错误信息</a:t>
            </a:r>
          </a:p>
          <a:p>
            <a:pPr marL="0" indent="0">
              <a:buNone/>
            </a:pPr>
            <a:r>
              <a:rPr lang="en-US" altLang="zh-CN" sz="1800" b="1" dirty="0"/>
              <a:t>	*p1=5;	*p3=1;</a:t>
            </a:r>
            <a:endParaRPr lang="zh-CN" altLang="zh-CN" sz="1800" b="1" dirty="0"/>
          </a:p>
          <a:p>
            <a:pPr marL="0" indent="0">
              <a:buNone/>
            </a:pPr>
            <a:r>
              <a:rPr lang="en-US" altLang="zh-CN" sz="1800" b="1" dirty="0"/>
              <a:t>	p3[1]=2;  p3[2]=3;  	//</a:t>
            </a:r>
            <a:r>
              <a:rPr lang="zh-CN" altLang="zh-CN" sz="1800" b="1" dirty="0"/>
              <a:t>访问指向数组的数组元素</a:t>
            </a:r>
          </a:p>
          <a:p>
            <a:pPr marL="0" indent="0">
              <a:buNone/>
            </a:pPr>
            <a:r>
              <a:rPr lang="en-US" altLang="zh-CN" sz="1800" b="1" dirty="0"/>
              <a:t>	</a:t>
            </a:r>
            <a:r>
              <a:rPr lang="en-US" altLang="zh-CN" sz="1800" b="1" dirty="0" err="1"/>
              <a:t>cout</a:t>
            </a:r>
            <a:r>
              <a:rPr lang="en-US" altLang="zh-CN" sz="1800" b="1" dirty="0"/>
              <a:t>&lt;&lt;"p1    address: "&lt;&lt;p1&lt;&lt;"  value: "&lt;&lt;*p1&lt;&lt;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&lt;&lt;"p2    address: "&lt;&lt;p2&lt;&lt;"  value: "&lt;&lt;*p2&lt;&lt;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&lt;&lt;"p3[0] address: "&lt;&lt;p3&lt;&lt;"  value: "&lt;&lt;*p3&lt;&lt;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&lt;&lt;"p3[1] address: "&lt;&lt;&amp;p3[1]&lt;&lt;"  value: "&lt;&lt;p3[1]&lt;&lt;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a:solidFill>
                  <a:srgbClr val="0000CC"/>
                </a:solidFill>
              </a:rPr>
              <a:t>delete p1; delete p2;   </a:t>
            </a:r>
            <a:r>
              <a:rPr lang="en-US" altLang="zh-CN" sz="1800" b="1" dirty="0"/>
              <a:t>	//</a:t>
            </a:r>
            <a:r>
              <a:rPr lang="zh-CN" altLang="zh-CN" sz="1800" b="1" dirty="0"/>
              <a:t>释放指向的内存</a:t>
            </a:r>
          </a:p>
          <a:p>
            <a:pPr marL="0" indent="0">
              <a:buNone/>
            </a:pPr>
            <a:r>
              <a:rPr lang="en-US" altLang="zh-CN" sz="1800" b="1" dirty="0"/>
              <a:t>	//delete p3;        		//</a:t>
            </a:r>
            <a:r>
              <a:rPr lang="zh-CN" altLang="zh-CN" sz="1800" b="1" dirty="0"/>
              <a:t>错误，只释放了</a:t>
            </a:r>
            <a:r>
              <a:rPr lang="en-US" altLang="zh-CN" sz="1800" b="1" dirty="0"/>
              <a:t>p3</a:t>
            </a:r>
            <a:r>
              <a:rPr lang="zh-CN" altLang="zh-CN" sz="1800" b="1" dirty="0"/>
              <a:t>指向数组的第</a:t>
            </a:r>
            <a:r>
              <a:rPr lang="en-US" altLang="zh-CN" sz="1800" b="1" dirty="0"/>
              <a:t>1</a:t>
            </a:r>
            <a:r>
              <a:rPr lang="zh-CN" altLang="zh-CN" sz="1800" b="1" dirty="0"/>
              <a:t>个元素</a:t>
            </a:r>
          </a:p>
          <a:p>
            <a:pPr marL="0" indent="0">
              <a:buNone/>
            </a:pPr>
            <a:r>
              <a:rPr lang="en-US" altLang="zh-CN" sz="1800" b="1" dirty="0"/>
              <a:t>	</a:t>
            </a:r>
            <a:r>
              <a:rPr lang="en-US" altLang="zh-CN" sz="1800" b="1" dirty="0">
                <a:solidFill>
                  <a:srgbClr val="0000CC"/>
                </a:solidFill>
              </a:rPr>
              <a:t>delete []p3;        </a:t>
            </a:r>
            <a:r>
              <a:rPr lang="en-US" altLang="zh-CN" sz="1800" b="1" dirty="0"/>
              <a:t>		//</a:t>
            </a:r>
            <a:r>
              <a:rPr lang="zh-CN" altLang="zh-CN" sz="1800" b="1" dirty="0"/>
              <a:t>释放</a:t>
            </a:r>
            <a:r>
              <a:rPr lang="en-US" altLang="zh-CN" sz="1800" b="1" dirty="0"/>
              <a:t>p3</a:t>
            </a:r>
            <a:r>
              <a:rPr lang="zh-CN" altLang="zh-CN" sz="1800" b="1" dirty="0"/>
              <a:t>指向的数组</a:t>
            </a:r>
          </a:p>
          <a:p>
            <a:pPr marL="0" indent="0">
              <a:buNone/>
            </a:pPr>
            <a:r>
              <a:rPr lang="en-US" altLang="zh-CN" sz="1800" b="1" dirty="0"/>
              <a:t>    }</a:t>
            </a:r>
            <a:endParaRPr lang="zh-CN" altLang="zh-CN" sz="1800" b="1" dirty="0"/>
          </a:p>
        </p:txBody>
      </p:sp>
    </p:spTree>
    <p:extLst>
      <p:ext uri="{BB962C8B-B14F-4D97-AF65-F5344CB8AC3E}">
        <p14:creationId xmlns:p14="http://schemas.microsoft.com/office/powerpoint/2010/main" val="397149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fade">
                                      <p:cBhvr>
                                        <p:cTn id="7" dur="1000"/>
                                        <p:tgtEl>
                                          <p:spTgt spid="44035">
                                            <p:txEl>
                                              <p:pRg st="1" end="1"/>
                                            </p:txEl>
                                          </p:spTgt>
                                        </p:tgtEl>
                                      </p:cBhvr>
                                    </p:animEffect>
                                    <p:anim calcmode="lin" valueType="num">
                                      <p:cBhvr>
                                        <p:cTn id="8" dur="10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403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fade">
                                      <p:cBhvr>
                                        <p:cTn id="12" dur="1000"/>
                                        <p:tgtEl>
                                          <p:spTgt spid="44035">
                                            <p:txEl>
                                              <p:pRg st="2" end="2"/>
                                            </p:txEl>
                                          </p:spTgt>
                                        </p:tgtEl>
                                      </p:cBhvr>
                                    </p:animEffect>
                                    <p:anim calcmode="lin" valueType="num">
                                      <p:cBhvr>
                                        <p:cTn id="13" dur="10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403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Effect transition="in" filter="fade">
                                      <p:cBhvr>
                                        <p:cTn id="17" dur="1000"/>
                                        <p:tgtEl>
                                          <p:spTgt spid="44035">
                                            <p:txEl>
                                              <p:pRg st="3" end="3"/>
                                            </p:txEl>
                                          </p:spTgt>
                                        </p:tgtEl>
                                      </p:cBhvr>
                                    </p:animEffect>
                                    <p:anim calcmode="lin" valueType="num">
                                      <p:cBhvr>
                                        <p:cTn id="18" dur="10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403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4035">
                                            <p:txEl>
                                              <p:pRg st="4" end="4"/>
                                            </p:txEl>
                                          </p:spTgt>
                                        </p:tgtEl>
                                        <p:attrNameLst>
                                          <p:attrName>style.visibility</p:attrName>
                                        </p:attrNameLst>
                                      </p:cBhvr>
                                      <p:to>
                                        <p:strVal val="visible"/>
                                      </p:to>
                                    </p:set>
                                    <p:animEffect transition="in" filter="fade">
                                      <p:cBhvr>
                                        <p:cTn id="22" dur="1000"/>
                                        <p:tgtEl>
                                          <p:spTgt spid="44035">
                                            <p:txEl>
                                              <p:pRg st="4" end="4"/>
                                            </p:txEl>
                                          </p:spTgt>
                                        </p:tgtEl>
                                      </p:cBhvr>
                                    </p:animEffect>
                                    <p:anim calcmode="lin" valueType="num">
                                      <p:cBhvr>
                                        <p:cTn id="23" dur="10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403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animEffect transition="in" filter="fade">
                                      <p:cBhvr>
                                        <p:cTn id="27" dur="1000"/>
                                        <p:tgtEl>
                                          <p:spTgt spid="44035">
                                            <p:txEl>
                                              <p:pRg st="5" end="5"/>
                                            </p:txEl>
                                          </p:spTgt>
                                        </p:tgtEl>
                                      </p:cBhvr>
                                    </p:animEffect>
                                    <p:anim calcmode="lin" valueType="num">
                                      <p:cBhvr>
                                        <p:cTn id="28" dur="10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4035">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4035">
                                            <p:txEl>
                                              <p:pRg st="6" end="6"/>
                                            </p:txEl>
                                          </p:spTgt>
                                        </p:tgtEl>
                                        <p:attrNameLst>
                                          <p:attrName>style.visibility</p:attrName>
                                        </p:attrNameLst>
                                      </p:cBhvr>
                                      <p:to>
                                        <p:strVal val="visible"/>
                                      </p:to>
                                    </p:set>
                                    <p:animEffect transition="in" filter="fade">
                                      <p:cBhvr>
                                        <p:cTn id="32" dur="1000"/>
                                        <p:tgtEl>
                                          <p:spTgt spid="44035">
                                            <p:txEl>
                                              <p:pRg st="6" end="6"/>
                                            </p:txEl>
                                          </p:spTgt>
                                        </p:tgtEl>
                                      </p:cBhvr>
                                    </p:animEffect>
                                    <p:anim calcmode="lin" valueType="num">
                                      <p:cBhvr>
                                        <p:cTn id="33" dur="10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4035">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4035">
                                            <p:txEl>
                                              <p:pRg st="7" end="7"/>
                                            </p:txEl>
                                          </p:spTgt>
                                        </p:tgtEl>
                                        <p:attrNameLst>
                                          <p:attrName>style.visibility</p:attrName>
                                        </p:attrNameLst>
                                      </p:cBhvr>
                                      <p:to>
                                        <p:strVal val="visible"/>
                                      </p:to>
                                    </p:set>
                                    <p:animEffect transition="in" filter="fade">
                                      <p:cBhvr>
                                        <p:cTn id="37" dur="1000"/>
                                        <p:tgtEl>
                                          <p:spTgt spid="44035">
                                            <p:txEl>
                                              <p:pRg st="7" end="7"/>
                                            </p:txEl>
                                          </p:spTgt>
                                        </p:tgtEl>
                                      </p:cBhvr>
                                    </p:animEffect>
                                    <p:anim calcmode="lin" valueType="num">
                                      <p:cBhvr>
                                        <p:cTn id="38" dur="10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4035">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4035">
                                            <p:txEl>
                                              <p:pRg st="8" end="8"/>
                                            </p:txEl>
                                          </p:spTgt>
                                        </p:tgtEl>
                                        <p:attrNameLst>
                                          <p:attrName>style.visibility</p:attrName>
                                        </p:attrNameLst>
                                      </p:cBhvr>
                                      <p:to>
                                        <p:strVal val="visible"/>
                                      </p:to>
                                    </p:set>
                                    <p:animEffect transition="in" filter="fade">
                                      <p:cBhvr>
                                        <p:cTn id="42" dur="1000"/>
                                        <p:tgtEl>
                                          <p:spTgt spid="44035">
                                            <p:txEl>
                                              <p:pRg st="8" end="8"/>
                                            </p:txEl>
                                          </p:spTgt>
                                        </p:tgtEl>
                                      </p:cBhvr>
                                    </p:animEffect>
                                    <p:anim calcmode="lin" valueType="num">
                                      <p:cBhvr>
                                        <p:cTn id="43" dur="10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4035">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4035">
                                            <p:txEl>
                                              <p:pRg st="9" end="9"/>
                                            </p:txEl>
                                          </p:spTgt>
                                        </p:tgtEl>
                                        <p:attrNameLst>
                                          <p:attrName>style.visibility</p:attrName>
                                        </p:attrNameLst>
                                      </p:cBhvr>
                                      <p:to>
                                        <p:strVal val="visible"/>
                                      </p:to>
                                    </p:set>
                                    <p:animEffect transition="in" filter="fade">
                                      <p:cBhvr>
                                        <p:cTn id="47" dur="1000"/>
                                        <p:tgtEl>
                                          <p:spTgt spid="44035">
                                            <p:txEl>
                                              <p:pRg st="9" end="9"/>
                                            </p:txEl>
                                          </p:spTgt>
                                        </p:tgtEl>
                                      </p:cBhvr>
                                    </p:animEffect>
                                    <p:anim calcmode="lin" valueType="num">
                                      <p:cBhvr>
                                        <p:cTn id="48" dur="1000" fill="hold"/>
                                        <p:tgtEl>
                                          <p:spTgt spid="44035">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4403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4035">
                                            <p:txEl>
                                              <p:pRg st="10" end="10"/>
                                            </p:txEl>
                                          </p:spTgt>
                                        </p:tgtEl>
                                        <p:attrNameLst>
                                          <p:attrName>style.visibility</p:attrName>
                                        </p:attrNameLst>
                                      </p:cBhvr>
                                      <p:to>
                                        <p:strVal val="visible"/>
                                      </p:to>
                                    </p:set>
                                    <p:animEffect transition="in" filter="fade">
                                      <p:cBhvr>
                                        <p:cTn id="54" dur="1000"/>
                                        <p:tgtEl>
                                          <p:spTgt spid="44035">
                                            <p:txEl>
                                              <p:pRg st="10" end="10"/>
                                            </p:txEl>
                                          </p:spTgt>
                                        </p:tgtEl>
                                      </p:cBhvr>
                                    </p:animEffect>
                                    <p:anim calcmode="lin" valueType="num">
                                      <p:cBhvr>
                                        <p:cTn id="55" dur="1000" fill="hold"/>
                                        <p:tgtEl>
                                          <p:spTgt spid="44035">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44035">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4035">
                                            <p:txEl>
                                              <p:pRg st="11" end="11"/>
                                            </p:txEl>
                                          </p:spTgt>
                                        </p:tgtEl>
                                        <p:attrNameLst>
                                          <p:attrName>style.visibility</p:attrName>
                                        </p:attrNameLst>
                                      </p:cBhvr>
                                      <p:to>
                                        <p:strVal val="visible"/>
                                      </p:to>
                                    </p:set>
                                    <p:animEffect transition="in" filter="fade">
                                      <p:cBhvr>
                                        <p:cTn id="59" dur="1000"/>
                                        <p:tgtEl>
                                          <p:spTgt spid="44035">
                                            <p:txEl>
                                              <p:pRg st="11" end="11"/>
                                            </p:txEl>
                                          </p:spTgt>
                                        </p:tgtEl>
                                      </p:cBhvr>
                                    </p:animEffect>
                                    <p:anim calcmode="lin" valueType="num">
                                      <p:cBhvr>
                                        <p:cTn id="60" dur="1000" fill="hold"/>
                                        <p:tgtEl>
                                          <p:spTgt spid="44035">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4403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44035">
                                            <p:txEl>
                                              <p:pRg st="12" end="12"/>
                                            </p:txEl>
                                          </p:spTgt>
                                        </p:tgtEl>
                                        <p:attrNameLst>
                                          <p:attrName>style.visibility</p:attrName>
                                        </p:attrNameLst>
                                      </p:cBhvr>
                                      <p:to>
                                        <p:strVal val="visible"/>
                                      </p:to>
                                    </p:set>
                                    <p:animEffect transition="in" filter="fade">
                                      <p:cBhvr>
                                        <p:cTn id="66" dur="1000"/>
                                        <p:tgtEl>
                                          <p:spTgt spid="44035">
                                            <p:txEl>
                                              <p:pRg st="12" end="12"/>
                                            </p:txEl>
                                          </p:spTgt>
                                        </p:tgtEl>
                                      </p:cBhvr>
                                    </p:animEffect>
                                    <p:anim calcmode="lin" valueType="num">
                                      <p:cBhvr>
                                        <p:cTn id="67" dur="1000" fill="hold"/>
                                        <p:tgtEl>
                                          <p:spTgt spid="44035">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44035">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4035">
                                            <p:txEl>
                                              <p:pRg st="13" end="13"/>
                                            </p:txEl>
                                          </p:spTgt>
                                        </p:tgtEl>
                                        <p:attrNameLst>
                                          <p:attrName>style.visibility</p:attrName>
                                        </p:attrNameLst>
                                      </p:cBhvr>
                                      <p:to>
                                        <p:strVal val="visible"/>
                                      </p:to>
                                    </p:set>
                                    <p:animEffect transition="in" filter="fade">
                                      <p:cBhvr>
                                        <p:cTn id="71" dur="1000"/>
                                        <p:tgtEl>
                                          <p:spTgt spid="44035">
                                            <p:txEl>
                                              <p:pRg st="13" end="13"/>
                                            </p:txEl>
                                          </p:spTgt>
                                        </p:tgtEl>
                                      </p:cBhvr>
                                    </p:animEffect>
                                    <p:anim calcmode="lin" valueType="num">
                                      <p:cBhvr>
                                        <p:cTn id="72" dur="1000" fill="hold"/>
                                        <p:tgtEl>
                                          <p:spTgt spid="44035">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44035">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4035">
                                            <p:txEl>
                                              <p:pRg st="14" end="14"/>
                                            </p:txEl>
                                          </p:spTgt>
                                        </p:tgtEl>
                                        <p:attrNameLst>
                                          <p:attrName>style.visibility</p:attrName>
                                        </p:attrNameLst>
                                      </p:cBhvr>
                                      <p:to>
                                        <p:strVal val="visible"/>
                                      </p:to>
                                    </p:set>
                                    <p:animEffect transition="in" filter="fade">
                                      <p:cBhvr>
                                        <p:cTn id="76" dur="1000"/>
                                        <p:tgtEl>
                                          <p:spTgt spid="44035">
                                            <p:txEl>
                                              <p:pRg st="14" end="14"/>
                                            </p:txEl>
                                          </p:spTgt>
                                        </p:tgtEl>
                                      </p:cBhvr>
                                    </p:animEffect>
                                    <p:anim calcmode="lin" valueType="num">
                                      <p:cBhvr>
                                        <p:cTn id="77" dur="1000" fill="hold"/>
                                        <p:tgtEl>
                                          <p:spTgt spid="44035">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44035">
                                            <p:txEl>
                                              <p:pRg st="14" end="14"/>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44035">
                                            <p:txEl>
                                              <p:pRg st="15" end="15"/>
                                            </p:txEl>
                                          </p:spTgt>
                                        </p:tgtEl>
                                        <p:attrNameLst>
                                          <p:attrName>style.visibility</p:attrName>
                                        </p:attrNameLst>
                                      </p:cBhvr>
                                      <p:to>
                                        <p:strVal val="visible"/>
                                      </p:to>
                                    </p:set>
                                    <p:animEffect transition="in" filter="fade">
                                      <p:cBhvr>
                                        <p:cTn id="81" dur="1000"/>
                                        <p:tgtEl>
                                          <p:spTgt spid="44035">
                                            <p:txEl>
                                              <p:pRg st="15" end="15"/>
                                            </p:txEl>
                                          </p:spTgt>
                                        </p:tgtEl>
                                      </p:cBhvr>
                                    </p:animEffect>
                                    <p:anim calcmode="lin" valueType="num">
                                      <p:cBhvr>
                                        <p:cTn id="82" dur="1000" fill="hold"/>
                                        <p:tgtEl>
                                          <p:spTgt spid="44035">
                                            <p:txEl>
                                              <p:pRg st="15" end="15"/>
                                            </p:txEl>
                                          </p:spTgt>
                                        </p:tgtEl>
                                        <p:attrNameLst>
                                          <p:attrName>ppt_x</p:attrName>
                                        </p:attrNameLst>
                                      </p:cBhvr>
                                      <p:tavLst>
                                        <p:tav tm="0">
                                          <p:val>
                                            <p:strVal val="#ppt_x"/>
                                          </p:val>
                                        </p:tav>
                                        <p:tav tm="100000">
                                          <p:val>
                                            <p:strVal val="#ppt_x"/>
                                          </p:val>
                                        </p:tav>
                                      </p:tavLst>
                                    </p:anim>
                                    <p:anim calcmode="lin" valueType="num">
                                      <p:cBhvr>
                                        <p:cTn id="83" dur="1000" fill="hold"/>
                                        <p:tgtEl>
                                          <p:spTgt spid="4403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4035">
                                            <p:txEl>
                                              <p:pRg st="16" end="16"/>
                                            </p:txEl>
                                          </p:spTgt>
                                        </p:tgtEl>
                                        <p:attrNameLst>
                                          <p:attrName>style.visibility</p:attrName>
                                        </p:attrNameLst>
                                      </p:cBhvr>
                                      <p:to>
                                        <p:strVal val="visible"/>
                                      </p:to>
                                    </p:set>
                                    <p:animEffect transition="in" filter="fade">
                                      <p:cBhvr>
                                        <p:cTn id="88" dur="1000"/>
                                        <p:tgtEl>
                                          <p:spTgt spid="44035">
                                            <p:txEl>
                                              <p:pRg st="16" end="16"/>
                                            </p:txEl>
                                          </p:spTgt>
                                        </p:tgtEl>
                                      </p:cBhvr>
                                    </p:animEffect>
                                    <p:anim calcmode="lin" valueType="num">
                                      <p:cBhvr>
                                        <p:cTn id="89" dur="1000" fill="hold"/>
                                        <p:tgtEl>
                                          <p:spTgt spid="44035">
                                            <p:txEl>
                                              <p:pRg st="16" end="16"/>
                                            </p:txEl>
                                          </p:spTgt>
                                        </p:tgtEl>
                                        <p:attrNameLst>
                                          <p:attrName>ppt_x</p:attrName>
                                        </p:attrNameLst>
                                      </p:cBhvr>
                                      <p:tavLst>
                                        <p:tav tm="0">
                                          <p:val>
                                            <p:strVal val="#ppt_x"/>
                                          </p:val>
                                        </p:tav>
                                        <p:tav tm="100000">
                                          <p:val>
                                            <p:strVal val="#ppt_x"/>
                                          </p:val>
                                        </p:tav>
                                      </p:tavLst>
                                    </p:anim>
                                    <p:anim calcmode="lin" valueType="num">
                                      <p:cBhvr>
                                        <p:cTn id="90" dur="1000" fill="hold"/>
                                        <p:tgtEl>
                                          <p:spTgt spid="44035">
                                            <p:txEl>
                                              <p:pRg st="16" end="16"/>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4035">
                                            <p:txEl>
                                              <p:pRg st="17" end="17"/>
                                            </p:txEl>
                                          </p:spTgt>
                                        </p:tgtEl>
                                        <p:attrNameLst>
                                          <p:attrName>style.visibility</p:attrName>
                                        </p:attrNameLst>
                                      </p:cBhvr>
                                      <p:to>
                                        <p:strVal val="visible"/>
                                      </p:to>
                                    </p:set>
                                    <p:animEffect transition="in" filter="fade">
                                      <p:cBhvr>
                                        <p:cTn id="93" dur="1000"/>
                                        <p:tgtEl>
                                          <p:spTgt spid="44035">
                                            <p:txEl>
                                              <p:pRg st="17" end="17"/>
                                            </p:txEl>
                                          </p:spTgt>
                                        </p:tgtEl>
                                      </p:cBhvr>
                                    </p:animEffect>
                                    <p:anim calcmode="lin" valueType="num">
                                      <p:cBhvr>
                                        <p:cTn id="94" dur="1000" fill="hold"/>
                                        <p:tgtEl>
                                          <p:spTgt spid="44035">
                                            <p:txEl>
                                              <p:pRg st="17" end="17"/>
                                            </p:txEl>
                                          </p:spTgt>
                                        </p:tgtEl>
                                        <p:attrNameLst>
                                          <p:attrName>ppt_x</p:attrName>
                                        </p:attrNameLst>
                                      </p:cBhvr>
                                      <p:tavLst>
                                        <p:tav tm="0">
                                          <p:val>
                                            <p:strVal val="#ppt_x"/>
                                          </p:val>
                                        </p:tav>
                                        <p:tav tm="100000">
                                          <p:val>
                                            <p:strVal val="#ppt_x"/>
                                          </p:val>
                                        </p:tav>
                                      </p:tavLst>
                                    </p:anim>
                                    <p:anim calcmode="lin" valueType="num">
                                      <p:cBhvr>
                                        <p:cTn id="95" dur="1000" fill="hold"/>
                                        <p:tgtEl>
                                          <p:spTgt spid="44035">
                                            <p:txEl>
                                              <p:pRg st="17" end="17"/>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44035">
                                            <p:txEl>
                                              <p:pRg st="18" end="18"/>
                                            </p:txEl>
                                          </p:spTgt>
                                        </p:tgtEl>
                                        <p:attrNameLst>
                                          <p:attrName>style.visibility</p:attrName>
                                        </p:attrNameLst>
                                      </p:cBhvr>
                                      <p:to>
                                        <p:strVal val="visible"/>
                                      </p:to>
                                    </p:set>
                                    <p:animEffect transition="in" filter="fade">
                                      <p:cBhvr>
                                        <p:cTn id="98" dur="1000"/>
                                        <p:tgtEl>
                                          <p:spTgt spid="44035">
                                            <p:txEl>
                                              <p:pRg st="18" end="18"/>
                                            </p:txEl>
                                          </p:spTgt>
                                        </p:tgtEl>
                                      </p:cBhvr>
                                    </p:animEffect>
                                    <p:anim calcmode="lin" valueType="num">
                                      <p:cBhvr>
                                        <p:cTn id="99" dur="1000" fill="hold"/>
                                        <p:tgtEl>
                                          <p:spTgt spid="44035">
                                            <p:txEl>
                                              <p:pRg st="18" end="18"/>
                                            </p:txEl>
                                          </p:spTgt>
                                        </p:tgtEl>
                                        <p:attrNameLst>
                                          <p:attrName>ppt_x</p:attrName>
                                        </p:attrNameLst>
                                      </p:cBhvr>
                                      <p:tavLst>
                                        <p:tav tm="0">
                                          <p:val>
                                            <p:strVal val="#ppt_x"/>
                                          </p:val>
                                        </p:tav>
                                        <p:tav tm="100000">
                                          <p:val>
                                            <p:strVal val="#ppt_x"/>
                                          </p:val>
                                        </p:tav>
                                      </p:tavLst>
                                    </p:anim>
                                    <p:anim calcmode="lin" valueType="num">
                                      <p:cBhvr>
                                        <p:cTn id="100" dur="1000" fill="hold"/>
                                        <p:tgtEl>
                                          <p:spTgt spid="44035">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850" y="188913"/>
            <a:ext cx="8351838" cy="64779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2.3.3 new </a:t>
            </a:r>
            <a:r>
              <a:rPr lang="zh-CN" altLang="en-US" sz="3200" b="1" dirty="0">
                <a:solidFill>
                  <a:srgbClr val="C00000"/>
                </a:solidFill>
              </a:rPr>
              <a:t>和</a:t>
            </a:r>
            <a:r>
              <a:rPr lang="en-US" altLang="zh-CN" sz="3200" b="1" dirty="0">
                <a:solidFill>
                  <a:srgbClr val="C00000"/>
                </a:solidFill>
              </a:rPr>
              <a:t>delete</a:t>
            </a:r>
          </a:p>
        </p:txBody>
      </p:sp>
      <p:sp>
        <p:nvSpPr>
          <p:cNvPr id="35843" name="Rectangle 3"/>
          <p:cNvSpPr>
            <a:spLocks noGrp="1" noChangeArrowheads="1"/>
          </p:cNvSpPr>
          <p:nvPr>
            <p:ph idx="1"/>
          </p:nvPr>
        </p:nvSpPr>
        <p:spPr>
          <a:xfrm>
            <a:off x="107169" y="1268760"/>
            <a:ext cx="8785199" cy="4248472"/>
          </a:xfrm>
        </p:spPr>
        <p:txBody>
          <a:bodyPr/>
          <a:lstStyle/>
          <a:p>
            <a:pPr eaLnBrk="1" hangingPunct="1">
              <a:lnSpc>
                <a:spcPct val="150000"/>
              </a:lnSpc>
              <a:buFontTx/>
              <a:buNone/>
            </a:pPr>
            <a:r>
              <a:rPr lang="en-US" altLang="zh-CN" sz="2400" b="1" dirty="0">
                <a:solidFill>
                  <a:srgbClr val="0000CC"/>
                </a:solidFill>
              </a:rPr>
              <a:t>4. new</a:t>
            </a:r>
            <a:r>
              <a:rPr lang="zh-CN" altLang="en-US" sz="2400" b="1" dirty="0">
                <a:solidFill>
                  <a:srgbClr val="0000CC"/>
                </a:solidFill>
              </a:rPr>
              <a:t>、</a:t>
            </a:r>
            <a:r>
              <a:rPr lang="en-US" altLang="zh-CN" sz="2400" b="1" dirty="0">
                <a:solidFill>
                  <a:srgbClr val="0000CC"/>
                </a:solidFill>
              </a:rPr>
              <a:t>delete</a:t>
            </a:r>
            <a:r>
              <a:rPr lang="zh-CN" altLang="en-US" sz="2400" b="1" dirty="0">
                <a:solidFill>
                  <a:srgbClr val="0000CC"/>
                </a:solidFill>
              </a:rPr>
              <a:t>和</a:t>
            </a:r>
            <a:r>
              <a:rPr lang="en-US" altLang="zh-CN" sz="2400" b="1" dirty="0" err="1">
                <a:solidFill>
                  <a:srgbClr val="0000CC"/>
                </a:solidFill>
              </a:rPr>
              <a:t>malloc</a:t>
            </a:r>
            <a:r>
              <a:rPr lang="zh-CN" altLang="en-US" sz="2400" b="1" dirty="0">
                <a:solidFill>
                  <a:srgbClr val="0000CC"/>
                </a:solidFill>
              </a:rPr>
              <a:t>、</a:t>
            </a:r>
            <a:r>
              <a:rPr lang="en-US" altLang="zh-CN" sz="2400" b="1" dirty="0">
                <a:solidFill>
                  <a:srgbClr val="0000CC"/>
                </a:solidFill>
              </a:rPr>
              <a:t>free</a:t>
            </a:r>
            <a:r>
              <a:rPr lang="zh-CN" altLang="en-US" sz="2400" b="1" dirty="0">
                <a:solidFill>
                  <a:srgbClr val="0000CC"/>
                </a:solidFill>
              </a:rPr>
              <a:t>的区别</a:t>
            </a:r>
          </a:p>
          <a:p>
            <a:pPr lvl="1" eaLnBrk="1" hangingPunct="1">
              <a:lnSpc>
                <a:spcPct val="150000"/>
              </a:lnSpc>
              <a:buFontTx/>
              <a:buChar char="–"/>
            </a:pPr>
            <a:r>
              <a:rPr lang="en-US" altLang="zh-CN" sz="2200" b="1" dirty="0"/>
              <a:t>new</a:t>
            </a:r>
            <a:r>
              <a:rPr lang="zh-CN" altLang="en-US" sz="2200" b="1" dirty="0"/>
              <a:t>能够自动计算要分配的内存类型的大小，不必用</a:t>
            </a:r>
            <a:r>
              <a:rPr lang="en-US" altLang="zh-CN" sz="2200" b="1" dirty="0" err="1"/>
              <a:t>sizeof</a:t>
            </a:r>
            <a:r>
              <a:rPr lang="zh-CN" altLang="en-US" sz="2200" b="1" dirty="0"/>
              <a:t>计算所要分配的内存字节数</a:t>
            </a:r>
          </a:p>
          <a:p>
            <a:pPr lvl="1" eaLnBrk="1" hangingPunct="1">
              <a:lnSpc>
                <a:spcPct val="150000"/>
              </a:lnSpc>
            </a:pPr>
            <a:r>
              <a:rPr lang="en-US" altLang="zh-CN" sz="2200" b="1" dirty="0"/>
              <a:t>new</a:t>
            </a:r>
            <a:r>
              <a:rPr lang="zh-CN" altLang="en-US" sz="2200" b="1" dirty="0"/>
              <a:t>不需要进行类型转换，它能够自动返回正确的指针类型。</a:t>
            </a:r>
          </a:p>
          <a:p>
            <a:pPr lvl="1" eaLnBrk="1" hangingPunct="1">
              <a:lnSpc>
                <a:spcPct val="150000"/>
              </a:lnSpc>
            </a:pPr>
            <a:r>
              <a:rPr lang="en-US" altLang="zh-CN" sz="2200" b="1" dirty="0"/>
              <a:t>new</a:t>
            </a:r>
            <a:r>
              <a:rPr lang="zh-CN" altLang="en-US" sz="2200" b="1" dirty="0"/>
              <a:t>可以对分配的内存进行初始化。</a:t>
            </a:r>
          </a:p>
          <a:p>
            <a:pPr lvl="1" eaLnBrk="1" hangingPunct="1">
              <a:lnSpc>
                <a:spcPct val="150000"/>
              </a:lnSpc>
            </a:pPr>
            <a:r>
              <a:rPr lang="en-US" altLang="zh-CN" sz="2200" b="1" dirty="0"/>
              <a:t>new</a:t>
            </a:r>
            <a:r>
              <a:rPr lang="zh-CN" altLang="en-US" sz="2200" b="1" dirty="0"/>
              <a:t>和</a:t>
            </a:r>
            <a:r>
              <a:rPr lang="en-US" altLang="zh-CN" sz="2200" b="1" dirty="0"/>
              <a:t>delete</a:t>
            </a:r>
            <a:r>
              <a:rPr lang="zh-CN" altLang="en-US" sz="2200" b="1" dirty="0"/>
              <a:t>可以被重载，程序员可以借此扩展</a:t>
            </a:r>
            <a:r>
              <a:rPr lang="en-US" altLang="zh-CN" sz="2200" b="1" dirty="0"/>
              <a:t>new</a:t>
            </a:r>
            <a:r>
              <a:rPr lang="zh-CN" altLang="en-US" sz="2200" b="1" dirty="0"/>
              <a:t>和</a:t>
            </a:r>
            <a:r>
              <a:rPr lang="en-US" altLang="zh-CN" sz="2200" b="1" dirty="0"/>
              <a:t>delete</a:t>
            </a:r>
            <a:r>
              <a:rPr lang="zh-CN" altLang="en-US" sz="2200" b="1" dirty="0"/>
              <a:t>的功能，建立自定义的存储分配系统。</a:t>
            </a:r>
          </a:p>
        </p:txBody>
      </p:sp>
    </p:spTree>
    <p:extLst>
      <p:ext uri="{BB962C8B-B14F-4D97-AF65-F5344CB8AC3E}">
        <p14:creationId xmlns:p14="http://schemas.microsoft.com/office/powerpoint/2010/main" val="3013251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fade">
                                      <p:cBhvr>
                                        <p:cTn id="7" dur="500"/>
                                        <p:tgtEl>
                                          <p:spTgt spid="3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fade">
                                      <p:cBhvr>
                                        <p:cTn id="12" dur="500"/>
                                        <p:tgtEl>
                                          <p:spTgt spid="3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fade">
                                      <p:cBhvr>
                                        <p:cTn id="17" dur="500"/>
                                        <p:tgtEl>
                                          <p:spTgt spid="358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fade">
                                      <p:cBhvr>
                                        <p:cTn id="22"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2.3.4  </a:t>
            </a:r>
            <a:r>
              <a:rPr lang="zh-CN" altLang="zh-CN" sz="3200" b="1" dirty="0">
                <a:solidFill>
                  <a:srgbClr val="C00000"/>
                </a:solidFill>
              </a:rPr>
              <a:t>智能指针</a:t>
            </a:r>
            <a:r>
              <a:rPr lang="en-US" altLang="zh-CN" sz="3200" b="1" dirty="0">
                <a:solidFill>
                  <a:srgbClr val="C00000"/>
                </a:solidFill>
              </a:rPr>
              <a:t>(C++11)</a:t>
            </a:r>
            <a:endParaRPr lang="zh-CN" altLang="en-US" sz="3200" b="1" dirty="0">
              <a:solidFill>
                <a:srgbClr val="C00000"/>
              </a:solidFill>
            </a:endParaRPr>
          </a:p>
        </p:txBody>
      </p:sp>
      <p:sp>
        <p:nvSpPr>
          <p:cNvPr id="3" name="内容占位符 2"/>
          <p:cNvSpPr>
            <a:spLocks noGrp="1"/>
          </p:cNvSpPr>
          <p:nvPr>
            <p:ph idx="1"/>
          </p:nvPr>
        </p:nvSpPr>
        <p:spPr>
          <a:xfrm>
            <a:off x="179512" y="1124744"/>
            <a:ext cx="8784976" cy="4752528"/>
          </a:xfrm>
        </p:spPr>
        <p:txBody>
          <a:bodyPr/>
          <a:lstStyle/>
          <a:p>
            <a:pPr marL="0" indent="0">
              <a:spcBef>
                <a:spcPts val="1200"/>
              </a:spcBef>
              <a:buNone/>
            </a:pPr>
            <a:r>
              <a:rPr lang="en-US" altLang="zh-CN" sz="2400" b="1" dirty="0">
                <a:solidFill>
                  <a:srgbClr val="0000CC"/>
                </a:solidFill>
              </a:rPr>
              <a:t>1. </a:t>
            </a:r>
            <a:r>
              <a:rPr lang="zh-CN" altLang="en-US" sz="2400" b="1" dirty="0">
                <a:solidFill>
                  <a:srgbClr val="0000CC"/>
                </a:solidFill>
              </a:rPr>
              <a:t>智能指针的提出</a:t>
            </a:r>
            <a:endParaRPr lang="en-US" altLang="zh-CN" sz="2400" b="1" dirty="0">
              <a:solidFill>
                <a:srgbClr val="0000CC"/>
              </a:solidFill>
            </a:endParaRPr>
          </a:p>
          <a:p>
            <a:pPr lvl="1">
              <a:spcBef>
                <a:spcPts val="1200"/>
              </a:spcBef>
            </a:pPr>
            <a:r>
              <a:rPr lang="zh-CN" altLang="zh-CN" sz="2200" b="1" dirty="0"/>
              <a:t>动态内存分配是</a:t>
            </a:r>
            <a:r>
              <a:rPr lang="en-US" altLang="zh-CN" sz="2200" b="1" dirty="0"/>
              <a:t>C++</a:t>
            </a:r>
            <a:r>
              <a:rPr lang="zh-CN" altLang="zh-CN" sz="2200" b="1" dirty="0"/>
              <a:t>程序</a:t>
            </a:r>
            <a:r>
              <a:rPr lang="zh-CN" altLang="zh-CN" sz="2200" b="1" dirty="0" smtClean="0"/>
              <a:t>最</a:t>
            </a:r>
            <a:r>
              <a:rPr lang="zh-CN" altLang="en-US" sz="2200" b="1" dirty="0" smtClean="0"/>
              <a:t>容易</a:t>
            </a:r>
            <a:r>
              <a:rPr lang="zh-CN" altLang="zh-CN" sz="2200" b="1" dirty="0" smtClean="0"/>
              <a:t>出错</a:t>
            </a:r>
            <a:r>
              <a:rPr lang="zh-CN" altLang="zh-CN" sz="2200" b="1" dirty="0"/>
              <a:t>的地方</a:t>
            </a:r>
            <a:r>
              <a:rPr lang="zh-CN" altLang="zh-CN" sz="2200" b="1" dirty="0" smtClean="0"/>
              <a:t>，</a:t>
            </a:r>
            <a:r>
              <a:rPr lang="zh-CN" altLang="en-US" sz="2200" b="1" dirty="0" smtClean="0"/>
              <a:t>如果</a:t>
            </a:r>
            <a:r>
              <a:rPr lang="zh-CN" altLang="zh-CN" sz="2200" b="1" dirty="0" smtClean="0"/>
              <a:t>忘记</a:t>
            </a:r>
            <a:r>
              <a:rPr lang="zh-CN" altLang="zh-CN" sz="2200" b="1" dirty="0"/>
              <a:t>使用</a:t>
            </a:r>
            <a:r>
              <a:rPr lang="en-US" altLang="zh-CN" sz="2200" b="1" dirty="0"/>
              <a:t>delete</a:t>
            </a:r>
            <a:r>
              <a:rPr lang="zh-CN" altLang="zh-CN" sz="2200" b="1" dirty="0"/>
              <a:t>或</a:t>
            </a:r>
            <a:r>
              <a:rPr lang="en-US" altLang="zh-CN" sz="2200" b="1" dirty="0"/>
              <a:t>free</a:t>
            </a:r>
            <a:r>
              <a:rPr lang="zh-CN" altLang="zh-CN" sz="2200" b="1" dirty="0" smtClean="0"/>
              <a:t>释放动态内存</a:t>
            </a:r>
            <a:r>
              <a:rPr lang="zh-CN" altLang="en-US" sz="2200" b="1" dirty="0" smtClean="0"/>
              <a:t>会</a:t>
            </a:r>
            <a:r>
              <a:rPr lang="zh-CN" altLang="zh-CN" sz="2200" b="1" dirty="0" smtClean="0"/>
              <a:t>造成</a:t>
            </a:r>
            <a:r>
              <a:rPr lang="zh-CN" altLang="zh-CN" sz="2200" b="1" dirty="0"/>
              <a:t>内存泄漏。</a:t>
            </a:r>
            <a:endParaRPr lang="en-US" altLang="zh-CN" sz="2200" b="1" dirty="0"/>
          </a:p>
          <a:p>
            <a:pPr lvl="1">
              <a:spcBef>
                <a:spcPts val="1200"/>
              </a:spcBef>
            </a:pPr>
            <a:r>
              <a:rPr lang="zh-CN" altLang="zh-CN" sz="2200" b="1" dirty="0"/>
              <a:t>为了更安全地管理动态内存，</a:t>
            </a:r>
            <a:r>
              <a:rPr lang="en-US" altLang="zh-CN" sz="2200" b="1" dirty="0"/>
              <a:t>C++</a:t>
            </a:r>
            <a:r>
              <a:rPr lang="zh-CN" altLang="zh-CN" sz="2200" b="1" dirty="0"/>
              <a:t>提供了智能指针</a:t>
            </a:r>
            <a:r>
              <a:rPr lang="zh-CN" altLang="zh-CN" sz="2200" b="1" dirty="0" smtClean="0"/>
              <a:t>，</a:t>
            </a:r>
            <a:r>
              <a:rPr lang="zh-CN" altLang="en-US" sz="2200" b="1" dirty="0" smtClean="0"/>
              <a:t>它与普通指针最主要的</a:t>
            </a:r>
            <a:r>
              <a:rPr lang="zh-CN" altLang="zh-CN" sz="2200" b="1" dirty="0" smtClean="0"/>
              <a:t>区别</a:t>
            </a:r>
            <a:r>
              <a:rPr lang="zh-CN" altLang="zh-CN" sz="2200" b="1" dirty="0"/>
              <a:t>是</a:t>
            </a:r>
            <a:r>
              <a:rPr lang="zh-CN" altLang="en-US" sz="2200" b="1" dirty="0"/>
              <a:t>：</a:t>
            </a:r>
            <a:r>
              <a:rPr lang="zh-CN" altLang="zh-CN" sz="2200" b="1" dirty="0">
                <a:solidFill>
                  <a:srgbClr val="0000CC"/>
                </a:solidFill>
              </a:rPr>
              <a:t>智能指针会负责自动释放所指向的对象，无须调用</a:t>
            </a:r>
            <a:r>
              <a:rPr lang="en-US" altLang="zh-CN" sz="2200" b="1" dirty="0">
                <a:solidFill>
                  <a:srgbClr val="0000CC"/>
                </a:solidFill>
              </a:rPr>
              <a:t>delete</a:t>
            </a:r>
            <a:r>
              <a:rPr lang="zh-CN" altLang="zh-CN" sz="2200" b="1" dirty="0">
                <a:solidFill>
                  <a:srgbClr val="0000CC"/>
                </a:solidFill>
              </a:rPr>
              <a:t>进行回收</a:t>
            </a:r>
            <a:r>
              <a:rPr lang="zh-CN" altLang="en-US" sz="2200" b="1" dirty="0">
                <a:solidFill>
                  <a:srgbClr val="0000CC"/>
                </a:solidFill>
              </a:rPr>
              <a:t>。</a:t>
            </a:r>
            <a:endParaRPr lang="en-US" altLang="zh-CN" sz="2200" b="1" dirty="0">
              <a:solidFill>
                <a:srgbClr val="0000CC"/>
              </a:solidFill>
            </a:endParaRPr>
          </a:p>
          <a:p>
            <a:pPr marL="0" indent="0">
              <a:spcBef>
                <a:spcPts val="1200"/>
              </a:spcBef>
              <a:buNone/>
            </a:pPr>
            <a:r>
              <a:rPr lang="en-US" altLang="zh-CN" sz="2400" b="1" dirty="0">
                <a:solidFill>
                  <a:srgbClr val="0000CC"/>
                </a:solidFill>
              </a:rPr>
              <a:t>2. </a:t>
            </a:r>
            <a:r>
              <a:rPr lang="zh-CN" altLang="en-US" sz="2400" b="1" dirty="0">
                <a:solidFill>
                  <a:srgbClr val="0000CC"/>
                </a:solidFill>
              </a:rPr>
              <a:t>智能指针的类型</a:t>
            </a:r>
            <a:endParaRPr lang="en-US" altLang="zh-CN" sz="2400" b="1" dirty="0">
              <a:solidFill>
                <a:srgbClr val="0000CC"/>
              </a:solidFill>
            </a:endParaRPr>
          </a:p>
          <a:p>
            <a:pPr lvl="1">
              <a:spcBef>
                <a:spcPts val="1200"/>
              </a:spcBef>
            </a:pPr>
            <a:r>
              <a:rPr lang="en-US" altLang="zh-CN" sz="2200" b="1" dirty="0" err="1"/>
              <a:t>auto_ptr</a:t>
            </a:r>
            <a:r>
              <a:rPr lang="en-US" altLang="zh-CN" sz="2200" b="1" dirty="0"/>
              <a:t>                           </a:t>
            </a:r>
          </a:p>
          <a:p>
            <a:pPr lvl="1">
              <a:spcBef>
                <a:spcPts val="1200"/>
              </a:spcBef>
            </a:pPr>
            <a:r>
              <a:rPr lang="en-US" altLang="zh-CN" sz="2200" b="1" dirty="0" err="1"/>
              <a:t>shared_ptr</a:t>
            </a:r>
            <a:endParaRPr lang="en-US" altLang="zh-CN" sz="2200" b="1" dirty="0"/>
          </a:p>
          <a:p>
            <a:pPr lvl="1">
              <a:spcBef>
                <a:spcPts val="1200"/>
              </a:spcBef>
            </a:pPr>
            <a:r>
              <a:rPr lang="en-US" altLang="zh-CN" sz="2200" b="1" dirty="0" err="1"/>
              <a:t>unique_ptr</a:t>
            </a:r>
            <a:endParaRPr lang="zh-CN" altLang="en-US" sz="2200" b="1" dirty="0">
              <a:solidFill>
                <a:srgbClr val="0000CC"/>
              </a:solidFill>
            </a:endParaRPr>
          </a:p>
        </p:txBody>
      </p:sp>
    </p:spTree>
    <p:extLst>
      <p:ext uri="{BB962C8B-B14F-4D97-AF65-F5344CB8AC3E}">
        <p14:creationId xmlns:p14="http://schemas.microsoft.com/office/powerpoint/2010/main" val="38665129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08" y="1196752"/>
            <a:ext cx="8856984" cy="4896544"/>
          </a:xfrm>
        </p:spPr>
        <p:txBody>
          <a:bodyPr/>
          <a:lstStyle/>
          <a:p>
            <a:pPr marL="0" indent="0">
              <a:buNone/>
            </a:pPr>
            <a:r>
              <a:rPr lang="en-US" altLang="zh-CN" sz="2400" b="1" dirty="0">
                <a:solidFill>
                  <a:srgbClr val="0000CC"/>
                </a:solidFill>
              </a:rPr>
              <a:t>3. </a:t>
            </a:r>
            <a:r>
              <a:rPr lang="zh-CN" altLang="en-US" sz="2400" b="1" dirty="0">
                <a:solidFill>
                  <a:srgbClr val="0000CC"/>
                </a:solidFill>
              </a:rPr>
              <a:t>智能指针定义</a:t>
            </a:r>
            <a:endParaRPr lang="en-US" altLang="zh-CN" sz="2400" b="1" dirty="0">
              <a:solidFill>
                <a:srgbClr val="0000CC"/>
              </a:solidFill>
            </a:endParaRPr>
          </a:p>
          <a:p>
            <a:pPr marL="400050" lvl="1" indent="0">
              <a:buNone/>
            </a:pPr>
            <a:r>
              <a:rPr lang="en-US" altLang="zh-CN" sz="2000" b="1" dirty="0"/>
              <a:t>	</a:t>
            </a:r>
            <a:r>
              <a:rPr lang="en-US" altLang="zh-CN" sz="2000" b="1" dirty="0" err="1"/>
              <a:t>x_ptr</a:t>
            </a:r>
            <a:r>
              <a:rPr lang="en-US" altLang="zh-CN" sz="2000" b="1" dirty="0"/>
              <a:t>&lt;type&gt;  p;         //</a:t>
            </a:r>
            <a:r>
              <a:rPr lang="zh-CN" altLang="en-US" sz="2000" b="1" dirty="0"/>
              <a:t>定义指向</a:t>
            </a:r>
            <a:r>
              <a:rPr lang="en-US" altLang="zh-CN" sz="2000" b="1" dirty="0"/>
              <a:t>type</a:t>
            </a:r>
            <a:r>
              <a:rPr lang="zh-CN" altLang="en-US" sz="2000" b="1" dirty="0"/>
              <a:t>类型对象的空智能指针</a:t>
            </a:r>
            <a:r>
              <a:rPr lang="en-US" altLang="zh-CN" sz="2000" b="1" dirty="0"/>
              <a:t>p</a:t>
            </a:r>
            <a:endParaRPr lang="zh-CN" altLang="zh-CN" sz="2000" b="1" dirty="0"/>
          </a:p>
          <a:p>
            <a:pPr marL="400050" lvl="1" indent="0">
              <a:buNone/>
            </a:pPr>
            <a:r>
              <a:rPr lang="en-US" altLang="zh-CN" sz="2400" b="1" dirty="0"/>
              <a:t>	</a:t>
            </a:r>
            <a:r>
              <a:rPr lang="en-US" altLang="zh-CN" sz="2000" b="1" dirty="0" err="1"/>
              <a:t>x_ptr</a:t>
            </a:r>
            <a:r>
              <a:rPr lang="en-US" altLang="zh-CN" sz="2000" b="1" dirty="0"/>
              <a:t>&lt;type&gt;  p2(p);  //</a:t>
            </a:r>
            <a:r>
              <a:rPr lang="zh-CN" altLang="en-US" sz="2000" b="1" dirty="0"/>
              <a:t>定义空智能指针</a:t>
            </a:r>
            <a:r>
              <a:rPr lang="en-US" altLang="zh-CN" sz="2000" b="1" dirty="0"/>
              <a:t>p2</a:t>
            </a:r>
            <a:r>
              <a:rPr lang="zh-CN" altLang="zh-CN" sz="2000" b="1" dirty="0"/>
              <a:t>，</a:t>
            </a:r>
            <a:r>
              <a:rPr lang="zh-CN" altLang="en-US" sz="2000" b="1" dirty="0"/>
              <a:t>并用</a:t>
            </a:r>
            <a:r>
              <a:rPr lang="en-US" altLang="zh-CN" sz="2000" b="1" dirty="0"/>
              <a:t>p</a:t>
            </a:r>
            <a:r>
              <a:rPr lang="zh-CN" altLang="en-US" sz="2000" b="1" dirty="0"/>
              <a:t>对其进行初始化，</a:t>
            </a:r>
            <a:endParaRPr lang="en-US" altLang="zh-CN" sz="2000" b="1" dirty="0"/>
          </a:p>
          <a:p>
            <a:pPr marL="400050" lvl="1" indent="0">
              <a:buNone/>
            </a:pPr>
            <a:r>
              <a:rPr lang="en-US" altLang="zh-CN" sz="2000" b="1" dirty="0"/>
              <a:t>				</a:t>
            </a:r>
            <a:r>
              <a:rPr lang="zh-CN" altLang="zh-CN" sz="2000" b="1" dirty="0"/>
              <a:t>适用于</a:t>
            </a:r>
            <a:r>
              <a:rPr lang="en-US" altLang="zh-CN" sz="2000" b="1" dirty="0" err="1"/>
              <a:t>auto_ptr</a:t>
            </a:r>
            <a:r>
              <a:rPr lang="zh-CN" altLang="en-US" sz="2000" b="1" dirty="0"/>
              <a:t>和</a:t>
            </a:r>
            <a:r>
              <a:rPr lang="en-US" altLang="zh-CN" sz="2000" b="1" dirty="0" err="1"/>
              <a:t>share_ptr</a:t>
            </a:r>
            <a:r>
              <a:rPr lang="zh-CN" altLang="en-US" sz="2000" b="1" dirty="0"/>
              <a:t>。</a:t>
            </a:r>
            <a:endParaRPr lang="zh-CN" altLang="zh-CN" sz="2000" b="1" dirty="0"/>
          </a:p>
          <a:p>
            <a:pPr marL="400050" lvl="1" indent="0">
              <a:buNone/>
            </a:pPr>
            <a:r>
              <a:rPr lang="en-US" altLang="zh-CN" sz="2400" b="1" dirty="0"/>
              <a:t>	</a:t>
            </a:r>
            <a:r>
              <a:rPr lang="en-US" altLang="zh-CN" sz="2000" b="1" dirty="0" err="1"/>
              <a:t>x_ptr</a:t>
            </a:r>
            <a:r>
              <a:rPr lang="en-US" altLang="zh-CN" sz="2000" b="1" dirty="0"/>
              <a:t>&lt;type&gt;  p3(new type(x))    //</a:t>
            </a:r>
            <a:r>
              <a:rPr lang="zh-CN" altLang="en-US" sz="2000" b="1" dirty="0"/>
              <a:t>定义空智能指针</a:t>
            </a:r>
            <a:r>
              <a:rPr lang="en-US" altLang="zh-CN" sz="2000" b="1" dirty="0"/>
              <a:t>p3</a:t>
            </a:r>
            <a:r>
              <a:rPr lang="zh-CN" altLang="en-US" sz="2000" b="1" dirty="0"/>
              <a:t>，使用</a:t>
            </a:r>
            <a:r>
              <a:rPr lang="en-US" altLang="zh-CN" sz="2000" b="1" dirty="0"/>
              <a:t>new</a:t>
            </a:r>
            <a:r>
              <a:rPr lang="zh-CN" altLang="en-US" sz="2000" b="1" dirty="0"/>
              <a:t>为它</a:t>
            </a:r>
            <a:r>
              <a:rPr lang="en-US" altLang="zh-CN" sz="2000" b="1" dirty="0"/>
              <a:t>					</a:t>
            </a:r>
            <a:r>
              <a:rPr lang="zh-CN" altLang="en-US" sz="2000" b="1" dirty="0"/>
              <a:t>分配了动态内存并初始化为</a:t>
            </a:r>
            <a:r>
              <a:rPr lang="en-US" altLang="zh-CN" sz="2000" b="1" dirty="0"/>
              <a:t>x</a:t>
            </a:r>
            <a:r>
              <a:rPr lang="zh-CN" altLang="en-US" sz="2000" b="1" dirty="0"/>
              <a:t>。</a:t>
            </a:r>
            <a:endParaRPr lang="zh-CN" altLang="zh-CN" sz="2000" b="1" dirty="0"/>
          </a:p>
          <a:p>
            <a:pPr lvl="1"/>
            <a:r>
              <a:rPr lang="zh-CN" altLang="en-US" sz="2200" b="1" dirty="0"/>
              <a:t>其中，</a:t>
            </a:r>
            <a:r>
              <a:rPr lang="en-US" altLang="zh-CN" sz="2200" b="1" dirty="0" err="1"/>
              <a:t>x_ptr</a:t>
            </a:r>
            <a:r>
              <a:rPr lang="zh-CN" altLang="en-US" sz="2200" b="1" dirty="0"/>
              <a:t>代表</a:t>
            </a:r>
            <a:r>
              <a:rPr lang="en-US" altLang="zh-CN" sz="2200" b="1" dirty="0" err="1">
                <a:solidFill>
                  <a:srgbClr val="FF0000"/>
                </a:solidFill>
              </a:rPr>
              <a:t>auto_ptr</a:t>
            </a:r>
            <a:r>
              <a:rPr lang="zh-CN" altLang="zh-CN" sz="2200" b="1" dirty="0"/>
              <a:t>、</a:t>
            </a:r>
            <a:r>
              <a:rPr lang="en-US" altLang="zh-CN" sz="2200" b="1" dirty="0" err="1">
                <a:solidFill>
                  <a:srgbClr val="FF0000"/>
                </a:solidFill>
              </a:rPr>
              <a:t>shared_ptr</a:t>
            </a:r>
            <a:r>
              <a:rPr lang="zh-CN" altLang="zh-CN" sz="2200" b="1" dirty="0"/>
              <a:t>或</a:t>
            </a:r>
            <a:r>
              <a:rPr lang="en-US" altLang="zh-CN" sz="2200" b="1" dirty="0" err="1">
                <a:solidFill>
                  <a:srgbClr val="FF0000"/>
                </a:solidFill>
              </a:rPr>
              <a:t>unique_ptr</a:t>
            </a:r>
            <a:r>
              <a:rPr lang="en-US" altLang="zh-CN" sz="2200" b="1" dirty="0" err="1"/>
              <a:t>，type</a:t>
            </a:r>
            <a:r>
              <a:rPr lang="zh-CN" altLang="en-US" sz="2200" b="1" dirty="0"/>
              <a:t>则可以是任何数据类型。</a:t>
            </a:r>
            <a:endParaRPr lang="en-US" altLang="zh-CN" sz="2200" b="1" dirty="0"/>
          </a:p>
          <a:p>
            <a:pPr lvl="1"/>
            <a:r>
              <a:rPr lang="zh-CN" altLang="en-US" sz="2200" b="1" dirty="0"/>
              <a:t>例如：</a:t>
            </a:r>
            <a:endParaRPr lang="en-US" altLang="zh-CN" sz="2200" b="1" dirty="0"/>
          </a:p>
          <a:p>
            <a:pPr marL="800100" lvl="2" indent="0">
              <a:buNone/>
            </a:pPr>
            <a:r>
              <a:rPr lang="en-US" altLang="zh-CN" sz="2000" b="1" dirty="0" err="1"/>
              <a:t>auto_ptr</a:t>
            </a:r>
            <a:r>
              <a:rPr lang="en-US" altLang="zh-CN" sz="2000" b="1" dirty="0"/>
              <a:t>&lt;int&gt;  p;               </a:t>
            </a:r>
          </a:p>
          <a:p>
            <a:pPr marL="800100" lvl="2" indent="0">
              <a:buNone/>
            </a:pPr>
            <a:r>
              <a:rPr lang="en-US" altLang="zh-CN" sz="2000" b="1" dirty="0" err="1"/>
              <a:t>auto_ptr</a:t>
            </a:r>
            <a:r>
              <a:rPr lang="en-US" altLang="zh-CN" sz="2000" b="1" dirty="0"/>
              <a:t>&lt;</a:t>
            </a:r>
            <a:r>
              <a:rPr lang="en-US" altLang="zh-CN" sz="2000" b="1" dirty="0" err="1"/>
              <a:t>int</a:t>
            </a:r>
            <a:r>
              <a:rPr lang="en-US" altLang="zh-CN" sz="2000" b="1" dirty="0"/>
              <a:t>&gt;  p2(p);            </a:t>
            </a:r>
          </a:p>
          <a:p>
            <a:pPr marL="800100" lvl="2" indent="0">
              <a:buNone/>
            </a:pPr>
            <a:r>
              <a:rPr lang="en-US" altLang="zh-CN" sz="2000" b="1" dirty="0" err="1"/>
              <a:t>auto_ptr</a:t>
            </a:r>
            <a:r>
              <a:rPr lang="en-US" altLang="zh-CN" sz="2000" b="1" dirty="0"/>
              <a:t>&lt;int&gt;  p3(new int(9));</a:t>
            </a:r>
            <a:endParaRPr lang="en-US" altLang="zh-CN" sz="2000" b="1" dirty="0">
              <a:solidFill>
                <a:srgbClr val="0000CC"/>
              </a:solidFill>
            </a:endParaRPr>
          </a:p>
        </p:txBody>
      </p:sp>
      <p:sp>
        <p:nvSpPr>
          <p:cNvPr id="5" name="标题 1"/>
          <p:cNvSpPr>
            <a:spLocks noGrp="1"/>
          </p:cNvSpPr>
          <p:nvPr>
            <p:ph type="title"/>
          </p:nvPr>
        </p:nvSpPr>
        <p:spPr>
          <a:xfrm>
            <a:off x="457200" y="73673"/>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2.3.4  </a:t>
            </a:r>
            <a:r>
              <a:rPr lang="zh-CN" altLang="zh-CN" sz="3200" b="1" dirty="0">
                <a:solidFill>
                  <a:srgbClr val="C00000"/>
                </a:solidFill>
              </a:rPr>
              <a:t>智能指针</a:t>
            </a:r>
            <a:r>
              <a:rPr lang="en-US" altLang="zh-CN" sz="3200" b="1" dirty="0">
                <a:solidFill>
                  <a:srgbClr val="C00000"/>
                </a:solidFill>
              </a:rPr>
              <a:t>(C++11)</a:t>
            </a:r>
            <a:endParaRPr lang="zh-CN" altLang="en-US" sz="3200" b="1" dirty="0">
              <a:solidFill>
                <a:srgbClr val="C00000"/>
              </a:solidFill>
            </a:endParaRPr>
          </a:p>
        </p:txBody>
      </p:sp>
    </p:spTree>
    <p:extLst>
      <p:ext uri="{BB962C8B-B14F-4D97-AF65-F5344CB8AC3E}">
        <p14:creationId xmlns:p14="http://schemas.microsoft.com/office/powerpoint/2010/main" val="221075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623212" cy="5184576"/>
          </a:xfrm>
        </p:spPr>
        <p:txBody>
          <a:bodyPr/>
          <a:lstStyle/>
          <a:p>
            <a:pPr marL="0" indent="0">
              <a:buNone/>
            </a:pPr>
            <a:r>
              <a:rPr lang="en-US" altLang="zh-CN" sz="2400" b="1" dirty="0">
                <a:solidFill>
                  <a:srgbClr val="0000CC"/>
                </a:solidFill>
              </a:rPr>
              <a:t>4. </a:t>
            </a:r>
            <a:r>
              <a:rPr lang="zh-CN" altLang="en-US" sz="2400" b="1" dirty="0">
                <a:solidFill>
                  <a:srgbClr val="0000CC"/>
                </a:solidFill>
              </a:rPr>
              <a:t>智能指针之间赋值</a:t>
            </a:r>
            <a:endParaRPr lang="en-US" altLang="zh-CN" sz="2400" b="1" dirty="0">
              <a:solidFill>
                <a:srgbClr val="0000CC"/>
              </a:solidFill>
            </a:endParaRPr>
          </a:p>
          <a:p>
            <a:pPr lvl="1"/>
            <a:r>
              <a:rPr lang="zh-CN" altLang="zh-CN" sz="2200" b="1" dirty="0"/>
              <a:t>在定义时就为它分配动态内存单元，不允许先定义智能指针，然后再为它分配动态存储空间</a:t>
            </a:r>
            <a:r>
              <a:rPr lang="zh-CN" altLang="en-US" sz="2200" b="1" dirty="0"/>
              <a:t>。</a:t>
            </a:r>
            <a:endParaRPr lang="en-US" altLang="zh-CN" sz="2200" b="1" dirty="0"/>
          </a:p>
          <a:p>
            <a:pPr marL="857250" lvl="2" indent="0">
              <a:lnSpc>
                <a:spcPct val="150000"/>
              </a:lnSpc>
              <a:buNone/>
            </a:pPr>
            <a:r>
              <a:rPr lang="en-US" altLang="zh-CN" sz="2000" b="1" dirty="0" err="1"/>
              <a:t>x_ptr</a:t>
            </a:r>
            <a:r>
              <a:rPr lang="en-US" altLang="zh-CN" sz="2000" b="1" dirty="0"/>
              <a:t>&lt;type&gt;  p1</a:t>
            </a:r>
            <a:r>
              <a:rPr lang="zh-CN" altLang="zh-CN" sz="2000" b="1" dirty="0"/>
              <a:t>，</a:t>
            </a:r>
            <a:r>
              <a:rPr lang="en-US" altLang="zh-CN" sz="2000" b="1" dirty="0"/>
              <a:t>p2(new type); 	//</a:t>
            </a:r>
            <a:r>
              <a:rPr lang="zh-CN" altLang="zh-CN" sz="2000" b="1" dirty="0"/>
              <a:t>正确</a:t>
            </a:r>
          </a:p>
          <a:p>
            <a:pPr marL="857250" lvl="2" indent="0">
              <a:lnSpc>
                <a:spcPct val="150000"/>
              </a:lnSpc>
              <a:buNone/>
            </a:pPr>
            <a:r>
              <a:rPr lang="en-US" altLang="zh-CN" sz="2000" b="1" dirty="0"/>
              <a:t>p1=new type;		  	  	</a:t>
            </a:r>
            <a:r>
              <a:rPr lang="en-US" altLang="zh-CN" sz="2000" b="1" dirty="0">
                <a:solidFill>
                  <a:srgbClr val="FF0000"/>
                </a:solidFill>
              </a:rPr>
              <a:t>//</a:t>
            </a:r>
            <a:r>
              <a:rPr lang="zh-CN" altLang="zh-CN" sz="2000" b="1" dirty="0">
                <a:solidFill>
                  <a:srgbClr val="FF0000"/>
                </a:solidFill>
              </a:rPr>
              <a:t>错误</a:t>
            </a:r>
          </a:p>
          <a:p>
            <a:pPr marL="857250" lvl="2" indent="0">
              <a:lnSpc>
                <a:spcPct val="150000"/>
              </a:lnSpc>
              <a:buNone/>
            </a:pPr>
            <a:r>
              <a:rPr lang="en-US" altLang="zh-CN" sz="2000" b="1" dirty="0"/>
              <a:t>p1=p2; 　　　//</a:t>
            </a:r>
            <a:r>
              <a:rPr lang="zh-CN" altLang="en-US" sz="2000" b="1" dirty="0"/>
              <a:t>对</a:t>
            </a:r>
            <a:r>
              <a:rPr lang="en-US" altLang="zh-CN" sz="2000" b="1" dirty="0" err="1"/>
              <a:t>auto_ptr</a:t>
            </a:r>
            <a:r>
              <a:rPr lang="zh-CN" altLang="en-US" sz="2000" b="1" dirty="0"/>
              <a:t>和</a:t>
            </a:r>
            <a:r>
              <a:rPr lang="en-US" altLang="zh-CN" sz="2000" b="1" dirty="0" err="1"/>
              <a:t>shared_ptr</a:t>
            </a:r>
            <a:r>
              <a:rPr lang="zh-CN" altLang="en-US" sz="2000" b="1" dirty="0"/>
              <a:t>正确，</a:t>
            </a:r>
            <a:r>
              <a:rPr lang="en-US" altLang="zh-CN" sz="2000" b="1" dirty="0" err="1"/>
              <a:t>unique_ptr</a:t>
            </a:r>
            <a:r>
              <a:rPr lang="zh-CN" altLang="en-US" sz="2000" b="1" dirty="0"/>
              <a:t>错误。</a:t>
            </a:r>
            <a:endParaRPr lang="zh-CN" altLang="zh-CN" sz="2000" b="1" dirty="0"/>
          </a:p>
          <a:p>
            <a:pPr lvl="1"/>
            <a:r>
              <a:rPr lang="zh-CN" altLang="zh-CN" sz="2200" b="1" dirty="0"/>
              <a:t>同类型的</a:t>
            </a:r>
            <a:r>
              <a:rPr lang="en-US" altLang="zh-CN" sz="2200" b="1" dirty="0" err="1"/>
              <a:t>auto_ptr</a:t>
            </a:r>
            <a:r>
              <a:rPr lang="zh-CN" altLang="zh-CN" sz="2200" b="1" dirty="0"/>
              <a:t>、</a:t>
            </a:r>
            <a:r>
              <a:rPr lang="en-US" altLang="zh-CN" sz="2200" b="1" dirty="0" err="1"/>
              <a:t>shared_ptr</a:t>
            </a:r>
            <a:r>
              <a:rPr lang="zh-CN" altLang="zh-CN" sz="2200" b="1" dirty="0"/>
              <a:t>之间可以相互赋值，而</a:t>
            </a:r>
            <a:r>
              <a:rPr lang="en-US" altLang="zh-CN" sz="2200" b="1" dirty="0" err="1"/>
              <a:t>unique_ptr</a:t>
            </a:r>
            <a:r>
              <a:rPr lang="zh-CN" altLang="zh-CN" sz="2200" b="1" dirty="0"/>
              <a:t>指针之间不</a:t>
            </a:r>
            <a:r>
              <a:rPr lang="zh-CN" altLang="en-US" sz="2200" b="1" dirty="0"/>
              <a:t>能</a:t>
            </a:r>
            <a:r>
              <a:rPr lang="zh-CN" altLang="zh-CN" sz="2200" b="1" dirty="0"/>
              <a:t>相互赋值。</a:t>
            </a:r>
            <a:endParaRPr lang="en-US" altLang="zh-CN" sz="2200" b="1" dirty="0"/>
          </a:p>
          <a:p>
            <a:pPr marL="857250" lvl="2" indent="0">
              <a:lnSpc>
                <a:spcPct val="150000"/>
              </a:lnSpc>
              <a:buNone/>
            </a:pPr>
            <a:r>
              <a:rPr lang="en-US" altLang="zh-CN" sz="2000" b="1" dirty="0" err="1"/>
              <a:t>unique_ptr</a:t>
            </a:r>
            <a:r>
              <a:rPr lang="en-US" altLang="zh-CN" sz="2000" b="1" dirty="0"/>
              <a:t> &lt;int&gt;p4 (new int(8));</a:t>
            </a:r>
          </a:p>
          <a:p>
            <a:pPr marL="857250" lvl="2" indent="0">
              <a:lnSpc>
                <a:spcPct val="150000"/>
              </a:lnSpc>
              <a:buNone/>
            </a:pPr>
            <a:r>
              <a:rPr lang="en-US" altLang="zh-CN" sz="2000" b="1" dirty="0" err="1"/>
              <a:t>unique_ptr</a:t>
            </a:r>
            <a:r>
              <a:rPr lang="en-US" altLang="zh-CN" sz="2000" b="1" dirty="0"/>
              <a:t>&lt;int&gt;p5 = p4;          		</a:t>
            </a:r>
            <a:r>
              <a:rPr lang="en-US" altLang="zh-CN" sz="2000" b="1" dirty="0">
                <a:solidFill>
                  <a:srgbClr val="FF0000"/>
                </a:solidFill>
              </a:rPr>
              <a:t>//</a:t>
            </a:r>
            <a:r>
              <a:rPr lang="zh-CN" altLang="en-US" sz="2000" b="1" dirty="0">
                <a:solidFill>
                  <a:srgbClr val="FF0000"/>
                </a:solidFill>
              </a:rPr>
              <a:t>错误</a:t>
            </a:r>
            <a:endParaRPr lang="en-US" altLang="zh-CN" sz="2000" b="1" dirty="0">
              <a:solidFill>
                <a:srgbClr val="FF0000"/>
              </a:solidFill>
            </a:endParaRPr>
          </a:p>
        </p:txBody>
      </p:sp>
      <p:sp>
        <p:nvSpPr>
          <p:cNvPr id="5" name="标题 1"/>
          <p:cNvSpPr>
            <a:spLocks noGrp="1"/>
          </p:cNvSpPr>
          <p:nvPr>
            <p:ph type="title"/>
          </p:nvPr>
        </p:nvSpPr>
        <p:spPr>
          <a:xfrm>
            <a:off x="457200" y="73673"/>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2.3.4  </a:t>
            </a:r>
            <a:r>
              <a:rPr lang="zh-CN" altLang="zh-CN" sz="3200" b="1" dirty="0">
                <a:solidFill>
                  <a:srgbClr val="C00000"/>
                </a:solidFill>
              </a:rPr>
              <a:t>智能指针</a:t>
            </a:r>
            <a:r>
              <a:rPr lang="en-US" altLang="zh-CN" sz="3200" b="1" dirty="0">
                <a:solidFill>
                  <a:srgbClr val="C00000"/>
                </a:solidFill>
              </a:rPr>
              <a:t>(C++11)</a:t>
            </a:r>
            <a:endParaRPr lang="zh-CN" altLang="en-US" sz="3200" b="1" dirty="0">
              <a:solidFill>
                <a:srgbClr val="C00000"/>
              </a:solidFill>
            </a:endParaRPr>
          </a:p>
        </p:txBody>
      </p:sp>
    </p:spTree>
    <p:extLst>
      <p:ext uri="{BB962C8B-B14F-4D97-AF65-F5344CB8AC3E}">
        <p14:creationId xmlns:p14="http://schemas.microsoft.com/office/powerpoint/2010/main" val="32950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55432" y="116632"/>
            <a:ext cx="7772400" cy="74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smtClean="0">
                <a:solidFill>
                  <a:srgbClr val="C00000"/>
                </a:solidFill>
              </a:rPr>
              <a:t>2.1  </a:t>
            </a:r>
            <a:r>
              <a:rPr lang="en-US" altLang="zh-CN" sz="3600" b="1" dirty="0">
                <a:solidFill>
                  <a:srgbClr val="C00000"/>
                </a:solidFill>
              </a:rPr>
              <a:t>C++</a:t>
            </a:r>
            <a:r>
              <a:rPr lang="zh-CN" altLang="en-US" sz="3600" b="1" dirty="0">
                <a:solidFill>
                  <a:srgbClr val="C00000"/>
                </a:solidFill>
              </a:rPr>
              <a:t>对</a:t>
            </a:r>
            <a:r>
              <a:rPr lang="en-US" altLang="zh-CN" sz="3600" b="1" dirty="0">
                <a:solidFill>
                  <a:srgbClr val="C00000"/>
                </a:solidFill>
              </a:rPr>
              <a:t>C</a:t>
            </a:r>
            <a:r>
              <a:rPr lang="zh-CN" altLang="en-US" sz="3600" b="1" dirty="0">
                <a:solidFill>
                  <a:srgbClr val="C00000"/>
                </a:solidFill>
              </a:rPr>
              <a:t>语言数据类型的扩展</a:t>
            </a:r>
          </a:p>
        </p:txBody>
      </p:sp>
      <p:sp>
        <p:nvSpPr>
          <p:cNvPr id="11267" name="Rectangle 3"/>
          <p:cNvSpPr>
            <a:spLocks noGrp="1" noChangeArrowheads="1"/>
          </p:cNvSpPr>
          <p:nvPr>
            <p:ph idx="1"/>
          </p:nvPr>
        </p:nvSpPr>
        <p:spPr>
          <a:xfrm>
            <a:off x="646113" y="1196752"/>
            <a:ext cx="7848600" cy="5184576"/>
          </a:xfrm>
        </p:spPr>
        <p:txBody>
          <a:bodyPr/>
          <a:lstStyle/>
          <a:p>
            <a:pPr eaLnBrk="1" hangingPunct="1">
              <a:buFontTx/>
              <a:buNone/>
            </a:pPr>
            <a:r>
              <a:rPr lang="en-US" altLang="zh-CN" sz="2400" b="1" dirty="0">
                <a:solidFill>
                  <a:srgbClr val="0000CC"/>
                </a:solidFill>
              </a:rPr>
              <a:t>1. C</a:t>
            </a:r>
            <a:r>
              <a:rPr lang="zh-CN" altLang="en-US" sz="2400" b="1" dirty="0">
                <a:solidFill>
                  <a:srgbClr val="0000CC"/>
                </a:solidFill>
              </a:rPr>
              <a:t>数据类型在</a:t>
            </a:r>
            <a:r>
              <a:rPr lang="en-US" altLang="zh-CN" sz="2400" b="1" dirty="0">
                <a:solidFill>
                  <a:srgbClr val="0000CC"/>
                </a:solidFill>
              </a:rPr>
              <a:t>C++</a:t>
            </a:r>
            <a:r>
              <a:rPr lang="zh-CN" altLang="en-US" sz="2400" b="1" dirty="0">
                <a:solidFill>
                  <a:srgbClr val="0000CC"/>
                </a:solidFill>
              </a:rPr>
              <a:t>中继续可用</a:t>
            </a:r>
          </a:p>
          <a:p>
            <a:pPr eaLnBrk="1" hangingPunct="1">
              <a:buFontTx/>
              <a:buNone/>
            </a:pPr>
            <a:r>
              <a:rPr lang="en-US" altLang="zh-CN" sz="2400" b="1" dirty="0">
                <a:solidFill>
                  <a:srgbClr val="0000CC"/>
                </a:solidFill>
              </a:rPr>
              <a:t>2. C++</a:t>
            </a:r>
            <a:r>
              <a:rPr lang="zh-CN" altLang="en-US" sz="2400" b="1" dirty="0">
                <a:solidFill>
                  <a:srgbClr val="0000CC"/>
                </a:solidFill>
              </a:rPr>
              <a:t>对</a:t>
            </a:r>
            <a:r>
              <a:rPr lang="en-US" altLang="zh-CN" sz="2400" b="1" dirty="0">
                <a:solidFill>
                  <a:srgbClr val="0000CC"/>
                </a:solidFill>
              </a:rPr>
              <a:t>C</a:t>
            </a:r>
            <a:r>
              <a:rPr lang="zh-CN" altLang="en-US" sz="2400" b="1" dirty="0">
                <a:solidFill>
                  <a:srgbClr val="0000CC"/>
                </a:solidFill>
              </a:rPr>
              <a:t>的结构、枚举、联合进行了扩展</a:t>
            </a:r>
          </a:p>
          <a:p>
            <a:pPr lvl="1" eaLnBrk="1" hangingPunct="1">
              <a:buFontTx/>
              <a:buNone/>
            </a:pPr>
            <a:r>
              <a:rPr lang="en-US" altLang="zh-CN" sz="2400" b="1" dirty="0">
                <a:solidFill>
                  <a:srgbClr val="FF0000"/>
                </a:solidFill>
              </a:rPr>
              <a:t>C</a:t>
            </a:r>
            <a:r>
              <a:rPr lang="zh-CN" altLang="en-US" sz="2400" b="1" dirty="0">
                <a:solidFill>
                  <a:srgbClr val="FF0000"/>
                </a:solidFill>
              </a:rPr>
              <a:t>：结构名不是类型</a:t>
            </a:r>
          </a:p>
          <a:p>
            <a:pPr lvl="2" eaLnBrk="1" hangingPunct="1">
              <a:buFontTx/>
              <a:buNone/>
            </a:pPr>
            <a:r>
              <a:rPr lang="en-US" altLang="zh-CN" b="1" dirty="0" err="1"/>
              <a:t>struct</a:t>
            </a:r>
            <a:r>
              <a:rPr lang="en-US" altLang="zh-CN" b="1" dirty="0"/>
              <a:t> student{</a:t>
            </a:r>
            <a:r>
              <a:rPr lang="en-US" altLang="zh-CN" b="1" dirty="0">
                <a:latin typeface="Arial" panose="020B0604020202020204" pitchFamily="34" charset="0"/>
              </a:rPr>
              <a:t>……</a:t>
            </a:r>
            <a:r>
              <a:rPr lang="en-US" altLang="zh-CN" b="1" dirty="0"/>
              <a:t>};</a:t>
            </a:r>
          </a:p>
          <a:p>
            <a:pPr lvl="2" eaLnBrk="1" hangingPunct="1">
              <a:buFontTx/>
              <a:buNone/>
            </a:pPr>
            <a:r>
              <a:rPr lang="en-US" altLang="zh-CN" b="1" dirty="0" err="1"/>
              <a:t>struct</a:t>
            </a:r>
            <a:r>
              <a:rPr lang="en-US" altLang="zh-CN" b="1" dirty="0"/>
              <a:t> student </a:t>
            </a:r>
            <a:r>
              <a:rPr lang="en-US" altLang="zh-CN" b="1" dirty="0" err="1"/>
              <a:t>st_var</a:t>
            </a:r>
            <a:r>
              <a:rPr lang="en-US" altLang="zh-CN" b="1" dirty="0"/>
              <a:t>;</a:t>
            </a:r>
          </a:p>
          <a:p>
            <a:pPr lvl="2" eaLnBrk="1" hangingPunct="1">
              <a:buFontTx/>
              <a:buNone/>
            </a:pPr>
            <a:r>
              <a:rPr lang="en-US" altLang="zh-CN" b="1" dirty="0" err="1"/>
              <a:t>typedef</a:t>
            </a:r>
            <a:r>
              <a:rPr lang="en-US" altLang="zh-CN" b="1" dirty="0"/>
              <a:t> </a:t>
            </a:r>
            <a:r>
              <a:rPr lang="en-US" altLang="zh-CN" b="1" dirty="0" err="1"/>
              <a:t>struct</a:t>
            </a:r>
            <a:r>
              <a:rPr lang="en-US" altLang="zh-CN" b="1" dirty="0"/>
              <a:t> student </a:t>
            </a:r>
            <a:r>
              <a:rPr lang="en-US" altLang="zh-CN" b="1" dirty="0" err="1"/>
              <a:t>new_type</a:t>
            </a:r>
            <a:r>
              <a:rPr lang="en-US" altLang="zh-CN" b="1" dirty="0"/>
              <a:t>;</a:t>
            </a:r>
          </a:p>
          <a:p>
            <a:pPr lvl="1" eaLnBrk="1" hangingPunct="1"/>
            <a:r>
              <a:rPr lang="en-US" altLang="zh-CN" sz="2400" b="1" dirty="0" smtClean="0">
                <a:solidFill>
                  <a:srgbClr val="FF0000"/>
                </a:solidFill>
              </a:rPr>
              <a:t>C++</a:t>
            </a:r>
            <a:r>
              <a:rPr lang="zh-CN" altLang="en-US" sz="2400" b="1" dirty="0" smtClean="0">
                <a:solidFill>
                  <a:srgbClr val="FF0000"/>
                </a:solidFill>
              </a:rPr>
              <a:t>：</a:t>
            </a:r>
            <a:r>
              <a:rPr lang="zh-CN" altLang="en-US" sz="2400" b="1" dirty="0">
                <a:solidFill>
                  <a:srgbClr val="FF0000"/>
                </a:solidFill>
              </a:rPr>
              <a:t>结构名、联合</a:t>
            </a:r>
            <a:r>
              <a:rPr lang="zh-CN" altLang="en-US" sz="2400" b="1" dirty="0" smtClean="0">
                <a:solidFill>
                  <a:srgbClr val="FF0000"/>
                </a:solidFill>
              </a:rPr>
              <a:t>名都为</a:t>
            </a:r>
            <a:r>
              <a:rPr lang="zh-CN" altLang="en-US" sz="2400" b="1" dirty="0">
                <a:solidFill>
                  <a:srgbClr val="FF0000"/>
                </a:solidFill>
              </a:rPr>
              <a:t>类型</a:t>
            </a:r>
          </a:p>
          <a:p>
            <a:pPr lvl="2" eaLnBrk="1" hangingPunct="1">
              <a:buFontTx/>
              <a:buNone/>
            </a:pPr>
            <a:r>
              <a:rPr lang="en-US" altLang="zh-CN" b="1" dirty="0" err="1">
                <a:solidFill>
                  <a:srgbClr val="FF0000"/>
                </a:solidFill>
              </a:rPr>
              <a:t>struct</a:t>
            </a:r>
            <a:r>
              <a:rPr lang="en-US" altLang="zh-CN" b="1" dirty="0">
                <a:solidFill>
                  <a:srgbClr val="FF0000"/>
                </a:solidFill>
              </a:rPr>
              <a:t> student{</a:t>
            </a:r>
            <a:r>
              <a:rPr lang="en-US" altLang="zh-CN" b="1" dirty="0">
                <a:solidFill>
                  <a:srgbClr val="FF0000"/>
                </a:solidFill>
                <a:latin typeface="Arial" panose="020B0604020202020204" pitchFamily="34" charset="0"/>
              </a:rPr>
              <a:t>……</a:t>
            </a:r>
            <a:r>
              <a:rPr lang="en-US" altLang="zh-CN" b="1" dirty="0">
                <a:solidFill>
                  <a:srgbClr val="FF0000"/>
                </a:solidFill>
              </a:rPr>
              <a:t>};</a:t>
            </a:r>
          </a:p>
          <a:p>
            <a:pPr lvl="2" eaLnBrk="1" hangingPunct="1">
              <a:buFontTx/>
              <a:buNone/>
            </a:pPr>
            <a:r>
              <a:rPr lang="en-US" altLang="zh-CN" b="1" dirty="0">
                <a:solidFill>
                  <a:srgbClr val="FF0000"/>
                </a:solidFill>
              </a:rPr>
              <a:t>student </a:t>
            </a:r>
            <a:r>
              <a:rPr lang="en-US" altLang="zh-CN" b="1" dirty="0" err="1">
                <a:solidFill>
                  <a:srgbClr val="FF0000"/>
                </a:solidFill>
              </a:rPr>
              <a:t>st_var</a:t>
            </a:r>
            <a:r>
              <a:rPr lang="en-US" altLang="zh-CN" b="1" dirty="0">
                <a:solidFill>
                  <a:srgbClr val="FF0000"/>
                </a:solidFill>
              </a:rPr>
              <a:t>;</a:t>
            </a:r>
          </a:p>
          <a:p>
            <a:pPr lvl="1" eaLnBrk="1" hangingPunct="1"/>
            <a:r>
              <a:rPr lang="en-US" altLang="zh-CN" sz="2400" b="1" dirty="0"/>
              <a:t>union</a:t>
            </a:r>
          </a:p>
          <a:p>
            <a:pPr lvl="1" eaLnBrk="1" hangingPunct="1"/>
            <a:r>
              <a:rPr lang="en-US" altLang="zh-CN" sz="2400" b="1" dirty="0" err="1"/>
              <a:t>enum</a:t>
            </a:r>
            <a:r>
              <a:rPr lang="en-US" altLang="zh-CN" sz="2400" b="1" dirty="0"/>
              <a:t> </a:t>
            </a:r>
          </a:p>
        </p:txBody>
      </p:sp>
    </p:spTree>
    <p:extLst>
      <p:ext uri="{BB962C8B-B14F-4D97-AF65-F5344CB8AC3E}">
        <p14:creationId xmlns:p14="http://schemas.microsoft.com/office/powerpoint/2010/main" val="31665866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2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2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267">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126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52736"/>
            <a:ext cx="9036496" cy="5544616"/>
          </a:xfrm>
        </p:spPr>
        <p:txBody>
          <a:bodyPr/>
          <a:lstStyle/>
          <a:p>
            <a:pPr marL="0" indent="0">
              <a:spcBef>
                <a:spcPts val="600"/>
              </a:spcBef>
              <a:spcAft>
                <a:spcPts val="600"/>
              </a:spcAft>
              <a:buNone/>
            </a:pPr>
            <a:r>
              <a:rPr lang="en-US" altLang="zh-CN" sz="2400" b="1" dirty="0">
                <a:solidFill>
                  <a:srgbClr val="0000CC"/>
                </a:solidFill>
              </a:rPr>
              <a:t>5. </a:t>
            </a:r>
            <a:r>
              <a:rPr lang="zh-CN" altLang="en-US" sz="2400" b="1" dirty="0">
                <a:solidFill>
                  <a:srgbClr val="0000CC"/>
                </a:solidFill>
              </a:rPr>
              <a:t>智能指针与普通指针赋值</a:t>
            </a:r>
            <a:endParaRPr lang="en-US" altLang="zh-CN" sz="2400" b="1" dirty="0">
              <a:solidFill>
                <a:srgbClr val="0000CC"/>
              </a:solidFill>
            </a:endParaRPr>
          </a:p>
          <a:p>
            <a:pPr lvl="1">
              <a:spcBef>
                <a:spcPts val="600"/>
              </a:spcBef>
              <a:spcAft>
                <a:spcPts val="600"/>
              </a:spcAft>
            </a:pPr>
            <a:r>
              <a:rPr lang="zh-CN" altLang="zh-CN" sz="2200" b="1" dirty="0"/>
              <a:t>智能指针和普通指针之间不能够随意赋值，</a:t>
            </a:r>
            <a:r>
              <a:rPr lang="zh-CN" altLang="en-US" sz="2200" b="1" dirty="0"/>
              <a:t>即</a:t>
            </a:r>
            <a:r>
              <a:rPr lang="zh-CN" altLang="zh-CN" sz="2200" b="1" dirty="0"/>
              <a:t>不能把智能指针指向普通内存变量，或者把非智能指针赋值给智能指针。</a:t>
            </a:r>
            <a:endParaRPr lang="en-US" altLang="zh-CN" sz="2200" b="1" dirty="0"/>
          </a:p>
          <a:p>
            <a:pPr lvl="1">
              <a:spcBef>
                <a:spcPts val="600"/>
              </a:spcBef>
              <a:spcAft>
                <a:spcPts val="600"/>
              </a:spcAft>
            </a:pPr>
            <a:r>
              <a:rPr lang="zh-CN" altLang="en-US" sz="2200" b="1" dirty="0"/>
              <a:t>可以</a:t>
            </a:r>
            <a:r>
              <a:rPr lang="zh-CN" altLang="zh-CN" sz="2200" b="1" dirty="0"/>
              <a:t>通过智能指针的</a:t>
            </a:r>
            <a:r>
              <a:rPr lang="en-US" altLang="zh-CN" sz="2200" b="1" dirty="0"/>
              <a:t>get</a:t>
            </a:r>
            <a:r>
              <a:rPr lang="zh-CN" altLang="zh-CN" sz="2200" b="1" dirty="0"/>
              <a:t>成员函数获取智能指针中的指针后，再赋值给普通指针。</a:t>
            </a:r>
            <a:endParaRPr lang="en-US" altLang="zh-CN" sz="2200" b="1" dirty="0"/>
          </a:p>
          <a:p>
            <a:pPr marL="800100" lvl="2" indent="0">
              <a:buNone/>
            </a:pPr>
            <a:r>
              <a:rPr lang="en-US" altLang="zh-CN" sz="2000" b="1" dirty="0"/>
              <a:t>int x = 9;</a:t>
            </a:r>
            <a:endParaRPr lang="zh-CN" altLang="zh-CN" sz="2000" b="1" dirty="0"/>
          </a:p>
          <a:p>
            <a:pPr marL="800100" lvl="2" indent="0">
              <a:buNone/>
            </a:pPr>
            <a:r>
              <a:rPr lang="en-US" altLang="zh-CN" sz="2000" b="1" dirty="0"/>
              <a:t>int* </a:t>
            </a:r>
            <a:r>
              <a:rPr lang="en-US" altLang="zh-CN" sz="2000" b="1" dirty="0" err="1"/>
              <a:t>ip</a:t>
            </a:r>
            <a:r>
              <a:rPr lang="en-US" altLang="zh-CN" sz="2000" b="1" dirty="0"/>
              <a:t> = new int(1);</a:t>
            </a:r>
            <a:endParaRPr lang="zh-CN" altLang="zh-CN" sz="2000" b="1" dirty="0"/>
          </a:p>
          <a:p>
            <a:pPr marL="800100" lvl="2" indent="0">
              <a:buNone/>
            </a:pPr>
            <a:r>
              <a:rPr lang="en-US" altLang="zh-CN" sz="2000" b="1" dirty="0" err="1"/>
              <a:t>shared_ptr</a:t>
            </a:r>
            <a:r>
              <a:rPr lang="en-US" altLang="zh-CN" sz="2000" b="1" dirty="0"/>
              <a:t>&lt;int&gt; </a:t>
            </a:r>
            <a:r>
              <a:rPr lang="en-US" altLang="zh-CN" sz="2000" b="1" dirty="0" err="1"/>
              <a:t>sp</a:t>
            </a:r>
            <a:r>
              <a:rPr lang="en-US" altLang="zh-CN" sz="2000" b="1" dirty="0"/>
              <a:t>(new int(8));</a:t>
            </a:r>
            <a:endParaRPr lang="zh-CN" altLang="zh-CN" sz="2000" b="1" dirty="0"/>
          </a:p>
          <a:p>
            <a:pPr marL="800100" lvl="2" indent="0">
              <a:buNone/>
            </a:pPr>
            <a:r>
              <a:rPr lang="en-US" altLang="zh-CN" sz="2000" b="1" dirty="0">
                <a:solidFill>
                  <a:srgbClr val="FF0000"/>
                </a:solidFill>
              </a:rPr>
              <a:t>//</a:t>
            </a:r>
            <a:r>
              <a:rPr lang="en-US" altLang="zh-CN" sz="2000" b="1" dirty="0" err="1">
                <a:solidFill>
                  <a:srgbClr val="FF0000"/>
                </a:solidFill>
              </a:rPr>
              <a:t>sp</a:t>
            </a:r>
            <a:r>
              <a:rPr lang="en-US" altLang="zh-CN" sz="2000" b="1" dirty="0">
                <a:solidFill>
                  <a:srgbClr val="FF0000"/>
                </a:solidFill>
              </a:rPr>
              <a:t> = &amp;x;				//</a:t>
            </a:r>
            <a:r>
              <a:rPr lang="zh-CN" altLang="zh-CN" sz="2000" b="1" dirty="0">
                <a:solidFill>
                  <a:srgbClr val="FF0000"/>
                </a:solidFill>
              </a:rPr>
              <a:t>错误</a:t>
            </a:r>
          </a:p>
          <a:p>
            <a:pPr marL="800100" lvl="2" indent="0">
              <a:buNone/>
            </a:pPr>
            <a:r>
              <a:rPr lang="en-US" altLang="zh-CN" sz="2000" b="1" dirty="0">
                <a:solidFill>
                  <a:srgbClr val="FF0000"/>
                </a:solidFill>
              </a:rPr>
              <a:t>//</a:t>
            </a:r>
            <a:r>
              <a:rPr lang="en-US" altLang="zh-CN" sz="2000" b="1" dirty="0" err="1">
                <a:solidFill>
                  <a:srgbClr val="FF0000"/>
                </a:solidFill>
              </a:rPr>
              <a:t>sp</a:t>
            </a:r>
            <a:r>
              <a:rPr lang="en-US" altLang="zh-CN" sz="2000" b="1" dirty="0">
                <a:solidFill>
                  <a:srgbClr val="FF0000"/>
                </a:solidFill>
              </a:rPr>
              <a:t> = </a:t>
            </a:r>
            <a:r>
              <a:rPr lang="en-US" altLang="zh-CN" sz="2000" b="1" dirty="0" err="1">
                <a:solidFill>
                  <a:srgbClr val="FF0000"/>
                </a:solidFill>
              </a:rPr>
              <a:t>ip</a:t>
            </a:r>
            <a:r>
              <a:rPr lang="en-US" altLang="zh-CN" sz="2000" b="1" dirty="0">
                <a:solidFill>
                  <a:srgbClr val="FF0000"/>
                </a:solidFill>
              </a:rPr>
              <a:t>;				//</a:t>
            </a:r>
            <a:r>
              <a:rPr lang="zh-CN" altLang="zh-CN" sz="2000" b="1" dirty="0">
                <a:solidFill>
                  <a:srgbClr val="FF0000"/>
                </a:solidFill>
              </a:rPr>
              <a:t>错误</a:t>
            </a:r>
          </a:p>
          <a:p>
            <a:pPr marL="800100" lvl="2" indent="0">
              <a:buNone/>
            </a:pPr>
            <a:r>
              <a:rPr lang="en-US" altLang="zh-CN" sz="2000" b="1" dirty="0">
                <a:solidFill>
                  <a:srgbClr val="FF0000"/>
                </a:solidFill>
              </a:rPr>
              <a:t>//</a:t>
            </a:r>
            <a:r>
              <a:rPr lang="en-US" altLang="zh-CN" sz="2000" b="1" dirty="0" err="1">
                <a:solidFill>
                  <a:srgbClr val="FF0000"/>
                </a:solidFill>
              </a:rPr>
              <a:t>ip</a:t>
            </a:r>
            <a:r>
              <a:rPr lang="en-US" altLang="zh-CN" sz="2000" b="1" dirty="0">
                <a:solidFill>
                  <a:srgbClr val="FF0000"/>
                </a:solidFill>
              </a:rPr>
              <a:t> = </a:t>
            </a:r>
            <a:r>
              <a:rPr lang="en-US" altLang="zh-CN" sz="2000" b="1" dirty="0" err="1">
                <a:solidFill>
                  <a:srgbClr val="FF0000"/>
                </a:solidFill>
              </a:rPr>
              <a:t>sp</a:t>
            </a:r>
            <a:r>
              <a:rPr lang="en-US" altLang="zh-CN" sz="2000" b="1" dirty="0">
                <a:solidFill>
                  <a:srgbClr val="FF0000"/>
                </a:solidFill>
              </a:rPr>
              <a:t>;				//</a:t>
            </a:r>
            <a:r>
              <a:rPr lang="zh-CN" altLang="zh-CN" sz="2000" b="1" dirty="0">
                <a:solidFill>
                  <a:srgbClr val="FF0000"/>
                </a:solidFill>
              </a:rPr>
              <a:t>错误</a:t>
            </a:r>
          </a:p>
          <a:p>
            <a:pPr marL="800100" lvl="2" indent="0">
              <a:buNone/>
            </a:pPr>
            <a:r>
              <a:rPr lang="en-US" altLang="zh-CN" sz="2000" b="1" dirty="0" err="1"/>
              <a:t>ip</a:t>
            </a:r>
            <a:r>
              <a:rPr lang="en-US" altLang="zh-CN" sz="2000" b="1" dirty="0"/>
              <a:t> = </a:t>
            </a:r>
            <a:r>
              <a:rPr lang="en-US" altLang="zh-CN" sz="2000" b="1" dirty="0" err="1"/>
              <a:t>sp.get</a:t>
            </a:r>
            <a:r>
              <a:rPr lang="en-US" altLang="zh-CN" sz="2000" b="1" dirty="0"/>
              <a:t>();				//</a:t>
            </a:r>
            <a:r>
              <a:rPr lang="zh-CN" altLang="zh-CN" sz="2000" b="1" dirty="0"/>
              <a:t>正确</a:t>
            </a:r>
          </a:p>
          <a:p>
            <a:pPr lvl="1"/>
            <a:endParaRPr lang="en-US" altLang="zh-CN" b="1" dirty="0">
              <a:solidFill>
                <a:srgbClr val="0000CC"/>
              </a:solidFill>
            </a:endParaRPr>
          </a:p>
        </p:txBody>
      </p:sp>
      <p:sp>
        <p:nvSpPr>
          <p:cNvPr id="5" name="标题 1"/>
          <p:cNvSpPr>
            <a:spLocks noGrp="1"/>
          </p:cNvSpPr>
          <p:nvPr>
            <p:ph type="title"/>
          </p:nvPr>
        </p:nvSpPr>
        <p:spPr>
          <a:xfrm>
            <a:off x="457200" y="73673"/>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2.3.4  </a:t>
            </a:r>
            <a:r>
              <a:rPr lang="zh-CN" altLang="zh-CN" sz="3200" b="1" dirty="0">
                <a:solidFill>
                  <a:srgbClr val="C00000"/>
                </a:solidFill>
              </a:rPr>
              <a:t>智能指针</a:t>
            </a:r>
            <a:r>
              <a:rPr lang="en-US" altLang="zh-CN" sz="3200" b="1" dirty="0">
                <a:solidFill>
                  <a:srgbClr val="C00000"/>
                </a:solidFill>
              </a:rPr>
              <a:t>(C++11)</a:t>
            </a:r>
            <a:endParaRPr lang="zh-CN" altLang="en-US" sz="3200" b="1" dirty="0">
              <a:solidFill>
                <a:srgbClr val="C00000"/>
              </a:solidFill>
            </a:endParaRPr>
          </a:p>
        </p:txBody>
      </p:sp>
    </p:spTree>
    <p:extLst>
      <p:ext uri="{BB962C8B-B14F-4D97-AF65-F5344CB8AC3E}">
        <p14:creationId xmlns:p14="http://schemas.microsoft.com/office/powerpoint/2010/main" val="161806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24744"/>
            <a:ext cx="9144000" cy="5256584"/>
          </a:xfrm>
        </p:spPr>
        <p:txBody>
          <a:bodyPr/>
          <a:lstStyle/>
          <a:p>
            <a:pPr marL="0" indent="0">
              <a:buNone/>
            </a:pPr>
            <a:r>
              <a:rPr lang="en-US" altLang="zh-CN" sz="2400" b="1" dirty="0" smtClean="0">
                <a:solidFill>
                  <a:srgbClr val="0000CC"/>
                </a:solidFill>
              </a:rPr>
              <a:t>6. </a:t>
            </a:r>
            <a:r>
              <a:rPr lang="en-US" altLang="zh-CN" sz="2400" b="1" dirty="0" err="1">
                <a:solidFill>
                  <a:srgbClr val="0000CC"/>
                </a:solidFill>
              </a:rPr>
              <a:t>auto_ptr</a:t>
            </a:r>
            <a:r>
              <a:rPr lang="en-US" altLang="zh-CN" sz="2400" b="1" dirty="0">
                <a:solidFill>
                  <a:srgbClr val="0000CC"/>
                </a:solidFill>
              </a:rPr>
              <a:t>(C++98</a:t>
            </a:r>
            <a:r>
              <a:rPr lang="en-US" altLang="zh-CN" sz="2400" b="1" dirty="0" smtClean="0">
                <a:solidFill>
                  <a:srgbClr val="0000CC"/>
                </a:solidFill>
              </a:rPr>
              <a:t>)</a:t>
            </a:r>
          </a:p>
          <a:p>
            <a:pPr lvl="1"/>
            <a:r>
              <a:rPr lang="en-US" altLang="zh-CN" sz="2200" b="1" dirty="0">
                <a:solidFill>
                  <a:srgbClr val="FF0000"/>
                </a:solidFill>
              </a:rPr>
              <a:t>C++98</a:t>
            </a:r>
            <a:r>
              <a:rPr lang="zh-CN" altLang="en-US" sz="2200" b="1" dirty="0">
                <a:solidFill>
                  <a:srgbClr val="FF0000"/>
                </a:solidFill>
              </a:rPr>
              <a:t>的独占型智能指针：</a:t>
            </a:r>
            <a:r>
              <a:rPr lang="zh-CN" altLang="zh-CN" sz="2200" b="1" dirty="0"/>
              <a:t>一个对象只能被一个</a:t>
            </a:r>
            <a:r>
              <a:rPr lang="en-US" altLang="zh-CN" sz="2200" b="1" dirty="0" err="1"/>
              <a:t>auto_ptr</a:t>
            </a:r>
            <a:r>
              <a:rPr lang="zh-CN" altLang="zh-CN" sz="2200" b="1" dirty="0"/>
              <a:t>所指向。</a:t>
            </a:r>
            <a:r>
              <a:rPr lang="zh-CN" altLang="en-US" sz="2200" b="1" dirty="0"/>
              <a:t>即</a:t>
            </a:r>
            <a:r>
              <a:rPr lang="zh-CN" altLang="zh-CN" sz="2200" b="1" dirty="0"/>
              <a:t>两个同类型的</a:t>
            </a:r>
            <a:r>
              <a:rPr lang="en-US" altLang="zh-CN" sz="2200" b="1" dirty="0" err="1"/>
              <a:t>auto_ptr</a:t>
            </a:r>
            <a:r>
              <a:rPr lang="zh-CN" altLang="zh-CN" sz="2200" b="1" dirty="0"/>
              <a:t>指针不能指向同一个对象，指针的复制或赋值操作都会改变对象的所有权</a:t>
            </a:r>
            <a:r>
              <a:rPr lang="zh-CN" altLang="en-US" sz="2200" b="1" dirty="0"/>
              <a:t>，</a:t>
            </a:r>
            <a:r>
              <a:rPr lang="zh-CN" altLang="zh-CN" sz="2200" b="1" dirty="0"/>
              <a:t>被复制的</a:t>
            </a:r>
            <a:r>
              <a:rPr lang="en-US" altLang="zh-CN" sz="2200" b="1" dirty="0" err="1"/>
              <a:t>auto_ptr</a:t>
            </a:r>
            <a:r>
              <a:rPr lang="zh-CN" altLang="zh-CN" sz="2200" b="1" dirty="0"/>
              <a:t>不再指向任何对象</a:t>
            </a:r>
            <a:r>
              <a:rPr lang="zh-CN" altLang="en-US" sz="2200" b="1" dirty="0" smtClean="0"/>
              <a:t>。</a:t>
            </a:r>
            <a:endParaRPr lang="en-US" altLang="zh-CN" sz="2200" b="1" dirty="0" smtClean="0"/>
          </a:p>
          <a:p>
            <a:pPr marL="0" indent="0">
              <a:buNone/>
            </a:pPr>
            <a:r>
              <a:rPr lang="en-US" altLang="zh-CN" sz="2400" b="1" dirty="0" smtClean="0">
                <a:solidFill>
                  <a:srgbClr val="0000CC"/>
                </a:solidFill>
              </a:rPr>
              <a:t>7. </a:t>
            </a:r>
            <a:r>
              <a:rPr lang="en-US" altLang="zh-CN" sz="2400" b="1" dirty="0" err="1">
                <a:solidFill>
                  <a:srgbClr val="0000CC"/>
                </a:solidFill>
              </a:rPr>
              <a:t>unique_ptr</a:t>
            </a:r>
            <a:r>
              <a:rPr lang="en-US" altLang="zh-CN" sz="2400" b="1" dirty="0">
                <a:solidFill>
                  <a:srgbClr val="0000CC"/>
                </a:solidFill>
              </a:rPr>
              <a:t>(C++11) </a:t>
            </a:r>
            <a:endParaRPr lang="zh-CN" altLang="en-US" sz="2400" b="1" dirty="0"/>
          </a:p>
          <a:p>
            <a:pPr lvl="1"/>
            <a:r>
              <a:rPr lang="en-US" altLang="zh-CN" sz="2200" b="1" dirty="0">
                <a:solidFill>
                  <a:srgbClr val="FF0000"/>
                </a:solidFill>
              </a:rPr>
              <a:t>C++11</a:t>
            </a:r>
            <a:r>
              <a:rPr lang="zh-CN" altLang="en-US" sz="2200" b="1" dirty="0">
                <a:solidFill>
                  <a:srgbClr val="FF0000"/>
                </a:solidFill>
              </a:rPr>
              <a:t>的独占型智能指针：</a:t>
            </a:r>
            <a:r>
              <a:rPr lang="en-US" altLang="zh-CN" sz="2200" b="1" dirty="0"/>
              <a:t>C++11</a:t>
            </a:r>
            <a:r>
              <a:rPr lang="zh-CN" altLang="en-US" sz="2200" b="1" dirty="0"/>
              <a:t>推出的更安全的独占型智能指针，用于取代</a:t>
            </a:r>
            <a:r>
              <a:rPr lang="en-US" altLang="zh-CN" sz="2200" b="1" dirty="0" err="1"/>
              <a:t>auto_ptr</a:t>
            </a:r>
            <a:r>
              <a:rPr lang="zh-CN" altLang="en-US" sz="2200" b="1" dirty="0"/>
              <a:t>。</a:t>
            </a:r>
            <a:r>
              <a:rPr lang="zh-CN" altLang="zh-CN" sz="2200" b="1" dirty="0"/>
              <a:t>一个对象只能被一个</a:t>
            </a:r>
            <a:r>
              <a:rPr lang="en-US" altLang="zh-CN" sz="2200" b="1" dirty="0" err="1"/>
              <a:t>unique_ptr</a:t>
            </a:r>
            <a:r>
              <a:rPr lang="zh-CN" altLang="zh-CN" sz="2200" b="1" dirty="0"/>
              <a:t>所指向</a:t>
            </a:r>
            <a:r>
              <a:rPr lang="zh-CN" altLang="en-US" sz="2200" b="1" dirty="0"/>
              <a:t>，禁止指针之间的赋值，也不允许用一个指针初始化另外一个指针</a:t>
            </a:r>
            <a:r>
              <a:rPr lang="zh-CN" altLang="en-US" sz="2200" b="1" dirty="0" smtClean="0"/>
              <a:t>。</a:t>
            </a:r>
            <a:endParaRPr lang="en-US" altLang="zh-CN" sz="2200" b="1" dirty="0" smtClean="0"/>
          </a:p>
          <a:p>
            <a:pPr marL="0" lvl="1" indent="0">
              <a:buNone/>
            </a:pPr>
            <a:r>
              <a:rPr lang="en-US" altLang="zh-CN" sz="2400" b="1" dirty="0" smtClean="0">
                <a:solidFill>
                  <a:srgbClr val="0000CC"/>
                </a:solidFill>
                <a:cs typeface="+mn-cs"/>
              </a:rPr>
              <a:t>8. </a:t>
            </a:r>
            <a:r>
              <a:rPr lang="en-US" altLang="zh-CN" sz="2400" b="1" dirty="0" err="1" smtClean="0">
                <a:solidFill>
                  <a:srgbClr val="0000CC"/>
                </a:solidFill>
                <a:cs typeface="+mn-cs"/>
              </a:rPr>
              <a:t>share_ptr</a:t>
            </a:r>
            <a:r>
              <a:rPr lang="en-US" altLang="zh-CN" sz="2400" b="1" dirty="0" smtClean="0">
                <a:solidFill>
                  <a:srgbClr val="0000CC"/>
                </a:solidFill>
                <a:cs typeface="+mn-cs"/>
              </a:rPr>
              <a:t>(C</a:t>
            </a:r>
            <a:r>
              <a:rPr lang="en-US" altLang="zh-CN" sz="2400" b="1" dirty="0">
                <a:solidFill>
                  <a:srgbClr val="0000CC"/>
                </a:solidFill>
                <a:cs typeface="+mn-cs"/>
              </a:rPr>
              <a:t>++11)</a:t>
            </a:r>
            <a:endParaRPr lang="zh-CN" altLang="en-US" sz="2400" b="1" dirty="0">
              <a:solidFill>
                <a:srgbClr val="0000CC"/>
              </a:solidFill>
              <a:cs typeface="+mn-cs"/>
            </a:endParaRPr>
          </a:p>
          <a:p>
            <a:pPr lvl="1"/>
            <a:r>
              <a:rPr lang="en-US" altLang="zh-CN" sz="2200" b="1" dirty="0">
                <a:solidFill>
                  <a:srgbClr val="FF0000"/>
                </a:solidFill>
              </a:rPr>
              <a:t>C++11</a:t>
            </a:r>
            <a:r>
              <a:rPr lang="zh-CN" altLang="en-US" sz="2200" b="1" dirty="0">
                <a:solidFill>
                  <a:srgbClr val="FF0000"/>
                </a:solidFill>
              </a:rPr>
              <a:t>的共享型智能指针</a:t>
            </a:r>
            <a:r>
              <a:rPr lang="zh-CN" altLang="en-US" sz="2200" b="1" dirty="0"/>
              <a:t>：</a:t>
            </a:r>
            <a:r>
              <a:rPr lang="zh-CN" altLang="zh-CN" sz="2200" b="1" dirty="0"/>
              <a:t>即多个指针可以指向同一个对象。在同类型的</a:t>
            </a:r>
            <a:r>
              <a:rPr lang="en-US" altLang="zh-CN" sz="2200" b="1" dirty="0" err="1"/>
              <a:t>share_ptr</a:t>
            </a:r>
            <a:r>
              <a:rPr lang="zh-CN" altLang="zh-CN" sz="2200" b="1" dirty="0"/>
              <a:t>指针之间进行相互赋值，或者用一个</a:t>
            </a:r>
            <a:r>
              <a:rPr lang="en-US" altLang="zh-CN" sz="2200" b="1" dirty="0" err="1"/>
              <a:t>shared_ptr</a:t>
            </a:r>
            <a:r>
              <a:rPr lang="zh-CN" altLang="zh-CN" sz="2200" b="1" dirty="0"/>
              <a:t>指针去初始化正在定义的指针</a:t>
            </a:r>
            <a:r>
              <a:rPr lang="zh-CN" altLang="en-US" sz="2200" b="1" dirty="0" smtClean="0"/>
              <a:t>。</a:t>
            </a:r>
            <a:endParaRPr lang="zh-CN" altLang="en-US" sz="2200" b="1" dirty="0"/>
          </a:p>
        </p:txBody>
      </p:sp>
      <p:sp>
        <p:nvSpPr>
          <p:cNvPr id="5" name="标题 1"/>
          <p:cNvSpPr>
            <a:spLocks noGrp="1"/>
          </p:cNvSpPr>
          <p:nvPr>
            <p:ph type="title"/>
          </p:nvPr>
        </p:nvSpPr>
        <p:spPr>
          <a:xfrm>
            <a:off x="457200" y="73673"/>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2.3.4  </a:t>
            </a:r>
            <a:r>
              <a:rPr lang="zh-CN" altLang="zh-CN" sz="3200" b="1" dirty="0">
                <a:solidFill>
                  <a:srgbClr val="C00000"/>
                </a:solidFill>
              </a:rPr>
              <a:t>智能指针</a:t>
            </a:r>
            <a:r>
              <a:rPr lang="en-US" altLang="zh-CN" sz="3200" b="1" dirty="0">
                <a:solidFill>
                  <a:srgbClr val="C00000"/>
                </a:solidFill>
              </a:rPr>
              <a:t>(C++11)</a:t>
            </a:r>
            <a:endParaRPr lang="zh-CN" altLang="en-US" sz="3200" b="1" dirty="0">
              <a:solidFill>
                <a:srgbClr val="C00000"/>
              </a:solidFill>
            </a:endParaRPr>
          </a:p>
        </p:txBody>
      </p:sp>
    </p:spTree>
    <p:extLst>
      <p:ext uri="{BB962C8B-B14F-4D97-AF65-F5344CB8AC3E}">
        <p14:creationId xmlns:p14="http://schemas.microsoft.com/office/powerpoint/2010/main" val="2984980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28312" y="0"/>
            <a:ext cx="7772400" cy="8367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  </a:t>
            </a:r>
            <a:r>
              <a:rPr lang="zh-CN" altLang="en-US" sz="3200" b="1" dirty="0">
                <a:solidFill>
                  <a:srgbClr val="C00000"/>
                </a:solidFill>
              </a:rPr>
              <a:t>引用（</a:t>
            </a:r>
            <a:r>
              <a:rPr lang="en-US" altLang="zh-CN" sz="3200" b="1" dirty="0">
                <a:solidFill>
                  <a:srgbClr val="C00000"/>
                </a:solidFill>
              </a:rPr>
              <a:t>Reference</a:t>
            </a:r>
            <a:r>
              <a:rPr lang="zh-CN" altLang="en-US" sz="3200" b="1" dirty="0">
                <a:solidFill>
                  <a:srgbClr val="C00000"/>
                </a:solidFill>
              </a:rPr>
              <a:t>）</a:t>
            </a:r>
          </a:p>
        </p:txBody>
      </p:sp>
      <p:sp>
        <p:nvSpPr>
          <p:cNvPr id="44035" name="Rectangle 3"/>
          <p:cNvSpPr>
            <a:spLocks noGrp="1" noChangeArrowheads="1"/>
          </p:cNvSpPr>
          <p:nvPr>
            <p:ph idx="1"/>
          </p:nvPr>
        </p:nvSpPr>
        <p:spPr>
          <a:xfrm>
            <a:off x="180760" y="1340768"/>
            <a:ext cx="6264695" cy="5184576"/>
          </a:xfrm>
        </p:spPr>
        <p:txBody>
          <a:bodyPr/>
          <a:lstStyle/>
          <a:p>
            <a:pPr eaLnBrk="1" hangingPunct="1">
              <a:spcBef>
                <a:spcPts val="600"/>
              </a:spcBef>
              <a:buFontTx/>
              <a:buNone/>
            </a:pPr>
            <a:r>
              <a:rPr lang="en-US" altLang="zh-CN" sz="2400" b="1" dirty="0">
                <a:solidFill>
                  <a:srgbClr val="0000CC"/>
                </a:solidFill>
              </a:rPr>
              <a:t>1. </a:t>
            </a:r>
            <a:r>
              <a:rPr lang="zh-CN" altLang="en-US" sz="2400" b="1" dirty="0">
                <a:solidFill>
                  <a:srgbClr val="0000CC"/>
                </a:solidFill>
              </a:rPr>
              <a:t>概念</a:t>
            </a:r>
          </a:p>
          <a:p>
            <a:pPr lvl="1" eaLnBrk="1" hangingPunct="1">
              <a:spcBef>
                <a:spcPts val="600"/>
              </a:spcBef>
            </a:pPr>
            <a:r>
              <a:rPr lang="zh-CN" altLang="en-US" sz="2400" b="1" dirty="0"/>
              <a:t>“引用”即“别名”，即是某对象（变量）的另一个名字。</a:t>
            </a:r>
            <a:endParaRPr lang="en-US" altLang="zh-CN" sz="2400" b="1" dirty="0"/>
          </a:p>
          <a:p>
            <a:pPr lvl="1" eaLnBrk="1" hangingPunct="1">
              <a:spcBef>
                <a:spcPts val="600"/>
              </a:spcBef>
            </a:pPr>
            <a:r>
              <a:rPr lang="zh-CN" altLang="en-US" sz="2400" b="1" dirty="0"/>
              <a:t>引用的主要用途是为了描述函数的参数和返回值。特别是用于运算符的重载。</a:t>
            </a:r>
            <a:endParaRPr lang="en-US" altLang="zh-CN" sz="2400" b="1" dirty="0"/>
          </a:p>
          <a:p>
            <a:pPr marL="0" indent="0" eaLnBrk="1" hangingPunct="1">
              <a:spcBef>
                <a:spcPts val="600"/>
              </a:spcBef>
              <a:buNone/>
            </a:pPr>
            <a:r>
              <a:rPr lang="en-US" altLang="zh-CN" sz="2400" b="1" dirty="0">
                <a:solidFill>
                  <a:srgbClr val="0000CC"/>
                </a:solidFill>
              </a:rPr>
              <a:t>2. </a:t>
            </a:r>
            <a:r>
              <a:rPr lang="zh-CN" altLang="en-US" sz="2400" b="1" dirty="0">
                <a:solidFill>
                  <a:srgbClr val="0000CC"/>
                </a:solidFill>
              </a:rPr>
              <a:t>类型</a:t>
            </a:r>
            <a:endParaRPr lang="en-US" altLang="zh-CN" sz="2400" b="1" dirty="0">
              <a:solidFill>
                <a:srgbClr val="0000CC"/>
              </a:solidFill>
            </a:endParaRPr>
          </a:p>
          <a:p>
            <a:pPr lvl="1" indent="-342900" eaLnBrk="1" hangingPunct="1">
              <a:spcBef>
                <a:spcPts val="600"/>
              </a:spcBef>
            </a:pPr>
            <a:r>
              <a:rPr lang="zh-CN" altLang="en-US" sz="2400" b="1" dirty="0"/>
              <a:t>左值引用</a:t>
            </a:r>
            <a:endParaRPr lang="en-US" altLang="zh-CN" sz="2400" b="1" dirty="0"/>
          </a:p>
          <a:p>
            <a:pPr lvl="1" indent="-342900" eaLnBrk="1" hangingPunct="1">
              <a:spcBef>
                <a:spcPts val="600"/>
              </a:spcBef>
            </a:pPr>
            <a:r>
              <a:rPr lang="zh-CN" altLang="en-US" sz="2400" b="1" dirty="0"/>
              <a:t>右值引用</a:t>
            </a:r>
            <a:endParaRPr lang="en-US" altLang="zh-CN" sz="2400" b="1" dirty="0"/>
          </a:p>
          <a:p>
            <a:pPr marL="0" indent="0" eaLnBrk="1" hangingPunct="1">
              <a:spcBef>
                <a:spcPts val="600"/>
              </a:spcBef>
              <a:buNone/>
            </a:pPr>
            <a:r>
              <a:rPr lang="en-US" altLang="zh-CN" sz="2400" b="1" dirty="0">
                <a:solidFill>
                  <a:srgbClr val="0000CC"/>
                </a:solidFill>
              </a:rPr>
              <a:t>3. </a:t>
            </a:r>
            <a:r>
              <a:rPr lang="zh-CN" altLang="en-US" sz="2400" b="1" dirty="0">
                <a:solidFill>
                  <a:srgbClr val="0000CC"/>
                </a:solidFill>
              </a:rPr>
              <a:t>定义</a:t>
            </a:r>
            <a:endParaRPr lang="en-US" altLang="zh-CN" sz="2400" b="1" dirty="0">
              <a:solidFill>
                <a:srgbClr val="0000CC"/>
              </a:solidFill>
            </a:endParaRPr>
          </a:p>
          <a:p>
            <a:pPr lvl="1" eaLnBrk="1" hangingPunct="1">
              <a:spcBef>
                <a:spcPts val="600"/>
              </a:spcBef>
            </a:pPr>
            <a:r>
              <a:rPr lang="zh-CN" altLang="zh-CN" sz="2400" b="1" dirty="0"/>
              <a:t>类型</a:t>
            </a:r>
            <a:r>
              <a:rPr lang="en-US" altLang="zh-CN" sz="2400" b="1" dirty="0"/>
              <a:t> </a:t>
            </a:r>
            <a:r>
              <a:rPr lang="en-US" altLang="zh-CN" sz="2400" b="1" dirty="0">
                <a:solidFill>
                  <a:srgbClr val="FF0000"/>
                </a:solidFill>
              </a:rPr>
              <a:t>&amp;</a:t>
            </a:r>
            <a:r>
              <a:rPr lang="zh-CN" altLang="en-US" sz="2400" b="1" dirty="0">
                <a:solidFill>
                  <a:srgbClr val="FF0000"/>
                </a:solidFill>
              </a:rPr>
              <a:t>左值</a:t>
            </a:r>
            <a:r>
              <a:rPr lang="zh-CN" altLang="zh-CN" sz="2400" b="1" dirty="0">
                <a:solidFill>
                  <a:srgbClr val="FF0000"/>
                </a:solidFill>
              </a:rPr>
              <a:t>引用名</a:t>
            </a:r>
            <a:r>
              <a:rPr lang="en-US" altLang="zh-CN" sz="2400" b="1" dirty="0"/>
              <a:t>=</a:t>
            </a:r>
            <a:r>
              <a:rPr lang="zh-CN" altLang="zh-CN" sz="2400" b="1" dirty="0"/>
              <a:t>变量名</a:t>
            </a:r>
            <a:r>
              <a:rPr lang="en-US" altLang="zh-CN" sz="2400" b="1" dirty="0"/>
              <a:t>;</a:t>
            </a:r>
          </a:p>
          <a:p>
            <a:pPr lvl="1" eaLnBrk="1" hangingPunct="1">
              <a:spcBef>
                <a:spcPts val="600"/>
              </a:spcBef>
            </a:pPr>
            <a:r>
              <a:rPr lang="zh-CN" altLang="zh-CN" sz="2400" b="1" dirty="0"/>
              <a:t>类型</a:t>
            </a:r>
            <a:r>
              <a:rPr lang="en-US" altLang="zh-CN" sz="2400" b="1" dirty="0"/>
              <a:t> </a:t>
            </a:r>
            <a:r>
              <a:rPr lang="en-US" altLang="zh-CN" sz="2400" b="1" dirty="0">
                <a:solidFill>
                  <a:srgbClr val="FF0000"/>
                </a:solidFill>
              </a:rPr>
              <a:t>&amp;&amp;</a:t>
            </a:r>
            <a:r>
              <a:rPr lang="zh-CN" altLang="en-US" sz="2400" b="1" dirty="0">
                <a:solidFill>
                  <a:srgbClr val="FF0000"/>
                </a:solidFill>
              </a:rPr>
              <a:t>右值</a:t>
            </a:r>
            <a:r>
              <a:rPr lang="zh-CN" altLang="zh-CN" sz="2400" b="1" dirty="0">
                <a:solidFill>
                  <a:srgbClr val="FF0000"/>
                </a:solidFill>
              </a:rPr>
              <a:t>引用名</a:t>
            </a:r>
            <a:r>
              <a:rPr lang="en-US" altLang="zh-CN" sz="2400" b="1" dirty="0"/>
              <a:t>=</a:t>
            </a:r>
            <a:r>
              <a:rPr lang="zh-CN" altLang="zh-CN" sz="2400" b="1" dirty="0"/>
              <a:t>表达式；</a:t>
            </a:r>
          </a:p>
        </p:txBody>
      </p:sp>
      <p:sp>
        <p:nvSpPr>
          <p:cNvPr id="2" name="矩形 1"/>
          <p:cNvSpPr/>
          <p:nvPr/>
        </p:nvSpPr>
        <p:spPr>
          <a:xfrm>
            <a:off x="7185114" y="2227835"/>
            <a:ext cx="172819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8</a:t>
            </a:r>
            <a:endParaRPr lang="zh-CN" altLang="en-US" sz="3600" dirty="0"/>
          </a:p>
        </p:txBody>
      </p:sp>
      <p:sp>
        <p:nvSpPr>
          <p:cNvPr id="3" name="文本框 2"/>
          <p:cNvSpPr txBox="1"/>
          <p:nvPr/>
        </p:nvSpPr>
        <p:spPr>
          <a:xfrm>
            <a:off x="6662458" y="2336717"/>
            <a:ext cx="325083" cy="646331"/>
          </a:xfrm>
          <a:prstGeom prst="rect">
            <a:avLst/>
          </a:prstGeom>
          <a:noFill/>
        </p:spPr>
        <p:txBody>
          <a:bodyPr wrap="square" rtlCol="0">
            <a:spAutoFit/>
          </a:bodyPr>
          <a:lstStyle/>
          <a:p>
            <a:r>
              <a:rPr lang="en-US" altLang="zh-CN" sz="3600" b="1" dirty="0">
                <a:solidFill>
                  <a:srgbClr val="0000CC"/>
                </a:solidFill>
              </a:rPr>
              <a:t>x</a:t>
            </a:r>
            <a:endParaRPr lang="zh-CN" altLang="en-US" sz="3600" b="1" dirty="0">
              <a:solidFill>
                <a:srgbClr val="0000CC"/>
              </a:solidFill>
            </a:endParaRPr>
          </a:p>
        </p:txBody>
      </p:sp>
      <p:sp>
        <p:nvSpPr>
          <p:cNvPr id="4" name="对话气泡: 矩形 3"/>
          <p:cNvSpPr/>
          <p:nvPr/>
        </p:nvSpPr>
        <p:spPr>
          <a:xfrm>
            <a:off x="3546535" y="3795780"/>
            <a:ext cx="2376264" cy="1314400"/>
          </a:xfrm>
          <a:prstGeom prst="wedgeRectCallout">
            <a:avLst>
              <a:gd name="adj1" fmla="val 91862"/>
              <a:gd name="adj2" fmla="val -123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b="1" dirty="0">
                <a:solidFill>
                  <a:srgbClr val="0000CC"/>
                </a:solidFill>
              </a:rPr>
              <a:t>左值引用</a:t>
            </a:r>
            <a:endParaRPr lang="en-US" altLang="zh-CN" sz="2800" b="1" dirty="0">
              <a:solidFill>
                <a:srgbClr val="0000CC"/>
              </a:solidFill>
            </a:endParaRPr>
          </a:p>
          <a:p>
            <a:pPr algn="just"/>
            <a:r>
              <a:rPr lang="zh-CN" altLang="en-US" b="1" dirty="0">
                <a:solidFill>
                  <a:schemeClr val="tx1"/>
                </a:solidFill>
              </a:rPr>
              <a:t>：为变量对应内存区域定义的别名，代表内存区域本身</a:t>
            </a:r>
          </a:p>
        </p:txBody>
      </p:sp>
      <p:sp>
        <p:nvSpPr>
          <p:cNvPr id="7" name="对话气泡: 矩形 6"/>
          <p:cNvSpPr/>
          <p:nvPr/>
        </p:nvSpPr>
        <p:spPr>
          <a:xfrm>
            <a:off x="6084168" y="3795780"/>
            <a:ext cx="2898920" cy="1311143"/>
          </a:xfrm>
          <a:prstGeom prst="wedgeRectCallout">
            <a:avLst>
              <a:gd name="adj1" fmla="val 19290"/>
              <a:gd name="adj2" fmla="val -1229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b="1" dirty="0">
                <a:solidFill>
                  <a:srgbClr val="0000CC"/>
                </a:solidFill>
              </a:rPr>
              <a:t>右值引用</a:t>
            </a:r>
            <a:endParaRPr lang="en-US" altLang="zh-CN" sz="2800" b="1" dirty="0">
              <a:solidFill>
                <a:srgbClr val="0000CC"/>
              </a:solidFill>
            </a:endParaRPr>
          </a:p>
          <a:p>
            <a:pPr algn="just"/>
            <a:r>
              <a:rPr lang="zh-CN" altLang="en-US" b="1" dirty="0">
                <a:solidFill>
                  <a:schemeClr val="tx1"/>
                </a:solidFill>
              </a:rPr>
              <a:t>：为变量对应内存区域中的值定义的别名，代表内存区域内的数据（</a:t>
            </a:r>
            <a:r>
              <a:rPr lang="en-US" altLang="zh-CN" b="1" dirty="0">
                <a:solidFill>
                  <a:schemeClr val="tx1"/>
                </a:solidFill>
              </a:rPr>
              <a:t>8）</a:t>
            </a:r>
            <a:r>
              <a:rPr lang="zh-CN" altLang="en-US" b="1" dirty="0">
                <a:solidFill>
                  <a:schemeClr val="tx1"/>
                </a:solidFill>
              </a:rPr>
              <a:t>本身</a:t>
            </a:r>
          </a:p>
        </p:txBody>
      </p:sp>
    </p:spTree>
    <p:extLst>
      <p:ext uri="{BB962C8B-B14F-4D97-AF65-F5344CB8AC3E}">
        <p14:creationId xmlns:p14="http://schemas.microsoft.com/office/powerpoint/2010/main" val="9249844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 calcmode="lin" valueType="num">
                                      <p:cBhvr additive="base">
                                        <p:cTn id="19"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 calcmode="lin" valueType="num">
                                      <p:cBhvr additive="base">
                                        <p:cTn id="23"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anim calcmode="lin" valueType="num">
                                      <p:cBhvr additive="base">
                                        <p:cTn id="2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4035">
                                            <p:txEl>
                                              <p:pRg st="6" end="6"/>
                                            </p:txEl>
                                          </p:spTgt>
                                        </p:tgtEl>
                                        <p:attrNameLst>
                                          <p:attrName>style.visibility</p:attrName>
                                        </p:attrNameLst>
                                      </p:cBhvr>
                                      <p:to>
                                        <p:strVal val="visible"/>
                                      </p:to>
                                    </p:set>
                                    <p:anim calcmode="lin" valueType="num">
                                      <p:cBhvr additive="base">
                                        <p:cTn id="53"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4035">
                                            <p:txEl>
                                              <p:pRg st="7" end="7"/>
                                            </p:txEl>
                                          </p:spTgt>
                                        </p:tgtEl>
                                        <p:attrNameLst>
                                          <p:attrName>style.visibility</p:attrName>
                                        </p:attrNameLst>
                                      </p:cBhvr>
                                      <p:to>
                                        <p:strVal val="visible"/>
                                      </p:to>
                                    </p:set>
                                    <p:anim calcmode="lin" valueType="num">
                                      <p:cBhvr additive="base">
                                        <p:cTn id="57"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4035">
                                            <p:txEl>
                                              <p:pRg st="8" end="8"/>
                                            </p:txEl>
                                          </p:spTgt>
                                        </p:tgtEl>
                                        <p:attrNameLst>
                                          <p:attrName>style.visibility</p:attrName>
                                        </p:attrNameLst>
                                      </p:cBhvr>
                                      <p:to>
                                        <p:strVal val="visible"/>
                                      </p:to>
                                    </p:set>
                                    <p:anim calcmode="lin" valueType="num">
                                      <p:cBhvr additive="base">
                                        <p:cTn id="61"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40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28312" y="0"/>
            <a:ext cx="7772400" cy="8367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2.4.1  </a:t>
            </a:r>
            <a:r>
              <a:rPr lang="zh-CN" altLang="zh-CN" sz="3200" b="1" dirty="0">
                <a:solidFill>
                  <a:srgbClr val="C00000"/>
                </a:solidFill>
              </a:rPr>
              <a:t>左值引用</a:t>
            </a:r>
          </a:p>
        </p:txBody>
      </p:sp>
      <p:sp>
        <p:nvSpPr>
          <p:cNvPr id="44035" name="Rectangle 3"/>
          <p:cNvSpPr>
            <a:spLocks noGrp="1" noChangeArrowheads="1"/>
          </p:cNvSpPr>
          <p:nvPr>
            <p:ph idx="1"/>
          </p:nvPr>
        </p:nvSpPr>
        <p:spPr>
          <a:xfrm>
            <a:off x="251520" y="1196752"/>
            <a:ext cx="8568952" cy="5400600"/>
          </a:xfrm>
        </p:spPr>
        <p:txBody>
          <a:bodyPr/>
          <a:lstStyle/>
          <a:p>
            <a:pPr eaLnBrk="1" hangingPunct="1">
              <a:spcBef>
                <a:spcPts val="600"/>
              </a:spcBef>
              <a:buFontTx/>
              <a:buNone/>
            </a:pPr>
            <a:r>
              <a:rPr lang="en-US" altLang="zh-CN" sz="2400" b="1" dirty="0">
                <a:solidFill>
                  <a:srgbClr val="0000CC"/>
                </a:solidFill>
              </a:rPr>
              <a:t>1. </a:t>
            </a:r>
            <a:r>
              <a:rPr lang="zh-CN" altLang="en-US" sz="2400" b="1" dirty="0">
                <a:solidFill>
                  <a:srgbClr val="0000CC"/>
                </a:solidFill>
              </a:rPr>
              <a:t>概念</a:t>
            </a:r>
          </a:p>
          <a:p>
            <a:pPr lvl="1" eaLnBrk="1" hangingPunct="1">
              <a:spcBef>
                <a:spcPts val="600"/>
              </a:spcBef>
            </a:pPr>
            <a:r>
              <a:rPr lang="zh-CN" altLang="en-US" sz="2400" b="1" dirty="0">
                <a:latin typeface="Arial" panose="020B0604020202020204" pitchFamily="34" charset="0"/>
              </a:rPr>
              <a:t>“左值</a:t>
            </a:r>
            <a:r>
              <a:rPr lang="zh-CN" altLang="en-US" sz="2400" b="1" dirty="0"/>
              <a:t>引用</a:t>
            </a:r>
            <a:r>
              <a:rPr lang="zh-CN" altLang="en-US" sz="2400" b="1" dirty="0">
                <a:latin typeface="Arial" panose="020B0604020202020204" pitchFamily="34" charset="0"/>
              </a:rPr>
              <a:t>”</a:t>
            </a:r>
            <a:r>
              <a:rPr lang="zh-CN" altLang="en-US" sz="2400" b="1" dirty="0"/>
              <a:t>即</a:t>
            </a:r>
            <a:r>
              <a:rPr lang="zh-CN" altLang="en-US" sz="2400" b="1" dirty="0">
                <a:latin typeface="Arial" panose="020B0604020202020204" pitchFamily="34" charset="0"/>
              </a:rPr>
              <a:t>“变量的</a:t>
            </a:r>
            <a:r>
              <a:rPr lang="zh-CN" altLang="en-US" sz="2400" b="1" dirty="0"/>
              <a:t>别名</a:t>
            </a:r>
            <a:r>
              <a:rPr lang="zh-CN" altLang="en-US" sz="2400" b="1" dirty="0">
                <a:latin typeface="Arial" panose="020B0604020202020204" pitchFamily="34" charset="0"/>
              </a:rPr>
              <a:t>”</a:t>
            </a:r>
            <a:r>
              <a:rPr lang="zh-CN" altLang="en-US" sz="2400" b="1" dirty="0"/>
              <a:t>，代表变量对应的内存区域，与原变量系同一内存区域，具有完全相同的操作方法。由于历史原因，也称之为引用。</a:t>
            </a:r>
          </a:p>
          <a:p>
            <a:pPr marL="0" indent="0" eaLnBrk="1" hangingPunct="1">
              <a:spcBef>
                <a:spcPts val="600"/>
              </a:spcBef>
              <a:buNone/>
            </a:pPr>
            <a:r>
              <a:rPr lang="en-US" altLang="zh-CN" sz="2400" b="1" dirty="0">
                <a:solidFill>
                  <a:srgbClr val="0000CC"/>
                </a:solidFill>
              </a:rPr>
              <a:t>2. </a:t>
            </a:r>
            <a:r>
              <a:rPr lang="zh-CN" altLang="en-US" sz="2400" b="1" dirty="0">
                <a:solidFill>
                  <a:srgbClr val="0000CC"/>
                </a:solidFill>
              </a:rPr>
              <a:t>定义</a:t>
            </a:r>
            <a:endParaRPr lang="en-US" altLang="zh-CN" sz="2400" b="1" dirty="0">
              <a:solidFill>
                <a:srgbClr val="0000CC"/>
              </a:solidFill>
            </a:endParaRPr>
          </a:p>
          <a:p>
            <a:pPr lvl="1" eaLnBrk="1" hangingPunct="1">
              <a:spcBef>
                <a:spcPts val="600"/>
              </a:spcBef>
            </a:pPr>
            <a:r>
              <a:rPr lang="zh-CN" altLang="en-US" sz="2400" b="1" dirty="0"/>
              <a:t>类型 </a:t>
            </a:r>
            <a:r>
              <a:rPr lang="en-US" altLang="zh-CN" sz="2400" b="1" dirty="0"/>
              <a:t>&amp;</a:t>
            </a:r>
            <a:r>
              <a:rPr lang="zh-CN" altLang="en-US" sz="2400" b="1" dirty="0"/>
              <a:t>引用名</a:t>
            </a:r>
            <a:r>
              <a:rPr lang="en-US" altLang="zh-CN" sz="2400" b="1" dirty="0"/>
              <a:t>=</a:t>
            </a:r>
            <a:r>
              <a:rPr lang="zh-CN" altLang="en-US" sz="2400" b="1" dirty="0"/>
              <a:t>变量名</a:t>
            </a:r>
            <a:r>
              <a:rPr lang="en-US" altLang="zh-CN" sz="2400" b="1" dirty="0"/>
              <a:t>;</a:t>
            </a:r>
          </a:p>
          <a:p>
            <a:pPr lvl="1" eaLnBrk="1" hangingPunct="1">
              <a:spcBef>
                <a:spcPts val="600"/>
              </a:spcBef>
            </a:pPr>
            <a:r>
              <a:rPr lang="zh-CN" altLang="en-US" sz="2400" b="1" dirty="0"/>
              <a:t>例如：</a:t>
            </a:r>
          </a:p>
          <a:p>
            <a:pPr lvl="2" eaLnBrk="1" hangingPunct="1">
              <a:spcBef>
                <a:spcPts val="600"/>
              </a:spcBef>
              <a:buFontTx/>
              <a:buNone/>
            </a:pPr>
            <a:r>
              <a:rPr lang="en-US" altLang="zh-CN" sz="2000" b="1" dirty="0"/>
              <a:t>int </a:t>
            </a:r>
            <a:r>
              <a:rPr lang="en-US" altLang="zh-CN" sz="2000" b="1" dirty="0" err="1"/>
              <a:t>i</a:t>
            </a:r>
            <a:r>
              <a:rPr lang="en-US" altLang="zh-CN" sz="2000" b="1" dirty="0"/>
              <a:t>=9;         	//L1</a:t>
            </a:r>
          </a:p>
          <a:p>
            <a:pPr lvl="2" eaLnBrk="1" hangingPunct="1">
              <a:spcBef>
                <a:spcPts val="600"/>
              </a:spcBef>
              <a:buFontTx/>
              <a:buNone/>
            </a:pPr>
            <a:r>
              <a:rPr lang="en-US" altLang="zh-CN" sz="2000" b="1" dirty="0"/>
              <a:t>int &amp;</a:t>
            </a:r>
            <a:r>
              <a:rPr lang="en-US" altLang="zh-CN" sz="2000" b="1" dirty="0" err="1"/>
              <a:t>ir</a:t>
            </a:r>
            <a:r>
              <a:rPr lang="en-US" altLang="zh-CN" sz="2000" b="1" dirty="0"/>
              <a:t>=</a:t>
            </a:r>
            <a:r>
              <a:rPr lang="en-US" altLang="zh-CN" sz="2000" b="1" dirty="0" err="1"/>
              <a:t>i</a:t>
            </a:r>
            <a:r>
              <a:rPr lang="en-US" altLang="zh-CN" sz="2000" b="1" dirty="0"/>
              <a:t>;       	//L2   </a:t>
            </a:r>
            <a:r>
              <a:rPr lang="en-US" altLang="zh-CN" sz="2000" b="1" dirty="0" err="1"/>
              <a:t>ir</a:t>
            </a:r>
            <a:r>
              <a:rPr lang="en-US" altLang="zh-CN" sz="2000" b="1" dirty="0"/>
              <a:t> </a:t>
            </a:r>
            <a:r>
              <a:rPr lang="zh-CN" altLang="en-US" sz="2000" b="1" dirty="0"/>
              <a:t>与 </a:t>
            </a:r>
            <a:r>
              <a:rPr lang="en-US" altLang="zh-CN" sz="2000" b="1" dirty="0" err="1"/>
              <a:t>i</a:t>
            </a:r>
            <a:r>
              <a:rPr lang="zh-CN" altLang="en-US" sz="2000" b="1" dirty="0"/>
              <a:t>是同一实体的不同名称</a:t>
            </a:r>
          </a:p>
          <a:p>
            <a:pPr marL="0" indent="0" eaLnBrk="1" hangingPunct="1">
              <a:spcBef>
                <a:spcPts val="600"/>
              </a:spcBef>
              <a:buNone/>
            </a:pPr>
            <a:r>
              <a:rPr lang="en-US" altLang="zh-CN" sz="2400" b="1" dirty="0">
                <a:solidFill>
                  <a:srgbClr val="0000CC"/>
                </a:solidFill>
              </a:rPr>
              <a:t>3. </a:t>
            </a:r>
            <a:r>
              <a:rPr lang="zh-CN" altLang="en-US" sz="2400" b="1" dirty="0">
                <a:solidFill>
                  <a:srgbClr val="0000CC"/>
                </a:solidFill>
              </a:rPr>
              <a:t>与指针区别</a:t>
            </a:r>
            <a:endParaRPr lang="en-US" altLang="zh-CN" sz="2400" b="1" dirty="0">
              <a:solidFill>
                <a:srgbClr val="0000CC"/>
              </a:solidFill>
            </a:endParaRPr>
          </a:p>
          <a:p>
            <a:pPr marL="0" indent="0" eaLnBrk="1" hangingPunct="1">
              <a:spcBef>
                <a:spcPts val="600"/>
              </a:spcBef>
              <a:buNone/>
            </a:pPr>
            <a:r>
              <a:rPr lang="en-US" altLang="zh-CN" sz="2800" b="1" dirty="0">
                <a:solidFill>
                  <a:srgbClr val="0000CC"/>
                </a:solidFill>
              </a:rPr>
              <a:t>	</a:t>
            </a:r>
            <a:r>
              <a:rPr lang="en-US" altLang="zh-CN" sz="2000" b="1" dirty="0"/>
              <a:t>int * </a:t>
            </a:r>
            <a:r>
              <a:rPr lang="en-US" altLang="zh-CN" sz="2000" b="1" dirty="0" err="1"/>
              <a:t>ip</a:t>
            </a:r>
            <a:r>
              <a:rPr lang="en-US" altLang="zh-CN" sz="2000" b="1" dirty="0"/>
              <a:t> = </a:t>
            </a:r>
            <a:r>
              <a:rPr lang="en-US" altLang="zh-CN" sz="2000" b="1" dirty="0">
                <a:solidFill>
                  <a:srgbClr val="FF0000"/>
                </a:solidFill>
              </a:rPr>
              <a:t>&amp;</a:t>
            </a:r>
            <a:r>
              <a:rPr lang="en-US" altLang="zh-CN" sz="2000" b="1" dirty="0"/>
              <a:t> </a:t>
            </a:r>
            <a:r>
              <a:rPr lang="en-US" altLang="zh-CN" sz="2000" b="1" dirty="0" err="1"/>
              <a:t>i</a:t>
            </a:r>
            <a:r>
              <a:rPr lang="en-US" altLang="zh-CN" sz="2000" b="1" dirty="0"/>
              <a:t>;</a:t>
            </a:r>
          </a:p>
          <a:p>
            <a:pPr marL="0" indent="0" eaLnBrk="1" hangingPunct="1">
              <a:spcBef>
                <a:spcPts val="600"/>
              </a:spcBef>
              <a:buNone/>
            </a:pPr>
            <a:r>
              <a:rPr lang="en-US" altLang="zh-CN" sz="2000" b="1" dirty="0"/>
              <a:t>	int </a:t>
            </a:r>
            <a:r>
              <a:rPr lang="en-US" altLang="zh-CN" sz="2000" b="1" dirty="0">
                <a:solidFill>
                  <a:srgbClr val="FF0000"/>
                </a:solidFill>
              </a:rPr>
              <a:t>&amp;</a:t>
            </a:r>
            <a:r>
              <a:rPr lang="en-US" altLang="zh-CN" sz="2000" b="1" dirty="0"/>
              <a:t> </a:t>
            </a:r>
            <a:r>
              <a:rPr lang="en-US" altLang="zh-CN" sz="2000" b="1" dirty="0" err="1"/>
              <a:t>ir</a:t>
            </a:r>
            <a:r>
              <a:rPr lang="en-US" altLang="zh-CN" sz="2000" b="1" dirty="0"/>
              <a:t> = </a:t>
            </a:r>
            <a:r>
              <a:rPr lang="en-US" altLang="zh-CN" sz="2000" b="1" dirty="0" err="1"/>
              <a:t>i</a:t>
            </a:r>
            <a:r>
              <a:rPr lang="en-US" altLang="zh-CN" sz="2000" b="1" dirty="0"/>
              <a:t>;</a:t>
            </a:r>
          </a:p>
        </p:txBody>
      </p:sp>
    </p:spTree>
    <p:extLst>
      <p:ext uri="{BB962C8B-B14F-4D97-AF65-F5344CB8AC3E}">
        <p14:creationId xmlns:p14="http://schemas.microsoft.com/office/powerpoint/2010/main" val="36065694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 calcmode="lin" valueType="num">
                                      <p:cBhvr additive="base">
                                        <p:cTn id="19"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4035">
                                            <p:txEl>
                                              <p:pRg st="4" end="4"/>
                                            </p:txEl>
                                          </p:spTgt>
                                        </p:tgtEl>
                                        <p:attrNameLst>
                                          <p:attrName>style.visibility</p:attrName>
                                        </p:attrNameLst>
                                      </p:cBhvr>
                                      <p:to>
                                        <p:strVal val="visible"/>
                                      </p:to>
                                    </p:set>
                                    <p:anim calcmode="lin" valueType="num">
                                      <p:cBhvr additive="base">
                                        <p:cTn id="25"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4035">
                                            <p:txEl>
                                              <p:pRg st="5" end="5"/>
                                            </p:txEl>
                                          </p:spTgt>
                                        </p:tgtEl>
                                        <p:attrNameLst>
                                          <p:attrName>style.visibility</p:attrName>
                                        </p:attrNameLst>
                                      </p:cBhvr>
                                      <p:to>
                                        <p:strVal val="visible"/>
                                      </p:to>
                                    </p:set>
                                    <p:anim calcmode="lin" valueType="num">
                                      <p:cBhvr additive="base">
                                        <p:cTn id="29"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4035">
                                            <p:txEl>
                                              <p:pRg st="6" end="6"/>
                                            </p:txEl>
                                          </p:spTgt>
                                        </p:tgtEl>
                                        <p:attrNameLst>
                                          <p:attrName>style.visibility</p:attrName>
                                        </p:attrNameLst>
                                      </p:cBhvr>
                                      <p:to>
                                        <p:strVal val="visible"/>
                                      </p:to>
                                    </p:set>
                                    <p:anim calcmode="lin" valueType="num">
                                      <p:cBhvr additive="base">
                                        <p:cTn id="33"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4035">
                                            <p:txEl>
                                              <p:pRg st="7" end="7"/>
                                            </p:txEl>
                                          </p:spTgt>
                                        </p:tgtEl>
                                        <p:attrNameLst>
                                          <p:attrName>style.visibility</p:attrName>
                                        </p:attrNameLst>
                                      </p:cBhvr>
                                      <p:to>
                                        <p:strVal val="visible"/>
                                      </p:to>
                                    </p:set>
                                    <p:anim calcmode="lin" valueType="num">
                                      <p:cBhvr additive="base">
                                        <p:cTn id="39"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035">
                                            <p:txEl>
                                              <p:pRg st="8" end="8"/>
                                            </p:txEl>
                                          </p:spTgt>
                                        </p:tgtEl>
                                        <p:attrNameLst>
                                          <p:attrName>style.visibility</p:attrName>
                                        </p:attrNameLst>
                                      </p:cBhvr>
                                      <p:to>
                                        <p:strVal val="visible"/>
                                      </p:to>
                                    </p:set>
                                    <p:animEffect transition="in" filter="fade">
                                      <p:cBhvr>
                                        <p:cTn id="45" dur="500"/>
                                        <p:tgtEl>
                                          <p:spTgt spid="44035">
                                            <p:txEl>
                                              <p:pRg st="8" end="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4035">
                                            <p:txEl>
                                              <p:pRg st="9" end="9"/>
                                            </p:txEl>
                                          </p:spTgt>
                                        </p:tgtEl>
                                        <p:attrNameLst>
                                          <p:attrName>style.visibility</p:attrName>
                                        </p:attrNameLst>
                                      </p:cBhvr>
                                      <p:to>
                                        <p:strVal val="visible"/>
                                      </p:to>
                                    </p:set>
                                    <p:animEffect transition="in" filter="fade">
                                      <p:cBhvr>
                                        <p:cTn id="48" dur="500"/>
                                        <p:tgtEl>
                                          <p:spTgt spid="44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672471" y="116632"/>
            <a:ext cx="7772400" cy="7300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2.4.1  </a:t>
            </a:r>
            <a:r>
              <a:rPr lang="zh-CN" altLang="zh-CN" sz="3200" b="1" dirty="0">
                <a:solidFill>
                  <a:srgbClr val="C00000"/>
                </a:solidFill>
              </a:rPr>
              <a:t>左值引用</a:t>
            </a:r>
            <a:endParaRPr lang="zh-CN" altLang="en-US" sz="3200" b="1" dirty="0">
              <a:solidFill>
                <a:srgbClr val="C00000"/>
              </a:solidFill>
            </a:endParaRPr>
          </a:p>
        </p:txBody>
      </p:sp>
      <p:sp>
        <p:nvSpPr>
          <p:cNvPr id="2" name="Rectangle 2"/>
          <p:cNvSpPr>
            <a:spLocks noGrp="1" noChangeArrowheads="1"/>
          </p:cNvSpPr>
          <p:nvPr>
            <p:ph idx="1"/>
          </p:nvPr>
        </p:nvSpPr>
        <p:spPr>
          <a:xfrm>
            <a:off x="213524" y="1268760"/>
            <a:ext cx="8690293" cy="4680520"/>
          </a:xfrm>
        </p:spPr>
        <p:txBody>
          <a:bodyPr/>
          <a:lstStyle/>
          <a:p>
            <a:pPr eaLnBrk="1" hangingPunct="1">
              <a:spcBef>
                <a:spcPts val="1200"/>
              </a:spcBef>
              <a:spcAft>
                <a:spcPts val="1200"/>
              </a:spcAft>
              <a:buFontTx/>
              <a:buNone/>
            </a:pPr>
            <a:r>
              <a:rPr lang="en-US" altLang="zh-CN" sz="2400" b="1" dirty="0">
                <a:solidFill>
                  <a:srgbClr val="0000CC"/>
                </a:solidFill>
              </a:rPr>
              <a:t>4. </a:t>
            </a:r>
            <a:r>
              <a:rPr lang="zh-CN" altLang="en-US" sz="2400" b="1" dirty="0">
                <a:solidFill>
                  <a:srgbClr val="0000CC"/>
                </a:solidFill>
              </a:rPr>
              <a:t>使用引用应该注意的事情</a:t>
            </a:r>
          </a:p>
          <a:p>
            <a:pPr marL="457200" lvl="1" indent="0" eaLnBrk="1" hangingPunct="1">
              <a:spcBef>
                <a:spcPts val="1200"/>
              </a:spcBef>
              <a:spcAft>
                <a:spcPts val="1200"/>
              </a:spcAft>
              <a:buNone/>
            </a:pPr>
            <a:r>
              <a:rPr lang="zh-CN" altLang="en-US" sz="2000" b="1" dirty="0"/>
              <a:t>（</a:t>
            </a:r>
            <a:r>
              <a:rPr lang="en-US" altLang="zh-CN" sz="2000" b="1" dirty="0"/>
              <a:t>1</a:t>
            </a:r>
            <a:r>
              <a:rPr lang="zh-CN" altLang="en-US" sz="2000" b="1" dirty="0"/>
              <a:t>）定义引用时，</a:t>
            </a:r>
            <a:r>
              <a:rPr lang="en-US" altLang="zh-CN" sz="2000" b="1" dirty="0"/>
              <a:t>&amp;</a:t>
            </a:r>
            <a:r>
              <a:rPr lang="zh-CN" altLang="en-US" sz="2000" b="1" dirty="0"/>
              <a:t>在类型和引用名之间的位置是灵活的。</a:t>
            </a:r>
            <a:endParaRPr lang="en-US" altLang="zh-CN" sz="2000" b="1" dirty="0"/>
          </a:p>
          <a:p>
            <a:pPr marL="457200" lvl="1" indent="0" eaLnBrk="1" hangingPunct="1">
              <a:spcBef>
                <a:spcPts val="1200"/>
              </a:spcBef>
              <a:spcAft>
                <a:spcPts val="1200"/>
              </a:spcAft>
              <a:buNone/>
            </a:pPr>
            <a:r>
              <a:rPr lang="en-US" altLang="zh-CN" sz="2000" b="1" dirty="0"/>
              <a:t>int&amp; </a:t>
            </a:r>
            <a:r>
              <a:rPr lang="en-US" altLang="zh-CN" sz="2000" b="1" dirty="0" err="1"/>
              <a:t>ir</a:t>
            </a:r>
            <a:r>
              <a:rPr lang="en-US" altLang="zh-CN" sz="2000" b="1" dirty="0"/>
              <a:t>=</a:t>
            </a:r>
            <a:r>
              <a:rPr lang="en-US" altLang="zh-CN" sz="2000" b="1" dirty="0" err="1"/>
              <a:t>i</a:t>
            </a:r>
            <a:r>
              <a:rPr lang="en-US" altLang="zh-CN" sz="2000" b="1" dirty="0"/>
              <a:t>;	int &amp; </a:t>
            </a:r>
            <a:r>
              <a:rPr lang="en-US" altLang="zh-CN" sz="2000" b="1" dirty="0" err="1"/>
              <a:t>ir</a:t>
            </a:r>
            <a:r>
              <a:rPr lang="en-US" altLang="zh-CN" sz="2000" b="1" dirty="0"/>
              <a:t>=</a:t>
            </a:r>
            <a:r>
              <a:rPr lang="en-US" altLang="zh-CN" sz="2000" b="1" dirty="0" err="1"/>
              <a:t>i</a:t>
            </a:r>
            <a:r>
              <a:rPr lang="en-US" altLang="zh-CN" sz="2000" b="1" dirty="0"/>
              <a:t>;    int &amp;</a:t>
            </a:r>
            <a:r>
              <a:rPr lang="en-US" altLang="zh-CN" sz="2000" b="1" dirty="0" err="1"/>
              <a:t>ir</a:t>
            </a:r>
            <a:r>
              <a:rPr lang="en-US" altLang="zh-CN" sz="2000" b="1" dirty="0"/>
              <a:t>=</a:t>
            </a:r>
            <a:r>
              <a:rPr lang="en-US" altLang="zh-CN" sz="2000" b="1" dirty="0" err="1"/>
              <a:t>i</a:t>
            </a:r>
            <a:r>
              <a:rPr lang="en-US" altLang="zh-CN" sz="2000" b="1" dirty="0"/>
              <a:t>;</a:t>
            </a:r>
            <a:r>
              <a:rPr lang="zh-CN" altLang="en-US" sz="2000" b="1" dirty="0"/>
              <a:t>（</a:t>
            </a:r>
            <a:r>
              <a:rPr lang="zh-CN" altLang="en-US" sz="2000" b="1" dirty="0">
                <a:solidFill>
                  <a:srgbClr val="FF0000"/>
                </a:solidFill>
              </a:rPr>
              <a:t>三种定义完全相同</a:t>
            </a:r>
            <a:r>
              <a:rPr lang="zh-CN" altLang="en-US" sz="2000" b="1" dirty="0" smtClean="0"/>
              <a:t>）</a:t>
            </a:r>
            <a:endParaRPr lang="en-US" altLang="zh-CN" sz="2000" b="1" dirty="0"/>
          </a:p>
          <a:p>
            <a:pPr marL="457200" lvl="1" indent="0" eaLnBrk="1" hangingPunct="1">
              <a:spcBef>
                <a:spcPts val="1200"/>
              </a:spcBef>
              <a:spcAft>
                <a:spcPts val="1200"/>
              </a:spcAft>
              <a:buNone/>
            </a:pPr>
            <a:r>
              <a:rPr lang="zh-CN" altLang="en-US" sz="2000" b="1" dirty="0"/>
              <a:t>（</a:t>
            </a:r>
            <a:r>
              <a:rPr lang="en-US" altLang="zh-CN" sz="2000" b="1" dirty="0"/>
              <a:t>2</a:t>
            </a:r>
            <a:r>
              <a:rPr lang="zh-CN" altLang="en-US" sz="2000" b="1" dirty="0"/>
              <a:t>）声明变量时出现的</a:t>
            </a:r>
            <a:r>
              <a:rPr lang="en-US" altLang="zh-CN" sz="2000" b="1" dirty="0"/>
              <a:t>&amp;</a:t>
            </a:r>
            <a:r>
              <a:rPr lang="zh-CN" altLang="en-US" sz="2000" b="1" dirty="0"/>
              <a:t>才是引用运算符（包括函数参数和返回值声明），其他地方出现的</a:t>
            </a:r>
            <a:r>
              <a:rPr lang="en-US" altLang="zh-CN" sz="2000" b="1" dirty="0"/>
              <a:t>&amp;</a:t>
            </a:r>
            <a:r>
              <a:rPr lang="zh-CN" altLang="en-US" sz="2000" b="1" dirty="0"/>
              <a:t>都是地址操作符</a:t>
            </a:r>
            <a:r>
              <a:rPr lang="zh-CN" altLang="en-US" sz="2000" b="1" dirty="0" smtClean="0"/>
              <a:t>。</a:t>
            </a:r>
            <a:endParaRPr lang="en-US" altLang="zh-CN" sz="2000" b="1" dirty="0"/>
          </a:p>
          <a:p>
            <a:pPr marL="457200" lvl="1" indent="0" eaLnBrk="1" hangingPunct="1">
              <a:spcBef>
                <a:spcPts val="1200"/>
              </a:spcBef>
              <a:spcAft>
                <a:spcPts val="1200"/>
              </a:spcAft>
              <a:buNone/>
            </a:pPr>
            <a:r>
              <a:rPr lang="zh-CN" altLang="en-US" sz="2000" b="1" dirty="0"/>
              <a:t>（</a:t>
            </a:r>
            <a:r>
              <a:rPr lang="en-US" altLang="zh-CN" sz="2000" b="1" dirty="0"/>
              <a:t>3</a:t>
            </a:r>
            <a:r>
              <a:rPr lang="zh-CN" altLang="en-US" sz="2000" b="1" dirty="0"/>
              <a:t>）引用必须定义时初始化，不能先定义再赋值；引用的初始值可以是变量名，也可以是另外一个引用</a:t>
            </a:r>
            <a:r>
              <a:rPr lang="zh-CN" altLang="en-US" sz="2000" b="1" dirty="0" smtClean="0"/>
              <a:t>。</a:t>
            </a:r>
            <a:endParaRPr lang="en-US" altLang="zh-CN" sz="2000" b="1" dirty="0"/>
          </a:p>
          <a:p>
            <a:pPr marL="457200" lvl="1" indent="0" eaLnBrk="1" hangingPunct="1">
              <a:spcBef>
                <a:spcPts val="1200"/>
              </a:spcBef>
              <a:spcAft>
                <a:spcPts val="1200"/>
              </a:spcAft>
              <a:buNone/>
            </a:pPr>
            <a:r>
              <a:rPr lang="zh-CN" altLang="en-US" sz="2000" b="1" dirty="0"/>
              <a:t>（</a:t>
            </a:r>
            <a:r>
              <a:rPr lang="en-US" altLang="zh-CN" sz="2000" b="1" dirty="0"/>
              <a:t>4</a:t>
            </a:r>
            <a:r>
              <a:rPr lang="zh-CN" altLang="en-US" sz="2000" b="1" dirty="0"/>
              <a:t>）引用对应变量的左值，可视为一种隐式指针，但不分配存储空间</a:t>
            </a:r>
            <a:r>
              <a:rPr lang="zh-CN" altLang="en-US" sz="2000" b="1" dirty="0" smtClean="0"/>
              <a:t>。</a:t>
            </a:r>
            <a:endParaRPr lang="en-US" altLang="zh-CN" sz="2000" b="1" dirty="0"/>
          </a:p>
          <a:p>
            <a:pPr marL="914400" lvl="1" indent="-457200" eaLnBrk="1" hangingPunct="1">
              <a:lnSpc>
                <a:spcPct val="90000"/>
              </a:lnSpc>
              <a:buFont typeface="+mj-ea"/>
              <a:buAutoNum type="circleNumDbPlain"/>
            </a:pPr>
            <a:endParaRPr lang="en-US" altLang="zh-CN" sz="2000" b="1" dirty="0"/>
          </a:p>
          <a:p>
            <a:pPr marL="457200" lvl="1" indent="0" eaLnBrk="1" hangingPunct="1">
              <a:lnSpc>
                <a:spcPct val="90000"/>
              </a:lnSpc>
              <a:buNone/>
            </a:pPr>
            <a:r>
              <a:rPr lang="en-US" altLang="zh-CN" sz="2000" b="1" dirty="0"/>
              <a:t>	</a:t>
            </a:r>
            <a:endParaRPr lang="zh-CN" altLang="en-US" sz="2000" b="1" dirty="0"/>
          </a:p>
        </p:txBody>
      </p:sp>
    </p:spTree>
    <p:extLst>
      <p:ext uri="{BB962C8B-B14F-4D97-AF65-F5344CB8AC3E}">
        <p14:creationId xmlns:p14="http://schemas.microsoft.com/office/powerpoint/2010/main" val="1358062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672471" y="116632"/>
            <a:ext cx="7772400" cy="7300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2.4.1  </a:t>
            </a:r>
            <a:r>
              <a:rPr lang="zh-CN" altLang="zh-CN" sz="3200" b="1" dirty="0">
                <a:solidFill>
                  <a:srgbClr val="C00000"/>
                </a:solidFill>
              </a:rPr>
              <a:t>左值引用</a:t>
            </a:r>
            <a:endParaRPr lang="zh-CN" altLang="en-US" sz="3200" b="1" dirty="0">
              <a:solidFill>
                <a:srgbClr val="C00000"/>
              </a:solidFill>
            </a:endParaRPr>
          </a:p>
        </p:txBody>
      </p:sp>
      <p:sp>
        <p:nvSpPr>
          <p:cNvPr id="2" name="Rectangle 2"/>
          <p:cNvSpPr>
            <a:spLocks noGrp="1" noChangeArrowheads="1"/>
          </p:cNvSpPr>
          <p:nvPr>
            <p:ph idx="1"/>
          </p:nvPr>
        </p:nvSpPr>
        <p:spPr>
          <a:xfrm>
            <a:off x="684213" y="1052513"/>
            <a:ext cx="7772400" cy="5328816"/>
          </a:xfrm>
        </p:spPr>
        <p:txBody>
          <a:bodyPr/>
          <a:lstStyle/>
          <a:p>
            <a:pPr marL="457200" lvl="1" indent="0" eaLnBrk="1" hangingPunct="1">
              <a:spcBef>
                <a:spcPts val="600"/>
              </a:spcBef>
              <a:spcAft>
                <a:spcPts val="600"/>
              </a:spcAft>
              <a:buNone/>
            </a:pPr>
            <a:r>
              <a:rPr lang="zh-CN" altLang="en-US" sz="2000" b="1" dirty="0" smtClean="0"/>
              <a:t>（</a:t>
            </a:r>
            <a:r>
              <a:rPr lang="en-US" altLang="zh-CN" sz="2000" b="1" dirty="0"/>
              <a:t>5</a:t>
            </a:r>
            <a:r>
              <a:rPr lang="zh-CN" altLang="en-US" sz="2000" b="1" dirty="0"/>
              <a:t>）引用的地址就是其所引用的变量的地址</a:t>
            </a:r>
          </a:p>
          <a:p>
            <a:pPr marL="914400" lvl="2" indent="0" eaLnBrk="1" hangingPunct="1">
              <a:spcBef>
                <a:spcPts val="600"/>
              </a:spcBef>
              <a:spcAft>
                <a:spcPts val="600"/>
              </a:spcAft>
              <a:buNone/>
            </a:pPr>
            <a:r>
              <a:rPr lang="en-US" altLang="zh-CN" sz="1800" b="1" dirty="0"/>
              <a:t>int </a:t>
            </a:r>
            <a:r>
              <a:rPr lang="en-US" altLang="zh-CN" sz="1800" b="1" dirty="0" err="1"/>
              <a:t>num</a:t>
            </a:r>
            <a:r>
              <a:rPr lang="en-US" altLang="zh-CN" sz="1800" b="1" dirty="0"/>
              <a:t>=50;</a:t>
            </a:r>
          </a:p>
          <a:p>
            <a:pPr marL="914400" lvl="2" indent="0" eaLnBrk="1" hangingPunct="1">
              <a:spcBef>
                <a:spcPts val="600"/>
              </a:spcBef>
              <a:spcAft>
                <a:spcPts val="600"/>
              </a:spcAft>
              <a:buNone/>
            </a:pPr>
            <a:r>
              <a:rPr lang="en-US" altLang="zh-CN" sz="1800" b="1" dirty="0"/>
              <a:t>int &amp;</a:t>
            </a:r>
            <a:r>
              <a:rPr lang="en-US" altLang="zh-CN" sz="1800" b="1" dirty="0" err="1"/>
              <a:t>rnum</a:t>
            </a:r>
            <a:r>
              <a:rPr lang="en-US" altLang="zh-CN" sz="1800" b="1" dirty="0"/>
              <a:t>=</a:t>
            </a:r>
            <a:r>
              <a:rPr lang="en-US" altLang="zh-CN" sz="1800" b="1" dirty="0" err="1"/>
              <a:t>num</a:t>
            </a:r>
            <a:r>
              <a:rPr lang="en-US" altLang="zh-CN" sz="1800" b="1" dirty="0"/>
              <a:t>;</a:t>
            </a:r>
          </a:p>
          <a:p>
            <a:pPr marL="914400" lvl="2" indent="0" eaLnBrk="1" hangingPunct="1">
              <a:spcBef>
                <a:spcPts val="600"/>
              </a:spcBef>
              <a:spcAft>
                <a:spcPts val="600"/>
              </a:spcAft>
              <a:buNone/>
            </a:pPr>
            <a:r>
              <a:rPr lang="en-US" altLang="zh-CN" sz="1800" b="1" dirty="0"/>
              <a:t>int *p=&amp;</a:t>
            </a:r>
            <a:r>
              <a:rPr lang="en-US" altLang="zh-CN" sz="1800" b="1" dirty="0" err="1"/>
              <a:t>num</a:t>
            </a:r>
            <a:r>
              <a:rPr lang="en-US" altLang="zh-CN" sz="1800" b="1" dirty="0"/>
              <a:t>;      	//p</a:t>
            </a:r>
            <a:r>
              <a:rPr lang="zh-CN" altLang="en-US" sz="1800" b="1" dirty="0"/>
              <a:t>是指向</a:t>
            </a:r>
            <a:r>
              <a:rPr lang="en-US" altLang="zh-CN" sz="1800" b="1" dirty="0" err="1"/>
              <a:t>num</a:t>
            </a:r>
            <a:r>
              <a:rPr lang="zh-CN" altLang="en-US" sz="1800" b="1" dirty="0"/>
              <a:t>的指针，非引用</a:t>
            </a:r>
            <a:r>
              <a:rPr lang="zh-CN" altLang="en-US" sz="1800" b="1" dirty="0" smtClean="0"/>
              <a:t>；</a:t>
            </a:r>
            <a:endParaRPr lang="en-US" altLang="zh-CN" sz="1800" b="1" dirty="0" smtClean="0"/>
          </a:p>
          <a:p>
            <a:pPr marL="457200" lvl="1" indent="0" eaLnBrk="1" hangingPunct="1">
              <a:spcBef>
                <a:spcPts val="600"/>
              </a:spcBef>
              <a:spcAft>
                <a:spcPts val="600"/>
              </a:spcAft>
              <a:buNone/>
            </a:pPr>
            <a:r>
              <a:rPr lang="zh-CN" altLang="en-US" sz="2000" b="1" dirty="0"/>
              <a:t>（</a:t>
            </a:r>
            <a:r>
              <a:rPr lang="en-US" altLang="zh-CN" sz="2000" b="1" dirty="0"/>
              <a:t>6</a:t>
            </a:r>
            <a:r>
              <a:rPr lang="zh-CN" altLang="en-US" sz="2000" b="1" dirty="0"/>
              <a:t>）建立引用时，引用应当类型匹配。</a:t>
            </a:r>
            <a:endParaRPr lang="en-US" altLang="zh-CN" sz="2000" b="1" dirty="0"/>
          </a:p>
          <a:p>
            <a:pPr marL="457200" lvl="1" indent="0" eaLnBrk="1" hangingPunct="1">
              <a:spcBef>
                <a:spcPts val="600"/>
              </a:spcBef>
              <a:spcAft>
                <a:spcPts val="600"/>
              </a:spcAft>
              <a:buNone/>
            </a:pPr>
            <a:r>
              <a:rPr lang="en-US" altLang="zh-CN" sz="2000" b="1" dirty="0"/>
              <a:t>	</a:t>
            </a:r>
            <a:r>
              <a:rPr lang="en-US" altLang="zh-CN" sz="1800" b="1" dirty="0"/>
              <a:t>double d;</a:t>
            </a:r>
          </a:p>
          <a:p>
            <a:pPr marL="457200" lvl="1" indent="0" eaLnBrk="1" hangingPunct="1">
              <a:spcBef>
                <a:spcPts val="600"/>
              </a:spcBef>
              <a:spcAft>
                <a:spcPts val="600"/>
              </a:spcAft>
              <a:buNone/>
            </a:pPr>
            <a:r>
              <a:rPr lang="en-US" altLang="zh-CN" sz="1800" b="1" dirty="0"/>
              <a:t>	int &amp;</a:t>
            </a:r>
            <a:r>
              <a:rPr lang="en-US" altLang="zh-CN" sz="1800" b="1" dirty="0" err="1"/>
              <a:t>rd</a:t>
            </a:r>
            <a:r>
              <a:rPr lang="en-US" altLang="zh-CN" sz="1800" b="1" dirty="0"/>
              <a:t>=d;	</a:t>
            </a:r>
            <a:r>
              <a:rPr lang="en-US" altLang="zh-CN" sz="1800" b="1" dirty="0">
                <a:solidFill>
                  <a:srgbClr val="FF0000"/>
                </a:solidFill>
              </a:rPr>
              <a:t>//error, </a:t>
            </a:r>
            <a:r>
              <a:rPr lang="zh-CN" altLang="en-US" sz="1800" b="1" dirty="0">
                <a:solidFill>
                  <a:srgbClr val="FF0000"/>
                </a:solidFill>
              </a:rPr>
              <a:t>引用与它对应的变量类型不一致</a:t>
            </a:r>
            <a:endParaRPr lang="en-US" altLang="zh-CN" sz="1800" b="1" dirty="0">
              <a:solidFill>
                <a:srgbClr val="FF0000"/>
              </a:solidFill>
            </a:endParaRPr>
          </a:p>
          <a:p>
            <a:pPr marL="457200" lvl="1" indent="0" eaLnBrk="1" hangingPunct="1">
              <a:spcBef>
                <a:spcPts val="600"/>
              </a:spcBef>
              <a:spcAft>
                <a:spcPts val="600"/>
              </a:spcAft>
              <a:buNone/>
            </a:pPr>
            <a:r>
              <a:rPr lang="zh-CN" altLang="en-US" sz="2000" b="1" dirty="0"/>
              <a:t>（</a:t>
            </a:r>
            <a:r>
              <a:rPr lang="en-US" altLang="zh-CN" sz="2000" b="1" dirty="0"/>
              <a:t>7</a:t>
            </a:r>
            <a:r>
              <a:rPr lang="zh-CN" altLang="en-US" sz="2000" b="1" dirty="0"/>
              <a:t>）可以有指针变量的引用，不能有指向引用的指针</a:t>
            </a:r>
          </a:p>
          <a:p>
            <a:pPr marL="914400" lvl="2" indent="0" eaLnBrk="1" hangingPunct="1">
              <a:spcBef>
                <a:spcPts val="600"/>
              </a:spcBef>
              <a:spcAft>
                <a:spcPts val="600"/>
              </a:spcAft>
              <a:buNone/>
            </a:pPr>
            <a:r>
              <a:rPr lang="en-US" altLang="zh-CN" sz="1800" b="1" dirty="0"/>
              <a:t>int  &amp;a=1;</a:t>
            </a:r>
          </a:p>
          <a:p>
            <a:pPr marL="914400" lvl="2" indent="0" eaLnBrk="1" hangingPunct="1">
              <a:spcBef>
                <a:spcPts val="600"/>
              </a:spcBef>
              <a:spcAft>
                <a:spcPts val="600"/>
              </a:spcAft>
              <a:buNone/>
            </a:pPr>
            <a:r>
              <a:rPr lang="en-US" altLang="zh-CN" sz="1800" b="1" dirty="0"/>
              <a:t>int  *p;</a:t>
            </a:r>
          </a:p>
          <a:p>
            <a:pPr marL="914400" lvl="2" indent="0" eaLnBrk="1" hangingPunct="1">
              <a:spcBef>
                <a:spcPts val="600"/>
              </a:spcBef>
              <a:spcAft>
                <a:spcPts val="600"/>
              </a:spcAft>
              <a:buNone/>
            </a:pPr>
            <a:r>
              <a:rPr lang="en-US" altLang="zh-CN" sz="1800" b="1" dirty="0"/>
              <a:t>int  *&amp;</a:t>
            </a:r>
            <a:r>
              <a:rPr lang="en-US" altLang="zh-CN" sz="1800" b="1" dirty="0" err="1"/>
              <a:t>rp</a:t>
            </a:r>
            <a:r>
              <a:rPr lang="en-US" altLang="zh-CN" sz="1800" b="1" dirty="0"/>
              <a:t>=p;	//ok   </a:t>
            </a:r>
            <a:r>
              <a:rPr lang="en-US" altLang="zh-CN" sz="1800" b="1" dirty="0" err="1"/>
              <a:t>rp</a:t>
            </a:r>
            <a:r>
              <a:rPr lang="zh-CN" altLang="en-US" sz="1800" b="1" dirty="0"/>
              <a:t>是一个引用，它引用的是指针</a:t>
            </a:r>
          </a:p>
          <a:p>
            <a:pPr marL="914400" lvl="2" indent="0" eaLnBrk="1" hangingPunct="1">
              <a:spcBef>
                <a:spcPts val="600"/>
              </a:spcBef>
              <a:spcAft>
                <a:spcPts val="600"/>
              </a:spcAft>
              <a:buNone/>
            </a:pPr>
            <a:r>
              <a:rPr lang="en-US" altLang="zh-CN" sz="1800" b="1" dirty="0"/>
              <a:t>int  &amp;*</a:t>
            </a:r>
            <a:r>
              <a:rPr lang="en-US" altLang="zh-CN" sz="1800" b="1" dirty="0" err="1"/>
              <a:t>ra</a:t>
            </a:r>
            <a:r>
              <a:rPr lang="en-US" altLang="zh-CN" sz="1800" b="1" dirty="0"/>
              <a:t>=a;	</a:t>
            </a:r>
            <a:r>
              <a:rPr lang="en-US" altLang="zh-CN" sz="1800" b="1" dirty="0">
                <a:solidFill>
                  <a:srgbClr val="FF0000"/>
                </a:solidFill>
              </a:rPr>
              <a:t>//error</a:t>
            </a:r>
            <a:r>
              <a:rPr lang="zh-CN" altLang="en-US" sz="1800" b="1" dirty="0">
                <a:solidFill>
                  <a:srgbClr val="FF0000"/>
                </a:solidFill>
              </a:rPr>
              <a:t>，</a:t>
            </a:r>
            <a:r>
              <a:rPr lang="en-US" altLang="zh-CN" sz="1800" b="1" dirty="0" err="1">
                <a:solidFill>
                  <a:srgbClr val="FF0000"/>
                </a:solidFill>
              </a:rPr>
              <a:t>ra</a:t>
            </a:r>
            <a:r>
              <a:rPr lang="zh-CN" altLang="en-US" sz="1800" b="1" dirty="0">
                <a:solidFill>
                  <a:srgbClr val="FF0000"/>
                </a:solidFill>
              </a:rPr>
              <a:t>是一指针，指向一个引用</a:t>
            </a:r>
            <a:endParaRPr lang="zh-CN" altLang="en-US" sz="1800" b="1" dirty="0"/>
          </a:p>
          <a:p>
            <a:pPr marL="914400" lvl="2" indent="0" eaLnBrk="1" hangingPunct="1">
              <a:spcBef>
                <a:spcPts val="600"/>
              </a:spcBef>
              <a:buNone/>
            </a:pPr>
            <a:endParaRPr lang="en-US" altLang="zh-CN" sz="2000" b="1" dirty="0"/>
          </a:p>
          <a:p>
            <a:pPr marL="457200" lvl="1" indent="0" eaLnBrk="1" hangingPunct="1">
              <a:lnSpc>
                <a:spcPct val="90000"/>
              </a:lnSpc>
              <a:buNone/>
            </a:pPr>
            <a:endParaRPr lang="en-US" altLang="zh-CN" sz="2000" b="1" dirty="0"/>
          </a:p>
          <a:p>
            <a:pPr marL="914400" lvl="1" indent="-457200" eaLnBrk="1" hangingPunct="1">
              <a:lnSpc>
                <a:spcPct val="90000"/>
              </a:lnSpc>
              <a:buFont typeface="+mj-ea"/>
              <a:buAutoNum type="circleNumDbPlain"/>
            </a:pPr>
            <a:endParaRPr lang="en-US" altLang="zh-CN" sz="2000" b="1" dirty="0"/>
          </a:p>
          <a:p>
            <a:pPr marL="457200" lvl="1" indent="0" eaLnBrk="1" hangingPunct="1">
              <a:lnSpc>
                <a:spcPct val="90000"/>
              </a:lnSpc>
              <a:buNone/>
            </a:pPr>
            <a:r>
              <a:rPr lang="en-US" altLang="zh-CN" sz="2000" b="1" dirty="0"/>
              <a:t>	</a:t>
            </a:r>
            <a:endParaRPr lang="zh-CN" altLang="en-US" sz="2000" b="1" dirty="0"/>
          </a:p>
        </p:txBody>
      </p:sp>
    </p:spTree>
    <p:extLst>
      <p:ext uri="{BB962C8B-B14F-4D97-AF65-F5344CB8AC3E}">
        <p14:creationId xmlns:p14="http://schemas.microsoft.com/office/powerpoint/2010/main" val="2132150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fade">
                                      <p:cBhvr>
                                        <p:cTn id="4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672471" y="116632"/>
            <a:ext cx="7772400" cy="7300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2.4.1  </a:t>
            </a:r>
            <a:r>
              <a:rPr lang="zh-CN" altLang="zh-CN" sz="3200" b="1" dirty="0">
                <a:solidFill>
                  <a:srgbClr val="C00000"/>
                </a:solidFill>
              </a:rPr>
              <a:t>左值引用</a:t>
            </a:r>
            <a:endParaRPr lang="zh-CN" altLang="en-US" sz="3200" b="1" dirty="0">
              <a:solidFill>
                <a:srgbClr val="C00000"/>
              </a:solidFill>
            </a:endParaRPr>
          </a:p>
        </p:txBody>
      </p:sp>
      <p:sp>
        <p:nvSpPr>
          <p:cNvPr id="2" name="Rectangle 2"/>
          <p:cNvSpPr>
            <a:spLocks noGrp="1" noChangeArrowheads="1"/>
          </p:cNvSpPr>
          <p:nvPr>
            <p:ph idx="1"/>
          </p:nvPr>
        </p:nvSpPr>
        <p:spPr>
          <a:xfrm>
            <a:off x="166183" y="1268760"/>
            <a:ext cx="8784976" cy="4536727"/>
          </a:xfrm>
        </p:spPr>
        <p:txBody>
          <a:bodyPr/>
          <a:lstStyle/>
          <a:p>
            <a:pPr marL="457200" lvl="1" indent="0" eaLnBrk="1" hangingPunct="1">
              <a:spcBef>
                <a:spcPts val="600"/>
              </a:spcBef>
              <a:spcAft>
                <a:spcPts val="600"/>
              </a:spcAft>
              <a:buNone/>
            </a:pPr>
            <a:r>
              <a:rPr lang="zh-CN" altLang="en-US" sz="2000" b="1" dirty="0" smtClean="0"/>
              <a:t>（</a:t>
            </a:r>
            <a:r>
              <a:rPr lang="en-US" altLang="zh-CN" sz="2000" b="1" dirty="0"/>
              <a:t>8</a:t>
            </a:r>
            <a:r>
              <a:rPr lang="zh-CN" altLang="en-US" sz="2000" b="1" dirty="0"/>
              <a:t>）引用与数组，可以建立数组或数组元组的引用，但是不能建立引用数组。</a:t>
            </a:r>
            <a:endParaRPr lang="en-US" altLang="zh-CN" sz="2000" b="1" dirty="0"/>
          </a:p>
          <a:p>
            <a:pPr marL="914400" lvl="2" indent="0" eaLnBrk="1" hangingPunct="1">
              <a:spcBef>
                <a:spcPts val="600"/>
              </a:spcBef>
              <a:spcAft>
                <a:spcPts val="600"/>
              </a:spcAft>
              <a:buNone/>
            </a:pPr>
            <a:r>
              <a:rPr lang="en-US" altLang="zh-CN" sz="1800" b="1" dirty="0"/>
              <a:t> int </a:t>
            </a:r>
            <a:r>
              <a:rPr lang="en-US" altLang="zh-CN" sz="1800" b="1" dirty="0" err="1"/>
              <a:t>i</a:t>
            </a:r>
            <a:r>
              <a:rPr lang="en-US" altLang="zh-CN" sz="1800" b="1" dirty="0"/>
              <a:t> = 0, a[10] = { 1,2,3,4,5,6,7,8,9,10 }, *b[10];</a:t>
            </a:r>
            <a:endParaRPr lang="zh-CN" altLang="zh-CN" sz="1800" b="1" dirty="0"/>
          </a:p>
          <a:p>
            <a:pPr marL="914400" lvl="2" indent="0" eaLnBrk="1" hangingPunct="1">
              <a:spcBef>
                <a:spcPts val="600"/>
              </a:spcBef>
              <a:spcAft>
                <a:spcPts val="600"/>
              </a:spcAft>
              <a:buNone/>
            </a:pPr>
            <a:r>
              <a:rPr lang="en-US" altLang="zh-CN" sz="1800" b="1" dirty="0"/>
              <a:t> int (&amp;</a:t>
            </a:r>
            <a:r>
              <a:rPr lang="en-US" altLang="zh-CN" sz="1800" b="1" dirty="0" err="1"/>
              <a:t>ra</a:t>
            </a:r>
            <a:r>
              <a:rPr lang="en-US" altLang="zh-CN" sz="1800" b="1" dirty="0"/>
              <a:t>)[10] = a;	       //L1</a:t>
            </a:r>
            <a:r>
              <a:rPr lang="zh-CN" altLang="zh-CN" sz="1800" b="1" dirty="0"/>
              <a:t>：正确，</a:t>
            </a:r>
            <a:r>
              <a:rPr lang="en-US" altLang="zh-CN" sz="1800" b="1" dirty="0" err="1"/>
              <a:t>ra</a:t>
            </a:r>
            <a:r>
              <a:rPr lang="zh-CN" altLang="zh-CN" sz="1800" b="1" dirty="0"/>
              <a:t>是具有</a:t>
            </a:r>
            <a:r>
              <a:rPr lang="en-US" altLang="zh-CN" sz="1800" b="1" dirty="0"/>
              <a:t>10</a:t>
            </a:r>
            <a:r>
              <a:rPr lang="zh-CN" altLang="zh-CN" sz="1800" b="1" dirty="0"/>
              <a:t>元素</a:t>
            </a:r>
            <a:r>
              <a:rPr lang="zh-CN" altLang="en-US" sz="1800" b="1" dirty="0"/>
              <a:t>的</a:t>
            </a:r>
            <a:r>
              <a:rPr lang="zh-CN" altLang="zh-CN" sz="1800" b="1" dirty="0"/>
              <a:t>整型数组的引用</a:t>
            </a:r>
          </a:p>
          <a:p>
            <a:pPr marL="914400" lvl="2" indent="0" eaLnBrk="1" hangingPunct="1">
              <a:spcBef>
                <a:spcPts val="600"/>
              </a:spcBef>
              <a:spcAft>
                <a:spcPts val="600"/>
              </a:spcAft>
              <a:buNone/>
            </a:pPr>
            <a:r>
              <a:rPr lang="en-US" altLang="zh-CN" sz="1800" b="1" dirty="0"/>
              <a:t> int &amp;aa = a[0];           //L2</a:t>
            </a:r>
            <a:r>
              <a:rPr lang="zh-CN" altLang="zh-CN" sz="1800" b="1" dirty="0"/>
              <a:t>：正确，数组元素的引用</a:t>
            </a:r>
          </a:p>
          <a:p>
            <a:pPr marL="914400" lvl="2" indent="0" eaLnBrk="1" hangingPunct="1">
              <a:spcBef>
                <a:spcPts val="600"/>
              </a:spcBef>
              <a:spcAft>
                <a:spcPts val="600"/>
              </a:spcAft>
              <a:buNone/>
            </a:pPr>
            <a:r>
              <a:rPr lang="en-US" altLang="zh-CN" sz="1800" b="1" dirty="0"/>
              <a:t> int *(&amp;</a:t>
            </a:r>
            <a:r>
              <a:rPr lang="en-US" altLang="zh-CN" sz="1800" b="1" dirty="0" err="1"/>
              <a:t>rpa</a:t>
            </a:r>
            <a:r>
              <a:rPr lang="en-US" altLang="zh-CN" sz="1800" b="1" dirty="0"/>
              <a:t>)[10] = b;   //L3</a:t>
            </a:r>
            <a:r>
              <a:rPr lang="zh-CN" altLang="zh-CN" sz="1800" b="1" dirty="0"/>
              <a:t>：正确，</a:t>
            </a:r>
            <a:r>
              <a:rPr lang="en-US" altLang="zh-CN" sz="1800" b="1" dirty="0" err="1"/>
              <a:t>rpa</a:t>
            </a:r>
            <a:r>
              <a:rPr lang="zh-CN" altLang="zh-CN" sz="1800" b="1" dirty="0"/>
              <a:t>是具有</a:t>
            </a:r>
            <a:r>
              <a:rPr lang="en-US" altLang="zh-CN" sz="1800" b="1" dirty="0"/>
              <a:t>10</a:t>
            </a:r>
            <a:r>
              <a:rPr lang="zh-CN" altLang="zh-CN" sz="1800" b="1" dirty="0"/>
              <a:t>个整型指针的数组的引用</a:t>
            </a:r>
          </a:p>
          <a:p>
            <a:pPr marL="914400" lvl="2" indent="0" eaLnBrk="1" hangingPunct="1">
              <a:spcBef>
                <a:spcPts val="600"/>
              </a:spcBef>
              <a:spcAft>
                <a:spcPts val="600"/>
              </a:spcAft>
              <a:buNone/>
            </a:pPr>
            <a:r>
              <a:rPr lang="en-US" altLang="zh-CN" sz="1800" b="1" dirty="0"/>
              <a:t> int &amp;</a:t>
            </a:r>
            <a:r>
              <a:rPr lang="en-US" altLang="zh-CN" sz="1800" b="1" dirty="0" err="1"/>
              <a:t>ia</a:t>
            </a:r>
            <a:r>
              <a:rPr lang="en-US" altLang="zh-CN" sz="1800" b="1" dirty="0"/>
              <a:t>[10]=a;            </a:t>
            </a:r>
            <a:r>
              <a:rPr lang="en-US" altLang="zh-CN" sz="1800" b="1" dirty="0">
                <a:solidFill>
                  <a:srgbClr val="FF0000"/>
                </a:solidFill>
              </a:rPr>
              <a:t>//L4</a:t>
            </a:r>
            <a:r>
              <a:rPr lang="zh-CN" altLang="zh-CN" sz="1800" b="1" dirty="0">
                <a:solidFill>
                  <a:srgbClr val="FF0000"/>
                </a:solidFill>
              </a:rPr>
              <a:t>：错误，</a:t>
            </a:r>
            <a:r>
              <a:rPr lang="en-US" altLang="zh-CN" sz="1800" b="1" dirty="0" err="1">
                <a:solidFill>
                  <a:srgbClr val="FF0000"/>
                </a:solidFill>
              </a:rPr>
              <a:t>ia</a:t>
            </a:r>
            <a:r>
              <a:rPr lang="zh-CN" altLang="zh-CN" sz="1800" b="1" dirty="0">
                <a:solidFill>
                  <a:srgbClr val="FF0000"/>
                </a:solidFill>
              </a:rPr>
              <a:t>是引用数组，每个数组元素都是引用</a:t>
            </a:r>
          </a:p>
          <a:p>
            <a:pPr marL="914400" lvl="2" indent="0" eaLnBrk="1" hangingPunct="1">
              <a:spcBef>
                <a:spcPts val="600"/>
              </a:spcBef>
              <a:spcAft>
                <a:spcPts val="600"/>
              </a:spcAft>
              <a:buNone/>
            </a:pPr>
            <a:r>
              <a:rPr lang="en-US" altLang="zh-CN" sz="1800" b="1" dirty="0"/>
              <a:t> </a:t>
            </a:r>
            <a:r>
              <a:rPr lang="en-US" altLang="zh-CN" sz="1800" b="1" dirty="0" err="1"/>
              <a:t>ra</a:t>
            </a:r>
            <a:r>
              <a:rPr lang="en-US" altLang="zh-CN" sz="1800" b="1" dirty="0"/>
              <a:t>[3] = 0;                    //L5</a:t>
            </a:r>
            <a:r>
              <a:rPr lang="zh-CN" altLang="zh-CN" sz="1800" b="1" dirty="0"/>
              <a:t>：正确，数组引用的用法</a:t>
            </a:r>
          </a:p>
          <a:p>
            <a:pPr marL="914400" lvl="2" indent="0" eaLnBrk="1" hangingPunct="1">
              <a:spcBef>
                <a:spcPts val="600"/>
              </a:spcBef>
              <a:spcAft>
                <a:spcPts val="600"/>
              </a:spcAft>
              <a:buNone/>
            </a:pPr>
            <a:r>
              <a:rPr lang="en-US" altLang="zh-CN" sz="1800" b="1" dirty="0"/>
              <a:t> </a:t>
            </a:r>
            <a:r>
              <a:rPr lang="en-US" altLang="zh-CN" sz="1800" b="1" dirty="0" err="1"/>
              <a:t>rpa</a:t>
            </a:r>
            <a:r>
              <a:rPr lang="en-US" altLang="zh-CN" sz="1800" b="1" dirty="0"/>
              <a:t>[3] = &amp;</a:t>
            </a:r>
            <a:r>
              <a:rPr lang="en-US" altLang="zh-CN" sz="1800" b="1" dirty="0" err="1"/>
              <a:t>i</a:t>
            </a:r>
            <a:r>
              <a:rPr lang="en-US" altLang="zh-CN" sz="1800" b="1" dirty="0"/>
              <a:t>;                //L6</a:t>
            </a:r>
            <a:r>
              <a:rPr lang="zh-CN" altLang="zh-CN" sz="1800" b="1" dirty="0"/>
              <a:t>：正确</a:t>
            </a:r>
            <a:endParaRPr lang="en-US" altLang="zh-CN" sz="1800" b="1" dirty="0"/>
          </a:p>
          <a:p>
            <a:pPr marL="457200" lvl="1" indent="0" eaLnBrk="1" hangingPunct="1">
              <a:lnSpc>
                <a:spcPct val="90000"/>
              </a:lnSpc>
              <a:buNone/>
            </a:pPr>
            <a:endParaRPr lang="en-US" altLang="zh-CN" sz="2000" b="1" dirty="0"/>
          </a:p>
          <a:p>
            <a:pPr marL="914400" lvl="1" indent="-457200" eaLnBrk="1" hangingPunct="1">
              <a:lnSpc>
                <a:spcPct val="90000"/>
              </a:lnSpc>
              <a:buFont typeface="+mj-ea"/>
              <a:buAutoNum type="circleNumDbPlain"/>
            </a:pPr>
            <a:endParaRPr lang="en-US" altLang="zh-CN" sz="2000" b="1" dirty="0"/>
          </a:p>
          <a:p>
            <a:pPr marL="457200" lvl="1" indent="0" eaLnBrk="1" hangingPunct="1">
              <a:lnSpc>
                <a:spcPct val="90000"/>
              </a:lnSpc>
              <a:buNone/>
            </a:pPr>
            <a:r>
              <a:rPr lang="en-US" altLang="zh-CN" sz="2000" b="1" dirty="0"/>
              <a:t>	</a:t>
            </a:r>
            <a:endParaRPr lang="zh-CN" altLang="en-US" sz="2000" b="1" dirty="0"/>
          </a:p>
        </p:txBody>
      </p:sp>
    </p:spTree>
    <p:extLst>
      <p:ext uri="{BB962C8B-B14F-4D97-AF65-F5344CB8AC3E}">
        <p14:creationId xmlns:p14="http://schemas.microsoft.com/office/powerpoint/2010/main" val="23278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2.4.2  </a:t>
            </a:r>
            <a:r>
              <a:rPr lang="zh-CN" altLang="zh-CN" sz="3200" b="1" dirty="0">
                <a:solidFill>
                  <a:srgbClr val="C00000"/>
                </a:solidFill>
              </a:rPr>
              <a:t>右值引用</a:t>
            </a:r>
            <a:r>
              <a:rPr lang="en-US" altLang="zh-CN" sz="3200" b="1" dirty="0">
                <a:solidFill>
                  <a:srgbClr val="C00000"/>
                </a:solidFill>
              </a:rPr>
              <a:t>(C++11)</a:t>
            </a:r>
            <a:endParaRPr lang="zh-CN" altLang="en-US" sz="3200" b="1" dirty="0">
              <a:solidFill>
                <a:srgbClr val="C00000"/>
              </a:solidFill>
            </a:endParaRPr>
          </a:p>
        </p:txBody>
      </p:sp>
      <p:sp>
        <p:nvSpPr>
          <p:cNvPr id="3" name="内容占位符 2"/>
          <p:cNvSpPr>
            <a:spLocks noGrp="1"/>
          </p:cNvSpPr>
          <p:nvPr>
            <p:ph idx="1"/>
          </p:nvPr>
        </p:nvSpPr>
        <p:spPr>
          <a:xfrm>
            <a:off x="251520" y="1076590"/>
            <a:ext cx="8712968" cy="5664778"/>
          </a:xfrm>
        </p:spPr>
        <p:txBody>
          <a:bodyPr/>
          <a:lstStyle/>
          <a:p>
            <a:pPr marL="0" indent="0">
              <a:buNone/>
            </a:pPr>
            <a:r>
              <a:rPr lang="en-US" altLang="zh-CN" sz="2400" b="1" dirty="0">
                <a:solidFill>
                  <a:srgbClr val="0000CC"/>
                </a:solidFill>
              </a:rPr>
              <a:t>1. </a:t>
            </a:r>
            <a:r>
              <a:rPr lang="zh-CN" altLang="en-US" sz="2400" b="1" dirty="0">
                <a:solidFill>
                  <a:srgbClr val="0000CC"/>
                </a:solidFill>
              </a:rPr>
              <a:t>概念</a:t>
            </a:r>
            <a:endParaRPr lang="en-US" altLang="zh-CN" sz="2400" b="1" dirty="0">
              <a:solidFill>
                <a:srgbClr val="0000CC"/>
              </a:solidFill>
            </a:endParaRPr>
          </a:p>
          <a:p>
            <a:pPr lvl="1"/>
            <a:r>
              <a:rPr lang="zh-CN" altLang="zh-CN" sz="2400" b="1" dirty="0"/>
              <a:t>右值引用就是绑定到右值上的引用。</a:t>
            </a:r>
            <a:endParaRPr lang="en-US" altLang="zh-CN" sz="2400" b="1" dirty="0"/>
          </a:p>
          <a:p>
            <a:pPr lvl="1"/>
            <a:r>
              <a:rPr lang="zh-CN" altLang="zh-CN" sz="2400" b="1" dirty="0"/>
              <a:t>右值引用是</a:t>
            </a:r>
            <a:r>
              <a:rPr lang="en-US" altLang="zh-CN" sz="2400" b="1" dirty="0"/>
              <a:t>C++11</a:t>
            </a:r>
            <a:r>
              <a:rPr lang="zh-CN" altLang="zh-CN" sz="2400" b="1" dirty="0"/>
              <a:t>为了支持</a:t>
            </a:r>
            <a:r>
              <a:rPr lang="zh-CN" altLang="zh-CN" sz="2400" b="1" dirty="0">
                <a:solidFill>
                  <a:srgbClr val="FF0000"/>
                </a:solidFill>
              </a:rPr>
              <a:t>移动操作</a:t>
            </a:r>
            <a:r>
              <a:rPr lang="zh-CN" altLang="zh-CN" sz="2400" b="1" dirty="0"/>
              <a:t>而引入的新型引用类型，其重要特点就是</a:t>
            </a:r>
            <a:r>
              <a:rPr lang="zh-CN" altLang="zh-CN" sz="2400" b="1" dirty="0">
                <a:solidFill>
                  <a:srgbClr val="FF0000"/>
                </a:solidFill>
              </a:rPr>
              <a:t>只能绑定到即将销毁的对象上</a:t>
            </a:r>
            <a:r>
              <a:rPr lang="zh-CN" altLang="zh-CN" sz="2400" b="1" dirty="0"/>
              <a:t>，比如常量或表达式。通过右值引用可以方便地将它引用的资源“移动”到另一个对象上。</a:t>
            </a:r>
          </a:p>
          <a:p>
            <a:pPr marL="0" indent="0">
              <a:buNone/>
            </a:pPr>
            <a:r>
              <a:rPr lang="en-US" altLang="zh-CN" sz="2400" b="1" dirty="0">
                <a:solidFill>
                  <a:srgbClr val="0000CC"/>
                </a:solidFill>
              </a:rPr>
              <a:t>2. </a:t>
            </a:r>
            <a:r>
              <a:rPr lang="zh-CN" altLang="en-US" sz="2400" b="1" dirty="0">
                <a:solidFill>
                  <a:srgbClr val="0000CC"/>
                </a:solidFill>
              </a:rPr>
              <a:t>定义</a:t>
            </a:r>
            <a:endParaRPr lang="en-US" altLang="zh-CN" sz="2400" b="1" dirty="0">
              <a:solidFill>
                <a:srgbClr val="0000CC"/>
              </a:solidFill>
            </a:endParaRPr>
          </a:p>
          <a:p>
            <a:pPr lvl="1"/>
            <a:r>
              <a:rPr lang="zh-CN" altLang="zh-CN" sz="2400" b="1" dirty="0"/>
              <a:t>类型</a:t>
            </a:r>
            <a:r>
              <a:rPr lang="en-US" altLang="zh-CN" sz="2400" b="1" dirty="0"/>
              <a:t> &amp;&amp;</a:t>
            </a:r>
            <a:r>
              <a:rPr lang="zh-CN" altLang="zh-CN" sz="2400" b="1" dirty="0"/>
              <a:t>引用名</a:t>
            </a:r>
            <a:r>
              <a:rPr lang="en-US" altLang="zh-CN" sz="2400" b="1" dirty="0"/>
              <a:t>=</a:t>
            </a:r>
            <a:r>
              <a:rPr lang="zh-CN" altLang="zh-CN" sz="2400" b="1" dirty="0"/>
              <a:t>表达式；</a:t>
            </a:r>
            <a:endParaRPr lang="en-US" altLang="zh-CN" sz="2400" b="1" dirty="0"/>
          </a:p>
          <a:p>
            <a:pPr marL="400050" lvl="1" indent="0">
              <a:buNone/>
            </a:pPr>
            <a:r>
              <a:rPr lang="en-US" altLang="zh-CN" sz="2000" b="1" dirty="0"/>
              <a:t>	double r=10;</a:t>
            </a:r>
            <a:endParaRPr lang="zh-CN" altLang="zh-CN" sz="2000" b="1" dirty="0"/>
          </a:p>
          <a:p>
            <a:pPr marL="400050" lvl="1" indent="0">
              <a:buNone/>
            </a:pPr>
            <a:r>
              <a:rPr lang="en-US" altLang="zh-CN" sz="2000" b="1" dirty="0"/>
              <a:t>	double &amp;lr1=r</a:t>
            </a:r>
            <a:r>
              <a:rPr lang="zh-CN" altLang="zh-CN" sz="2000" b="1" dirty="0"/>
              <a:t>；</a:t>
            </a:r>
            <a:r>
              <a:rPr lang="en-US" altLang="zh-CN" sz="2000" b="1" dirty="0"/>
              <a:t>              //</a:t>
            </a:r>
            <a:r>
              <a:rPr lang="zh-CN" altLang="zh-CN" sz="2000" b="1" dirty="0"/>
              <a:t>正确，变量名代表左值</a:t>
            </a:r>
          </a:p>
          <a:p>
            <a:pPr marL="400050" lvl="1" indent="0">
              <a:buNone/>
            </a:pPr>
            <a:r>
              <a:rPr lang="en-US" altLang="zh-CN" sz="2000" b="1" dirty="0"/>
              <a:t>	double &amp;lr2=r+10;          //</a:t>
            </a:r>
            <a:r>
              <a:rPr lang="zh-CN" altLang="zh-CN" sz="2000" b="1" dirty="0"/>
              <a:t>错误，引用只能是变量</a:t>
            </a:r>
          </a:p>
          <a:p>
            <a:pPr marL="400050" lvl="1" indent="0">
              <a:buNone/>
            </a:pPr>
            <a:r>
              <a:rPr lang="en-US" altLang="zh-CN" sz="2000" b="1" dirty="0"/>
              <a:t>	double &amp;&amp;</a:t>
            </a:r>
            <a:r>
              <a:rPr lang="en-US" altLang="zh-CN" sz="2000" b="1" dirty="0" err="1"/>
              <a:t>rr</a:t>
            </a:r>
            <a:r>
              <a:rPr lang="en-US" altLang="zh-CN" sz="2000" b="1" dirty="0"/>
              <a:t>=r;        　　//</a:t>
            </a:r>
            <a:r>
              <a:rPr lang="zh-CN" altLang="zh-CN" sz="2000" b="1" dirty="0"/>
              <a:t>错误，变量名代表左值，而</a:t>
            </a:r>
            <a:r>
              <a:rPr lang="en-US" altLang="zh-CN" sz="2000" b="1" dirty="0"/>
              <a:t>&amp;&amp;</a:t>
            </a:r>
            <a:r>
              <a:rPr lang="zh-CN" altLang="zh-CN" sz="2000" b="1" dirty="0"/>
              <a:t>需要右值</a:t>
            </a:r>
          </a:p>
          <a:p>
            <a:pPr marL="400050" lvl="1" indent="0">
              <a:buNone/>
            </a:pPr>
            <a:r>
              <a:rPr lang="en-US" altLang="zh-CN" sz="2000" b="1" dirty="0"/>
              <a:t>	</a:t>
            </a:r>
            <a:r>
              <a:rPr lang="en-US" altLang="zh-CN" sz="2000" b="1" dirty="0">
                <a:solidFill>
                  <a:srgbClr val="FF0000"/>
                </a:solidFill>
              </a:rPr>
              <a:t>double &amp;&amp;</a:t>
            </a:r>
            <a:r>
              <a:rPr lang="en-US" altLang="zh-CN" sz="2000" b="1" dirty="0" err="1">
                <a:solidFill>
                  <a:srgbClr val="FF0000"/>
                </a:solidFill>
              </a:rPr>
              <a:t>rr</a:t>
            </a:r>
            <a:r>
              <a:rPr lang="en-US" altLang="zh-CN" sz="2000" b="1" dirty="0">
                <a:solidFill>
                  <a:srgbClr val="FF0000"/>
                </a:solidFill>
              </a:rPr>
              <a:t>=r+10;         //</a:t>
            </a:r>
            <a:r>
              <a:rPr lang="zh-CN" altLang="zh-CN" sz="2000" b="1" dirty="0">
                <a:solidFill>
                  <a:srgbClr val="FF0000"/>
                </a:solidFill>
              </a:rPr>
              <a:t>正确，</a:t>
            </a:r>
            <a:r>
              <a:rPr lang="en-US" altLang="zh-CN" sz="2000" b="1" dirty="0" err="1">
                <a:solidFill>
                  <a:srgbClr val="FF0000"/>
                </a:solidFill>
              </a:rPr>
              <a:t>rr</a:t>
            </a:r>
            <a:r>
              <a:rPr lang="zh-CN" altLang="zh-CN" sz="2000" b="1" dirty="0">
                <a:solidFill>
                  <a:srgbClr val="FF0000"/>
                </a:solidFill>
              </a:rPr>
              <a:t>为表“</a:t>
            </a:r>
            <a:r>
              <a:rPr lang="en-US" altLang="zh-CN" sz="2000" b="1" dirty="0">
                <a:solidFill>
                  <a:srgbClr val="FF0000"/>
                </a:solidFill>
              </a:rPr>
              <a:t>r+10</a:t>
            </a:r>
            <a:r>
              <a:rPr lang="zh-CN" altLang="zh-CN" sz="2000" b="1" dirty="0">
                <a:solidFill>
                  <a:srgbClr val="FF0000"/>
                </a:solidFill>
              </a:rPr>
              <a:t>”计算结果，即</a:t>
            </a:r>
            <a:r>
              <a:rPr lang="en-US" altLang="zh-CN" sz="2000" b="1" dirty="0">
                <a:solidFill>
                  <a:srgbClr val="FF0000"/>
                </a:solidFill>
              </a:rPr>
              <a:t>20</a:t>
            </a:r>
            <a:endParaRPr lang="zh-CN" altLang="zh-CN" sz="2000" b="1" dirty="0">
              <a:solidFill>
                <a:srgbClr val="FF0000"/>
              </a:solidFill>
            </a:endParaRPr>
          </a:p>
        </p:txBody>
      </p:sp>
    </p:spTree>
    <p:extLst>
      <p:ext uri="{BB962C8B-B14F-4D97-AF65-F5344CB8AC3E}">
        <p14:creationId xmlns:p14="http://schemas.microsoft.com/office/powerpoint/2010/main" val="183529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2.4.2 </a:t>
            </a:r>
            <a:r>
              <a:rPr lang="zh-CN" altLang="zh-CN" sz="3200" b="1" dirty="0">
                <a:solidFill>
                  <a:srgbClr val="C00000"/>
                </a:solidFill>
              </a:rPr>
              <a:t>右值引用</a:t>
            </a:r>
            <a:r>
              <a:rPr lang="en-US" altLang="zh-CN" sz="3200" b="1" dirty="0">
                <a:solidFill>
                  <a:srgbClr val="C00000"/>
                </a:solidFill>
              </a:rPr>
              <a:t>(C++11)</a:t>
            </a:r>
            <a:endParaRPr lang="zh-CN" altLang="en-US" sz="3200" b="1" dirty="0">
              <a:solidFill>
                <a:srgbClr val="C00000"/>
              </a:solidFill>
            </a:endParaRPr>
          </a:p>
        </p:txBody>
      </p:sp>
      <p:sp>
        <p:nvSpPr>
          <p:cNvPr id="3" name="内容占位符 2"/>
          <p:cNvSpPr>
            <a:spLocks noGrp="1"/>
          </p:cNvSpPr>
          <p:nvPr>
            <p:ph idx="1"/>
          </p:nvPr>
        </p:nvSpPr>
        <p:spPr>
          <a:xfrm>
            <a:off x="251520" y="1076590"/>
            <a:ext cx="8892480" cy="5168635"/>
          </a:xfrm>
        </p:spPr>
        <p:txBody>
          <a:bodyPr/>
          <a:lstStyle/>
          <a:p>
            <a:pPr marL="0" indent="0">
              <a:buNone/>
            </a:pPr>
            <a:r>
              <a:rPr lang="zh-CN" altLang="zh-CN" sz="2400" b="1" dirty="0">
                <a:solidFill>
                  <a:srgbClr val="0000CC"/>
                </a:solidFill>
              </a:rPr>
              <a:t>【例</a:t>
            </a:r>
            <a:r>
              <a:rPr lang="en-US" altLang="zh-CN" sz="2400" b="1" dirty="0">
                <a:solidFill>
                  <a:srgbClr val="0000CC"/>
                </a:solidFill>
              </a:rPr>
              <a:t>2-9</a:t>
            </a:r>
            <a:r>
              <a:rPr lang="zh-CN" altLang="zh-CN" sz="2400" b="1" dirty="0">
                <a:solidFill>
                  <a:srgbClr val="0000CC"/>
                </a:solidFill>
              </a:rPr>
              <a:t>】右值引用的定义和使用。</a:t>
            </a:r>
          </a:p>
          <a:p>
            <a:pPr marL="0" indent="0">
              <a:buNone/>
            </a:pPr>
            <a:r>
              <a:rPr lang="en-US" altLang="zh-CN" sz="2000" b="1" dirty="0"/>
              <a:t>#include &lt;</a:t>
            </a:r>
            <a:r>
              <a:rPr lang="en-US" altLang="zh-CN" sz="2000" b="1" dirty="0" err="1"/>
              <a:t>iostream</a:t>
            </a:r>
            <a:r>
              <a:rPr lang="en-US" altLang="zh-CN" sz="2000" b="1" dirty="0"/>
              <a:t>&gt;</a:t>
            </a:r>
            <a:endParaRPr lang="zh-CN" altLang="zh-CN" sz="2000" b="1" dirty="0"/>
          </a:p>
          <a:p>
            <a:pPr marL="0" indent="0">
              <a:buNone/>
            </a:pPr>
            <a:r>
              <a:rPr lang="en-US" altLang="zh-CN" sz="2000" b="1" dirty="0"/>
              <a:t>using namespace </a:t>
            </a:r>
            <a:r>
              <a:rPr lang="en-US" altLang="zh-CN" sz="2000" b="1" dirty="0" err="1"/>
              <a:t>std</a:t>
            </a:r>
            <a:r>
              <a:rPr lang="en-US" altLang="zh-CN" sz="2000" b="1" dirty="0"/>
              <a:t>;</a:t>
            </a:r>
            <a:endParaRPr lang="zh-CN" altLang="zh-CN" sz="2000" b="1" dirty="0"/>
          </a:p>
          <a:p>
            <a:pPr marL="0" indent="0">
              <a:buNone/>
            </a:pPr>
            <a:r>
              <a:rPr lang="en-US" altLang="zh-CN" sz="2000" b="1" dirty="0"/>
              <a:t>void main(){</a:t>
            </a:r>
            <a:endParaRPr lang="zh-CN" altLang="zh-CN" sz="2000" b="1" dirty="0"/>
          </a:p>
          <a:p>
            <a:pPr marL="0" indent="0">
              <a:buNone/>
            </a:pPr>
            <a:r>
              <a:rPr lang="en-US" altLang="zh-CN" sz="2000" b="1" dirty="0"/>
              <a:t>    int x = 10;</a:t>
            </a:r>
            <a:endParaRPr lang="zh-CN" altLang="zh-CN" sz="2000" b="1" dirty="0"/>
          </a:p>
          <a:p>
            <a:pPr marL="0" indent="0">
              <a:buNone/>
            </a:pPr>
            <a:r>
              <a:rPr lang="en-US" altLang="zh-CN" sz="2000" b="1" dirty="0"/>
              <a:t>    int &amp;r = x;</a:t>
            </a:r>
            <a:endParaRPr lang="zh-CN" altLang="zh-CN" sz="2000" b="1" dirty="0"/>
          </a:p>
          <a:p>
            <a:pPr marL="0" indent="0">
              <a:buNone/>
            </a:pPr>
            <a:r>
              <a:rPr lang="en-US" altLang="zh-CN" sz="2000" b="1" dirty="0"/>
              <a:t>    //int &amp;&amp;</a:t>
            </a:r>
            <a:r>
              <a:rPr lang="en-US" altLang="zh-CN" sz="2000" b="1" dirty="0" err="1"/>
              <a:t>ar</a:t>
            </a:r>
            <a:r>
              <a:rPr lang="en-US" altLang="zh-CN" sz="2000" b="1" dirty="0"/>
              <a:t> = x;                    	//L1:</a:t>
            </a:r>
            <a:r>
              <a:rPr lang="zh-CN" altLang="zh-CN" sz="2000" b="1" dirty="0"/>
              <a:t>错误，变量名只能绑定到左值</a:t>
            </a:r>
          </a:p>
          <a:p>
            <a:pPr marL="0" indent="0">
              <a:buNone/>
            </a:pPr>
            <a:r>
              <a:rPr lang="en-US" altLang="zh-CN" sz="2000" b="1" dirty="0"/>
              <a:t>    int &amp;&amp;</a:t>
            </a:r>
            <a:r>
              <a:rPr lang="en-US" altLang="zh-CN" sz="2000" b="1" dirty="0" err="1"/>
              <a:t>rx</a:t>
            </a:r>
            <a:r>
              <a:rPr lang="en-US" altLang="zh-CN" sz="2000" b="1" dirty="0"/>
              <a:t> = x + 10 * 3;         	</a:t>
            </a:r>
            <a:r>
              <a:rPr lang="en-US" altLang="zh-CN" sz="2000" b="1" dirty="0">
                <a:solidFill>
                  <a:srgbClr val="FF0000"/>
                </a:solidFill>
              </a:rPr>
              <a:t>//L2:</a:t>
            </a:r>
            <a:r>
              <a:rPr lang="zh-CN" altLang="zh-CN" sz="2000" b="1" dirty="0">
                <a:solidFill>
                  <a:srgbClr val="FF0000"/>
                </a:solidFill>
              </a:rPr>
              <a:t>正确，</a:t>
            </a:r>
            <a:r>
              <a:rPr lang="en-US" altLang="zh-CN" sz="2000" b="1" dirty="0" err="1">
                <a:solidFill>
                  <a:srgbClr val="FF0000"/>
                </a:solidFill>
              </a:rPr>
              <a:t>rx</a:t>
            </a:r>
            <a:r>
              <a:rPr lang="zh-CN" altLang="zh-CN" sz="2000" b="1" dirty="0">
                <a:solidFill>
                  <a:srgbClr val="FF0000"/>
                </a:solidFill>
              </a:rPr>
              <a:t>为右值引用，保存表达式值</a:t>
            </a:r>
          </a:p>
          <a:p>
            <a:pPr marL="0" indent="0">
              <a:buNone/>
            </a:pPr>
            <a:r>
              <a:rPr lang="en-US" altLang="zh-CN" sz="2000" b="1" dirty="0"/>
              <a:t>    </a:t>
            </a:r>
            <a:r>
              <a:rPr lang="en-US" altLang="zh-CN" sz="2000" b="1" dirty="0" err="1"/>
              <a:t>cout</a:t>
            </a:r>
            <a:r>
              <a:rPr lang="en-US" altLang="zh-CN" sz="2000" b="1" dirty="0"/>
              <a:t> &lt;&lt; "x=" &lt;&lt; x &lt;&lt; "\t </a:t>
            </a:r>
            <a:r>
              <a:rPr lang="en-US" altLang="zh-CN" sz="2000" b="1" dirty="0" err="1"/>
              <a:t>rx</a:t>
            </a:r>
            <a:r>
              <a:rPr lang="en-US" altLang="zh-CN" sz="2000" b="1" dirty="0"/>
              <a:t>=" &lt;&lt; </a:t>
            </a:r>
            <a:r>
              <a:rPr lang="en-US" altLang="zh-CN" sz="2000" b="1" dirty="0" err="1"/>
              <a:t>rx</a:t>
            </a:r>
            <a:r>
              <a:rPr lang="en-US" altLang="zh-CN" sz="2000" b="1" dirty="0"/>
              <a:t> &lt;&lt; </a:t>
            </a:r>
            <a:r>
              <a:rPr lang="en-US" altLang="zh-CN" sz="2000" b="1" dirty="0" err="1"/>
              <a:t>endl</a:t>
            </a:r>
            <a:r>
              <a:rPr lang="en-US" altLang="zh-CN" sz="2000" b="1" dirty="0"/>
              <a:t>;    　//L3</a:t>
            </a:r>
            <a:endParaRPr lang="zh-CN" altLang="zh-CN" sz="2000" b="1" dirty="0"/>
          </a:p>
          <a:p>
            <a:pPr marL="0" indent="0">
              <a:buNone/>
            </a:pPr>
            <a:r>
              <a:rPr lang="en-US" altLang="zh-CN" sz="2000" b="1" dirty="0"/>
              <a:t>    x = 20;　　　　　　　　　	</a:t>
            </a:r>
            <a:r>
              <a:rPr lang="en-US" altLang="zh-CN" sz="2000" b="1" dirty="0">
                <a:solidFill>
                  <a:srgbClr val="FF0000"/>
                </a:solidFill>
              </a:rPr>
              <a:t>//x</a:t>
            </a:r>
            <a:r>
              <a:rPr lang="zh-CN" altLang="en-US" sz="2000" b="1" dirty="0">
                <a:solidFill>
                  <a:srgbClr val="FF0000"/>
                </a:solidFill>
              </a:rPr>
              <a:t>变化不影响</a:t>
            </a:r>
            <a:r>
              <a:rPr lang="en-US" altLang="zh-CN" sz="2000" b="1" dirty="0" err="1">
                <a:solidFill>
                  <a:srgbClr val="FF0000"/>
                </a:solidFill>
              </a:rPr>
              <a:t>rx</a:t>
            </a:r>
            <a:r>
              <a:rPr lang="zh-CN" altLang="en-US" sz="2000" b="1" dirty="0">
                <a:solidFill>
                  <a:srgbClr val="FF0000"/>
                </a:solidFill>
              </a:rPr>
              <a:t>，</a:t>
            </a:r>
            <a:endParaRPr lang="zh-CN" altLang="zh-CN" sz="2000" b="1" dirty="0">
              <a:solidFill>
                <a:srgbClr val="FF0000"/>
              </a:solidFill>
            </a:endParaRPr>
          </a:p>
          <a:p>
            <a:pPr marL="0" indent="0">
              <a:buNone/>
            </a:pPr>
            <a:r>
              <a:rPr lang="en-US" altLang="zh-CN" sz="2000" b="1" dirty="0"/>
              <a:t>    </a:t>
            </a:r>
            <a:r>
              <a:rPr lang="en-US" altLang="zh-CN" sz="2000" b="1" dirty="0" err="1"/>
              <a:t>cout</a:t>
            </a:r>
            <a:r>
              <a:rPr lang="en-US" altLang="zh-CN" sz="2000" b="1" dirty="0"/>
              <a:t> &lt;&lt; "x=" &lt;&lt; x &lt;&lt; "\t </a:t>
            </a:r>
            <a:r>
              <a:rPr lang="en-US" altLang="zh-CN" sz="2000" b="1" dirty="0" err="1"/>
              <a:t>rx</a:t>
            </a:r>
            <a:r>
              <a:rPr lang="en-US" altLang="zh-CN" sz="2000" b="1" dirty="0"/>
              <a:t>=" &lt;&lt; </a:t>
            </a:r>
            <a:r>
              <a:rPr lang="en-US" altLang="zh-CN" sz="2000" b="1" dirty="0" err="1"/>
              <a:t>rx</a:t>
            </a:r>
            <a:r>
              <a:rPr lang="en-US" altLang="zh-CN" sz="2000" b="1" dirty="0"/>
              <a:t> &lt;&lt; </a:t>
            </a:r>
            <a:r>
              <a:rPr lang="en-US" altLang="zh-CN" sz="2000" b="1" dirty="0" err="1"/>
              <a:t>endl</a:t>
            </a:r>
            <a:r>
              <a:rPr lang="en-US" altLang="zh-CN" sz="2000" b="1" dirty="0"/>
              <a:t>;   　 //L4　　</a:t>
            </a:r>
            <a:r>
              <a:rPr lang="en-US" altLang="zh-CN" sz="2000" b="1" dirty="0" err="1"/>
              <a:t>rx</a:t>
            </a:r>
            <a:r>
              <a:rPr lang="en-US" altLang="zh-CN" sz="2000" b="1" dirty="0"/>
              <a:t>=40</a:t>
            </a:r>
            <a:endParaRPr lang="zh-CN" altLang="zh-CN" sz="2000" b="1" dirty="0"/>
          </a:p>
          <a:p>
            <a:pPr marL="0" indent="0">
              <a:buNone/>
            </a:pPr>
            <a:r>
              <a:rPr lang="en-US" altLang="zh-CN" sz="2000" b="1" dirty="0"/>
              <a:t>    int y = </a:t>
            </a:r>
            <a:r>
              <a:rPr lang="en-US" altLang="zh-CN" sz="2000" b="1" dirty="0" err="1"/>
              <a:t>rx</a:t>
            </a:r>
            <a:r>
              <a:rPr lang="en-US" altLang="zh-CN" sz="2000" b="1" dirty="0"/>
              <a:t>;                                            　　　　　  //L5       y=40</a:t>
            </a:r>
            <a:endParaRPr lang="zh-CN" altLang="zh-CN" sz="2000" b="1" dirty="0"/>
          </a:p>
          <a:p>
            <a:pPr marL="0" indent="0">
              <a:buNone/>
            </a:pPr>
            <a:r>
              <a:rPr lang="en-US" altLang="zh-CN" sz="2000" b="1" dirty="0"/>
              <a:t>    </a:t>
            </a:r>
            <a:r>
              <a:rPr lang="en-US" altLang="zh-CN" sz="2000" b="1" dirty="0" err="1"/>
              <a:t>cout</a:t>
            </a:r>
            <a:r>
              <a:rPr lang="en-US" altLang="zh-CN" sz="2000" b="1" dirty="0"/>
              <a:t> &lt;&lt; "y=" &lt;&lt; y &lt;&lt; </a:t>
            </a:r>
            <a:r>
              <a:rPr lang="en-US" altLang="zh-CN" sz="2000" b="1" dirty="0" err="1"/>
              <a:t>endl</a:t>
            </a:r>
            <a:r>
              <a:rPr lang="en-US" altLang="zh-CN" sz="2000" b="1" dirty="0"/>
              <a:t>;                          　　   //L6</a:t>
            </a:r>
            <a:endParaRPr lang="zh-CN" altLang="zh-CN" sz="2000" b="1" dirty="0"/>
          </a:p>
          <a:p>
            <a:pPr marL="0" indent="0">
              <a:buNone/>
            </a:pPr>
            <a:r>
              <a:rPr lang="en-US" altLang="zh-CN" sz="2000" b="1" dirty="0"/>
              <a:t>}</a:t>
            </a:r>
            <a:endParaRPr lang="zh-CN" altLang="zh-CN" sz="2000" b="1" dirty="0"/>
          </a:p>
          <a:p>
            <a:pPr marL="0" indent="0">
              <a:buNone/>
            </a:pPr>
            <a:endParaRPr lang="zh-CN" altLang="en-US" sz="2000" dirty="0"/>
          </a:p>
        </p:txBody>
      </p:sp>
    </p:spTree>
    <p:extLst>
      <p:ext uri="{BB962C8B-B14F-4D97-AF65-F5344CB8AC3E}">
        <p14:creationId xmlns:p14="http://schemas.microsoft.com/office/powerpoint/2010/main" val="4229728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68760"/>
            <a:ext cx="8178080" cy="4392488"/>
          </a:xfrm>
        </p:spPr>
        <p:txBody>
          <a:bodyPr/>
          <a:lstStyle/>
          <a:p>
            <a:r>
              <a:rPr lang="zh-CN" altLang="zh-CN" sz="2400" b="1" dirty="0">
                <a:solidFill>
                  <a:srgbClr val="0000CC"/>
                </a:solidFill>
              </a:rPr>
              <a:t>左值引用</a:t>
            </a:r>
            <a:r>
              <a:rPr lang="en-US" altLang="zh-CN" sz="2400" b="1" dirty="0">
                <a:solidFill>
                  <a:srgbClr val="0000CC"/>
                </a:solidFill>
              </a:rPr>
              <a:t>&amp;</a:t>
            </a:r>
            <a:r>
              <a:rPr lang="zh-CN" altLang="en-US" sz="2400" b="1" dirty="0">
                <a:solidFill>
                  <a:srgbClr val="0000CC"/>
                </a:solidFill>
              </a:rPr>
              <a:t>右值引用的</a:t>
            </a:r>
            <a:r>
              <a:rPr lang="zh-CN" altLang="zh-CN" sz="2400" b="1" dirty="0">
                <a:solidFill>
                  <a:srgbClr val="0000CC"/>
                </a:solidFill>
              </a:rPr>
              <a:t>区别</a:t>
            </a:r>
            <a:endParaRPr lang="en-US" altLang="zh-CN" sz="2400" b="1" dirty="0">
              <a:solidFill>
                <a:srgbClr val="0000CC"/>
              </a:solidFill>
            </a:endParaRPr>
          </a:p>
          <a:p>
            <a:pPr lvl="1"/>
            <a:r>
              <a:rPr lang="zh-CN" altLang="zh-CN" sz="2400" b="1" dirty="0"/>
              <a:t>左值只能够绑定到变量名（对应变量的内存区域），而且</a:t>
            </a:r>
            <a:r>
              <a:rPr lang="zh-CN" altLang="zh-CN" sz="2400" b="1" dirty="0">
                <a:solidFill>
                  <a:srgbClr val="FF0000"/>
                </a:solidFill>
              </a:rPr>
              <a:t>具有持久性</a:t>
            </a:r>
            <a:r>
              <a:rPr lang="zh-CN" altLang="zh-CN" sz="2400" b="1" dirty="0"/>
              <a:t>（变量的作用域和生存期内有效）；</a:t>
            </a:r>
            <a:endParaRPr lang="en-US" altLang="zh-CN" sz="2400" b="1" dirty="0"/>
          </a:p>
          <a:p>
            <a:pPr lvl="1"/>
            <a:r>
              <a:rPr lang="zh-CN" altLang="zh-CN" sz="2400" b="1" dirty="0"/>
              <a:t>右值只能</a:t>
            </a:r>
            <a:r>
              <a:rPr lang="zh-CN" altLang="zh-CN" sz="2400" b="1" dirty="0">
                <a:solidFill>
                  <a:srgbClr val="FF0000"/>
                </a:solidFill>
              </a:rPr>
              <a:t>绑定到常量，或者表达式求值过程中创建的临时对象</a:t>
            </a:r>
            <a:r>
              <a:rPr lang="zh-CN" altLang="zh-CN" sz="2400" b="1" dirty="0"/>
              <a:t>上，本来该临时对象是短暂的，用完就会被销毁，而右值引用“接管”了该临时对象，使它可再次被使用。</a:t>
            </a:r>
          </a:p>
        </p:txBody>
      </p:sp>
      <p:sp>
        <p:nvSpPr>
          <p:cNvPr id="5" name="标题 1"/>
          <p:cNvSpPr>
            <a:spLocks noGrp="1"/>
          </p:cNvSpPr>
          <p:nvPr>
            <p:ph type="title"/>
          </p:nvPr>
        </p:nvSpPr>
        <p:spPr>
          <a:xfrm>
            <a:off x="457200" y="73673"/>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2.4.2 </a:t>
            </a:r>
            <a:r>
              <a:rPr lang="zh-CN" altLang="zh-CN" sz="3200" b="1" dirty="0">
                <a:solidFill>
                  <a:srgbClr val="C00000"/>
                </a:solidFill>
              </a:rPr>
              <a:t>右值引用</a:t>
            </a:r>
            <a:r>
              <a:rPr lang="en-US" altLang="zh-CN" sz="3200" b="1" dirty="0">
                <a:solidFill>
                  <a:srgbClr val="C00000"/>
                </a:solidFill>
              </a:rPr>
              <a:t>(C++11)</a:t>
            </a:r>
            <a:endParaRPr lang="zh-CN" altLang="en-US" sz="3200" b="1" dirty="0">
              <a:solidFill>
                <a:srgbClr val="C00000"/>
              </a:solidFill>
            </a:endParaRPr>
          </a:p>
        </p:txBody>
      </p:sp>
    </p:spTree>
    <p:extLst>
      <p:ext uri="{BB962C8B-B14F-4D97-AF65-F5344CB8AC3E}">
        <p14:creationId xmlns:p14="http://schemas.microsoft.com/office/powerpoint/2010/main" val="10819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001988" y="1772816"/>
            <a:ext cx="2448272" cy="3600400"/>
          </a:xfrm>
          <a:prstGeom prst="rect">
            <a:avLst/>
          </a:prstGeom>
          <a:noFill/>
          <a:ln>
            <a:solidFill>
              <a:schemeClr val="accent1">
                <a:shade val="50000"/>
              </a:schemeClr>
            </a:solidFill>
          </a:ln>
        </p:spPr>
        <p:txBody>
          <a:bodyPr wrap="square" rtlCol="0">
            <a:spAutoFit/>
          </a:bodyPr>
          <a:lstStyle/>
          <a:p>
            <a:endParaRPr lang="zh-CN" altLang="en-US" dirty="0"/>
          </a:p>
        </p:txBody>
      </p:sp>
      <p:sp>
        <p:nvSpPr>
          <p:cNvPr id="3" name="内容占位符 2"/>
          <p:cNvSpPr>
            <a:spLocks noGrp="1"/>
          </p:cNvSpPr>
          <p:nvPr>
            <p:ph idx="1"/>
          </p:nvPr>
        </p:nvSpPr>
        <p:spPr>
          <a:xfrm>
            <a:off x="107504" y="1076590"/>
            <a:ext cx="5616624" cy="5088714"/>
          </a:xfrm>
        </p:spPr>
        <p:txBody>
          <a:bodyPr/>
          <a:lstStyle/>
          <a:p>
            <a:pPr marL="0" indent="0">
              <a:buNone/>
            </a:pPr>
            <a:r>
              <a:rPr lang="en-US" altLang="zh-CN" sz="2400" b="1" dirty="0">
                <a:solidFill>
                  <a:srgbClr val="0000CC"/>
                </a:solidFill>
              </a:rPr>
              <a:t>2.2.1 </a:t>
            </a:r>
            <a:r>
              <a:rPr lang="zh-CN" altLang="zh-CN" sz="2400" b="1" dirty="0">
                <a:solidFill>
                  <a:srgbClr val="0000CC"/>
                </a:solidFill>
              </a:rPr>
              <a:t>左值和右值</a:t>
            </a:r>
            <a:endParaRPr lang="en-US" altLang="zh-CN" sz="2400" b="1" dirty="0">
              <a:solidFill>
                <a:srgbClr val="0000CC"/>
              </a:solidFill>
            </a:endParaRPr>
          </a:p>
          <a:p>
            <a:r>
              <a:rPr lang="zh-CN" altLang="en-US" sz="2400" b="1" dirty="0">
                <a:solidFill>
                  <a:srgbClr val="FF0000"/>
                </a:solidFill>
              </a:rPr>
              <a:t>左值</a:t>
            </a:r>
            <a:endParaRPr lang="en-US" altLang="zh-CN" sz="2400" b="1" dirty="0">
              <a:solidFill>
                <a:srgbClr val="FF0000"/>
              </a:solidFill>
            </a:endParaRPr>
          </a:p>
          <a:p>
            <a:pPr lvl="1"/>
            <a:r>
              <a:rPr lang="zh-CN" altLang="en-US" sz="2200" b="1" dirty="0"/>
              <a:t>代表变量名对应的内存区域，是</a:t>
            </a:r>
            <a:r>
              <a:rPr lang="en-US" altLang="zh-CN" sz="2200" b="1" dirty="0"/>
              <a:t>“</a:t>
            </a:r>
            <a:r>
              <a:rPr lang="zh-CN" altLang="en-US" sz="2200" b="1" dirty="0"/>
              <a:t>能够出现在赋值运算符左边的值</a:t>
            </a:r>
            <a:r>
              <a:rPr lang="en-US" altLang="zh-CN" sz="2200" b="1" dirty="0"/>
              <a:t>”</a:t>
            </a:r>
          </a:p>
          <a:p>
            <a:pPr lvl="2"/>
            <a:r>
              <a:rPr lang="zh-CN" altLang="en-US" sz="2000" b="1" dirty="0"/>
              <a:t>变量：</a:t>
            </a:r>
            <a:r>
              <a:rPr lang="en-US" altLang="zh-CN" sz="2000" b="1" dirty="0"/>
              <a:t>x</a:t>
            </a:r>
            <a:r>
              <a:rPr lang="zh-CN" altLang="en-US" sz="2000" b="1" dirty="0">
                <a:solidFill>
                  <a:srgbClr val="FF0000"/>
                </a:solidFill>
              </a:rPr>
              <a:t>（指</a:t>
            </a:r>
            <a:r>
              <a:rPr lang="en-US" altLang="zh-CN" sz="2000" b="1" dirty="0">
                <a:solidFill>
                  <a:srgbClr val="FF0000"/>
                </a:solidFill>
              </a:rPr>
              <a:t>x</a:t>
            </a:r>
            <a:r>
              <a:rPr lang="zh-CN" altLang="en-US" sz="2000" b="1" dirty="0">
                <a:solidFill>
                  <a:srgbClr val="FF0000"/>
                </a:solidFill>
              </a:rPr>
              <a:t>对应的内存区域）</a:t>
            </a:r>
            <a:endParaRPr lang="en-US" altLang="zh-CN" sz="2000" b="1" dirty="0">
              <a:solidFill>
                <a:srgbClr val="FF0000"/>
              </a:solidFill>
            </a:endParaRPr>
          </a:p>
          <a:p>
            <a:r>
              <a:rPr lang="zh-CN" altLang="en-US" sz="2400" b="1" dirty="0">
                <a:solidFill>
                  <a:srgbClr val="FF0000"/>
                </a:solidFill>
              </a:rPr>
              <a:t>右值</a:t>
            </a:r>
            <a:endParaRPr lang="en-US" altLang="zh-CN" sz="2400" b="1" dirty="0">
              <a:solidFill>
                <a:srgbClr val="FF0000"/>
              </a:solidFill>
            </a:endParaRPr>
          </a:p>
          <a:p>
            <a:pPr lvl="1"/>
            <a:r>
              <a:rPr lang="zh-CN" altLang="en-US" sz="2200" b="1" dirty="0"/>
              <a:t>指变量对应内存区域中的值，是</a:t>
            </a:r>
            <a:r>
              <a:rPr lang="en-US" altLang="zh-CN" sz="2200" b="1" dirty="0"/>
              <a:t>“</a:t>
            </a:r>
            <a:r>
              <a:rPr lang="zh-CN" altLang="en-US" sz="2200" b="1" dirty="0"/>
              <a:t>出现在赋值运算符右边的值</a:t>
            </a:r>
            <a:r>
              <a:rPr lang="en-US" altLang="zh-CN" sz="2200" b="1" dirty="0"/>
              <a:t>”</a:t>
            </a:r>
          </a:p>
          <a:p>
            <a:pPr lvl="2"/>
            <a:r>
              <a:rPr lang="zh-CN" altLang="en-US" sz="2000" b="1" dirty="0"/>
              <a:t>常量：</a:t>
            </a:r>
            <a:r>
              <a:rPr lang="en-US" altLang="zh-CN" sz="2000" b="1" dirty="0"/>
              <a:t>2，-3，</a:t>
            </a:r>
          </a:p>
          <a:p>
            <a:pPr lvl="2"/>
            <a:r>
              <a:rPr lang="zh-CN" altLang="en-US" sz="2000" b="1" dirty="0"/>
              <a:t>表达式：</a:t>
            </a:r>
            <a:r>
              <a:rPr lang="en-US" altLang="zh-CN" sz="2000" b="1" dirty="0"/>
              <a:t>7+34.7</a:t>
            </a:r>
          </a:p>
          <a:p>
            <a:pPr lvl="2"/>
            <a:r>
              <a:rPr lang="zh-CN" altLang="en-US" sz="2000" b="1" dirty="0"/>
              <a:t>变量：</a:t>
            </a:r>
            <a:r>
              <a:rPr lang="en-US" altLang="zh-CN" sz="2000" b="1" dirty="0"/>
              <a:t>x</a:t>
            </a:r>
            <a:r>
              <a:rPr lang="zh-CN" altLang="en-US" sz="2000" b="1" dirty="0">
                <a:solidFill>
                  <a:srgbClr val="FF0000"/>
                </a:solidFill>
              </a:rPr>
              <a:t> （指</a:t>
            </a:r>
            <a:r>
              <a:rPr lang="en-US" altLang="zh-CN" sz="2000" b="1" dirty="0">
                <a:solidFill>
                  <a:srgbClr val="FF0000"/>
                </a:solidFill>
              </a:rPr>
              <a:t>x</a:t>
            </a:r>
            <a:r>
              <a:rPr lang="zh-CN" altLang="en-US" sz="2000" b="1" dirty="0">
                <a:solidFill>
                  <a:srgbClr val="FF0000"/>
                </a:solidFill>
              </a:rPr>
              <a:t>对应内存区域中存放的值）</a:t>
            </a:r>
            <a:endParaRPr lang="en-US" altLang="zh-CN" sz="2000" b="1" dirty="0"/>
          </a:p>
          <a:p>
            <a:pPr lvl="2"/>
            <a:r>
              <a:rPr lang="zh-CN" altLang="en-US" sz="2000" b="1" dirty="0"/>
              <a:t>有变量的表达式：</a:t>
            </a:r>
            <a:r>
              <a:rPr lang="en-US" altLang="zh-CN" sz="2000" b="1" dirty="0"/>
              <a:t>x+7+y</a:t>
            </a:r>
          </a:p>
          <a:p>
            <a:pPr marL="0" indent="0">
              <a:buNone/>
            </a:pPr>
            <a:endParaRPr lang="zh-CN" altLang="zh-CN" b="1" dirty="0"/>
          </a:p>
          <a:p>
            <a:endParaRPr lang="zh-CN" altLang="en-US" dirty="0"/>
          </a:p>
        </p:txBody>
      </p:sp>
      <p:sp>
        <p:nvSpPr>
          <p:cNvPr id="4" name="Rectangle 2"/>
          <p:cNvSpPr>
            <a:spLocks noGrp="1" noChangeArrowheads="1"/>
          </p:cNvSpPr>
          <p:nvPr>
            <p:ph type="title"/>
          </p:nvPr>
        </p:nvSpPr>
        <p:spPr>
          <a:xfrm>
            <a:off x="-27538" y="82511"/>
            <a:ext cx="884801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2.2  </a:t>
            </a:r>
            <a:r>
              <a:rPr lang="zh-CN" altLang="zh-CN" sz="3200" b="1" dirty="0">
                <a:solidFill>
                  <a:srgbClr val="C00000"/>
                </a:solidFill>
              </a:rPr>
              <a:t>左值、右值及</a:t>
            </a:r>
            <a:r>
              <a:rPr lang="en-US" altLang="zh-CN" sz="3200" b="1" dirty="0">
                <a:solidFill>
                  <a:srgbClr val="C00000"/>
                </a:solidFill>
              </a:rPr>
              <a:t>C++</a:t>
            </a:r>
            <a:r>
              <a:rPr lang="zh-CN" altLang="zh-CN" sz="3200" b="1" dirty="0">
                <a:solidFill>
                  <a:srgbClr val="C00000"/>
                </a:solidFill>
              </a:rPr>
              <a:t>对局部变量声明的改进</a:t>
            </a:r>
          </a:p>
        </p:txBody>
      </p:sp>
      <p:sp>
        <p:nvSpPr>
          <p:cNvPr id="7" name="矩形 6"/>
          <p:cNvSpPr/>
          <p:nvPr/>
        </p:nvSpPr>
        <p:spPr>
          <a:xfrm>
            <a:off x="6470040" y="2209339"/>
            <a:ext cx="1512168"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8</a:t>
            </a:r>
            <a:endParaRPr lang="zh-CN" altLang="en-US" sz="2400" b="1" dirty="0">
              <a:solidFill>
                <a:schemeClr val="tx1"/>
              </a:solidFill>
            </a:endParaRPr>
          </a:p>
        </p:txBody>
      </p:sp>
      <p:sp>
        <p:nvSpPr>
          <p:cNvPr id="8" name="矩形 7"/>
          <p:cNvSpPr/>
          <p:nvPr/>
        </p:nvSpPr>
        <p:spPr>
          <a:xfrm>
            <a:off x="6470040" y="3341346"/>
            <a:ext cx="1512168" cy="648072"/>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1" dirty="0">
                <a:solidFill>
                  <a:srgbClr val="FF0000"/>
                </a:solidFill>
              </a:rPr>
              <a:t>9</a:t>
            </a:r>
            <a:endParaRPr lang="zh-CN" altLang="en-US" sz="2400" b="1" dirty="0">
              <a:solidFill>
                <a:srgbClr val="FF0000"/>
              </a:solidFill>
            </a:endParaRPr>
          </a:p>
        </p:txBody>
      </p:sp>
      <p:sp>
        <p:nvSpPr>
          <p:cNvPr id="10" name="文本框 9"/>
          <p:cNvSpPr txBox="1"/>
          <p:nvPr/>
        </p:nvSpPr>
        <p:spPr>
          <a:xfrm>
            <a:off x="6470040" y="1335951"/>
            <a:ext cx="1440160" cy="369332"/>
          </a:xfrm>
          <a:prstGeom prst="rect">
            <a:avLst/>
          </a:prstGeom>
          <a:noFill/>
        </p:spPr>
        <p:txBody>
          <a:bodyPr wrap="square" rtlCol="0">
            <a:spAutoFit/>
          </a:bodyPr>
          <a:lstStyle/>
          <a:p>
            <a:r>
              <a:rPr lang="zh-CN" altLang="en-US" dirty="0"/>
              <a:t>内存区域</a:t>
            </a:r>
          </a:p>
        </p:txBody>
      </p:sp>
      <p:sp>
        <p:nvSpPr>
          <p:cNvPr id="11" name="文本框 10"/>
          <p:cNvSpPr txBox="1"/>
          <p:nvPr/>
        </p:nvSpPr>
        <p:spPr>
          <a:xfrm>
            <a:off x="6470040" y="1809458"/>
            <a:ext cx="1440160" cy="369332"/>
          </a:xfrm>
          <a:prstGeom prst="rect">
            <a:avLst/>
          </a:prstGeom>
          <a:noFill/>
        </p:spPr>
        <p:txBody>
          <a:bodyPr wrap="square" rtlCol="0">
            <a:spAutoFit/>
          </a:bodyPr>
          <a:lstStyle/>
          <a:p>
            <a:r>
              <a:rPr lang="en-US" altLang="zh-CN" dirty="0"/>
              <a:t>x</a:t>
            </a:r>
            <a:endParaRPr lang="zh-CN" altLang="en-US" dirty="0"/>
          </a:p>
        </p:txBody>
      </p:sp>
      <p:sp>
        <p:nvSpPr>
          <p:cNvPr id="12" name="文本框 11"/>
          <p:cNvSpPr txBox="1"/>
          <p:nvPr/>
        </p:nvSpPr>
        <p:spPr>
          <a:xfrm>
            <a:off x="6470040" y="2972014"/>
            <a:ext cx="1440160" cy="369332"/>
          </a:xfrm>
          <a:prstGeom prst="rect">
            <a:avLst/>
          </a:prstGeom>
          <a:noFill/>
        </p:spPr>
        <p:txBody>
          <a:bodyPr wrap="square" rtlCol="0">
            <a:spAutoFit/>
          </a:bodyPr>
          <a:lstStyle/>
          <a:p>
            <a:r>
              <a:rPr lang="en-US" altLang="zh-CN" dirty="0"/>
              <a:t>y</a:t>
            </a:r>
            <a:endParaRPr lang="zh-CN" altLang="en-US" dirty="0"/>
          </a:p>
        </p:txBody>
      </p:sp>
      <p:sp>
        <p:nvSpPr>
          <p:cNvPr id="13" name="对话气泡: 圆角矩形 12"/>
          <p:cNvSpPr/>
          <p:nvPr/>
        </p:nvSpPr>
        <p:spPr>
          <a:xfrm>
            <a:off x="6001988" y="4729619"/>
            <a:ext cx="2844316" cy="1584176"/>
          </a:xfrm>
          <a:prstGeom prst="wedgeRoundRectCallout">
            <a:avLst>
              <a:gd name="adj1" fmla="val -771"/>
              <a:gd name="adj2" fmla="val -179039"/>
              <a:gd name="adj3" fmla="val 16667"/>
            </a:avLst>
          </a:prstGeom>
          <a:gradFill>
            <a:gsLst>
              <a:gs pos="0">
                <a:schemeClr val="accent4">
                  <a:lumMod val="20000"/>
                  <a:lumOff val="80000"/>
                </a:schemeClr>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x=x</a:t>
            </a:r>
          </a:p>
          <a:p>
            <a:pPr algn="ctr"/>
            <a:r>
              <a:rPr lang="en-US" altLang="zh-CN" b="1" dirty="0">
                <a:solidFill>
                  <a:schemeClr val="tx1"/>
                </a:solidFill>
              </a:rPr>
              <a:t>“=”</a:t>
            </a:r>
            <a:r>
              <a:rPr lang="zh-CN" altLang="en-US" b="1" dirty="0">
                <a:solidFill>
                  <a:schemeClr val="tx1"/>
                </a:solidFill>
              </a:rPr>
              <a:t>左边的</a:t>
            </a:r>
            <a:r>
              <a:rPr lang="en-US" altLang="zh-CN" b="1" dirty="0">
                <a:solidFill>
                  <a:schemeClr val="tx1"/>
                </a:solidFill>
              </a:rPr>
              <a:t>x</a:t>
            </a:r>
            <a:r>
              <a:rPr lang="zh-CN" altLang="en-US" b="1" dirty="0">
                <a:solidFill>
                  <a:schemeClr val="tx1"/>
                </a:solidFill>
              </a:rPr>
              <a:t>是其左值，即</a:t>
            </a:r>
            <a:r>
              <a:rPr lang="en-US" altLang="zh-CN" b="1" dirty="0">
                <a:solidFill>
                  <a:schemeClr val="tx1"/>
                </a:solidFill>
              </a:rPr>
              <a:t>x</a:t>
            </a:r>
            <a:r>
              <a:rPr lang="zh-CN" altLang="en-US" b="1" dirty="0">
                <a:solidFill>
                  <a:schemeClr val="tx1"/>
                </a:solidFill>
              </a:rPr>
              <a:t>对应的内存单元，右边的</a:t>
            </a:r>
            <a:r>
              <a:rPr lang="en-US" altLang="zh-CN" b="1" dirty="0">
                <a:solidFill>
                  <a:schemeClr val="tx1"/>
                </a:solidFill>
              </a:rPr>
              <a:t>x</a:t>
            </a:r>
            <a:r>
              <a:rPr lang="zh-CN" altLang="en-US" b="1" dirty="0">
                <a:solidFill>
                  <a:schemeClr val="tx1"/>
                </a:solidFill>
              </a:rPr>
              <a:t>指其右值</a:t>
            </a:r>
            <a:r>
              <a:rPr lang="en-US" altLang="zh-CN" b="1" dirty="0">
                <a:solidFill>
                  <a:schemeClr val="tx1"/>
                </a:solidFill>
              </a:rPr>
              <a:t>8</a:t>
            </a:r>
            <a:endParaRPr lang="zh-CN" altLang="en-US" b="1" dirty="0"/>
          </a:p>
        </p:txBody>
      </p:sp>
    </p:spTree>
    <p:extLst>
      <p:ext uri="{BB962C8B-B14F-4D97-AF65-F5344CB8AC3E}">
        <p14:creationId xmlns:p14="http://schemas.microsoft.com/office/powerpoint/2010/main" val="383755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1560" y="0"/>
            <a:ext cx="7772400" cy="8367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2.5  const</a:t>
            </a:r>
            <a:r>
              <a:rPr lang="zh-CN" altLang="zh-CN" sz="3200" b="1" dirty="0">
                <a:solidFill>
                  <a:srgbClr val="C00000"/>
                </a:solidFill>
              </a:rPr>
              <a:t>和</a:t>
            </a:r>
            <a:r>
              <a:rPr lang="en-US" altLang="zh-CN" sz="3200" b="1" dirty="0" err="1">
                <a:solidFill>
                  <a:srgbClr val="C00000"/>
                </a:solidFill>
              </a:rPr>
              <a:t>constexpr</a:t>
            </a:r>
            <a:r>
              <a:rPr lang="zh-CN" altLang="zh-CN" sz="3200" b="1" dirty="0">
                <a:solidFill>
                  <a:srgbClr val="C00000"/>
                </a:solidFill>
              </a:rPr>
              <a:t>常量</a:t>
            </a:r>
          </a:p>
        </p:txBody>
      </p:sp>
      <p:sp>
        <p:nvSpPr>
          <p:cNvPr id="13315" name="Rectangle 3"/>
          <p:cNvSpPr>
            <a:spLocks noGrp="1" noChangeArrowheads="1"/>
          </p:cNvSpPr>
          <p:nvPr>
            <p:ph idx="1"/>
          </p:nvPr>
        </p:nvSpPr>
        <p:spPr>
          <a:xfrm>
            <a:off x="0" y="1124744"/>
            <a:ext cx="9144000" cy="5616624"/>
          </a:xfrm>
        </p:spPr>
        <p:txBody>
          <a:bodyPr/>
          <a:lstStyle/>
          <a:p>
            <a:pPr marL="0" indent="0" eaLnBrk="1" hangingPunct="1">
              <a:buNone/>
            </a:pPr>
            <a:r>
              <a:rPr lang="en-US" altLang="zh-CN" sz="2400" b="1" dirty="0">
                <a:solidFill>
                  <a:srgbClr val="0000CC"/>
                </a:solidFill>
              </a:rPr>
              <a:t>2.5.1. </a:t>
            </a:r>
            <a:r>
              <a:rPr lang="zh-CN" altLang="en-US" sz="2400" b="1" dirty="0">
                <a:solidFill>
                  <a:srgbClr val="0000CC"/>
                </a:solidFill>
              </a:rPr>
              <a:t>常量的定义</a:t>
            </a:r>
          </a:p>
          <a:p>
            <a:pPr lvl="1" eaLnBrk="1" hangingPunct="1"/>
            <a:r>
              <a:rPr lang="en-US" altLang="zh-CN" sz="2400" b="1" dirty="0"/>
              <a:t>C</a:t>
            </a:r>
          </a:p>
          <a:p>
            <a:pPr lvl="2" eaLnBrk="1" hangingPunct="1"/>
            <a:r>
              <a:rPr lang="en-US" altLang="zh-CN" sz="2200" b="1" dirty="0">
                <a:latin typeface="Tahoma" panose="020B0604030504040204" pitchFamily="34" charset="0"/>
              </a:rPr>
              <a:t>#define </a:t>
            </a:r>
            <a:r>
              <a:rPr lang="zh-CN" altLang="en-US" sz="2200" b="1" dirty="0">
                <a:latin typeface="Tahoma" panose="020B0604030504040204" pitchFamily="34" charset="0"/>
              </a:rPr>
              <a:t>常量名称 常量</a:t>
            </a:r>
            <a:r>
              <a:rPr lang="zh-CN" altLang="en-US" sz="2200" b="1" dirty="0"/>
              <a:t> </a:t>
            </a:r>
          </a:p>
          <a:p>
            <a:pPr lvl="1" eaLnBrk="1" hangingPunct="1"/>
            <a:r>
              <a:rPr lang="en-US" altLang="zh-CN" sz="2400" b="1" dirty="0"/>
              <a:t>C++</a:t>
            </a:r>
            <a:endParaRPr lang="zh-CN" altLang="en-US" sz="2400" b="1" dirty="0"/>
          </a:p>
          <a:p>
            <a:pPr lvl="2" eaLnBrk="1" hangingPunct="1"/>
            <a:r>
              <a:rPr lang="en-US" altLang="zh-CN" sz="2200" b="1" dirty="0">
                <a:latin typeface="Tahoma" panose="020B0604030504040204" pitchFamily="34" charset="0"/>
              </a:rPr>
              <a:t>const </a:t>
            </a:r>
            <a:r>
              <a:rPr lang="zh-CN" altLang="en-US" sz="2200" b="1" dirty="0">
                <a:latin typeface="Tahoma" panose="020B0604030504040204" pitchFamily="34" charset="0"/>
              </a:rPr>
              <a:t>类型 常量名称 </a:t>
            </a:r>
            <a:r>
              <a:rPr lang="en-US" altLang="zh-CN" sz="2200" b="1" dirty="0" smtClean="0">
                <a:latin typeface="Tahoma" panose="020B0604030504040204" pitchFamily="34" charset="0"/>
              </a:rPr>
              <a:t>=</a:t>
            </a:r>
            <a:r>
              <a:rPr lang="zh-CN" altLang="zh-CN" sz="2200" b="1" dirty="0">
                <a:latin typeface="Tahoma" panose="020B0604030504040204" pitchFamily="34" charset="0"/>
              </a:rPr>
              <a:t>常量表达式</a:t>
            </a:r>
            <a:r>
              <a:rPr lang="en-US" altLang="zh-CN" sz="2200" b="1" dirty="0" smtClean="0">
                <a:latin typeface="Tahoma" panose="020B0604030504040204" pitchFamily="34" charset="0"/>
              </a:rPr>
              <a:t>; </a:t>
            </a:r>
            <a:endParaRPr lang="en-US" altLang="zh-CN" sz="2200" b="1" dirty="0">
              <a:latin typeface="Tahoma" panose="020B0604030504040204" pitchFamily="34" charset="0"/>
            </a:endParaRPr>
          </a:p>
          <a:p>
            <a:pPr lvl="2" eaLnBrk="1" hangingPunct="1"/>
            <a:r>
              <a:rPr lang="en-US" altLang="zh-CN" sz="2200" b="1" dirty="0" err="1">
                <a:latin typeface="Tahoma" panose="020B0604030504040204" pitchFamily="34" charset="0"/>
              </a:rPr>
              <a:t>constexpr</a:t>
            </a:r>
            <a:r>
              <a:rPr lang="en-US" altLang="zh-CN" sz="2200" b="1" dirty="0">
                <a:latin typeface="Tahoma" panose="020B0604030504040204" pitchFamily="34" charset="0"/>
              </a:rPr>
              <a:t> </a:t>
            </a:r>
            <a:r>
              <a:rPr lang="zh-CN" altLang="zh-CN" sz="2200" b="1" dirty="0">
                <a:latin typeface="Tahoma" panose="020B0604030504040204" pitchFamily="34" charset="0"/>
              </a:rPr>
              <a:t>类型</a:t>
            </a:r>
            <a:r>
              <a:rPr lang="en-US" altLang="zh-CN" sz="2200" b="1" dirty="0">
                <a:latin typeface="Tahoma" panose="020B0604030504040204" pitchFamily="34" charset="0"/>
              </a:rPr>
              <a:t>  </a:t>
            </a:r>
            <a:r>
              <a:rPr lang="zh-CN" altLang="zh-CN" sz="2200" b="1" dirty="0">
                <a:latin typeface="Tahoma" panose="020B0604030504040204" pitchFamily="34" charset="0"/>
              </a:rPr>
              <a:t>常量名</a:t>
            </a:r>
            <a:r>
              <a:rPr lang="en-US" altLang="zh-CN" sz="2200" b="1" dirty="0">
                <a:latin typeface="Tahoma" panose="020B0604030504040204" pitchFamily="34" charset="0"/>
              </a:rPr>
              <a:t>=</a:t>
            </a:r>
            <a:r>
              <a:rPr lang="zh-CN" altLang="zh-CN" sz="2200" b="1" dirty="0">
                <a:latin typeface="Tahoma" panose="020B0604030504040204" pitchFamily="34" charset="0"/>
              </a:rPr>
              <a:t>常量表达式</a:t>
            </a:r>
            <a:r>
              <a:rPr lang="en-US" altLang="zh-CN" sz="2200" b="1" dirty="0">
                <a:latin typeface="Tahoma" panose="020B0604030504040204" pitchFamily="34" charset="0"/>
              </a:rPr>
              <a:t>; (C++11</a:t>
            </a:r>
            <a:r>
              <a:rPr lang="en-US" altLang="zh-CN" sz="2200" b="1" dirty="0" smtClean="0">
                <a:latin typeface="Tahoma" panose="020B0604030504040204" pitchFamily="34" charset="0"/>
              </a:rPr>
              <a:t>)</a:t>
            </a:r>
          </a:p>
          <a:p>
            <a:pPr lvl="1" eaLnBrk="1" hangingPunct="1"/>
            <a:r>
              <a:rPr lang="zh-CN" altLang="en-US" sz="2400" b="1" dirty="0" smtClean="0">
                <a:latin typeface="Tahoma" panose="020B0604030504040204" pitchFamily="34" charset="0"/>
              </a:rPr>
              <a:t>常量注意事项</a:t>
            </a:r>
            <a:endParaRPr lang="en-US" altLang="zh-CN" sz="2400" b="1" dirty="0" smtClean="0">
              <a:latin typeface="Tahoma" panose="020B0604030504040204" pitchFamily="34" charset="0"/>
            </a:endParaRPr>
          </a:p>
          <a:p>
            <a:pPr lvl="2" eaLnBrk="1" hangingPunct="1"/>
            <a:r>
              <a:rPr lang="zh-CN" altLang="en-US" sz="2200" b="1" dirty="0"/>
              <a:t>常量一经定义就不能</a:t>
            </a:r>
            <a:r>
              <a:rPr lang="zh-CN" altLang="en-US" sz="2200" b="1" dirty="0" smtClean="0"/>
              <a:t>修改</a:t>
            </a:r>
            <a:endParaRPr lang="en-US" altLang="zh-CN" sz="2200" b="1" dirty="0" smtClean="0"/>
          </a:p>
          <a:p>
            <a:pPr lvl="2" eaLnBrk="1" hangingPunct="1"/>
            <a:r>
              <a:rPr lang="zh-CN" altLang="en-US" sz="2200" b="1" dirty="0"/>
              <a:t>常量必须在定义时</a:t>
            </a:r>
            <a:r>
              <a:rPr lang="zh-CN" altLang="en-US" sz="2200" b="1" dirty="0" smtClean="0"/>
              <a:t>初始化</a:t>
            </a:r>
            <a:endParaRPr lang="en-US" altLang="zh-CN" sz="2200" b="1" dirty="0" smtClean="0"/>
          </a:p>
          <a:p>
            <a:pPr lvl="2" eaLnBrk="1" hangingPunct="1"/>
            <a:r>
              <a:rPr lang="zh-CN" altLang="en-US" sz="2200" b="1" dirty="0"/>
              <a:t>表达式可以出现在常量定义语句中</a:t>
            </a:r>
            <a:r>
              <a:rPr lang="en-US" altLang="zh-CN" sz="2200" b="1" dirty="0" smtClean="0"/>
              <a:t>, const</a:t>
            </a:r>
            <a:r>
              <a:rPr lang="zh-CN" altLang="en-US" sz="2200" b="1" dirty="0"/>
              <a:t>中可以有变量名，但</a:t>
            </a:r>
            <a:r>
              <a:rPr lang="en-US" altLang="zh-CN" sz="2200" b="1" dirty="0" err="1"/>
              <a:t>constexpr</a:t>
            </a:r>
            <a:r>
              <a:rPr lang="zh-CN" altLang="en-US" sz="2200" b="1" dirty="0"/>
              <a:t>的表达式中不能有</a:t>
            </a:r>
            <a:r>
              <a:rPr lang="zh-CN" altLang="en-US" sz="2200" b="1" dirty="0" smtClean="0"/>
              <a:t>变量</a:t>
            </a:r>
            <a:endParaRPr lang="en-US" altLang="zh-CN" sz="2200" b="1" dirty="0" smtClean="0"/>
          </a:p>
          <a:p>
            <a:pPr marL="457200" lvl="1" indent="0" eaLnBrk="1" hangingPunct="1">
              <a:buNone/>
            </a:pPr>
            <a:r>
              <a:rPr lang="en-US" altLang="zh-CN" sz="1800" b="1" dirty="0" smtClean="0"/>
              <a:t>	</a:t>
            </a:r>
            <a:r>
              <a:rPr lang="en-US" altLang="zh-CN" sz="2000" b="1" dirty="0" err="1" smtClean="0"/>
              <a:t>int</a:t>
            </a:r>
            <a:r>
              <a:rPr lang="en-US" altLang="zh-CN" sz="2000" b="1" dirty="0" smtClean="0"/>
              <a:t> </a:t>
            </a:r>
            <a:r>
              <a:rPr lang="en-US" altLang="zh-CN" sz="2000" b="1" dirty="0"/>
              <a:t>j, k=9;                   		//L1</a:t>
            </a:r>
          </a:p>
          <a:p>
            <a:pPr marL="457200" lvl="1" indent="0" eaLnBrk="1" hangingPunct="1">
              <a:buNone/>
            </a:pPr>
            <a:r>
              <a:rPr lang="en-US" altLang="zh-CN" sz="2000" b="1" dirty="0" smtClean="0"/>
              <a:t>	</a:t>
            </a:r>
            <a:r>
              <a:rPr lang="en-US" altLang="zh-CN" sz="2000" b="1" dirty="0" err="1" smtClean="0"/>
              <a:t>const</a:t>
            </a:r>
            <a:r>
              <a:rPr lang="en-US" altLang="zh-CN" sz="2000" b="1" dirty="0" smtClean="0"/>
              <a:t> </a:t>
            </a:r>
            <a:r>
              <a:rPr lang="en-US" altLang="zh-CN" sz="2000" b="1" dirty="0" err="1"/>
              <a:t>int</a:t>
            </a:r>
            <a:r>
              <a:rPr lang="en-US" altLang="zh-CN" sz="2000" b="1" dirty="0"/>
              <a:t> </a:t>
            </a:r>
            <a:r>
              <a:rPr lang="en-US" altLang="zh-CN" sz="2000" b="1" dirty="0" err="1" smtClean="0"/>
              <a:t>i</a:t>
            </a:r>
            <a:r>
              <a:rPr lang="en-US" altLang="zh-CN" sz="2000" b="1" dirty="0" smtClean="0"/>
              <a:t>=10+k+6</a:t>
            </a:r>
            <a:r>
              <a:rPr lang="en-US" altLang="zh-CN" sz="2000" b="1" dirty="0"/>
              <a:t>;         	</a:t>
            </a:r>
            <a:r>
              <a:rPr lang="en-US" altLang="zh-CN" sz="2000" b="1" dirty="0" smtClean="0"/>
              <a:t>	//</a:t>
            </a:r>
            <a:r>
              <a:rPr lang="zh-CN" altLang="en-US" sz="2000" b="1" dirty="0"/>
              <a:t>正确</a:t>
            </a:r>
            <a:endParaRPr lang="en-US" altLang="zh-CN" sz="2000" b="1" dirty="0"/>
          </a:p>
          <a:p>
            <a:pPr marL="457200" lvl="1" indent="0" eaLnBrk="1" hangingPunct="1">
              <a:buNone/>
            </a:pPr>
            <a:r>
              <a:rPr lang="en-US" altLang="zh-CN" sz="2000" b="1" dirty="0" smtClean="0"/>
              <a:t>	</a:t>
            </a:r>
            <a:r>
              <a:rPr lang="en-US" altLang="zh-CN" sz="2000" b="1" dirty="0" err="1" smtClean="0"/>
              <a:t>constexpr</a:t>
            </a:r>
            <a:r>
              <a:rPr lang="en-US" altLang="zh-CN" sz="2000" b="1" dirty="0" smtClean="0"/>
              <a:t> </a:t>
            </a:r>
            <a:r>
              <a:rPr lang="en-US" altLang="zh-CN" sz="2000" b="1" dirty="0" err="1"/>
              <a:t>int</a:t>
            </a:r>
            <a:r>
              <a:rPr lang="en-US" altLang="zh-CN" sz="2000" b="1" dirty="0"/>
              <a:t> </a:t>
            </a:r>
            <a:r>
              <a:rPr lang="en-US" altLang="zh-CN" sz="2000" b="1" dirty="0" err="1" smtClean="0"/>
              <a:t>i</a:t>
            </a:r>
            <a:r>
              <a:rPr lang="en-US" altLang="zh-CN" sz="2000" b="1" dirty="0" smtClean="0"/>
              <a:t>=10+</a:t>
            </a:r>
            <a:r>
              <a:rPr lang="en-US" altLang="zh-CN" sz="2000" b="1" dirty="0" smtClean="0">
                <a:solidFill>
                  <a:srgbClr val="FF0000"/>
                </a:solidFill>
              </a:rPr>
              <a:t>k</a:t>
            </a:r>
            <a:r>
              <a:rPr lang="en-US" altLang="zh-CN" sz="2000" b="1" dirty="0" smtClean="0"/>
              <a:t>+6</a:t>
            </a:r>
            <a:r>
              <a:rPr lang="en-US" altLang="zh-CN" sz="2000" b="1" dirty="0"/>
              <a:t>;  	</a:t>
            </a:r>
            <a:r>
              <a:rPr lang="en-US" altLang="zh-CN" sz="2000" b="1" dirty="0" smtClean="0"/>
              <a:t>	//</a:t>
            </a:r>
            <a:r>
              <a:rPr lang="zh-CN" altLang="en-US" sz="2000" b="1" dirty="0"/>
              <a:t>错误，</a:t>
            </a:r>
            <a:r>
              <a:rPr lang="en-US" altLang="zh-CN" sz="2000" b="1" dirty="0"/>
              <a:t>k</a:t>
            </a:r>
            <a:r>
              <a:rPr lang="zh-CN" altLang="en-US" sz="2000" b="1" dirty="0"/>
              <a:t>是</a:t>
            </a:r>
            <a:r>
              <a:rPr lang="zh-CN" altLang="en-US" sz="2000" b="1" dirty="0" smtClean="0"/>
              <a:t>变量</a:t>
            </a:r>
            <a:endParaRPr lang="zh-CN" altLang="en-US" sz="2000" b="1" dirty="0"/>
          </a:p>
          <a:p>
            <a:pPr lvl="3" eaLnBrk="1" hangingPunct="1"/>
            <a:endParaRPr lang="en-US" altLang="zh-CN" b="1" dirty="0" smtClean="0"/>
          </a:p>
          <a:p>
            <a:pPr lvl="3" eaLnBrk="1" hangingPunct="1"/>
            <a:endParaRPr lang="zh-CN" altLang="en-US" b="1" dirty="0"/>
          </a:p>
          <a:p>
            <a:pPr lvl="3" eaLnBrk="1" hangingPunct="1"/>
            <a:endParaRPr lang="zh-CN" altLang="en-US" b="1" dirty="0"/>
          </a:p>
          <a:p>
            <a:pPr lvl="3" eaLnBrk="1" hangingPunct="1"/>
            <a:endParaRPr lang="en-US" altLang="zh-CN" b="1" dirty="0">
              <a:latin typeface="Tahoma" panose="020B0604030504040204" pitchFamily="34" charset="0"/>
            </a:endParaRPr>
          </a:p>
        </p:txBody>
      </p:sp>
    </p:spTree>
    <p:extLst>
      <p:ext uri="{BB962C8B-B14F-4D97-AF65-F5344CB8AC3E}">
        <p14:creationId xmlns:p14="http://schemas.microsoft.com/office/powerpoint/2010/main" val="33025598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315">
                                            <p:txEl>
                                              <p:pRg st="10" end="10"/>
                                            </p:txEl>
                                          </p:spTgt>
                                        </p:tgtEl>
                                        <p:attrNameLst>
                                          <p:attrName>style.visibility</p:attrName>
                                        </p:attrNameLst>
                                      </p:cBhvr>
                                      <p:to>
                                        <p:strVal val="visible"/>
                                      </p:to>
                                    </p:set>
                                    <p:animEffect transition="in" filter="fade">
                                      <p:cBhvr>
                                        <p:cTn id="31" dur="500"/>
                                        <p:tgtEl>
                                          <p:spTgt spid="13315">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315">
                                            <p:txEl>
                                              <p:pRg st="11" end="11"/>
                                            </p:txEl>
                                          </p:spTgt>
                                        </p:tgtEl>
                                        <p:attrNameLst>
                                          <p:attrName>style.visibility</p:attrName>
                                        </p:attrNameLst>
                                      </p:cBhvr>
                                      <p:to>
                                        <p:strVal val="visible"/>
                                      </p:to>
                                    </p:set>
                                    <p:animEffect transition="in" filter="fade">
                                      <p:cBhvr>
                                        <p:cTn id="34" dur="500"/>
                                        <p:tgtEl>
                                          <p:spTgt spid="13315">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3315">
                                            <p:txEl>
                                              <p:pRg st="12" end="12"/>
                                            </p:txEl>
                                          </p:spTgt>
                                        </p:tgtEl>
                                        <p:attrNameLst>
                                          <p:attrName>style.visibility</p:attrName>
                                        </p:attrNameLst>
                                      </p:cBhvr>
                                      <p:to>
                                        <p:strVal val="visible"/>
                                      </p:to>
                                    </p:set>
                                    <p:animEffect transition="in" filter="fade">
                                      <p:cBhvr>
                                        <p:cTn id="37" dur="500"/>
                                        <p:tgtEl>
                                          <p:spTgt spid="13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2.5  const</a:t>
            </a:r>
            <a:r>
              <a:rPr lang="zh-CN" altLang="zh-CN" sz="3200" b="1" dirty="0">
                <a:solidFill>
                  <a:srgbClr val="C00000"/>
                </a:solidFill>
              </a:rPr>
              <a:t>和</a:t>
            </a:r>
            <a:r>
              <a:rPr lang="en-US" altLang="zh-CN" sz="3200" b="1" dirty="0" err="1">
                <a:solidFill>
                  <a:srgbClr val="C00000"/>
                </a:solidFill>
              </a:rPr>
              <a:t>constexpr</a:t>
            </a:r>
            <a:r>
              <a:rPr lang="zh-CN" altLang="zh-CN" sz="3200" b="1" dirty="0">
                <a:solidFill>
                  <a:srgbClr val="C00000"/>
                </a:solidFill>
              </a:rPr>
              <a:t>常量</a:t>
            </a:r>
            <a:endParaRPr lang="zh-CN" altLang="en-US" sz="3200" b="1" dirty="0">
              <a:solidFill>
                <a:srgbClr val="C00000"/>
              </a:solidFill>
            </a:endParaRPr>
          </a:p>
        </p:txBody>
      </p:sp>
      <p:sp>
        <p:nvSpPr>
          <p:cNvPr id="3" name="内容占位符 2"/>
          <p:cNvSpPr>
            <a:spLocks noGrp="1"/>
          </p:cNvSpPr>
          <p:nvPr>
            <p:ph idx="1"/>
          </p:nvPr>
        </p:nvSpPr>
        <p:spPr>
          <a:xfrm>
            <a:off x="215516" y="1196752"/>
            <a:ext cx="8712968" cy="5400600"/>
          </a:xfrm>
        </p:spPr>
        <p:txBody>
          <a:bodyPr/>
          <a:lstStyle/>
          <a:p>
            <a:pPr lvl="1" eaLnBrk="1" hangingPunct="1">
              <a:spcBef>
                <a:spcPts val="600"/>
              </a:spcBef>
              <a:spcAft>
                <a:spcPts val="600"/>
              </a:spcAft>
            </a:pPr>
            <a:r>
              <a:rPr lang="en-US" altLang="zh-CN" sz="2400" b="1" dirty="0" smtClean="0">
                <a:latin typeface="Tahoma" panose="020B0604030504040204" pitchFamily="34" charset="0"/>
              </a:rPr>
              <a:t>const</a:t>
            </a:r>
            <a:r>
              <a:rPr lang="zh-CN" altLang="en-US" sz="2400" b="1" dirty="0">
                <a:latin typeface="Tahoma" panose="020B0604030504040204" pitchFamily="34" charset="0"/>
              </a:rPr>
              <a:t>和</a:t>
            </a:r>
            <a:r>
              <a:rPr lang="en-US" altLang="zh-CN" sz="2400" b="1" dirty="0" err="1">
                <a:latin typeface="Tahoma" panose="020B0604030504040204" pitchFamily="34" charset="0"/>
              </a:rPr>
              <a:t>constexpr</a:t>
            </a:r>
            <a:r>
              <a:rPr lang="zh-CN" altLang="en-US" sz="2400" b="1" dirty="0">
                <a:latin typeface="Tahoma" panose="020B0604030504040204" pitchFamily="34" charset="0"/>
              </a:rPr>
              <a:t>的区别</a:t>
            </a:r>
            <a:endParaRPr lang="en-US" altLang="zh-CN" sz="2400" b="1" dirty="0">
              <a:latin typeface="Tahoma" panose="020B0604030504040204" pitchFamily="34" charset="0"/>
            </a:endParaRPr>
          </a:p>
          <a:p>
            <a:pPr lvl="2" eaLnBrk="1" hangingPunct="1">
              <a:spcBef>
                <a:spcPts val="600"/>
              </a:spcBef>
              <a:spcAft>
                <a:spcPts val="600"/>
              </a:spcAft>
            </a:pPr>
            <a:r>
              <a:rPr lang="en-US" altLang="zh-CN" sz="2200" b="1" dirty="0" err="1"/>
              <a:t>constexpr</a:t>
            </a:r>
            <a:r>
              <a:rPr lang="en-US" altLang="zh-CN" sz="2200" b="1" dirty="0"/>
              <a:t> </a:t>
            </a:r>
            <a:r>
              <a:rPr lang="zh-CN" altLang="en-US" sz="2200" b="1" dirty="0"/>
              <a:t>在</a:t>
            </a:r>
            <a:r>
              <a:rPr lang="zh-CN" altLang="zh-CN" sz="2200" b="1" dirty="0"/>
              <a:t>编译时进行初始化，</a:t>
            </a:r>
            <a:r>
              <a:rPr lang="en-US" altLang="zh-CN" sz="2200" b="1" dirty="0"/>
              <a:t>const </a:t>
            </a:r>
            <a:r>
              <a:rPr lang="zh-CN" altLang="en-US" sz="2200" b="1" dirty="0"/>
              <a:t>在</a:t>
            </a:r>
            <a:r>
              <a:rPr lang="zh-CN" altLang="zh-CN" sz="2200" b="1" dirty="0"/>
              <a:t>运行时</a:t>
            </a:r>
            <a:r>
              <a:rPr lang="zh-CN" altLang="en-US" sz="2200" b="1" dirty="0"/>
              <a:t>初始化。</a:t>
            </a:r>
            <a:endParaRPr lang="en-US" altLang="zh-CN" sz="2200" b="1" dirty="0"/>
          </a:p>
          <a:p>
            <a:pPr lvl="2" eaLnBrk="1" hangingPunct="1">
              <a:spcBef>
                <a:spcPts val="600"/>
              </a:spcBef>
              <a:spcAft>
                <a:spcPts val="600"/>
              </a:spcAft>
            </a:pPr>
            <a:r>
              <a:rPr lang="zh-CN" altLang="en-US" sz="2200" b="1" dirty="0"/>
              <a:t>此要求</a:t>
            </a:r>
            <a:r>
              <a:rPr lang="zh-CN" altLang="zh-CN" sz="2200" b="1" dirty="0"/>
              <a:t>用于初始化</a:t>
            </a:r>
            <a:r>
              <a:rPr lang="en-US" altLang="zh-CN" sz="2200" b="1" dirty="0" err="1"/>
              <a:t>constexpr</a:t>
            </a:r>
            <a:r>
              <a:rPr lang="zh-CN" altLang="zh-CN" sz="2200" b="1" dirty="0"/>
              <a:t>常量的表达式中的每部分值都是程序运之前就可以确定的字面值常量。</a:t>
            </a:r>
            <a:endParaRPr lang="en-US" altLang="zh-CN" sz="2200" b="1" dirty="0"/>
          </a:p>
          <a:p>
            <a:pPr lvl="2" eaLnBrk="1" hangingPunct="1">
              <a:spcBef>
                <a:spcPts val="600"/>
              </a:spcBef>
              <a:spcAft>
                <a:spcPts val="600"/>
              </a:spcAft>
            </a:pPr>
            <a:r>
              <a:rPr lang="zh-CN" altLang="zh-CN" sz="2200" b="1" dirty="0"/>
              <a:t>而</a:t>
            </a:r>
            <a:r>
              <a:rPr lang="en-US" altLang="zh-CN" sz="2200" b="1" dirty="0"/>
              <a:t>const</a:t>
            </a:r>
            <a:r>
              <a:rPr lang="zh-CN" altLang="zh-CN" sz="2200" b="1" dirty="0"/>
              <a:t>无此限定，它只限定了定义的常量在程序运行期间不可被修改，但其初始值即使在运行时才取得也是可以的。</a:t>
            </a:r>
            <a:endParaRPr lang="en-US" altLang="zh-CN" sz="2200" b="1" dirty="0"/>
          </a:p>
          <a:p>
            <a:pPr marL="1257300" lvl="3" indent="0">
              <a:spcBef>
                <a:spcPts val="600"/>
              </a:spcBef>
              <a:buNone/>
            </a:pPr>
            <a:r>
              <a:rPr lang="en-US" altLang="zh-CN" sz="1800" b="1" dirty="0">
                <a:solidFill>
                  <a:srgbClr val="0000CC"/>
                </a:solidFill>
              </a:rPr>
              <a:t>const int n=size();       	</a:t>
            </a:r>
            <a:r>
              <a:rPr lang="en-US" altLang="zh-CN" sz="1800" b="1" dirty="0" smtClean="0">
                <a:solidFill>
                  <a:srgbClr val="0000CC"/>
                </a:solidFill>
              </a:rPr>
              <a:t>//</a:t>
            </a:r>
            <a:r>
              <a:rPr lang="en-US" altLang="zh-CN" sz="1800" b="1" dirty="0">
                <a:solidFill>
                  <a:srgbClr val="0000CC"/>
                </a:solidFill>
              </a:rPr>
              <a:t>L1</a:t>
            </a:r>
            <a:r>
              <a:rPr lang="zh-CN" altLang="zh-CN" sz="1800" b="1" dirty="0">
                <a:solidFill>
                  <a:srgbClr val="0000CC"/>
                </a:solidFill>
              </a:rPr>
              <a:t>：正确，但</a:t>
            </a:r>
            <a:r>
              <a:rPr lang="en-US" altLang="zh-CN" sz="1800" b="1" dirty="0">
                <a:solidFill>
                  <a:srgbClr val="0000CC"/>
                </a:solidFill>
              </a:rPr>
              <a:t>n</a:t>
            </a:r>
            <a:r>
              <a:rPr lang="zh-CN" altLang="zh-CN" sz="1800" b="1" dirty="0">
                <a:solidFill>
                  <a:srgbClr val="0000CC"/>
                </a:solidFill>
              </a:rPr>
              <a:t>值的取得是在执行函数</a:t>
            </a:r>
            <a:r>
              <a:rPr lang="zh-CN" altLang="zh-CN" sz="1800" b="1" dirty="0" smtClean="0">
                <a:solidFill>
                  <a:srgbClr val="0000CC"/>
                </a:solidFill>
              </a:rPr>
              <a:t>时</a:t>
            </a:r>
            <a:endParaRPr lang="zh-CN" altLang="zh-CN" sz="1800" b="1" dirty="0">
              <a:solidFill>
                <a:srgbClr val="0000CC"/>
              </a:solidFill>
            </a:endParaRPr>
          </a:p>
          <a:p>
            <a:pPr marL="1257300" lvl="3" indent="0">
              <a:spcBef>
                <a:spcPts val="600"/>
              </a:spcBef>
              <a:buNone/>
            </a:pPr>
            <a:r>
              <a:rPr lang="en-US" altLang="zh-CN" sz="1800" b="1" dirty="0" err="1">
                <a:solidFill>
                  <a:srgbClr val="FF0000"/>
                </a:solidFill>
              </a:rPr>
              <a:t>constexpr</a:t>
            </a:r>
            <a:r>
              <a:rPr lang="en-US" altLang="zh-CN" sz="1800" b="1" dirty="0">
                <a:solidFill>
                  <a:srgbClr val="FF0000"/>
                </a:solidFill>
              </a:rPr>
              <a:t> int m=size();</a:t>
            </a:r>
            <a:r>
              <a:rPr lang="en-US" altLang="zh-CN" sz="1800" b="1" dirty="0">
                <a:solidFill>
                  <a:srgbClr val="0000CC"/>
                </a:solidFill>
              </a:rPr>
              <a:t>	//L2</a:t>
            </a:r>
            <a:r>
              <a:rPr lang="zh-CN" altLang="zh-CN" sz="1800" b="1" dirty="0">
                <a:solidFill>
                  <a:srgbClr val="0000CC"/>
                </a:solidFill>
              </a:rPr>
              <a:t>：错误，程序编译时不知道</a:t>
            </a:r>
            <a:r>
              <a:rPr lang="en-US" altLang="zh-CN" sz="1800" b="1" dirty="0">
                <a:solidFill>
                  <a:srgbClr val="0000CC"/>
                </a:solidFill>
              </a:rPr>
              <a:t>size()</a:t>
            </a:r>
            <a:r>
              <a:rPr lang="zh-CN" altLang="zh-CN" sz="1800" b="1" dirty="0">
                <a:solidFill>
                  <a:srgbClr val="0000CC"/>
                </a:solidFill>
              </a:rPr>
              <a:t>的值</a:t>
            </a:r>
          </a:p>
          <a:p>
            <a:pPr marL="1257300" lvl="3" indent="0">
              <a:spcBef>
                <a:spcPts val="600"/>
              </a:spcBef>
              <a:buNone/>
            </a:pPr>
            <a:r>
              <a:rPr lang="en-US" altLang="zh-CN" sz="1800" b="1" dirty="0"/>
              <a:t>const int </a:t>
            </a:r>
            <a:r>
              <a:rPr lang="en-US" altLang="zh-CN" sz="1800" b="1" dirty="0" err="1"/>
              <a:t>i</a:t>
            </a:r>
            <a:r>
              <a:rPr lang="en-US" altLang="zh-CN" sz="1800" b="1" dirty="0"/>
              <a:t> = 10; </a:t>
            </a:r>
            <a:r>
              <a:rPr lang="en-US" altLang="zh-CN" sz="1800" b="1" dirty="0" smtClean="0"/>
              <a:t>int </a:t>
            </a:r>
            <a:r>
              <a:rPr lang="en-US" altLang="zh-CN" sz="1800" b="1" dirty="0"/>
              <a:t>j = 21;</a:t>
            </a:r>
            <a:endParaRPr lang="zh-CN" altLang="zh-CN" sz="1800" b="1" dirty="0"/>
          </a:p>
          <a:p>
            <a:pPr marL="1257300" lvl="3" indent="0">
              <a:spcBef>
                <a:spcPts val="600"/>
              </a:spcBef>
              <a:buNone/>
            </a:pPr>
            <a:r>
              <a:rPr lang="en-US" altLang="zh-CN" sz="1800" b="1" dirty="0"/>
              <a:t>const int  i1 = </a:t>
            </a:r>
            <a:r>
              <a:rPr lang="en-US" altLang="zh-CN" sz="1800" b="1" dirty="0" err="1"/>
              <a:t>i</a:t>
            </a:r>
            <a:r>
              <a:rPr lang="en-US" altLang="zh-CN" sz="1800" b="1" dirty="0"/>
              <a:t> + 10;     	//L3</a:t>
            </a:r>
            <a:r>
              <a:rPr lang="zh-CN" altLang="zh-CN" sz="1800" b="1" dirty="0"/>
              <a:t>：正确</a:t>
            </a:r>
          </a:p>
          <a:p>
            <a:pPr marL="1257300" lvl="3" indent="0">
              <a:spcBef>
                <a:spcPts val="600"/>
              </a:spcBef>
              <a:buNone/>
            </a:pPr>
            <a:r>
              <a:rPr lang="en-US" altLang="zh-CN" sz="1800" b="1" dirty="0"/>
              <a:t>const int  j1 = j + 10;     	//L4</a:t>
            </a:r>
            <a:r>
              <a:rPr lang="zh-CN" altLang="zh-CN" sz="1800" b="1" dirty="0"/>
              <a:t>：正确</a:t>
            </a:r>
          </a:p>
          <a:p>
            <a:pPr marL="1257300" lvl="3" indent="0">
              <a:spcBef>
                <a:spcPts val="600"/>
              </a:spcBef>
              <a:buNone/>
            </a:pPr>
            <a:r>
              <a:rPr lang="en-US" altLang="zh-CN" sz="1800" b="1" dirty="0" err="1">
                <a:solidFill>
                  <a:srgbClr val="0000CC"/>
                </a:solidFill>
              </a:rPr>
              <a:t>constexpr</a:t>
            </a:r>
            <a:r>
              <a:rPr lang="en-US" altLang="zh-CN" sz="1800" b="1" dirty="0">
                <a:solidFill>
                  <a:srgbClr val="0000CC"/>
                </a:solidFill>
              </a:rPr>
              <a:t> int i2 = </a:t>
            </a:r>
            <a:r>
              <a:rPr lang="en-US" altLang="zh-CN" sz="1800" b="1" dirty="0" err="1">
                <a:solidFill>
                  <a:srgbClr val="0000CC"/>
                </a:solidFill>
              </a:rPr>
              <a:t>i</a:t>
            </a:r>
            <a:r>
              <a:rPr lang="en-US" altLang="zh-CN" sz="1800" b="1" dirty="0">
                <a:solidFill>
                  <a:srgbClr val="0000CC"/>
                </a:solidFill>
              </a:rPr>
              <a:t> + 10</a:t>
            </a:r>
            <a:r>
              <a:rPr lang="en-US" altLang="zh-CN" sz="1800" b="1" dirty="0" smtClean="0">
                <a:solidFill>
                  <a:srgbClr val="0000CC"/>
                </a:solidFill>
              </a:rPr>
              <a:t>;	//</a:t>
            </a:r>
            <a:r>
              <a:rPr lang="en-US" altLang="zh-CN" sz="1800" b="1" dirty="0">
                <a:solidFill>
                  <a:srgbClr val="0000CC"/>
                </a:solidFill>
              </a:rPr>
              <a:t>L5</a:t>
            </a:r>
            <a:r>
              <a:rPr lang="zh-CN" altLang="zh-CN" sz="1800" b="1" dirty="0">
                <a:solidFill>
                  <a:srgbClr val="0000CC"/>
                </a:solidFill>
              </a:rPr>
              <a:t>：正确，编译时可确定</a:t>
            </a:r>
            <a:r>
              <a:rPr lang="en-US" altLang="zh-CN" sz="1800" b="1" dirty="0" err="1">
                <a:solidFill>
                  <a:srgbClr val="0000CC"/>
                </a:solidFill>
              </a:rPr>
              <a:t>i</a:t>
            </a:r>
            <a:r>
              <a:rPr lang="zh-CN" altLang="zh-CN" sz="1800" b="1" dirty="0">
                <a:solidFill>
                  <a:srgbClr val="0000CC"/>
                </a:solidFill>
              </a:rPr>
              <a:t>值为</a:t>
            </a:r>
            <a:r>
              <a:rPr lang="en-US" altLang="zh-CN" sz="1800" b="1" dirty="0">
                <a:solidFill>
                  <a:srgbClr val="0000CC"/>
                </a:solidFill>
              </a:rPr>
              <a:t>10</a:t>
            </a:r>
            <a:endParaRPr lang="zh-CN" altLang="zh-CN" sz="1800" b="1" dirty="0">
              <a:solidFill>
                <a:srgbClr val="0000CC"/>
              </a:solidFill>
            </a:endParaRPr>
          </a:p>
          <a:p>
            <a:pPr marL="1257300" lvl="3" indent="0">
              <a:spcBef>
                <a:spcPts val="600"/>
              </a:spcBef>
              <a:buNone/>
            </a:pPr>
            <a:r>
              <a:rPr lang="en-US" altLang="zh-CN" sz="1800" b="1" dirty="0" err="1">
                <a:solidFill>
                  <a:srgbClr val="FF0000"/>
                </a:solidFill>
              </a:rPr>
              <a:t>constexpr</a:t>
            </a:r>
            <a:r>
              <a:rPr lang="en-US" altLang="zh-CN" sz="1800" b="1" dirty="0">
                <a:solidFill>
                  <a:srgbClr val="FF0000"/>
                </a:solidFill>
              </a:rPr>
              <a:t> int j2 = j + 10</a:t>
            </a:r>
            <a:r>
              <a:rPr lang="en-US" altLang="zh-CN" sz="1800" b="1" dirty="0" smtClean="0">
                <a:solidFill>
                  <a:srgbClr val="FF0000"/>
                </a:solidFill>
              </a:rPr>
              <a:t>;</a:t>
            </a:r>
            <a:r>
              <a:rPr lang="en-US" altLang="zh-CN" sz="1800" b="1" dirty="0" smtClean="0">
                <a:solidFill>
                  <a:srgbClr val="0000CC"/>
                </a:solidFill>
              </a:rPr>
              <a:t>	//</a:t>
            </a:r>
            <a:r>
              <a:rPr lang="en-US" altLang="zh-CN" sz="1800" b="1" dirty="0">
                <a:solidFill>
                  <a:srgbClr val="0000CC"/>
                </a:solidFill>
              </a:rPr>
              <a:t>L6</a:t>
            </a:r>
            <a:r>
              <a:rPr lang="zh-CN" altLang="zh-CN" sz="1800" b="1" dirty="0">
                <a:solidFill>
                  <a:srgbClr val="0000CC"/>
                </a:solidFill>
              </a:rPr>
              <a:t>：错误，</a:t>
            </a:r>
            <a:r>
              <a:rPr lang="en-US" altLang="zh-CN" sz="1800" b="1" dirty="0">
                <a:solidFill>
                  <a:srgbClr val="0000CC"/>
                </a:solidFill>
              </a:rPr>
              <a:t>j</a:t>
            </a:r>
            <a:r>
              <a:rPr lang="zh-CN" altLang="zh-CN" sz="1800" b="1" dirty="0">
                <a:solidFill>
                  <a:srgbClr val="0000CC"/>
                </a:solidFill>
              </a:rPr>
              <a:t>是变量。</a:t>
            </a:r>
          </a:p>
          <a:p>
            <a:pPr marL="857250" lvl="1" indent="-457200"/>
            <a:endParaRPr lang="zh-CN" altLang="en-US" sz="2000" b="1" dirty="0">
              <a:solidFill>
                <a:srgbClr val="0000CC"/>
              </a:solidFill>
            </a:endParaRPr>
          </a:p>
        </p:txBody>
      </p:sp>
    </p:spTree>
    <p:extLst>
      <p:ext uri="{BB962C8B-B14F-4D97-AF65-F5344CB8AC3E}">
        <p14:creationId xmlns:p14="http://schemas.microsoft.com/office/powerpoint/2010/main" val="390700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650" y="260350"/>
            <a:ext cx="7772400" cy="6588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2.5.2  const</a:t>
            </a:r>
            <a:r>
              <a:rPr lang="zh-CN" altLang="zh-CN" sz="3200" b="1" dirty="0">
                <a:solidFill>
                  <a:srgbClr val="C00000"/>
                </a:solidFill>
              </a:rPr>
              <a:t>、</a:t>
            </a:r>
            <a:r>
              <a:rPr lang="en-US" altLang="zh-CN" sz="3200" b="1" dirty="0" err="1">
                <a:solidFill>
                  <a:srgbClr val="C00000"/>
                </a:solidFill>
              </a:rPr>
              <a:t>constexpr</a:t>
            </a:r>
            <a:r>
              <a:rPr lang="zh-CN" altLang="zh-CN" sz="3200" b="1" dirty="0">
                <a:solidFill>
                  <a:srgbClr val="C00000"/>
                </a:solidFill>
              </a:rPr>
              <a:t>与指针</a:t>
            </a:r>
            <a:endParaRPr lang="zh-CN" altLang="en-US" sz="3200" b="1" dirty="0">
              <a:solidFill>
                <a:srgbClr val="C00000"/>
              </a:solidFill>
            </a:endParaRPr>
          </a:p>
        </p:txBody>
      </p:sp>
      <p:sp>
        <p:nvSpPr>
          <p:cNvPr id="28675" name="Rectangle 3"/>
          <p:cNvSpPr>
            <a:spLocks noGrp="1" noChangeArrowheads="1"/>
          </p:cNvSpPr>
          <p:nvPr>
            <p:ph idx="1"/>
          </p:nvPr>
        </p:nvSpPr>
        <p:spPr>
          <a:xfrm>
            <a:off x="395536" y="1124744"/>
            <a:ext cx="8424936" cy="5112568"/>
          </a:xfrm>
        </p:spPr>
        <p:txBody>
          <a:bodyPr/>
          <a:lstStyle/>
          <a:p>
            <a:pPr marL="0" indent="0" eaLnBrk="1" hangingPunct="1">
              <a:spcBef>
                <a:spcPts val="600"/>
              </a:spcBef>
              <a:spcAft>
                <a:spcPts val="600"/>
              </a:spcAft>
              <a:buNone/>
            </a:pPr>
            <a:r>
              <a:rPr lang="en-US" altLang="zh-CN" sz="2800" b="1" dirty="0">
                <a:solidFill>
                  <a:srgbClr val="0000CC"/>
                </a:solidFill>
              </a:rPr>
              <a:t>1. const</a:t>
            </a:r>
            <a:r>
              <a:rPr lang="zh-CN" altLang="en-US" sz="2800" b="1" dirty="0">
                <a:solidFill>
                  <a:srgbClr val="0000CC"/>
                </a:solidFill>
              </a:rPr>
              <a:t>、</a:t>
            </a:r>
            <a:r>
              <a:rPr lang="en-US" altLang="zh-CN" sz="2800" b="1" dirty="0" err="1">
                <a:solidFill>
                  <a:srgbClr val="0000CC"/>
                </a:solidFill>
              </a:rPr>
              <a:t>constexpr</a:t>
            </a:r>
            <a:r>
              <a:rPr lang="zh-CN" altLang="en-US" sz="2800" b="1" dirty="0">
                <a:solidFill>
                  <a:srgbClr val="0000CC"/>
                </a:solidFill>
              </a:rPr>
              <a:t>与指针的限定关系</a:t>
            </a:r>
            <a:endParaRPr lang="en-US" altLang="zh-CN" sz="2800" b="1" dirty="0">
              <a:solidFill>
                <a:srgbClr val="0000CC"/>
              </a:solidFill>
            </a:endParaRPr>
          </a:p>
          <a:p>
            <a:pPr eaLnBrk="1" hangingPunct="1">
              <a:spcBef>
                <a:spcPts val="600"/>
              </a:spcBef>
              <a:spcAft>
                <a:spcPts val="600"/>
              </a:spcAft>
            </a:pPr>
            <a:r>
              <a:rPr lang="zh-CN" altLang="en-US" sz="2400" b="1" dirty="0"/>
              <a:t>指针与</a:t>
            </a:r>
            <a:r>
              <a:rPr lang="en-US" altLang="zh-CN" sz="2400" b="1" dirty="0"/>
              <a:t>const</a:t>
            </a:r>
            <a:r>
              <a:rPr lang="zh-CN" altLang="en-US" sz="2400" b="1" dirty="0"/>
              <a:t>的限定关系</a:t>
            </a:r>
            <a:endParaRPr lang="en-US" altLang="zh-CN" sz="2400" b="1" dirty="0"/>
          </a:p>
          <a:p>
            <a:pPr lvl="1" eaLnBrk="1" hangingPunct="1">
              <a:spcBef>
                <a:spcPts val="600"/>
              </a:spcBef>
              <a:spcAft>
                <a:spcPts val="600"/>
              </a:spcAft>
            </a:pPr>
            <a:r>
              <a:rPr lang="en-US" altLang="zh-CN" sz="2000" b="1" dirty="0"/>
              <a:t>1) type * const p </a:t>
            </a:r>
            <a:r>
              <a:rPr lang="zh-CN" altLang="en-US" sz="2000" b="1" dirty="0"/>
              <a:t>指针常量</a:t>
            </a:r>
            <a:endParaRPr lang="en-US" altLang="zh-CN" sz="2000" b="1" dirty="0"/>
          </a:p>
          <a:p>
            <a:pPr lvl="1" eaLnBrk="1" hangingPunct="1">
              <a:spcBef>
                <a:spcPts val="600"/>
              </a:spcBef>
              <a:spcAft>
                <a:spcPts val="600"/>
              </a:spcAft>
            </a:pPr>
            <a:r>
              <a:rPr lang="en-US" altLang="zh-CN" sz="2000" b="1" dirty="0"/>
              <a:t>2) const type * p</a:t>
            </a:r>
            <a:r>
              <a:rPr lang="zh-CN" altLang="en-US" sz="2000" b="1" dirty="0"/>
              <a:t>或</a:t>
            </a:r>
            <a:r>
              <a:rPr lang="en-US" altLang="zh-CN" sz="2000" b="1" dirty="0"/>
              <a:t>type const * p </a:t>
            </a:r>
            <a:r>
              <a:rPr lang="zh-CN" altLang="en-US" sz="2000" b="1" dirty="0"/>
              <a:t>常量指针</a:t>
            </a:r>
            <a:endParaRPr lang="en-US" altLang="zh-CN" sz="2000" b="1" dirty="0"/>
          </a:p>
          <a:p>
            <a:pPr lvl="1" eaLnBrk="1" hangingPunct="1">
              <a:spcBef>
                <a:spcPts val="600"/>
              </a:spcBef>
              <a:spcAft>
                <a:spcPts val="600"/>
              </a:spcAft>
            </a:pPr>
            <a:r>
              <a:rPr lang="en-US" altLang="zh-CN" sz="2000" b="1" dirty="0"/>
              <a:t>3) const type * const p </a:t>
            </a:r>
            <a:r>
              <a:rPr lang="zh-CN" altLang="en-US" sz="2000" b="1" dirty="0"/>
              <a:t>指向常量的指针</a:t>
            </a:r>
            <a:r>
              <a:rPr lang="zh-CN" altLang="en-US" sz="2000" b="1" dirty="0" smtClean="0"/>
              <a:t>常量</a:t>
            </a:r>
            <a:endParaRPr lang="en-US" altLang="zh-CN" sz="2000" b="1" dirty="0" smtClean="0"/>
          </a:p>
          <a:p>
            <a:pPr eaLnBrk="1" hangingPunct="1">
              <a:spcBef>
                <a:spcPts val="600"/>
              </a:spcBef>
              <a:spcAft>
                <a:spcPts val="600"/>
              </a:spcAft>
            </a:pPr>
            <a:r>
              <a:rPr lang="zh-CN" altLang="en-US" sz="2400" b="1" dirty="0"/>
              <a:t>指针与</a:t>
            </a:r>
            <a:r>
              <a:rPr lang="en-US" altLang="zh-CN" sz="2400" b="1" dirty="0" err="1"/>
              <a:t>constexpr</a:t>
            </a:r>
            <a:r>
              <a:rPr lang="zh-CN" altLang="en-US" sz="2400" b="1" dirty="0"/>
              <a:t>的限定关系</a:t>
            </a:r>
            <a:endParaRPr lang="en-US" altLang="zh-CN" sz="2400" b="1" dirty="0"/>
          </a:p>
          <a:p>
            <a:pPr lvl="1" eaLnBrk="1" hangingPunct="1">
              <a:spcBef>
                <a:spcPts val="600"/>
              </a:spcBef>
              <a:spcAft>
                <a:spcPts val="600"/>
              </a:spcAft>
            </a:pPr>
            <a:r>
              <a:rPr lang="en-US" altLang="zh-CN" sz="2000" b="1" dirty="0" err="1"/>
              <a:t>constexpr</a:t>
            </a:r>
            <a:r>
              <a:rPr lang="zh-CN" altLang="zh-CN" sz="2000" b="1" dirty="0"/>
              <a:t>限定指针时，它只限制指针变量本身是常量，与它所指的变量没有关系。</a:t>
            </a:r>
            <a:endParaRPr lang="en-US" altLang="zh-CN" sz="2000" b="1" dirty="0"/>
          </a:p>
          <a:p>
            <a:pPr lvl="1" eaLnBrk="1" hangingPunct="1">
              <a:spcBef>
                <a:spcPts val="600"/>
              </a:spcBef>
              <a:spcAft>
                <a:spcPts val="600"/>
              </a:spcAft>
            </a:pPr>
            <a:r>
              <a:rPr lang="zh-CN" altLang="en-US" sz="2000" b="1" dirty="0"/>
              <a:t>一个</a:t>
            </a:r>
            <a:r>
              <a:rPr lang="en-US" altLang="zh-CN" sz="2000" b="1" dirty="0" err="1"/>
              <a:t>constexpr</a:t>
            </a:r>
            <a:r>
              <a:rPr lang="zh-CN" altLang="en-US" sz="2000" b="1" dirty="0"/>
              <a:t>指针的初始值必须是</a:t>
            </a:r>
            <a:r>
              <a:rPr lang="en-US" altLang="zh-CN" sz="2000" b="1" dirty="0" err="1"/>
              <a:t>nullptr</a:t>
            </a:r>
            <a:r>
              <a:rPr lang="zh-CN" altLang="en-US" sz="2000" b="1" dirty="0"/>
              <a:t>、</a:t>
            </a:r>
            <a:r>
              <a:rPr lang="en-US" altLang="zh-CN" sz="2000" b="1" dirty="0"/>
              <a:t>0</a:t>
            </a:r>
            <a:r>
              <a:rPr lang="zh-CN" altLang="en-US" sz="2000" b="1" dirty="0"/>
              <a:t>，或存储某个固定地址的对象。</a:t>
            </a:r>
            <a:endParaRPr lang="en-US" altLang="zh-CN" sz="2000" b="1" dirty="0"/>
          </a:p>
          <a:p>
            <a:pPr lvl="1" eaLnBrk="1" hangingPunct="1">
              <a:spcBef>
                <a:spcPts val="600"/>
              </a:spcBef>
              <a:spcAft>
                <a:spcPts val="600"/>
              </a:spcAft>
            </a:pPr>
            <a:endParaRPr lang="en-US" altLang="zh-CN" sz="2000" b="1" dirty="0"/>
          </a:p>
        </p:txBody>
      </p:sp>
    </p:spTree>
    <p:extLst>
      <p:ext uri="{BB962C8B-B14F-4D97-AF65-F5344CB8AC3E}">
        <p14:creationId xmlns:p14="http://schemas.microsoft.com/office/powerpoint/2010/main" val="3497695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animEffect transition="in" filter="fade">
                                      <p:cBhvr>
                                        <p:cTn id="11" dur="500"/>
                                        <p:tgtEl>
                                          <p:spTgt spid="28675">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8675">
                                            <p:txEl>
                                              <p:pRg st="3" end="3"/>
                                            </p:txEl>
                                          </p:spTgt>
                                        </p:tgtEl>
                                        <p:attrNameLst>
                                          <p:attrName>style.visibility</p:attrName>
                                        </p:attrNameLst>
                                      </p:cBhvr>
                                      <p:to>
                                        <p:strVal val="visible"/>
                                      </p:to>
                                    </p:set>
                                    <p:animEffect transition="in" filter="fade">
                                      <p:cBhvr>
                                        <p:cTn id="14" dur="500"/>
                                        <p:tgtEl>
                                          <p:spTgt spid="28675">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animEffect transition="in" filter="fade">
                                      <p:cBhvr>
                                        <p:cTn id="17" dur="500"/>
                                        <p:tgtEl>
                                          <p:spTgt spid="2867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6" end="6"/>
                                            </p:txEl>
                                          </p:spTgt>
                                        </p:tgtEl>
                                        <p:attrNameLst>
                                          <p:attrName>style.visibility</p:attrName>
                                        </p:attrNameLst>
                                      </p:cBhvr>
                                      <p:to>
                                        <p:strVal val="visible"/>
                                      </p:to>
                                    </p:set>
                                    <p:animEffect transition="in" filter="fade">
                                      <p:cBhvr>
                                        <p:cTn id="22" dur="500"/>
                                        <p:tgtEl>
                                          <p:spTgt spid="28675">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animEffect transition="in" filter="fade">
                                      <p:cBhvr>
                                        <p:cTn id="25"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623212" cy="5861062"/>
          </a:xfrm>
        </p:spPr>
        <p:txBody>
          <a:bodyPr/>
          <a:lstStyle/>
          <a:p>
            <a:pPr marL="0" indent="0">
              <a:buNone/>
            </a:pPr>
            <a:r>
              <a:rPr lang="en-US" altLang="zh-CN" sz="2000" b="1" dirty="0"/>
              <a:t>//Eg2-10.cpp</a:t>
            </a:r>
          </a:p>
          <a:p>
            <a:pPr marL="0" indent="0">
              <a:buNone/>
            </a:pPr>
            <a:r>
              <a:rPr lang="en-US" altLang="zh-CN" sz="1600" b="1" dirty="0"/>
              <a:t>#include &lt;</a:t>
            </a:r>
            <a:r>
              <a:rPr lang="en-US" altLang="zh-CN" sz="1600" b="1" dirty="0" err="1"/>
              <a:t>iostream</a:t>
            </a:r>
            <a:r>
              <a:rPr lang="en-US" altLang="zh-CN" sz="1600" b="1" dirty="0"/>
              <a:t>&gt;</a:t>
            </a:r>
          </a:p>
          <a:p>
            <a:pPr marL="0" indent="0">
              <a:buNone/>
            </a:pPr>
            <a:r>
              <a:rPr lang="en-US" altLang="zh-CN" sz="1600" b="1" dirty="0"/>
              <a:t>using namespace </a:t>
            </a:r>
            <a:r>
              <a:rPr lang="en-US" altLang="zh-CN" sz="1600" b="1" dirty="0" err="1"/>
              <a:t>std</a:t>
            </a:r>
            <a:r>
              <a:rPr lang="en-US" altLang="zh-CN" sz="1600" b="1" dirty="0"/>
              <a:t>;</a:t>
            </a:r>
          </a:p>
          <a:p>
            <a:pPr marL="0" indent="0">
              <a:buNone/>
            </a:pPr>
            <a:r>
              <a:rPr lang="en-US" altLang="zh-CN" sz="1600" b="1" dirty="0"/>
              <a:t>int main() {</a:t>
            </a:r>
          </a:p>
          <a:p>
            <a:pPr marL="0" indent="0">
              <a:buNone/>
            </a:pPr>
            <a:r>
              <a:rPr lang="en-US" altLang="zh-CN" sz="1600" b="1" dirty="0"/>
              <a:t>       </a:t>
            </a:r>
            <a:r>
              <a:rPr lang="en-US" altLang="zh-CN" sz="1600" b="1" dirty="0">
                <a:solidFill>
                  <a:srgbClr val="FF0000"/>
                </a:solidFill>
              </a:rPr>
              <a:t>char  *const  p0;    			//L1   </a:t>
            </a:r>
            <a:r>
              <a:rPr lang="zh-CN" altLang="en-US" sz="1600" b="1" dirty="0">
                <a:solidFill>
                  <a:srgbClr val="FF0000"/>
                </a:solidFill>
              </a:rPr>
              <a:t>错误，</a:t>
            </a:r>
            <a:r>
              <a:rPr lang="en-US" altLang="zh-CN" sz="1600" b="1" dirty="0">
                <a:solidFill>
                  <a:srgbClr val="FF0000"/>
                </a:solidFill>
              </a:rPr>
              <a:t>p0</a:t>
            </a:r>
            <a:r>
              <a:rPr lang="zh-CN" altLang="en-US" sz="1600" b="1" dirty="0">
                <a:solidFill>
                  <a:srgbClr val="FF0000"/>
                </a:solidFill>
              </a:rPr>
              <a:t>是常量，必须初始化</a:t>
            </a:r>
          </a:p>
          <a:p>
            <a:pPr marL="0" indent="0">
              <a:buNone/>
            </a:pPr>
            <a:r>
              <a:rPr lang="en-US" altLang="zh-CN" sz="1600" b="1" dirty="0"/>
              <a:t>       char  *const  p1 = "</a:t>
            </a:r>
            <a:r>
              <a:rPr lang="en-US" altLang="zh-CN" sz="1600" b="1" dirty="0" err="1"/>
              <a:t>dukang</a:t>
            </a:r>
            <a:r>
              <a:rPr lang="en-US" altLang="zh-CN" sz="1600" b="1" dirty="0"/>
              <a:t>";    	 	//L2   </a:t>
            </a:r>
            <a:r>
              <a:rPr lang="zh-CN" altLang="en-US" sz="1600" b="1" dirty="0"/>
              <a:t>正确</a:t>
            </a:r>
          </a:p>
          <a:p>
            <a:pPr marL="0" indent="0">
              <a:buNone/>
            </a:pPr>
            <a:r>
              <a:rPr lang="zh-CN" altLang="en-US" sz="1600" b="1" dirty="0"/>
              <a:t>       </a:t>
            </a:r>
            <a:r>
              <a:rPr lang="en-US" altLang="zh-CN" sz="1600" b="1" dirty="0"/>
              <a:t>char  const  *p2;    			//L3   </a:t>
            </a:r>
            <a:r>
              <a:rPr lang="zh-CN" altLang="en-US" sz="1600" b="1" dirty="0"/>
              <a:t>正确</a:t>
            </a:r>
          </a:p>
          <a:p>
            <a:pPr marL="0" indent="0">
              <a:buNone/>
            </a:pPr>
            <a:r>
              <a:rPr lang="zh-CN" altLang="en-US" sz="1600" b="1" dirty="0"/>
              <a:t>       </a:t>
            </a:r>
            <a:r>
              <a:rPr lang="en-US" altLang="zh-CN" sz="1600" b="1" dirty="0"/>
              <a:t>const char   *p3 = "</a:t>
            </a:r>
            <a:r>
              <a:rPr lang="en-US" altLang="zh-CN" sz="1600" b="1" dirty="0" err="1"/>
              <a:t>dukang</a:t>
            </a:r>
            <a:r>
              <a:rPr lang="en-US" altLang="zh-CN" sz="1600" b="1" dirty="0"/>
              <a:t>";    	 	//L4   </a:t>
            </a:r>
            <a:r>
              <a:rPr lang="zh-CN" altLang="en-US" sz="1600" b="1" dirty="0"/>
              <a:t>正确</a:t>
            </a:r>
          </a:p>
          <a:p>
            <a:pPr marL="0" indent="0">
              <a:buNone/>
            </a:pPr>
            <a:r>
              <a:rPr lang="zh-CN" altLang="en-US" sz="1600" b="1" dirty="0"/>
              <a:t>       </a:t>
            </a:r>
            <a:r>
              <a:rPr lang="en-US" altLang="zh-CN" sz="1600" b="1" dirty="0"/>
              <a:t>const char *const p4 = "</a:t>
            </a:r>
            <a:r>
              <a:rPr lang="en-US" altLang="zh-CN" sz="1600" b="1" dirty="0" err="1"/>
              <a:t>dukang</a:t>
            </a:r>
            <a:r>
              <a:rPr lang="en-US" altLang="zh-CN" sz="1600" b="1" dirty="0"/>
              <a:t>";  	//L5   </a:t>
            </a:r>
            <a:r>
              <a:rPr lang="zh-CN" altLang="en-US" sz="1600" b="1" dirty="0"/>
              <a:t>正确</a:t>
            </a:r>
          </a:p>
          <a:p>
            <a:pPr marL="0" indent="0">
              <a:buNone/>
            </a:pPr>
            <a:r>
              <a:rPr lang="zh-CN" altLang="en-US" sz="1600" b="1" dirty="0"/>
              <a:t>       </a:t>
            </a:r>
            <a:r>
              <a:rPr lang="en-US" altLang="zh-CN" sz="1600" b="1" dirty="0">
                <a:solidFill>
                  <a:srgbClr val="FF0000"/>
                </a:solidFill>
              </a:rPr>
              <a:t>const char *const p5;             		//L6   </a:t>
            </a:r>
            <a:r>
              <a:rPr lang="zh-CN" altLang="en-US" sz="1600" b="1" dirty="0">
                <a:solidFill>
                  <a:srgbClr val="FF0000"/>
                </a:solidFill>
              </a:rPr>
              <a:t>错误，</a:t>
            </a:r>
            <a:r>
              <a:rPr lang="en-US" altLang="zh-CN" sz="1600" b="1" dirty="0">
                <a:solidFill>
                  <a:srgbClr val="FF0000"/>
                </a:solidFill>
              </a:rPr>
              <a:t>p5</a:t>
            </a:r>
            <a:r>
              <a:rPr lang="zh-CN" altLang="en-US" sz="1600" b="1" dirty="0">
                <a:solidFill>
                  <a:srgbClr val="FF0000"/>
                </a:solidFill>
              </a:rPr>
              <a:t>是常量，必须初始化</a:t>
            </a:r>
          </a:p>
          <a:p>
            <a:pPr marL="0" indent="0">
              <a:buNone/>
            </a:pPr>
            <a:r>
              <a:rPr lang="zh-CN" altLang="en-US" sz="1600" b="1" dirty="0"/>
              <a:t>       </a:t>
            </a:r>
            <a:r>
              <a:rPr lang="en-US" altLang="zh-CN" sz="1600" b="1" dirty="0">
                <a:solidFill>
                  <a:srgbClr val="FF0000"/>
                </a:solidFill>
              </a:rPr>
              <a:t>p1 = "</a:t>
            </a:r>
            <a:r>
              <a:rPr lang="en-US" altLang="zh-CN" sz="1600" b="1" dirty="0" err="1">
                <a:solidFill>
                  <a:srgbClr val="FF0000"/>
                </a:solidFill>
              </a:rPr>
              <a:t>wankang</a:t>
            </a:r>
            <a:r>
              <a:rPr lang="en-US" altLang="zh-CN" sz="1600" b="1" dirty="0">
                <a:solidFill>
                  <a:srgbClr val="FF0000"/>
                </a:solidFill>
              </a:rPr>
              <a:t>";		//L7   </a:t>
            </a:r>
            <a:r>
              <a:rPr lang="zh-CN" altLang="en-US" sz="1600" b="1" dirty="0">
                <a:solidFill>
                  <a:srgbClr val="FF0000"/>
                </a:solidFill>
              </a:rPr>
              <a:t>错误，</a:t>
            </a:r>
            <a:r>
              <a:rPr lang="en-US" altLang="zh-CN" sz="1600" b="1" dirty="0">
                <a:solidFill>
                  <a:srgbClr val="FF0000"/>
                </a:solidFill>
              </a:rPr>
              <a:t>p1</a:t>
            </a:r>
            <a:r>
              <a:rPr lang="zh-CN" altLang="en-US" sz="1600" b="1" dirty="0">
                <a:solidFill>
                  <a:srgbClr val="FF0000"/>
                </a:solidFill>
              </a:rPr>
              <a:t>是常量，不可改</a:t>
            </a:r>
          </a:p>
          <a:p>
            <a:pPr marL="0" indent="0">
              <a:buNone/>
            </a:pPr>
            <a:r>
              <a:rPr lang="zh-CN" altLang="en-US" sz="1600" b="1" dirty="0"/>
              <a:t>       </a:t>
            </a:r>
            <a:r>
              <a:rPr lang="en-US" altLang="zh-CN" sz="1600" b="1" dirty="0"/>
              <a:t>p2 = "</a:t>
            </a:r>
            <a:r>
              <a:rPr lang="en-US" altLang="zh-CN" sz="1600" b="1" dirty="0" err="1"/>
              <a:t>wankang</a:t>
            </a:r>
            <a:r>
              <a:rPr lang="en-US" altLang="zh-CN" sz="1600" b="1" dirty="0"/>
              <a:t>";		//L8   </a:t>
            </a:r>
            <a:r>
              <a:rPr lang="zh-CN" altLang="en-US" sz="1600" b="1" dirty="0"/>
              <a:t>正确，</a:t>
            </a:r>
            <a:r>
              <a:rPr lang="en-US" altLang="zh-CN" sz="1600" b="1" dirty="0"/>
              <a:t>p2</a:t>
            </a:r>
            <a:r>
              <a:rPr lang="zh-CN" altLang="en-US" sz="1600" b="1" dirty="0"/>
              <a:t>是变量，可改</a:t>
            </a:r>
          </a:p>
          <a:p>
            <a:pPr marL="0" indent="0">
              <a:buNone/>
            </a:pPr>
            <a:r>
              <a:rPr lang="zh-CN" altLang="en-US" sz="1600" b="1" dirty="0"/>
              <a:t>       </a:t>
            </a:r>
            <a:r>
              <a:rPr lang="en-US" altLang="zh-CN" sz="1600" b="1" dirty="0"/>
              <a:t>p3 = "</a:t>
            </a:r>
            <a:r>
              <a:rPr lang="en-US" altLang="zh-CN" sz="1600" b="1" dirty="0" err="1"/>
              <a:t>wankang</a:t>
            </a:r>
            <a:r>
              <a:rPr lang="en-US" altLang="zh-CN" sz="1600" b="1" dirty="0"/>
              <a:t>";		//L9   </a:t>
            </a:r>
            <a:r>
              <a:rPr lang="zh-CN" altLang="en-US" sz="1600" b="1" dirty="0"/>
              <a:t>正确，</a:t>
            </a:r>
            <a:r>
              <a:rPr lang="en-US" altLang="zh-CN" sz="1600" b="1" dirty="0"/>
              <a:t>p3</a:t>
            </a:r>
            <a:r>
              <a:rPr lang="zh-CN" altLang="en-US" sz="1600" b="1" dirty="0"/>
              <a:t>是变量，可改</a:t>
            </a:r>
          </a:p>
          <a:p>
            <a:pPr marL="0" indent="0">
              <a:buNone/>
            </a:pPr>
            <a:r>
              <a:rPr lang="zh-CN" altLang="en-US" sz="1600" b="1" dirty="0"/>
              <a:t>       </a:t>
            </a:r>
            <a:r>
              <a:rPr lang="en-US" altLang="zh-CN" sz="1600" b="1" dirty="0">
                <a:solidFill>
                  <a:srgbClr val="FF0000"/>
                </a:solidFill>
              </a:rPr>
              <a:t>p4 = "</a:t>
            </a:r>
            <a:r>
              <a:rPr lang="en-US" altLang="zh-CN" sz="1600" b="1" dirty="0" err="1">
                <a:solidFill>
                  <a:srgbClr val="FF0000"/>
                </a:solidFill>
              </a:rPr>
              <a:t>wankang</a:t>
            </a:r>
            <a:r>
              <a:rPr lang="en-US" altLang="zh-CN" sz="1600" b="1" dirty="0">
                <a:solidFill>
                  <a:srgbClr val="FF0000"/>
                </a:solidFill>
              </a:rPr>
              <a:t>";		//L10  </a:t>
            </a:r>
            <a:r>
              <a:rPr lang="zh-CN" altLang="en-US" sz="1600" b="1" dirty="0">
                <a:solidFill>
                  <a:srgbClr val="FF0000"/>
                </a:solidFill>
              </a:rPr>
              <a:t>错误，</a:t>
            </a:r>
            <a:r>
              <a:rPr lang="en-US" altLang="zh-CN" sz="1600" b="1" dirty="0">
                <a:solidFill>
                  <a:srgbClr val="FF0000"/>
                </a:solidFill>
              </a:rPr>
              <a:t>p4</a:t>
            </a:r>
            <a:r>
              <a:rPr lang="zh-CN" altLang="en-US" sz="1600" b="1" dirty="0">
                <a:solidFill>
                  <a:srgbClr val="FF0000"/>
                </a:solidFill>
              </a:rPr>
              <a:t>是常量，不可改</a:t>
            </a:r>
          </a:p>
          <a:p>
            <a:pPr marL="0" indent="0">
              <a:buNone/>
            </a:pPr>
            <a:r>
              <a:rPr lang="zh-CN" altLang="en-US" sz="1600" b="1" dirty="0"/>
              <a:t>       </a:t>
            </a:r>
            <a:r>
              <a:rPr lang="en-US" altLang="zh-CN" sz="1600" b="1" dirty="0"/>
              <a:t>p1[0] = 'w';			//L11  </a:t>
            </a:r>
            <a:r>
              <a:rPr lang="zh-CN" altLang="en-US" sz="1600" b="1" dirty="0"/>
              <a:t>正确</a:t>
            </a:r>
          </a:p>
          <a:p>
            <a:pPr marL="0" indent="0">
              <a:buNone/>
            </a:pPr>
            <a:r>
              <a:rPr lang="zh-CN" altLang="en-US" sz="1600" b="1" dirty="0"/>
              <a:t>       </a:t>
            </a:r>
            <a:r>
              <a:rPr lang="en-US" altLang="zh-CN" sz="1600" b="1" dirty="0">
                <a:solidFill>
                  <a:srgbClr val="FF0000"/>
                </a:solidFill>
              </a:rPr>
              <a:t>p2[0] = 'w';			//L12  </a:t>
            </a:r>
            <a:r>
              <a:rPr lang="zh-CN" altLang="en-US" sz="1600" b="1" dirty="0">
                <a:solidFill>
                  <a:srgbClr val="FF0000"/>
                </a:solidFill>
              </a:rPr>
              <a:t>错误，*</a:t>
            </a:r>
            <a:r>
              <a:rPr lang="en-US" altLang="zh-CN" sz="1600" b="1" dirty="0">
                <a:solidFill>
                  <a:srgbClr val="FF0000"/>
                </a:solidFill>
              </a:rPr>
              <a:t>p2</a:t>
            </a:r>
            <a:r>
              <a:rPr lang="zh-CN" altLang="en-US" sz="1600" b="1" dirty="0">
                <a:solidFill>
                  <a:srgbClr val="FF0000"/>
                </a:solidFill>
              </a:rPr>
              <a:t>是常量，不可改</a:t>
            </a:r>
          </a:p>
          <a:p>
            <a:pPr marL="0" indent="0">
              <a:buNone/>
            </a:pPr>
            <a:r>
              <a:rPr lang="zh-CN" altLang="en-US" sz="1600" b="1" dirty="0">
                <a:solidFill>
                  <a:srgbClr val="FF0000"/>
                </a:solidFill>
              </a:rPr>
              <a:t>       </a:t>
            </a:r>
            <a:r>
              <a:rPr lang="en-US" altLang="zh-CN" sz="1600" b="1" dirty="0">
                <a:solidFill>
                  <a:srgbClr val="FF0000"/>
                </a:solidFill>
              </a:rPr>
              <a:t>p3[0] = 'w';			//L13  </a:t>
            </a:r>
            <a:r>
              <a:rPr lang="zh-CN" altLang="en-US" sz="1600" b="1" dirty="0">
                <a:solidFill>
                  <a:srgbClr val="FF0000"/>
                </a:solidFill>
              </a:rPr>
              <a:t>错误，*</a:t>
            </a:r>
            <a:r>
              <a:rPr lang="en-US" altLang="zh-CN" sz="1600" b="1" dirty="0">
                <a:solidFill>
                  <a:srgbClr val="FF0000"/>
                </a:solidFill>
              </a:rPr>
              <a:t>p3</a:t>
            </a:r>
            <a:r>
              <a:rPr lang="zh-CN" altLang="en-US" sz="1600" b="1" dirty="0">
                <a:solidFill>
                  <a:srgbClr val="FF0000"/>
                </a:solidFill>
              </a:rPr>
              <a:t>是常量，不可改</a:t>
            </a:r>
          </a:p>
          <a:p>
            <a:pPr marL="0" indent="0">
              <a:buNone/>
            </a:pPr>
            <a:r>
              <a:rPr lang="zh-CN" altLang="en-US" sz="1600" b="1" dirty="0">
                <a:solidFill>
                  <a:srgbClr val="FF0000"/>
                </a:solidFill>
              </a:rPr>
              <a:t>       </a:t>
            </a:r>
            <a:r>
              <a:rPr lang="en-US" altLang="zh-CN" sz="1600" b="1" dirty="0">
                <a:solidFill>
                  <a:srgbClr val="FF0000"/>
                </a:solidFill>
              </a:rPr>
              <a:t>p4[0] = 'w';			//L14  </a:t>
            </a:r>
            <a:r>
              <a:rPr lang="zh-CN" altLang="en-US" sz="1600" b="1" dirty="0">
                <a:solidFill>
                  <a:srgbClr val="FF0000"/>
                </a:solidFill>
              </a:rPr>
              <a:t>错误，*</a:t>
            </a:r>
            <a:r>
              <a:rPr lang="en-US" altLang="zh-CN" sz="1600" b="1" dirty="0">
                <a:solidFill>
                  <a:srgbClr val="FF0000"/>
                </a:solidFill>
              </a:rPr>
              <a:t>p4</a:t>
            </a:r>
            <a:r>
              <a:rPr lang="zh-CN" altLang="en-US" sz="1600" b="1" dirty="0">
                <a:solidFill>
                  <a:srgbClr val="FF0000"/>
                </a:solidFill>
              </a:rPr>
              <a:t>是常量，不可改</a:t>
            </a:r>
            <a:r>
              <a:rPr lang="zh-CN" altLang="en-US" sz="1600" b="1" dirty="0"/>
              <a:t>	</a:t>
            </a:r>
          </a:p>
          <a:p>
            <a:pPr marL="0" indent="0">
              <a:buNone/>
            </a:pPr>
            <a:r>
              <a:rPr lang="zh-CN" altLang="en-US" sz="1600" b="1" dirty="0"/>
              <a:t>       </a:t>
            </a:r>
            <a:r>
              <a:rPr lang="en-US" altLang="zh-CN" sz="1600" b="1" dirty="0"/>
              <a:t>return 0;</a:t>
            </a:r>
          </a:p>
          <a:p>
            <a:pPr marL="0" indent="0">
              <a:buNone/>
            </a:pPr>
            <a:r>
              <a:rPr lang="en-US" altLang="zh-CN" sz="1600" b="1" dirty="0"/>
              <a:t>}</a:t>
            </a:r>
            <a:endParaRPr lang="zh-CN" altLang="en-US" sz="1600" b="1" dirty="0"/>
          </a:p>
        </p:txBody>
      </p:sp>
      <p:sp>
        <p:nvSpPr>
          <p:cNvPr id="4" name="Rectangle 2"/>
          <p:cNvSpPr>
            <a:spLocks noGrp="1" noChangeArrowheads="1"/>
          </p:cNvSpPr>
          <p:nvPr>
            <p:ph type="title"/>
          </p:nvPr>
        </p:nvSpPr>
        <p:spPr>
          <a:xfrm>
            <a:off x="676926" y="188640"/>
            <a:ext cx="7772400" cy="6588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2.5.2  const</a:t>
            </a:r>
            <a:r>
              <a:rPr lang="zh-CN" altLang="zh-CN" sz="3200" b="1" dirty="0">
                <a:solidFill>
                  <a:srgbClr val="C00000"/>
                </a:solidFill>
              </a:rPr>
              <a:t>、</a:t>
            </a:r>
            <a:r>
              <a:rPr lang="en-US" altLang="zh-CN" sz="3200" b="1" dirty="0" err="1">
                <a:solidFill>
                  <a:srgbClr val="C00000"/>
                </a:solidFill>
              </a:rPr>
              <a:t>constexpr</a:t>
            </a:r>
            <a:r>
              <a:rPr lang="zh-CN" altLang="zh-CN" sz="3200" b="1" dirty="0">
                <a:solidFill>
                  <a:srgbClr val="C00000"/>
                </a:solidFill>
              </a:rPr>
              <a:t>与指针</a:t>
            </a:r>
            <a:endParaRPr lang="zh-CN" altLang="en-US" sz="3200" b="1" dirty="0">
              <a:solidFill>
                <a:srgbClr val="C00000"/>
              </a:solidFill>
            </a:endParaRPr>
          </a:p>
        </p:txBody>
      </p:sp>
    </p:spTree>
    <p:extLst>
      <p:ext uri="{BB962C8B-B14F-4D97-AF65-F5344CB8AC3E}">
        <p14:creationId xmlns:p14="http://schemas.microsoft.com/office/powerpoint/2010/main" val="19359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1000"/>
                                        <p:tgtEl>
                                          <p:spTgt spid="3">
                                            <p:txEl>
                                              <p:pRg st="12" end="12"/>
                                            </p:txEl>
                                          </p:spTgt>
                                        </p:tgtEl>
                                      </p:cBhvr>
                                    </p:animEffect>
                                    <p:anim calcmode="lin" valueType="num">
                                      <p:cBhvr>
                                        <p:cTn id="6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1000"/>
                                        <p:tgtEl>
                                          <p:spTgt spid="3">
                                            <p:txEl>
                                              <p:pRg st="13" end="13"/>
                                            </p:txEl>
                                          </p:spTgt>
                                        </p:tgtEl>
                                      </p:cBhvr>
                                    </p:animEffect>
                                    <p:anim calcmode="lin" valueType="num">
                                      <p:cBhvr>
                                        <p:cTn id="7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1000"/>
                                        <p:tgtEl>
                                          <p:spTgt spid="3">
                                            <p:txEl>
                                              <p:pRg st="14" end="14"/>
                                            </p:txEl>
                                          </p:spTgt>
                                        </p:tgtEl>
                                      </p:cBhvr>
                                    </p:animEffect>
                                    <p:anim calcmode="lin" valueType="num">
                                      <p:cBhvr>
                                        <p:cTn id="7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Effect transition="in" filter="fade">
                                      <p:cBhvr>
                                        <p:cTn id="81" dur="1000"/>
                                        <p:tgtEl>
                                          <p:spTgt spid="3">
                                            <p:txEl>
                                              <p:pRg st="15" end="15"/>
                                            </p:txEl>
                                          </p:spTgt>
                                        </p:tgtEl>
                                      </p:cBhvr>
                                    </p:animEffect>
                                    <p:anim calcmode="lin" valueType="num">
                                      <p:cBhvr>
                                        <p:cTn id="8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Effect transition="in" filter="fade">
                                      <p:cBhvr>
                                        <p:cTn id="86" dur="1000"/>
                                        <p:tgtEl>
                                          <p:spTgt spid="3">
                                            <p:txEl>
                                              <p:pRg st="16" end="16"/>
                                            </p:txEl>
                                          </p:spTgt>
                                        </p:tgtEl>
                                      </p:cBhvr>
                                    </p:animEffect>
                                    <p:anim calcmode="lin" valueType="num">
                                      <p:cBhvr>
                                        <p:cTn id="8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Effect transition="in" filter="fade">
                                      <p:cBhvr>
                                        <p:cTn id="91" dur="1000"/>
                                        <p:tgtEl>
                                          <p:spTgt spid="3">
                                            <p:txEl>
                                              <p:pRg st="17" end="17"/>
                                            </p:txEl>
                                          </p:spTgt>
                                        </p:tgtEl>
                                      </p:cBhvr>
                                    </p:animEffect>
                                    <p:anim calcmode="lin" valueType="num">
                                      <p:cBhvr>
                                        <p:cTn id="92"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
                                            <p:txEl>
                                              <p:pRg st="18" end="18"/>
                                            </p:txEl>
                                          </p:spTgt>
                                        </p:tgtEl>
                                        <p:attrNameLst>
                                          <p:attrName>style.visibility</p:attrName>
                                        </p:attrNameLst>
                                      </p:cBhvr>
                                      <p:to>
                                        <p:strVal val="visible"/>
                                      </p:to>
                                    </p:set>
                                    <p:animEffect transition="in" filter="fade">
                                      <p:cBhvr>
                                        <p:cTn id="96" dur="1000"/>
                                        <p:tgtEl>
                                          <p:spTgt spid="3">
                                            <p:txEl>
                                              <p:pRg st="18" end="18"/>
                                            </p:txEl>
                                          </p:spTgt>
                                        </p:tgtEl>
                                      </p:cBhvr>
                                    </p:animEffect>
                                    <p:anim calcmode="lin" valueType="num">
                                      <p:cBhvr>
                                        <p:cTn id="97"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8"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
                                            <p:txEl>
                                              <p:pRg st="19" end="19"/>
                                            </p:txEl>
                                          </p:spTgt>
                                        </p:tgtEl>
                                        <p:attrNameLst>
                                          <p:attrName>style.visibility</p:attrName>
                                        </p:attrNameLst>
                                      </p:cBhvr>
                                      <p:to>
                                        <p:strVal val="visible"/>
                                      </p:to>
                                    </p:set>
                                    <p:animEffect transition="in" filter="fade">
                                      <p:cBhvr>
                                        <p:cTn id="101" dur="1000"/>
                                        <p:tgtEl>
                                          <p:spTgt spid="3">
                                            <p:txEl>
                                              <p:pRg st="19" end="19"/>
                                            </p:txEl>
                                          </p:spTgt>
                                        </p:tgtEl>
                                      </p:cBhvr>
                                    </p:animEffect>
                                    <p:anim calcmode="lin" valueType="num">
                                      <p:cBhvr>
                                        <p:cTn id="102"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xfrm>
            <a:off x="539552" y="188640"/>
            <a:ext cx="8280275"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2.5.2  const</a:t>
            </a:r>
            <a:r>
              <a:rPr lang="zh-CN" altLang="zh-CN" sz="3200" b="1" dirty="0">
                <a:solidFill>
                  <a:srgbClr val="C00000"/>
                </a:solidFill>
              </a:rPr>
              <a:t>、</a:t>
            </a:r>
            <a:r>
              <a:rPr lang="en-US" altLang="zh-CN" sz="3200" b="1" dirty="0" err="1">
                <a:solidFill>
                  <a:srgbClr val="C00000"/>
                </a:solidFill>
              </a:rPr>
              <a:t>constexpr</a:t>
            </a:r>
            <a:r>
              <a:rPr lang="zh-CN" altLang="zh-CN" sz="3200" b="1" dirty="0">
                <a:solidFill>
                  <a:srgbClr val="C00000"/>
                </a:solidFill>
              </a:rPr>
              <a:t>与指针</a:t>
            </a:r>
            <a:endParaRPr lang="en-US" altLang="zh-CN" sz="3200" b="1" dirty="0">
              <a:solidFill>
                <a:srgbClr val="C00000"/>
              </a:solidFill>
            </a:endParaRPr>
          </a:p>
        </p:txBody>
      </p:sp>
      <p:sp>
        <p:nvSpPr>
          <p:cNvPr id="22530" name="Rectangle 2"/>
          <p:cNvSpPr>
            <a:spLocks noGrp="1" noChangeArrowheads="1"/>
          </p:cNvSpPr>
          <p:nvPr>
            <p:ph idx="1"/>
          </p:nvPr>
        </p:nvSpPr>
        <p:spPr>
          <a:xfrm>
            <a:off x="179512" y="1052736"/>
            <a:ext cx="8784975" cy="5616624"/>
          </a:xfrm>
        </p:spPr>
        <p:txBody>
          <a:bodyPr/>
          <a:lstStyle/>
          <a:p>
            <a:pPr eaLnBrk="1" hangingPunct="1">
              <a:spcBef>
                <a:spcPts val="600"/>
              </a:spcBef>
              <a:spcAft>
                <a:spcPts val="600"/>
              </a:spcAft>
              <a:buFontTx/>
              <a:buNone/>
            </a:pPr>
            <a:r>
              <a:rPr lang="en-US" altLang="zh-CN" sz="2400" b="1" dirty="0">
                <a:solidFill>
                  <a:srgbClr val="0000CC"/>
                </a:solidFill>
              </a:rPr>
              <a:t>2. const</a:t>
            </a:r>
            <a:r>
              <a:rPr lang="zh-CN" altLang="en-US" sz="2400" b="1" dirty="0">
                <a:solidFill>
                  <a:srgbClr val="0000CC"/>
                </a:solidFill>
              </a:rPr>
              <a:t>对指针和变量之间的相互赋值产生影响</a:t>
            </a:r>
            <a:endParaRPr lang="en-US" altLang="zh-CN" sz="2400" b="1" dirty="0">
              <a:solidFill>
                <a:srgbClr val="0000CC"/>
              </a:solidFill>
            </a:endParaRPr>
          </a:p>
          <a:p>
            <a:pPr lvl="1" eaLnBrk="1" hangingPunct="1">
              <a:spcBef>
                <a:spcPts val="600"/>
              </a:spcBef>
              <a:spcAft>
                <a:spcPts val="600"/>
              </a:spcAft>
            </a:pPr>
            <a:r>
              <a:rPr lang="en-US" altLang="zh-CN" sz="2200" b="1" dirty="0"/>
              <a:t>const</a:t>
            </a:r>
            <a:r>
              <a:rPr lang="zh-CN" altLang="en-US" sz="2200" b="1" dirty="0"/>
              <a:t>对象的地址只能赋值给指向</a:t>
            </a:r>
            <a:r>
              <a:rPr lang="en-US" altLang="zh-CN" sz="2200" b="1" dirty="0"/>
              <a:t>const</a:t>
            </a:r>
            <a:r>
              <a:rPr lang="zh-CN" altLang="en-US" sz="2200" b="1" dirty="0"/>
              <a:t>对象的指针</a:t>
            </a:r>
            <a:endParaRPr lang="en-US" altLang="zh-CN" sz="2200" b="1" dirty="0"/>
          </a:p>
          <a:p>
            <a:pPr lvl="1" eaLnBrk="1" hangingPunct="1">
              <a:spcBef>
                <a:spcPts val="600"/>
              </a:spcBef>
              <a:spcAft>
                <a:spcPts val="600"/>
              </a:spcAft>
            </a:pPr>
            <a:r>
              <a:rPr lang="zh-CN" altLang="en-US" sz="2200" b="1" dirty="0" smtClean="0"/>
              <a:t>指向</a:t>
            </a:r>
            <a:r>
              <a:rPr lang="en-US" altLang="zh-CN" sz="2200" b="1" dirty="0"/>
              <a:t>const</a:t>
            </a:r>
            <a:r>
              <a:rPr lang="zh-CN" altLang="en-US" sz="2200" b="1" dirty="0"/>
              <a:t>对象的指针可以指向常量对象，也可以指向非常量</a:t>
            </a:r>
            <a:r>
              <a:rPr lang="zh-CN" altLang="en-US" sz="2200" b="1" dirty="0" smtClean="0"/>
              <a:t>对象</a:t>
            </a:r>
            <a:endParaRPr lang="zh-CN" altLang="en-US" sz="2200" b="1" dirty="0"/>
          </a:p>
          <a:p>
            <a:pPr eaLnBrk="1" hangingPunct="1">
              <a:spcBef>
                <a:spcPts val="600"/>
              </a:spcBef>
              <a:spcAft>
                <a:spcPts val="600"/>
              </a:spcAft>
              <a:buFontTx/>
              <a:buNone/>
            </a:pPr>
            <a:r>
              <a:rPr lang="en-US" altLang="zh-CN" sz="2200" b="1" dirty="0" smtClean="0"/>
              <a:t>	</a:t>
            </a:r>
            <a:r>
              <a:rPr lang="zh-CN" altLang="en-US" sz="2200" b="1" dirty="0" smtClean="0"/>
              <a:t>举例</a:t>
            </a:r>
            <a:r>
              <a:rPr lang="zh-CN" altLang="en-US" sz="2200" b="1" dirty="0"/>
              <a:t>：</a:t>
            </a:r>
          </a:p>
          <a:p>
            <a:pPr lvl="2" eaLnBrk="1" hangingPunct="1">
              <a:spcBef>
                <a:spcPts val="600"/>
              </a:spcBef>
              <a:spcAft>
                <a:spcPts val="0"/>
              </a:spcAft>
              <a:buFontTx/>
              <a:buNone/>
            </a:pPr>
            <a:r>
              <a:rPr lang="en-US" altLang="zh-CN" sz="2000" b="1" dirty="0"/>
              <a:t>int x=9;		//L1</a:t>
            </a:r>
          </a:p>
          <a:p>
            <a:pPr lvl="2" eaLnBrk="1" hangingPunct="1">
              <a:spcBef>
                <a:spcPts val="600"/>
              </a:spcBef>
              <a:spcAft>
                <a:spcPts val="0"/>
              </a:spcAft>
              <a:buNone/>
            </a:pPr>
            <a:r>
              <a:rPr lang="en-US" altLang="zh-CN" sz="2000" b="1" dirty="0"/>
              <a:t>const int y=9;	//L2</a:t>
            </a:r>
            <a:r>
              <a:rPr lang="zh-CN" altLang="en-US" sz="2000" b="1" dirty="0"/>
              <a:t>，</a:t>
            </a:r>
            <a:r>
              <a:rPr lang="en-US" altLang="zh-CN" sz="2000" b="1" dirty="0"/>
              <a:t>const</a:t>
            </a:r>
            <a:r>
              <a:rPr lang="zh-CN" altLang="en-US" sz="2000" b="1" dirty="0"/>
              <a:t>对象，只能由指向常量的指针指向</a:t>
            </a:r>
            <a:endParaRPr lang="en-US" altLang="zh-CN" sz="2000" b="1" dirty="0"/>
          </a:p>
          <a:p>
            <a:pPr lvl="2" eaLnBrk="1" hangingPunct="1">
              <a:spcBef>
                <a:spcPts val="600"/>
              </a:spcBef>
              <a:spcAft>
                <a:spcPts val="0"/>
              </a:spcAft>
              <a:buFontTx/>
              <a:buNone/>
            </a:pPr>
            <a:r>
              <a:rPr lang="en-US" altLang="zh-CN" sz="2000" b="1" dirty="0"/>
              <a:t>Int </a:t>
            </a:r>
            <a:r>
              <a:rPr lang="zh-CN" altLang="en-US" sz="2000" b="1" dirty="0"/>
              <a:t>*</a:t>
            </a:r>
            <a:r>
              <a:rPr lang="en-US" altLang="zh-CN" sz="2000" b="1" dirty="0"/>
              <a:t>p1;		//L3</a:t>
            </a:r>
          </a:p>
          <a:p>
            <a:pPr lvl="2" eaLnBrk="1" hangingPunct="1">
              <a:spcBef>
                <a:spcPts val="600"/>
              </a:spcBef>
              <a:spcAft>
                <a:spcPts val="0"/>
              </a:spcAft>
              <a:buFontTx/>
              <a:buNone/>
            </a:pPr>
            <a:r>
              <a:rPr lang="en-US" altLang="zh-CN" sz="2000" b="1" dirty="0"/>
              <a:t>const int *p2;	//L4</a:t>
            </a:r>
            <a:r>
              <a:rPr lang="zh-CN" altLang="en-US" sz="2000" b="1" dirty="0"/>
              <a:t>，指向常量的指针</a:t>
            </a:r>
            <a:endParaRPr lang="en-US" altLang="zh-CN" sz="2000" b="1" dirty="0"/>
          </a:p>
          <a:p>
            <a:pPr lvl="2" eaLnBrk="1" hangingPunct="1">
              <a:spcBef>
                <a:spcPts val="600"/>
              </a:spcBef>
              <a:spcAft>
                <a:spcPts val="0"/>
              </a:spcAft>
              <a:buFontTx/>
              <a:buNone/>
            </a:pPr>
            <a:r>
              <a:rPr lang="en-US" altLang="zh-CN" sz="2000" b="1" dirty="0"/>
              <a:t>p1=&amp;x;		//L5</a:t>
            </a:r>
            <a:r>
              <a:rPr lang="zh-CN" altLang="en-US" sz="2000" b="1" dirty="0"/>
              <a:t>，赋值正确</a:t>
            </a:r>
            <a:r>
              <a:rPr lang="en-US" altLang="zh-CN" sz="2000" b="1" dirty="0"/>
              <a:t>	</a:t>
            </a:r>
          </a:p>
          <a:p>
            <a:pPr lvl="2" eaLnBrk="1" hangingPunct="1">
              <a:spcBef>
                <a:spcPts val="600"/>
              </a:spcBef>
              <a:spcAft>
                <a:spcPts val="0"/>
              </a:spcAft>
              <a:buFontTx/>
              <a:buNone/>
            </a:pPr>
            <a:r>
              <a:rPr lang="en-US" altLang="zh-CN" sz="2000" b="1" dirty="0">
                <a:solidFill>
                  <a:srgbClr val="FF0000"/>
                </a:solidFill>
              </a:rPr>
              <a:t>p1=&amp;y;		//L6</a:t>
            </a:r>
            <a:r>
              <a:rPr lang="zh-CN" altLang="en-US" sz="2000" b="1" dirty="0">
                <a:solidFill>
                  <a:srgbClr val="FF0000"/>
                </a:solidFill>
              </a:rPr>
              <a:t>，赋值错误</a:t>
            </a:r>
            <a:endParaRPr lang="en-US" altLang="zh-CN" sz="2000" b="1" dirty="0">
              <a:solidFill>
                <a:srgbClr val="FF0000"/>
              </a:solidFill>
            </a:endParaRPr>
          </a:p>
          <a:p>
            <a:pPr lvl="2" eaLnBrk="1" hangingPunct="1">
              <a:spcBef>
                <a:spcPts val="600"/>
              </a:spcBef>
              <a:spcAft>
                <a:spcPts val="0"/>
              </a:spcAft>
              <a:buFontTx/>
              <a:buNone/>
            </a:pPr>
            <a:r>
              <a:rPr lang="en-US" altLang="zh-CN" sz="2000" b="1" dirty="0"/>
              <a:t>p2=&amp;x;		//L7</a:t>
            </a:r>
            <a:r>
              <a:rPr lang="zh-CN" altLang="en-US" sz="2000" b="1" dirty="0"/>
              <a:t>，赋值正确</a:t>
            </a:r>
            <a:endParaRPr lang="en-US" altLang="zh-CN" sz="2000" b="1" dirty="0"/>
          </a:p>
          <a:p>
            <a:pPr lvl="2" eaLnBrk="1" hangingPunct="1">
              <a:spcBef>
                <a:spcPts val="600"/>
              </a:spcBef>
              <a:spcAft>
                <a:spcPts val="0"/>
              </a:spcAft>
              <a:buFontTx/>
              <a:buNone/>
            </a:pPr>
            <a:r>
              <a:rPr lang="en-US" altLang="zh-CN" sz="2000" b="1" dirty="0"/>
              <a:t>p2=&amp;y		//L8</a:t>
            </a:r>
            <a:r>
              <a:rPr lang="zh-CN" altLang="en-US" sz="2000" b="1" dirty="0"/>
              <a:t>，赋值正确</a:t>
            </a:r>
            <a:endParaRPr lang="en-US" altLang="zh-CN" sz="2000" b="1" dirty="0"/>
          </a:p>
          <a:p>
            <a:pPr lvl="2" eaLnBrk="1" hangingPunct="1">
              <a:buFontTx/>
              <a:buNone/>
            </a:pPr>
            <a:endParaRPr lang="en-US" altLang="zh-CN" sz="1800" b="1" dirty="0"/>
          </a:p>
        </p:txBody>
      </p:sp>
    </p:spTree>
    <p:extLst>
      <p:ext uri="{BB962C8B-B14F-4D97-AF65-F5344CB8AC3E}">
        <p14:creationId xmlns:p14="http://schemas.microsoft.com/office/powerpoint/2010/main" val="14227367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animEffect transition="in" filter="fade">
                                      <p:cBhvr>
                                        <p:cTn id="19" dur="500"/>
                                        <p:tgtEl>
                                          <p:spTgt spid="22530">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530">
                                            <p:txEl>
                                              <p:pRg st="4" end="4"/>
                                            </p:txEl>
                                          </p:spTgt>
                                        </p:tgtEl>
                                        <p:attrNameLst>
                                          <p:attrName>style.visibility</p:attrName>
                                        </p:attrNameLst>
                                      </p:cBhvr>
                                      <p:to>
                                        <p:strVal val="visible"/>
                                      </p:to>
                                    </p:set>
                                    <p:animEffect transition="in" filter="fade">
                                      <p:cBhvr>
                                        <p:cTn id="22" dur="500"/>
                                        <p:tgtEl>
                                          <p:spTgt spid="2253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530">
                                            <p:txEl>
                                              <p:pRg st="5" end="5"/>
                                            </p:txEl>
                                          </p:spTgt>
                                        </p:tgtEl>
                                        <p:attrNameLst>
                                          <p:attrName>style.visibility</p:attrName>
                                        </p:attrNameLst>
                                      </p:cBhvr>
                                      <p:to>
                                        <p:strVal val="visible"/>
                                      </p:to>
                                    </p:set>
                                    <p:animEffect transition="in" filter="fade">
                                      <p:cBhvr>
                                        <p:cTn id="25" dur="500"/>
                                        <p:tgtEl>
                                          <p:spTgt spid="2253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530">
                                            <p:txEl>
                                              <p:pRg st="6" end="6"/>
                                            </p:txEl>
                                          </p:spTgt>
                                        </p:tgtEl>
                                        <p:attrNameLst>
                                          <p:attrName>style.visibility</p:attrName>
                                        </p:attrNameLst>
                                      </p:cBhvr>
                                      <p:to>
                                        <p:strVal val="visible"/>
                                      </p:to>
                                    </p:set>
                                    <p:animEffect transition="in" filter="fade">
                                      <p:cBhvr>
                                        <p:cTn id="28" dur="500"/>
                                        <p:tgtEl>
                                          <p:spTgt spid="2253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530">
                                            <p:txEl>
                                              <p:pRg st="7" end="7"/>
                                            </p:txEl>
                                          </p:spTgt>
                                        </p:tgtEl>
                                        <p:attrNameLst>
                                          <p:attrName>style.visibility</p:attrName>
                                        </p:attrNameLst>
                                      </p:cBhvr>
                                      <p:to>
                                        <p:strVal val="visible"/>
                                      </p:to>
                                    </p:set>
                                    <p:animEffect transition="in" filter="fade">
                                      <p:cBhvr>
                                        <p:cTn id="31" dur="500"/>
                                        <p:tgtEl>
                                          <p:spTgt spid="22530">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530">
                                            <p:txEl>
                                              <p:pRg st="8" end="8"/>
                                            </p:txEl>
                                          </p:spTgt>
                                        </p:tgtEl>
                                        <p:attrNameLst>
                                          <p:attrName>style.visibility</p:attrName>
                                        </p:attrNameLst>
                                      </p:cBhvr>
                                      <p:to>
                                        <p:strVal val="visible"/>
                                      </p:to>
                                    </p:set>
                                    <p:animEffect transition="in" filter="fade">
                                      <p:cBhvr>
                                        <p:cTn id="34" dur="500"/>
                                        <p:tgtEl>
                                          <p:spTgt spid="22530">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530">
                                            <p:txEl>
                                              <p:pRg st="9" end="9"/>
                                            </p:txEl>
                                          </p:spTgt>
                                        </p:tgtEl>
                                        <p:attrNameLst>
                                          <p:attrName>style.visibility</p:attrName>
                                        </p:attrNameLst>
                                      </p:cBhvr>
                                      <p:to>
                                        <p:strVal val="visible"/>
                                      </p:to>
                                    </p:set>
                                    <p:animEffect transition="in" filter="fade">
                                      <p:cBhvr>
                                        <p:cTn id="37" dur="500"/>
                                        <p:tgtEl>
                                          <p:spTgt spid="22530">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2530">
                                            <p:txEl>
                                              <p:pRg st="10" end="10"/>
                                            </p:txEl>
                                          </p:spTgt>
                                        </p:tgtEl>
                                        <p:attrNameLst>
                                          <p:attrName>style.visibility</p:attrName>
                                        </p:attrNameLst>
                                      </p:cBhvr>
                                      <p:to>
                                        <p:strVal val="visible"/>
                                      </p:to>
                                    </p:set>
                                    <p:animEffect transition="in" filter="fade">
                                      <p:cBhvr>
                                        <p:cTn id="40" dur="500"/>
                                        <p:tgtEl>
                                          <p:spTgt spid="22530">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2530">
                                            <p:txEl>
                                              <p:pRg st="11" end="11"/>
                                            </p:txEl>
                                          </p:spTgt>
                                        </p:tgtEl>
                                        <p:attrNameLst>
                                          <p:attrName>style.visibility</p:attrName>
                                        </p:attrNameLst>
                                      </p:cBhvr>
                                      <p:to>
                                        <p:strVal val="visible"/>
                                      </p:to>
                                    </p:set>
                                    <p:animEffect transition="in" filter="fade">
                                      <p:cBhvr>
                                        <p:cTn id="43" dur="500"/>
                                        <p:tgtEl>
                                          <p:spTgt spid="2253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b="1" dirty="0">
                <a:solidFill>
                  <a:srgbClr val="0000CC"/>
                </a:solidFill>
              </a:rPr>
              <a:t>1. </a:t>
            </a:r>
            <a:r>
              <a:rPr lang="zh-CN" altLang="en-US" sz="2400" b="1" dirty="0">
                <a:solidFill>
                  <a:srgbClr val="0000CC"/>
                </a:solidFill>
              </a:rPr>
              <a:t>概念与功能</a:t>
            </a:r>
            <a:endParaRPr lang="en-US" altLang="zh-CN" sz="2400" b="1" dirty="0">
              <a:solidFill>
                <a:srgbClr val="0000CC"/>
              </a:solidFill>
            </a:endParaRPr>
          </a:p>
          <a:p>
            <a:pPr lvl="1"/>
            <a:r>
              <a:rPr lang="zh-CN" altLang="zh-CN" sz="2400" b="1" dirty="0"/>
              <a:t>在定义引用时，可以用</a:t>
            </a:r>
            <a:r>
              <a:rPr lang="en-US" altLang="zh-CN" sz="2400" b="1" dirty="0"/>
              <a:t>const</a:t>
            </a:r>
            <a:r>
              <a:rPr lang="zh-CN" altLang="zh-CN" sz="2400" b="1" dirty="0"/>
              <a:t>进行限制，使它成为不允许被修改的常量引用</a:t>
            </a:r>
            <a:r>
              <a:rPr lang="zh-CN" altLang="en-US" sz="2400" b="1" dirty="0"/>
              <a:t>。</a:t>
            </a:r>
            <a:endParaRPr lang="en-US" altLang="zh-CN" sz="2400" b="1" dirty="0"/>
          </a:p>
          <a:p>
            <a:pPr lvl="1"/>
            <a:r>
              <a:rPr lang="zh-CN" altLang="en-US" sz="2400" b="1" dirty="0"/>
              <a:t>举例：</a:t>
            </a:r>
            <a:endParaRPr lang="en-US" altLang="zh-CN" sz="2400" b="1" dirty="0"/>
          </a:p>
          <a:p>
            <a:pPr marL="800100" lvl="2" indent="0">
              <a:buNone/>
            </a:pPr>
            <a:r>
              <a:rPr lang="en-US" altLang="zh-CN" b="1" dirty="0"/>
              <a:t>int  </a:t>
            </a:r>
            <a:r>
              <a:rPr lang="en-US" altLang="zh-CN" b="1" dirty="0" err="1"/>
              <a:t>i</a:t>
            </a:r>
            <a:r>
              <a:rPr lang="en-US" altLang="zh-CN" b="1" dirty="0"/>
              <a:t>=9,</a:t>
            </a:r>
            <a:endParaRPr lang="zh-CN" altLang="zh-CN" sz="3200" b="1" dirty="0"/>
          </a:p>
          <a:p>
            <a:pPr marL="800100" lvl="2" indent="0">
              <a:buNone/>
            </a:pPr>
            <a:r>
              <a:rPr lang="en-US" altLang="zh-CN" b="1" dirty="0"/>
              <a:t>int  &amp;</a:t>
            </a:r>
            <a:r>
              <a:rPr lang="en-US" altLang="zh-CN" b="1" dirty="0" err="1"/>
              <a:t>rr</a:t>
            </a:r>
            <a:r>
              <a:rPr lang="en-US" altLang="zh-CN" b="1" dirty="0"/>
              <a:t>=</a:t>
            </a:r>
            <a:r>
              <a:rPr lang="en-US" altLang="zh-CN" b="1" dirty="0" err="1"/>
              <a:t>i</a:t>
            </a:r>
            <a:r>
              <a:rPr lang="en-US" altLang="zh-CN" b="1" dirty="0"/>
              <a:t>;        </a:t>
            </a:r>
            <a:endParaRPr lang="zh-CN" altLang="zh-CN" sz="3200" b="1" dirty="0"/>
          </a:p>
          <a:p>
            <a:pPr marL="800100" lvl="2" indent="0">
              <a:buNone/>
            </a:pPr>
            <a:r>
              <a:rPr lang="en-US" altLang="zh-CN" b="1" dirty="0"/>
              <a:t>const	int &amp;</a:t>
            </a:r>
            <a:r>
              <a:rPr lang="en-US" altLang="zh-CN" b="1" dirty="0" err="1"/>
              <a:t>ir</a:t>
            </a:r>
            <a:r>
              <a:rPr lang="en-US" altLang="zh-CN" b="1" dirty="0"/>
              <a:t>=</a:t>
            </a:r>
            <a:r>
              <a:rPr lang="en-US" altLang="zh-CN" b="1" dirty="0" err="1"/>
              <a:t>i</a:t>
            </a:r>
            <a:r>
              <a:rPr lang="en-US" altLang="zh-CN" b="1" dirty="0"/>
              <a:t>;</a:t>
            </a:r>
            <a:endParaRPr lang="zh-CN" altLang="zh-CN" sz="3200" b="1" dirty="0"/>
          </a:p>
          <a:p>
            <a:pPr marL="800100" lvl="2" indent="0">
              <a:buNone/>
            </a:pPr>
            <a:r>
              <a:rPr lang="en-US" altLang="zh-CN" b="1" dirty="0" err="1"/>
              <a:t>rr</a:t>
            </a:r>
            <a:r>
              <a:rPr lang="en-US" altLang="zh-CN" b="1" dirty="0"/>
              <a:t>=8;</a:t>
            </a:r>
            <a:endParaRPr lang="zh-CN" altLang="zh-CN" sz="3200" b="1" dirty="0"/>
          </a:p>
          <a:p>
            <a:pPr marL="800100" lvl="2" indent="0">
              <a:buNone/>
            </a:pPr>
            <a:r>
              <a:rPr lang="en-US" altLang="zh-CN" b="1" dirty="0" err="1">
                <a:solidFill>
                  <a:srgbClr val="C00000"/>
                </a:solidFill>
              </a:rPr>
              <a:t>ir</a:t>
            </a:r>
            <a:r>
              <a:rPr lang="en-US" altLang="zh-CN" b="1" dirty="0">
                <a:solidFill>
                  <a:srgbClr val="C00000"/>
                </a:solidFill>
              </a:rPr>
              <a:t>=7;             </a:t>
            </a:r>
            <a:r>
              <a:rPr lang="en-US" altLang="zh-CN" b="1" dirty="0"/>
              <a:t>		//</a:t>
            </a:r>
            <a:r>
              <a:rPr lang="zh-CN" altLang="zh-CN" b="1" dirty="0"/>
              <a:t>错误</a:t>
            </a:r>
            <a:r>
              <a:rPr lang="zh-CN" altLang="en-US" b="1" dirty="0"/>
              <a:t>，</a:t>
            </a:r>
            <a:r>
              <a:rPr lang="en-US" altLang="zh-CN" b="1" dirty="0" err="1"/>
              <a:t>ir</a:t>
            </a:r>
            <a:r>
              <a:rPr lang="zh-CN" altLang="en-US" b="1" dirty="0"/>
              <a:t>为</a:t>
            </a:r>
            <a:r>
              <a:rPr lang="en-US" altLang="zh-CN" b="1" dirty="0"/>
              <a:t>const</a:t>
            </a:r>
            <a:endParaRPr lang="zh-CN" altLang="zh-CN" sz="3200" b="1" dirty="0"/>
          </a:p>
          <a:p>
            <a:pPr marL="457200" lvl="1" indent="0">
              <a:buNone/>
            </a:pPr>
            <a:endParaRPr lang="zh-CN" altLang="en-US" dirty="0"/>
          </a:p>
        </p:txBody>
      </p:sp>
      <p:sp>
        <p:nvSpPr>
          <p:cNvPr id="4" name="Rectangle 16"/>
          <p:cNvSpPr>
            <a:spLocks noChangeArrowheads="1"/>
          </p:cNvSpPr>
          <p:nvPr/>
        </p:nvSpPr>
        <p:spPr bwMode="auto">
          <a:xfrm>
            <a:off x="721519" y="102545"/>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200" b="1" dirty="0">
                <a:solidFill>
                  <a:srgbClr val="C00000"/>
                </a:solidFill>
                <a:latin typeface="+mj-lt"/>
                <a:ea typeface="+mj-ea"/>
                <a:cs typeface="+mj-cs"/>
              </a:rPr>
              <a:t>2.5.3  const</a:t>
            </a:r>
            <a:r>
              <a:rPr lang="zh-CN" altLang="zh-CN" sz="3200" b="1" dirty="0">
                <a:solidFill>
                  <a:srgbClr val="C00000"/>
                </a:solidFill>
                <a:latin typeface="+mj-lt"/>
                <a:ea typeface="+mj-ea"/>
                <a:cs typeface="+mj-cs"/>
              </a:rPr>
              <a:t>与引用</a:t>
            </a:r>
          </a:p>
        </p:txBody>
      </p:sp>
    </p:spTree>
    <p:extLst>
      <p:ext uri="{BB962C8B-B14F-4D97-AF65-F5344CB8AC3E}">
        <p14:creationId xmlns:p14="http://schemas.microsoft.com/office/powerpoint/2010/main" val="5439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105245" y="1121470"/>
            <a:ext cx="5040312" cy="4608612"/>
          </a:xfrm>
        </p:spPr>
        <p:txBody>
          <a:bodyPr/>
          <a:lstStyle/>
          <a:p>
            <a:pPr eaLnBrk="1" hangingPunct="1">
              <a:buFontTx/>
              <a:buNone/>
            </a:pPr>
            <a:r>
              <a:rPr lang="en-US" altLang="zh-CN" sz="2400" b="1" dirty="0">
                <a:solidFill>
                  <a:srgbClr val="0000CC"/>
                </a:solidFill>
              </a:rPr>
              <a:t>2. </a:t>
            </a:r>
            <a:r>
              <a:rPr lang="zh-CN" altLang="en-US" sz="2400" b="1" dirty="0">
                <a:solidFill>
                  <a:srgbClr val="0000CC"/>
                </a:solidFill>
              </a:rPr>
              <a:t>用常数或表达式初始化</a:t>
            </a:r>
          </a:p>
          <a:p>
            <a:pPr lvl="1" eaLnBrk="1" hangingPunct="1">
              <a:buFontTx/>
              <a:buNone/>
            </a:pPr>
            <a:r>
              <a:rPr lang="en-US" altLang="zh-CN" sz="2400" b="1" dirty="0"/>
              <a:t>#include&lt;</a:t>
            </a:r>
            <a:r>
              <a:rPr lang="en-US" altLang="zh-CN" sz="2400" b="1" dirty="0" err="1"/>
              <a:t>iostream.h</a:t>
            </a:r>
            <a:r>
              <a:rPr lang="en-US" altLang="zh-CN" sz="2400" b="1" dirty="0"/>
              <a:t>&gt;</a:t>
            </a:r>
          </a:p>
          <a:p>
            <a:pPr lvl="1" eaLnBrk="1" hangingPunct="1">
              <a:buFontTx/>
              <a:buNone/>
            </a:pPr>
            <a:r>
              <a:rPr lang="en-US" altLang="zh-CN" sz="2400" b="1" dirty="0"/>
              <a:t>void main(){</a:t>
            </a:r>
          </a:p>
          <a:p>
            <a:pPr lvl="1" eaLnBrk="1" hangingPunct="1">
              <a:buFontTx/>
              <a:buNone/>
            </a:pPr>
            <a:r>
              <a:rPr lang="en-US" altLang="zh-CN" sz="2400" b="1" dirty="0"/>
              <a:t>	int </a:t>
            </a:r>
            <a:r>
              <a:rPr lang="en-US" altLang="zh-CN" sz="2400" b="1" dirty="0" err="1"/>
              <a:t>i</a:t>
            </a:r>
            <a:r>
              <a:rPr lang="en-US" altLang="zh-CN" sz="2400" b="1" dirty="0"/>
              <a:t>=10;</a:t>
            </a:r>
          </a:p>
          <a:p>
            <a:pPr lvl="1" eaLnBrk="1" hangingPunct="1">
              <a:buFontTx/>
              <a:buNone/>
            </a:pPr>
            <a:r>
              <a:rPr lang="en-US" altLang="zh-CN" sz="2400" b="1" dirty="0"/>
              <a:t>	const double &amp;x=23+23+i;</a:t>
            </a:r>
          </a:p>
          <a:p>
            <a:pPr lvl="1" eaLnBrk="1" hangingPunct="1">
              <a:buFontTx/>
              <a:buNone/>
            </a:pPr>
            <a:r>
              <a:rPr lang="en-US" altLang="zh-CN" sz="2400" b="1" dirty="0"/>
              <a:t>	</a:t>
            </a:r>
            <a:r>
              <a:rPr lang="en-US" altLang="zh-CN" sz="2400" b="1" dirty="0" err="1"/>
              <a:t>cout</a:t>
            </a:r>
            <a:r>
              <a:rPr lang="en-US" altLang="zh-CN" sz="2400" b="1" dirty="0"/>
              <a:t>&lt;&lt;"x="&lt;&lt;x&lt;&lt;</a:t>
            </a:r>
            <a:r>
              <a:rPr lang="en-US" altLang="zh-CN" sz="2400" b="1" dirty="0" err="1"/>
              <a:t>endl</a:t>
            </a:r>
            <a:r>
              <a:rPr lang="en-US" altLang="zh-CN" sz="2400" b="1" dirty="0"/>
              <a:t>;</a:t>
            </a:r>
          </a:p>
          <a:p>
            <a:pPr lvl="1" eaLnBrk="1" hangingPunct="1">
              <a:buFontTx/>
              <a:buNone/>
            </a:pPr>
            <a:r>
              <a:rPr lang="en-US" altLang="zh-CN" sz="2400" b="1" dirty="0"/>
              <a:t>}</a:t>
            </a:r>
          </a:p>
          <a:p>
            <a:pPr eaLnBrk="1" hangingPunct="1"/>
            <a:endParaRPr lang="zh-CN" altLang="en-US" sz="2000" dirty="0"/>
          </a:p>
        </p:txBody>
      </p:sp>
      <p:sp>
        <p:nvSpPr>
          <p:cNvPr id="59396" name="Text Box 4"/>
          <p:cNvSpPr txBox="1">
            <a:spLocks noChangeArrowheads="1"/>
          </p:cNvSpPr>
          <p:nvPr/>
        </p:nvSpPr>
        <p:spPr bwMode="auto">
          <a:xfrm>
            <a:off x="5724525" y="1562490"/>
            <a:ext cx="3276600" cy="4555735"/>
          </a:xfrm>
          <a:prstGeom prst="rect">
            <a:avLst/>
          </a:prstGeom>
          <a:noFill/>
          <a:ln>
            <a:solidFill>
              <a:schemeClr val="tx1"/>
            </a:solidFill>
          </a:ln>
          <a:extLst/>
        </p:spPr>
        <p:txBody>
          <a:bodyPr wrap="squar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000" b="1" dirty="0">
                <a:latin typeface="Lucida Sans Unicode" panose="020B0602030504020204" pitchFamily="34" charset="0"/>
              </a:rPr>
              <a:t>对于形如</a:t>
            </a:r>
            <a:r>
              <a:rPr kumimoji="1" lang="en-US" altLang="zh-CN" sz="2000" b="1" dirty="0">
                <a:latin typeface="Lucida Sans Unicode" panose="020B0602030504020204" pitchFamily="34" charset="0"/>
              </a:rPr>
              <a:t>T&amp; x</a:t>
            </a:r>
            <a:r>
              <a:rPr kumimoji="1" lang="zh-CN" altLang="en-US" sz="2000" b="1" dirty="0">
                <a:latin typeface="Lucida Sans Unicode" panose="020B0602030504020204" pitchFamily="34" charset="0"/>
              </a:rPr>
              <a:t>的普通引用，必须用一个类型</a:t>
            </a:r>
            <a:r>
              <a:rPr kumimoji="1" lang="en-US" altLang="zh-CN" sz="2000" b="1" dirty="0">
                <a:latin typeface="Lucida Sans Unicode" panose="020B0602030504020204" pitchFamily="34" charset="0"/>
              </a:rPr>
              <a:t>T</a:t>
            </a:r>
            <a:r>
              <a:rPr kumimoji="1" lang="zh-CN" altLang="en-US" sz="2000" b="1" dirty="0">
                <a:latin typeface="Lucida Sans Unicode" panose="020B0602030504020204" pitchFamily="34" charset="0"/>
              </a:rPr>
              <a:t>的左值初始化</a:t>
            </a:r>
            <a:r>
              <a:rPr kumimoji="1" lang="en-US" altLang="zh-CN" sz="2000" b="1" dirty="0">
                <a:latin typeface="Lucida Sans Unicode" panose="020B0602030504020204" pitchFamily="34" charset="0"/>
              </a:rPr>
              <a:t>x</a:t>
            </a:r>
            <a:r>
              <a:rPr kumimoji="1" lang="zh-CN" altLang="en-US" sz="2000" b="1" dirty="0">
                <a:latin typeface="Lucida Sans Unicode" panose="020B0602030504020204" pitchFamily="34" charset="0"/>
              </a:rPr>
              <a:t>。</a:t>
            </a:r>
          </a:p>
          <a:p>
            <a:pPr eaLnBrk="1" hangingPunct="1">
              <a:spcBef>
                <a:spcPct val="0"/>
              </a:spcBef>
              <a:buFontTx/>
              <a:buNone/>
            </a:pPr>
            <a:r>
              <a:rPr kumimoji="1" lang="zh-CN" altLang="en-US" sz="2000" b="1" dirty="0">
                <a:latin typeface="Lucida Sans Unicode" panose="020B0602030504020204" pitchFamily="34" charset="0"/>
              </a:rPr>
              <a:t>对于一个形如</a:t>
            </a:r>
            <a:r>
              <a:rPr kumimoji="1" lang="en-US" altLang="zh-CN" sz="2000" b="1" dirty="0" err="1">
                <a:latin typeface="Lucida Sans Unicode" panose="020B0602030504020204" pitchFamily="34" charset="0"/>
              </a:rPr>
              <a:t>const</a:t>
            </a:r>
            <a:r>
              <a:rPr kumimoji="1" lang="en-US" altLang="zh-CN" sz="2000" b="1" dirty="0">
                <a:latin typeface="Lucida Sans Unicode" panose="020B0602030504020204" pitchFamily="34" charset="0"/>
              </a:rPr>
              <a:t> </a:t>
            </a:r>
            <a:r>
              <a:rPr kumimoji="1" lang="en-US" altLang="zh-CN" sz="2000" b="1" dirty="0" err="1" smtClean="0">
                <a:latin typeface="Lucida Sans Unicode" panose="020B0602030504020204" pitchFamily="34" charset="0"/>
              </a:rPr>
              <a:t>T&amp;x</a:t>
            </a:r>
            <a:r>
              <a:rPr kumimoji="1" lang="zh-CN" altLang="en-US" sz="2000" b="1" dirty="0" smtClean="0">
                <a:latin typeface="Lucida Sans Unicode" panose="020B0602030504020204" pitchFamily="34" charset="0"/>
              </a:rPr>
              <a:t>的引用初始化</a:t>
            </a:r>
            <a:r>
              <a:rPr kumimoji="1" lang="zh-CN" altLang="en-US" sz="2000" b="1" dirty="0">
                <a:latin typeface="Lucida Sans Unicode" panose="020B0602030504020204" pitchFamily="34" charset="0"/>
              </a:rPr>
              <a:t>，则不必是一个左值，甚至可以不是</a:t>
            </a:r>
            <a:r>
              <a:rPr kumimoji="1" lang="en-US" altLang="zh-CN" sz="2000" b="1" dirty="0">
                <a:latin typeface="Lucida Sans Unicode" panose="020B0602030504020204" pitchFamily="34" charset="0"/>
              </a:rPr>
              <a:t>T</a:t>
            </a:r>
            <a:r>
              <a:rPr kumimoji="1" lang="zh-CN" altLang="en-US" sz="2000" b="1" dirty="0">
                <a:latin typeface="Lucida Sans Unicode" panose="020B0602030504020204" pitchFamily="34" charset="0"/>
              </a:rPr>
              <a:t>类型的，其处理过程度如下：</a:t>
            </a:r>
          </a:p>
          <a:p>
            <a:pPr eaLnBrk="1" hangingPunct="1">
              <a:spcBef>
                <a:spcPct val="0"/>
              </a:spcBef>
              <a:buFontTx/>
              <a:buNone/>
            </a:pPr>
            <a:r>
              <a:rPr kumimoji="1" lang="en-US" altLang="zh-CN" sz="2000" b="1" dirty="0">
                <a:latin typeface="Lucida Sans Unicode" panose="020B0602030504020204" pitchFamily="34" charset="0"/>
              </a:rPr>
              <a:t>1</a:t>
            </a:r>
            <a:r>
              <a:rPr kumimoji="1" lang="zh-CN" altLang="en-US" sz="2000" b="1" dirty="0">
                <a:latin typeface="Lucida Sans Unicode" panose="020B0602030504020204" pitchFamily="34" charset="0"/>
              </a:rPr>
              <a:t>、首先，如果需要，将应用</a:t>
            </a:r>
            <a:r>
              <a:rPr kumimoji="1" lang="en-US" altLang="zh-CN" sz="2000" b="1" dirty="0">
                <a:latin typeface="Lucida Sans Unicode" panose="020B0602030504020204" pitchFamily="34" charset="0"/>
              </a:rPr>
              <a:t>T</a:t>
            </a:r>
            <a:r>
              <a:rPr kumimoji="1" lang="zh-CN" altLang="en-US" sz="2000" b="1" dirty="0">
                <a:latin typeface="Lucida Sans Unicode" panose="020B0602030504020204" pitchFamily="34" charset="0"/>
              </a:rPr>
              <a:t>的类型转换。</a:t>
            </a:r>
          </a:p>
          <a:p>
            <a:pPr eaLnBrk="1" hangingPunct="1">
              <a:spcBef>
                <a:spcPct val="0"/>
              </a:spcBef>
              <a:buFontTx/>
              <a:buNone/>
            </a:pPr>
            <a:r>
              <a:rPr kumimoji="1" lang="en-US" altLang="zh-CN" sz="2000" b="1" dirty="0">
                <a:latin typeface="Lucida Sans Unicode" panose="020B0602030504020204" pitchFamily="34" charset="0"/>
              </a:rPr>
              <a:t>2</a:t>
            </a:r>
            <a:r>
              <a:rPr kumimoji="1" lang="zh-CN" altLang="en-US" sz="2000" b="1" dirty="0">
                <a:latin typeface="Lucida Sans Unicode" panose="020B0602030504020204" pitchFamily="34" charset="0"/>
              </a:rPr>
              <a:t>、而后将结果存入一个类型</a:t>
            </a:r>
            <a:r>
              <a:rPr kumimoji="1" lang="en-US" altLang="zh-CN" sz="2000" b="1" dirty="0">
                <a:latin typeface="Lucida Sans Unicode" panose="020B0602030504020204" pitchFamily="34" charset="0"/>
              </a:rPr>
              <a:t>T</a:t>
            </a:r>
            <a:r>
              <a:rPr kumimoji="1" lang="zh-CN" altLang="en-US" sz="2000" b="1" dirty="0">
                <a:latin typeface="Lucida Sans Unicode" panose="020B0602030504020204" pitchFamily="34" charset="0"/>
              </a:rPr>
              <a:t>的临时变量。</a:t>
            </a:r>
          </a:p>
          <a:p>
            <a:pPr eaLnBrk="1" hangingPunct="1">
              <a:spcBef>
                <a:spcPct val="0"/>
              </a:spcBef>
              <a:buFontTx/>
              <a:buNone/>
            </a:pPr>
            <a:r>
              <a:rPr kumimoji="1" lang="en-US" altLang="zh-CN" sz="2000" b="1" dirty="0">
                <a:latin typeface="Lucida Sans Unicode" panose="020B0602030504020204" pitchFamily="34" charset="0"/>
              </a:rPr>
              <a:t>3</a:t>
            </a:r>
            <a:r>
              <a:rPr kumimoji="1" lang="zh-CN" altLang="en-US" sz="2000" b="1" dirty="0">
                <a:latin typeface="Lucida Sans Unicode" panose="020B0602030504020204" pitchFamily="34" charset="0"/>
              </a:rPr>
              <a:t>、最后将此临时变量用作初始式的值。</a:t>
            </a:r>
          </a:p>
          <a:p>
            <a:pPr eaLnBrk="1" hangingPunct="1">
              <a:spcBef>
                <a:spcPct val="50000"/>
              </a:spcBef>
              <a:buFontTx/>
              <a:buNone/>
            </a:pPr>
            <a:endParaRPr kumimoji="1" lang="zh-CN" altLang="en-US" sz="2000" b="1" dirty="0">
              <a:solidFill>
                <a:schemeClr val="bg1"/>
              </a:solidFill>
              <a:latin typeface="Lucida Sans Unicode" panose="020B0602030504020204" pitchFamily="34" charset="0"/>
            </a:endParaRPr>
          </a:p>
        </p:txBody>
      </p:sp>
      <p:sp>
        <p:nvSpPr>
          <p:cNvPr id="59397" name="Line 5"/>
          <p:cNvSpPr>
            <a:spLocks noChangeShapeType="1"/>
          </p:cNvSpPr>
          <p:nvPr/>
        </p:nvSpPr>
        <p:spPr bwMode="auto">
          <a:xfrm>
            <a:off x="3132138" y="1484313"/>
            <a:ext cx="2592387" cy="576262"/>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59398" name="Rectangle 6"/>
          <p:cNvSpPr>
            <a:spLocks noChangeArrowheads="1"/>
          </p:cNvSpPr>
          <p:nvPr/>
        </p:nvSpPr>
        <p:spPr bwMode="auto">
          <a:xfrm>
            <a:off x="2555875" y="4221163"/>
            <a:ext cx="825500"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56</a:t>
            </a:r>
          </a:p>
        </p:txBody>
      </p:sp>
      <p:sp>
        <p:nvSpPr>
          <p:cNvPr id="59399" name="Text Box 7"/>
          <p:cNvSpPr txBox="1">
            <a:spLocks noChangeArrowheads="1"/>
          </p:cNvSpPr>
          <p:nvPr/>
        </p:nvSpPr>
        <p:spPr bwMode="auto">
          <a:xfrm>
            <a:off x="4140200" y="3573463"/>
            <a:ext cx="935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2400" b="1">
                <a:solidFill>
                  <a:srgbClr val="FF0000"/>
                </a:solidFill>
                <a:latin typeface="Lucida Sans Unicode" panose="020B0602030504020204" pitchFamily="34" charset="0"/>
              </a:rPr>
              <a:t>临时内存</a:t>
            </a:r>
          </a:p>
        </p:txBody>
      </p:sp>
      <p:sp>
        <p:nvSpPr>
          <p:cNvPr id="59400" name="Rectangle 8"/>
          <p:cNvSpPr>
            <a:spLocks noChangeArrowheads="1"/>
          </p:cNvSpPr>
          <p:nvPr/>
        </p:nvSpPr>
        <p:spPr bwMode="auto">
          <a:xfrm>
            <a:off x="2555875" y="5084763"/>
            <a:ext cx="1511300"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56.00</a:t>
            </a:r>
          </a:p>
        </p:txBody>
      </p:sp>
      <p:sp>
        <p:nvSpPr>
          <p:cNvPr id="59401" name="Rectangle 9"/>
          <p:cNvSpPr>
            <a:spLocks noChangeArrowheads="1"/>
          </p:cNvSpPr>
          <p:nvPr/>
        </p:nvSpPr>
        <p:spPr bwMode="auto">
          <a:xfrm>
            <a:off x="2555875" y="5734050"/>
            <a:ext cx="1511300"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56.00</a:t>
            </a:r>
          </a:p>
        </p:txBody>
      </p:sp>
      <p:sp>
        <p:nvSpPr>
          <p:cNvPr id="59402" name="Text Box 10"/>
          <p:cNvSpPr txBox="1">
            <a:spLocks noChangeArrowheads="1"/>
          </p:cNvSpPr>
          <p:nvPr/>
        </p:nvSpPr>
        <p:spPr bwMode="auto">
          <a:xfrm>
            <a:off x="2195513" y="5661025"/>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Lucida Sans Unicode" panose="020B0602030504020204" pitchFamily="34" charset="0"/>
              </a:rPr>
              <a:t>x</a:t>
            </a:r>
          </a:p>
        </p:txBody>
      </p:sp>
      <p:sp>
        <p:nvSpPr>
          <p:cNvPr id="59403" name="Freeform 11"/>
          <p:cNvSpPr>
            <a:spLocks/>
          </p:cNvSpPr>
          <p:nvPr/>
        </p:nvSpPr>
        <p:spPr bwMode="auto">
          <a:xfrm>
            <a:off x="3398838" y="3068638"/>
            <a:ext cx="1722437" cy="1266825"/>
          </a:xfrm>
          <a:custGeom>
            <a:avLst/>
            <a:gdLst>
              <a:gd name="T0" fmla="*/ 2147483646 w 1085"/>
              <a:gd name="T1" fmla="*/ 2147483646 h 896"/>
              <a:gd name="T2" fmla="*/ 2147483646 w 1085"/>
              <a:gd name="T3" fmla="*/ 2147483646 h 896"/>
              <a:gd name="T4" fmla="*/ 2147483646 w 1085"/>
              <a:gd name="T5" fmla="*/ 2147483646 h 896"/>
              <a:gd name="T6" fmla="*/ 2147483646 w 1085"/>
              <a:gd name="T7" fmla="*/ 2147483646 h 896"/>
              <a:gd name="T8" fmla="*/ 2147483646 w 1085"/>
              <a:gd name="T9" fmla="*/ 2147483646 h 896"/>
              <a:gd name="T10" fmla="*/ 2147483646 w 1085"/>
              <a:gd name="T11" fmla="*/ 2147483646 h 896"/>
              <a:gd name="T12" fmla="*/ 2147483646 w 1085"/>
              <a:gd name="T13" fmla="*/ 2147483646 h 896"/>
              <a:gd name="T14" fmla="*/ 2147483646 w 1085"/>
              <a:gd name="T15" fmla="*/ 2147483646 h 896"/>
              <a:gd name="T16" fmla="*/ 2147483646 w 1085"/>
              <a:gd name="T17" fmla="*/ 2147483646 h 896"/>
              <a:gd name="T18" fmla="*/ 2147483646 w 1085"/>
              <a:gd name="T19" fmla="*/ 2147483646 h 896"/>
              <a:gd name="T20" fmla="*/ 2147483646 w 1085"/>
              <a:gd name="T21" fmla="*/ 2147483646 h 896"/>
              <a:gd name="T22" fmla="*/ 2147483646 w 1085"/>
              <a:gd name="T23" fmla="*/ 2147483646 h 896"/>
              <a:gd name="T24" fmla="*/ 2147483646 w 1085"/>
              <a:gd name="T25" fmla="*/ 2147483646 h 896"/>
              <a:gd name="T26" fmla="*/ 2147483646 w 1085"/>
              <a:gd name="T27" fmla="*/ 2147483646 h 896"/>
              <a:gd name="T28" fmla="*/ 2147483646 w 1085"/>
              <a:gd name="T29" fmla="*/ 2147483646 h 896"/>
              <a:gd name="T30" fmla="*/ 2147483646 w 1085"/>
              <a:gd name="T31" fmla="*/ 2147483646 h 896"/>
              <a:gd name="T32" fmla="*/ 0 w 1085"/>
              <a:gd name="T33" fmla="*/ 2147483646 h 8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5"/>
              <a:gd name="T52" fmla="*/ 0 h 896"/>
              <a:gd name="T53" fmla="*/ 1085 w 1085"/>
              <a:gd name="T54" fmla="*/ 896 h 8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5" h="896">
                <a:moveTo>
                  <a:pt x="732" y="22"/>
                </a:moveTo>
                <a:cubicBezTo>
                  <a:pt x="816" y="0"/>
                  <a:pt x="798" y="9"/>
                  <a:pt x="936" y="15"/>
                </a:cubicBezTo>
                <a:cubicBezTo>
                  <a:pt x="983" y="31"/>
                  <a:pt x="931" y="9"/>
                  <a:pt x="969" y="42"/>
                </a:cubicBezTo>
                <a:cubicBezTo>
                  <a:pt x="981" y="53"/>
                  <a:pt x="1010" y="69"/>
                  <a:pt x="1010" y="69"/>
                </a:cubicBezTo>
                <a:cubicBezTo>
                  <a:pt x="1012" y="76"/>
                  <a:pt x="1014" y="83"/>
                  <a:pt x="1017" y="90"/>
                </a:cubicBezTo>
                <a:cubicBezTo>
                  <a:pt x="1020" y="97"/>
                  <a:pt x="1027" y="103"/>
                  <a:pt x="1030" y="110"/>
                </a:cubicBezTo>
                <a:cubicBezTo>
                  <a:pt x="1041" y="137"/>
                  <a:pt x="1044" y="170"/>
                  <a:pt x="1051" y="198"/>
                </a:cubicBezTo>
                <a:cubicBezTo>
                  <a:pt x="1061" y="287"/>
                  <a:pt x="1085" y="391"/>
                  <a:pt x="1030" y="469"/>
                </a:cubicBezTo>
                <a:cubicBezTo>
                  <a:pt x="1022" y="505"/>
                  <a:pt x="1021" y="530"/>
                  <a:pt x="990" y="550"/>
                </a:cubicBezTo>
                <a:cubicBezTo>
                  <a:pt x="958" y="598"/>
                  <a:pt x="920" y="620"/>
                  <a:pt x="875" y="652"/>
                </a:cubicBezTo>
                <a:cubicBezTo>
                  <a:pt x="855" y="666"/>
                  <a:pt x="824" y="682"/>
                  <a:pt x="807" y="699"/>
                </a:cubicBezTo>
                <a:cubicBezTo>
                  <a:pt x="793" y="713"/>
                  <a:pt x="784" y="725"/>
                  <a:pt x="766" y="733"/>
                </a:cubicBezTo>
                <a:cubicBezTo>
                  <a:pt x="744" y="743"/>
                  <a:pt x="721" y="748"/>
                  <a:pt x="698" y="754"/>
                </a:cubicBezTo>
                <a:cubicBezTo>
                  <a:pt x="667" y="774"/>
                  <a:pt x="640" y="776"/>
                  <a:pt x="603" y="781"/>
                </a:cubicBezTo>
                <a:cubicBezTo>
                  <a:pt x="533" y="802"/>
                  <a:pt x="460" y="814"/>
                  <a:pt x="387" y="821"/>
                </a:cubicBezTo>
                <a:cubicBezTo>
                  <a:pt x="311" y="846"/>
                  <a:pt x="191" y="854"/>
                  <a:pt x="109" y="869"/>
                </a:cubicBezTo>
                <a:cubicBezTo>
                  <a:pt x="70" y="876"/>
                  <a:pt x="35" y="878"/>
                  <a:pt x="0" y="896"/>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59404" name="Freeform 12"/>
          <p:cNvSpPr>
            <a:spLocks/>
          </p:cNvSpPr>
          <p:nvPr/>
        </p:nvSpPr>
        <p:spPr bwMode="auto">
          <a:xfrm>
            <a:off x="3432175" y="4475163"/>
            <a:ext cx="1538288" cy="936625"/>
          </a:xfrm>
          <a:custGeom>
            <a:avLst/>
            <a:gdLst>
              <a:gd name="T0" fmla="*/ 0 w 969"/>
              <a:gd name="T1" fmla="*/ 2147483646 h 590"/>
              <a:gd name="T2" fmla="*/ 2147483646 w 969"/>
              <a:gd name="T3" fmla="*/ 0 h 590"/>
              <a:gd name="T4" fmla="*/ 2147483646 w 969"/>
              <a:gd name="T5" fmla="*/ 2147483646 h 590"/>
              <a:gd name="T6" fmla="*/ 2147483646 w 969"/>
              <a:gd name="T7" fmla="*/ 2147483646 h 590"/>
              <a:gd name="T8" fmla="*/ 2147483646 w 969"/>
              <a:gd name="T9" fmla="*/ 2147483646 h 590"/>
              <a:gd name="T10" fmla="*/ 2147483646 w 969"/>
              <a:gd name="T11" fmla="*/ 2147483646 h 590"/>
              <a:gd name="T12" fmla="*/ 2147483646 w 969"/>
              <a:gd name="T13" fmla="*/ 2147483646 h 590"/>
              <a:gd name="T14" fmla="*/ 2147483646 w 969"/>
              <a:gd name="T15" fmla="*/ 2147483646 h 590"/>
              <a:gd name="T16" fmla="*/ 2147483646 w 969"/>
              <a:gd name="T17" fmla="*/ 2147483646 h 590"/>
              <a:gd name="T18" fmla="*/ 2147483646 w 969"/>
              <a:gd name="T19" fmla="*/ 2147483646 h 590"/>
              <a:gd name="T20" fmla="*/ 2147483646 w 969"/>
              <a:gd name="T21" fmla="*/ 2147483646 h 590"/>
              <a:gd name="T22" fmla="*/ 2147483646 w 969"/>
              <a:gd name="T23" fmla="*/ 2147483646 h 590"/>
              <a:gd name="T24" fmla="*/ 2147483646 w 969"/>
              <a:gd name="T25" fmla="*/ 2147483646 h 590"/>
              <a:gd name="T26" fmla="*/ 2147483646 w 969"/>
              <a:gd name="T27" fmla="*/ 2147483646 h 590"/>
              <a:gd name="T28" fmla="*/ 2147483646 w 969"/>
              <a:gd name="T29" fmla="*/ 2147483646 h 590"/>
              <a:gd name="T30" fmla="*/ 2147483646 w 969"/>
              <a:gd name="T31" fmla="*/ 2147483646 h 590"/>
              <a:gd name="T32" fmla="*/ 2147483646 w 969"/>
              <a:gd name="T33" fmla="*/ 2147483646 h 5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9"/>
              <a:gd name="T52" fmla="*/ 0 h 590"/>
              <a:gd name="T53" fmla="*/ 969 w 969"/>
              <a:gd name="T54" fmla="*/ 590 h 5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9" h="590">
                <a:moveTo>
                  <a:pt x="0" y="54"/>
                </a:moveTo>
                <a:cubicBezTo>
                  <a:pt x="87" y="23"/>
                  <a:pt x="179" y="9"/>
                  <a:pt x="271" y="0"/>
                </a:cubicBezTo>
                <a:cubicBezTo>
                  <a:pt x="343" y="2"/>
                  <a:pt x="416" y="3"/>
                  <a:pt x="488" y="7"/>
                </a:cubicBezTo>
                <a:cubicBezTo>
                  <a:pt x="576" y="12"/>
                  <a:pt x="665" y="41"/>
                  <a:pt x="752" y="54"/>
                </a:cubicBezTo>
                <a:cubicBezTo>
                  <a:pt x="779" y="63"/>
                  <a:pt x="806" y="73"/>
                  <a:pt x="833" y="81"/>
                </a:cubicBezTo>
                <a:cubicBezTo>
                  <a:pt x="861" y="99"/>
                  <a:pt x="888" y="111"/>
                  <a:pt x="915" y="129"/>
                </a:cubicBezTo>
                <a:cubicBezTo>
                  <a:pt x="924" y="143"/>
                  <a:pt x="940" y="154"/>
                  <a:pt x="948" y="169"/>
                </a:cubicBezTo>
                <a:cubicBezTo>
                  <a:pt x="955" y="182"/>
                  <a:pt x="957" y="196"/>
                  <a:pt x="962" y="210"/>
                </a:cubicBezTo>
                <a:cubicBezTo>
                  <a:pt x="964" y="217"/>
                  <a:pt x="969" y="230"/>
                  <a:pt x="969" y="230"/>
                </a:cubicBezTo>
                <a:cubicBezTo>
                  <a:pt x="967" y="255"/>
                  <a:pt x="967" y="280"/>
                  <a:pt x="962" y="305"/>
                </a:cubicBezTo>
                <a:cubicBezTo>
                  <a:pt x="960" y="313"/>
                  <a:pt x="952" y="318"/>
                  <a:pt x="948" y="325"/>
                </a:cubicBezTo>
                <a:cubicBezTo>
                  <a:pt x="909" y="384"/>
                  <a:pt x="856" y="429"/>
                  <a:pt x="786" y="447"/>
                </a:cubicBezTo>
                <a:cubicBezTo>
                  <a:pt x="765" y="461"/>
                  <a:pt x="749" y="467"/>
                  <a:pt x="725" y="474"/>
                </a:cubicBezTo>
                <a:cubicBezTo>
                  <a:pt x="685" y="501"/>
                  <a:pt x="635" y="513"/>
                  <a:pt x="589" y="529"/>
                </a:cubicBezTo>
                <a:cubicBezTo>
                  <a:pt x="570" y="536"/>
                  <a:pt x="555" y="553"/>
                  <a:pt x="535" y="556"/>
                </a:cubicBezTo>
                <a:cubicBezTo>
                  <a:pt x="492" y="564"/>
                  <a:pt x="512" y="559"/>
                  <a:pt x="474" y="569"/>
                </a:cubicBezTo>
                <a:cubicBezTo>
                  <a:pt x="452" y="584"/>
                  <a:pt x="440" y="590"/>
                  <a:pt x="413" y="590"/>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59405" name="Text Box 13"/>
          <p:cNvSpPr txBox="1">
            <a:spLocks noChangeArrowheads="1"/>
          </p:cNvSpPr>
          <p:nvPr/>
        </p:nvSpPr>
        <p:spPr bwMode="auto">
          <a:xfrm>
            <a:off x="4140200" y="4652963"/>
            <a:ext cx="1439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2400">
                <a:solidFill>
                  <a:srgbClr val="FF0000"/>
                </a:solidFill>
                <a:latin typeface="Lucida Sans Unicode" panose="020B0602030504020204" pitchFamily="34" charset="0"/>
              </a:rPr>
              <a:t>转换成</a:t>
            </a:r>
            <a:r>
              <a:rPr kumimoji="1" lang="en-US" altLang="zh-CN" sz="2400">
                <a:solidFill>
                  <a:srgbClr val="FF0000"/>
                </a:solidFill>
                <a:latin typeface="Lucida Sans Unicode" panose="020B0602030504020204" pitchFamily="34" charset="0"/>
              </a:rPr>
              <a:t>double</a:t>
            </a:r>
            <a:r>
              <a:rPr kumimoji="1" lang="zh-CN" altLang="en-US" sz="2400">
                <a:solidFill>
                  <a:srgbClr val="FF0000"/>
                </a:solidFill>
                <a:latin typeface="Lucida Sans Unicode" panose="020B0602030504020204" pitchFamily="34" charset="0"/>
              </a:rPr>
              <a:t>类型</a:t>
            </a:r>
          </a:p>
        </p:txBody>
      </p:sp>
      <p:sp>
        <p:nvSpPr>
          <p:cNvPr id="59406" name="Freeform 14"/>
          <p:cNvSpPr>
            <a:spLocks/>
          </p:cNvSpPr>
          <p:nvPr/>
        </p:nvSpPr>
        <p:spPr bwMode="auto">
          <a:xfrm>
            <a:off x="1247775" y="4949825"/>
            <a:ext cx="1290638" cy="1081088"/>
          </a:xfrm>
          <a:custGeom>
            <a:avLst/>
            <a:gdLst>
              <a:gd name="T0" fmla="*/ 2147483646 w 813"/>
              <a:gd name="T1" fmla="*/ 2147483646 h 681"/>
              <a:gd name="T2" fmla="*/ 2147483646 w 813"/>
              <a:gd name="T3" fmla="*/ 2147483646 h 681"/>
              <a:gd name="T4" fmla="*/ 2147483646 w 813"/>
              <a:gd name="T5" fmla="*/ 2147483646 h 681"/>
              <a:gd name="T6" fmla="*/ 2147483646 w 813"/>
              <a:gd name="T7" fmla="*/ 2147483646 h 681"/>
              <a:gd name="T8" fmla="*/ 2147483646 w 813"/>
              <a:gd name="T9" fmla="*/ 2147483646 h 681"/>
              <a:gd name="T10" fmla="*/ 2147483646 w 813"/>
              <a:gd name="T11" fmla="*/ 2147483646 h 681"/>
              <a:gd name="T12" fmla="*/ 2147483646 w 813"/>
              <a:gd name="T13" fmla="*/ 2147483646 h 681"/>
              <a:gd name="T14" fmla="*/ 2147483646 w 813"/>
              <a:gd name="T15" fmla="*/ 2147483646 h 681"/>
              <a:gd name="T16" fmla="*/ 0 w 813"/>
              <a:gd name="T17" fmla="*/ 2147483646 h 681"/>
              <a:gd name="T18" fmla="*/ 2147483646 w 813"/>
              <a:gd name="T19" fmla="*/ 2147483646 h 681"/>
              <a:gd name="T20" fmla="*/ 2147483646 w 813"/>
              <a:gd name="T21" fmla="*/ 2147483646 h 681"/>
              <a:gd name="T22" fmla="*/ 2147483646 w 813"/>
              <a:gd name="T23" fmla="*/ 2147483646 h 681"/>
              <a:gd name="T24" fmla="*/ 2147483646 w 813"/>
              <a:gd name="T25" fmla="*/ 2147483646 h 681"/>
              <a:gd name="T26" fmla="*/ 2147483646 w 813"/>
              <a:gd name="T27" fmla="*/ 2147483646 h 6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3"/>
              <a:gd name="T43" fmla="*/ 0 h 681"/>
              <a:gd name="T44" fmla="*/ 813 w 813"/>
              <a:gd name="T45" fmla="*/ 681 h 6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3" h="681">
                <a:moveTo>
                  <a:pt x="813" y="230"/>
                </a:moveTo>
                <a:cubicBezTo>
                  <a:pt x="786" y="219"/>
                  <a:pt x="755" y="214"/>
                  <a:pt x="732" y="196"/>
                </a:cubicBezTo>
                <a:cubicBezTo>
                  <a:pt x="723" y="189"/>
                  <a:pt x="715" y="180"/>
                  <a:pt x="705" y="175"/>
                </a:cubicBezTo>
                <a:cubicBezTo>
                  <a:pt x="683" y="166"/>
                  <a:pt x="659" y="164"/>
                  <a:pt x="637" y="155"/>
                </a:cubicBezTo>
                <a:cubicBezTo>
                  <a:pt x="573" y="129"/>
                  <a:pt x="513" y="89"/>
                  <a:pt x="447" y="67"/>
                </a:cubicBezTo>
                <a:cubicBezTo>
                  <a:pt x="351" y="0"/>
                  <a:pt x="218" y="44"/>
                  <a:pt x="108" y="67"/>
                </a:cubicBezTo>
                <a:cubicBezTo>
                  <a:pt x="89" y="86"/>
                  <a:pt x="78" y="106"/>
                  <a:pt x="61" y="128"/>
                </a:cubicBezTo>
                <a:cubicBezTo>
                  <a:pt x="51" y="141"/>
                  <a:pt x="34" y="169"/>
                  <a:pt x="34" y="169"/>
                </a:cubicBezTo>
                <a:cubicBezTo>
                  <a:pt x="25" y="204"/>
                  <a:pt x="17" y="238"/>
                  <a:pt x="0" y="270"/>
                </a:cubicBezTo>
                <a:cubicBezTo>
                  <a:pt x="4" y="308"/>
                  <a:pt x="4" y="362"/>
                  <a:pt x="20" y="399"/>
                </a:cubicBezTo>
                <a:cubicBezTo>
                  <a:pt x="28" y="418"/>
                  <a:pt x="42" y="424"/>
                  <a:pt x="54" y="440"/>
                </a:cubicBezTo>
                <a:cubicBezTo>
                  <a:pt x="105" y="508"/>
                  <a:pt x="146" y="549"/>
                  <a:pt x="230" y="568"/>
                </a:cubicBezTo>
                <a:cubicBezTo>
                  <a:pt x="347" y="646"/>
                  <a:pt x="499" y="636"/>
                  <a:pt x="630" y="670"/>
                </a:cubicBezTo>
                <a:cubicBezTo>
                  <a:pt x="757" y="663"/>
                  <a:pt x="716" y="681"/>
                  <a:pt x="766" y="656"/>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59407" name="Text Box 15"/>
          <p:cNvSpPr txBox="1">
            <a:spLocks noChangeArrowheads="1"/>
          </p:cNvSpPr>
          <p:nvPr/>
        </p:nvSpPr>
        <p:spPr bwMode="auto">
          <a:xfrm>
            <a:off x="684213" y="4941888"/>
            <a:ext cx="13668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1800" b="1" dirty="0">
                <a:solidFill>
                  <a:srgbClr val="FF0000"/>
                </a:solidFill>
                <a:latin typeface="Lucida Sans Unicode" panose="020B0602030504020204" pitchFamily="34" charset="0"/>
              </a:rPr>
              <a:t>将</a:t>
            </a:r>
            <a:r>
              <a:rPr kumimoji="1" lang="en-US" altLang="zh-CN" sz="1800" b="1" dirty="0">
                <a:solidFill>
                  <a:srgbClr val="FF0000"/>
                </a:solidFill>
                <a:latin typeface="Lucida Sans Unicode" panose="020B0602030504020204" pitchFamily="34" charset="0"/>
              </a:rPr>
              <a:t>x</a:t>
            </a:r>
            <a:r>
              <a:rPr kumimoji="1" lang="zh-CN" altLang="en-US" sz="1800" b="1" dirty="0">
                <a:solidFill>
                  <a:srgbClr val="FF0000"/>
                </a:solidFill>
                <a:latin typeface="Lucida Sans Unicode" panose="020B0602030504020204" pitchFamily="34" charset="0"/>
              </a:rPr>
              <a:t>作为此临时内存的别名，直到</a:t>
            </a:r>
            <a:r>
              <a:rPr kumimoji="1" lang="en-US" altLang="zh-CN" sz="1800" b="1" dirty="0">
                <a:solidFill>
                  <a:srgbClr val="FF0000"/>
                </a:solidFill>
                <a:latin typeface="Lucida Sans Unicode" panose="020B0602030504020204" pitchFamily="34" charset="0"/>
              </a:rPr>
              <a:t>x“</a:t>
            </a:r>
            <a:r>
              <a:rPr kumimoji="1" lang="zh-CN" altLang="en-US" sz="1800" b="1" dirty="0">
                <a:solidFill>
                  <a:srgbClr val="FF0000"/>
                </a:solidFill>
                <a:latin typeface="Lucida Sans Unicode" panose="020B0602030504020204" pitchFamily="34" charset="0"/>
              </a:rPr>
              <a:t>死亡”</a:t>
            </a:r>
          </a:p>
        </p:txBody>
      </p:sp>
      <p:sp>
        <p:nvSpPr>
          <p:cNvPr id="51215" name="Rectangle 16"/>
          <p:cNvSpPr>
            <a:spLocks noChangeArrowheads="1"/>
          </p:cNvSpPr>
          <p:nvPr/>
        </p:nvSpPr>
        <p:spPr bwMode="auto">
          <a:xfrm>
            <a:off x="721519" y="102545"/>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200" b="1" dirty="0">
                <a:solidFill>
                  <a:srgbClr val="C00000"/>
                </a:solidFill>
                <a:latin typeface="+mj-lt"/>
                <a:ea typeface="+mj-ea"/>
                <a:cs typeface="+mj-cs"/>
              </a:rPr>
              <a:t>2.5.3  const</a:t>
            </a:r>
            <a:r>
              <a:rPr lang="zh-CN" altLang="zh-CN" sz="3200" b="1" dirty="0">
                <a:solidFill>
                  <a:srgbClr val="C00000"/>
                </a:solidFill>
                <a:latin typeface="+mj-lt"/>
                <a:ea typeface="+mj-ea"/>
                <a:cs typeface="+mj-cs"/>
              </a:rPr>
              <a:t>与引用</a:t>
            </a:r>
          </a:p>
        </p:txBody>
      </p:sp>
    </p:spTree>
    <p:extLst>
      <p:ext uri="{BB962C8B-B14F-4D97-AF65-F5344CB8AC3E}">
        <p14:creationId xmlns:p14="http://schemas.microsoft.com/office/powerpoint/2010/main" val="2452558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wipe(left)">
                                      <p:cBhvr>
                                        <p:cTn id="7" dur="500"/>
                                        <p:tgtEl>
                                          <p:spTgt spid="59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anim calcmode="lin" valueType="num">
                                      <p:cBhvr additive="base">
                                        <p:cTn id="12" dur="500" fill="hold"/>
                                        <p:tgtEl>
                                          <p:spTgt spid="59396"/>
                                        </p:tgtEl>
                                        <p:attrNameLst>
                                          <p:attrName>ppt_x</p:attrName>
                                        </p:attrNameLst>
                                      </p:cBhvr>
                                      <p:tavLst>
                                        <p:tav tm="0">
                                          <p:val>
                                            <p:strVal val="#ppt_x"/>
                                          </p:val>
                                        </p:tav>
                                        <p:tav tm="100000">
                                          <p:val>
                                            <p:strVal val="#ppt_x"/>
                                          </p:val>
                                        </p:tav>
                                      </p:tavLst>
                                    </p:anim>
                                    <p:anim calcmode="lin" valueType="num">
                                      <p:cBhvr additive="base">
                                        <p:cTn id="13"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9395">
                                            <p:txEl>
                                              <p:pRg st="1" end="1"/>
                                            </p:txEl>
                                          </p:spTgt>
                                        </p:tgtEl>
                                        <p:attrNameLst>
                                          <p:attrName>style.visibility</p:attrName>
                                        </p:attrNameLst>
                                      </p:cBhvr>
                                      <p:to>
                                        <p:strVal val="visible"/>
                                      </p:to>
                                    </p:set>
                                    <p:anim calcmode="lin" valueType="num">
                                      <p:cBhvr additive="base">
                                        <p:cTn id="18"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39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9395">
                                            <p:txEl>
                                              <p:pRg st="2" end="2"/>
                                            </p:txEl>
                                          </p:spTgt>
                                        </p:tgtEl>
                                        <p:attrNameLst>
                                          <p:attrName>style.visibility</p:attrName>
                                        </p:attrNameLst>
                                      </p:cBhvr>
                                      <p:to>
                                        <p:strVal val="visible"/>
                                      </p:to>
                                    </p:set>
                                    <p:anim calcmode="lin" valueType="num">
                                      <p:cBhvr additive="base">
                                        <p:cTn id="22"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9395">
                                            <p:txEl>
                                              <p:pRg st="3" end="3"/>
                                            </p:txEl>
                                          </p:spTgt>
                                        </p:tgtEl>
                                        <p:attrNameLst>
                                          <p:attrName>style.visibility</p:attrName>
                                        </p:attrNameLst>
                                      </p:cBhvr>
                                      <p:to>
                                        <p:strVal val="visible"/>
                                      </p:to>
                                    </p:set>
                                    <p:anim calcmode="lin" valueType="num">
                                      <p:cBhvr additive="base">
                                        <p:cTn id="26"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9395">
                                            <p:txEl>
                                              <p:pRg st="4" end="4"/>
                                            </p:txEl>
                                          </p:spTgt>
                                        </p:tgtEl>
                                        <p:attrNameLst>
                                          <p:attrName>style.visibility</p:attrName>
                                        </p:attrNameLst>
                                      </p:cBhvr>
                                      <p:to>
                                        <p:strVal val="visible"/>
                                      </p:to>
                                    </p:set>
                                    <p:anim calcmode="lin" valueType="num">
                                      <p:cBhvr additive="base">
                                        <p:cTn id="30"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9395">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9395">
                                            <p:txEl>
                                              <p:pRg st="5" end="5"/>
                                            </p:txEl>
                                          </p:spTgt>
                                        </p:tgtEl>
                                        <p:attrNameLst>
                                          <p:attrName>style.visibility</p:attrName>
                                        </p:attrNameLst>
                                      </p:cBhvr>
                                      <p:to>
                                        <p:strVal val="visible"/>
                                      </p:to>
                                    </p:set>
                                    <p:anim calcmode="lin" valueType="num">
                                      <p:cBhvr additive="base">
                                        <p:cTn id="34"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9395">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9395">
                                            <p:txEl>
                                              <p:pRg st="6" end="6"/>
                                            </p:txEl>
                                          </p:spTgt>
                                        </p:tgtEl>
                                        <p:attrNameLst>
                                          <p:attrName>style.visibility</p:attrName>
                                        </p:attrNameLst>
                                      </p:cBhvr>
                                      <p:to>
                                        <p:strVal val="visible"/>
                                      </p:to>
                                    </p:set>
                                    <p:anim calcmode="lin" valueType="num">
                                      <p:cBhvr additive="base">
                                        <p:cTn id="38"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59403"/>
                                        </p:tgtEl>
                                        <p:attrNameLst>
                                          <p:attrName>style.visibility</p:attrName>
                                        </p:attrNameLst>
                                      </p:cBhvr>
                                      <p:to>
                                        <p:strVal val="visible"/>
                                      </p:to>
                                    </p:set>
                                    <p:animEffect transition="in" filter="wipe(up)">
                                      <p:cBhvr>
                                        <p:cTn id="44" dur="500"/>
                                        <p:tgtEl>
                                          <p:spTgt spid="59403"/>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9399"/>
                                        </p:tgtEl>
                                        <p:attrNameLst>
                                          <p:attrName>style.visibility</p:attrName>
                                        </p:attrNameLst>
                                      </p:cBhvr>
                                      <p:to>
                                        <p:strVal val="visible"/>
                                      </p:to>
                                    </p:set>
                                    <p:animEffect transition="in" filter="wipe(up)">
                                      <p:cBhvr>
                                        <p:cTn id="47" dur="500"/>
                                        <p:tgtEl>
                                          <p:spTgt spid="593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9398"/>
                                        </p:tgtEl>
                                        <p:attrNameLst>
                                          <p:attrName>style.visibility</p:attrName>
                                        </p:attrNameLst>
                                      </p:cBhvr>
                                      <p:to>
                                        <p:strVal val="visible"/>
                                      </p:to>
                                    </p:set>
                                    <p:animEffect transition="in" filter="wipe(down)">
                                      <p:cBhvr>
                                        <p:cTn id="52" dur="500"/>
                                        <p:tgtEl>
                                          <p:spTgt spid="593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9404"/>
                                        </p:tgtEl>
                                        <p:attrNameLst>
                                          <p:attrName>style.visibility</p:attrName>
                                        </p:attrNameLst>
                                      </p:cBhvr>
                                      <p:to>
                                        <p:strVal val="visible"/>
                                      </p:to>
                                    </p:set>
                                    <p:animEffect transition="in" filter="wipe(up)">
                                      <p:cBhvr>
                                        <p:cTn id="57" dur="500"/>
                                        <p:tgtEl>
                                          <p:spTgt spid="5940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9405"/>
                                        </p:tgtEl>
                                        <p:attrNameLst>
                                          <p:attrName>style.visibility</p:attrName>
                                        </p:attrNameLst>
                                      </p:cBhvr>
                                      <p:to>
                                        <p:strVal val="visible"/>
                                      </p:to>
                                    </p:set>
                                    <p:animEffect transition="in" filter="wipe(up)">
                                      <p:cBhvr>
                                        <p:cTn id="60" dur="500"/>
                                        <p:tgtEl>
                                          <p:spTgt spid="5940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9400"/>
                                        </p:tgtEl>
                                        <p:attrNameLst>
                                          <p:attrName>style.visibility</p:attrName>
                                        </p:attrNameLst>
                                      </p:cBhvr>
                                      <p:to>
                                        <p:strVal val="visible"/>
                                      </p:to>
                                    </p:set>
                                    <p:animEffect transition="in" filter="wipe(down)">
                                      <p:cBhvr>
                                        <p:cTn id="65" dur="500"/>
                                        <p:tgtEl>
                                          <p:spTgt spid="5940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59406"/>
                                        </p:tgtEl>
                                        <p:attrNameLst>
                                          <p:attrName>style.visibility</p:attrName>
                                        </p:attrNameLst>
                                      </p:cBhvr>
                                      <p:to>
                                        <p:strVal val="visible"/>
                                      </p:to>
                                    </p:set>
                                    <p:animEffect transition="in" filter="wipe(up)">
                                      <p:cBhvr>
                                        <p:cTn id="70" dur="500"/>
                                        <p:tgtEl>
                                          <p:spTgt spid="59406"/>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9407"/>
                                        </p:tgtEl>
                                        <p:attrNameLst>
                                          <p:attrName>style.visibility</p:attrName>
                                        </p:attrNameLst>
                                      </p:cBhvr>
                                      <p:to>
                                        <p:strVal val="visible"/>
                                      </p:to>
                                    </p:set>
                                    <p:animEffect transition="in" filter="wipe(up)">
                                      <p:cBhvr>
                                        <p:cTn id="73" dur="500"/>
                                        <p:tgtEl>
                                          <p:spTgt spid="5940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9401"/>
                                        </p:tgtEl>
                                        <p:attrNameLst>
                                          <p:attrName>style.visibility</p:attrName>
                                        </p:attrNameLst>
                                      </p:cBhvr>
                                      <p:to>
                                        <p:strVal val="visible"/>
                                      </p:to>
                                    </p:set>
                                    <p:animEffect transition="in" filter="wipe(down)">
                                      <p:cBhvr>
                                        <p:cTn id="78" dur="500"/>
                                        <p:tgtEl>
                                          <p:spTgt spid="5940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59402"/>
                                        </p:tgtEl>
                                        <p:attrNameLst>
                                          <p:attrName>style.visibility</p:attrName>
                                        </p:attrNameLst>
                                      </p:cBhvr>
                                      <p:to>
                                        <p:strVal val="visible"/>
                                      </p:to>
                                    </p:set>
                                    <p:animEffect transition="in" filter="wipe(down)">
                                      <p:cBhvr>
                                        <p:cTn id="83"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8" grpId="0" animBg="1"/>
      <p:bldP spid="59399" grpId="0"/>
      <p:bldP spid="59400" grpId="0" animBg="1"/>
      <p:bldP spid="59401" grpId="0" animBg="1"/>
      <p:bldP spid="59402" grpId="0"/>
      <p:bldP spid="59405" grpId="0"/>
      <p:bldP spid="5940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611188" y="1700213"/>
            <a:ext cx="7772400" cy="4330700"/>
          </a:xfrm>
        </p:spPr>
        <p:txBody>
          <a:bodyPr/>
          <a:lstStyle/>
          <a:p>
            <a:pPr eaLnBrk="1" hangingPunct="1">
              <a:lnSpc>
                <a:spcPct val="80000"/>
              </a:lnSpc>
              <a:buFontTx/>
              <a:buNone/>
            </a:pPr>
            <a:r>
              <a:rPr lang="zh-CN" altLang="fr-FR" sz="2400" b="1" dirty="0"/>
              <a:t>	</a:t>
            </a:r>
            <a:r>
              <a:rPr lang="fr-FR" altLang="zh-CN" sz="2400" b="1" dirty="0"/>
              <a:t>double dval=1024;</a:t>
            </a:r>
          </a:p>
          <a:p>
            <a:pPr eaLnBrk="1" hangingPunct="1">
              <a:lnSpc>
                <a:spcPct val="80000"/>
              </a:lnSpc>
              <a:buFontTx/>
              <a:buNone/>
            </a:pPr>
            <a:r>
              <a:rPr lang="fr-FR" altLang="zh-CN" sz="2400" b="1" dirty="0"/>
              <a:t>	const int &amp;ri=dval;</a:t>
            </a:r>
          </a:p>
          <a:p>
            <a:pPr eaLnBrk="1" hangingPunct="1">
              <a:lnSpc>
                <a:spcPct val="80000"/>
              </a:lnSpc>
              <a:buFontTx/>
              <a:buNone/>
            </a:pPr>
            <a:r>
              <a:rPr lang="fr-FR" altLang="zh-CN" sz="2400" b="1" dirty="0"/>
              <a:t>	dval=90;</a:t>
            </a:r>
          </a:p>
          <a:p>
            <a:pPr eaLnBrk="1" hangingPunct="1">
              <a:lnSpc>
                <a:spcPct val="80000"/>
              </a:lnSpc>
              <a:buFontTx/>
              <a:buNone/>
            </a:pPr>
            <a:r>
              <a:rPr lang="fr-FR" altLang="zh-CN" sz="2400" b="1" dirty="0"/>
              <a:t>	cout&lt;&lt;"dval="&lt;&lt;dval&lt;&lt;endl;</a:t>
            </a:r>
          </a:p>
          <a:p>
            <a:pPr eaLnBrk="1" hangingPunct="1">
              <a:lnSpc>
                <a:spcPct val="80000"/>
              </a:lnSpc>
              <a:buFontTx/>
              <a:buNone/>
            </a:pPr>
            <a:r>
              <a:rPr lang="fr-FR" altLang="zh-CN" sz="2400" b="1" dirty="0"/>
              <a:t>  	cout&lt;&lt;"ri="&lt;&lt;ri&lt;&lt;endl;</a:t>
            </a:r>
          </a:p>
          <a:p>
            <a:pPr eaLnBrk="1" hangingPunct="1">
              <a:lnSpc>
                <a:spcPct val="80000"/>
              </a:lnSpc>
              <a:buFontTx/>
              <a:buNone/>
            </a:pPr>
            <a:r>
              <a:rPr lang="fr-FR" altLang="zh-CN" sz="2400" b="1" dirty="0"/>
              <a:t>   	ri=90;     </a:t>
            </a:r>
            <a:r>
              <a:rPr lang="fr-FR" altLang="zh-CN" sz="2400" b="1" dirty="0">
                <a:solidFill>
                  <a:srgbClr val="FF0000"/>
                </a:solidFill>
              </a:rPr>
              <a:t>//</a:t>
            </a:r>
            <a:r>
              <a:rPr lang="zh-CN" altLang="fr-FR" sz="2400" b="1" dirty="0">
                <a:solidFill>
                  <a:srgbClr val="FF0000"/>
                </a:solidFill>
              </a:rPr>
              <a:t>错误，修改常量</a:t>
            </a:r>
            <a:endParaRPr lang="en-US" altLang="zh-CN" sz="2400" b="1" dirty="0">
              <a:solidFill>
                <a:srgbClr val="FF0000"/>
              </a:solidFill>
            </a:endParaRPr>
          </a:p>
          <a:p>
            <a:pPr eaLnBrk="1" hangingPunct="1">
              <a:lnSpc>
                <a:spcPct val="80000"/>
              </a:lnSpc>
              <a:buFontTx/>
              <a:buNone/>
            </a:pPr>
            <a:endParaRPr lang="zh-CN" altLang="fr-FR" sz="2400" b="1" dirty="0">
              <a:solidFill>
                <a:srgbClr val="FF0000"/>
              </a:solidFill>
            </a:endParaRPr>
          </a:p>
          <a:p>
            <a:pPr eaLnBrk="1" hangingPunct="1">
              <a:lnSpc>
                <a:spcPct val="80000"/>
              </a:lnSpc>
              <a:buFontTx/>
              <a:buNone/>
            </a:pPr>
            <a:r>
              <a:rPr lang="zh-CN" altLang="fr-FR" sz="2400" b="1" dirty="0">
                <a:solidFill>
                  <a:srgbClr val="FF0000"/>
                </a:solidFill>
              </a:rPr>
              <a:t>程序输出结果：</a:t>
            </a:r>
          </a:p>
          <a:p>
            <a:pPr eaLnBrk="1" hangingPunct="1">
              <a:lnSpc>
                <a:spcPct val="80000"/>
              </a:lnSpc>
              <a:buFontTx/>
              <a:buNone/>
            </a:pPr>
            <a:r>
              <a:rPr lang="zh-CN" altLang="fr-FR" sz="2400" b="1" dirty="0">
                <a:solidFill>
                  <a:srgbClr val="FF0000"/>
                </a:solidFill>
              </a:rPr>
              <a:t>   </a:t>
            </a:r>
            <a:r>
              <a:rPr lang="en-US" altLang="zh-CN" sz="2400" b="1" dirty="0">
                <a:solidFill>
                  <a:srgbClr val="FF0000"/>
                </a:solidFill>
              </a:rPr>
              <a:t>	</a:t>
            </a:r>
            <a:r>
              <a:rPr lang="fr-FR" altLang="zh-CN" sz="2400" b="1" dirty="0">
                <a:solidFill>
                  <a:srgbClr val="FF0000"/>
                </a:solidFill>
              </a:rPr>
              <a:t>dval=90</a:t>
            </a:r>
          </a:p>
          <a:p>
            <a:pPr eaLnBrk="1" hangingPunct="1">
              <a:lnSpc>
                <a:spcPct val="80000"/>
              </a:lnSpc>
              <a:buFontTx/>
              <a:buNone/>
            </a:pPr>
            <a:r>
              <a:rPr lang="fr-FR" altLang="zh-CN" sz="2400" b="1" dirty="0">
                <a:solidFill>
                  <a:srgbClr val="FF0000"/>
                </a:solidFill>
              </a:rPr>
              <a:t>   	ri=1024</a:t>
            </a:r>
          </a:p>
          <a:p>
            <a:pPr eaLnBrk="1" hangingPunct="1">
              <a:lnSpc>
                <a:spcPct val="80000"/>
              </a:lnSpc>
              <a:buFontTx/>
              <a:buNone/>
            </a:pPr>
            <a:r>
              <a:rPr lang="en-US" altLang="zh-CN" sz="2400" b="1" dirty="0"/>
              <a:t> why </a:t>
            </a:r>
            <a:r>
              <a:rPr lang="en-US" altLang="zh-CN" sz="2400" b="1" dirty="0" err="1"/>
              <a:t>ri</a:t>
            </a:r>
            <a:r>
              <a:rPr lang="en-US" altLang="zh-CN" sz="2400" b="1" dirty="0"/>
              <a:t> is 1024?</a:t>
            </a:r>
          </a:p>
        </p:txBody>
      </p:sp>
      <p:sp>
        <p:nvSpPr>
          <p:cNvPr id="60420" name="Text Box 4"/>
          <p:cNvSpPr txBox="1">
            <a:spLocks noChangeArrowheads="1"/>
          </p:cNvSpPr>
          <p:nvPr/>
        </p:nvSpPr>
        <p:spPr bwMode="auto">
          <a:xfrm>
            <a:off x="5724525" y="1700213"/>
            <a:ext cx="3095625" cy="2447466"/>
          </a:xfrm>
          <a:prstGeom prst="rect">
            <a:avLst/>
          </a:prstGeom>
          <a:noFill/>
          <a:ln w="3175">
            <a:solidFill>
              <a:schemeClr val="tx1"/>
            </a:solidFill>
            <a:miter lim="800000"/>
            <a:headEnd/>
            <a:tailEnd/>
          </a:ln>
          <a:effectLst/>
        </p:spPr>
        <p:txBody>
          <a:bodyPr lIns="92075" tIns="46038" rIns="92075" bIns="46038">
            <a:spAutoFit/>
          </a:bodyPr>
          <a:lstStyle/>
          <a:p>
            <a:pPr eaLnBrk="1" hangingPunct="1">
              <a:spcBef>
                <a:spcPct val="50000"/>
              </a:spcBef>
              <a:defRPr/>
            </a:pPr>
            <a:r>
              <a:rPr kumimoji="1" lang="zh-CN" altLang="en-US" b="1" dirty="0">
                <a:latin typeface="Lucida Sans Unicode" pitchFamily="34" charset="0"/>
              </a:rPr>
              <a:t>编译器将此定义转换成类似如下的代码：</a:t>
            </a:r>
          </a:p>
          <a:p>
            <a:pPr eaLnBrk="1" hangingPunct="1">
              <a:spcBef>
                <a:spcPct val="50000"/>
              </a:spcBef>
              <a:defRPr/>
            </a:pPr>
            <a:r>
              <a:rPr kumimoji="1" lang="en-US" altLang="zh-CN" b="1" dirty="0">
                <a:latin typeface="Lucida Sans Unicode" pitchFamily="34" charset="0"/>
              </a:rPr>
              <a:t>int temp=</a:t>
            </a:r>
            <a:r>
              <a:rPr kumimoji="1" lang="en-US" altLang="zh-CN" b="1" dirty="0" err="1">
                <a:latin typeface="Lucida Sans Unicode" pitchFamily="34" charset="0"/>
              </a:rPr>
              <a:t>dval</a:t>
            </a:r>
            <a:r>
              <a:rPr kumimoji="1" lang="en-US" altLang="zh-CN" b="1" dirty="0">
                <a:latin typeface="Lucida Sans Unicode" pitchFamily="34" charset="0"/>
              </a:rPr>
              <a:t>;</a:t>
            </a:r>
          </a:p>
          <a:p>
            <a:pPr eaLnBrk="1" hangingPunct="1">
              <a:spcBef>
                <a:spcPct val="50000"/>
              </a:spcBef>
              <a:defRPr/>
            </a:pPr>
            <a:r>
              <a:rPr kumimoji="1" lang="en-US" altLang="zh-CN" b="1" dirty="0">
                <a:latin typeface="Lucida Sans Unicode" pitchFamily="34" charset="0"/>
              </a:rPr>
              <a:t>const int &amp;</a:t>
            </a:r>
            <a:r>
              <a:rPr kumimoji="1" lang="en-US" altLang="zh-CN" b="1" dirty="0" err="1">
                <a:latin typeface="Lucida Sans Unicode" pitchFamily="34" charset="0"/>
              </a:rPr>
              <a:t>ri</a:t>
            </a:r>
            <a:r>
              <a:rPr kumimoji="1" lang="en-US" altLang="zh-CN" b="1" dirty="0">
                <a:latin typeface="Lucida Sans Unicode" pitchFamily="34" charset="0"/>
              </a:rPr>
              <a:t>=temp;</a:t>
            </a:r>
          </a:p>
          <a:p>
            <a:pPr eaLnBrk="1" hangingPunct="1">
              <a:spcBef>
                <a:spcPct val="50000"/>
              </a:spcBef>
              <a:defRPr/>
            </a:pPr>
            <a:r>
              <a:rPr kumimoji="1" lang="en-US" altLang="zh-CN" b="1" dirty="0">
                <a:latin typeface="Lucida Sans Unicode" pitchFamily="34" charset="0"/>
              </a:rPr>
              <a:t> </a:t>
            </a:r>
            <a:r>
              <a:rPr kumimoji="1" lang="zh-CN" altLang="en-US" b="1" dirty="0">
                <a:latin typeface="Lucida Sans Unicode" pitchFamily="34" charset="0"/>
              </a:rPr>
              <a:t>对</a:t>
            </a:r>
            <a:r>
              <a:rPr kumimoji="1" lang="en-US" altLang="zh-CN" b="1" dirty="0" err="1">
                <a:latin typeface="Lucida Sans Unicode" pitchFamily="34" charset="0"/>
              </a:rPr>
              <a:t>dval</a:t>
            </a:r>
            <a:r>
              <a:rPr kumimoji="1" lang="zh-CN" altLang="en-US" b="1" dirty="0">
                <a:latin typeface="Lucida Sans Unicode" pitchFamily="34" charset="0"/>
              </a:rPr>
              <a:t>的修改不会影响到</a:t>
            </a:r>
            <a:r>
              <a:rPr kumimoji="1" lang="en-US" altLang="zh-CN" b="1" dirty="0">
                <a:latin typeface="Lucida Sans Unicode" pitchFamily="34" charset="0"/>
              </a:rPr>
              <a:t>temp</a:t>
            </a:r>
            <a:r>
              <a:rPr kumimoji="1" lang="zh-CN" altLang="en-US" b="1" dirty="0">
                <a:latin typeface="Lucida Sans Unicode" pitchFamily="34" charset="0"/>
              </a:rPr>
              <a:t>，所以</a:t>
            </a:r>
            <a:r>
              <a:rPr kumimoji="1" lang="en-US" altLang="zh-CN" b="1" dirty="0" err="1">
                <a:latin typeface="Lucida Sans Unicode" pitchFamily="34" charset="0"/>
              </a:rPr>
              <a:t>ri</a:t>
            </a:r>
            <a:r>
              <a:rPr kumimoji="1" lang="zh-CN" altLang="en-US" b="1" dirty="0">
                <a:latin typeface="Lucida Sans Unicode" pitchFamily="34" charset="0"/>
              </a:rPr>
              <a:t>的值不会因</a:t>
            </a:r>
            <a:r>
              <a:rPr kumimoji="1" lang="en-US" altLang="zh-CN" b="1" dirty="0" err="1">
                <a:latin typeface="Lucida Sans Unicode" pitchFamily="34" charset="0"/>
              </a:rPr>
              <a:t>dval</a:t>
            </a:r>
            <a:r>
              <a:rPr kumimoji="1" lang="zh-CN" altLang="en-US" b="1" dirty="0">
                <a:latin typeface="Lucida Sans Unicode" pitchFamily="34" charset="0"/>
              </a:rPr>
              <a:t>而变动。</a:t>
            </a:r>
          </a:p>
        </p:txBody>
      </p:sp>
      <p:sp>
        <p:nvSpPr>
          <p:cNvPr id="60421" name="Line 5"/>
          <p:cNvSpPr>
            <a:spLocks noChangeShapeType="1"/>
          </p:cNvSpPr>
          <p:nvPr/>
        </p:nvSpPr>
        <p:spPr bwMode="auto">
          <a:xfrm>
            <a:off x="3708400" y="2292967"/>
            <a:ext cx="2016125" cy="71438"/>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52229" name="Rectangle 6"/>
          <p:cNvSpPr>
            <a:spLocks noChangeArrowheads="1"/>
          </p:cNvSpPr>
          <p:nvPr/>
        </p:nvSpPr>
        <p:spPr bwMode="auto">
          <a:xfrm>
            <a:off x="684213" y="84931"/>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200" b="1" dirty="0">
                <a:solidFill>
                  <a:srgbClr val="C00000"/>
                </a:solidFill>
                <a:latin typeface="+mj-lt"/>
                <a:ea typeface="+mj-ea"/>
                <a:cs typeface="+mj-cs"/>
              </a:rPr>
              <a:t>2.5.3  const</a:t>
            </a:r>
            <a:r>
              <a:rPr lang="zh-CN" altLang="zh-CN" sz="3200" b="1" dirty="0">
                <a:solidFill>
                  <a:srgbClr val="C00000"/>
                </a:solidFill>
                <a:latin typeface="+mj-lt"/>
                <a:ea typeface="+mj-ea"/>
                <a:cs typeface="+mj-cs"/>
              </a:rPr>
              <a:t>与引用</a:t>
            </a:r>
          </a:p>
        </p:txBody>
      </p:sp>
      <p:sp>
        <p:nvSpPr>
          <p:cNvPr id="52230" name="Text Box 8"/>
          <p:cNvSpPr txBox="1">
            <a:spLocks noChangeArrowheads="1"/>
          </p:cNvSpPr>
          <p:nvPr/>
        </p:nvSpPr>
        <p:spPr bwMode="auto">
          <a:xfrm>
            <a:off x="611188" y="1076233"/>
            <a:ext cx="6048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sz="2400" b="1" dirty="0">
                <a:solidFill>
                  <a:srgbClr val="0000CC"/>
                </a:solidFill>
                <a:latin typeface="Times New Roman" panose="02020603050405020304" pitchFamily="18" charset="0"/>
              </a:rPr>
              <a:t>3. </a:t>
            </a:r>
            <a:r>
              <a:rPr lang="zh-CN" altLang="en-US" sz="2400" b="1" dirty="0">
                <a:solidFill>
                  <a:srgbClr val="0000CC"/>
                </a:solidFill>
                <a:latin typeface="Times New Roman" panose="02020603050405020304" pitchFamily="18" charset="0"/>
              </a:rPr>
              <a:t>用变量初始化</a:t>
            </a:r>
            <a:r>
              <a:rPr lang="en-US" altLang="zh-CN" sz="2400" b="1" dirty="0">
                <a:solidFill>
                  <a:srgbClr val="0000CC"/>
                </a:solidFill>
                <a:latin typeface="Times New Roman" panose="02020603050405020304" pitchFamily="18" charset="0"/>
              </a:rPr>
              <a:t>const</a:t>
            </a:r>
            <a:r>
              <a:rPr lang="zh-CN" altLang="en-US" sz="2400" b="1" dirty="0">
                <a:solidFill>
                  <a:srgbClr val="0000CC"/>
                </a:solidFill>
                <a:latin typeface="Times New Roman" panose="02020603050405020304" pitchFamily="18" charset="0"/>
              </a:rPr>
              <a:t>引用</a:t>
            </a:r>
            <a:endParaRPr lang="en-US" altLang="zh-CN" sz="2400"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3457298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fade">
                                      <p:cBhvr>
                                        <p:cTn id="7" dur="500"/>
                                        <p:tgtEl>
                                          <p:spTgt spid="522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6">
                                            <p:txEl>
                                              <p:pRg st="1" end="1"/>
                                            </p:txEl>
                                          </p:spTgt>
                                        </p:tgtEl>
                                        <p:attrNameLst>
                                          <p:attrName>style.visibility</p:attrName>
                                        </p:attrNameLst>
                                      </p:cBhvr>
                                      <p:to>
                                        <p:strVal val="visible"/>
                                      </p:to>
                                    </p:set>
                                    <p:animEffect transition="in" filter="fade">
                                      <p:cBhvr>
                                        <p:cTn id="10" dur="500"/>
                                        <p:tgtEl>
                                          <p:spTgt spid="5222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6">
                                            <p:txEl>
                                              <p:pRg st="2" end="2"/>
                                            </p:txEl>
                                          </p:spTgt>
                                        </p:tgtEl>
                                        <p:attrNameLst>
                                          <p:attrName>style.visibility</p:attrName>
                                        </p:attrNameLst>
                                      </p:cBhvr>
                                      <p:to>
                                        <p:strVal val="visible"/>
                                      </p:to>
                                    </p:set>
                                    <p:animEffect transition="in" filter="fade">
                                      <p:cBhvr>
                                        <p:cTn id="13" dur="500"/>
                                        <p:tgtEl>
                                          <p:spTgt spid="5222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226">
                                            <p:txEl>
                                              <p:pRg st="3" end="3"/>
                                            </p:txEl>
                                          </p:spTgt>
                                        </p:tgtEl>
                                        <p:attrNameLst>
                                          <p:attrName>style.visibility</p:attrName>
                                        </p:attrNameLst>
                                      </p:cBhvr>
                                      <p:to>
                                        <p:strVal val="visible"/>
                                      </p:to>
                                    </p:set>
                                    <p:animEffect transition="in" filter="fade">
                                      <p:cBhvr>
                                        <p:cTn id="16" dur="500"/>
                                        <p:tgtEl>
                                          <p:spTgt spid="5222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2226">
                                            <p:txEl>
                                              <p:pRg st="4" end="4"/>
                                            </p:txEl>
                                          </p:spTgt>
                                        </p:tgtEl>
                                        <p:attrNameLst>
                                          <p:attrName>style.visibility</p:attrName>
                                        </p:attrNameLst>
                                      </p:cBhvr>
                                      <p:to>
                                        <p:strVal val="visible"/>
                                      </p:to>
                                    </p:set>
                                    <p:animEffect transition="in" filter="fade">
                                      <p:cBhvr>
                                        <p:cTn id="19" dur="500"/>
                                        <p:tgtEl>
                                          <p:spTgt spid="5222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2226">
                                            <p:txEl>
                                              <p:pRg st="5" end="5"/>
                                            </p:txEl>
                                          </p:spTgt>
                                        </p:tgtEl>
                                        <p:attrNameLst>
                                          <p:attrName>style.visibility</p:attrName>
                                        </p:attrNameLst>
                                      </p:cBhvr>
                                      <p:to>
                                        <p:strVal val="visible"/>
                                      </p:to>
                                    </p:set>
                                    <p:animEffect transition="in" filter="fade">
                                      <p:cBhvr>
                                        <p:cTn id="22" dur="500"/>
                                        <p:tgtEl>
                                          <p:spTgt spid="5222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2226">
                                            <p:txEl>
                                              <p:pRg st="7" end="7"/>
                                            </p:txEl>
                                          </p:spTgt>
                                        </p:tgtEl>
                                        <p:attrNameLst>
                                          <p:attrName>style.visibility</p:attrName>
                                        </p:attrNameLst>
                                      </p:cBhvr>
                                      <p:to>
                                        <p:strVal val="visible"/>
                                      </p:to>
                                    </p:set>
                                    <p:anim calcmode="lin" valueType="num">
                                      <p:cBhvr additive="base">
                                        <p:cTn id="27" dur="500" fill="hold"/>
                                        <p:tgtEl>
                                          <p:spTgt spid="5222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226">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2226">
                                            <p:txEl>
                                              <p:pRg st="8" end="8"/>
                                            </p:txEl>
                                          </p:spTgt>
                                        </p:tgtEl>
                                        <p:attrNameLst>
                                          <p:attrName>style.visibility</p:attrName>
                                        </p:attrNameLst>
                                      </p:cBhvr>
                                      <p:to>
                                        <p:strVal val="visible"/>
                                      </p:to>
                                    </p:set>
                                    <p:anim calcmode="lin" valueType="num">
                                      <p:cBhvr additive="base">
                                        <p:cTn id="31" dur="500" fill="hold"/>
                                        <p:tgtEl>
                                          <p:spTgt spid="5222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2226">
                                            <p:txEl>
                                              <p:pRg st="9" end="9"/>
                                            </p:txEl>
                                          </p:spTgt>
                                        </p:tgtEl>
                                        <p:attrNameLst>
                                          <p:attrName>style.visibility</p:attrName>
                                        </p:attrNameLst>
                                      </p:cBhvr>
                                      <p:to>
                                        <p:strVal val="visible"/>
                                      </p:to>
                                    </p:set>
                                    <p:anim calcmode="lin" valueType="num">
                                      <p:cBhvr additive="base">
                                        <p:cTn id="35" dur="500" fill="hold"/>
                                        <p:tgtEl>
                                          <p:spTgt spid="5222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2226">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2226">
                                            <p:txEl>
                                              <p:pRg st="10" end="10"/>
                                            </p:txEl>
                                          </p:spTgt>
                                        </p:tgtEl>
                                        <p:attrNameLst>
                                          <p:attrName>style.visibility</p:attrName>
                                        </p:attrNameLst>
                                      </p:cBhvr>
                                      <p:to>
                                        <p:strVal val="visible"/>
                                      </p:to>
                                    </p:set>
                                    <p:anim calcmode="lin" valueType="num">
                                      <p:cBhvr additive="base">
                                        <p:cTn id="39" dur="500" fill="hold"/>
                                        <p:tgtEl>
                                          <p:spTgt spid="52226">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222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0421"/>
                                        </p:tgtEl>
                                        <p:attrNameLst>
                                          <p:attrName>style.visibility</p:attrName>
                                        </p:attrNameLst>
                                      </p:cBhvr>
                                      <p:to>
                                        <p:strVal val="visible"/>
                                      </p:to>
                                    </p:set>
                                    <p:animEffect transition="in" filter="wipe(up)">
                                      <p:cBhvr>
                                        <p:cTn id="45" dur="500"/>
                                        <p:tgtEl>
                                          <p:spTgt spid="6042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0420"/>
                                        </p:tgtEl>
                                        <p:attrNameLst>
                                          <p:attrName>style.visibility</p:attrName>
                                        </p:attrNameLst>
                                      </p:cBhvr>
                                      <p:to>
                                        <p:strVal val="visible"/>
                                      </p:to>
                                    </p:set>
                                    <p:anim calcmode="lin" valueType="num">
                                      <p:cBhvr additive="base">
                                        <p:cTn id="50" dur="500" fill="hold"/>
                                        <p:tgtEl>
                                          <p:spTgt spid="60420"/>
                                        </p:tgtEl>
                                        <p:attrNameLst>
                                          <p:attrName>ppt_x</p:attrName>
                                        </p:attrNameLst>
                                      </p:cBhvr>
                                      <p:tavLst>
                                        <p:tav tm="0">
                                          <p:val>
                                            <p:strVal val="#ppt_x"/>
                                          </p:val>
                                        </p:tav>
                                        <p:tav tm="100000">
                                          <p:val>
                                            <p:strVal val="#ppt_x"/>
                                          </p:val>
                                        </p:tav>
                                      </p:tavLst>
                                    </p:anim>
                                    <p:anim calcmode="lin" valueType="num">
                                      <p:cBhvr additive="base">
                                        <p:cTn id="51"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2.5.4 </a:t>
            </a:r>
            <a:r>
              <a:rPr lang="zh-CN" altLang="zh-CN" sz="3200" b="1" kern="1200" dirty="0">
                <a:solidFill>
                  <a:srgbClr val="C00000"/>
                </a:solidFill>
              </a:rPr>
              <a:t>顶层</a:t>
            </a:r>
            <a:r>
              <a:rPr lang="en-US" altLang="zh-CN" sz="3200" b="1" kern="1200" dirty="0">
                <a:solidFill>
                  <a:srgbClr val="C00000"/>
                </a:solidFill>
              </a:rPr>
              <a:t>const</a:t>
            </a:r>
            <a:r>
              <a:rPr lang="zh-CN" altLang="zh-CN" sz="3200" b="1" kern="1200" dirty="0">
                <a:solidFill>
                  <a:srgbClr val="C00000"/>
                </a:solidFill>
              </a:rPr>
              <a:t>与底层</a:t>
            </a:r>
            <a:r>
              <a:rPr lang="en-US" altLang="zh-CN" sz="3200" b="1" kern="1200" dirty="0">
                <a:solidFill>
                  <a:srgbClr val="C00000"/>
                </a:solidFill>
              </a:rPr>
              <a:t>const</a:t>
            </a:r>
            <a:endParaRPr lang="zh-CN" altLang="en-US" sz="3200" b="1" kern="1200" dirty="0">
              <a:solidFill>
                <a:srgbClr val="C00000"/>
              </a:solidFill>
            </a:endParaRPr>
          </a:p>
        </p:txBody>
      </p:sp>
      <p:sp>
        <p:nvSpPr>
          <p:cNvPr id="3" name="内容占位符 2"/>
          <p:cNvSpPr>
            <a:spLocks noGrp="1"/>
          </p:cNvSpPr>
          <p:nvPr>
            <p:ph idx="1"/>
          </p:nvPr>
        </p:nvSpPr>
        <p:spPr>
          <a:xfrm>
            <a:off x="251520" y="1052736"/>
            <a:ext cx="8623212" cy="5472608"/>
          </a:xfrm>
        </p:spPr>
        <p:txBody>
          <a:bodyPr/>
          <a:lstStyle/>
          <a:p>
            <a:pPr marL="0" indent="0">
              <a:buNone/>
            </a:pPr>
            <a:r>
              <a:rPr lang="en-US" altLang="zh-CN" sz="2400" b="1" dirty="0">
                <a:solidFill>
                  <a:srgbClr val="0000CC"/>
                </a:solidFill>
              </a:rPr>
              <a:t>1. </a:t>
            </a:r>
            <a:r>
              <a:rPr lang="zh-CN" altLang="en-US" sz="2400" b="1" dirty="0">
                <a:solidFill>
                  <a:srgbClr val="0000CC"/>
                </a:solidFill>
              </a:rPr>
              <a:t>概念</a:t>
            </a:r>
            <a:endParaRPr lang="en-US" altLang="zh-CN" sz="2400" b="1" dirty="0">
              <a:solidFill>
                <a:srgbClr val="0000CC"/>
              </a:solidFill>
            </a:endParaRPr>
          </a:p>
          <a:p>
            <a:pPr lvl="1"/>
            <a:r>
              <a:rPr lang="zh-CN" altLang="zh-CN" sz="2200" b="1" dirty="0"/>
              <a:t>指针实际上定义了两个对象：指针本身和它所指的对象</a:t>
            </a:r>
            <a:r>
              <a:rPr lang="zh-CN" altLang="zh-CN" sz="2200" b="1" dirty="0" smtClean="0"/>
              <a:t>。</a:t>
            </a:r>
            <a:endParaRPr lang="en-US" altLang="zh-CN" sz="2200" b="1" dirty="0" smtClean="0"/>
          </a:p>
          <a:p>
            <a:pPr lvl="1"/>
            <a:r>
              <a:rPr lang="zh-CN" altLang="zh-CN" sz="2200" b="1" dirty="0" smtClean="0"/>
              <a:t>这</a:t>
            </a:r>
            <a:r>
              <a:rPr lang="zh-CN" altLang="zh-CN" sz="2200" b="1" dirty="0"/>
              <a:t>两个对象都可以用</a:t>
            </a:r>
            <a:r>
              <a:rPr lang="en-US" altLang="zh-CN" sz="2200" b="1" dirty="0"/>
              <a:t>const</a:t>
            </a:r>
            <a:r>
              <a:rPr lang="zh-CN" altLang="zh-CN" sz="2200" b="1" dirty="0"/>
              <a:t>进行限定，当指针本身被限定为常量时，称指针为</a:t>
            </a:r>
            <a:r>
              <a:rPr lang="zh-CN" altLang="zh-CN" sz="2200" b="1" dirty="0">
                <a:solidFill>
                  <a:srgbClr val="FF0000"/>
                </a:solidFill>
              </a:rPr>
              <a:t>顶层</a:t>
            </a:r>
            <a:r>
              <a:rPr lang="en-US" altLang="zh-CN" sz="2200" b="1" dirty="0">
                <a:solidFill>
                  <a:srgbClr val="FF0000"/>
                </a:solidFill>
              </a:rPr>
              <a:t>const</a:t>
            </a:r>
            <a:r>
              <a:rPr lang="zh-CN" altLang="zh-CN" sz="2200" b="1" dirty="0"/>
              <a:t>；当所指的对象被限定为常量，而指针本身未被限定时，称指针为</a:t>
            </a:r>
            <a:r>
              <a:rPr lang="zh-CN" altLang="zh-CN" sz="2200" b="1" dirty="0">
                <a:solidFill>
                  <a:srgbClr val="FF0000"/>
                </a:solidFill>
              </a:rPr>
              <a:t>底层</a:t>
            </a:r>
            <a:r>
              <a:rPr lang="en-US" altLang="zh-CN" sz="2200" b="1" dirty="0">
                <a:solidFill>
                  <a:srgbClr val="FF0000"/>
                </a:solidFill>
              </a:rPr>
              <a:t>const</a:t>
            </a:r>
            <a:r>
              <a:rPr lang="zh-CN" altLang="zh-CN" sz="2200" b="1" dirty="0"/>
              <a:t>；</a:t>
            </a:r>
            <a:endParaRPr lang="en-US" altLang="zh-CN" sz="2200" b="1" dirty="0"/>
          </a:p>
          <a:p>
            <a:pPr lvl="1"/>
            <a:r>
              <a:rPr lang="zh-CN" altLang="zh-CN" sz="2200" b="1" dirty="0"/>
              <a:t>当指针和所指对象两者都被限定为常量时，则</a:t>
            </a:r>
            <a:r>
              <a:rPr lang="zh-CN" altLang="zh-CN" sz="2200" b="1" dirty="0">
                <a:solidFill>
                  <a:srgbClr val="FF0000"/>
                </a:solidFill>
              </a:rPr>
              <a:t>指针为顶层</a:t>
            </a:r>
            <a:r>
              <a:rPr lang="en-US" altLang="zh-CN" sz="2200" b="1" dirty="0">
                <a:solidFill>
                  <a:srgbClr val="FF0000"/>
                </a:solidFill>
              </a:rPr>
              <a:t>const</a:t>
            </a:r>
            <a:r>
              <a:rPr lang="zh-CN" altLang="zh-CN" sz="2200" b="1" dirty="0"/>
              <a:t>，所指对象为</a:t>
            </a:r>
            <a:r>
              <a:rPr lang="zh-CN" altLang="zh-CN" sz="2200" b="1" dirty="0">
                <a:solidFill>
                  <a:srgbClr val="FF0000"/>
                </a:solidFill>
              </a:rPr>
              <a:t>底层</a:t>
            </a:r>
            <a:r>
              <a:rPr lang="en-US" altLang="zh-CN" sz="2200" b="1" dirty="0">
                <a:solidFill>
                  <a:srgbClr val="FF0000"/>
                </a:solidFill>
              </a:rPr>
              <a:t>const</a:t>
            </a:r>
            <a:r>
              <a:rPr lang="zh-CN" altLang="zh-CN" sz="2200" b="1" dirty="0"/>
              <a:t>。</a:t>
            </a:r>
            <a:endParaRPr lang="en-US" altLang="zh-CN" sz="2200" b="1" dirty="0"/>
          </a:p>
          <a:p>
            <a:pPr lvl="1"/>
            <a:r>
              <a:rPr lang="zh-CN" altLang="en-US" sz="2200" b="1" dirty="0"/>
              <a:t>例如：</a:t>
            </a:r>
            <a:endParaRPr lang="en-US" altLang="zh-CN" sz="2200" b="1" dirty="0"/>
          </a:p>
          <a:p>
            <a:pPr marL="800100" lvl="2" indent="0">
              <a:buNone/>
            </a:pPr>
            <a:r>
              <a:rPr lang="en-US" altLang="zh-CN" sz="2000" b="1" dirty="0"/>
              <a:t>int </a:t>
            </a:r>
            <a:r>
              <a:rPr lang="en-US" altLang="zh-CN" sz="2000" b="1" dirty="0" err="1"/>
              <a:t>i</a:t>
            </a:r>
            <a:r>
              <a:rPr lang="en-US" altLang="zh-CN" sz="2000" b="1" dirty="0"/>
              <a:t> = 0;</a:t>
            </a:r>
            <a:endParaRPr lang="zh-CN" altLang="zh-CN" sz="2000" b="1" dirty="0"/>
          </a:p>
          <a:p>
            <a:pPr marL="800100" lvl="2" indent="0">
              <a:buNone/>
            </a:pPr>
            <a:r>
              <a:rPr lang="en-US" altLang="zh-CN" sz="2000" b="1" dirty="0"/>
              <a:t>const int </a:t>
            </a:r>
            <a:r>
              <a:rPr lang="en-US" altLang="zh-CN" sz="2000" b="1" dirty="0" err="1"/>
              <a:t>ic</a:t>
            </a:r>
            <a:r>
              <a:rPr lang="en-US" altLang="zh-CN" sz="2000" b="1" dirty="0"/>
              <a:t> = 32;                        </a:t>
            </a:r>
            <a:endParaRPr lang="zh-CN" altLang="zh-CN" sz="2000" b="1" dirty="0"/>
          </a:p>
          <a:p>
            <a:pPr marL="800100" lvl="2" indent="0">
              <a:buNone/>
            </a:pPr>
            <a:r>
              <a:rPr lang="en-US" altLang="zh-CN" sz="2000" b="1" dirty="0"/>
              <a:t>int *const p1 = &amp;</a:t>
            </a:r>
            <a:r>
              <a:rPr lang="en-US" altLang="zh-CN" sz="2000" b="1" dirty="0" err="1"/>
              <a:t>i</a:t>
            </a:r>
            <a:r>
              <a:rPr lang="en-US" altLang="zh-CN" sz="2000" b="1" dirty="0"/>
              <a:t>;              //p1</a:t>
            </a:r>
            <a:r>
              <a:rPr lang="zh-CN" altLang="zh-CN" sz="2000" b="1" dirty="0"/>
              <a:t>为顶层</a:t>
            </a:r>
            <a:r>
              <a:rPr lang="en-US" altLang="zh-CN" sz="2000" b="1" dirty="0"/>
              <a:t>const</a:t>
            </a:r>
            <a:endParaRPr lang="zh-CN" altLang="zh-CN" sz="2000" b="1" dirty="0"/>
          </a:p>
          <a:p>
            <a:pPr marL="800100" lvl="2" indent="0">
              <a:buNone/>
            </a:pPr>
            <a:r>
              <a:rPr lang="en-US" altLang="zh-CN" sz="2000" b="1" dirty="0"/>
              <a:t>const int *p2;                      //p2</a:t>
            </a:r>
            <a:r>
              <a:rPr lang="zh-CN" altLang="zh-CN" sz="2000" b="1" dirty="0"/>
              <a:t>为底层</a:t>
            </a:r>
            <a:r>
              <a:rPr lang="en-US" altLang="zh-CN" sz="2000" b="1" dirty="0"/>
              <a:t>const</a:t>
            </a:r>
            <a:endParaRPr lang="zh-CN" altLang="zh-CN" sz="2000" b="1" dirty="0"/>
          </a:p>
          <a:p>
            <a:pPr marL="800100" lvl="2" indent="0">
              <a:buNone/>
            </a:pPr>
            <a:r>
              <a:rPr lang="en-US" altLang="zh-CN" sz="2000" b="1" dirty="0"/>
              <a:t>const int *const p3 = &amp;</a:t>
            </a:r>
            <a:r>
              <a:rPr lang="en-US" altLang="zh-CN" sz="2000" b="1" dirty="0" err="1"/>
              <a:t>ic</a:t>
            </a:r>
            <a:r>
              <a:rPr lang="en-US" altLang="zh-CN" sz="2000" b="1" dirty="0"/>
              <a:t>; //p3</a:t>
            </a:r>
            <a:r>
              <a:rPr lang="zh-CN" altLang="zh-CN" sz="2000" b="1" dirty="0"/>
              <a:t>为顶层</a:t>
            </a:r>
            <a:r>
              <a:rPr lang="en-US" altLang="zh-CN" sz="2000" b="1" dirty="0"/>
              <a:t>const,(*p3)</a:t>
            </a:r>
            <a:r>
              <a:rPr lang="zh-CN" altLang="zh-CN" sz="2000" b="1" dirty="0"/>
              <a:t>为底层</a:t>
            </a:r>
            <a:r>
              <a:rPr lang="en-US" altLang="zh-CN" sz="2000" b="1" dirty="0"/>
              <a:t>const</a:t>
            </a:r>
            <a:endParaRPr lang="zh-CN" altLang="zh-CN" sz="2000" b="1" dirty="0"/>
          </a:p>
          <a:p>
            <a:pPr lvl="1"/>
            <a:endParaRPr lang="zh-CN" altLang="zh-CN" dirty="0"/>
          </a:p>
          <a:p>
            <a:endParaRPr lang="zh-CN" altLang="en-US" dirty="0"/>
          </a:p>
        </p:txBody>
      </p:sp>
    </p:spTree>
    <p:extLst>
      <p:ext uri="{BB962C8B-B14F-4D97-AF65-F5344CB8AC3E}">
        <p14:creationId xmlns:p14="http://schemas.microsoft.com/office/powerpoint/2010/main" val="28630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2.5.4 </a:t>
            </a:r>
            <a:r>
              <a:rPr lang="zh-CN" altLang="zh-CN" sz="3200" b="1" kern="1200" dirty="0">
                <a:solidFill>
                  <a:srgbClr val="C00000"/>
                </a:solidFill>
              </a:rPr>
              <a:t>顶层</a:t>
            </a:r>
            <a:r>
              <a:rPr lang="en-US" altLang="zh-CN" sz="3200" b="1" kern="1200" dirty="0">
                <a:solidFill>
                  <a:srgbClr val="C00000"/>
                </a:solidFill>
              </a:rPr>
              <a:t>const</a:t>
            </a:r>
            <a:r>
              <a:rPr lang="zh-CN" altLang="zh-CN" sz="3200" b="1" kern="1200" dirty="0">
                <a:solidFill>
                  <a:srgbClr val="C00000"/>
                </a:solidFill>
              </a:rPr>
              <a:t>与底层</a:t>
            </a:r>
            <a:r>
              <a:rPr lang="en-US" altLang="zh-CN" sz="3200" b="1" kern="1200" dirty="0">
                <a:solidFill>
                  <a:srgbClr val="C00000"/>
                </a:solidFill>
              </a:rPr>
              <a:t>const</a:t>
            </a:r>
            <a:endParaRPr lang="zh-CN" altLang="en-US" sz="3200" b="1" kern="1200" dirty="0">
              <a:solidFill>
                <a:srgbClr val="C00000"/>
              </a:solidFill>
            </a:endParaRPr>
          </a:p>
        </p:txBody>
      </p:sp>
      <p:sp>
        <p:nvSpPr>
          <p:cNvPr id="3" name="内容占位符 2"/>
          <p:cNvSpPr>
            <a:spLocks noGrp="1"/>
          </p:cNvSpPr>
          <p:nvPr>
            <p:ph idx="1"/>
          </p:nvPr>
        </p:nvSpPr>
        <p:spPr>
          <a:xfrm>
            <a:off x="358797" y="1124744"/>
            <a:ext cx="8426406" cy="5328592"/>
          </a:xfrm>
        </p:spPr>
        <p:txBody>
          <a:bodyPr/>
          <a:lstStyle/>
          <a:p>
            <a:pPr marL="0" indent="0">
              <a:buNone/>
            </a:pPr>
            <a:r>
              <a:rPr lang="en-US" altLang="zh-CN" sz="2400" b="1" dirty="0">
                <a:solidFill>
                  <a:srgbClr val="0000CC"/>
                </a:solidFill>
              </a:rPr>
              <a:t>2. </a:t>
            </a:r>
            <a:r>
              <a:rPr lang="zh-CN" altLang="en-US" sz="2400" b="1" dirty="0">
                <a:solidFill>
                  <a:srgbClr val="0000CC"/>
                </a:solidFill>
              </a:rPr>
              <a:t>概念延伸</a:t>
            </a:r>
            <a:endParaRPr lang="en-US" altLang="zh-CN" sz="2400" b="1" dirty="0">
              <a:solidFill>
                <a:srgbClr val="0000CC"/>
              </a:solidFill>
            </a:endParaRPr>
          </a:p>
          <a:p>
            <a:pPr lvl="1"/>
            <a:r>
              <a:rPr lang="zh-CN" altLang="zh-CN" sz="2200" b="1" dirty="0"/>
              <a:t>一般地，</a:t>
            </a:r>
            <a:r>
              <a:rPr lang="zh-CN" altLang="zh-CN" sz="2200" b="1" dirty="0">
                <a:solidFill>
                  <a:srgbClr val="FF0000"/>
                </a:solidFill>
              </a:rPr>
              <a:t>顶层</a:t>
            </a:r>
            <a:r>
              <a:rPr lang="en-US" altLang="zh-CN" sz="2200" b="1" dirty="0">
                <a:solidFill>
                  <a:srgbClr val="FF0000"/>
                </a:solidFill>
              </a:rPr>
              <a:t>const</a:t>
            </a:r>
            <a:r>
              <a:rPr lang="zh-CN" altLang="zh-CN" sz="2200" b="1" dirty="0">
                <a:solidFill>
                  <a:srgbClr val="FF0000"/>
                </a:solidFill>
              </a:rPr>
              <a:t>其实是指不可被修改的常量对象</a:t>
            </a:r>
            <a:r>
              <a:rPr lang="zh-CN" altLang="zh-CN" sz="2200" b="1" dirty="0"/>
              <a:t>，此概念可以推广到任意的数据类型，它们定义的常量对象都是顶层</a:t>
            </a:r>
            <a:r>
              <a:rPr lang="en-US" altLang="zh-CN" sz="2200" b="1" dirty="0"/>
              <a:t>const。</a:t>
            </a:r>
          </a:p>
          <a:p>
            <a:pPr lvl="1"/>
            <a:r>
              <a:rPr lang="zh-CN" altLang="zh-CN" sz="2200" b="1" dirty="0"/>
              <a:t>底层</a:t>
            </a:r>
            <a:r>
              <a:rPr lang="en-US" altLang="zh-CN" sz="2200" b="1" dirty="0"/>
              <a:t>const</a:t>
            </a:r>
            <a:r>
              <a:rPr lang="zh-CN" altLang="zh-CN" sz="2200" b="1" dirty="0"/>
              <a:t>则与指针和引用这样的复合类型定义有关，其中指针比较特殊，既可以顶层</a:t>
            </a:r>
            <a:r>
              <a:rPr lang="en-US" altLang="zh-CN" sz="2200" b="1" dirty="0"/>
              <a:t>const</a:t>
            </a:r>
            <a:r>
              <a:rPr lang="zh-CN" altLang="zh-CN" sz="2200" b="1" dirty="0"/>
              <a:t>，也可能是底层</a:t>
            </a:r>
            <a:r>
              <a:rPr lang="en-US" altLang="zh-CN" sz="2200" b="1" dirty="0"/>
              <a:t>const</a:t>
            </a:r>
            <a:r>
              <a:rPr lang="zh-CN" altLang="zh-CN" sz="2200" b="1" dirty="0"/>
              <a:t>。而所有声明为</a:t>
            </a:r>
            <a:r>
              <a:rPr lang="en-US" altLang="zh-CN" sz="2200" b="1" dirty="0"/>
              <a:t>const</a:t>
            </a:r>
            <a:r>
              <a:rPr lang="zh-CN" altLang="zh-CN" sz="2200" b="1" dirty="0"/>
              <a:t>的</a:t>
            </a:r>
            <a:r>
              <a:rPr lang="zh-CN" altLang="zh-CN" sz="2200" b="1" dirty="0">
                <a:solidFill>
                  <a:srgbClr val="FF0000"/>
                </a:solidFill>
              </a:rPr>
              <a:t>引用都是底层</a:t>
            </a:r>
            <a:r>
              <a:rPr lang="en-US" altLang="zh-CN" sz="2200" b="1" dirty="0">
                <a:solidFill>
                  <a:srgbClr val="FF0000"/>
                </a:solidFill>
              </a:rPr>
              <a:t>const</a:t>
            </a:r>
            <a:r>
              <a:rPr lang="zh-CN" altLang="zh-CN" sz="2200" b="1" dirty="0"/>
              <a:t>。</a:t>
            </a:r>
            <a:endParaRPr lang="en-US" altLang="zh-CN" sz="2200" b="1" dirty="0"/>
          </a:p>
          <a:p>
            <a:pPr lvl="1"/>
            <a:r>
              <a:rPr lang="zh-CN" altLang="en-US" sz="2200" b="1" dirty="0"/>
              <a:t>例如：</a:t>
            </a:r>
            <a:endParaRPr lang="zh-CN" altLang="zh-CN" sz="2200" b="1" dirty="0"/>
          </a:p>
          <a:p>
            <a:pPr marL="800100" lvl="2" indent="0">
              <a:buNone/>
            </a:pPr>
            <a:r>
              <a:rPr lang="en-US" altLang="zh-CN" sz="2000" b="1" dirty="0"/>
              <a:t>int </a:t>
            </a:r>
            <a:r>
              <a:rPr lang="en-US" altLang="zh-CN" sz="2000" b="1" dirty="0" err="1"/>
              <a:t>i</a:t>
            </a:r>
            <a:r>
              <a:rPr lang="en-US" altLang="zh-CN" sz="2000" b="1" dirty="0"/>
              <a:t>=3;</a:t>
            </a:r>
            <a:endParaRPr lang="zh-CN" altLang="zh-CN" sz="2000" b="1" dirty="0"/>
          </a:p>
          <a:p>
            <a:pPr marL="800100" lvl="2" indent="0">
              <a:buNone/>
            </a:pPr>
            <a:r>
              <a:rPr lang="en-US" altLang="zh-CN" sz="2000" b="1" dirty="0"/>
              <a:t>const double d=9.0            	</a:t>
            </a:r>
          </a:p>
          <a:p>
            <a:pPr marL="800100" lvl="2" indent="0">
              <a:buNone/>
            </a:pPr>
            <a:r>
              <a:rPr lang="en-US" altLang="zh-CN" sz="2000" b="1" dirty="0" err="1"/>
              <a:t>const</a:t>
            </a:r>
            <a:r>
              <a:rPr lang="en-US" altLang="zh-CN" sz="2000" b="1" dirty="0"/>
              <a:t> int </a:t>
            </a:r>
            <a:r>
              <a:rPr lang="en-US" altLang="zh-CN" sz="2000" b="1" dirty="0" err="1"/>
              <a:t>ic</a:t>
            </a:r>
            <a:r>
              <a:rPr lang="en-US" altLang="zh-CN" sz="2000" b="1" dirty="0"/>
              <a:t> = 32;                  	//</a:t>
            </a:r>
            <a:r>
              <a:rPr lang="en-US" altLang="zh-CN" sz="2000" b="1" dirty="0" err="1"/>
              <a:t>ic</a:t>
            </a:r>
            <a:r>
              <a:rPr lang="zh-CN" altLang="zh-CN" sz="2000" b="1" dirty="0"/>
              <a:t>为顶层</a:t>
            </a:r>
            <a:r>
              <a:rPr lang="en-US" altLang="zh-CN" sz="2000" b="1" dirty="0"/>
              <a:t>const</a:t>
            </a:r>
            <a:endParaRPr lang="zh-CN" altLang="zh-CN" sz="2000" b="1" dirty="0"/>
          </a:p>
          <a:p>
            <a:pPr marL="800100" lvl="2" indent="0">
              <a:buNone/>
            </a:pPr>
            <a:r>
              <a:rPr lang="en-US" altLang="zh-CN" sz="2000" b="1" dirty="0"/>
              <a:t>const int &amp;</a:t>
            </a:r>
            <a:r>
              <a:rPr lang="en-US" altLang="zh-CN" sz="2000" b="1" dirty="0" err="1"/>
              <a:t>ri</a:t>
            </a:r>
            <a:r>
              <a:rPr lang="en-US" altLang="zh-CN" sz="2000" b="1" dirty="0"/>
              <a:t> = </a:t>
            </a:r>
            <a:r>
              <a:rPr lang="en-US" altLang="zh-CN" sz="2000" b="1" dirty="0" err="1"/>
              <a:t>i</a:t>
            </a:r>
            <a:r>
              <a:rPr lang="en-US" altLang="zh-CN" sz="2000" b="1" dirty="0"/>
              <a:t>;                   	//</a:t>
            </a:r>
            <a:r>
              <a:rPr lang="en-US" altLang="zh-CN" sz="2000" b="1" dirty="0" err="1"/>
              <a:t>ri</a:t>
            </a:r>
            <a:r>
              <a:rPr lang="zh-CN" altLang="zh-CN" sz="2000" b="1" dirty="0"/>
              <a:t>为底层</a:t>
            </a:r>
            <a:r>
              <a:rPr lang="en-US" altLang="zh-CN" sz="2000" b="1" dirty="0"/>
              <a:t>const</a:t>
            </a:r>
            <a:endParaRPr lang="zh-CN" altLang="zh-CN" sz="2000" b="1" dirty="0"/>
          </a:p>
          <a:p>
            <a:pPr marL="800100" lvl="2" indent="0">
              <a:buNone/>
            </a:pPr>
            <a:r>
              <a:rPr lang="en-US" altLang="zh-CN" sz="2000" b="1" dirty="0"/>
              <a:t>const int &amp;</a:t>
            </a:r>
            <a:r>
              <a:rPr lang="en-US" altLang="zh-CN" sz="2000" b="1" dirty="0" err="1"/>
              <a:t>ric</a:t>
            </a:r>
            <a:r>
              <a:rPr lang="en-US" altLang="zh-CN" sz="2000" b="1" dirty="0"/>
              <a:t> = </a:t>
            </a:r>
            <a:r>
              <a:rPr lang="en-US" altLang="zh-CN" sz="2000" b="1" dirty="0" err="1"/>
              <a:t>ic</a:t>
            </a:r>
            <a:r>
              <a:rPr lang="en-US" altLang="zh-CN" sz="2000" b="1" dirty="0"/>
              <a:t>;               	//</a:t>
            </a:r>
            <a:r>
              <a:rPr lang="en-US" altLang="zh-CN" sz="2000" b="1" dirty="0" err="1"/>
              <a:t>ric</a:t>
            </a:r>
            <a:r>
              <a:rPr lang="zh-CN" altLang="zh-CN" sz="2000" b="1" dirty="0"/>
              <a:t>为底层</a:t>
            </a:r>
            <a:r>
              <a:rPr lang="en-US" altLang="zh-CN" sz="2000" b="1" dirty="0"/>
              <a:t>const</a:t>
            </a:r>
            <a:endParaRPr lang="zh-CN" altLang="zh-CN" sz="2000" b="1" dirty="0"/>
          </a:p>
        </p:txBody>
      </p:sp>
    </p:spTree>
    <p:extLst>
      <p:ext uri="{BB962C8B-B14F-4D97-AF65-F5344CB8AC3E}">
        <p14:creationId xmlns:p14="http://schemas.microsoft.com/office/powerpoint/2010/main" val="363473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116633"/>
            <a:ext cx="8568951"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2.2.2  C++</a:t>
            </a:r>
            <a:r>
              <a:rPr lang="zh-CN" altLang="zh-CN" sz="3600" b="1" dirty="0">
                <a:solidFill>
                  <a:srgbClr val="C00000"/>
                </a:solidFill>
              </a:rPr>
              <a:t>局部变量的声明与定义</a:t>
            </a:r>
          </a:p>
        </p:txBody>
      </p:sp>
      <p:sp>
        <p:nvSpPr>
          <p:cNvPr id="12291" name="Rectangle 3"/>
          <p:cNvSpPr>
            <a:spLocks noGrp="1" noChangeArrowheads="1"/>
          </p:cNvSpPr>
          <p:nvPr>
            <p:ph idx="1"/>
          </p:nvPr>
        </p:nvSpPr>
        <p:spPr>
          <a:xfrm>
            <a:off x="474439" y="1268760"/>
            <a:ext cx="8394062" cy="4320480"/>
          </a:xfrm>
        </p:spPr>
        <p:txBody>
          <a:bodyPr/>
          <a:lstStyle/>
          <a:p>
            <a:pPr eaLnBrk="1" hangingPunct="1"/>
            <a:r>
              <a:rPr lang="en-US" altLang="zh-CN" sz="2400" b="1" dirty="0">
                <a:solidFill>
                  <a:srgbClr val="0000CC"/>
                </a:solidFill>
              </a:rPr>
              <a:t>C</a:t>
            </a:r>
            <a:r>
              <a:rPr lang="zh-CN" altLang="en-US" sz="2400" b="1" dirty="0">
                <a:solidFill>
                  <a:srgbClr val="0000CC"/>
                </a:solidFill>
              </a:rPr>
              <a:t>局部变量的定义</a:t>
            </a:r>
          </a:p>
          <a:p>
            <a:pPr lvl="1" eaLnBrk="1" hangingPunct="1"/>
            <a:r>
              <a:rPr lang="zh-CN" altLang="en-US" sz="2400" b="1" dirty="0"/>
              <a:t>在语句块内可执行语句之前</a:t>
            </a:r>
          </a:p>
          <a:p>
            <a:pPr eaLnBrk="1" hangingPunct="1"/>
            <a:r>
              <a:rPr lang="en-US" altLang="zh-CN" sz="2400" b="1" dirty="0" smtClean="0">
                <a:solidFill>
                  <a:srgbClr val="0000CC"/>
                </a:solidFill>
              </a:rPr>
              <a:t>C++</a:t>
            </a:r>
            <a:r>
              <a:rPr lang="zh-CN" altLang="en-US" sz="2400" b="1" dirty="0" smtClean="0">
                <a:solidFill>
                  <a:srgbClr val="0000CC"/>
                </a:solidFill>
              </a:rPr>
              <a:t>局部变量</a:t>
            </a:r>
            <a:r>
              <a:rPr lang="zh-CN" altLang="en-US" sz="2400" b="1" dirty="0">
                <a:solidFill>
                  <a:srgbClr val="0000CC"/>
                </a:solidFill>
              </a:rPr>
              <a:t>的定义</a:t>
            </a:r>
          </a:p>
          <a:p>
            <a:pPr lvl="1" eaLnBrk="1" hangingPunct="1"/>
            <a:r>
              <a:rPr lang="zh-CN" altLang="en-US" sz="2400" b="1" dirty="0"/>
              <a:t>可在语句块内任何语句可以出现的地方</a:t>
            </a:r>
          </a:p>
          <a:p>
            <a:pPr lvl="1" eaLnBrk="1" hangingPunct="1"/>
            <a:r>
              <a:rPr lang="zh-CN" altLang="en-US" sz="2400" b="1" dirty="0"/>
              <a:t>但不能被</a:t>
            </a:r>
            <a:r>
              <a:rPr lang="en-US" altLang="zh-CN" sz="2400" b="1" dirty="0" err="1"/>
              <a:t>goto</a:t>
            </a:r>
            <a:r>
              <a:rPr lang="zh-CN" altLang="en-US" sz="2400" b="1" dirty="0"/>
              <a:t>及类似语句跳过</a:t>
            </a:r>
          </a:p>
          <a:p>
            <a:pPr eaLnBrk="1" hangingPunct="1"/>
            <a:r>
              <a:rPr lang="zh-CN" altLang="en-US" sz="2400" b="1" dirty="0">
                <a:solidFill>
                  <a:srgbClr val="FF0000"/>
                </a:solidFill>
              </a:rPr>
              <a:t>好处</a:t>
            </a:r>
          </a:p>
          <a:p>
            <a:pPr lvl="1" eaLnBrk="1" hangingPunct="1"/>
            <a:r>
              <a:rPr lang="zh-CN" altLang="en-US" sz="2400" b="1" dirty="0"/>
              <a:t>方便：使用时才定义</a:t>
            </a:r>
          </a:p>
          <a:p>
            <a:pPr lvl="1" eaLnBrk="1" hangingPunct="1"/>
            <a:r>
              <a:rPr lang="zh-CN" altLang="en-US" sz="2400" b="1" dirty="0"/>
              <a:t>易读：类型信息就近获取</a:t>
            </a:r>
          </a:p>
        </p:txBody>
      </p:sp>
    </p:spTree>
    <p:extLst>
      <p:ext uri="{BB962C8B-B14F-4D97-AF65-F5344CB8AC3E}">
        <p14:creationId xmlns:p14="http://schemas.microsoft.com/office/powerpoint/2010/main" val="8352963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fade">
                                      <p:cBhvr>
                                        <p:cTn id="10" dur="500"/>
                                        <p:tgtEl>
                                          <p:spTgt spid="122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fade">
                                      <p:cBhvr>
                                        <p:cTn id="15" dur="500"/>
                                        <p:tgtEl>
                                          <p:spTgt spid="122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91">
                                            <p:txEl>
                                              <p:pRg st="3" end="3"/>
                                            </p:txEl>
                                          </p:spTgt>
                                        </p:tgtEl>
                                        <p:attrNameLst>
                                          <p:attrName>style.visibility</p:attrName>
                                        </p:attrNameLst>
                                      </p:cBhvr>
                                      <p:to>
                                        <p:strVal val="visible"/>
                                      </p:to>
                                    </p:set>
                                    <p:animEffect transition="in" filter="fade">
                                      <p:cBhvr>
                                        <p:cTn id="18" dur="500"/>
                                        <p:tgtEl>
                                          <p:spTgt spid="122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fade">
                                      <p:cBhvr>
                                        <p:cTn id="21" dur="500"/>
                                        <p:tgtEl>
                                          <p:spTgt spid="122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291">
                                            <p:txEl>
                                              <p:pRg st="5" end="5"/>
                                            </p:txEl>
                                          </p:spTgt>
                                        </p:tgtEl>
                                        <p:attrNameLst>
                                          <p:attrName>style.visibility</p:attrName>
                                        </p:attrNameLst>
                                      </p:cBhvr>
                                      <p:to>
                                        <p:strVal val="visible"/>
                                      </p:to>
                                    </p:set>
                                    <p:animEffect transition="in" filter="fade">
                                      <p:cBhvr>
                                        <p:cTn id="26" dur="500"/>
                                        <p:tgtEl>
                                          <p:spTgt spid="1229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291">
                                            <p:txEl>
                                              <p:pRg st="6" end="6"/>
                                            </p:txEl>
                                          </p:spTgt>
                                        </p:tgtEl>
                                        <p:attrNameLst>
                                          <p:attrName>style.visibility</p:attrName>
                                        </p:attrNameLst>
                                      </p:cBhvr>
                                      <p:to>
                                        <p:strVal val="visible"/>
                                      </p:to>
                                    </p:set>
                                    <p:animEffect transition="in" filter="fade">
                                      <p:cBhvr>
                                        <p:cTn id="29" dur="500"/>
                                        <p:tgtEl>
                                          <p:spTgt spid="1229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291">
                                            <p:txEl>
                                              <p:pRg st="7" end="7"/>
                                            </p:txEl>
                                          </p:spTgt>
                                        </p:tgtEl>
                                        <p:attrNameLst>
                                          <p:attrName>style.visibility</p:attrName>
                                        </p:attrNameLst>
                                      </p:cBhvr>
                                      <p:to>
                                        <p:strVal val="visible"/>
                                      </p:to>
                                    </p:set>
                                    <p:animEffect transition="in" filter="fade">
                                      <p:cBhvr>
                                        <p:cTn id="32"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2.5.4 </a:t>
            </a:r>
            <a:r>
              <a:rPr lang="zh-CN" altLang="zh-CN" sz="3200" b="1" kern="1200" dirty="0">
                <a:solidFill>
                  <a:srgbClr val="C00000"/>
                </a:solidFill>
              </a:rPr>
              <a:t>顶层</a:t>
            </a:r>
            <a:r>
              <a:rPr lang="en-US" altLang="zh-CN" sz="3200" b="1" kern="1200" dirty="0">
                <a:solidFill>
                  <a:srgbClr val="C00000"/>
                </a:solidFill>
              </a:rPr>
              <a:t>const</a:t>
            </a:r>
            <a:r>
              <a:rPr lang="zh-CN" altLang="zh-CN" sz="3200" b="1" kern="1200" dirty="0">
                <a:solidFill>
                  <a:srgbClr val="C00000"/>
                </a:solidFill>
              </a:rPr>
              <a:t>与底层</a:t>
            </a:r>
            <a:r>
              <a:rPr lang="en-US" altLang="zh-CN" sz="3200" b="1" kern="1200" dirty="0">
                <a:solidFill>
                  <a:srgbClr val="C00000"/>
                </a:solidFill>
              </a:rPr>
              <a:t>const</a:t>
            </a:r>
            <a:endParaRPr lang="zh-CN" altLang="en-US" sz="3200" b="1" kern="1200" dirty="0">
              <a:solidFill>
                <a:srgbClr val="C00000"/>
              </a:solidFill>
            </a:endParaRPr>
          </a:p>
        </p:txBody>
      </p:sp>
      <p:sp>
        <p:nvSpPr>
          <p:cNvPr id="3" name="内容占位符 2"/>
          <p:cNvSpPr>
            <a:spLocks noGrp="1"/>
          </p:cNvSpPr>
          <p:nvPr>
            <p:ph idx="1"/>
          </p:nvPr>
        </p:nvSpPr>
        <p:spPr>
          <a:xfrm>
            <a:off x="0" y="1196753"/>
            <a:ext cx="9036496" cy="4824536"/>
          </a:xfrm>
        </p:spPr>
        <p:txBody>
          <a:bodyPr/>
          <a:lstStyle/>
          <a:p>
            <a:pPr marL="0" indent="0">
              <a:buNone/>
            </a:pPr>
            <a:r>
              <a:rPr lang="en-US" altLang="zh-CN" sz="2400" b="1" dirty="0">
                <a:solidFill>
                  <a:srgbClr val="0000CC"/>
                </a:solidFill>
              </a:rPr>
              <a:t>3. </a:t>
            </a:r>
            <a:r>
              <a:rPr lang="zh-CN" altLang="en-US" sz="2400" b="1" dirty="0">
                <a:solidFill>
                  <a:srgbClr val="0000CC"/>
                </a:solidFill>
              </a:rPr>
              <a:t>应用</a:t>
            </a:r>
            <a:endParaRPr lang="en-US" altLang="zh-CN" sz="2400" b="1" dirty="0">
              <a:solidFill>
                <a:srgbClr val="0000CC"/>
              </a:solidFill>
            </a:endParaRPr>
          </a:p>
          <a:p>
            <a:pPr marL="0" indent="0">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）复制顶层</a:t>
            </a:r>
            <a:r>
              <a:rPr lang="en-US" altLang="zh-CN" sz="2400" b="1" dirty="0">
                <a:solidFill>
                  <a:srgbClr val="FF0000"/>
                </a:solidFill>
              </a:rPr>
              <a:t> const </a:t>
            </a:r>
            <a:r>
              <a:rPr lang="zh-CN" altLang="zh-CN" sz="2400" b="1" dirty="0">
                <a:solidFill>
                  <a:srgbClr val="FF0000"/>
                </a:solidFill>
              </a:rPr>
              <a:t>不受影响。</a:t>
            </a:r>
            <a:endParaRPr lang="en-US" altLang="zh-CN" sz="2400" b="1" dirty="0">
              <a:solidFill>
                <a:srgbClr val="FF0000"/>
              </a:solidFill>
            </a:endParaRPr>
          </a:p>
          <a:p>
            <a:pPr lvl="1"/>
            <a:r>
              <a:rPr lang="zh-CN" altLang="zh-CN" sz="2400" b="1" dirty="0"/>
              <a:t>由于执行复制时不影响被复制对象的值，因此它是否为常量对复制没有影响。</a:t>
            </a:r>
            <a:r>
              <a:rPr lang="zh-CN" altLang="en-US" sz="2400" b="1" dirty="0"/>
              <a:t>例如，</a:t>
            </a:r>
            <a:endParaRPr lang="en-US" altLang="zh-CN" sz="2400" b="1" dirty="0"/>
          </a:p>
          <a:p>
            <a:pPr marL="457200" lvl="1" indent="0">
              <a:buNone/>
            </a:pPr>
            <a:r>
              <a:rPr lang="en-US" altLang="zh-CN" sz="2000" b="1" dirty="0"/>
              <a:t>int </a:t>
            </a:r>
            <a:r>
              <a:rPr lang="en-US" altLang="zh-CN" sz="2000" b="1" dirty="0" err="1"/>
              <a:t>i</a:t>
            </a:r>
            <a:r>
              <a:rPr lang="en-US" altLang="zh-CN" sz="2000" b="1" dirty="0"/>
              <a:t>=3;</a:t>
            </a:r>
          </a:p>
          <a:p>
            <a:pPr marL="457200" lvl="1" indent="0">
              <a:buNone/>
            </a:pPr>
            <a:r>
              <a:rPr lang="en-US" altLang="zh-CN" sz="2000" b="1" dirty="0"/>
              <a:t>const double d=9.0      		</a:t>
            </a:r>
          </a:p>
          <a:p>
            <a:pPr marL="457200" lvl="1" indent="0">
              <a:buNone/>
            </a:pPr>
            <a:r>
              <a:rPr lang="en-US" altLang="zh-CN" sz="2000" b="1" dirty="0"/>
              <a:t>const int </a:t>
            </a:r>
            <a:r>
              <a:rPr lang="en-US" altLang="zh-CN" sz="2000" b="1" dirty="0" err="1"/>
              <a:t>ic</a:t>
            </a:r>
            <a:r>
              <a:rPr lang="en-US" altLang="zh-CN" sz="2000" b="1" dirty="0"/>
              <a:t> = 32;                      	</a:t>
            </a:r>
          </a:p>
          <a:p>
            <a:pPr marL="457200" lvl="1" indent="0">
              <a:buNone/>
            </a:pPr>
            <a:r>
              <a:rPr lang="en-US" altLang="zh-CN" sz="2000" b="1" dirty="0" err="1"/>
              <a:t>const</a:t>
            </a:r>
            <a:r>
              <a:rPr lang="en-US" altLang="zh-CN" sz="2000" b="1" dirty="0"/>
              <a:t> int &amp;</a:t>
            </a:r>
            <a:r>
              <a:rPr lang="en-US" altLang="zh-CN" sz="2000" b="1" dirty="0" err="1"/>
              <a:t>ric</a:t>
            </a:r>
            <a:r>
              <a:rPr lang="en-US" altLang="zh-CN" sz="2000" b="1" dirty="0"/>
              <a:t> = </a:t>
            </a:r>
            <a:r>
              <a:rPr lang="en-US" altLang="zh-CN" sz="2000" b="1" dirty="0" err="1"/>
              <a:t>ic</a:t>
            </a:r>
            <a:r>
              <a:rPr lang="en-US" altLang="zh-CN" sz="2000" b="1" dirty="0"/>
              <a:t>; 			</a:t>
            </a:r>
          </a:p>
          <a:p>
            <a:pPr marL="457200" lvl="1" indent="0">
              <a:buNone/>
            </a:pPr>
            <a:r>
              <a:rPr lang="en-US" altLang="zh-CN" sz="2000" b="1" dirty="0"/>
              <a:t>const int *p2;                              	</a:t>
            </a:r>
          </a:p>
          <a:p>
            <a:pPr marL="457200" lvl="1" indent="0">
              <a:buNone/>
            </a:pPr>
            <a:r>
              <a:rPr lang="en-US" altLang="zh-CN" sz="2000" b="1" dirty="0"/>
              <a:t>const int *const p3 = &amp;</a:t>
            </a:r>
            <a:r>
              <a:rPr lang="en-US" altLang="zh-CN" sz="2000" b="1" dirty="0" err="1"/>
              <a:t>ic</a:t>
            </a:r>
            <a:r>
              <a:rPr lang="en-US" altLang="zh-CN" sz="2000" b="1" dirty="0"/>
              <a:t>;</a:t>
            </a:r>
            <a:endParaRPr lang="zh-CN" altLang="zh-CN" sz="2000" b="1" dirty="0"/>
          </a:p>
          <a:p>
            <a:pPr marL="457200" lvl="1" indent="0">
              <a:buNone/>
            </a:pPr>
            <a:r>
              <a:rPr lang="en-US" altLang="zh-CN" sz="2000" b="1" dirty="0" err="1"/>
              <a:t>i</a:t>
            </a:r>
            <a:r>
              <a:rPr lang="en-US" altLang="zh-CN" sz="2000" b="1" dirty="0"/>
              <a:t> = </a:t>
            </a:r>
            <a:r>
              <a:rPr lang="en-US" altLang="zh-CN" sz="2000" b="1" dirty="0" err="1"/>
              <a:t>ic</a:t>
            </a:r>
            <a:r>
              <a:rPr lang="en-US" altLang="zh-CN" sz="2000" b="1" dirty="0"/>
              <a:t>;    	// </a:t>
            </a:r>
            <a:r>
              <a:rPr lang="zh-CN" altLang="zh-CN" sz="2000" b="1" dirty="0"/>
              <a:t>正确：</a:t>
            </a:r>
            <a:r>
              <a:rPr lang="en-US" altLang="zh-CN" sz="2000" b="1" dirty="0" err="1"/>
              <a:t>ic</a:t>
            </a:r>
            <a:r>
              <a:rPr lang="en-US" altLang="zh-CN" sz="2000" b="1" dirty="0"/>
              <a:t> </a:t>
            </a:r>
            <a:r>
              <a:rPr lang="zh-CN" altLang="zh-CN" sz="2000" b="1" dirty="0"/>
              <a:t>是一个顶层</a:t>
            </a:r>
            <a:r>
              <a:rPr lang="en-US" altLang="zh-CN" sz="2000" b="1" dirty="0"/>
              <a:t> const</a:t>
            </a:r>
            <a:r>
              <a:rPr lang="zh-CN" altLang="zh-CN" sz="2000" b="1" dirty="0"/>
              <a:t>，对此操作无影响</a:t>
            </a:r>
            <a:r>
              <a:rPr lang="en-US" altLang="zh-CN" sz="2000" b="1" dirty="0"/>
              <a:t>  </a:t>
            </a:r>
            <a:endParaRPr lang="zh-CN" altLang="zh-CN" sz="2000" b="1" dirty="0"/>
          </a:p>
          <a:p>
            <a:pPr marL="457200" lvl="1" indent="0">
              <a:buNone/>
            </a:pPr>
            <a:r>
              <a:rPr lang="en-US" altLang="zh-CN" sz="2000" b="1" dirty="0"/>
              <a:t>p2 = p3;    	// </a:t>
            </a:r>
            <a:r>
              <a:rPr lang="zh-CN" altLang="zh-CN" sz="2000" b="1" dirty="0"/>
              <a:t>正确：</a:t>
            </a:r>
            <a:r>
              <a:rPr lang="en-US" altLang="zh-CN" sz="2000" b="1" dirty="0"/>
              <a:t>p2</a:t>
            </a:r>
            <a:r>
              <a:rPr lang="zh-CN" altLang="zh-CN" sz="2000" b="1" dirty="0"/>
              <a:t>和</a:t>
            </a:r>
            <a:r>
              <a:rPr lang="en-US" altLang="zh-CN" sz="2000" b="1" dirty="0"/>
              <a:t>p3</a:t>
            </a:r>
            <a:r>
              <a:rPr lang="zh-CN" altLang="zh-CN" sz="2000" b="1" dirty="0"/>
              <a:t>指向对象类型相同</a:t>
            </a:r>
            <a:r>
              <a:rPr lang="zh-CN" altLang="en-US" sz="2000" b="1" dirty="0"/>
              <a:t>，</a:t>
            </a:r>
            <a:r>
              <a:rPr lang="en-US" altLang="zh-CN" sz="2000" b="1" dirty="0">
                <a:solidFill>
                  <a:srgbClr val="FF0000"/>
                </a:solidFill>
              </a:rPr>
              <a:t>p3</a:t>
            </a:r>
            <a:r>
              <a:rPr lang="zh-CN" altLang="zh-CN" sz="2000" b="1" dirty="0">
                <a:solidFill>
                  <a:srgbClr val="FF0000"/>
                </a:solidFill>
              </a:rPr>
              <a:t>顶层</a:t>
            </a:r>
            <a:r>
              <a:rPr lang="en-US" altLang="zh-CN" sz="2000" b="1" dirty="0">
                <a:solidFill>
                  <a:srgbClr val="FF0000"/>
                </a:solidFill>
              </a:rPr>
              <a:t>const</a:t>
            </a:r>
            <a:r>
              <a:rPr lang="zh-CN" altLang="zh-CN" sz="2000" b="1" dirty="0">
                <a:solidFill>
                  <a:srgbClr val="FF0000"/>
                </a:solidFill>
              </a:rPr>
              <a:t>部分不影响</a:t>
            </a:r>
            <a:r>
              <a:rPr lang="en-US" altLang="zh-CN" sz="2000" b="1" dirty="0">
                <a:solidFill>
                  <a:srgbClr val="FF0000"/>
                </a:solidFill>
              </a:rPr>
              <a:t> </a:t>
            </a:r>
            <a:endParaRPr lang="zh-CN" altLang="zh-CN" sz="2000" b="1" dirty="0">
              <a:solidFill>
                <a:srgbClr val="FF0000"/>
              </a:solidFill>
            </a:endParaRPr>
          </a:p>
        </p:txBody>
      </p:sp>
    </p:spTree>
    <p:extLst>
      <p:ext uri="{BB962C8B-B14F-4D97-AF65-F5344CB8AC3E}">
        <p14:creationId xmlns:p14="http://schemas.microsoft.com/office/powerpoint/2010/main" val="4648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2.5.4 </a:t>
            </a:r>
            <a:r>
              <a:rPr lang="zh-CN" altLang="zh-CN" sz="3200" b="1" kern="1200" dirty="0">
                <a:solidFill>
                  <a:srgbClr val="C00000"/>
                </a:solidFill>
              </a:rPr>
              <a:t>顶层</a:t>
            </a:r>
            <a:r>
              <a:rPr lang="en-US" altLang="zh-CN" sz="3200" b="1" kern="1200" dirty="0">
                <a:solidFill>
                  <a:srgbClr val="C00000"/>
                </a:solidFill>
              </a:rPr>
              <a:t>const</a:t>
            </a:r>
            <a:r>
              <a:rPr lang="zh-CN" altLang="zh-CN" sz="3200" b="1" kern="1200" dirty="0">
                <a:solidFill>
                  <a:srgbClr val="C00000"/>
                </a:solidFill>
              </a:rPr>
              <a:t>与底层</a:t>
            </a:r>
            <a:r>
              <a:rPr lang="en-US" altLang="zh-CN" sz="3200" b="1" kern="1200" dirty="0">
                <a:solidFill>
                  <a:srgbClr val="C00000"/>
                </a:solidFill>
              </a:rPr>
              <a:t>const</a:t>
            </a:r>
            <a:endParaRPr lang="zh-CN" altLang="en-US" sz="3200" b="1" kern="1200" dirty="0">
              <a:solidFill>
                <a:srgbClr val="C00000"/>
              </a:solidFill>
            </a:endParaRPr>
          </a:p>
        </p:txBody>
      </p:sp>
      <p:sp>
        <p:nvSpPr>
          <p:cNvPr id="3" name="内容占位符 2"/>
          <p:cNvSpPr>
            <a:spLocks noGrp="1"/>
          </p:cNvSpPr>
          <p:nvPr>
            <p:ph idx="1"/>
          </p:nvPr>
        </p:nvSpPr>
        <p:spPr>
          <a:xfrm>
            <a:off x="179512" y="1124744"/>
            <a:ext cx="8856984" cy="5400600"/>
          </a:xfrm>
        </p:spPr>
        <p:txBody>
          <a:bodyPr/>
          <a:lstStyle/>
          <a:p>
            <a:pPr marL="0" indent="0">
              <a:buNone/>
            </a:pPr>
            <a:r>
              <a:rPr lang="en-US" altLang="zh-CN" sz="2400" b="1" dirty="0">
                <a:solidFill>
                  <a:srgbClr val="FF0000"/>
                </a:solidFill>
              </a:rPr>
              <a:t>（2</a:t>
            </a:r>
            <a:r>
              <a:rPr lang="zh-CN" altLang="zh-CN" sz="2400" b="1" dirty="0">
                <a:solidFill>
                  <a:srgbClr val="FF0000"/>
                </a:solidFill>
              </a:rPr>
              <a:t>）底层</a:t>
            </a:r>
            <a:r>
              <a:rPr lang="en-US" altLang="zh-CN" sz="2400" b="1" dirty="0">
                <a:solidFill>
                  <a:srgbClr val="FF0000"/>
                </a:solidFill>
              </a:rPr>
              <a:t>const</a:t>
            </a:r>
            <a:r>
              <a:rPr lang="zh-CN" altLang="zh-CN" sz="2400" b="1" dirty="0">
                <a:solidFill>
                  <a:srgbClr val="FF0000"/>
                </a:solidFill>
              </a:rPr>
              <a:t>的复制是受限制的。</a:t>
            </a:r>
            <a:endParaRPr lang="en-US" altLang="zh-CN" sz="2400" b="1" dirty="0">
              <a:solidFill>
                <a:srgbClr val="FF0000"/>
              </a:solidFill>
            </a:endParaRPr>
          </a:p>
          <a:p>
            <a:pPr lvl="1"/>
            <a:r>
              <a:rPr lang="zh-CN" altLang="zh-CN" sz="2000" b="1" dirty="0"/>
              <a:t>要求拷入和拷出的对象有相同的底层</a:t>
            </a:r>
            <a:r>
              <a:rPr lang="en-US" altLang="zh-CN" sz="2000" b="1" dirty="0"/>
              <a:t> const </a:t>
            </a:r>
            <a:r>
              <a:rPr lang="zh-CN" altLang="zh-CN" sz="2000" b="1" dirty="0"/>
              <a:t>或者能够转换为相同的数据类型，一般而言，非常量能够转换成常量，反之则不行。</a:t>
            </a:r>
          </a:p>
          <a:p>
            <a:pPr lvl="1"/>
            <a:r>
              <a:rPr lang="zh-CN" altLang="zh-CN" sz="2000" b="1" dirty="0"/>
              <a:t>例如，针对前面的语句组，执行下面的复制操作。</a:t>
            </a:r>
            <a:endParaRPr lang="en-US" altLang="zh-CN" sz="2000" b="1" dirty="0"/>
          </a:p>
          <a:p>
            <a:pPr marL="457200" lvl="1" indent="0">
              <a:buNone/>
            </a:pPr>
            <a:r>
              <a:rPr lang="en-US" altLang="zh-CN" sz="1600" b="1" dirty="0"/>
              <a:t>int </a:t>
            </a:r>
            <a:r>
              <a:rPr lang="en-US" altLang="zh-CN" sz="1600" b="1" dirty="0" err="1"/>
              <a:t>i</a:t>
            </a:r>
            <a:r>
              <a:rPr lang="en-US" altLang="zh-CN" sz="1600" b="1" dirty="0"/>
              <a:t>=3;</a:t>
            </a:r>
            <a:endParaRPr lang="zh-CN" altLang="zh-CN" sz="1600" b="1" dirty="0"/>
          </a:p>
          <a:p>
            <a:pPr marL="457200" lvl="1" indent="0">
              <a:buNone/>
            </a:pPr>
            <a:r>
              <a:rPr lang="en-US" altLang="zh-CN" sz="1600" b="1" dirty="0"/>
              <a:t>const double d=9.0;                        	</a:t>
            </a:r>
          </a:p>
          <a:p>
            <a:pPr marL="457200" lvl="1" indent="0">
              <a:buNone/>
            </a:pPr>
            <a:r>
              <a:rPr lang="en-US" altLang="zh-CN" sz="1600" b="1" dirty="0" err="1"/>
              <a:t>const</a:t>
            </a:r>
            <a:r>
              <a:rPr lang="en-US" altLang="zh-CN" sz="1600" b="1" dirty="0"/>
              <a:t> int </a:t>
            </a:r>
            <a:r>
              <a:rPr lang="en-US" altLang="zh-CN" sz="1600" b="1" dirty="0" err="1"/>
              <a:t>ic</a:t>
            </a:r>
            <a:r>
              <a:rPr lang="en-US" altLang="zh-CN" sz="1600" b="1" dirty="0"/>
              <a:t> = 32;                         	</a:t>
            </a:r>
            <a:endParaRPr lang="zh-CN" altLang="zh-CN" sz="1600" b="1" dirty="0"/>
          </a:p>
          <a:p>
            <a:pPr marL="457200" lvl="1" indent="0">
              <a:buNone/>
            </a:pPr>
            <a:r>
              <a:rPr lang="en-US" altLang="zh-CN" sz="1600" b="1" dirty="0"/>
              <a:t>const int &amp;</a:t>
            </a:r>
            <a:r>
              <a:rPr lang="en-US" altLang="zh-CN" sz="1600" b="1" dirty="0" err="1"/>
              <a:t>ric</a:t>
            </a:r>
            <a:r>
              <a:rPr lang="en-US" altLang="zh-CN" sz="1600" b="1" dirty="0"/>
              <a:t> = </a:t>
            </a:r>
            <a:r>
              <a:rPr lang="en-US" altLang="zh-CN" sz="1600" b="1" dirty="0" err="1"/>
              <a:t>ic</a:t>
            </a:r>
            <a:r>
              <a:rPr lang="en-US" altLang="zh-CN" sz="1600" b="1" dirty="0"/>
              <a:t>; </a:t>
            </a:r>
          </a:p>
          <a:p>
            <a:pPr marL="400050" lvl="1" indent="0">
              <a:buNone/>
            </a:pPr>
            <a:r>
              <a:rPr lang="en-US" altLang="zh-CN" sz="1600" b="1" dirty="0"/>
              <a:t> </a:t>
            </a:r>
            <a:r>
              <a:rPr lang="en-US" altLang="zh-CN" sz="1600" b="1" dirty="0" err="1"/>
              <a:t>const</a:t>
            </a:r>
            <a:r>
              <a:rPr lang="en-US" altLang="zh-CN" sz="1600" b="1" dirty="0"/>
              <a:t> </a:t>
            </a:r>
            <a:r>
              <a:rPr lang="en-US" altLang="zh-CN" sz="1600" b="1" dirty="0" err="1"/>
              <a:t>int</a:t>
            </a:r>
            <a:r>
              <a:rPr lang="en-US" altLang="zh-CN" sz="1600" b="1" dirty="0"/>
              <a:t> *p2;                              	</a:t>
            </a:r>
          </a:p>
          <a:p>
            <a:pPr marL="400050" lvl="1" indent="0">
              <a:buNone/>
            </a:pPr>
            <a:r>
              <a:rPr lang="en-US" altLang="zh-CN" sz="1600" b="1" dirty="0"/>
              <a:t> const int *const p3 = &amp;</a:t>
            </a:r>
            <a:r>
              <a:rPr lang="en-US" altLang="zh-CN" sz="1600" b="1" dirty="0" err="1"/>
              <a:t>ic</a:t>
            </a:r>
            <a:r>
              <a:rPr lang="en-US" altLang="zh-CN" sz="1600" b="1" dirty="0"/>
              <a:t>;</a:t>
            </a:r>
            <a:endParaRPr lang="zh-CN" altLang="zh-CN" sz="1600" b="1" dirty="0"/>
          </a:p>
          <a:p>
            <a:pPr marL="400050" lvl="1" indent="0">
              <a:buNone/>
            </a:pPr>
            <a:r>
              <a:rPr lang="en-US" altLang="zh-CN" sz="1600" b="1" dirty="0"/>
              <a:t> p2 = p3; 		//</a:t>
            </a:r>
            <a:r>
              <a:rPr lang="zh-CN" altLang="zh-CN" sz="1600" b="1" dirty="0"/>
              <a:t>正确：</a:t>
            </a:r>
            <a:r>
              <a:rPr lang="en-US" altLang="zh-CN" sz="1600" b="1" dirty="0"/>
              <a:t>p2</a:t>
            </a:r>
            <a:r>
              <a:rPr lang="zh-CN" altLang="zh-CN" sz="1600" b="1" dirty="0"/>
              <a:t>为底层</a:t>
            </a:r>
            <a:r>
              <a:rPr lang="en-US" altLang="zh-CN" sz="1600" b="1" dirty="0"/>
              <a:t>const</a:t>
            </a:r>
            <a:r>
              <a:rPr lang="zh-CN" altLang="zh-CN" sz="1600" b="1" dirty="0"/>
              <a:t>，</a:t>
            </a:r>
            <a:r>
              <a:rPr lang="en-US" altLang="zh-CN" sz="1600" b="1" dirty="0"/>
              <a:t>p3</a:t>
            </a:r>
            <a:r>
              <a:rPr lang="zh-CN" altLang="zh-CN" sz="1600" b="1" dirty="0"/>
              <a:t>是顶层也是底层</a:t>
            </a:r>
            <a:r>
              <a:rPr lang="en-US" altLang="zh-CN" sz="1600" b="1" dirty="0"/>
              <a:t>const</a:t>
            </a:r>
            <a:r>
              <a:rPr lang="zh-CN" altLang="zh-CN" sz="1600" b="1" dirty="0"/>
              <a:t>，且类型同。</a:t>
            </a:r>
          </a:p>
          <a:p>
            <a:pPr marL="400050" lvl="1" indent="0">
              <a:buNone/>
            </a:pPr>
            <a:r>
              <a:rPr lang="en-US" altLang="zh-CN" sz="1600" b="1" dirty="0"/>
              <a:t> p2 = &amp;</a:t>
            </a:r>
            <a:r>
              <a:rPr lang="en-US" altLang="zh-CN" sz="1600" b="1" dirty="0" err="1"/>
              <a:t>i</a:t>
            </a:r>
            <a:r>
              <a:rPr lang="en-US" altLang="zh-CN" sz="1600" b="1" dirty="0"/>
              <a:t>;          		//</a:t>
            </a:r>
            <a:r>
              <a:rPr lang="zh-CN" altLang="zh-CN" sz="1600" b="1" dirty="0"/>
              <a:t>正确：</a:t>
            </a:r>
            <a:r>
              <a:rPr lang="en-US" altLang="zh-CN" sz="1600" b="1" dirty="0"/>
              <a:t>p2</a:t>
            </a:r>
            <a:r>
              <a:rPr lang="zh-CN" altLang="zh-CN" sz="1600" b="1" dirty="0"/>
              <a:t>为底层</a:t>
            </a:r>
            <a:r>
              <a:rPr lang="en-US" altLang="zh-CN" sz="1600" b="1" dirty="0"/>
              <a:t>const</a:t>
            </a:r>
            <a:r>
              <a:rPr lang="zh-CN" altLang="zh-CN" sz="1600" b="1" dirty="0"/>
              <a:t>，</a:t>
            </a:r>
            <a:r>
              <a:rPr lang="en-US" altLang="zh-CN" sz="1600" b="1" dirty="0"/>
              <a:t>&amp;</a:t>
            </a:r>
            <a:r>
              <a:rPr lang="en-US" altLang="zh-CN" sz="1600" b="1" dirty="0" err="1"/>
              <a:t>i</a:t>
            </a:r>
            <a:r>
              <a:rPr lang="zh-CN" altLang="zh-CN" sz="1600" b="1" dirty="0"/>
              <a:t>为</a:t>
            </a:r>
            <a:r>
              <a:rPr lang="en-US" altLang="zh-CN" sz="1600" b="1" dirty="0"/>
              <a:t>int*</a:t>
            </a:r>
            <a:r>
              <a:rPr lang="zh-CN" altLang="zh-CN" sz="1600" b="1" dirty="0"/>
              <a:t>，且能转换成</a:t>
            </a:r>
            <a:r>
              <a:rPr lang="en-US" altLang="zh-CN" sz="1600" b="1" dirty="0"/>
              <a:t> const int* </a:t>
            </a:r>
            <a:endParaRPr lang="zh-CN" altLang="zh-CN" sz="1600" b="1" dirty="0"/>
          </a:p>
          <a:p>
            <a:pPr marL="400050" lvl="1" indent="0">
              <a:buNone/>
            </a:pPr>
            <a:r>
              <a:rPr lang="en-US" altLang="zh-CN" sz="1600" b="1" dirty="0"/>
              <a:t> p2= &amp;</a:t>
            </a:r>
            <a:r>
              <a:rPr lang="en-US" altLang="zh-CN" sz="1600" b="1" dirty="0" err="1"/>
              <a:t>ic</a:t>
            </a:r>
            <a:r>
              <a:rPr lang="en-US" altLang="zh-CN" sz="1600" b="1" dirty="0"/>
              <a:t>;              	//</a:t>
            </a:r>
            <a:r>
              <a:rPr lang="zh-CN" altLang="zh-CN" sz="1600" b="1" dirty="0"/>
              <a:t>正确：</a:t>
            </a:r>
            <a:r>
              <a:rPr lang="en-US" altLang="zh-CN" sz="1600" b="1" dirty="0"/>
              <a:t>p2</a:t>
            </a:r>
            <a:r>
              <a:rPr lang="zh-CN" altLang="zh-CN" sz="1600" b="1" dirty="0"/>
              <a:t>为底层</a:t>
            </a:r>
            <a:r>
              <a:rPr lang="en-US" altLang="zh-CN" sz="1600" b="1" dirty="0"/>
              <a:t>const</a:t>
            </a:r>
            <a:r>
              <a:rPr lang="zh-CN" altLang="zh-CN" sz="1600" b="1" dirty="0"/>
              <a:t>，</a:t>
            </a:r>
            <a:r>
              <a:rPr lang="en-US" altLang="zh-CN" sz="1600" b="1" dirty="0"/>
              <a:t>&amp;</a:t>
            </a:r>
            <a:r>
              <a:rPr lang="en-US" altLang="zh-CN" sz="1600" b="1" dirty="0" err="1"/>
              <a:t>ic</a:t>
            </a:r>
            <a:r>
              <a:rPr lang="zh-CN" altLang="zh-CN" sz="1600" b="1" dirty="0"/>
              <a:t>为</a:t>
            </a:r>
            <a:r>
              <a:rPr lang="en-US" altLang="zh-CN" sz="1600" b="1" dirty="0"/>
              <a:t>const int *</a:t>
            </a:r>
            <a:endParaRPr lang="zh-CN" altLang="zh-CN" sz="1600" b="1" dirty="0"/>
          </a:p>
          <a:p>
            <a:pPr marL="400050" lvl="1" indent="0">
              <a:buNone/>
            </a:pPr>
            <a:r>
              <a:rPr lang="en-US" altLang="zh-CN" sz="1600" b="1" dirty="0"/>
              <a:t> p2 = &amp;</a:t>
            </a:r>
            <a:r>
              <a:rPr lang="en-US" altLang="zh-CN" sz="1600" b="1" dirty="0" err="1"/>
              <a:t>ric</a:t>
            </a:r>
            <a:r>
              <a:rPr lang="en-US" altLang="zh-CN" sz="1600" b="1" dirty="0"/>
              <a:t>;            	//</a:t>
            </a:r>
            <a:r>
              <a:rPr lang="zh-CN" altLang="zh-CN" sz="1600" b="1" dirty="0"/>
              <a:t>正确：</a:t>
            </a:r>
            <a:r>
              <a:rPr lang="en-US" altLang="zh-CN" sz="1600" b="1" dirty="0"/>
              <a:t>p2</a:t>
            </a:r>
            <a:r>
              <a:rPr lang="zh-CN" altLang="en-US" sz="1600" b="1" dirty="0"/>
              <a:t>与</a:t>
            </a:r>
            <a:r>
              <a:rPr lang="en-US" altLang="zh-CN" sz="1600" b="1" dirty="0" err="1"/>
              <a:t>ric</a:t>
            </a:r>
            <a:r>
              <a:rPr lang="zh-CN" altLang="zh-CN" sz="1600" b="1" dirty="0"/>
              <a:t>为相同类型的底层</a:t>
            </a:r>
            <a:r>
              <a:rPr lang="en-US" altLang="zh-CN" sz="1600" b="1" dirty="0"/>
              <a:t>const</a:t>
            </a:r>
            <a:endParaRPr lang="zh-CN" altLang="zh-CN" sz="1600" b="1" dirty="0"/>
          </a:p>
          <a:p>
            <a:pPr marL="400050" lvl="1" indent="0">
              <a:buNone/>
            </a:pPr>
            <a:r>
              <a:rPr lang="en-US" altLang="zh-CN" sz="1600" b="1" dirty="0">
                <a:solidFill>
                  <a:srgbClr val="FF0000"/>
                </a:solidFill>
              </a:rPr>
              <a:t> int *p = p3;        	//</a:t>
            </a:r>
            <a:r>
              <a:rPr lang="zh-CN" altLang="zh-CN" sz="1600" b="1" dirty="0">
                <a:solidFill>
                  <a:srgbClr val="FF0000"/>
                </a:solidFill>
              </a:rPr>
              <a:t>错误：</a:t>
            </a:r>
            <a:r>
              <a:rPr lang="en-US" altLang="zh-CN" sz="1600" b="1" dirty="0">
                <a:solidFill>
                  <a:srgbClr val="FF0000"/>
                </a:solidFill>
              </a:rPr>
              <a:t>p3 </a:t>
            </a:r>
            <a:r>
              <a:rPr lang="zh-CN" altLang="zh-CN" sz="1600" b="1" dirty="0">
                <a:solidFill>
                  <a:srgbClr val="FF0000"/>
                </a:solidFill>
              </a:rPr>
              <a:t>包括底层</a:t>
            </a:r>
            <a:r>
              <a:rPr lang="en-US" altLang="zh-CN" sz="1600" b="1" dirty="0">
                <a:solidFill>
                  <a:srgbClr val="FF0000"/>
                </a:solidFill>
              </a:rPr>
              <a:t> const </a:t>
            </a:r>
            <a:r>
              <a:rPr lang="zh-CN" altLang="zh-CN" sz="1600" b="1" dirty="0">
                <a:solidFill>
                  <a:srgbClr val="FF0000"/>
                </a:solidFill>
              </a:rPr>
              <a:t>定义，而</a:t>
            </a:r>
            <a:r>
              <a:rPr lang="en-US" altLang="zh-CN" sz="1600" b="1" dirty="0">
                <a:solidFill>
                  <a:srgbClr val="FF0000"/>
                </a:solidFill>
              </a:rPr>
              <a:t> p </a:t>
            </a:r>
            <a:r>
              <a:rPr lang="zh-CN" altLang="zh-CN" sz="1600" b="1" dirty="0">
                <a:solidFill>
                  <a:srgbClr val="FF0000"/>
                </a:solidFill>
              </a:rPr>
              <a:t>没有</a:t>
            </a:r>
            <a:r>
              <a:rPr lang="en-US" altLang="zh-CN" sz="1600" b="1" dirty="0">
                <a:solidFill>
                  <a:srgbClr val="FF0000"/>
                </a:solidFill>
              </a:rPr>
              <a:t>  </a:t>
            </a:r>
            <a:endParaRPr lang="zh-CN" altLang="zh-CN" sz="1600" b="1" dirty="0">
              <a:solidFill>
                <a:srgbClr val="FF0000"/>
              </a:solidFill>
            </a:endParaRPr>
          </a:p>
          <a:p>
            <a:pPr marL="400050" lvl="1" indent="0">
              <a:buNone/>
            </a:pPr>
            <a:r>
              <a:rPr lang="en-US" altLang="zh-CN" sz="1600" b="1" dirty="0"/>
              <a:t> const int &amp;r2 = </a:t>
            </a:r>
            <a:r>
              <a:rPr lang="en-US" altLang="zh-CN" sz="1600" b="1" dirty="0" err="1"/>
              <a:t>i</a:t>
            </a:r>
            <a:r>
              <a:rPr lang="en-US" altLang="zh-CN" sz="1600" b="1" dirty="0"/>
              <a:t>; 	//</a:t>
            </a:r>
            <a:r>
              <a:rPr lang="zh-CN" altLang="zh-CN" sz="1600" b="1" dirty="0"/>
              <a:t>正确</a:t>
            </a:r>
            <a:r>
              <a:rPr lang="zh-CN" altLang="zh-CN" sz="1600" b="1" dirty="0" smtClean="0"/>
              <a:t>：</a:t>
            </a:r>
            <a:r>
              <a:rPr lang="en-US" altLang="zh-CN" sz="1600" b="1" dirty="0" err="1" smtClean="0"/>
              <a:t>const</a:t>
            </a:r>
            <a:r>
              <a:rPr lang="en-US" altLang="zh-CN" sz="1600" b="1" dirty="0" smtClean="0"/>
              <a:t> </a:t>
            </a:r>
            <a:r>
              <a:rPr lang="en-US" altLang="zh-CN" sz="1600" b="1" dirty="0" err="1" smtClean="0"/>
              <a:t>int</a:t>
            </a:r>
            <a:r>
              <a:rPr lang="en-US" altLang="zh-CN" sz="1600" b="1" dirty="0" smtClean="0"/>
              <a:t>&amp;</a:t>
            </a:r>
            <a:r>
              <a:rPr lang="zh-CN" altLang="en-US" sz="1600" b="1" dirty="0" smtClean="0"/>
              <a:t>可以绑定到一个普通</a:t>
            </a:r>
            <a:r>
              <a:rPr lang="en-US" altLang="zh-CN" sz="1600" b="1" dirty="0" err="1" smtClean="0"/>
              <a:t>int</a:t>
            </a:r>
            <a:r>
              <a:rPr lang="zh-CN" altLang="en-US" sz="1600" b="1" dirty="0" smtClean="0"/>
              <a:t>上</a:t>
            </a:r>
            <a:endParaRPr lang="en-US" altLang="zh-CN" sz="1600" b="1" dirty="0" smtClean="0"/>
          </a:p>
          <a:p>
            <a:pPr marL="400050" lvl="1" indent="0">
              <a:buNone/>
            </a:pPr>
            <a:r>
              <a:rPr lang="en-US" altLang="zh-CN" sz="1600" b="1" dirty="0" smtClean="0">
                <a:solidFill>
                  <a:srgbClr val="FF0000"/>
                </a:solidFill>
              </a:rPr>
              <a:t> </a:t>
            </a:r>
            <a:r>
              <a:rPr lang="en-US" altLang="zh-CN" sz="1600" b="1" dirty="0">
                <a:solidFill>
                  <a:srgbClr val="FF0000"/>
                </a:solidFill>
              </a:rPr>
              <a:t>int &amp;r = </a:t>
            </a:r>
            <a:r>
              <a:rPr lang="en-US" altLang="zh-CN" sz="1600" b="1" dirty="0" err="1">
                <a:solidFill>
                  <a:srgbClr val="FF0000"/>
                </a:solidFill>
              </a:rPr>
              <a:t>ic</a:t>
            </a:r>
            <a:r>
              <a:rPr lang="en-US" altLang="zh-CN" sz="1600" b="1" dirty="0">
                <a:solidFill>
                  <a:srgbClr val="FF0000"/>
                </a:solidFill>
              </a:rPr>
              <a:t>;        	//</a:t>
            </a:r>
            <a:r>
              <a:rPr lang="zh-CN" altLang="zh-CN" sz="1600" b="1" dirty="0">
                <a:solidFill>
                  <a:srgbClr val="FF0000"/>
                </a:solidFill>
              </a:rPr>
              <a:t>错误</a:t>
            </a:r>
            <a:r>
              <a:rPr lang="zh-CN" altLang="en-US" sz="1600" b="1" dirty="0" smtClean="0">
                <a:solidFill>
                  <a:srgbClr val="FF0000"/>
                </a:solidFill>
              </a:rPr>
              <a:t>：普通的</a:t>
            </a:r>
            <a:r>
              <a:rPr lang="en-US" altLang="zh-CN" sz="1600" b="1" dirty="0" err="1" smtClean="0">
                <a:solidFill>
                  <a:srgbClr val="FF0000"/>
                </a:solidFill>
              </a:rPr>
              <a:t>int</a:t>
            </a:r>
            <a:r>
              <a:rPr lang="en-US" altLang="zh-CN" sz="1600" b="1" dirty="0" smtClean="0">
                <a:solidFill>
                  <a:srgbClr val="FF0000"/>
                </a:solidFill>
              </a:rPr>
              <a:t>&amp;</a:t>
            </a:r>
            <a:r>
              <a:rPr lang="zh-CN" altLang="en-US" sz="1600" b="1" dirty="0" smtClean="0">
                <a:solidFill>
                  <a:srgbClr val="FF0000"/>
                </a:solidFill>
              </a:rPr>
              <a:t>不能绑定到</a:t>
            </a:r>
            <a:r>
              <a:rPr lang="en-US" altLang="zh-CN" sz="1600" b="1" dirty="0" err="1" smtClean="0">
                <a:solidFill>
                  <a:srgbClr val="FF0000"/>
                </a:solidFill>
              </a:rPr>
              <a:t>int</a:t>
            </a:r>
            <a:r>
              <a:rPr lang="zh-CN" altLang="en-US" sz="1600" b="1" dirty="0" smtClean="0">
                <a:solidFill>
                  <a:srgbClr val="FF0000"/>
                </a:solidFill>
              </a:rPr>
              <a:t>常量上</a:t>
            </a:r>
            <a:endParaRPr lang="zh-CN" altLang="en-US" sz="1600" b="1" dirty="0">
              <a:solidFill>
                <a:srgbClr val="FF0000"/>
              </a:solidFill>
            </a:endParaRPr>
          </a:p>
        </p:txBody>
      </p:sp>
    </p:spTree>
    <p:extLst>
      <p:ext uri="{BB962C8B-B14F-4D97-AF65-F5344CB8AC3E}">
        <p14:creationId xmlns:p14="http://schemas.microsoft.com/office/powerpoint/2010/main" val="380659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1000"/>
                                        <p:tgtEl>
                                          <p:spTgt spid="3">
                                            <p:txEl>
                                              <p:pRg st="11" end="11"/>
                                            </p:txEl>
                                          </p:spTgt>
                                        </p:tgtEl>
                                      </p:cBhvr>
                                    </p:animEffect>
                                    <p:anim calcmode="lin" valueType="num">
                                      <p:cBhvr>
                                        <p:cTn id="6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1000"/>
                                        <p:tgtEl>
                                          <p:spTgt spid="3">
                                            <p:txEl>
                                              <p:pRg st="12" end="12"/>
                                            </p:txEl>
                                          </p:spTgt>
                                        </p:tgtEl>
                                      </p:cBhvr>
                                    </p:animEffect>
                                    <p:anim calcmode="lin" valueType="num">
                                      <p:cBhvr>
                                        <p:cTn id="6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2.5.4 </a:t>
            </a:r>
            <a:r>
              <a:rPr lang="zh-CN" altLang="zh-CN" sz="3200" b="1" kern="1200" dirty="0">
                <a:solidFill>
                  <a:srgbClr val="C00000"/>
                </a:solidFill>
              </a:rPr>
              <a:t>顶层</a:t>
            </a:r>
            <a:r>
              <a:rPr lang="en-US" altLang="zh-CN" sz="3200" b="1" kern="1200" dirty="0">
                <a:solidFill>
                  <a:srgbClr val="C00000"/>
                </a:solidFill>
              </a:rPr>
              <a:t>const</a:t>
            </a:r>
            <a:r>
              <a:rPr lang="zh-CN" altLang="zh-CN" sz="3200" b="1" kern="1200" dirty="0">
                <a:solidFill>
                  <a:srgbClr val="C00000"/>
                </a:solidFill>
              </a:rPr>
              <a:t>与底层</a:t>
            </a:r>
            <a:r>
              <a:rPr lang="en-US" altLang="zh-CN" sz="3200" b="1" kern="1200" dirty="0">
                <a:solidFill>
                  <a:srgbClr val="C00000"/>
                </a:solidFill>
              </a:rPr>
              <a:t>const</a:t>
            </a:r>
            <a:endParaRPr lang="zh-CN" altLang="en-US" sz="3200" b="1" kern="1200" dirty="0">
              <a:solidFill>
                <a:srgbClr val="C00000"/>
              </a:solidFill>
            </a:endParaRPr>
          </a:p>
        </p:txBody>
      </p:sp>
      <p:sp>
        <p:nvSpPr>
          <p:cNvPr id="3" name="内容占位符 2"/>
          <p:cNvSpPr>
            <a:spLocks noGrp="1"/>
          </p:cNvSpPr>
          <p:nvPr>
            <p:ph idx="1"/>
          </p:nvPr>
        </p:nvSpPr>
        <p:spPr>
          <a:xfrm>
            <a:off x="251520" y="1052736"/>
            <a:ext cx="8640960" cy="5169917"/>
          </a:xfrm>
        </p:spPr>
        <p:txBody>
          <a:bodyPr/>
          <a:lstStyle/>
          <a:p>
            <a:pPr marL="0" indent="0">
              <a:lnSpc>
                <a:spcPct val="150000"/>
              </a:lnSpc>
              <a:buNone/>
            </a:pP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常见应用</a:t>
            </a:r>
            <a:r>
              <a:rPr lang="en-US" altLang="zh-CN" sz="2400" b="1" dirty="0">
                <a:solidFill>
                  <a:srgbClr val="FF0000"/>
                </a:solidFill>
              </a:rPr>
              <a:t>——</a:t>
            </a:r>
            <a:r>
              <a:rPr lang="zh-CN" altLang="en-US" sz="2400" b="1" dirty="0">
                <a:solidFill>
                  <a:srgbClr val="FF0000"/>
                </a:solidFill>
              </a:rPr>
              <a:t>限定函数参数</a:t>
            </a:r>
            <a:endParaRPr lang="en-US" altLang="zh-CN" sz="2400" b="1" dirty="0">
              <a:solidFill>
                <a:srgbClr val="FF0000"/>
              </a:solidFill>
            </a:endParaRPr>
          </a:p>
          <a:p>
            <a:pPr lvl="1">
              <a:lnSpc>
                <a:spcPct val="150000"/>
              </a:lnSpc>
            </a:pPr>
            <a:r>
              <a:rPr lang="zh-CN" altLang="en-US" sz="2400" b="1" dirty="0"/>
              <a:t>在</a:t>
            </a:r>
            <a:r>
              <a:rPr lang="en-US" altLang="zh-CN" sz="2400" b="1" dirty="0"/>
              <a:t>C++</a:t>
            </a:r>
            <a:r>
              <a:rPr lang="zh-CN" altLang="en-US" sz="2400" b="1" dirty="0"/>
              <a:t>库函数中，常见到许多函数的形参用</a:t>
            </a:r>
            <a:r>
              <a:rPr lang="en-US" altLang="zh-CN" sz="2400" b="1" dirty="0"/>
              <a:t>const</a:t>
            </a:r>
            <a:r>
              <a:rPr lang="zh-CN" altLang="en-US" sz="2400" b="1" dirty="0"/>
              <a:t>限定，可以简单理解为：</a:t>
            </a:r>
            <a:r>
              <a:rPr lang="zh-CN" altLang="en-US" sz="2400" b="1" dirty="0">
                <a:solidFill>
                  <a:srgbClr val="0000CC"/>
                </a:solidFill>
              </a:rPr>
              <a:t>提供了更多的调用形式</a:t>
            </a:r>
            <a:r>
              <a:rPr lang="zh-CN" altLang="en-US" sz="2400" b="1" dirty="0"/>
              <a:t>！因为：</a:t>
            </a:r>
            <a:endParaRPr lang="en-US" altLang="zh-CN" sz="2400" b="1" dirty="0"/>
          </a:p>
          <a:p>
            <a:pPr lvl="2">
              <a:lnSpc>
                <a:spcPct val="150000"/>
              </a:lnSpc>
            </a:pPr>
            <a:r>
              <a:rPr lang="zh-CN" altLang="en-US" sz="2000" b="1" dirty="0"/>
              <a:t>用</a:t>
            </a:r>
            <a:r>
              <a:rPr lang="en-US" altLang="zh-CN" sz="2000" b="1" dirty="0"/>
              <a:t>const</a:t>
            </a:r>
            <a:r>
              <a:rPr lang="zh-CN" altLang="en-US" sz="2000" b="1" dirty="0"/>
              <a:t>限定的参数，可以接受</a:t>
            </a:r>
            <a:r>
              <a:rPr lang="en-US" altLang="zh-CN" sz="2000" b="1" dirty="0"/>
              <a:t>const</a:t>
            </a:r>
            <a:r>
              <a:rPr lang="zh-CN" altLang="en-US" sz="2000" b="1" dirty="0"/>
              <a:t>和非</a:t>
            </a:r>
            <a:r>
              <a:rPr lang="en-US" altLang="zh-CN" sz="2000" b="1" dirty="0"/>
              <a:t>const</a:t>
            </a:r>
            <a:r>
              <a:rPr lang="zh-CN" altLang="en-US" sz="2000" b="1" dirty="0"/>
              <a:t>类型的参数（非</a:t>
            </a:r>
            <a:r>
              <a:rPr lang="en-US" altLang="zh-CN" sz="2000" b="1" dirty="0"/>
              <a:t>const</a:t>
            </a:r>
            <a:r>
              <a:rPr lang="zh-CN" altLang="en-US" sz="2000" b="1" dirty="0"/>
              <a:t>可以转换成</a:t>
            </a:r>
            <a:r>
              <a:rPr lang="en-US" altLang="zh-CN" sz="2000" b="1" dirty="0"/>
              <a:t>const</a:t>
            </a:r>
            <a:r>
              <a:rPr lang="zh-CN" altLang="en-US" sz="2000" b="1" dirty="0"/>
              <a:t>）。</a:t>
            </a:r>
            <a:endParaRPr lang="en-US" altLang="zh-CN" sz="2000" b="1" dirty="0"/>
          </a:p>
          <a:p>
            <a:pPr lvl="2">
              <a:lnSpc>
                <a:spcPct val="150000"/>
              </a:lnSpc>
            </a:pPr>
            <a:r>
              <a:rPr lang="zh-CN" altLang="en-US" sz="2000" b="1" dirty="0"/>
              <a:t>若函数参数为非</a:t>
            </a:r>
            <a:r>
              <a:rPr lang="en-US" altLang="zh-CN" sz="2000" b="1" dirty="0"/>
              <a:t>const</a:t>
            </a:r>
            <a:r>
              <a:rPr lang="zh-CN" altLang="en-US" sz="2000" b="1" dirty="0"/>
              <a:t>类型，则不能接受</a:t>
            </a:r>
            <a:r>
              <a:rPr lang="en-US" altLang="zh-CN" sz="2000" b="1" dirty="0"/>
              <a:t>const</a:t>
            </a:r>
            <a:r>
              <a:rPr lang="zh-CN" altLang="en-US" sz="2000" b="1" dirty="0"/>
              <a:t>类型的实参。</a:t>
            </a:r>
          </a:p>
        </p:txBody>
      </p:sp>
    </p:spTree>
    <p:extLst>
      <p:ext uri="{BB962C8B-B14F-4D97-AF65-F5344CB8AC3E}">
        <p14:creationId xmlns:p14="http://schemas.microsoft.com/office/powerpoint/2010/main" val="19708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2.6 auto</a:t>
            </a:r>
            <a:r>
              <a:rPr lang="zh-CN" altLang="zh-CN" sz="3200" b="1" kern="1200" dirty="0">
                <a:solidFill>
                  <a:srgbClr val="C00000"/>
                </a:solidFill>
              </a:rPr>
              <a:t>和</a:t>
            </a:r>
            <a:r>
              <a:rPr lang="en-US" altLang="zh-CN" sz="3200" b="1" kern="1200" dirty="0" err="1">
                <a:solidFill>
                  <a:srgbClr val="C00000"/>
                </a:solidFill>
              </a:rPr>
              <a:t>decltype</a:t>
            </a:r>
            <a:r>
              <a:rPr lang="en-US" altLang="zh-CN" sz="3200" b="1" kern="1200" dirty="0">
                <a:solidFill>
                  <a:srgbClr val="C00000"/>
                </a:solidFill>
              </a:rPr>
              <a:t> </a:t>
            </a:r>
            <a:r>
              <a:rPr lang="zh-CN" altLang="zh-CN" sz="3200" b="1" kern="1200" dirty="0">
                <a:solidFill>
                  <a:srgbClr val="C00000"/>
                </a:solidFill>
              </a:rPr>
              <a:t>类型</a:t>
            </a:r>
            <a:r>
              <a:rPr lang="en-US" altLang="zh-CN" sz="3200" b="1" kern="1200" dirty="0">
                <a:solidFill>
                  <a:srgbClr val="C00000"/>
                </a:solidFill>
              </a:rPr>
              <a:t>(C++11)</a:t>
            </a:r>
            <a:endParaRPr lang="zh-CN" altLang="en-US" sz="3200" b="1" kern="1200" dirty="0">
              <a:solidFill>
                <a:srgbClr val="C00000"/>
              </a:solidFill>
            </a:endParaRPr>
          </a:p>
        </p:txBody>
      </p:sp>
      <p:sp>
        <p:nvSpPr>
          <p:cNvPr id="3" name="内容占位符 2"/>
          <p:cNvSpPr>
            <a:spLocks noGrp="1"/>
          </p:cNvSpPr>
          <p:nvPr>
            <p:ph idx="1"/>
          </p:nvPr>
        </p:nvSpPr>
        <p:spPr>
          <a:xfrm>
            <a:off x="179512" y="1196752"/>
            <a:ext cx="8784976" cy="4368634"/>
          </a:xfrm>
        </p:spPr>
        <p:txBody>
          <a:bodyPr/>
          <a:lstStyle/>
          <a:p>
            <a:pPr marL="0" indent="0">
              <a:spcBef>
                <a:spcPts val="1200"/>
              </a:spcBef>
              <a:buNone/>
            </a:pPr>
            <a:r>
              <a:rPr lang="en-US" altLang="zh-CN" sz="2400" b="1" dirty="0">
                <a:solidFill>
                  <a:srgbClr val="0000CC"/>
                </a:solidFill>
              </a:rPr>
              <a:t>1. auto</a:t>
            </a:r>
            <a:r>
              <a:rPr lang="zh-CN" altLang="zh-CN" sz="2400" b="1" dirty="0">
                <a:solidFill>
                  <a:srgbClr val="0000CC"/>
                </a:solidFill>
              </a:rPr>
              <a:t>和</a:t>
            </a:r>
            <a:r>
              <a:rPr lang="en-US" altLang="zh-CN" sz="2400" b="1" dirty="0" err="1">
                <a:solidFill>
                  <a:srgbClr val="0000CC"/>
                </a:solidFill>
              </a:rPr>
              <a:t>decltype</a:t>
            </a:r>
            <a:r>
              <a:rPr lang="zh-CN" altLang="en-US" sz="2400" b="1" dirty="0">
                <a:solidFill>
                  <a:srgbClr val="0000CC"/>
                </a:solidFill>
              </a:rPr>
              <a:t>的功能</a:t>
            </a:r>
            <a:endParaRPr lang="en-US" altLang="zh-CN" sz="2400" b="1" dirty="0">
              <a:solidFill>
                <a:srgbClr val="0000CC"/>
              </a:solidFill>
            </a:endParaRPr>
          </a:p>
          <a:p>
            <a:pPr lvl="1">
              <a:spcBef>
                <a:spcPts val="1200"/>
              </a:spcBef>
            </a:pPr>
            <a:r>
              <a:rPr lang="zh-CN" altLang="en-US" sz="2200" b="1" dirty="0"/>
              <a:t>从变量或表达式中</a:t>
            </a:r>
            <a:r>
              <a:rPr lang="zh-CN" altLang="en-US" sz="2200" b="1" dirty="0">
                <a:solidFill>
                  <a:srgbClr val="FF0000"/>
                </a:solidFill>
              </a:rPr>
              <a:t>自动推断</a:t>
            </a:r>
            <a:r>
              <a:rPr lang="zh-CN" altLang="en-US" sz="2200" b="1" dirty="0"/>
              <a:t>出数据</a:t>
            </a:r>
            <a:r>
              <a:rPr lang="zh-CN" altLang="zh-CN" sz="2200" b="1" dirty="0"/>
              <a:t>类型</a:t>
            </a:r>
            <a:r>
              <a:rPr lang="zh-CN" altLang="en-US" sz="2200" b="1" dirty="0"/>
              <a:t>。</a:t>
            </a:r>
            <a:endParaRPr lang="en-US" altLang="zh-CN" sz="2200" b="1" dirty="0"/>
          </a:p>
          <a:p>
            <a:pPr marL="0" indent="0">
              <a:spcBef>
                <a:spcPts val="1200"/>
              </a:spcBef>
              <a:buNone/>
            </a:pPr>
            <a:r>
              <a:rPr lang="en-US" altLang="zh-CN" sz="2400" b="1" dirty="0">
                <a:solidFill>
                  <a:srgbClr val="0000CC"/>
                </a:solidFill>
              </a:rPr>
              <a:t>2. auto</a:t>
            </a:r>
            <a:r>
              <a:rPr lang="zh-CN" altLang="en-US" sz="2400" b="1" dirty="0">
                <a:solidFill>
                  <a:srgbClr val="0000CC"/>
                </a:solidFill>
              </a:rPr>
              <a:t>和</a:t>
            </a:r>
            <a:r>
              <a:rPr lang="en-US" altLang="zh-CN" sz="2400" b="1" dirty="0" err="1">
                <a:solidFill>
                  <a:srgbClr val="0000CC"/>
                </a:solidFill>
              </a:rPr>
              <a:t>decltype</a:t>
            </a:r>
            <a:r>
              <a:rPr lang="zh-CN" altLang="en-US" sz="2400" b="1" dirty="0">
                <a:solidFill>
                  <a:srgbClr val="0000CC"/>
                </a:solidFill>
              </a:rPr>
              <a:t>的区别</a:t>
            </a:r>
            <a:endParaRPr lang="en-US" altLang="zh-CN" sz="2400" b="1" dirty="0">
              <a:solidFill>
                <a:srgbClr val="0000CC"/>
              </a:solidFill>
            </a:endParaRPr>
          </a:p>
          <a:p>
            <a:pPr lvl="1">
              <a:spcBef>
                <a:spcPts val="1200"/>
              </a:spcBef>
            </a:pPr>
            <a:r>
              <a:rPr lang="en-US" altLang="zh-CN" sz="2200" b="1" dirty="0"/>
              <a:t>auto</a:t>
            </a:r>
            <a:r>
              <a:rPr lang="zh-CN" altLang="zh-CN" sz="2200" b="1" dirty="0"/>
              <a:t>使编译器运用从表达式结果推断出的类型定义变量，并用表达式结果值</a:t>
            </a:r>
            <a:r>
              <a:rPr lang="zh-CN" altLang="en-US" sz="2200" b="1" dirty="0"/>
              <a:t>进行</a:t>
            </a:r>
            <a:r>
              <a:rPr lang="zh-CN" altLang="zh-CN" sz="2200" b="1" dirty="0"/>
              <a:t>初始化</a:t>
            </a:r>
            <a:r>
              <a:rPr lang="zh-CN" altLang="en-US" sz="2200" b="1" dirty="0"/>
              <a:t>，</a:t>
            </a:r>
            <a:r>
              <a:rPr lang="en-US" altLang="zh-CN" sz="2200" b="1" dirty="0" err="1"/>
              <a:t>decltype</a:t>
            </a:r>
            <a:r>
              <a:rPr lang="zh-CN" altLang="zh-CN" sz="2200" b="1" dirty="0"/>
              <a:t>用于从表达式推断出类型并定义变量，但并不用表达式值初始化变量。</a:t>
            </a:r>
            <a:endParaRPr lang="en-US" altLang="zh-CN" sz="2200" b="1" dirty="0"/>
          </a:p>
          <a:p>
            <a:pPr lvl="1">
              <a:spcBef>
                <a:spcPts val="1200"/>
              </a:spcBef>
            </a:pPr>
            <a:r>
              <a:rPr lang="en-US" altLang="zh-CN" sz="2200" b="1" dirty="0"/>
              <a:t>auto</a:t>
            </a:r>
            <a:r>
              <a:rPr lang="zh-CN" altLang="zh-CN" sz="2200" b="1" dirty="0"/>
              <a:t>会忽略表达式的顶层</a:t>
            </a:r>
            <a:r>
              <a:rPr lang="en-US" altLang="zh-CN" sz="2200" b="1" dirty="0"/>
              <a:t>const</a:t>
            </a:r>
            <a:r>
              <a:rPr lang="zh-CN" altLang="zh-CN" sz="2200" b="1" dirty="0"/>
              <a:t>和引用的</a:t>
            </a:r>
            <a:r>
              <a:rPr lang="en-US" altLang="zh-CN" sz="2200" b="1" dirty="0"/>
              <a:t>const</a:t>
            </a:r>
            <a:r>
              <a:rPr lang="zh-CN" altLang="zh-CN" sz="2200" b="1" dirty="0"/>
              <a:t>，而指针底层</a:t>
            </a:r>
            <a:r>
              <a:rPr lang="en-US" altLang="zh-CN" sz="2200" b="1" dirty="0"/>
              <a:t>const</a:t>
            </a:r>
            <a:r>
              <a:rPr lang="zh-CN" altLang="zh-CN" sz="2200" b="1" dirty="0"/>
              <a:t>则会保留下来</a:t>
            </a:r>
            <a:r>
              <a:rPr lang="en-US" altLang="zh-CN" sz="2200" b="1" dirty="0"/>
              <a:t>; </a:t>
            </a:r>
            <a:r>
              <a:rPr lang="en-US" altLang="zh-CN" sz="2200" b="1" dirty="0" err="1"/>
              <a:t>decltype</a:t>
            </a:r>
            <a:r>
              <a:rPr lang="zh-CN" altLang="zh-CN" sz="2200" b="1" dirty="0"/>
              <a:t>不会忽略顶层</a:t>
            </a:r>
            <a:r>
              <a:rPr lang="en-US" altLang="zh-CN" sz="2200" b="1" dirty="0"/>
              <a:t>const</a:t>
            </a:r>
            <a:r>
              <a:rPr lang="zh-CN" altLang="zh-CN" sz="2200" b="1" dirty="0"/>
              <a:t>，其结果是定义与变量相同类型的变量（包括顶层</a:t>
            </a:r>
            <a:r>
              <a:rPr lang="en-US" altLang="zh-CN" sz="2200" b="1" dirty="0"/>
              <a:t>const</a:t>
            </a:r>
            <a:r>
              <a:rPr lang="zh-CN" altLang="zh-CN" sz="2200" b="1" dirty="0"/>
              <a:t>和引用在内）</a:t>
            </a:r>
            <a:r>
              <a:rPr lang="zh-CN" altLang="en-US" sz="2200" b="1" dirty="0"/>
              <a:t>。</a:t>
            </a:r>
            <a:endParaRPr lang="zh-CN" altLang="zh-CN" sz="2200" b="1" dirty="0"/>
          </a:p>
          <a:p>
            <a:pPr lvl="1"/>
            <a:endParaRPr lang="zh-CN" altLang="en-US" b="1" dirty="0">
              <a:solidFill>
                <a:srgbClr val="0000CC"/>
              </a:solidFill>
            </a:endParaRPr>
          </a:p>
        </p:txBody>
      </p:sp>
    </p:spTree>
    <p:extLst>
      <p:ext uri="{BB962C8B-B14F-4D97-AF65-F5344CB8AC3E}">
        <p14:creationId xmlns:p14="http://schemas.microsoft.com/office/powerpoint/2010/main" val="13880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2.6 auto</a:t>
            </a:r>
            <a:r>
              <a:rPr lang="zh-CN" altLang="zh-CN" sz="3200" b="1" kern="1200" dirty="0">
                <a:solidFill>
                  <a:srgbClr val="C00000"/>
                </a:solidFill>
              </a:rPr>
              <a:t>和</a:t>
            </a:r>
            <a:r>
              <a:rPr lang="en-US" altLang="zh-CN" sz="3200" b="1" kern="1200" dirty="0" err="1">
                <a:solidFill>
                  <a:srgbClr val="C00000"/>
                </a:solidFill>
              </a:rPr>
              <a:t>decltype</a:t>
            </a:r>
            <a:r>
              <a:rPr lang="en-US" altLang="zh-CN" sz="3200" b="1" kern="1200" dirty="0">
                <a:solidFill>
                  <a:srgbClr val="C00000"/>
                </a:solidFill>
              </a:rPr>
              <a:t> </a:t>
            </a:r>
            <a:r>
              <a:rPr lang="zh-CN" altLang="zh-CN" sz="3200" b="1" kern="1200" dirty="0">
                <a:solidFill>
                  <a:srgbClr val="C00000"/>
                </a:solidFill>
              </a:rPr>
              <a:t>类型</a:t>
            </a:r>
            <a:endParaRPr lang="zh-CN" altLang="en-US" sz="3200" b="1" kern="1200" dirty="0">
              <a:solidFill>
                <a:srgbClr val="C00000"/>
              </a:solidFill>
            </a:endParaRPr>
          </a:p>
        </p:txBody>
      </p:sp>
      <p:sp>
        <p:nvSpPr>
          <p:cNvPr id="3" name="内容占位符 2"/>
          <p:cNvSpPr>
            <a:spLocks noGrp="1"/>
          </p:cNvSpPr>
          <p:nvPr>
            <p:ph idx="1"/>
          </p:nvPr>
        </p:nvSpPr>
        <p:spPr>
          <a:xfrm>
            <a:off x="125760" y="1052736"/>
            <a:ext cx="8892480" cy="5664778"/>
          </a:xfrm>
        </p:spPr>
        <p:txBody>
          <a:bodyPr/>
          <a:lstStyle/>
          <a:p>
            <a:pPr marL="0" indent="0">
              <a:buNone/>
            </a:pPr>
            <a:r>
              <a:rPr lang="en-US" altLang="zh-CN" sz="2400" b="1" dirty="0">
                <a:solidFill>
                  <a:srgbClr val="0000CC"/>
                </a:solidFill>
              </a:rPr>
              <a:t>3. auto</a:t>
            </a:r>
            <a:r>
              <a:rPr lang="zh-CN" altLang="en-US" sz="2400" b="1" dirty="0">
                <a:solidFill>
                  <a:srgbClr val="0000CC"/>
                </a:solidFill>
              </a:rPr>
              <a:t>类型推断</a:t>
            </a:r>
            <a:endParaRPr lang="en-US" altLang="zh-CN" sz="2400" b="1" dirty="0">
              <a:solidFill>
                <a:srgbClr val="0000CC"/>
              </a:solidFill>
            </a:endParaRPr>
          </a:p>
          <a:p>
            <a:pPr marL="0" indent="0">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定义语法</a:t>
            </a:r>
            <a:endParaRPr lang="en-US" altLang="zh-CN" sz="2400" b="1" dirty="0">
              <a:solidFill>
                <a:srgbClr val="FF0000"/>
              </a:solidFill>
            </a:endParaRPr>
          </a:p>
          <a:p>
            <a:pPr marL="457200" lvl="1" indent="0">
              <a:buNone/>
            </a:pPr>
            <a:r>
              <a:rPr lang="en-US" altLang="zh-CN" sz="2400" b="1" dirty="0"/>
              <a:t>auto </a:t>
            </a:r>
            <a:r>
              <a:rPr lang="zh-CN" altLang="zh-CN" sz="2400" b="1" dirty="0"/>
              <a:t>变量名</a:t>
            </a:r>
            <a:r>
              <a:rPr lang="en-US" altLang="zh-CN" sz="2400" b="1" dirty="0"/>
              <a:t>1=</a:t>
            </a:r>
            <a:r>
              <a:rPr lang="zh-CN" altLang="zh-CN" sz="2400" b="1" dirty="0"/>
              <a:t>表达式</a:t>
            </a:r>
            <a:r>
              <a:rPr lang="en-US" altLang="zh-CN" sz="2400" b="1" dirty="0"/>
              <a:t>1</a:t>
            </a:r>
            <a:r>
              <a:rPr lang="zh-CN" altLang="zh-CN" sz="2400" b="1" dirty="0"/>
              <a:t>，变量名</a:t>
            </a:r>
            <a:r>
              <a:rPr lang="en-US" altLang="zh-CN" sz="2400" b="1" dirty="0"/>
              <a:t>2=</a:t>
            </a:r>
            <a:r>
              <a:rPr lang="zh-CN" altLang="zh-CN" sz="2400" b="1" dirty="0"/>
              <a:t>表达式</a:t>
            </a:r>
            <a:r>
              <a:rPr lang="en-US" altLang="zh-CN" sz="2400" b="1" dirty="0"/>
              <a:t>2……</a:t>
            </a:r>
            <a:r>
              <a:rPr lang="zh-CN" altLang="zh-CN" sz="2400" b="1" dirty="0"/>
              <a:t>；</a:t>
            </a:r>
          </a:p>
          <a:p>
            <a:pPr marL="400050" lvl="1" indent="0">
              <a:buNone/>
            </a:pPr>
            <a:r>
              <a:rPr lang="en-US" altLang="zh-CN" sz="1800" b="1" dirty="0">
                <a:solidFill>
                  <a:srgbClr val="0000CC"/>
                </a:solidFill>
              </a:rPr>
              <a:t>int </a:t>
            </a:r>
            <a:r>
              <a:rPr lang="en-US" altLang="zh-CN" sz="1800" b="1" dirty="0" err="1">
                <a:solidFill>
                  <a:srgbClr val="0000CC"/>
                </a:solidFill>
              </a:rPr>
              <a:t>i</a:t>
            </a:r>
            <a:r>
              <a:rPr lang="en-US" altLang="zh-CN" sz="1800" b="1" dirty="0">
                <a:solidFill>
                  <a:srgbClr val="0000CC"/>
                </a:solidFill>
              </a:rPr>
              <a:t>;</a:t>
            </a:r>
            <a:endParaRPr lang="zh-CN" altLang="zh-CN" sz="1800" b="1" dirty="0">
              <a:solidFill>
                <a:srgbClr val="0000CC"/>
              </a:solidFill>
            </a:endParaRPr>
          </a:p>
          <a:p>
            <a:pPr marL="400050" lvl="1" indent="0">
              <a:buNone/>
            </a:pPr>
            <a:r>
              <a:rPr lang="en-US" altLang="zh-CN" sz="1800" b="1" dirty="0">
                <a:solidFill>
                  <a:srgbClr val="0000CC"/>
                </a:solidFill>
              </a:rPr>
              <a:t>const int *const p=&amp;</a:t>
            </a:r>
            <a:r>
              <a:rPr lang="en-US" altLang="zh-CN" sz="1800" b="1" dirty="0" err="1">
                <a:solidFill>
                  <a:srgbClr val="0000CC"/>
                </a:solidFill>
              </a:rPr>
              <a:t>i</a:t>
            </a:r>
            <a:r>
              <a:rPr lang="en-US" altLang="zh-CN" sz="1800" b="1" dirty="0">
                <a:solidFill>
                  <a:srgbClr val="0000CC"/>
                </a:solidFill>
              </a:rPr>
              <a:t>;</a:t>
            </a:r>
            <a:endParaRPr lang="zh-CN" altLang="zh-CN" sz="1800" b="1" dirty="0">
              <a:solidFill>
                <a:srgbClr val="0000CC"/>
              </a:solidFill>
            </a:endParaRPr>
          </a:p>
          <a:p>
            <a:pPr marL="400050" lvl="1" indent="0">
              <a:buNone/>
            </a:pPr>
            <a:r>
              <a:rPr lang="en-US" altLang="zh-CN" sz="1800" b="1" dirty="0">
                <a:solidFill>
                  <a:srgbClr val="0000CC"/>
                </a:solidFill>
              </a:rPr>
              <a:t>const int </a:t>
            </a:r>
            <a:r>
              <a:rPr lang="en-US" altLang="zh-CN" sz="1800" b="1" dirty="0" err="1">
                <a:solidFill>
                  <a:srgbClr val="0000CC"/>
                </a:solidFill>
              </a:rPr>
              <a:t>ic</a:t>
            </a:r>
            <a:r>
              <a:rPr lang="en-US" altLang="zh-CN" sz="1800" b="1" dirty="0">
                <a:solidFill>
                  <a:srgbClr val="0000CC"/>
                </a:solidFill>
              </a:rPr>
              <a:t> = </a:t>
            </a:r>
            <a:r>
              <a:rPr lang="en-US" altLang="zh-CN" sz="1800" b="1" dirty="0" err="1">
                <a:solidFill>
                  <a:srgbClr val="0000CC"/>
                </a:solidFill>
              </a:rPr>
              <a:t>i</a:t>
            </a:r>
            <a:r>
              <a:rPr lang="en-US" altLang="zh-CN" sz="1800" b="1" dirty="0" smtClean="0">
                <a:solidFill>
                  <a:srgbClr val="0000CC"/>
                </a:solidFill>
              </a:rPr>
              <a:t>, &amp;</a:t>
            </a:r>
            <a:r>
              <a:rPr lang="en-US" altLang="zh-CN" sz="1800" b="1" dirty="0" err="1">
                <a:solidFill>
                  <a:srgbClr val="0000CC"/>
                </a:solidFill>
              </a:rPr>
              <a:t>rc</a:t>
            </a:r>
            <a:r>
              <a:rPr lang="en-US" altLang="zh-CN" sz="1800" b="1" dirty="0">
                <a:solidFill>
                  <a:srgbClr val="0000CC"/>
                </a:solidFill>
              </a:rPr>
              <a:t>=</a:t>
            </a:r>
            <a:r>
              <a:rPr lang="en-US" altLang="zh-CN" sz="1800" b="1" dirty="0" err="1">
                <a:solidFill>
                  <a:srgbClr val="0000CC"/>
                </a:solidFill>
              </a:rPr>
              <a:t>ic</a:t>
            </a:r>
            <a:r>
              <a:rPr lang="en-US" altLang="zh-CN" sz="1800" b="1" dirty="0">
                <a:solidFill>
                  <a:srgbClr val="0000CC"/>
                </a:solidFill>
              </a:rPr>
              <a:t>;</a:t>
            </a:r>
            <a:endParaRPr lang="zh-CN" altLang="zh-CN" sz="1800" b="1" dirty="0">
              <a:solidFill>
                <a:srgbClr val="0000CC"/>
              </a:solidFill>
            </a:endParaRPr>
          </a:p>
          <a:p>
            <a:pPr marL="400050" lvl="1" indent="0">
              <a:buNone/>
            </a:pPr>
            <a:r>
              <a:rPr lang="en-US" altLang="zh-CN" sz="1800" b="1" dirty="0"/>
              <a:t>auto x = 3 + 8;         	// int x=3+8;</a:t>
            </a:r>
            <a:endParaRPr lang="zh-CN" altLang="zh-CN" sz="1800" b="1" dirty="0"/>
          </a:p>
          <a:p>
            <a:pPr marL="400050" lvl="1" indent="0">
              <a:buNone/>
            </a:pPr>
            <a:r>
              <a:rPr lang="en-US" altLang="zh-CN" sz="1800" b="1" dirty="0"/>
              <a:t>auto c = 's';                	// char c=’s’</a:t>
            </a:r>
            <a:endParaRPr lang="zh-CN" altLang="zh-CN" sz="1800" b="1" dirty="0"/>
          </a:p>
          <a:p>
            <a:pPr marL="400050" lvl="1" indent="0">
              <a:buNone/>
            </a:pPr>
            <a:r>
              <a:rPr lang="en-US" altLang="zh-CN" sz="1800" b="1" dirty="0"/>
              <a:t>auto s = "</a:t>
            </a:r>
            <a:r>
              <a:rPr lang="en-US" altLang="zh-CN" sz="1800" b="1" dirty="0" err="1"/>
              <a:t>abcde</a:t>
            </a:r>
            <a:r>
              <a:rPr lang="en-US" altLang="zh-CN" sz="1800" b="1" dirty="0"/>
              <a:t>"; 	// char *s=”</a:t>
            </a:r>
            <a:r>
              <a:rPr lang="en-US" altLang="zh-CN" sz="1800" b="1" dirty="0" err="1"/>
              <a:t>abcde</a:t>
            </a:r>
            <a:r>
              <a:rPr lang="en-US" altLang="zh-CN" sz="1800" b="1" dirty="0"/>
              <a:t>”</a:t>
            </a:r>
            <a:endParaRPr lang="zh-CN" altLang="zh-CN" sz="1800" b="1" dirty="0"/>
          </a:p>
          <a:p>
            <a:pPr marL="400050" lvl="1" indent="0">
              <a:buNone/>
            </a:pPr>
            <a:r>
              <a:rPr lang="en-US" altLang="zh-CN" sz="1800" b="1" dirty="0"/>
              <a:t>auto z = x + 3.8; 	// double z=</a:t>
            </a:r>
            <a:r>
              <a:rPr lang="en-US" altLang="zh-CN" sz="1800" b="1" dirty="0" err="1"/>
              <a:t>x+y</a:t>
            </a:r>
            <a:endParaRPr lang="zh-CN" altLang="zh-CN" sz="1800" b="1" dirty="0"/>
          </a:p>
          <a:p>
            <a:pPr marL="400050" lvl="1" indent="0">
              <a:buNone/>
            </a:pPr>
            <a:r>
              <a:rPr lang="en-US" altLang="zh-CN" sz="1800" b="1" dirty="0"/>
              <a:t>auto pi = &amp;</a:t>
            </a:r>
            <a:r>
              <a:rPr lang="en-US" altLang="zh-CN" sz="1800" b="1" dirty="0" err="1"/>
              <a:t>i</a:t>
            </a:r>
            <a:r>
              <a:rPr lang="en-US" altLang="zh-CN" sz="1800" b="1" dirty="0"/>
              <a:t>; 		// int *pi=&amp;</a:t>
            </a:r>
            <a:r>
              <a:rPr lang="en-US" altLang="zh-CN" sz="1800" b="1" dirty="0" err="1"/>
              <a:t>i</a:t>
            </a:r>
            <a:endParaRPr lang="zh-CN" altLang="zh-CN" sz="1800" b="1" dirty="0"/>
          </a:p>
          <a:p>
            <a:pPr marL="400050" lvl="1" indent="0">
              <a:buNone/>
            </a:pPr>
            <a:r>
              <a:rPr lang="en-US" altLang="zh-CN" sz="1800" b="1" dirty="0"/>
              <a:t>auto pc = &amp;</a:t>
            </a:r>
            <a:r>
              <a:rPr lang="en-US" altLang="zh-CN" sz="1800" b="1" dirty="0" err="1"/>
              <a:t>ic</a:t>
            </a:r>
            <a:r>
              <a:rPr lang="en-US" altLang="zh-CN" sz="1800" b="1" dirty="0"/>
              <a:t>; 	// const int *pc=&amp;</a:t>
            </a:r>
            <a:r>
              <a:rPr lang="en-US" altLang="zh-CN" sz="1800" b="1" dirty="0" err="1"/>
              <a:t>ic</a:t>
            </a:r>
            <a:r>
              <a:rPr lang="en-US" altLang="zh-CN" sz="1800" b="1" dirty="0"/>
              <a:t>,</a:t>
            </a:r>
            <a:r>
              <a:rPr lang="zh-CN" altLang="zh-CN" sz="1800" b="1" dirty="0"/>
              <a:t>对常量对象取地址是底层</a:t>
            </a:r>
            <a:r>
              <a:rPr lang="en-US" altLang="zh-CN" sz="1800" b="1" dirty="0"/>
              <a:t>const</a:t>
            </a:r>
            <a:endParaRPr lang="zh-CN" altLang="zh-CN" sz="1800" b="1" dirty="0"/>
          </a:p>
          <a:p>
            <a:pPr marL="400050" lvl="1" indent="0">
              <a:buNone/>
            </a:pPr>
            <a:r>
              <a:rPr lang="en-US" altLang="zh-CN" sz="1800" b="1" dirty="0"/>
              <a:t>auto </a:t>
            </a:r>
            <a:r>
              <a:rPr lang="en-US" altLang="zh-CN" sz="1800" b="1" dirty="0" err="1"/>
              <a:t>rrc</a:t>
            </a:r>
            <a:r>
              <a:rPr lang="en-US" altLang="zh-CN" sz="1800" b="1" dirty="0"/>
              <a:t> = </a:t>
            </a:r>
            <a:r>
              <a:rPr lang="en-US" altLang="zh-CN" sz="1800" b="1" dirty="0" err="1"/>
              <a:t>rc</a:t>
            </a:r>
            <a:r>
              <a:rPr lang="en-US" altLang="zh-CN" sz="1800" b="1" dirty="0"/>
              <a:t>; 	//int </a:t>
            </a:r>
            <a:r>
              <a:rPr lang="en-US" altLang="zh-CN" sz="1800" b="1" dirty="0" err="1"/>
              <a:t>rrc</a:t>
            </a:r>
            <a:r>
              <a:rPr lang="zh-CN" altLang="zh-CN" sz="1800" b="1" dirty="0"/>
              <a:t>，忽略引用的</a:t>
            </a:r>
            <a:r>
              <a:rPr lang="en-US" altLang="zh-CN" sz="1800" b="1" dirty="0"/>
              <a:t>const</a:t>
            </a:r>
            <a:endParaRPr lang="zh-CN" altLang="zh-CN" sz="1800" b="1" dirty="0"/>
          </a:p>
          <a:p>
            <a:pPr marL="400050" lvl="1" indent="0">
              <a:buNone/>
            </a:pPr>
            <a:r>
              <a:rPr lang="en-US" altLang="zh-CN" sz="1800" b="1" dirty="0"/>
              <a:t>auto </a:t>
            </a:r>
            <a:r>
              <a:rPr lang="en-US" altLang="zh-CN" sz="1800" b="1" dirty="0" err="1"/>
              <a:t>ric</a:t>
            </a:r>
            <a:r>
              <a:rPr lang="en-US" altLang="zh-CN" sz="1800" b="1" dirty="0"/>
              <a:t> = </a:t>
            </a:r>
            <a:r>
              <a:rPr lang="en-US" altLang="zh-CN" sz="1800" b="1" dirty="0" err="1"/>
              <a:t>ic</a:t>
            </a:r>
            <a:r>
              <a:rPr lang="en-US" altLang="zh-CN" sz="1800" b="1" dirty="0"/>
              <a:t>; 		//int </a:t>
            </a:r>
            <a:r>
              <a:rPr lang="en-US" altLang="zh-CN" sz="1800" b="1" dirty="0" err="1"/>
              <a:t>ric</a:t>
            </a:r>
            <a:r>
              <a:rPr lang="en-US" altLang="zh-CN" sz="1800" b="1" dirty="0"/>
              <a:t>, </a:t>
            </a:r>
            <a:r>
              <a:rPr lang="zh-CN" altLang="zh-CN" sz="1800" b="1" dirty="0"/>
              <a:t>忽略顶层</a:t>
            </a:r>
            <a:r>
              <a:rPr lang="en-US" altLang="zh-CN" sz="1800" b="1" dirty="0"/>
              <a:t>const</a:t>
            </a:r>
            <a:endParaRPr lang="zh-CN" altLang="zh-CN" sz="1800" b="1" dirty="0"/>
          </a:p>
          <a:p>
            <a:pPr marL="400050" lvl="1" indent="0">
              <a:buNone/>
            </a:pPr>
            <a:r>
              <a:rPr lang="en-US" altLang="zh-CN" sz="1800" b="1" dirty="0"/>
              <a:t>auto pp = p; 		//const int *p, </a:t>
            </a:r>
            <a:r>
              <a:rPr lang="zh-CN" altLang="zh-CN" sz="1800" b="1" dirty="0"/>
              <a:t>忽略顶层</a:t>
            </a:r>
            <a:r>
              <a:rPr lang="en-US" altLang="zh-CN" sz="1800" b="1" dirty="0"/>
              <a:t>const</a:t>
            </a:r>
            <a:endParaRPr lang="zh-CN" altLang="zh-CN" sz="1800" b="1" dirty="0"/>
          </a:p>
          <a:p>
            <a:pPr lvl="1"/>
            <a:endParaRPr lang="zh-CN" altLang="en-US" dirty="0"/>
          </a:p>
        </p:txBody>
      </p:sp>
    </p:spTree>
    <p:extLst>
      <p:ext uri="{BB962C8B-B14F-4D97-AF65-F5344CB8AC3E}">
        <p14:creationId xmlns:p14="http://schemas.microsoft.com/office/powerpoint/2010/main" val="289451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anim calcmode="lin" valueType="num">
                                      <p:cBhvr>
                                        <p:cTn id="5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1000"/>
                                        <p:tgtEl>
                                          <p:spTgt spid="3">
                                            <p:txEl>
                                              <p:pRg st="12" end="12"/>
                                            </p:txEl>
                                          </p:spTgt>
                                        </p:tgtEl>
                                      </p:cBhvr>
                                    </p:animEffect>
                                    <p:anim calcmode="lin" valueType="num">
                                      <p:cBhvr>
                                        <p:cTn id="5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1000"/>
                                        <p:tgtEl>
                                          <p:spTgt spid="3">
                                            <p:txEl>
                                              <p:pRg st="13" end="13"/>
                                            </p:txEl>
                                          </p:spTgt>
                                        </p:tgtEl>
                                      </p:cBhvr>
                                    </p:animEffect>
                                    <p:anim calcmode="lin" valueType="num">
                                      <p:cBhvr>
                                        <p:cTn id="6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1000"/>
                                        <p:tgtEl>
                                          <p:spTgt spid="3">
                                            <p:txEl>
                                              <p:pRg st="14" end="14"/>
                                            </p:txEl>
                                          </p:spTgt>
                                        </p:tgtEl>
                                      </p:cBhvr>
                                    </p:animEffect>
                                    <p:anim calcmode="lin" valueType="num">
                                      <p:cBhvr>
                                        <p:cTn id="6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2.6 auto</a:t>
            </a:r>
            <a:r>
              <a:rPr lang="zh-CN" altLang="zh-CN" sz="3200" b="1" kern="1200" dirty="0">
                <a:solidFill>
                  <a:srgbClr val="C00000"/>
                </a:solidFill>
              </a:rPr>
              <a:t>和</a:t>
            </a:r>
            <a:r>
              <a:rPr lang="en-US" altLang="zh-CN" sz="3200" b="1" kern="1200" dirty="0" err="1">
                <a:solidFill>
                  <a:srgbClr val="C00000"/>
                </a:solidFill>
              </a:rPr>
              <a:t>decltype</a:t>
            </a:r>
            <a:r>
              <a:rPr lang="en-US" altLang="zh-CN" sz="3200" b="1" kern="1200" dirty="0">
                <a:solidFill>
                  <a:srgbClr val="C00000"/>
                </a:solidFill>
              </a:rPr>
              <a:t> </a:t>
            </a:r>
            <a:r>
              <a:rPr lang="zh-CN" altLang="zh-CN" sz="3200" b="1" kern="1200" dirty="0">
                <a:solidFill>
                  <a:srgbClr val="C00000"/>
                </a:solidFill>
              </a:rPr>
              <a:t>类型</a:t>
            </a:r>
            <a:endParaRPr lang="zh-CN" altLang="en-US" sz="3200" b="1" kern="1200" dirty="0">
              <a:solidFill>
                <a:srgbClr val="C00000"/>
              </a:solidFill>
            </a:endParaRPr>
          </a:p>
        </p:txBody>
      </p:sp>
      <p:sp>
        <p:nvSpPr>
          <p:cNvPr id="3" name="内容占位符 2"/>
          <p:cNvSpPr>
            <a:spLocks noGrp="1"/>
          </p:cNvSpPr>
          <p:nvPr>
            <p:ph idx="1"/>
          </p:nvPr>
        </p:nvSpPr>
        <p:spPr>
          <a:xfrm>
            <a:off x="0" y="1124744"/>
            <a:ext cx="9144000" cy="5472608"/>
          </a:xfrm>
        </p:spPr>
        <p:txBody>
          <a:bodyPr/>
          <a:lstStyle/>
          <a:p>
            <a:pPr marL="400050" lvl="1" indent="0">
              <a:buNone/>
            </a:pPr>
            <a:r>
              <a:rPr lang="zh-CN" altLang="en-US" sz="2400" b="1" dirty="0">
                <a:solidFill>
                  <a:srgbClr val="FF0000"/>
                </a:solidFill>
              </a:rPr>
              <a:t>（</a:t>
            </a:r>
            <a:r>
              <a:rPr lang="en-US" altLang="zh-CN" sz="2400" b="1" dirty="0">
                <a:solidFill>
                  <a:srgbClr val="FF0000"/>
                </a:solidFill>
              </a:rPr>
              <a:t>2）auto</a:t>
            </a:r>
            <a:r>
              <a:rPr lang="zh-CN" altLang="en-US" sz="2400" b="1" dirty="0">
                <a:solidFill>
                  <a:srgbClr val="FF0000"/>
                </a:solidFill>
              </a:rPr>
              <a:t>定义引用</a:t>
            </a:r>
            <a:endParaRPr lang="en-US" altLang="zh-CN" sz="2400" b="1" dirty="0">
              <a:solidFill>
                <a:srgbClr val="FF0000"/>
              </a:solidFill>
            </a:endParaRPr>
          </a:p>
          <a:p>
            <a:pPr lvl="1"/>
            <a:r>
              <a:rPr lang="zh-CN" altLang="zh-CN" sz="2200" b="1" dirty="0"/>
              <a:t>用</a:t>
            </a:r>
            <a:r>
              <a:rPr lang="en-US" altLang="zh-CN" sz="2200" b="1" dirty="0"/>
              <a:t>auto</a:t>
            </a:r>
            <a:r>
              <a:rPr lang="zh-CN" altLang="zh-CN" sz="2200" b="1" dirty="0"/>
              <a:t>设置一个引用类型时，初始值中的顶层</a:t>
            </a:r>
            <a:r>
              <a:rPr lang="en-US" altLang="zh-CN" sz="2200" b="1" dirty="0"/>
              <a:t>const</a:t>
            </a:r>
            <a:r>
              <a:rPr lang="zh-CN" altLang="zh-CN" sz="2200" b="1" dirty="0"/>
              <a:t>会被保留，而引用字面常量时需要指定为</a:t>
            </a:r>
            <a:r>
              <a:rPr lang="en-US" altLang="zh-CN" sz="2200" b="1" dirty="0"/>
              <a:t>const</a:t>
            </a:r>
            <a:r>
              <a:rPr lang="zh-CN" altLang="zh-CN" sz="2200" b="1" dirty="0"/>
              <a:t>引用。</a:t>
            </a:r>
            <a:endParaRPr lang="en-US" altLang="zh-CN" sz="2200" b="1" dirty="0"/>
          </a:p>
          <a:p>
            <a:pPr marL="457200" lvl="1" indent="0">
              <a:buNone/>
            </a:pPr>
            <a:r>
              <a:rPr lang="en-US" altLang="zh-CN" sz="2000" b="1" dirty="0" err="1"/>
              <a:t>int</a:t>
            </a:r>
            <a:r>
              <a:rPr lang="en-US" altLang="zh-CN" sz="2000" b="1" dirty="0"/>
              <a:t> </a:t>
            </a:r>
            <a:r>
              <a:rPr lang="en-US" altLang="zh-CN" sz="2000" b="1" dirty="0" err="1" smtClean="0"/>
              <a:t>i</a:t>
            </a:r>
            <a:r>
              <a:rPr lang="en-US" altLang="zh-CN" sz="2000" b="1" dirty="0" smtClean="0"/>
              <a:t>; </a:t>
            </a:r>
            <a:r>
              <a:rPr lang="en-US" altLang="zh-CN" sz="2000" b="1" dirty="0" err="1" smtClean="0"/>
              <a:t>const</a:t>
            </a:r>
            <a:r>
              <a:rPr lang="en-US" altLang="zh-CN" sz="2000" b="1" dirty="0" smtClean="0"/>
              <a:t> </a:t>
            </a:r>
            <a:r>
              <a:rPr lang="en-US" altLang="zh-CN" sz="2000" b="1" dirty="0"/>
              <a:t>int </a:t>
            </a:r>
            <a:r>
              <a:rPr lang="en-US" altLang="zh-CN" sz="2000" b="1" dirty="0" err="1"/>
              <a:t>ic</a:t>
            </a:r>
            <a:r>
              <a:rPr lang="en-US" altLang="zh-CN" sz="2000" b="1" dirty="0"/>
              <a:t> = </a:t>
            </a:r>
            <a:r>
              <a:rPr lang="en-US" altLang="zh-CN" sz="2000" b="1" dirty="0" err="1"/>
              <a:t>i</a:t>
            </a:r>
            <a:r>
              <a:rPr lang="en-US" altLang="zh-CN" sz="2000" b="1" dirty="0"/>
              <a:t>;</a:t>
            </a:r>
            <a:endParaRPr lang="zh-CN" altLang="zh-CN" sz="2000" b="1" dirty="0"/>
          </a:p>
          <a:p>
            <a:pPr marL="457200" lvl="1" indent="0">
              <a:buNone/>
            </a:pPr>
            <a:r>
              <a:rPr lang="en-US" altLang="zh-CN" sz="2000" b="1" dirty="0"/>
              <a:t>auto &amp;</a:t>
            </a:r>
            <a:r>
              <a:rPr lang="en-US" altLang="zh-CN" sz="2000" b="1" dirty="0" err="1"/>
              <a:t>ri</a:t>
            </a:r>
            <a:r>
              <a:rPr lang="en-US" altLang="zh-CN" sz="2000" b="1" dirty="0"/>
              <a:t> = </a:t>
            </a:r>
            <a:r>
              <a:rPr lang="en-US" altLang="zh-CN" sz="2000" b="1" dirty="0" err="1"/>
              <a:t>i</a:t>
            </a:r>
            <a:r>
              <a:rPr lang="en-US" altLang="zh-CN" sz="2000" b="1" dirty="0"/>
              <a:t>;                 	// int &amp;</a:t>
            </a:r>
            <a:r>
              <a:rPr lang="en-US" altLang="zh-CN" sz="2000" b="1" dirty="0" err="1"/>
              <a:t>ri</a:t>
            </a:r>
            <a:r>
              <a:rPr lang="en-US" altLang="zh-CN" sz="2000" b="1" dirty="0"/>
              <a:t>=</a:t>
            </a:r>
            <a:r>
              <a:rPr lang="en-US" altLang="zh-CN" sz="2000" b="1" dirty="0" err="1"/>
              <a:t>i</a:t>
            </a:r>
            <a:endParaRPr lang="zh-CN" altLang="zh-CN" sz="2000" b="1" dirty="0"/>
          </a:p>
          <a:p>
            <a:pPr marL="457200" lvl="1" indent="0">
              <a:buNone/>
            </a:pPr>
            <a:r>
              <a:rPr lang="en-US" altLang="zh-CN" sz="2000" b="1" dirty="0"/>
              <a:t>auto &amp;</a:t>
            </a:r>
            <a:r>
              <a:rPr lang="en-US" altLang="zh-CN" sz="2000" b="1" dirty="0" err="1"/>
              <a:t>rc</a:t>
            </a:r>
            <a:r>
              <a:rPr lang="en-US" altLang="zh-CN" sz="2000" b="1" dirty="0"/>
              <a:t> = </a:t>
            </a:r>
            <a:r>
              <a:rPr lang="en-US" altLang="zh-CN" sz="2000" b="1" dirty="0" err="1"/>
              <a:t>ic</a:t>
            </a:r>
            <a:r>
              <a:rPr lang="en-US" altLang="zh-CN" sz="2000" b="1" dirty="0"/>
              <a:t>;              	// const int &amp;</a:t>
            </a:r>
            <a:r>
              <a:rPr lang="en-US" altLang="zh-CN" sz="2000" b="1" dirty="0" err="1"/>
              <a:t>rc</a:t>
            </a:r>
            <a:r>
              <a:rPr lang="en-US" altLang="zh-CN" sz="2000" b="1" dirty="0"/>
              <a:t>=</a:t>
            </a:r>
            <a:r>
              <a:rPr lang="en-US" altLang="zh-CN" sz="2000" b="1" dirty="0" err="1"/>
              <a:t>ic</a:t>
            </a:r>
            <a:r>
              <a:rPr lang="en-US" altLang="zh-CN" sz="2000" b="1" dirty="0"/>
              <a:t>, </a:t>
            </a:r>
            <a:r>
              <a:rPr lang="zh-CN" altLang="zh-CN" sz="2000" b="1" dirty="0"/>
              <a:t>顶层</a:t>
            </a:r>
            <a:r>
              <a:rPr lang="en-US" altLang="zh-CN" sz="2000" b="1" dirty="0"/>
              <a:t>const</a:t>
            </a:r>
            <a:endParaRPr lang="zh-CN" altLang="zh-CN" sz="2000" b="1" dirty="0"/>
          </a:p>
          <a:p>
            <a:pPr marL="457200" lvl="1" indent="0">
              <a:buNone/>
            </a:pPr>
            <a:r>
              <a:rPr lang="en-US" altLang="zh-CN" sz="2000" b="1" dirty="0">
                <a:solidFill>
                  <a:srgbClr val="FF0000"/>
                </a:solidFill>
              </a:rPr>
              <a:t>auto &amp;r0=4.3              	//</a:t>
            </a:r>
            <a:r>
              <a:rPr lang="zh-CN" altLang="zh-CN" sz="2000" b="1" dirty="0">
                <a:solidFill>
                  <a:srgbClr val="FF0000"/>
                </a:solidFill>
              </a:rPr>
              <a:t>错误，不能够将非常</a:t>
            </a:r>
            <a:r>
              <a:rPr lang="zh-CN" altLang="en-US" sz="2000" b="1" dirty="0">
                <a:solidFill>
                  <a:srgbClr val="FF0000"/>
                </a:solidFill>
              </a:rPr>
              <a:t>量</a:t>
            </a:r>
            <a:r>
              <a:rPr lang="zh-CN" altLang="zh-CN" sz="2000" b="1" dirty="0">
                <a:solidFill>
                  <a:srgbClr val="FF0000"/>
                </a:solidFill>
              </a:rPr>
              <a:t>绑定到常数</a:t>
            </a:r>
          </a:p>
          <a:p>
            <a:pPr marL="457200" lvl="1" indent="0">
              <a:buNone/>
            </a:pPr>
            <a:r>
              <a:rPr lang="en-US" altLang="zh-CN" sz="2000" b="1" dirty="0"/>
              <a:t>const auto &amp;r1=4.3     	</a:t>
            </a:r>
            <a:r>
              <a:rPr lang="en-US" altLang="zh-CN" sz="2000" b="1" dirty="0" smtClean="0"/>
              <a:t>//</a:t>
            </a:r>
            <a:r>
              <a:rPr lang="zh-CN" altLang="zh-CN" sz="2000" b="1" dirty="0" smtClean="0"/>
              <a:t>正确</a:t>
            </a:r>
            <a:endParaRPr lang="en-US" altLang="zh-CN" sz="2000" b="1" dirty="0" smtClean="0"/>
          </a:p>
          <a:p>
            <a:pPr marL="400050" lvl="1" indent="0">
              <a:buNone/>
            </a:pPr>
            <a:r>
              <a:rPr lang="en-US" altLang="zh-CN" sz="2400" b="1" dirty="0">
                <a:solidFill>
                  <a:srgbClr val="FF0000"/>
                </a:solidFill>
              </a:rPr>
              <a:t>（3）auto</a:t>
            </a:r>
            <a:r>
              <a:rPr lang="zh-CN" altLang="en-US" sz="2400" b="1" dirty="0">
                <a:solidFill>
                  <a:srgbClr val="FF0000"/>
                </a:solidFill>
              </a:rPr>
              <a:t>注意事项</a:t>
            </a:r>
            <a:endParaRPr lang="en-US" altLang="zh-CN" sz="2400" b="1" dirty="0">
              <a:solidFill>
                <a:srgbClr val="FF0000"/>
              </a:solidFill>
            </a:endParaRPr>
          </a:p>
          <a:p>
            <a:pPr lvl="1"/>
            <a:r>
              <a:rPr lang="en-US" altLang="zh-CN" sz="2200" b="1" dirty="0"/>
              <a:t>auto</a:t>
            </a:r>
            <a:r>
              <a:rPr lang="zh-CN" altLang="zh-CN" sz="2200" b="1" dirty="0"/>
              <a:t>需要根据表达式的值推断数据类型，</a:t>
            </a:r>
            <a:r>
              <a:rPr lang="zh-CN" altLang="en-US" sz="2200" b="1" dirty="0"/>
              <a:t>因此</a:t>
            </a:r>
            <a:r>
              <a:rPr lang="zh-CN" altLang="zh-CN" sz="2200" b="1" dirty="0"/>
              <a:t>要求在用</a:t>
            </a:r>
            <a:r>
              <a:rPr lang="en-US" altLang="zh-CN" sz="2200" b="1" dirty="0"/>
              <a:t>auto</a:t>
            </a:r>
            <a:r>
              <a:rPr lang="zh-CN" altLang="zh-CN" sz="2200" b="1" dirty="0"/>
              <a:t>定义变量时，表达式的类型是清楚而明确的。</a:t>
            </a:r>
            <a:endParaRPr lang="en-US" altLang="zh-CN" sz="2200" b="1" dirty="0"/>
          </a:p>
          <a:p>
            <a:pPr lvl="1"/>
            <a:r>
              <a:rPr lang="zh-CN" altLang="en-US" sz="2200" b="1" dirty="0"/>
              <a:t>一条</a:t>
            </a:r>
            <a:r>
              <a:rPr lang="en-US" altLang="zh-CN" sz="2200" b="1" dirty="0"/>
              <a:t>auto</a:t>
            </a:r>
            <a:r>
              <a:rPr lang="zh-CN" altLang="zh-CN" sz="2200" b="1" dirty="0"/>
              <a:t>可以同时定义多个变量，但数据类型只能有一种。</a:t>
            </a:r>
          </a:p>
          <a:p>
            <a:pPr marL="457200" lvl="1" indent="0">
              <a:buNone/>
            </a:pPr>
            <a:r>
              <a:rPr lang="en-US" altLang="zh-CN" sz="2000" b="1" dirty="0"/>
              <a:t>auto x = 3, y = 12, z = 30; </a:t>
            </a:r>
            <a:r>
              <a:rPr lang="en-US" altLang="zh-CN" sz="2000" b="1" dirty="0" smtClean="0"/>
              <a:t>	//</a:t>
            </a:r>
            <a:r>
              <a:rPr lang="zh-CN" altLang="zh-CN" sz="2000" b="1" dirty="0"/>
              <a:t>正确，</a:t>
            </a:r>
            <a:r>
              <a:rPr lang="en-US" altLang="zh-CN" sz="2000" b="1" dirty="0" err="1"/>
              <a:t>x,y,z</a:t>
            </a:r>
            <a:r>
              <a:rPr lang="zh-CN" altLang="zh-CN" sz="2000" b="1" dirty="0"/>
              <a:t>为</a:t>
            </a:r>
            <a:r>
              <a:rPr lang="en-US" altLang="zh-CN" sz="2000" b="1" dirty="0" err="1"/>
              <a:t>int</a:t>
            </a:r>
            <a:r>
              <a:rPr lang="zh-CN" altLang="zh-CN" sz="2000" b="1" dirty="0"/>
              <a:t>类型</a:t>
            </a:r>
          </a:p>
          <a:p>
            <a:pPr marL="457200" lvl="1" indent="0">
              <a:buNone/>
            </a:pPr>
            <a:r>
              <a:rPr lang="en-US" altLang="zh-CN" sz="2000" b="1" dirty="0">
                <a:solidFill>
                  <a:srgbClr val="FF0000"/>
                </a:solidFill>
              </a:rPr>
              <a:t>auto a = 3, b = 3.2;            </a:t>
            </a:r>
            <a:r>
              <a:rPr lang="en-US" altLang="zh-CN" sz="2000" b="1" dirty="0" smtClean="0">
                <a:solidFill>
                  <a:srgbClr val="FF0000"/>
                </a:solidFill>
              </a:rPr>
              <a:t>	//</a:t>
            </a:r>
            <a:r>
              <a:rPr lang="zh-CN" altLang="zh-CN" sz="2000" b="1" dirty="0">
                <a:solidFill>
                  <a:srgbClr val="FF0000"/>
                </a:solidFill>
              </a:rPr>
              <a:t>错误，</a:t>
            </a:r>
            <a:r>
              <a:rPr lang="en-US" altLang="zh-CN" sz="2000" b="1" dirty="0">
                <a:solidFill>
                  <a:srgbClr val="FF0000"/>
                </a:solidFill>
              </a:rPr>
              <a:t>a</a:t>
            </a:r>
            <a:r>
              <a:rPr lang="zh-CN" altLang="zh-CN" sz="2000" b="1" dirty="0">
                <a:solidFill>
                  <a:srgbClr val="FF0000"/>
                </a:solidFill>
              </a:rPr>
              <a:t>和</a:t>
            </a:r>
            <a:r>
              <a:rPr lang="en-US" altLang="zh-CN" sz="2000" b="1" dirty="0">
                <a:solidFill>
                  <a:srgbClr val="FF0000"/>
                </a:solidFill>
              </a:rPr>
              <a:t>b</a:t>
            </a:r>
            <a:r>
              <a:rPr lang="zh-CN" altLang="zh-CN" sz="2000" b="1" dirty="0">
                <a:solidFill>
                  <a:srgbClr val="FF0000"/>
                </a:solidFill>
              </a:rPr>
              <a:t>的类型不同</a:t>
            </a:r>
          </a:p>
          <a:p>
            <a:pPr marL="457200" lvl="1" indent="0">
              <a:buNone/>
            </a:pPr>
            <a:endParaRPr lang="en-US" altLang="zh-CN" sz="2000" b="1" dirty="0" smtClean="0"/>
          </a:p>
          <a:p>
            <a:pPr marL="457200" lvl="1" indent="0">
              <a:buNone/>
            </a:pPr>
            <a:endParaRPr lang="zh-CN" altLang="zh-CN" sz="2000" b="1" dirty="0" smtClean="0"/>
          </a:p>
          <a:p>
            <a:pPr marL="400050" lvl="1" indent="0">
              <a:buNone/>
            </a:pPr>
            <a:endParaRPr lang="zh-CN" altLang="en-US" b="1" dirty="0">
              <a:solidFill>
                <a:srgbClr val="0000CC"/>
              </a:solidFill>
            </a:endParaRPr>
          </a:p>
        </p:txBody>
      </p:sp>
    </p:spTree>
    <p:extLst>
      <p:ext uri="{BB962C8B-B14F-4D97-AF65-F5344CB8AC3E}">
        <p14:creationId xmlns:p14="http://schemas.microsoft.com/office/powerpoint/2010/main" val="135157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1000"/>
                                        <p:tgtEl>
                                          <p:spTgt spid="3">
                                            <p:txEl>
                                              <p:pRg st="10" end="10"/>
                                            </p:txEl>
                                          </p:spTgt>
                                        </p:tgtEl>
                                      </p:cBhvr>
                                    </p:animEffect>
                                    <p:anim calcmode="lin" valueType="num">
                                      <p:cBhvr>
                                        <p:cTn id="4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1000"/>
                                        <p:tgtEl>
                                          <p:spTgt spid="3">
                                            <p:txEl>
                                              <p:pRg st="11" end="11"/>
                                            </p:txEl>
                                          </p:spTgt>
                                        </p:tgtEl>
                                      </p:cBhvr>
                                    </p:animEffect>
                                    <p:anim calcmode="lin" valueType="num">
                                      <p:cBhvr>
                                        <p:cTn id="5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2.6 auto</a:t>
            </a:r>
            <a:r>
              <a:rPr lang="zh-CN" altLang="zh-CN" sz="3200" b="1" kern="1200" dirty="0">
                <a:solidFill>
                  <a:srgbClr val="C00000"/>
                </a:solidFill>
              </a:rPr>
              <a:t>和</a:t>
            </a:r>
            <a:r>
              <a:rPr lang="en-US" altLang="zh-CN" sz="3200" b="1" kern="1200" dirty="0" err="1">
                <a:solidFill>
                  <a:srgbClr val="C00000"/>
                </a:solidFill>
              </a:rPr>
              <a:t>decltype</a:t>
            </a:r>
            <a:r>
              <a:rPr lang="en-US" altLang="zh-CN" sz="3200" b="1" kern="1200" dirty="0">
                <a:solidFill>
                  <a:srgbClr val="C00000"/>
                </a:solidFill>
              </a:rPr>
              <a:t> </a:t>
            </a:r>
            <a:r>
              <a:rPr lang="zh-CN" altLang="zh-CN" sz="3200" b="1" kern="1200" dirty="0">
                <a:solidFill>
                  <a:srgbClr val="C00000"/>
                </a:solidFill>
              </a:rPr>
              <a:t>类型</a:t>
            </a:r>
            <a:endParaRPr lang="zh-CN" altLang="en-US" sz="3200" b="1" kern="1200" dirty="0">
              <a:solidFill>
                <a:srgbClr val="C00000"/>
              </a:solidFill>
            </a:endParaRPr>
          </a:p>
        </p:txBody>
      </p:sp>
      <p:sp>
        <p:nvSpPr>
          <p:cNvPr id="3" name="内容占位符 2"/>
          <p:cNvSpPr>
            <a:spLocks noGrp="1"/>
          </p:cNvSpPr>
          <p:nvPr>
            <p:ph idx="1"/>
          </p:nvPr>
        </p:nvSpPr>
        <p:spPr>
          <a:xfrm>
            <a:off x="0" y="1268761"/>
            <a:ext cx="9144000" cy="4752528"/>
          </a:xfrm>
        </p:spPr>
        <p:txBody>
          <a:bodyPr/>
          <a:lstStyle/>
          <a:p>
            <a:pPr marL="0" indent="0">
              <a:spcBef>
                <a:spcPts val="1200"/>
              </a:spcBef>
              <a:buNone/>
            </a:pPr>
            <a:r>
              <a:rPr lang="en-US" altLang="zh-CN" sz="2400" b="1" dirty="0">
                <a:solidFill>
                  <a:srgbClr val="0000CC"/>
                </a:solidFill>
              </a:rPr>
              <a:t>4. </a:t>
            </a:r>
            <a:r>
              <a:rPr lang="en-US" altLang="zh-CN" sz="2400" b="1" dirty="0" err="1">
                <a:solidFill>
                  <a:srgbClr val="0000CC"/>
                </a:solidFill>
              </a:rPr>
              <a:t>decltype</a:t>
            </a:r>
            <a:r>
              <a:rPr lang="en-US" altLang="zh-CN" sz="2400" b="1" dirty="0">
                <a:solidFill>
                  <a:srgbClr val="0000CC"/>
                </a:solidFill>
              </a:rPr>
              <a:t> </a:t>
            </a:r>
            <a:r>
              <a:rPr lang="zh-CN" altLang="zh-CN" sz="2400" b="1" dirty="0">
                <a:solidFill>
                  <a:srgbClr val="0000CC"/>
                </a:solidFill>
              </a:rPr>
              <a:t>类型</a:t>
            </a:r>
            <a:r>
              <a:rPr lang="zh-CN" altLang="en-US" sz="2400" b="1" dirty="0">
                <a:solidFill>
                  <a:srgbClr val="0000CC"/>
                </a:solidFill>
              </a:rPr>
              <a:t>推断</a:t>
            </a:r>
            <a:endParaRPr lang="en-US" altLang="zh-CN" sz="2400" b="1" dirty="0">
              <a:solidFill>
                <a:srgbClr val="0000CC"/>
              </a:solidFill>
            </a:endParaRPr>
          </a:p>
          <a:p>
            <a:pPr marL="0" indent="0">
              <a:spcBef>
                <a:spcPts val="1200"/>
              </a:spcBef>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语法</a:t>
            </a:r>
            <a:endParaRPr lang="en-US" altLang="zh-CN" sz="2400" b="1" dirty="0">
              <a:solidFill>
                <a:srgbClr val="FF0000"/>
              </a:solidFill>
            </a:endParaRPr>
          </a:p>
          <a:p>
            <a:pPr marL="457200" lvl="1" indent="0">
              <a:spcBef>
                <a:spcPts val="1200"/>
              </a:spcBef>
              <a:buNone/>
            </a:pPr>
            <a:r>
              <a:rPr lang="en-US" altLang="zh-CN" sz="2200" b="1" dirty="0" err="1"/>
              <a:t>deltype</a:t>
            </a:r>
            <a:r>
              <a:rPr lang="en-US" altLang="zh-CN" sz="2200" b="1" dirty="0"/>
              <a:t>(</a:t>
            </a:r>
            <a:r>
              <a:rPr lang="zh-CN" altLang="zh-CN" sz="2200" b="1" dirty="0">
                <a:solidFill>
                  <a:srgbClr val="0000CC"/>
                </a:solidFill>
              </a:rPr>
              <a:t>表达式</a:t>
            </a:r>
            <a:r>
              <a:rPr lang="en-US" altLang="zh-CN" sz="2200" b="1" dirty="0">
                <a:solidFill>
                  <a:srgbClr val="0000CC"/>
                </a:solidFill>
              </a:rPr>
              <a:t>1</a:t>
            </a:r>
            <a:r>
              <a:rPr lang="en-US" altLang="zh-CN" sz="2200" b="1" dirty="0"/>
              <a:t>) </a:t>
            </a:r>
            <a:r>
              <a:rPr lang="zh-CN" altLang="zh-CN" sz="2200" b="1" dirty="0"/>
              <a:t>变量</a:t>
            </a:r>
            <a:r>
              <a:rPr lang="en-US" altLang="zh-CN" sz="2200" b="1" dirty="0"/>
              <a:t>=</a:t>
            </a:r>
            <a:r>
              <a:rPr lang="zh-CN" altLang="zh-CN" sz="2200" b="1" dirty="0"/>
              <a:t>表达式</a:t>
            </a:r>
            <a:r>
              <a:rPr lang="en-US" altLang="zh-CN" sz="2200" b="1" dirty="0"/>
              <a:t>2</a:t>
            </a:r>
            <a:r>
              <a:rPr lang="zh-CN" altLang="zh-CN" sz="2200" b="1" dirty="0"/>
              <a:t>；</a:t>
            </a:r>
            <a:r>
              <a:rPr lang="en-US" altLang="zh-CN" sz="2200" b="1" dirty="0"/>
              <a:t>                       </a:t>
            </a:r>
          </a:p>
          <a:p>
            <a:pPr marL="457200" lvl="1" indent="0">
              <a:spcBef>
                <a:spcPts val="1200"/>
              </a:spcBef>
              <a:buNone/>
            </a:pPr>
            <a:r>
              <a:rPr lang="en-US" altLang="zh-CN" sz="2200" b="1" dirty="0" err="1" smtClean="0"/>
              <a:t>deltype</a:t>
            </a:r>
            <a:r>
              <a:rPr lang="en-US" altLang="zh-CN" sz="2200" b="1" dirty="0"/>
              <a:t>((</a:t>
            </a:r>
            <a:r>
              <a:rPr lang="zh-CN" altLang="zh-CN" sz="2200" b="1" dirty="0">
                <a:solidFill>
                  <a:srgbClr val="0000CC"/>
                </a:solidFill>
              </a:rPr>
              <a:t>表达式</a:t>
            </a:r>
            <a:r>
              <a:rPr lang="en-US" altLang="zh-CN" sz="2200" b="1" dirty="0">
                <a:solidFill>
                  <a:srgbClr val="0000CC"/>
                </a:solidFill>
              </a:rPr>
              <a:t>1</a:t>
            </a:r>
            <a:r>
              <a:rPr lang="en-US" altLang="zh-CN" sz="2200" b="1" dirty="0"/>
              <a:t>)) </a:t>
            </a:r>
            <a:r>
              <a:rPr lang="zh-CN" altLang="zh-CN" sz="2200" b="1" dirty="0"/>
              <a:t>变量</a:t>
            </a:r>
            <a:r>
              <a:rPr lang="en-US" altLang="zh-CN" sz="2200" b="1" dirty="0"/>
              <a:t>=</a:t>
            </a:r>
            <a:r>
              <a:rPr lang="zh-CN" altLang="zh-CN" sz="2200" b="1" dirty="0"/>
              <a:t>表达式</a:t>
            </a:r>
            <a:r>
              <a:rPr lang="en-US" altLang="zh-CN" sz="2200" b="1" dirty="0"/>
              <a:t>2</a:t>
            </a:r>
            <a:r>
              <a:rPr lang="zh-CN" altLang="zh-CN" sz="2200" b="1" dirty="0"/>
              <a:t>；</a:t>
            </a:r>
            <a:r>
              <a:rPr lang="en-US" altLang="zh-CN" sz="2200" b="1" dirty="0"/>
              <a:t>     //</a:t>
            </a:r>
            <a:r>
              <a:rPr lang="zh-CN" altLang="zh-CN" sz="2200" b="1" dirty="0"/>
              <a:t>定义引用</a:t>
            </a:r>
          </a:p>
          <a:p>
            <a:pPr lvl="1">
              <a:spcBef>
                <a:spcPts val="1200"/>
              </a:spcBef>
            </a:pPr>
            <a:r>
              <a:rPr lang="zh-CN" altLang="en-US" sz="2200" b="1" dirty="0"/>
              <a:t>以</a:t>
            </a:r>
            <a:r>
              <a:rPr lang="zh-CN" altLang="en-US" sz="2200" b="1" dirty="0">
                <a:solidFill>
                  <a:srgbClr val="FF0000"/>
                </a:solidFill>
              </a:rPr>
              <a:t>表达式</a:t>
            </a:r>
            <a:r>
              <a:rPr lang="en-US" altLang="zh-CN" sz="2200" b="1" dirty="0">
                <a:solidFill>
                  <a:srgbClr val="FF0000"/>
                </a:solidFill>
              </a:rPr>
              <a:t>1</a:t>
            </a:r>
            <a:r>
              <a:rPr lang="zh-CN" altLang="en-US" sz="2200" b="1" dirty="0">
                <a:solidFill>
                  <a:srgbClr val="FF0000"/>
                </a:solidFill>
              </a:rPr>
              <a:t>的结果类型定义变量</a:t>
            </a:r>
            <a:r>
              <a:rPr lang="zh-CN" altLang="en-US" sz="2200" b="1" dirty="0"/>
              <a:t>，并用表达式</a:t>
            </a:r>
            <a:r>
              <a:rPr lang="en-US" altLang="zh-CN" sz="2200" b="1" dirty="0"/>
              <a:t>2</a:t>
            </a:r>
            <a:r>
              <a:rPr lang="zh-CN" altLang="en-US" sz="2200" b="1" dirty="0"/>
              <a:t>的值初始化变量。</a:t>
            </a:r>
            <a:endParaRPr lang="en-US" altLang="zh-CN" sz="2200" b="1" dirty="0"/>
          </a:p>
          <a:p>
            <a:pPr lvl="1">
              <a:spcBef>
                <a:spcPts val="1200"/>
              </a:spcBef>
            </a:pPr>
            <a:r>
              <a:rPr lang="zh-CN" altLang="zh-CN" sz="2200" b="1" dirty="0"/>
              <a:t>当</a:t>
            </a:r>
            <a:r>
              <a:rPr lang="zh-CN" altLang="zh-CN" sz="2200" b="1" dirty="0">
                <a:solidFill>
                  <a:srgbClr val="0000CC"/>
                </a:solidFill>
              </a:rPr>
              <a:t>表达式</a:t>
            </a:r>
            <a:r>
              <a:rPr lang="en-US" altLang="zh-CN" sz="2200" b="1" dirty="0">
                <a:solidFill>
                  <a:srgbClr val="0000CC"/>
                </a:solidFill>
              </a:rPr>
              <a:t>1</a:t>
            </a:r>
            <a:r>
              <a:rPr lang="zh-CN" altLang="zh-CN" sz="2200" b="1" dirty="0"/>
              <a:t>是变量时，</a:t>
            </a:r>
            <a:r>
              <a:rPr lang="en-US" altLang="zh-CN" sz="2200" b="1" dirty="0" err="1"/>
              <a:t>decltype</a:t>
            </a:r>
            <a:r>
              <a:rPr lang="zh-CN" altLang="zh-CN" sz="2200" b="1" dirty="0"/>
              <a:t>不会忽略顶层</a:t>
            </a:r>
            <a:r>
              <a:rPr lang="en-US" altLang="zh-CN" sz="2200" b="1" dirty="0"/>
              <a:t>const</a:t>
            </a:r>
            <a:r>
              <a:rPr lang="zh-CN" altLang="zh-CN" sz="2200" b="1" dirty="0"/>
              <a:t>，其结果是定义与</a:t>
            </a:r>
            <a:r>
              <a:rPr lang="zh-CN" altLang="zh-CN" sz="2200" b="1" dirty="0">
                <a:solidFill>
                  <a:srgbClr val="0000CC"/>
                </a:solidFill>
              </a:rPr>
              <a:t>表达式</a:t>
            </a:r>
            <a:r>
              <a:rPr lang="en-US" altLang="zh-CN" sz="2200" b="1" dirty="0">
                <a:solidFill>
                  <a:srgbClr val="0000CC"/>
                </a:solidFill>
              </a:rPr>
              <a:t>1</a:t>
            </a:r>
            <a:r>
              <a:rPr lang="zh-CN" altLang="zh-CN" sz="2200" b="1" dirty="0"/>
              <a:t>相同类型的变量（包括顶层</a:t>
            </a:r>
            <a:r>
              <a:rPr lang="en-US" altLang="zh-CN" sz="2200" b="1" dirty="0"/>
              <a:t>const</a:t>
            </a:r>
            <a:r>
              <a:rPr lang="zh-CN" altLang="zh-CN" sz="2200" b="1" dirty="0"/>
              <a:t>和引用在内）。</a:t>
            </a:r>
          </a:p>
          <a:p>
            <a:pPr lvl="1">
              <a:spcBef>
                <a:spcPts val="1200"/>
              </a:spcBef>
            </a:pPr>
            <a:r>
              <a:rPr lang="zh-CN" altLang="zh-CN" sz="2200" b="1" dirty="0"/>
              <a:t>用双重括号把表达式括起来时，</a:t>
            </a:r>
            <a:r>
              <a:rPr lang="zh-CN" altLang="zh-CN" sz="2200" b="1" dirty="0">
                <a:solidFill>
                  <a:srgbClr val="FF0000"/>
                </a:solidFill>
              </a:rPr>
              <a:t>定义的一定是引用</a:t>
            </a:r>
            <a:r>
              <a:rPr lang="zh-CN" altLang="zh-CN" sz="2200" b="1" dirty="0"/>
              <a:t>。而用单括号时，只有当变量本身是引用时，定义的才是引用。</a:t>
            </a:r>
          </a:p>
          <a:p>
            <a:pPr lvl="1"/>
            <a:endParaRPr lang="en-US" altLang="zh-CN" b="1" dirty="0"/>
          </a:p>
          <a:p>
            <a:pPr marL="0" indent="0">
              <a:buNone/>
            </a:pPr>
            <a:endParaRPr lang="zh-CN" altLang="en-US" dirty="0">
              <a:solidFill>
                <a:srgbClr val="0000CC"/>
              </a:solidFill>
            </a:endParaRPr>
          </a:p>
        </p:txBody>
      </p:sp>
    </p:spTree>
    <p:extLst>
      <p:ext uri="{BB962C8B-B14F-4D97-AF65-F5344CB8AC3E}">
        <p14:creationId xmlns:p14="http://schemas.microsoft.com/office/powerpoint/2010/main" val="2645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2.6 auto</a:t>
            </a:r>
            <a:r>
              <a:rPr lang="zh-CN" altLang="zh-CN" sz="3200" b="1" kern="1200" dirty="0">
                <a:solidFill>
                  <a:srgbClr val="C00000"/>
                </a:solidFill>
              </a:rPr>
              <a:t>和</a:t>
            </a:r>
            <a:r>
              <a:rPr lang="en-US" altLang="zh-CN" sz="3200" b="1" kern="1200" dirty="0" err="1">
                <a:solidFill>
                  <a:srgbClr val="C00000"/>
                </a:solidFill>
              </a:rPr>
              <a:t>decltype</a:t>
            </a:r>
            <a:r>
              <a:rPr lang="en-US" altLang="zh-CN" sz="3200" b="1" kern="1200" dirty="0">
                <a:solidFill>
                  <a:srgbClr val="C00000"/>
                </a:solidFill>
              </a:rPr>
              <a:t> </a:t>
            </a:r>
            <a:r>
              <a:rPr lang="zh-CN" altLang="zh-CN" sz="3200" b="1" kern="1200" dirty="0">
                <a:solidFill>
                  <a:srgbClr val="C00000"/>
                </a:solidFill>
              </a:rPr>
              <a:t>类型</a:t>
            </a:r>
            <a:endParaRPr lang="zh-CN" altLang="en-US" sz="3200" b="1" kern="1200" dirty="0">
              <a:solidFill>
                <a:srgbClr val="C00000"/>
              </a:solidFill>
            </a:endParaRPr>
          </a:p>
        </p:txBody>
      </p:sp>
      <p:sp>
        <p:nvSpPr>
          <p:cNvPr id="3" name="内容占位符 2"/>
          <p:cNvSpPr>
            <a:spLocks noGrp="1"/>
          </p:cNvSpPr>
          <p:nvPr>
            <p:ph idx="1"/>
          </p:nvPr>
        </p:nvSpPr>
        <p:spPr>
          <a:xfrm>
            <a:off x="107504" y="1340768"/>
            <a:ext cx="3744416" cy="4752528"/>
          </a:xfrm>
        </p:spPr>
        <p:txBody>
          <a:bodyPr/>
          <a:lstStyle/>
          <a:p>
            <a:pPr marL="0" indent="0">
              <a:buNone/>
            </a:pPr>
            <a:r>
              <a:rPr lang="zh-CN" altLang="zh-CN" sz="2000" b="1" dirty="0">
                <a:solidFill>
                  <a:srgbClr val="0000CC"/>
                </a:solidFill>
              </a:rPr>
              <a:t>【例</a:t>
            </a:r>
            <a:r>
              <a:rPr lang="en-US" altLang="zh-CN" sz="2000" b="1" dirty="0">
                <a:solidFill>
                  <a:srgbClr val="0000CC"/>
                </a:solidFill>
              </a:rPr>
              <a:t>2-11</a:t>
            </a:r>
            <a:r>
              <a:rPr lang="zh-CN" altLang="zh-CN" sz="2000" b="1" dirty="0">
                <a:solidFill>
                  <a:srgbClr val="0000CC"/>
                </a:solidFill>
              </a:rPr>
              <a:t>】用</a:t>
            </a:r>
            <a:r>
              <a:rPr lang="en-US" altLang="zh-CN" sz="2000" b="1" dirty="0">
                <a:solidFill>
                  <a:srgbClr val="0000CC"/>
                </a:solidFill>
              </a:rPr>
              <a:t>auto</a:t>
            </a:r>
            <a:r>
              <a:rPr lang="zh-CN" altLang="zh-CN" sz="2000" b="1" dirty="0">
                <a:solidFill>
                  <a:srgbClr val="0000CC"/>
                </a:solidFill>
              </a:rPr>
              <a:t>和</a:t>
            </a:r>
            <a:r>
              <a:rPr lang="en-US" altLang="zh-CN" sz="2000" b="1" dirty="0" err="1">
                <a:solidFill>
                  <a:srgbClr val="0000CC"/>
                </a:solidFill>
              </a:rPr>
              <a:t>decltype</a:t>
            </a:r>
            <a:r>
              <a:rPr lang="zh-CN" altLang="zh-CN" sz="2000" b="1" dirty="0">
                <a:solidFill>
                  <a:srgbClr val="0000CC"/>
                </a:solidFill>
              </a:rPr>
              <a:t>定义变量。</a:t>
            </a:r>
          </a:p>
          <a:p>
            <a:pPr marL="0" indent="0">
              <a:buNone/>
            </a:pPr>
            <a:r>
              <a:rPr lang="en-US" altLang="zh-CN" sz="1800" b="1" dirty="0"/>
              <a:t> //Eg2-11.cpp</a:t>
            </a:r>
            <a:endParaRPr lang="zh-CN" altLang="zh-CN" sz="1800" b="1" dirty="0"/>
          </a:p>
          <a:p>
            <a:pPr marL="0" indent="0">
              <a:buNone/>
            </a:pPr>
            <a:r>
              <a:rPr lang="en-US" altLang="zh-CN" sz="1800" b="1" dirty="0"/>
              <a:t>#include &lt;</a:t>
            </a:r>
            <a:r>
              <a:rPr lang="en-US" altLang="zh-CN" sz="1800" b="1" dirty="0" err="1"/>
              <a:t>iostream</a:t>
            </a:r>
            <a:r>
              <a:rPr lang="en-US" altLang="zh-CN" sz="1800" b="1" dirty="0"/>
              <a:t>&gt;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int n;                               	</a:t>
            </a:r>
            <a:endParaRPr lang="zh-CN" altLang="zh-CN" sz="1800" b="1" dirty="0"/>
          </a:p>
          <a:p>
            <a:pPr marL="0" indent="0">
              <a:buNone/>
            </a:pPr>
            <a:r>
              <a:rPr lang="en-US" altLang="zh-CN" sz="1800" b="1" dirty="0"/>
              <a:t>double  f(int n) {</a:t>
            </a:r>
            <a:endParaRPr lang="zh-CN" altLang="zh-CN" sz="1800" b="1" dirty="0"/>
          </a:p>
          <a:p>
            <a:pPr marL="0" indent="0">
              <a:buNone/>
            </a:pPr>
            <a:r>
              <a:rPr lang="en-US" altLang="zh-CN" sz="1800" b="1" dirty="0"/>
              <a:t>	int s = 0;</a:t>
            </a:r>
            <a:endParaRPr lang="zh-CN" altLang="zh-CN" sz="1800" b="1" dirty="0"/>
          </a:p>
          <a:p>
            <a:pPr marL="0" indent="0">
              <a:buNone/>
            </a:pPr>
            <a:r>
              <a:rPr lang="en-US" altLang="zh-CN" sz="1800" b="1" dirty="0"/>
              <a:t>	for (int </a:t>
            </a:r>
            <a:r>
              <a:rPr lang="en-US" altLang="zh-CN" sz="1800" b="1" dirty="0" err="1"/>
              <a:t>i</a:t>
            </a:r>
            <a:r>
              <a:rPr lang="en-US" altLang="zh-CN" sz="1800" b="1" dirty="0"/>
              <a:t> = 1; </a:t>
            </a:r>
            <a:r>
              <a:rPr lang="en-US" altLang="zh-CN" sz="1800" b="1" dirty="0" err="1"/>
              <a:t>i</a:t>
            </a:r>
            <a:r>
              <a:rPr lang="en-US" altLang="zh-CN" sz="1800" b="1" dirty="0"/>
              <a:t> &lt;= n; </a:t>
            </a:r>
            <a:r>
              <a:rPr lang="en-US" altLang="zh-CN" sz="1800" b="1" dirty="0" err="1"/>
              <a:t>i</a:t>
            </a:r>
            <a:r>
              <a:rPr lang="en-US" altLang="zh-CN" sz="1800" b="1" dirty="0"/>
              <a:t>++)</a:t>
            </a:r>
            <a:endParaRPr lang="zh-CN" altLang="zh-CN" sz="1800" b="1" dirty="0"/>
          </a:p>
          <a:p>
            <a:pPr marL="0" indent="0">
              <a:buNone/>
            </a:pPr>
            <a:r>
              <a:rPr lang="en-US" altLang="zh-CN" sz="1800" b="1" dirty="0"/>
              <a:t>		s += </a:t>
            </a:r>
            <a:r>
              <a:rPr lang="en-US" altLang="zh-CN" sz="1800" b="1" dirty="0" err="1"/>
              <a:t>i</a:t>
            </a:r>
            <a:r>
              <a:rPr lang="en-US" altLang="zh-CN" sz="1800" b="1" dirty="0"/>
              <a:t>;</a:t>
            </a:r>
            <a:endParaRPr lang="zh-CN" altLang="zh-CN" sz="1800" b="1" dirty="0"/>
          </a:p>
          <a:p>
            <a:pPr marL="0" indent="0">
              <a:buNone/>
            </a:pPr>
            <a:r>
              <a:rPr lang="en-US" altLang="zh-CN" sz="1800" b="1" dirty="0"/>
              <a:t>	return s;</a:t>
            </a:r>
            <a:endParaRPr lang="zh-CN" altLang="zh-CN" sz="1800" b="1" dirty="0"/>
          </a:p>
          <a:p>
            <a:pPr marL="0" indent="0">
              <a:buNone/>
            </a:pPr>
            <a:r>
              <a:rPr lang="en-US" altLang="zh-CN" sz="1800" b="1" dirty="0"/>
              <a:t>}</a:t>
            </a:r>
            <a:endParaRPr lang="zh-CN" altLang="en-US" sz="1800" b="1" dirty="0"/>
          </a:p>
        </p:txBody>
      </p:sp>
      <p:sp>
        <p:nvSpPr>
          <p:cNvPr id="4" name="内容占位符 2"/>
          <p:cNvSpPr txBox="1">
            <a:spLocks/>
          </p:cNvSpPr>
          <p:nvPr/>
        </p:nvSpPr>
        <p:spPr bwMode="auto">
          <a:xfrm>
            <a:off x="3842107" y="2192140"/>
            <a:ext cx="5256584" cy="466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a:t>v</a:t>
            </a:r>
            <a:r>
              <a:rPr lang="en-US" altLang="zh-CN" sz="1800" b="1" kern="0" dirty="0"/>
              <a:t>oid main() {</a:t>
            </a:r>
            <a:endParaRPr lang="zh-CN" altLang="zh-CN" sz="1800" b="1" kern="0" dirty="0"/>
          </a:p>
          <a:p>
            <a:pPr marL="0" indent="0">
              <a:buFontTx/>
              <a:buNone/>
            </a:pPr>
            <a:r>
              <a:rPr lang="en-US" altLang="zh-CN" sz="1800" b="1" kern="0" dirty="0"/>
              <a:t>    int </a:t>
            </a:r>
            <a:r>
              <a:rPr lang="en-US" altLang="zh-CN" sz="1800" b="1" kern="0" dirty="0" err="1"/>
              <a:t>i</a:t>
            </a:r>
            <a:r>
              <a:rPr lang="en-US" altLang="zh-CN" sz="1800" b="1" kern="0" dirty="0"/>
              <a:t> = 10, j,*p=&amp;</a:t>
            </a:r>
            <a:r>
              <a:rPr lang="en-US" altLang="zh-CN" sz="1800" b="1" kern="0" dirty="0" err="1"/>
              <a:t>i</a:t>
            </a:r>
            <a:r>
              <a:rPr lang="en-US" altLang="zh-CN" sz="1800" b="1" kern="0" dirty="0"/>
              <a:t>,&amp;r=</a:t>
            </a:r>
            <a:r>
              <a:rPr lang="en-US" altLang="zh-CN" sz="1800" b="1" kern="0" dirty="0" err="1"/>
              <a:t>i</a:t>
            </a:r>
            <a:r>
              <a:rPr lang="en-US" altLang="zh-CN" sz="1800" b="1" kern="0" dirty="0"/>
              <a:t>;</a:t>
            </a:r>
            <a:endParaRPr lang="zh-CN" altLang="zh-CN" sz="1800" b="1" kern="0" dirty="0"/>
          </a:p>
          <a:p>
            <a:pPr marL="0" indent="0">
              <a:buFontTx/>
              <a:buNone/>
            </a:pPr>
            <a:r>
              <a:rPr lang="en-US" altLang="zh-CN" sz="1800" b="1" kern="0" dirty="0"/>
              <a:t>    const int </a:t>
            </a:r>
            <a:r>
              <a:rPr lang="en-US" altLang="zh-CN" sz="1800" b="1" kern="0" dirty="0" err="1"/>
              <a:t>ic</a:t>
            </a:r>
            <a:r>
              <a:rPr lang="en-US" altLang="zh-CN" sz="1800" b="1" kern="0" dirty="0"/>
              <a:t> = </a:t>
            </a:r>
            <a:r>
              <a:rPr lang="en-US" altLang="zh-CN" sz="1800" b="1" kern="0" dirty="0" err="1"/>
              <a:t>i</a:t>
            </a:r>
            <a:r>
              <a:rPr lang="en-US" altLang="zh-CN" sz="1800" b="1" kern="0" dirty="0"/>
              <a:t>,&amp;</a:t>
            </a:r>
            <a:r>
              <a:rPr lang="en-US" altLang="zh-CN" sz="1800" b="1" kern="0" dirty="0" err="1"/>
              <a:t>cj</a:t>
            </a:r>
            <a:r>
              <a:rPr lang="en-US" altLang="zh-CN" sz="1800" b="1" kern="0" dirty="0"/>
              <a:t>=</a:t>
            </a:r>
            <a:r>
              <a:rPr lang="en-US" altLang="zh-CN" sz="1800" b="1" kern="0" dirty="0" err="1"/>
              <a:t>ic</a:t>
            </a:r>
            <a:r>
              <a:rPr lang="en-US" altLang="zh-CN" sz="1800" b="1" kern="0" dirty="0"/>
              <a:t>;</a:t>
            </a:r>
            <a:endParaRPr lang="zh-CN" altLang="zh-CN" sz="1800" b="1" kern="0" dirty="0"/>
          </a:p>
          <a:p>
            <a:pPr marL="0" indent="0">
              <a:buFontTx/>
              <a:buNone/>
            </a:pPr>
            <a:r>
              <a:rPr lang="en-US" altLang="zh-CN" sz="1800" b="1" kern="0" dirty="0"/>
              <a:t>    </a:t>
            </a:r>
            <a:r>
              <a:rPr lang="en-US" altLang="zh-CN" sz="1800" b="1" kern="0" dirty="0" err="1"/>
              <a:t>decltype</a:t>
            </a:r>
            <a:r>
              <a:rPr lang="en-US" altLang="zh-CN" sz="1800" b="1" kern="0" dirty="0"/>
              <a:t>(f(5)) s;	// double s</a:t>
            </a:r>
            <a:endParaRPr lang="zh-CN" altLang="zh-CN" sz="1800" b="1" kern="0" dirty="0"/>
          </a:p>
          <a:p>
            <a:pPr marL="0" indent="0">
              <a:buFontTx/>
              <a:buNone/>
            </a:pPr>
            <a:r>
              <a:rPr lang="en-US" altLang="zh-CN" sz="1800" b="1" kern="0" dirty="0"/>
              <a:t>    </a:t>
            </a:r>
            <a:r>
              <a:rPr lang="en-US" altLang="zh-CN" sz="1800" b="1" kern="0" dirty="0" err="1"/>
              <a:t>decltype</a:t>
            </a:r>
            <a:r>
              <a:rPr lang="en-US" altLang="zh-CN" sz="1800" b="1" kern="0" dirty="0"/>
              <a:t>(</a:t>
            </a:r>
            <a:r>
              <a:rPr lang="en-US" altLang="zh-CN" sz="1800" b="1" kern="0" dirty="0" err="1"/>
              <a:t>i</a:t>
            </a:r>
            <a:r>
              <a:rPr lang="en-US" altLang="zh-CN" sz="1800" b="1" kern="0" dirty="0"/>
              <a:t> + 3.4) x = 9;	// double x;</a:t>
            </a:r>
            <a:endParaRPr lang="zh-CN" altLang="zh-CN" sz="1800" b="1" kern="0" dirty="0"/>
          </a:p>
          <a:p>
            <a:pPr marL="0" indent="0">
              <a:buFontTx/>
              <a:buNone/>
            </a:pPr>
            <a:r>
              <a:rPr lang="en-US" altLang="zh-CN" sz="1800" b="1" kern="0" dirty="0"/>
              <a:t>    </a:t>
            </a:r>
            <a:r>
              <a:rPr lang="en-US" altLang="zh-CN" sz="1800" b="1" kern="0" dirty="0" err="1"/>
              <a:t>decltype</a:t>
            </a:r>
            <a:r>
              <a:rPr lang="en-US" altLang="zh-CN" sz="1800" b="1" kern="0" dirty="0"/>
              <a:t>(</a:t>
            </a:r>
            <a:r>
              <a:rPr lang="en-US" altLang="zh-CN" sz="1800" b="1" kern="0" dirty="0" err="1"/>
              <a:t>ic</a:t>
            </a:r>
            <a:r>
              <a:rPr lang="en-US" altLang="zh-CN" sz="1800" b="1" kern="0" dirty="0"/>
              <a:t> + 3) y1;       // int y1;</a:t>
            </a:r>
            <a:endParaRPr lang="zh-CN" altLang="zh-CN" sz="1800" b="1" kern="0" dirty="0"/>
          </a:p>
          <a:p>
            <a:pPr marL="0" indent="0">
              <a:buFontTx/>
              <a:buNone/>
            </a:pPr>
            <a:r>
              <a:rPr lang="en-US" altLang="zh-CN" sz="1800" b="1" kern="0" dirty="0"/>
              <a:t>    </a:t>
            </a:r>
            <a:r>
              <a:rPr lang="en-US" altLang="zh-CN" sz="1800" b="1" kern="0" dirty="0" err="1"/>
              <a:t>decltype</a:t>
            </a:r>
            <a:r>
              <a:rPr lang="en-US" altLang="zh-CN" sz="1800" b="1" kern="0" dirty="0"/>
              <a:t>(</a:t>
            </a:r>
            <a:r>
              <a:rPr lang="en-US" altLang="zh-CN" sz="1800" b="1" kern="0" dirty="0" err="1"/>
              <a:t>ic</a:t>
            </a:r>
            <a:r>
              <a:rPr lang="en-US" altLang="zh-CN" sz="1800" b="1" kern="0" dirty="0"/>
              <a:t>) y2 = 4;       // const int y2=4;</a:t>
            </a:r>
            <a:endParaRPr lang="zh-CN" altLang="zh-CN" sz="1800" b="1" kern="0" dirty="0"/>
          </a:p>
          <a:p>
            <a:pPr marL="0" indent="0">
              <a:buFontTx/>
              <a:buNone/>
            </a:pPr>
            <a:r>
              <a:rPr lang="en-US" altLang="zh-CN" sz="1800" b="1" kern="0" dirty="0"/>
              <a:t>    </a:t>
            </a:r>
            <a:r>
              <a:rPr lang="en-US" altLang="zh-CN" sz="1800" b="1" kern="0" dirty="0">
                <a:solidFill>
                  <a:srgbClr val="FF0000"/>
                </a:solidFill>
              </a:rPr>
              <a:t>//</a:t>
            </a:r>
            <a:r>
              <a:rPr lang="en-US" altLang="zh-CN" sz="1800" b="1" kern="0" dirty="0" err="1">
                <a:solidFill>
                  <a:srgbClr val="FF0000"/>
                </a:solidFill>
              </a:rPr>
              <a:t>decltype</a:t>
            </a:r>
            <a:r>
              <a:rPr lang="en-US" altLang="zh-CN" sz="1800" b="1" kern="0" dirty="0">
                <a:solidFill>
                  <a:srgbClr val="FF0000"/>
                </a:solidFill>
              </a:rPr>
              <a:t>(</a:t>
            </a:r>
            <a:r>
              <a:rPr lang="en-US" altLang="zh-CN" sz="1800" b="1" kern="0" dirty="0" err="1">
                <a:solidFill>
                  <a:srgbClr val="FF0000"/>
                </a:solidFill>
              </a:rPr>
              <a:t>ic</a:t>
            </a:r>
            <a:r>
              <a:rPr lang="en-US" altLang="zh-CN" sz="1800" b="1" kern="0" dirty="0">
                <a:solidFill>
                  <a:srgbClr val="FF0000"/>
                </a:solidFill>
              </a:rPr>
              <a:t>) y3;           // </a:t>
            </a:r>
            <a:r>
              <a:rPr lang="zh-CN" altLang="zh-CN" sz="1800" b="1" kern="0" dirty="0">
                <a:solidFill>
                  <a:srgbClr val="FF0000"/>
                </a:solidFill>
              </a:rPr>
              <a:t>错误，</a:t>
            </a:r>
            <a:r>
              <a:rPr lang="en-US" altLang="zh-CN" sz="1800" b="1" kern="0" dirty="0">
                <a:solidFill>
                  <a:srgbClr val="FF0000"/>
                </a:solidFill>
              </a:rPr>
              <a:t>const int y3</a:t>
            </a:r>
            <a:endParaRPr lang="zh-CN" altLang="zh-CN" sz="1800" b="1" kern="0" dirty="0">
              <a:solidFill>
                <a:srgbClr val="FF0000"/>
              </a:solidFill>
            </a:endParaRPr>
          </a:p>
          <a:p>
            <a:pPr marL="0" indent="0">
              <a:buFontTx/>
              <a:buNone/>
            </a:pPr>
            <a:r>
              <a:rPr lang="en-US" altLang="zh-CN" sz="1800" b="1" kern="0" dirty="0"/>
              <a:t>    </a:t>
            </a:r>
            <a:r>
              <a:rPr lang="en-US" altLang="zh-CN" sz="1800" b="1" kern="0" dirty="0" err="1"/>
              <a:t>decltype</a:t>
            </a:r>
            <a:r>
              <a:rPr lang="en-US" altLang="zh-CN" sz="1800" b="1" kern="0" dirty="0"/>
              <a:t>(p) p1;	// int *p1</a:t>
            </a:r>
            <a:endParaRPr lang="zh-CN" altLang="zh-CN" sz="1800" b="1" kern="0" dirty="0"/>
          </a:p>
          <a:p>
            <a:pPr marL="0" indent="0">
              <a:buFontTx/>
              <a:buNone/>
            </a:pPr>
            <a:r>
              <a:rPr lang="en-US" altLang="zh-CN" sz="1800" b="1" kern="0" dirty="0"/>
              <a:t>    </a:t>
            </a:r>
            <a:r>
              <a:rPr lang="en-US" altLang="zh-CN" sz="1800" b="1" kern="0" dirty="0" err="1"/>
              <a:t>decltype</a:t>
            </a:r>
            <a:r>
              <a:rPr lang="en-US" altLang="zh-CN" sz="1800" b="1" kern="0" dirty="0"/>
              <a:t>((</a:t>
            </a:r>
            <a:r>
              <a:rPr lang="en-US" altLang="zh-CN" sz="1800" b="1" kern="0" dirty="0" err="1"/>
              <a:t>i</a:t>
            </a:r>
            <a:r>
              <a:rPr lang="en-US" altLang="zh-CN" sz="1800" b="1" kern="0" dirty="0"/>
              <a:t>)) </a:t>
            </a:r>
            <a:r>
              <a:rPr lang="en-US" altLang="zh-CN" sz="1800" b="1" kern="0" dirty="0" err="1"/>
              <a:t>ri</a:t>
            </a:r>
            <a:r>
              <a:rPr lang="en-US" altLang="zh-CN" sz="1800" b="1" kern="0" dirty="0"/>
              <a:t> = j;         	// int &amp;</a:t>
            </a:r>
            <a:r>
              <a:rPr lang="en-US" altLang="zh-CN" sz="1800" b="1" kern="0" dirty="0" err="1"/>
              <a:t>ri</a:t>
            </a:r>
            <a:r>
              <a:rPr lang="en-US" altLang="zh-CN" sz="1800" b="1" kern="0" dirty="0"/>
              <a:t>=j</a:t>
            </a:r>
            <a:endParaRPr lang="zh-CN" altLang="zh-CN" sz="1800" b="1" kern="0" dirty="0"/>
          </a:p>
          <a:p>
            <a:pPr marL="0" indent="0">
              <a:buFontTx/>
              <a:buNone/>
            </a:pPr>
            <a:r>
              <a:rPr lang="en-US" altLang="zh-CN" sz="1800" b="1" kern="0" dirty="0"/>
              <a:t>    </a:t>
            </a:r>
            <a:r>
              <a:rPr lang="en-US" altLang="zh-CN" sz="1800" b="1" kern="0" dirty="0" err="1"/>
              <a:t>decltype</a:t>
            </a:r>
            <a:r>
              <a:rPr lang="en-US" altLang="zh-CN" sz="1800" b="1" kern="0" dirty="0"/>
              <a:t>(*p) </a:t>
            </a:r>
            <a:r>
              <a:rPr lang="en-US" altLang="zh-CN" sz="1800" b="1" kern="0" dirty="0" err="1"/>
              <a:t>rp</a:t>
            </a:r>
            <a:r>
              <a:rPr lang="en-US" altLang="zh-CN" sz="1800" b="1" kern="0" dirty="0"/>
              <a:t> = </a:t>
            </a:r>
            <a:r>
              <a:rPr lang="en-US" altLang="zh-CN" sz="1800" b="1" kern="0" dirty="0" err="1"/>
              <a:t>i</a:t>
            </a:r>
            <a:r>
              <a:rPr lang="en-US" altLang="zh-CN" sz="1800" b="1" kern="0" dirty="0"/>
              <a:t>;        // int &amp;</a:t>
            </a:r>
            <a:r>
              <a:rPr lang="en-US" altLang="zh-CN" sz="1800" b="1" kern="0" dirty="0" err="1"/>
              <a:t>rp</a:t>
            </a:r>
            <a:r>
              <a:rPr lang="en-US" altLang="zh-CN" sz="1800" b="1" kern="0" dirty="0"/>
              <a:t>=</a:t>
            </a:r>
            <a:r>
              <a:rPr lang="en-US" altLang="zh-CN" sz="1800" b="1" kern="0" dirty="0" err="1"/>
              <a:t>i</a:t>
            </a:r>
            <a:endParaRPr lang="zh-CN" altLang="zh-CN" sz="1800" b="1" kern="0" dirty="0"/>
          </a:p>
          <a:p>
            <a:pPr marL="0" indent="0">
              <a:buFontTx/>
              <a:buNone/>
            </a:pPr>
            <a:r>
              <a:rPr lang="en-US" altLang="zh-CN" sz="1800" b="1" kern="0" dirty="0"/>
              <a:t>    auto x1 = </a:t>
            </a:r>
            <a:r>
              <a:rPr lang="en-US" altLang="zh-CN" sz="1800" b="1" kern="0" dirty="0" err="1"/>
              <a:t>ic</a:t>
            </a:r>
            <a:r>
              <a:rPr lang="en-US" altLang="zh-CN" sz="1800" b="1" kern="0" dirty="0"/>
              <a:t>;                  // int x1=</a:t>
            </a:r>
            <a:r>
              <a:rPr lang="en-US" altLang="zh-CN" sz="1800" b="1" kern="0" dirty="0" err="1"/>
              <a:t>ic</a:t>
            </a:r>
            <a:endParaRPr lang="zh-CN" altLang="zh-CN" sz="1800" b="1" kern="0" dirty="0"/>
          </a:p>
          <a:p>
            <a:pPr marL="0" indent="0">
              <a:buFontTx/>
              <a:buNone/>
            </a:pPr>
            <a:r>
              <a:rPr lang="en-US" altLang="zh-CN" sz="1800" b="1" kern="0" dirty="0"/>
              <a:t>    </a:t>
            </a:r>
            <a:r>
              <a:rPr lang="en-US" altLang="zh-CN" sz="1800" b="1" kern="0" dirty="0" err="1"/>
              <a:t>decltype</a:t>
            </a:r>
            <a:r>
              <a:rPr lang="en-US" altLang="zh-CN" sz="1800" b="1" kern="0" dirty="0"/>
              <a:t>(</a:t>
            </a:r>
            <a:r>
              <a:rPr lang="en-US" altLang="zh-CN" sz="1800" b="1" kern="0" dirty="0" err="1"/>
              <a:t>cj</a:t>
            </a:r>
            <a:r>
              <a:rPr lang="en-US" altLang="zh-CN" sz="1800" b="1" kern="0" dirty="0"/>
              <a:t>) x2 = </a:t>
            </a:r>
            <a:r>
              <a:rPr lang="en-US" altLang="zh-CN" sz="1800" b="1" kern="0" dirty="0" err="1"/>
              <a:t>ic</a:t>
            </a:r>
            <a:r>
              <a:rPr lang="en-US" altLang="zh-CN" sz="1800" b="1" kern="0" dirty="0"/>
              <a:t>;    	// const int &amp;x2=</a:t>
            </a:r>
            <a:r>
              <a:rPr lang="en-US" altLang="zh-CN" sz="1800" b="1" kern="0" dirty="0" err="1"/>
              <a:t>ic</a:t>
            </a:r>
            <a:endParaRPr lang="zh-CN" altLang="zh-CN" sz="1800" b="1" kern="0" dirty="0"/>
          </a:p>
          <a:p>
            <a:pPr marL="0" indent="0">
              <a:buFontTx/>
              <a:buNone/>
            </a:pPr>
            <a:r>
              <a:rPr lang="en-US" altLang="zh-CN" sz="1800" b="1" kern="0" dirty="0"/>
              <a:t>}</a:t>
            </a:r>
            <a:endParaRPr lang="zh-CN" altLang="zh-CN" sz="1800" b="1" kern="0" dirty="0"/>
          </a:p>
          <a:p>
            <a:pPr marL="0" indent="0">
              <a:buFontTx/>
              <a:buNone/>
            </a:pPr>
            <a:endParaRPr lang="zh-CN" altLang="en-US" sz="1600" b="1" kern="0" dirty="0"/>
          </a:p>
        </p:txBody>
      </p:sp>
    </p:spTree>
    <p:extLst>
      <p:ext uri="{BB962C8B-B14F-4D97-AF65-F5344CB8AC3E}">
        <p14:creationId xmlns:p14="http://schemas.microsoft.com/office/powerpoint/2010/main" val="106689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2.6 auto</a:t>
            </a:r>
            <a:r>
              <a:rPr lang="zh-CN" altLang="zh-CN" sz="3200" b="1" kern="1200" dirty="0">
                <a:solidFill>
                  <a:srgbClr val="C00000"/>
                </a:solidFill>
              </a:rPr>
              <a:t>和</a:t>
            </a:r>
            <a:r>
              <a:rPr lang="en-US" altLang="zh-CN" sz="3200" b="1" kern="1200" dirty="0" err="1">
                <a:solidFill>
                  <a:srgbClr val="C00000"/>
                </a:solidFill>
              </a:rPr>
              <a:t>decltype</a:t>
            </a:r>
            <a:r>
              <a:rPr lang="en-US" altLang="zh-CN" sz="3200" b="1" kern="1200" dirty="0">
                <a:solidFill>
                  <a:srgbClr val="C00000"/>
                </a:solidFill>
              </a:rPr>
              <a:t> </a:t>
            </a:r>
            <a:r>
              <a:rPr lang="zh-CN" altLang="zh-CN" sz="3200" b="1" kern="1200" dirty="0">
                <a:solidFill>
                  <a:srgbClr val="C00000"/>
                </a:solidFill>
              </a:rPr>
              <a:t>类型</a:t>
            </a:r>
            <a:endParaRPr lang="zh-CN" altLang="en-US" sz="3200" b="1" kern="1200" dirty="0">
              <a:solidFill>
                <a:srgbClr val="C00000"/>
              </a:solidFill>
            </a:endParaRPr>
          </a:p>
        </p:txBody>
      </p:sp>
      <p:sp>
        <p:nvSpPr>
          <p:cNvPr id="3" name="内容占位符 2"/>
          <p:cNvSpPr>
            <a:spLocks noGrp="1"/>
          </p:cNvSpPr>
          <p:nvPr>
            <p:ph idx="1"/>
          </p:nvPr>
        </p:nvSpPr>
        <p:spPr>
          <a:xfrm>
            <a:off x="0" y="1268761"/>
            <a:ext cx="9144000" cy="4248472"/>
          </a:xfrm>
        </p:spPr>
        <p:txBody>
          <a:bodyPr/>
          <a:lstStyle/>
          <a:p>
            <a:pPr marL="0" indent="0">
              <a:buNone/>
            </a:pPr>
            <a:r>
              <a:rPr lang="zh-CN" altLang="en-US" sz="2400" b="1" dirty="0">
                <a:solidFill>
                  <a:srgbClr val="FF0000"/>
                </a:solidFill>
              </a:rPr>
              <a:t>（</a:t>
            </a:r>
            <a:r>
              <a:rPr lang="en-US" altLang="zh-CN" sz="2400" b="1" dirty="0">
                <a:solidFill>
                  <a:srgbClr val="FF0000"/>
                </a:solidFill>
              </a:rPr>
              <a:t>2）auto</a:t>
            </a:r>
            <a:r>
              <a:rPr lang="zh-CN" altLang="en-US" sz="2400" b="1" dirty="0">
                <a:solidFill>
                  <a:srgbClr val="FF0000"/>
                </a:solidFill>
              </a:rPr>
              <a:t>和</a:t>
            </a:r>
            <a:r>
              <a:rPr lang="en-US" altLang="zh-CN" sz="2400" b="1" dirty="0" err="1">
                <a:solidFill>
                  <a:srgbClr val="FF0000"/>
                </a:solidFill>
              </a:rPr>
              <a:t>decltype</a:t>
            </a:r>
            <a:r>
              <a:rPr lang="zh-CN" altLang="en-US" sz="2400" b="1" dirty="0">
                <a:solidFill>
                  <a:srgbClr val="FF0000"/>
                </a:solidFill>
              </a:rPr>
              <a:t>数组推断的差异</a:t>
            </a:r>
            <a:endParaRPr lang="en-US" altLang="zh-CN" sz="2400" b="1" dirty="0">
              <a:solidFill>
                <a:srgbClr val="FF0000"/>
              </a:solidFill>
            </a:endParaRPr>
          </a:p>
          <a:p>
            <a:pPr marL="857250" lvl="1" indent="-457200"/>
            <a:r>
              <a:rPr lang="zh-CN" altLang="zh-CN" sz="2400" b="1" dirty="0"/>
              <a:t>在处理数组的问题上，</a:t>
            </a:r>
            <a:r>
              <a:rPr lang="en-US" altLang="zh-CN" sz="2400" b="1" dirty="0">
                <a:solidFill>
                  <a:srgbClr val="0000CC"/>
                </a:solidFill>
              </a:rPr>
              <a:t>auto</a:t>
            </a:r>
            <a:r>
              <a:rPr lang="zh-CN" altLang="zh-CN" sz="2400" b="1" dirty="0">
                <a:solidFill>
                  <a:srgbClr val="0000CC"/>
                </a:solidFill>
              </a:rPr>
              <a:t>将对象定义为指向数组第一个元素类型的指针</a:t>
            </a:r>
            <a:r>
              <a:rPr lang="zh-CN" altLang="zh-CN" sz="2400" b="1" dirty="0"/>
              <a:t>，</a:t>
            </a:r>
            <a:r>
              <a:rPr lang="en-US" altLang="zh-CN" sz="2400" b="1" dirty="0" err="1">
                <a:solidFill>
                  <a:srgbClr val="FF0000"/>
                </a:solidFill>
              </a:rPr>
              <a:t>decltype</a:t>
            </a:r>
            <a:r>
              <a:rPr lang="zh-CN" altLang="zh-CN" sz="2400" b="1" dirty="0">
                <a:solidFill>
                  <a:srgbClr val="FF0000"/>
                </a:solidFill>
              </a:rPr>
              <a:t>采用与</a:t>
            </a:r>
            <a:r>
              <a:rPr lang="zh-CN" altLang="en-US" sz="2400" b="1" dirty="0">
                <a:solidFill>
                  <a:srgbClr val="FF0000"/>
                </a:solidFill>
              </a:rPr>
              <a:t>数组</a:t>
            </a:r>
            <a:r>
              <a:rPr lang="zh-CN" altLang="zh-CN" sz="2400" b="1" dirty="0">
                <a:solidFill>
                  <a:srgbClr val="FF0000"/>
                </a:solidFill>
              </a:rPr>
              <a:t>完全相同的类型</a:t>
            </a:r>
            <a:r>
              <a:rPr lang="zh-CN" altLang="en-US" sz="2400" b="1" dirty="0">
                <a:solidFill>
                  <a:srgbClr val="FF0000"/>
                </a:solidFill>
              </a:rPr>
              <a:t>变定义数组</a:t>
            </a:r>
            <a:r>
              <a:rPr lang="zh-CN" altLang="zh-CN" sz="2400" b="1" dirty="0"/>
              <a:t>。</a:t>
            </a:r>
            <a:endParaRPr lang="en-US" altLang="zh-CN" sz="2400" b="1" dirty="0"/>
          </a:p>
          <a:p>
            <a:pPr marL="857250" lvl="1" indent="-457200"/>
            <a:endParaRPr lang="zh-CN" altLang="zh-CN" dirty="0"/>
          </a:p>
          <a:p>
            <a:pPr marL="800100" lvl="2" indent="0">
              <a:buNone/>
            </a:pPr>
            <a:r>
              <a:rPr lang="en-US" altLang="zh-CN" sz="2200" b="1" dirty="0"/>
              <a:t>int a[] = { 1,2,3,4,5,6,7,8,9,10 };</a:t>
            </a:r>
            <a:endParaRPr lang="zh-CN" altLang="zh-CN" sz="2200" b="1" dirty="0"/>
          </a:p>
          <a:p>
            <a:pPr marL="800100" lvl="2" indent="0">
              <a:buNone/>
            </a:pPr>
            <a:r>
              <a:rPr lang="en-US" altLang="zh-CN" sz="2200" b="1" dirty="0"/>
              <a:t>auto p1 = a;                     		//</a:t>
            </a:r>
            <a:r>
              <a:rPr lang="zh-CN" altLang="zh-CN" sz="2200" b="1" dirty="0"/>
              <a:t>等价： </a:t>
            </a:r>
            <a:r>
              <a:rPr lang="en-US" altLang="zh-CN" sz="2200" b="1" dirty="0"/>
              <a:t>int *p1</a:t>
            </a:r>
            <a:endParaRPr lang="zh-CN" altLang="zh-CN" sz="2200" b="1" dirty="0"/>
          </a:p>
          <a:p>
            <a:pPr marL="800100" lvl="2" indent="0">
              <a:buNone/>
            </a:pPr>
            <a:r>
              <a:rPr lang="en-US" altLang="zh-CN" sz="2200" b="1" dirty="0" err="1"/>
              <a:t>decltype</a:t>
            </a:r>
            <a:r>
              <a:rPr lang="en-US" altLang="zh-CN" sz="2200" b="1" dirty="0"/>
              <a:t>(a) p2;                   		//</a:t>
            </a:r>
            <a:r>
              <a:rPr lang="zh-CN" altLang="zh-CN" sz="2200" b="1" dirty="0"/>
              <a:t>等价：</a:t>
            </a:r>
            <a:r>
              <a:rPr lang="en-US" altLang="zh-CN" sz="2200" b="1" dirty="0"/>
              <a:t> int p2[10]</a:t>
            </a:r>
            <a:endParaRPr lang="zh-CN" altLang="zh-CN" sz="2200" b="1" dirty="0"/>
          </a:p>
          <a:p>
            <a:pPr marL="0" indent="0">
              <a:buNone/>
            </a:pPr>
            <a:endParaRPr lang="zh-CN" altLang="en-US" dirty="0">
              <a:solidFill>
                <a:srgbClr val="FF0000"/>
              </a:solidFill>
            </a:endParaRPr>
          </a:p>
        </p:txBody>
      </p:sp>
    </p:spTree>
    <p:extLst>
      <p:ext uri="{BB962C8B-B14F-4D97-AF65-F5344CB8AC3E}">
        <p14:creationId xmlns:p14="http://schemas.microsoft.com/office/powerpoint/2010/main" val="260812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3672"/>
            <a:ext cx="889248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2.7  begin</a:t>
            </a:r>
            <a:r>
              <a:rPr lang="zh-CN" altLang="zh-CN" sz="3200" b="1" kern="1200" dirty="0">
                <a:solidFill>
                  <a:srgbClr val="C00000"/>
                </a:solidFill>
              </a:rPr>
              <a:t>、</a:t>
            </a:r>
            <a:r>
              <a:rPr lang="en-US" altLang="zh-CN" sz="3200" b="1" kern="1200" dirty="0">
                <a:solidFill>
                  <a:srgbClr val="C00000"/>
                </a:solidFill>
              </a:rPr>
              <a:t>end</a:t>
            </a:r>
            <a:r>
              <a:rPr lang="zh-CN" altLang="zh-CN" sz="3200" b="1" kern="1200" dirty="0">
                <a:solidFill>
                  <a:srgbClr val="C00000"/>
                </a:solidFill>
              </a:rPr>
              <a:t>和基于范围的</a:t>
            </a:r>
            <a:r>
              <a:rPr lang="en-US" altLang="zh-CN" sz="3200" b="1" kern="1200" dirty="0">
                <a:solidFill>
                  <a:srgbClr val="C00000"/>
                </a:solidFill>
              </a:rPr>
              <a:t>for</a:t>
            </a:r>
            <a:r>
              <a:rPr lang="zh-CN" altLang="zh-CN" sz="3200" b="1" kern="1200" dirty="0">
                <a:solidFill>
                  <a:srgbClr val="C00000"/>
                </a:solidFill>
              </a:rPr>
              <a:t>循环</a:t>
            </a:r>
            <a:r>
              <a:rPr lang="en-US" altLang="zh-CN" sz="3200" b="1" kern="1200" dirty="0">
                <a:solidFill>
                  <a:srgbClr val="C00000"/>
                </a:solidFill>
              </a:rPr>
              <a:t>(C++11)</a:t>
            </a:r>
            <a:endParaRPr lang="zh-CN" altLang="zh-CN" sz="3200" b="1" kern="1200" dirty="0">
              <a:solidFill>
                <a:srgbClr val="C00000"/>
              </a:solidFill>
            </a:endParaRPr>
          </a:p>
        </p:txBody>
      </p:sp>
      <p:sp>
        <p:nvSpPr>
          <p:cNvPr id="3" name="内容占位符 2"/>
          <p:cNvSpPr>
            <a:spLocks noGrp="1"/>
          </p:cNvSpPr>
          <p:nvPr>
            <p:ph idx="1"/>
          </p:nvPr>
        </p:nvSpPr>
        <p:spPr>
          <a:xfrm>
            <a:off x="0" y="1268760"/>
            <a:ext cx="9144000" cy="4953893"/>
          </a:xfrm>
        </p:spPr>
        <p:txBody>
          <a:bodyPr/>
          <a:lstStyle/>
          <a:p>
            <a:pPr marL="0" indent="0">
              <a:buNone/>
            </a:pPr>
            <a:r>
              <a:rPr lang="en-US" altLang="zh-CN" sz="2400" b="1" dirty="0">
                <a:solidFill>
                  <a:srgbClr val="0000CC"/>
                </a:solidFill>
              </a:rPr>
              <a:t>1. </a:t>
            </a:r>
            <a:r>
              <a:rPr lang="zh-CN" altLang="en-US" sz="2400" b="1" dirty="0">
                <a:solidFill>
                  <a:srgbClr val="0000CC"/>
                </a:solidFill>
              </a:rPr>
              <a:t>用途</a:t>
            </a:r>
            <a:endParaRPr lang="en-US" altLang="zh-CN" sz="2400" b="1" dirty="0">
              <a:solidFill>
                <a:srgbClr val="0000CC"/>
              </a:solidFill>
            </a:endParaRPr>
          </a:p>
          <a:p>
            <a:pPr lvl="1"/>
            <a:r>
              <a:rPr lang="zh-CN" altLang="en-US" sz="2400" b="1" dirty="0"/>
              <a:t>为遍历链表、数组、堆栈等顺序类型的数据提供安全和便捷访问。</a:t>
            </a:r>
            <a:endParaRPr lang="en-US" altLang="zh-CN" sz="2400" b="1" dirty="0"/>
          </a:p>
          <a:p>
            <a:pPr marL="457200" lvl="1" indent="0">
              <a:buNone/>
            </a:pPr>
            <a:r>
              <a:rPr lang="en-US" altLang="zh-CN" sz="2400" b="1" dirty="0"/>
              <a:t>begin：</a:t>
            </a:r>
            <a:r>
              <a:rPr lang="zh-CN" altLang="en-US" sz="2400" b="1" dirty="0"/>
              <a:t>获取数列列首元素地址。</a:t>
            </a:r>
            <a:endParaRPr lang="en-US" altLang="zh-CN" sz="2400" b="1" dirty="0"/>
          </a:p>
          <a:p>
            <a:pPr marL="457200" lvl="1" indent="0">
              <a:buNone/>
            </a:pPr>
            <a:r>
              <a:rPr lang="en-US" altLang="zh-CN" sz="2400" b="1" dirty="0"/>
              <a:t>end</a:t>
            </a:r>
            <a:r>
              <a:rPr lang="zh-CN" altLang="en-US" sz="2400" b="1" dirty="0"/>
              <a:t>：获取数列最后元素之后的地址。</a:t>
            </a:r>
            <a:endParaRPr lang="en-US" altLang="zh-CN" sz="2400" b="1" dirty="0"/>
          </a:p>
          <a:p>
            <a:pPr marL="457200" lvl="1" indent="0">
              <a:buNone/>
            </a:pPr>
            <a:r>
              <a:rPr lang="en-US" altLang="zh-CN" sz="2400" b="1" dirty="0"/>
              <a:t>for</a:t>
            </a:r>
            <a:r>
              <a:rPr lang="zh-CN" altLang="en-US" sz="2400" b="1" dirty="0"/>
              <a:t>：用于遍历数列的循环</a:t>
            </a:r>
            <a:r>
              <a:rPr lang="zh-CN" altLang="en-US" dirty="0"/>
              <a:t>。</a:t>
            </a:r>
            <a:endParaRPr lang="en-US" altLang="zh-CN" dirty="0"/>
          </a:p>
          <a:p>
            <a:pPr lvl="1"/>
            <a:endParaRPr lang="en-US" altLang="zh-CN" dirty="0"/>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437112"/>
            <a:ext cx="3860429"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90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additive="base">
                                        <p:cTn id="22" dur="500" fill="hold"/>
                                        <p:tgtEl>
                                          <p:spTgt spid="1027"/>
                                        </p:tgtEl>
                                        <p:attrNameLst>
                                          <p:attrName>ppt_x</p:attrName>
                                        </p:attrNameLst>
                                      </p:cBhvr>
                                      <p:tavLst>
                                        <p:tav tm="0">
                                          <p:val>
                                            <p:strVal val="#ppt_x"/>
                                          </p:val>
                                        </p:tav>
                                        <p:tav tm="100000">
                                          <p:val>
                                            <p:strVal val="#ppt_x"/>
                                          </p:val>
                                        </p:tav>
                                      </p:tavLst>
                                    </p:anim>
                                    <p:anim calcmode="lin" valueType="num">
                                      <p:cBhvr additive="base">
                                        <p:cTn id="2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539552" y="116632"/>
            <a:ext cx="7772400" cy="7318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2.3  </a:t>
            </a:r>
            <a:r>
              <a:rPr lang="zh-CN" altLang="en-US" sz="3600" b="1" dirty="0">
                <a:solidFill>
                  <a:srgbClr val="C00000"/>
                </a:solidFill>
              </a:rPr>
              <a:t>指针</a:t>
            </a:r>
          </a:p>
        </p:txBody>
      </p:sp>
      <p:sp>
        <p:nvSpPr>
          <p:cNvPr id="21507" name="Rectangle 2"/>
          <p:cNvSpPr>
            <a:spLocks noGrp="1" noChangeArrowheads="1"/>
          </p:cNvSpPr>
          <p:nvPr>
            <p:ph idx="1"/>
          </p:nvPr>
        </p:nvSpPr>
        <p:spPr>
          <a:xfrm>
            <a:off x="430808" y="1484784"/>
            <a:ext cx="8317656" cy="4032448"/>
          </a:xfrm>
        </p:spPr>
        <p:txBody>
          <a:bodyPr/>
          <a:lstStyle/>
          <a:p>
            <a:pPr eaLnBrk="1" hangingPunct="1"/>
            <a:r>
              <a:rPr lang="zh-CN" altLang="en-US" sz="2800" b="1" dirty="0">
                <a:solidFill>
                  <a:srgbClr val="0000CC"/>
                </a:solidFill>
              </a:rPr>
              <a:t>本节主要介绍</a:t>
            </a:r>
            <a:endParaRPr lang="en-US" altLang="zh-CN" sz="2800" b="1" dirty="0">
              <a:solidFill>
                <a:srgbClr val="0000CC"/>
              </a:solidFill>
            </a:endParaRPr>
          </a:p>
          <a:p>
            <a:pPr marL="514350" indent="-514350" eaLnBrk="1" hangingPunct="1">
              <a:buFont typeface="+mj-lt"/>
              <a:buAutoNum type="arabicPeriod"/>
            </a:pPr>
            <a:r>
              <a:rPr lang="en-US" altLang="zh-CN" sz="2400" b="1" dirty="0"/>
              <a:t>C++</a:t>
            </a:r>
            <a:r>
              <a:rPr lang="zh-CN" altLang="en-US" sz="2400" b="1" dirty="0"/>
              <a:t>的指针</a:t>
            </a:r>
            <a:endParaRPr lang="en-US" altLang="zh-CN" sz="2400" b="1" dirty="0"/>
          </a:p>
          <a:p>
            <a:pPr marL="514350" indent="-514350" eaLnBrk="1" hangingPunct="1">
              <a:buFont typeface="+mj-lt"/>
              <a:buAutoNum type="arabicPeriod"/>
            </a:pPr>
            <a:r>
              <a:rPr lang="en-US" altLang="zh-CN" sz="2400" b="1" dirty="0"/>
              <a:t>new</a:t>
            </a:r>
            <a:r>
              <a:rPr lang="zh-CN" altLang="en-US" sz="2400" b="1" dirty="0"/>
              <a:t>、</a:t>
            </a:r>
            <a:r>
              <a:rPr lang="en-US" altLang="zh-CN" sz="2400" b="1" dirty="0"/>
              <a:t>delete</a:t>
            </a:r>
          </a:p>
          <a:p>
            <a:pPr marL="514350" indent="-514350" eaLnBrk="1" hangingPunct="1">
              <a:buFont typeface="+mj-lt"/>
              <a:buAutoNum type="arabicPeriod"/>
            </a:pPr>
            <a:r>
              <a:rPr lang="zh-CN" altLang="en-US" sz="2400" b="1" dirty="0"/>
              <a:t>指针与常量之间的关系</a:t>
            </a:r>
            <a:endParaRPr lang="en-US" altLang="zh-CN" sz="2400" b="1" dirty="0"/>
          </a:p>
          <a:p>
            <a:pPr marL="514350" indent="-514350" eaLnBrk="1" hangingPunct="1">
              <a:buFont typeface="+mj-lt"/>
              <a:buAutoNum type="arabicPeriod"/>
            </a:pPr>
            <a:r>
              <a:rPr lang="en-US" altLang="zh-CN" sz="2400" b="1" dirty="0"/>
              <a:t>0</a:t>
            </a:r>
            <a:r>
              <a:rPr lang="zh-CN" altLang="en-US" sz="2400" b="1" dirty="0"/>
              <a:t>指针、</a:t>
            </a:r>
            <a:r>
              <a:rPr lang="en-US" altLang="zh-CN" sz="2400" b="1" dirty="0"/>
              <a:t>void</a:t>
            </a:r>
            <a:r>
              <a:rPr lang="zh-CN" altLang="en-US" sz="2400" b="1" dirty="0"/>
              <a:t>指针、智能指针</a:t>
            </a:r>
          </a:p>
        </p:txBody>
      </p:sp>
    </p:spTree>
    <p:extLst>
      <p:ext uri="{BB962C8B-B14F-4D97-AF65-F5344CB8AC3E}">
        <p14:creationId xmlns:p14="http://schemas.microsoft.com/office/powerpoint/2010/main" val="254447016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96752"/>
            <a:ext cx="9144000" cy="5400600"/>
          </a:xfrm>
        </p:spPr>
        <p:txBody>
          <a:bodyPr/>
          <a:lstStyle/>
          <a:p>
            <a:pPr marL="57150" indent="0">
              <a:buNone/>
            </a:pPr>
            <a:r>
              <a:rPr lang="en-US" altLang="zh-CN" sz="2400" b="1" dirty="0">
                <a:solidFill>
                  <a:srgbClr val="0000CC"/>
                </a:solidFill>
              </a:rPr>
              <a:t>2. </a:t>
            </a:r>
            <a:r>
              <a:rPr lang="zh-CN" altLang="en-US" sz="2400" b="1" dirty="0">
                <a:solidFill>
                  <a:srgbClr val="0000CC"/>
                </a:solidFill>
              </a:rPr>
              <a:t>语法</a:t>
            </a:r>
            <a:endParaRPr lang="en-US" altLang="zh-CN" sz="2400" b="1" dirty="0">
              <a:solidFill>
                <a:srgbClr val="0000CC"/>
              </a:solidFill>
            </a:endParaRPr>
          </a:p>
          <a:p>
            <a:pPr marL="400050" lvl="1" indent="0">
              <a:spcBef>
                <a:spcPts val="600"/>
              </a:spcBef>
              <a:spcAft>
                <a:spcPts val="600"/>
              </a:spcAft>
              <a:buNone/>
            </a:pPr>
            <a:r>
              <a:rPr lang="en-US" altLang="zh-CN" sz="2200" b="1" dirty="0"/>
              <a:t>begin(</a:t>
            </a:r>
            <a:r>
              <a:rPr lang="zh-CN" altLang="zh-CN" sz="2200" b="1" dirty="0">
                <a:solidFill>
                  <a:srgbClr val="0000CC"/>
                </a:solidFill>
              </a:rPr>
              <a:t>序列</a:t>
            </a:r>
            <a:r>
              <a:rPr lang="en-US" altLang="zh-CN" sz="2200" b="1" dirty="0"/>
              <a:t>)</a:t>
            </a:r>
            <a:endParaRPr lang="zh-CN" altLang="zh-CN" sz="2200" b="1" dirty="0"/>
          </a:p>
          <a:p>
            <a:pPr marL="400050" lvl="1" indent="0">
              <a:spcBef>
                <a:spcPts val="600"/>
              </a:spcBef>
              <a:spcAft>
                <a:spcPts val="600"/>
              </a:spcAft>
              <a:buNone/>
            </a:pPr>
            <a:r>
              <a:rPr lang="en-US" altLang="zh-CN" sz="2200" b="1" dirty="0"/>
              <a:t>end(</a:t>
            </a:r>
            <a:r>
              <a:rPr lang="zh-CN" altLang="zh-CN" sz="2200" b="1" dirty="0">
                <a:solidFill>
                  <a:srgbClr val="0000CC"/>
                </a:solidFill>
              </a:rPr>
              <a:t>序列</a:t>
            </a:r>
            <a:r>
              <a:rPr lang="en-US" altLang="zh-CN" sz="2200" b="1" dirty="0"/>
              <a:t>)</a:t>
            </a:r>
            <a:endParaRPr lang="zh-CN" altLang="zh-CN" sz="2200" b="1" dirty="0"/>
          </a:p>
          <a:p>
            <a:pPr marL="400050" lvl="1" indent="0">
              <a:spcBef>
                <a:spcPts val="600"/>
              </a:spcBef>
              <a:spcAft>
                <a:spcPts val="600"/>
              </a:spcAft>
              <a:buNone/>
            </a:pPr>
            <a:r>
              <a:rPr lang="en-US" altLang="zh-CN" sz="2200" b="1" dirty="0">
                <a:solidFill>
                  <a:srgbClr val="FF0000"/>
                </a:solidFill>
              </a:rPr>
              <a:t>for(</a:t>
            </a:r>
            <a:r>
              <a:rPr lang="zh-CN" altLang="zh-CN" sz="2200" b="1" dirty="0">
                <a:solidFill>
                  <a:srgbClr val="FF0000"/>
                </a:solidFill>
              </a:rPr>
              <a:t>变量声明：</a:t>
            </a:r>
            <a:r>
              <a:rPr lang="zh-CN" altLang="zh-CN" sz="2200" b="1" dirty="0">
                <a:solidFill>
                  <a:srgbClr val="0000CC"/>
                </a:solidFill>
              </a:rPr>
              <a:t>序列</a:t>
            </a:r>
            <a:r>
              <a:rPr lang="en-US" altLang="zh-CN" sz="2200" b="1" dirty="0" smtClean="0">
                <a:solidFill>
                  <a:srgbClr val="FF0000"/>
                </a:solidFill>
              </a:rPr>
              <a:t>)</a:t>
            </a:r>
            <a:r>
              <a:rPr lang="en-US" altLang="zh-CN" sz="2200" b="1" dirty="0">
                <a:solidFill>
                  <a:srgbClr val="FF0000"/>
                </a:solidFill>
              </a:rPr>
              <a:t> </a:t>
            </a:r>
            <a:r>
              <a:rPr lang="en-US" altLang="zh-CN" sz="2200" b="1" dirty="0" smtClean="0">
                <a:solidFill>
                  <a:srgbClr val="FF0000"/>
                </a:solidFill>
              </a:rPr>
              <a:t> </a:t>
            </a:r>
            <a:r>
              <a:rPr lang="zh-CN" altLang="zh-CN" sz="2200" b="1" dirty="0" smtClean="0">
                <a:solidFill>
                  <a:srgbClr val="FF0000"/>
                </a:solidFill>
              </a:rPr>
              <a:t>循环体</a:t>
            </a:r>
            <a:endParaRPr lang="zh-CN" altLang="zh-CN" sz="2200" b="1" dirty="0">
              <a:solidFill>
                <a:srgbClr val="FF0000"/>
              </a:solidFill>
            </a:endParaRPr>
          </a:p>
          <a:p>
            <a:pPr lvl="1">
              <a:spcBef>
                <a:spcPts val="600"/>
              </a:spcBef>
              <a:spcAft>
                <a:spcPts val="600"/>
              </a:spcAft>
            </a:pPr>
            <a:r>
              <a:rPr lang="zh-CN" altLang="zh-CN" sz="2000" b="1" dirty="0">
                <a:solidFill>
                  <a:srgbClr val="0000CC"/>
                </a:solidFill>
              </a:rPr>
              <a:t>序列</a:t>
            </a:r>
            <a:r>
              <a:rPr lang="zh-CN" altLang="zh-CN" sz="2000" b="1" dirty="0"/>
              <a:t>必须是一组同类型的连续数据</a:t>
            </a:r>
            <a:r>
              <a:rPr lang="zh-CN" altLang="en-US" sz="2000" b="1" dirty="0"/>
              <a:t>。</a:t>
            </a:r>
            <a:r>
              <a:rPr lang="zh-CN" altLang="zh-CN" sz="2000" b="1" dirty="0"/>
              <a:t>如数组，用</a:t>
            </a:r>
            <a:r>
              <a:rPr lang="en-US" altLang="zh-CN" sz="2000" b="1" dirty="0"/>
              <a:t>{}</a:t>
            </a:r>
            <a:r>
              <a:rPr lang="zh-CN" altLang="zh-CN" sz="2000" b="1" dirty="0"/>
              <a:t>括起来的值列表，</a:t>
            </a:r>
            <a:r>
              <a:rPr lang="en-US" altLang="zh-CN" sz="2000" b="1" dirty="0"/>
              <a:t>string</a:t>
            </a:r>
            <a:r>
              <a:rPr lang="zh-CN" altLang="zh-CN" sz="2000" b="1" dirty="0"/>
              <a:t>字符串，或</a:t>
            </a:r>
            <a:r>
              <a:rPr lang="en-US" altLang="zh-CN" sz="2000" b="1" dirty="0"/>
              <a:t>STL</a:t>
            </a:r>
            <a:r>
              <a:rPr lang="zh-CN" altLang="zh-CN" sz="2000" b="1" dirty="0"/>
              <a:t>中的容器（如</a:t>
            </a:r>
            <a:r>
              <a:rPr lang="en-US" altLang="zh-CN" sz="2000" b="1" dirty="0"/>
              <a:t>list</a:t>
            </a:r>
            <a:r>
              <a:rPr lang="zh-CN" altLang="zh-CN" sz="2000" b="1" dirty="0"/>
              <a:t>，</a:t>
            </a:r>
            <a:r>
              <a:rPr lang="en-US" altLang="zh-CN" sz="2000" b="1" dirty="0"/>
              <a:t>stack</a:t>
            </a:r>
            <a:r>
              <a:rPr lang="zh-CN" altLang="zh-CN" sz="2000" b="1" dirty="0"/>
              <a:t>……）</a:t>
            </a:r>
            <a:endParaRPr lang="en-US" altLang="zh-CN" sz="2000" b="1" dirty="0"/>
          </a:p>
          <a:p>
            <a:pPr marL="0" indent="0">
              <a:buNone/>
            </a:pPr>
            <a:r>
              <a:rPr lang="en-US" altLang="zh-CN" sz="2400" b="1" dirty="0">
                <a:solidFill>
                  <a:srgbClr val="0000CC"/>
                </a:solidFill>
              </a:rPr>
              <a:t>3．</a:t>
            </a:r>
            <a:r>
              <a:rPr lang="zh-CN" altLang="en-US" sz="2400" b="1" dirty="0">
                <a:solidFill>
                  <a:srgbClr val="0000CC"/>
                </a:solidFill>
              </a:rPr>
              <a:t>范围</a:t>
            </a:r>
            <a:r>
              <a:rPr lang="en-US" altLang="zh-CN" sz="2400" b="1" dirty="0">
                <a:solidFill>
                  <a:srgbClr val="0000CC"/>
                </a:solidFill>
              </a:rPr>
              <a:t>for</a:t>
            </a:r>
            <a:r>
              <a:rPr lang="zh-CN" altLang="en-US" sz="2400" b="1" dirty="0">
                <a:solidFill>
                  <a:srgbClr val="0000CC"/>
                </a:solidFill>
              </a:rPr>
              <a:t>的工作流程</a:t>
            </a:r>
            <a:endParaRPr lang="en-US" altLang="zh-CN" sz="2400" b="1" dirty="0">
              <a:solidFill>
                <a:srgbClr val="0000CC"/>
              </a:solidFill>
            </a:endParaRPr>
          </a:p>
          <a:p>
            <a:pPr marL="400050" lvl="1" indent="0">
              <a:buNone/>
            </a:pPr>
            <a:r>
              <a:rPr lang="zh-CN" altLang="zh-CN" sz="2000" b="1" dirty="0"/>
              <a:t>（</a:t>
            </a:r>
            <a:r>
              <a:rPr lang="en-US" altLang="zh-CN" sz="2000" b="1" dirty="0"/>
              <a:t>1</a:t>
            </a:r>
            <a:r>
              <a:rPr lang="zh-CN" altLang="zh-CN" sz="2000" b="1" dirty="0"/>
              <a:t>）定义变量；</a:t>
            </a:r>
          </a:p>
          <a:p>
            <a:pPr marL="400050" lvl="1" indent="0">
              <a:buNone/>
            </a:pPr>
            <a:r>
              <a:rPr lang="zh-CN" altLang="zh-CN" sz="2000" b="1" dirty="0"/>
              <a:t>（</a:t>
            </a:r>
            <a:r>
              <a:rPr lang="en-US" altLang="zh-CN" sz="2000" b="1" dirty="0"/>
              <a:t>2</a:t>
            </a:r>
            <a:r>
              <a:rPr lang="zh-CN" altLang="zh-CN" sz="2000" b="1" dirty="0"/>
              <a:t>）将序列第</a:t>
            </a:r>
            <a:r>
              <a:rPr lang="en-US" altLang="zh-CN" sz="2000" b="1" dirty="0"/>
              <a:t>1</a:t>
            </a:r>
            <a:r>
              <a:rPr lang="zh-CN" altLang="zh-CN" sz="2000" b="1" dirty="0"/>
              <a:t>个元素赋值给变量，执行循环体；</a:t>
            </a:r>
          </a:p>
          <a:p>
            <a:pPr marL="400050" lvl="1" indent="0">
              <a:buNone/>
            </a:pPr>
            <a:r>
              <a:rPr lang="zh-CN" altLang="zh-CN" sz="2000" b="1" dirty="0"/>
              <a:t>（</a:t>
            </a:r>
            <a:r>
              <a:rPr lang="en-US" altLang="zh-CN" sz="2000" b="1" dirty="0"/>
              <a:t>3</a:t>
            </a:r>
            <a:r>
              <a:rPr lang="zh-CN" altLang="zh-CN" sz="2000" b="1" dirty="0"/>
              <a:t>）将序列第</a:t>
            </a:r>
            <a:r>
              <a:rPr lang="en-US" altLang="zh-CN" sz="2000" b="1" dirty="0"/>
              <a:t>2</a:t>
            </a:r>
            <a:r>
              <a:rPr lang="zh-CN" altLang="zh-CN" sz="2000" b="1" dirty="0"/>
              <a:t>个元素赋值给变量，执行循环体；</a:t>
            </a:r>
            <a:endParaRPr lang="en-US" altLang="zh-CN" sz="2000" b="1" dirty="0"/>
          </a:p>
          <a:p>
            <a:pPr marL="400050" lvl="1" indent="0">
              <a:buNone/>
            </a:pPr>
            <a:r>
              <a:rPr lang="zh-CN" altLang="en-US" sz="2000" b="1" dirty="0"/>
              <a:t>　　</a:t>
            </a:r>
            <a:r>
              <a:rPr lang="zh-CN" altLang="zh-CN" sz="2000" b="1" dirty="0"/>
              <a:t>……</a:t>
            </a:r>
          </a:p>
          <a:p>
            <a:pPr marL="400050" lvl="1" indent="0">
              <a:buNone/>
            </a:pPr>
            <a:r>
              <a:rPr lang="zh-CN" altLang="zh-CN" sz="2000" b="1" dirty="0"/>
              <a:t>（</a:t>
            </a:r>
            <a:r>
              <a:rPr lang="en-US" altLang="zh-CN" sz="2000" b="1" dirty="0"/>
              <a:t>4</a:t>
            </a:r>
            <a:r>
              <a:rPr lang="zh-CN" altLang="zh-CN" sz="2000" b="1" dirty="0"/>
              <a:t>）将序列最后</a:t>
            </a:r>
            <a:r>
              <a:rPr lang="en-US" altLang="zh-CN" sz="2000" b="1" dirty="0"/>
              <a:t>1</a:t>
            </a:r>
            <a:r>
              <a:rPr lang="zh-CN" altLang="zh-CN" sz="2000" b="1" dirty="0"/>
              <a:t>个元素赋值给变量，执行循环体，结束。</a:t>
            </a:r>
          </a:p>
          <a:p>
            <a:pPr marL="400050" lvl="1" indent="0">
              <a:buNone/>
            </a:pPr>
            <a:endParaRPr lang="zh-CN" altLang="en-US" sz="2000" b="1" dirty="0">
              <a:solidFill>
                <a:srgbClr val="0000CC"/>
              </a:solidFill>
            </a:endParaRPr>
          </a:p>
        </p:txBody>
      </p:sp>
      <p:sp>
        <p:nvSpPr>
          <p:cNvPr id="5" name="标题 1"/>
          <p:cNvSpPr>
            <a:spLocks noGrp="1"/>
          </p:cNvSpPr>
          <p:nvPr>
            <p:ph type="title"/>
          </p:nvPr>
        </p:nvSpPr>
        <p:spPr>
          <a:xfrm>
            <a:off x="97810" y="0"/>
            <a:ext cx="889248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2.7  begin</a:t>
            </a:r>
            <a:r>
              <a:rPr lang="zh-CN" altLang="zh-CN" sz="3200" b="1" kern="1200" dirty="0">
                <a:solidFill>
                  <a:srgbClr val="C00000"/>
                </a:solidFill>
              </a:rPr>
              <a:t>、</a:t>
            </a:r>
            <a:r>
              <a:rPr lang="en-US" altLang="zh-CN" sz="3200" b="1" kern="1200" dirty="0">
                <a:solidFill>
                  <a:srgbClr val="C00000"/>
                </a:solidFill>
              </a:rPr>
              <a:t>end</a:t>
            </a:r>
            <a:r>
              <a:rPr lang="zh-CN" altLang="zh-CN" sz="3200" b="1" kern="1200" dirty="0">
                <a:solidFill>
                  <a:srgbClr val="C00000"/>
                </a:solidFill>
              </a:rPr>
              <a:t>和基于范围的</a:t>
            </a:r>
            <a:r>
              <a:rPr lang="en-US" altLang="zh-CN" sz="3200" b="1" kern="1200" dirty="0">
                <a:solidFill>
                  <a:srgbClr val="C00000"/>
                </a:solidFill>
              </a:rPr>
              <a:t>for</a:t>
            </a:r>
            <a:r>
              <a:rPr lang="zh-CN" altLang="zh-CN" sz="3200" b="1" kern="1200" dirty="0">
                <a:solidFill>
                  <a:srgbClr val="C00000"/>
                </a:solidFill>
              </a:rPr>
              <a:t>循环</a:t>
            </a:r>
            <a:r>
              <a:rPr lang="en-US" altLang="zh-CN" sz="3200" b="1" kern="1200" dirty="0">
                <a:solidFill>
                  <a:srgbClr val="C00000"/>
                </a:solidFill>
              </a:rPr>
              <a:t>(C++11)</a:t>
            </a:r>
            <a:endParaRPr lang="zh-CN" altLang="zh-CN" sz="3200" b="1" kern="1200" dirty="0">
              <a:solidFill>
                <a:srgbClr val="C00000"/>
              </a:solidFill>
            </a:endParaRPr>
          </a:p>
        </p:txBody>
      </p:sp>
    </p:spTree>
    <p:extLst>
      <p:ext uri="{BB962C8B-B14F-4D97-AF65-F5344CB8AC3E}">
        <p14:creationId xmlns:p14="http://schemas.microsoft.com/office/powerpoint/2010/main" val="20821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05" y="1268760"/>
            <a:ext cx="8990290" cy="5112568"/>
          </a:xfrm>
        </p:spPr>
        <p:txBody>
          <a:bodyPr/>
          <a:lstStyle/>
          <a:p>
            <a:pPr marL="0" indent="0">
              <a:buNone/>
            </a:pPr>
            <a:r>
              <a:rPr lang="zh-CN" altLang="zh-CN" sz="2200" b="1" dirty="0">
                <a:solidFill>
                  <a:srgbClr val="0000CC"/>
                </a:solidFill>
              </a:rPr>
              <a:t>【例</a:t>
            </a:r>
            <a:r>
              <a:rPr lang="en-US" altLang="zh-CN" sz="2200" b="1" dirty="0">
                <a:solidFill>
                  <a:srgbClr val="0000CC"/>
                </a:solidFill>
              </a:rPr>
              <a:t>2-12</a:t>
            </a:r>
            <a:r>
              <a:rPr lang="zh-CN" altLang="zh-CN" sz="2200" b="1" dirty="0">
                <a:solidFill>
                  <a:srgbClr val="0000CC"/>
                </a:solidFill>
              </a:rPr>
              <a:t>】利用</a:t>
            </a:r>
            <a:r>
              <a:rPr lang="en-US" altLang="zh-CN" sz="2200" b="1" dirty="0">
                <a:solidFill>
                  <a:srgbClr val="0000CC"/>
                </a:solidFill>
              </a:rPr>
              <a:t>begin</a:t>
            </a:r>
            <a:r>
              <a:rPr lang="zh-CN" altLang="zh-CN" sz="2200" b="1" dirty="0">
                <a:solidFill>
                  <a:srgbClr val="0000CC"/>
                </a:solidFill>
              </a:rPr>
              <a:t>、</a:t>
            </a:r>
            <a:r>
              <a:rPr lang="en-US" altLang="zh-CN" sz="2200" b="1" dirty="0">
                <a:solidFill>
                  <a:srgbClr val="0000CC"/>
                </a:solidFill>
              </a:rPr>
              <a:t>end</a:t>
            </a:r>
            <a:r>
              <a:rPr lang="zh-CN" altLang="zh-CN" sz="2200" b="1" dirty="0">
                <a:solidFill>
                  <a:srgbClr val="0000CC"/>
                </a:solidFill>
              </a:rPr>
              <a:t>函数和范围</a:t>
            </a:r>
            <a:r>
              <a:rPr lang="en-US" altLang="zh-CN" sz="2200" b="1" dirty="0">
                <a:solidFill>
                  <a:srgbClr val="0000CC"/>
                </a:solidFill>
              </a:rPr>
              <a:t>for</a:t>
            </a:r>
            <a:r>
              <a:rPr lang="zh-CN" altLang="zh-CN" sz="2200" b="1" dirty="0">
                <a:solidFill>
                  <a:srgbClr val="0000CC"/>
                </a:solidFill>
              </a:rPr>
              <a:t>计算数组元素的平方，统计字符串的字符个数，并将所有的字符改为大写字母。</a:t>
            </a:r>
          </a:p>
          <a:p>
            <a:pPr marL="0" indent="0">
              <a:buNone/>
            </a:pPr>
            <a:r>
              <a:rPr lang="en-US" altLang="zh-CN" sz="2000" b="1" dirty="0"/>
              <a:t> #include&lt;</a:t>
            </a:r>
            <a:r>
              <a:rPr lang="en-US" altLang="zh-CN" sz="2000" b="1" dirty="0" err="1"/>
              <a:t>iostream</a:t>
            </a:r>
            <a:r>
              <a:rPr lang="en-US" altLang="zh-CN" sz="2000" b="1" dirty="0"/>
              <a:t>&gt;</a:t>
            </a:r>
            <a:endParaRPr lang="zh-CN" altLang="zh-CN" sz="2000" b="1" dirty="0"/>
          </a:p>
          <a:p>
            <a:pPr marL="0" indent="0">
              <a:buNone/>
            </a:pPr>
            <a:r>
              <a:rPr lang="en-US" altLang="zh-CN" sz="2000" b="1" dirty="0"/>
              <a:t>#include&lt;string&gt;</a:t>
            </a:r>
            <a:endParaRPr lang="zh-CN" altLang="zh-CN" sz="2000" b="1" dirty="0"/>
          </a:p>
          <a:p>
            <a:pPr marL="0" indent="0">
              <a:buNone/>
            </a:pPr>
            <a:r>
              <a:rPr lang="en-US" altLang="zh-CN" sz="2000" b="1" dirty="0"/>
              <a:t>using namespace </a:t>
            </a:r>
            <a:r>
              <a:rPr lang="en-US" altLang="zh-CN" sz="2000" b="1" dirty="0" err="1"/>
              <a:t>std</a:t>
            </a:r>
            <a:r>
              <a:rPr lang="en-US" altLang="zh-CN" sz="2000" b="1" dirty="0"/>
              <a:t>;</a:t>
            </a:r>
          </a:p>
          <a:p>
            <a:pPr marL="0" indent="0">
              <a:buNone/>
            </a:pPr>
            <a:r>
              <a:rPr lang="en-US" altLang="zh-CN" sz="2000" b="1" dirty="0"/>
              <a:t>void main()</a:t>
            </a:r>
            <a:endParaRPr lang="zh-CN" altLang="zh-CN" sz="2000" b="1" dirty="0"/>
          </a:p>
          <a:p>
            <a:pPr marL="0" indent="0">
              <a:buNone/>
            </a:pPr>
            <a:r>
              <a:rPr lang="en-US" altLang="zh-CN" sz="2000" b="1" dirty="0"/>
              <a:t>{</a:t>
            </a:r>
            <a:endParaRPr lang="zh-CN" altLang="zh-CN" sz="2000" b="1" dirty="0"/>
          </a:p>
          <a:p>
            <a:pPr marL="0" indent="0">
              <a:buNone/>
            </a:pPr>
            <a:r>
              <a:rPr lang="en-US" altLang="zh-CN" sz="2000" b="1" dirty="0"/>
              <a:t>    int  a[10] = { 1,2,3,4,5,6,7,8,9,10 };</a:t>
            </a:r>
            <a:endParaRPr lang="zh-CN" altLang="zh-CN" sz="2000" b="1" dirty="0"/>
          </a:p>
          <a:p>
            <a:pPr marL="0" indent="0">
              <a:buNone/>
            </a:pPr>
            <a:r>
              <a:rPr lang="en-US" altLang="zh-CN" sz="2000" b="1" dirty="0"/>
              <a:t>    string s("</a:t>
            </a:r>
            <a:r>
              <a:rPr lang="en-US" altLang="zh-CN" sz="2000" b="1" dirty="0" err="1"/>
              <a:t>hellow,this</a:t>
            </a:r>
            <a:r>
              <a:rPr lang="en-US" altLang="zh-CN" sz="2000" b="1" dirty="0"/>
              <a:t> is s string!");</a:t>
            </a:r>
            <a:endParaRPr lang="zh-CN" altLang="zh-CN" sz="2000" b="1" dirty="0"/>
          </a:p>
          <a:p>
            <a:pPr marL="0" indent="0">
              <a:buNone/>
            </a:pPr>
            <a:r>
              <a:rPr lang="en-US" altLang="zh-CN" sz="2000" b="1" dirty="0"/>
              <a:t>    int n = 0;</a:t>
            </a:r>
          </a:p>
          <a:p>
            <a:pPr marL="0" indent="0">
              <a:buNone/>
            </a:pPr>
            <a:r>
              <a:rPr lang="en-US" altLang="zh-CN" sz="2000" b="1" dirty="0"/>
              <a:t>    for (</a:t>
            </a:r>
            <a:r>
              <a:rPr lang="en-US" altLang="zh-CN" sz="2000" b="1" dirty="0" err="1"/>
              <a:t>int</a:t>
            </a:r>
            <a:r>
              <a:rPr lang="en-US" altLang="zh-CN" sz="2000" b="1" dirty="0"/>
              <a:t> </a:t>
            </a:r>
            <a:r>
              <a:rPr lang="en-US" altLang="zh-CN" sz="2000" b="1" dirty="0" err="1"/>
              <a:t>i</a:t>
            </a:r>
            <a:r>
              <a:rPr lang="en-US" altLang="zh-CN" sz="2000" b="1" dirty="0"/>
              <a:t> : a)    		//L1</a:t>
            </a:r>
            <a:r>
              <a:rPr lang="zh-CN" altLang="zh-CN" sz="2000" b="1" dirty="0"/>
              <a:t>：定义</a:t>
            </a:r>
            <a:r>
              <a:rPr lang="en-US" altLang="zh-CN" sz="2000" b="1" dirty="0" err="1"/>
              <a:t>i</a:t>
            </a:r>
            <a:r>
              <a:rPr lang="zh-CN" altLang="zh-CN" sz="2000" b="1" dirty="0"/>
              <a:t>，从</a:t>
            </a:r>
            <a:r>
              <a:rPr lang="en-US" altLang="zh-CN" sz="2000" b="1" dirty="0"/>
              <a:t>a[0]</a:t>
            </a:r>
            <a:r>
              <a:rPr lang="zh-CN" altLang="zh-CN" sz="2000" b="1" dirty="0"/>
              <a:t>一直取到</a:t>
            </a:r>
            <a:r>
              <a:rPr lang="en-US" altLang="zh-CN" sz="2000" b="1" dirty="0"/>
              <a:t>a[9]</a:t>
            </a:r>
            <a:endParaRPr lang="zh-CN" altLang="zh-CN" sz="2000" b="1" dirty="0"/>
          </a:p>
          <a:p>
            <a:pPr marL="0" indent="0">
              <a:buNone/>
            </a:pPr>
            <a:r>
              <a:rPr lang="en-US" altLang="zh-CN" sz="2000" b="1" dirty="0"/>
              <a:t>        </a:t>
            </a:r>
            <a:r>
              <a:rPr lang="en-US" altLang="zh-CN" sz="2000" b="1" dirty="0" err="1"/>
              <a:t>cout</a:t>
            </a:r>
            <a:r>
              <a:rPr lang="en-US" altLang="zh-CN" sz="2000" b="1" dirty="0"/>
              <a:t> &lt;&lt; </a:t>
            </a:r>
            <a:r>
              <a:rPr lang="en-US" altLang="zh-CN" sz="2000" b="1" dirty="0" err="1"/>
              <a:t>i</a:t>
            </a:r>
            <a:r>
              <a:rPr lang="en-US" altLang="zh-CN" sz="2000" b="1" dirty="0"/>
              <a:t> &lt;&lt; "\t";</a:t>
            </a:r>
            <a:endParaRPr lang="zh-CN" altLang="zh-CN" sz="2000" b="1" dirty="0"/>
          </a:p>
          <a:p>
            <a:pPr marL="0" indent="0">
              <a:buNone/>
            </a:pPr>
            <a:r>
              <a:rPr lang="en-US" altLang="zh-CN" sz="2000" b="1" dirty="0"/>
              <a:t>    </a:t>
            </a:r>
            <a:r>
              <a:rPr lang="en-US" altLang="zh-CN" sz="2000" b="1" dirty="0" err="1"/>
              <a:t>cout</a:t>
            </a:r>
            <a:r>
              <a:rPr lang="en-US" altLang="zh-CN" sz="2000" b="1" dirty="0"/>
              <a:t> &lt;&lt; </a:t>
            </a:r>
            <a:r>
              <a:rPr lang="en-US" altLang="zh-CN" sz="2000" b="1" dirty="0" err="1"/>
              <a:t>endl</a:t>
            </a:r>
            <a:r>
              <a:rPr lang="en-US" altLang="zh-CN" sz="2000" b="1" dirty="0"/>
              <a:t>;</a:t>
            </a:r>
            <a:endParaRPr lang="zh-CN" altLang="zh-CN" sz="2000" b="1" dirty="0"/>
          </a:p>
          <a:p>
            <a:pPr marL="0" indent="0">
              <a:buNone/>
            </a:pPr>
            <a:endParaRPr lang="zh-CN" altLang="zh-CN" sz="2400" b="1" dirty="0"/>
          </a:p>
          <a:p>
            <a:pPr marL="0" indent="0">
              <a:buNone/>
            </a:pPr>
            <a:endParaRPr lang="zh-CN" altLang="zh-CN" sz="2400" dirty="0"/>
          </a:p>
          <a:p>
            <a:pPr marL="0" indent="0">
              <a:buNone/>
            </a:pPr>
            <a:endParaRPr lang="zh-CN" altLang="en-US" sz="2400" dirty="0"/>
          </a:p>
        </p:txBody>
      </p:sp>
      <p:sp>
        <p:nvSpPr>
          <p:cNvPr id="5" name="标题 1"/>
          <p:cNvSpPr>
            <a:spLocks noGrp="1"/>
          </p:cNvSpPr>
          <p:nvPr>
            <p:ph type="title"/>
          </p:nvPr>
        </p:nvSpPr>
        <p:spPr>
          <a:xfrm>
            <a:off x="97810" y="0"/>
            <a:ext cx="889248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2.7  begin</a:t>
            </a:r>
            <a:r>
              <a:rPr lang="zh-CN" altLang="zh-CN" sz="3200" b="1" kern="1200" dirty="0">
                <a:solidFill>
                  <a:srgbClr val="C00000"/>
                </a:solidFill>
              </a:rPr>
              <a:t>、</a:t>
            </a:r>
            <a:r>
              <a:rPr lang="en-US" altLang="zh-CN" sz="3200" b="1" kern="1200" dirty="0">
                <a:solidFill>
                  <a:srgbClr val="C00000"/>
                </a:solidFill>
              </a:rPr>
              <a:t>end</a:t>
            </a:r>
            <a:r>
              <a:rPr lang="zh-CN" altLang="zh-CN" sz="3200" b="1" kern="1200" dirty="0">
                <a:solidFill>
                  <a:srgbClr val="C00000"/>
                </a:solidFill>
              </a:rPr>
              <a:t>和基于范围的</a:t>
            </a:r>
            <a:r>
              <a:rPr lang="en-US" altLang="zh-CN" sz="3200" b="1" kern="1200" dirty="0">
                <a:solidFill>
                  <a:srgbClr val="C00000"/>
                </a:solidFill>
              </a:rPr>
              <a:t>for</a:t>
            </a:r>
            <a:r>
              <a:rPr lang="zh-CN" altLang="zh-CN" sz="3200" b="1" kern="1200" dirty="0">
                <a:solidFill>
                  <a:srgbClr val="C00000"/>
                </a:solidFill>
              </a:rPr>
              <a:t>循环</a:t>
            </a:r>
            <a:r>
              <a:rPr lang="en-US" altLang="zh-CN" sz="3200" b="1" kern="1200" dirty="0">
                <a:solidFill>
                  <a:srgbClr val="C00000"/>
                </a:solidFill>
              </a:rPr>
              <a:t>(C++11)</a:t>
            </a:r>
            <a:endParaRPr lang="zh-CN" altLang="zh-CN" sz="3200" b="1" kern="1200" dirty="0">
              <a:solidFill>
                <a:srgbClr val="C00000"/>
              </a:solidFill>
            </a:endParaRPr>
          </a:p>
        </p:txBody>
      </p:sp>
    </p:spTree>
    <p:extLst>
      <p:ext uri="{BB962C8B-B14F-4D97-AF65-F5344CB8AC3E}">
        <p14:creationId xmlns:p14="http://schemas.microsoft.com/office/powerpoint/2010/main" val="15899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36" y="1268760"/>
            <a:ext cx="8892480" cy="4824536"/>
          </a:xfrm>
        </p:spPr>
        <p:txBody>
          <a:bodyPr/>
          <a:lstStyle/>
          <a:p>
            <a:pPr marL="0" indent="0">
              <a:buNone/>
            </a:pPr>
            <a:r>
              <a:rPr lang="en-US" altLang="zh-CN" sz="2000" b="1" dirty="0"/>
              <a:t>    for (auto&amp; </a:t>
            </a:r>
            <a:r>
              <a:rPr lang="en-US" altLang="zh-CN" sz="2000" b="1" dirty="0" err="1"/>
              <a:t>i</a:t>
            </a:r>
            <a:r>
              <a:rPr lang="en-US" altLang="zh-CN" sz="2000" b="1" dirty="0"/>
              <a:t> : a) 		//L2</a:t>
            </a:r>
            <a:r>
              <a:rPr lang="zh-CN" altLang="zh-CN" sz="2000" b="1" dirty="0"/>
              <a:t>：</a:t>
            </a:r>
            <a:r>
              <a:rPr lang="en-US" altLang="zh-CN" sz="2000" b="1" dirty="0"/>
              <a:t>i</a:t>
            </a:r>
            <a:r>
              <a:rPr lang="zh-CN" altLang="zh-CN" sz="2000" b="1" dirty="0"/>
              <a:t>为依次为</a:t>
            </a:r>
            <a:r>
              <a:rPr lang="en-US" altLang="zh-CN" sz="2000" b="1" dirty="0"/>
              <a:t>a[0]~a[9]</a:t>
            </a:r>
            <a:r>
              <a:rPr lang="zh-CN" altLang="zh-CN" sz="2000" b="1" dirty="0"/>
              <a:t>的引用</a:t>
            </a:r>
          </a:p>
          <a:p>
            <a:pPr marL="0" indent="0">
              <a:buNone/>
            </a:pPr>
            <a:r>
              <a:rPr lang="en-US" altLang="zh-CN" sz="2000" b="1" dirty="0"/>
              <a:t>        </a:t>
            </a:r>
            <a:r>
              <a:rPr lang="en-US" altLang="zh-CN" sz="2000" b="1" dirty="0" err="1"/>
              <a:t>i</a:t>
            </a:r>
            <a:r>
              <a:rPr lang="en-US" altLang="zh-CN" sz="2000" b="1" dirty="0"/>
              <a:t> *= </a:t>
            </a:r>
            <a:r>
              <a:rPr lang="en-US" altLang="zh-CN" sz="2000" b="1" dirty="0" err="1"/>
              <a:t>i</a:t>
            </a:r>
            <a:r>
              <a:rPr lang="en-US" altLang="zh-CN" sz="2000" b="1" dirty="0"/>
              <a:t>;           		//L3</a:t>
            </a:r>
            <a:r>
              <a:rPr lang="zh-CN" altLang="zh-CN" sz="2000" b="1" dirty="0"/>
              <a:t>：</a:t>
            </a:r>
            <a:r>
              <a:rPr lang="zh-CN" altLang="zh-CN" sz="2000" b="1" dirty="0" smtClean="0"/>
              <a:t>通</a:t>
            </a:r>
            <a:r>
              <a:rPr lang="zh-CN" altLang="en-US" sz="2000" b="1" dirty="0"/>
              <a:t>过</a:t>
            </a:r>
            <a:r>
              <a:rPr lang="zh-CN" altLang="zh-CN" sz="2000" b="1" dirty="0" smtClean="0"/>
              <a:t>引用</a:t>
            </a:r>
            <a:r>
              <a:rPr lang="zh-CN" altLang="zh-CN" sz="2000" b="1" dirty="0"/>
              <a:t>修改</a:t>
            </a:r>
            <a:r>
              <a:rPr lang="en-US" altLang="zh-CN" sz="2000" b="1" dirty="0"/>
              <a:t>a[0]~a[9]</a:t>
            </a:r>
            <a:endParaRPr lang="zh-CN" altLang="zh-CN" sz="2000" b="1" dirty="0"/>
          </a:p>
          <a:p>
            <a:pPr marL="0" indent="0">
              <a:buNone/>
            </a:pPr>
            <a:r>
              <a:rPr lang="en-US" altLang="zh-CN" sz="2000" b="1" dirty="0"/>
              <a:t>    for (int *p = begin(a); p != end(a); p++)	//L4</a:t>
            </a:r>
            <a:r>
              <a:rPr lang="zh-CN" altLang="zh-CN" sz="2000" b="1" dirty="0"/>
              <a:t>：指针</a:t>
            </a:r>
            <a:r>
              <a:rPr lang="en-US" altLang="zh-CN" sz="2000" b="1" dirty="0"/>
              <a:t>p</a:t>
            </a:r>
            <a:r>
              <a:rPr lang="zh-CN" altLang="zh-CN" sz="2000" b="1" dirty="0"/>
              <a:t>访问</a:t>
            </a:r>
            <a:r>
              <a:rPr lang="en-US" altLang="zh-CN" sz="2000" b="1" dirty="0"/>
              <a:t>a</a:t>
            </a:r>
            <a:r>
              <a:rPr lang="zh-CN" altLang="zh-CN" sz="2000" b="1" dirty="0"/>
              <a:t>数组</a:t>
            </a:r>
            <a:r>
              <a:rPr lang="en-US" altLang="zh-CN" sz="2000" b="1" dirty="0"/>
              <a:t> </a:t>
            </a:r>
            <a:endParaRPr lang="zh-CN" altLang="zh-CN" sz="2000" b="1" dirty="0"/>
          </a:p>
          <a:p>
            <a:pPr marL="0" indent="0">
              <a:buNone/>
            </a:pPr>
            <a:r>
              <a:rPr lang="en-US" altLang="zh-CN" sz="2000" b="1" dirty="0"/>
              <a:t>        </a:t>
            </a:r>
            <a:r>
              <a:rPr lang="en-US" altLang="zh-CN" sz="2000" b="1" dirty="0" err="1"/>
              <a:t>cout</a:t>
            </a:r>
            <a:r>
              <a:rPr lang="en-US" altLang="zh-CN" sz="2000" b="1" dirty="0"/>
              <a:t> &lt;&lt; *p &lt;&lt; "\t";</a:t>
            </a:r>
            <a:endParaRPr lang="zh-CN" altLang="zh-CN" sz="2000" b="1" dirty="0"/>
          </a:p>
          <a:p>
            <a:pPr marL="0" indent="0">
              <a:buNone/>
            </a:pPr>
            <a:r>
              <a:rPr lang="en-US" altLang="zh-CN" sz="2000" b="1" dirty="0"/>
              <a:t>    </a:t>
            </a:r>
            <a:r>
              <a:rPr lang="en-US" altLang="zh-CN" sz="2000" b="1" dirty="0" err="1"/>
              <a:t>cout</a:t>
            </a:r>
            <a:r>
              <a:rPr lang="en-US" altLang="zh-CN" sz="2000" b="1" dirty="0"/>
              <a:t> &lt;&lt; </a:t>
            </a:r>
            <a:r>
              <a:rPr lang="en-US" altLang="zh-CN" sz="2000" b="1" dirty="0" err="1"/>
              <a:t>endl</a:t>
            </a:r>
            <a:r>
              <a:rPr lang="en-US" altLang="zh-CN" sz="2000" b="1" dirty="0"/>
              <a:t>;</a:t>
            </a:r>
            <a:endParaRPr lang="zh-CN" altLang="zh-CN" sz="2000" b="1" dirty="0"/>
          </a:p>
          <a:p>
            <a:pPr marL="0" indent="0">
              <a:buNone/>
            </a:pPr>
            <a:r>
              <a:rPr lang="en-US" altLang="zh-CN" sz="2000" b="1" dirty="0"/>
              <a:t>    for (auto &amp;c : s) {    		//L5</a:t>
            </a:r>
            <a:r>
              <a:rPr lang="zh-CN" altLang="zh-CN" sz="2000" b="1" dirty="0"/>
              <a:t>：</a:t>
            </a:r>
            <a:r>
              <a:rPr lang="en-US" altLang="zh-CN" sz="2000" b="1" dirty="0"/>
              <a:t>c</a:t>
            </a:r>
            <a:r>
              <a:rPr lang="zh-CN" altLang="zh-CN" sz="2000" b="1" dirty="0"/>
              <a:t>依次为</a:t>
            </a:r>
            <a:r>
              <a:rPr lang="en-US" altLang="zh-CN" sz="2000" b="1" dirty="0"/>
              <a:t>s[0]~s[24]</a:t>
            </a:r>
            <a:r>
              <a:rPr lang="zh-CN" altLang="zh-CN" sz="2000" b="1" dirty="0"/>
              <a:t>的引用</a:t>
            </a:r>
          </a:p>
          <a:p>
            <a:pPr marL="0" indent="0">
              <a:buNone/>
            </a:pPr>
            <a:r>
              <a:rPr lang="en-US" altLang="zh-CN" sz="2000" b="1" dirty="0"/>
              <a:t>        n++; 			//L6</a:t>
            </a:r>
            <a:r>
              <a:rPr lang="zh-CN" altLang="zh-CN" sz="2000" b="1" dirty="0"/>
              <a:t>：计算字符个数</a:t>
            </a:r>
          </a:p>
          <a:p>
            <a:pPr marL="0" indent="0">
              <a:buNone/>
            </a:pPr>
            <a:r>
              <a:rPr lang="en-US" altLang="zh-CN" sz="2000" b="1" dirty="0"/>
              <a:t>        c = </a:t>
            </a:r>
            <a:r>
              <a:rPr lang="en-US" altLang="zh-CN" sz="2000" b="1" dirty="0" err="1"/>
              <a:t>toupper</a:t>
            </a:r>
            <a:r>
              <a:rPr lang="en-US" altLang="zh-CN" sz="2000" b="1" dirty="0"/>
              <a:t>(c);		//L7</a:t>
            </a:r>
            <a:r>
              <a:rPr lang="zh-CN" altLang="zh-CN" sz="2000" b="1" dirty="0"/>
              <a:t>：通过引用把字符改为大写</a:t>
            </a:r>
          </a:p>
          <a:p>
            <a:pPr marL="0" indent="0">
              <a:buNone/>
            </a:pPr>
            <a:r>
              <a:rPr lang="en-US" altLang="zh-CN" sz="2000" b="1" dirty="0"/>
              <a:t>    }</a:t>
            </a:r>
            <a:endParaRPr lang="zh-CN" altLang="zh-CN" sz="2000" b="1" dirty="0"/>
          </a:p>
          <a:p>
            <a:pPr marL="0" indent="0">
              <a:buNone/>
            </a:pPr>
            <a:r>
              <a:rPr lang="en-US" altLang="zh-CN" sz="2000" b="1" dirty="0"/>
              <a:t>    </a:t>
            </a:r>
            <a:r>
              <a:rPr lang="en-US" altLang="zh-CN" sz="2000" b="1" dirty="0" err="1"/>
              <a:t>cout</a:t>
            </a:r>
            <a:r>
              <a:rPr lang="en-US" altLang="zh-CN" sz="2000" b="1" dirty="0"/>
              <a:t> &lt;&lt; "s </a:t>
            </a:r>
            <a:r>
              <a:rPr lang="zh-CN" altLang="zh-CN" sz="2000" b="1" dirty="0"/>
              <a:t>共有</a:t>
            </a:r>
            <a:r>
              <a:rPr lang="en-US" altLang="zh-CN" sz="2000" b="1" dirty="0"/>
              <a:t>:" &lt;&lt; n &lt;&lt; "</a:t>
            </a:r>
            <a:r>
              <a:rPr lang="zh-CN" altLang="zh-CN" sz="2000" b="1" dirty="0"/>
              <a:t>个字符</a:t>
            </a:r>
            <a:r>
              <a:rPr lang="en-US" altLang="zh-CN" sz="2000" b="1" dirty="0"/>
              <a:t>" &lt;&lt; </a:t>
            </a:r>
            <a:r>
              <a:rPr lang="en-US" altLang="zh-CN" sz="2000" b="1" dirty="0" err="1"/>
              <a:t>endl</a:t>
            </a:r>
            <a:r>
              <a:rPr lang="en-US" altLang="zh-CN" sz="2000" b="1" dirty="0"/>
              <a:t>;</a:t>
            </a:r>
            <a:endParaRPr lang="zh-CN" altLang="zh-CN" sz="2000" b="1" dirty="0"/>
          </a:p>
          <a:p>
            <a:pPr marL="0" indent="0">
              <a:buNone/>
            </a:pPr>
            <a:r>
              <a:rPr lang="en-US" altLang="zh-CN" sz="2000" b="1" dirty="0"/>
              <a:t>    for (auto p = begin(s); p != end(s); p++) 	//L8</a:t>
            </a:r>
            <a:r>
              <a:rPr lang="zh-CN" altLang="zh-CN" sz="2000" b="1" dirty="0"/>
              <a:t>：通过指针访问字符串</a:t>
            </a:r>
          </a:p>
          <a:p>
            <a:pPr marL="0" indent="0">
              <a:buNone/>
            </a:pPr>
            <a:r>
              <a:rPr lang="en-US" altLang="zh-CN" sz="2000" b="1" dirty="0"/>
              <a:t>        </a:t>
            </a:r>
            <a:r>
              <a:rPr lang="en-US" altLang="zh-CN" sz="2000" b="1" dirty="0" err="1"/>
              <a:t>cout</a:t>
            </a:r>
            <a:r>
              <a:rPr lang="en-US" altLang="zh-CN" sz="2000" b="1" dirty="0"/>
              <a:t> &lt;&lt; *p;</a:t>
            </a:r>
            <a:endParaRPr lang="zh-CN" altLang="zh-CN" sz="2000" b="1" dirty="0"/>
          </a:p>
          <a:p>
            <a:pPr marL="0" indent="0">
              <a:buNone/>
            </a:pPr>
            <a:r>
              <a:rPr lang="en-US" altLang="zh-CN" sz="2000" b="1" dirty="0"/>
              <a:t>}</a:t>
            </a:r>
            <a:endParaRPr lang="zh-CN" altLang="zh-CN" sz="2000" b="1" dirty="0"/>
          </a:p>
          <a:p>
            <a:pPr marL="0" indent="0">
              <a:buNone/>
            </a:pPr>
            <a:endParaRPr lang="zh-CN" altLang="en-US" sz="1800" b="1" dirty="0"/>
          </a:p>
        </p:txBody>
      </p:sp>
      <p:sp>
        <p:nvSpPr>
          <p:cNvPr id="5" name="标题 1"/>
          <p:cNvSpPr>
            <a:spLocks noGrp="1"/>
          </p:cNvSpPr>
          <p:nvPr>
            <p:ph type="title"/>
          </p:nvPr>
        </p:nvSpPr>
        <p:spPr>
          <a:xfrm>
            <a:off x="97810" y="0"/>
            <a:ext cx="889248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2.7  begin</a:t>
            </a:r>
            <a:r>
              <a:rPr lang="zh-CN" altLang="zh-CN" sz="3200" b="1" kern="1200" dirty="0">
                <a:solidFill>
                  <a:srgbClr val="C00000"/>
                </a:solidFill>
              </a:rPr>
              <a:t>、</a:t>
            </a:r>
            <a:r>
              <a:rPr lang="en-US" altLang="zh-CN" sz="3200" b="1" kern="1200" dirty="0">
                <a:solidFill>
                  <a:srgbClr val="C00000"/>
                </a:solidFill>
              </a:rPr>
              <a:t>end</a:t>
            </a:r>
            <a:r>
              <a:rPr lang="zh-CN" altLang="zh-CN" sz="3200" b="1" kern="1200" dirty="0">
                <a:solidFill>
                  <a:srgbClr val="C00000"/>
                </a:solidFill>
              </a:rPr>
              <a:t>和基于范围的</a:t>
            </a:r>
            <a:r>
              <a:rPr lang="en-US" altLang="zh-CN" sz="3200" b="1" kern="1200" dirty="0">
                <a:solidFill>
                  <a:srgbClr val="C00000"/>
                </a:solidFill>
              </a:rPr>
              <a:t>for</a:t>
            </a:r>
            <a:r>
              <a:rPr lang="zh-CN" altLang="zh-CN" sz="3200" b="1" kern="1200" dirty="0">
                <a:solidFill>
                  <a:srgbClr val="C00000"/>
                </a:solidFill>
              </a:rPr>
              <a:t>循环</a:t>
            </a:r>
            <a:r>
              <a:rPr lang="en-US" altLang="zh-CN" sz="3200" b="1" kern="1200" dirty="0">
                <a:solidFill>
                  <a:srgbClr val="C00000"/>
                </a:solidFill>
              </a:rPr>
              <a:t>(C++11)</a:t>
            </a:r>
            <a:endParaRPr lang="zh-CN" altLang="zh-CN" sz="3200" b="1" kern="1200" dirty="0">
              <a:solidFill>
                <a:srgbClr val="C00000"/>
              </a:solidFill>
            </a:endParaRPr>
          </a:p>
        </p:txBody>
      </p:sp>
    </p:spTree>
    <p:extLst>
      <p:ext uri="{BB962C8B-B14F-4D97-AF65-F5344CB8AC3E}">
        <p14:creationId xmlns:p14="http://schemas.microsoft.com/office/powerpoint/2010/main" val="421308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69105" y="116632"/>
            <a:ext cx="7772400" cy="8309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2.8  </a:t>
            </a:r>
            <a:r>
              <a:rPr lang="zh-CN" altLang="en-US" sz="3200" b="1" kern="1200" dirty="0">
                <a:solidFill>
                  <a:srgbClr val="C00000"/>
                </a:solidFill>
              </a:rPr>
              <a:t>类型转换</a:t>
            </a:r>
          </a:p>
        </p:txBody>
      </p:sp>
      <p:sp>
        <p:nvSpPr>
          <p:cNvPr id="37891" name="Rectangle 3"/>
          <p:cNvSpPr>
            <a:spLocks noGrp="1" noChangeArrowheads="1"/>
          </p:cNvSpPr>
          <p:nvPr>
            <p:ph idx="1"/>
          </p:nvPr>
        </p:nvSpPr>
        <p:spPr>
          <a:xfrm>
            <a:off x="0" y="1124744"/>
            <a:ext cx="9144000" cy="5328592"/>
          </a:xfrm>
        </p:spPr>
        <p:txBody>
          <a:bodyPr/>
          <a:lstStyle/>
          <a:p>
            <a:pPr marL="0" indent="0" eaLnBrk="1" hangingPunct="1">
              <a:spcBef>
                <a:spcPts val="600"/>
              </a:spcBef>
              <a:spcAft>
                <a:spcPts val="600"/>
              </a:spcAft>
              <a:buNone/>
            </a:pPr>
            <a:r>
              <a:rPr lang="en-US" altLang="zh-CN" sz="2400" b="1" dirty="0">
                <a:solidFill>
                  <a:srgbClr val="0000CC"/>
                </a:solidFill>
              </a:rPr>
              <a:t>1. </a:t>
            </a:r>
            <a:r>
              <a:rPr lang="zh-CN" altLang="en-US" sz="2400" b="1" dirty="0">
                <a:solidFill>
                  <a:srgbClr val="0000CC"/>
                </a:solidFill>
              </a:rPr>
              <a:t>类型转换的概念</a:t>
            </a:r>
          </a:p>
          <a:p>
            <a:pPr marL="990600" lvl="1" indent="-533400" eaLnBrk="1" hangingPunct="1">
              <a:spcBef>
                <a:spcPts val="600"/>
              </a:spcBef>
              <a:spcAft>
                <a:spcPts val="600"/>
              </a:spcAft>
            </a:pPr>
            <a:r>
              <a:rPr lang="zh-CN" altLang="en-US" sz="2200" b="1" dirty="0"/>
              <a:t>类型转换就是将一种数据类型转换为另一种数据类型。下面的例子说明类型转换的过程：</a:t>
            </a:r>
          </a:p>
          <a:p>
            <a:pPr marL="990600" lvl="1" indent="-533400" eaLnBrk="1" hangingPunct="1">
              <a:spcBef>
                <a:spcPts val="600"/>
              </a:spcBef>
              <a:spcAft>
                <a:spcPts val="600"/>
              </a:spcAft>
              <a:buFontTx/>
              <a:buNone/>
            </a:pPr>
            <a:r>
              <a:rPr lang="en-US" altLang="zh-CN" sz="2000" b="1" dirty="0"/>
              <a:t>int </a:t>
            </a:r>
            <a:r>
              <a:rPr lang="en-US" altLang="zh-CN" sz="2000" b="1" dirty="0" err="1"/>
              <a:t>ival</a:t>
            </a:r>
            <a:r>
              <a:rPr lang="en-US" altLang="zh-CN" sz="2000" b="1" dirty="0"/>
              <a:t>=0;</a:t>
            </a:r>
          </a:p>
          <a:p>
            <a:pPr marL="990600" lvl="1" indent="-533400" eaLnBrk="1" hangingPunct="1">
              <a:spcBef>
                <a:spcPts val="600"/>
              </a:spcBef>
              <a:spcAft>
                <a:spcPts val="600"/>
              </a:spcAft>
              <a:buFontTx/>
              <a:buNone/>
            </a:pPr>
            <a:r>
              <a:rPr lang="en-US" altLang="zh-CN" sz="2000" b="1" dirty="0" err="1"/>
              <a:t>ival</a:t>
            </a:r>
            <a:r>
              <a:rPr lang="en-US" altLang="zh-CN" sz="2000" b="1" dirty="0"/>
              <a:t>=3.54+3;</a:t>
            </a:r>
            <a:endParaRPr lang="en-US" altLang="zh-CN" sz="2000" b="1" dirty="0">
              <a:solidFill>
                <a:srgbClr val="FF0000"/>
              </a:solidFill>
            </a:endParaRPr>
          </a:p>
          <a:p>
            <a:pPr marL="609600" indent="-609600" eaLnBrk="1" hangingPunct="1">
              <a:spcBef>
                <a:spcPts val="600"/>
              </a:spcBef>
              <a:spcAft>
                <a:spcPts val="600"/>
              </a:spcAft>
              <a:buFontTx/>
              <a:buNone/>
            </a:pPr>
            <a:r>
              <a:rPr lang="en-US" altLang="zh-CN" sz="2400" b="1" dirty="0"/>
              <a:t> </a:t>
            </a:r>
            <a:r>
              <a:rPr lang="zh-CN" altLang="en-US" sz="2400" b="1" dirty="0"/>
              <a:t>编译器的处理过程（</a:t>
            </a:r>
            <a:r>
              <a:rPr lang="zh-CN" altLang="en-US" sz="2400" b="1" dirty="0">
                <a:sym typeface="Wingdings" panose="05000000000000000000" pitchFamily="2" charset="2"/>
              </a:rPr>
              <a:t>：编译器将给出警告）</a:t>
            </a:r>
          </a:p>
          <a:p>
            <a:pPr marL="0" indent="0" eaLnBrk="1" hangingPunct="1">
              <a:spcBef>
                <a:spcPts val="600"/>
              </a:spcBef>
              <a:spcAft>
                <a:spcPts val="600"/>
              </a:spcAft>
              <a:buNone/>
            </a:pPr>
            <a:r>
              <a:rPr lang="en-US" altLang="zh-CN" sz="2200" b="1" dirty="0">
                <a:sym typeface="Wingdings" panose="05000000000000000000" pitchFamily="2" charset="2"/>
              </a:rPr>
              <a:t>    1</a:t>
            </a:r>
            <a:r>
              <a:rPr lang="zh-CN" altLang="en-US" sz="2200" b="1" dirty="0">
                <a:sym typeface="Wingdings" panose="05000000000000000000" pitchFamily="2" charset="2"/>
              </a:rPr>
              <a:t>）为防止精度损失，将</a:t>
            </a:r>
            <a:r>
              <a:rPr lang="en-US" altLang="zh-CN" sz="2200" b="1" dirty="0">
                <a:sym typeface="Wingdings" panose="05000000000000000000" pitchFamily="2" charset="2"/>
              </a:rPr>
              <a:t>int 3</a:t>
            </a:r>
            <a:r>
              <a:rPr lang="zh-CN" altLang="en-US" sz="2200" b="1" dirty="0">
                <a:sym typeface="Wingdings" panose="05000000000000000000" pitchFamily="2" charset="2"/>
              </a:rPr>
              <a:t>提升为</a:t>
            </a:r>
            <a:r>
              <a:rPr lang="en-US" altLang="zh-CN" sz="2200" b="1" dirty="0">
                <a:sym typeface="Wingdings" panose="05000000000000000000" pitchFamily="2" charset="2"/>
              </a:rPr>
              <a:t>double 3.00;</a:t>
            </a:r>
          </a:p>
          <a:p>
            <a:pPr marL="0" indent="0" eaLnBrk="1" hangingPunct="1">
              <a:spcBef>
                <a:spcPts val="600"/>
              </a:spcBef>
              <a:spcAft>
                <a:spcPts val="600"/>
              </a:spcAft>
              <a:buNone/>
            </a:pPr>
            <a:r>
              <a:rPr lang="en-US" altLang="zh-CN" sz="2200" b="1" dirty="0">
                <a:sym typeface="Wingdings" panose="05000000000000000000" pitchFamily="2" charset="2"/>
              </a:rPr>
              <a:t>    2</a:t>
            </a:r>
            <a:r>
              <a:rPr lang="zh-CN" altLang="en-US" sz="2200" b="1" dirty="0">
                <a:sym typeface="Wingdings" panose="05000000000000000000" pitchFamily="2" charset="2"/>
              </a:rPr>
              <a:t>）执行</a:t>
            </a:r>
            <a:r>
              <a:rPr lang="en-US" altLang="zh-CN" sz="2200" b="1" dirty="0">
                <a:sym typeface="Wingdings" panose="05000000000000000000" pitchFamily="2" charset="2"/>
              </a:rPr>
              <a:t>3.54+3.00</a:t>
            </a:r>
            <a:r>
              <a:rPr lang="zh-CN" altLang="en-US" sz="2200" b="1" dirty="0">
                <a:sym typeface="Wingdings" panose="05000000000000000000" pitchFamily="2" charset="2"/>
              </a:rPr>
              <a:t>结果为</a:t>
            </a:r>
            <a:r>
              <a:rPr lang="en-US" altLang="zh-CN" sz="2200" b="1" dirty="0">
                <a:sym typeface="Wingdings" panose="05000000000000000000" pitchFamily="2" charset="2"/>
              </a:rPr>
              <a:t>6.54;</a:t>
            </a:r>
          </a:p>
          <a:p>
            <a:pPr marL="0" indent="0" eaLnBrk="1" hangingPunct="1">
              <a:spcBef>
                <a:spcPts val="600"/>
              </a:spcBef>
              <a:spcAft>
                <a:spcPts val="600"/>
              </a:spcAft>
              <a:buNone/>
            </a:pPr>
            <a:r>
              <a:rPr lang="en-US" altLang="zh-CN" sz="2200" b="1" dirty="0">
                <a:sym typeface="Wingdings" panose="05000000000000000000" pitchFamily="2" charset="2"/>
              </a:rPr>
              <a:t>    3</a:t>
            </a:r>
            <a:r>
              <a:rPr lang="zh-CN" altLang="en-US" sz="2200" b="1" dirty="0">
                <a:sym typeface="Wingdings" panose="05000000000000000000" pitchFamily="2" charset="2"/>
              </a:rPr>
              <a:t>）将</a:t>
            </a:r>
            <a:r>
              <a:rPr lang="en-US" altLang="zh-CN" sz="2200" b="1" dirty="0">
                <a:sym typeface="Wingdings" panose="05000000000000000000" pitchFamily="2" charset="2"/>
              </a:rPr>
              <a:t>=</a:t>
            </a:r>
            <a:r>
              <a:rPr lang="zh-CN" altLang="en-US" sz="2200" b="1" dirty="0">
                <a:sym typeface="Wingdings" panose="05000000000000000000" pitchFamily="2" charset="2"/>
              </a:rPr>
              <a:t>右边的类型转换为</a:t>
            </a:r>
            <a:r>
              <a:rPr lang="en-US" altLang="zh-CN" sz="2200" b="1" dirty="0">
                <a:sym typeface="Wingdings" panose="05000000000000000000" pitchFamily="2" charset="2"/>
              </a:rPr>
              <a:t>=</a:t>
            </a:r>
            <a:r>
              <a:rPr lang="zh-CN" altLang="en-US" sz="2200" b="1" dirty="0">
                <a:sym typeface="Wingdings" panose="05000000000000000000" pitchFamily="2" charset="2"/>
              </a:rPr>
              <a:t>左边的类型，直接切除小数右边的部份</a:t>
            </a:r>
            <a:r>
              <a:rPr lang="en-US" altLang="zh-CN" sz="2200" b="1" dirty="0">
                <a:sym typeface="Wingdings" panose="05000000000000000000" pitchFamily="2" charset="2"/>
              </a:rPr>
              <a:t>,</a:t>
            </a:r>
            <a:r>
              <a:rPr lang="zh-CN" altLang="en-US" sz="2200" b="1" dirty="0">
                <a:sym typeface="Wingdings" panose="05000000000000000000" pitchFamily="2" charset="2"/>
              </a:rPr>
              <a:t>即</a:t>
            </a:r>
            <a:r>
              <a:rPr lang="en-US" altLang="zh-CN" sz="2200" b="1" dirty="0">
                <a:sym typeface="Wingdings" panose="05000000000000000000" pitchFamily="2" charset="2"/>
              </a:rPr>
              <a:t>6.54</a:t>
            </a:r>
            <a:r>
              <a:rPr lang="zh-CN" altLang="en-US" sz="2200" b="1" dirty="0">
                <a:sym typeface="Wingdings" panose="05000000000000000000" pitchFamily="2" charset="2"/>
              </a:rPr>
              <a:t>变成了</a:t>
            </a:r>
            <a:r>
              <a:rPr lang="en-US" altLang="zh-CN" sz="2200" b="1" dirty="0">
                <a:sym typeface="Wingdings" panose="05000000000000000000" pitchFamily="2" charset="2"/>
              </a:rPr>
              <a:t>6</a:t>
            </a:r>
          </a:p>
          <a:p>
            <a:pPr marL="0" indent="0" eaLnBrk="1" hangingPunct="1">
              <a:spcBef>
                <a:spcPts val="600"/>
              </a:spcBef>
              <a:spcAft>
                <a:spcPts val="600"/>
              </a:spcAft>
              <a:buNone/>
            </a:pPr>
            <a:r>
              <a:rPr lang="en-US" altLang="zh-CN" sz="2200" b="1" dirty="0">
                <a:sym typeface="Wingdings" panose="05000000000000000000" pitchFamily="2" charset="2"/>
              </a:rPr>
              <a:t>    4</a:t>
            </a:r>
            <a:r>
              <a:rPr lang="zh-CN" altLang="en-US" sz="2200" b="1" dirty="0">
                <a:sym typeface="Wingdings" panose="05000000000000000000" pitchFamily="2" charset="2"/>
              </a:rPr>
              <a:t>）将</a:t>
            </a:r>
            <a:r>
              <a:rPr lang="en-US" altLang="zh-CN" sz="2200" b="1" dirty="0">
                <a:sym typeface="Wingdings" panose="05000000000000000000" pitchFamily="2" charset="2"/>
              </a:rPr>
              <a:t>6</a:t>
            </a:r>
            <a:r>
              <a:rPr lang="zh-CN" altLang="en-US" sz="2200" b="1" dirty="0">
                <a:sym typeface="Wingdings" panose="05000000000000000000" pitchFamily="2" charset="2"/>
              </a:rPr>
              <a:t>赋给</a:t>
            </a:r>
            <a:r>
              <a:rPr lang="en-US" altLang="zh-CN" sz="2200" b="1" dirty="0" err="1">
                <a:sym typeface="Wingdings" panose="05000000000000000000" pitchFamily="2" charset="2"/>
              </a:rPr>
              <a:t>ival</a:t>
            </a:r>
            <a:r>
              <a:rPr lang="en-US" altLang="zh-CN" sz="2200" b="1" dirty="0">
                <a:sym typeface="Wingdings" panose="05000000000000000000" pitchFamily="2" charset="2"/>
              </a:rPr>
              <a:t>;</a:t>
            </a:r>
          </a:p>
          <a:p>
            <a:pPr marL="609600" indent="-609600" eaLnBrk="1" hangingPunct="1">
              <a:lnSpc>
                <a:spcPct val="90000"/>
              </a:lnSpc>
              <a:buFont typeface="Wingdings" panose="05000000000000000000" pitchFamily="2" charset="2"/>
              <a:buAutoNum type="arabicPeriod"/>
            </a:pPr>
            <a:endParaRPr lang="zh-CN" altLang="en-US" sz="2400" b="1" dirty="0">
              <a:solidFill>
                <a:schemeClr val="accent2"/>
              </a:solidFill>
            </a:endParaRPr>
          </a:p>
        </p:txBody>
      </p:sp>
    </p:spTree>
    <p:extLst>
      <p:ext uri="{BB962C8B-B14F-4D97-AF65-F5344CB8AC3E}">
        <p14:creationId xmlns:p14="http://schemas.microsoft.com/office/powerpoint/2010/main" val="347421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animEffect transition="in" filter="fade">
                                      <p:cBhvr>
                                        <p:cTn id="11" dur="500"/>
                                        <p:tgtEl>
                                          <p:spTgt spid="37891">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7891">
                                            <p:txEl>
                                              <p:pRg st="3" end="3"/>
                                            </p:txEl>
                                          </p:spTgt>
                                        </p:tgtEl>
                                        <p:attrNameLst>
                                          <p:attrName>style.visibility</p:attrName>
                                        </p:attrNameLst>
                                      </p:cBhvr>
                                      <p:to>
                                        <p:strVal val="visible"/>
                                      </p:to>
                                    </p:set>
                                    <p:animEffect transition="in" filter="fade">
                                      <p:cBhvr>
                                        <p:cTn id="14" dur="500"/>
                                        <p:tgtEl>
                                          <p:spTgt spid="37891">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animEffect transition="in" filter="fade">
                                      <p:cBhvr>
                                        <p:cTn id="19" dur="500"/>
                                        <p:tgtEl>
                                          <p:spTgt spid="3789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7891">
                                            <p:txEl>
                                              <p:pRg st="5" end="5"/>
                                            </p:txEl>
                                          </p:spTgt>
                                        </p:tgtEl>
                                        <p:attrNameLst>
                                          <p:attrName>style.visibility</p:attrName>
                                        </p:attrNameLst>
                                      </p:cBhvr>
                                      <p:to>
                                        <p:strVal val="visible"/>
                                      </p:to>
                                    </p:set>
                                    <p:animEffect transition="in" filter="fade">
                                      <p:cBhvr>
                                        <p:cTn id="24" dur="1000"/>
                                        <p:tgtEl>
                                          <p:spTgt spid="37891">
                                            <p:txEl>
                                              <p:pRg st="5" end="5"/>
                                            </p:txEl>
                                          </p:spTgt>
                                        </p:tgtEl>
                                      </p:cBhvr>
                                    </p:animEffect>
                                    <p:anim calcmode="lin" valueType="num">
                                      <p:cBhvr>
                                        <p:cTn id="25" dur="1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7891">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7891">
                                            <p:txEl>
                                              <p:pRg st="6" end="6"/>
                                            </p:txEl>
                                          </p:spTgt>
                                        </p:tgtEl>
                                        <p:attrNameLst>
                                          <p:attrName>style.visibility</p:attrName>
                                        </p:attrNameLst>
                                      </p:cBhvr>
                                      <p:to>
                                        <p:strVal val="visible"/>
                                      </p:to>
                                    </p:set>
                                    <p:animEffect transition="in" filter="fade">
                                      <p:cBhvr>
                                        <p:cTn id="29" dur="1000"/>
                                        <p:tgtEl>
                                          <p:spTgt spid="37891">
                                            <p:txEl>
                                              <p:pRg st="6" end="6"/>
                                            </p:txEl>
                                          </p:spTgt>
                                        </p:tgtEl>
                                      </p:cBhvr>
                                    </p:animEffect>
                                    <p:anim calcmode="lin" valueType="num">
                                      <p:cBhvr>
                                        <p:cTn id="30" dur="10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7891">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7891">
                                            <p:txEl>
                                              <p:pRg st="7" end="7"/>
                                            </p:txEl>
                                          </p:spTgt>
                                        </p:tgtEl>
                                        <p:attrNameLst>
                                          <p:attrName>style.visibility</p:attrName>
                                        </p:attrNameLst>
                                      </p:cBhvr>
                                      <p:to>
                                        <p:strVal val="visible"/>
                                      </p:to>
                                    </p:set>
                                    <p:animEffect transition="in" filter="fade">
                                      <p:cBhvr>
                                        <p:cTn id="34" dur="1000"/>
                                        <p:tgtEl>
                                          <p:spTgt spid="37891">
                                            <p:txEl>
                                              <p:pRg st="7" end="7"/>
                                            </p:txEl>
                                          </p:spTgt>
                                        </p:tgtEl>
                                      </p:cBhvr>
                                    </p:animEffect>
                                    <p:anim calcmode="lin" valueType="num">
                                      <p:cBhvr>
                                        <p:cTn id="35" dur="10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7891">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7891">
                                            <p:txEl>
                                              <p:pRg st="8" end="8"/>
                                            </p:txEl>
                                          </p:spTgt>
                                        </p:tgtEl>
                                        <p:attrNameLst>
                                          <p:attrName>style.visibility</p:attrName>
                                        </p:attrNameLst>
                                      </p:cBhvr>
                                      <p:to>
                                        <p:strVal val="visible"/>
                                      </p:to>
                                    </p:set>
                                    <p:animEffect transition="in" filter="fade">
                                      <p:cBhvr>
                                        <p:cTn id="39" dur="1000"/>
                                        <p:tgtEl>
                                          <p:spTgt spid="37891">
                                            <p:txEl>
                                              <p:pRg st="8" end="8"/>
                                            </p:txEl>
                                          </p:spTgt>
                                        </p:tgtEl>
                                      </p:cBhvr>
                                    </p:animEffect>
                                    <p:anim calcmode="lin" valueType="num">
                                      <p:cBhvr>
                                        <p:cTn id="40" dur="10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789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xfrm>
            <a:off x="611560" y="118392"/>
            <a:ext cx="7772400" cy="6483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2.8.1  </a:t>
            </a:r>
            <a:r>
              <a:rPr lang="zh-CN" altLang="en-US" sz="3200" b="1" kern="1200" dirty="0">
                <a:solidFill>
                  <a:srgbClr val="C00000"/>
                </a:solidFill>
              </a:rPr>
              <a:t>隐式类型转换</a:t>
            </a:r>
          </a:p>
        </p:txBody>
      </p:sp>
      <p:sp>
        <p:nvSpPr>
          <p:cNvPr id="63490" name="Rectangle 2"/>
          <p:cNvSpPr>
            <a:spLocks noGrp="1" noChangeArrowheads="1"/>
          </p:cNvSpPr>
          <p:nvPr>
            <p:ph idx="1"/>
          </p:nvPr>
        </p:nvSpPr>
        <p:spPr>
          <a:xfrm>
            <a:off x="-11174" y="1052736"/>
            <a:ext cx="9144000" cy="4725144"/>
          </a:xfrm>
        </p:spPr>
        <p:txBody>
          <a:bodyPr/>
          <a:lstStyle/>
          <a:p>
            <a:pPr eaLnBrk="1" hangingPunct="1">
              <a:spcBef>
                <a:spcPts val="600"/>
              </a:spcBef>
              <a:spcAft>
                <a:spcPts val="600"/>
              </a:spcAft>
              <a:buFontTx/>
              <a:buNone/>
            </a:pPr>
            <a:r>
              <a:rPr lang="en-US" altLang="zh-CN" sz="2400" b="1" dirty="0">
                <a:solidFill>
                  <a:srgbClr val="0000CC"/>
                </a:solidFill>
              </a:rPr>
              <a:t>1. </a:t>
            </a:r>
            <a:r>
              <a:rPr lang="zh-CN" altLang="en-US" sz="2400" b="1" dirty="0">
                <a:solidFill>
                  <a:srgbClr val="0000CC"/>
                </a:solidFill>
              </a:rPr>
              <a:t>隐式类型转换的概念</a:t>
            </a:r>
          </a:p>
          <a:p>
            <a:pPr lvl="1" eaLnBrk="1" hangingPunct="1">
              <a:spcBef>
                <a:spcPts val="600"/>
              </a:spcBef>
              <a:spcAft>
                <a:spcPts val="600"/>
              </a:spcAft>
            </a:pPr>
            <a:r>
              <a:rPr lang="en-US" altLang="zh-CN" sz="2200" b="1" dirty="0"/>
              <a:t>C++</a:t>
            </a:r>
            <a:r>
              <a:rPr lang="zh-CN" altLang="en-US" sz="2200" b="1" dirty="0"/>
              <a:t>定义了一套标准数据类型转换的规则，在必要时，</a:t>
            </a:r>
            <a:r>
              <a:rPr lang="en-US" altLang="zh-CN" sz="2200" b="1" dirty="0"/>
              <a:t>C++</a:t>
            </a:r>
            <a:r>
              <a:rPr lang="zh-CN" altLang="en-US" sz="2200" b="1" dirty="0"/>
              <a:t>会用这套转换规则进行数据类型的自动转换。</a:t>
            </a:r>
          </a:p>
          <a:p>
            <a:pPr eaLnBrk="1" hangingPunct="1">
              <a:spcBef>
                <a:spcPts val="600"/>
              </a:spcBef>
              <a:spcAft>
                <a:spcPts val="600"/>
              </a:spcAft>
              <a:buFontTx/>
              <a:buNone/>
            </a:pPr>
            <a:r>
              <a:rPr lang="en-US" altLang="zh-CN" sz="2400" b="1" dirty="0">
                <a:solidFill>
                  <a:srgbClr val="0000CC"/>
                </a:solidFill>
              </a:rPr>
              <a:t>2. </a:t>
            </a:r>
            <a:r>
              <a:rPr lang="zh-CN" altLang="en-US" sz="2400" b="1" dirty="0">
                <a:solidFill>
                  <a:srgbClr val="0000CC"/>
                </a:solidFill>
              </a:rPr>
              <a:t>四种常见的隐式类型转换</a:t>
            </a:r>
          </a:p>
          <a:p>
            <a:pPr lvl="1" eaLnBrk="1" hangingPunct="1">
              <a:spcBef>
                <a:spcPts val="600"/>
              </a:spcBef>
              <a:spcAft>
                <a:spcPts val="600"/>
              </a:spcAft>
              <a:buFontTx/>
              <a:buNone/>
            </a:pPr>
            <a:r>
              <a:rPr lang="zh-CN" altLang="en-US" sz="2200" b="1" dirty="0"/>
              <a:t>① 在混合类型的算术表达式中，最宽的数据类型成为目标类型。</a:t>
            </a:r>
            <a:endParaRPr lang="en-US" altLang="zh-CN" sz="2200" b="1" dirty="0"/>
          </a:p>
          <a:p>
            <a:pPr lvl="1" eaLnBrk="1" hangingPunct="1">
              <a:spcBef>
                <a:spcPts val="600"/>
              </a:spcBef>
              <a:spcAft>
                <a:spcPts val="600"/>
              </a:spcAft>
              <a:buNone/>
            </a:pPr>
            <a:r>
              <a:rPr lang="en-US" altLang="zh-CN" sz="2200" b="1" dirty="0"/>
              <a:t>② </a:t>
            </a:r>
            <a:r>
              <a:rPr lang="zh-CN" altLang="en-US" sz="2200" b="1" dirty="0"/>
              <a:t>用一种类型的表达式赋予另一种类型的对象，目标类型是被赋值的类型对象。</a:t>
            </a:r>
          </a:p>
          <a:p>
            <a:pPr lvl="1" eaLnBrk="1" hangingPunct="1">
              <a:spcBef>
                <a:spcPts val="600"/>
              </a:spcBef>
              <a:spcAft>
                <a:spcPts val="600"/>
              </a:spcAft>
              <a:buNone/>
            </a:pPr>
            <a:r>
              <a:rPr lang="zh-CN" altLang="en-US" sz="2200" b="1" dirty="0"/>
              <a:t>③ 把一个表达式传给一个函数调用，表达式的类型与形参的类型不同，目标类型是形式参数的类型；</a:t>
            </a:r>
          </a:p>
          <a:p>
            <a:pPr lvl="1" eaLnBrk="1" hangingPunct="1">
              <a:spcBef>
                <a:spcPts val="600"/>
              </a:spcBef>
              <a:spcAft>
                <a:spcPts val="600"/>
              </a:spcAft>
              <a:buNone/>
            </a:pPr>
            <a:r>
              <a:rPr lang="zh-CN" altLang="en-US" sz="2200" b="1" dirty="0"/>
              <a:t>④ 从一个函数返回一个类型，表达式的类型与返回类型不符，目标类型是返回类型。</a:t>
            </a:r>
          </a:p>
          <a:p>
            <a:pPr lvl="1" eaLnBrk="1" hangingPunct="1">
              <a:buFontTx/>
              <a:buNone/>
            </a:pPr>
            <a:endParaRPr lang="zh-CN" altLang="en-US"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42" y="5771855"/>
            <a:ext cx="871296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309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0">
                                            <p:txEl>
                                              <p:pRg st="1" end="1"/>
                                            </p:txEl>
                                          </p:spTgt>
                                        </p:tgtEl>
                                        <p:attrNameLst>
                                          <p:attrName>style.visibility</p:attrName>
                                        </p:attrNameLst>
                                      </p:cBhvr>
                                      <p:to>
                                        <p:strVal val="visible"/>
                                      </p:to>
                                    </p:set>
                                    <p:animEffect transition="in" filter="fade">
                                      <p:cBhvr>
                                        <p:cTn id="7" dur="500"/>
                                        <p:tgtEl>
                                          <p:spTgt spid="634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3490">
                                            <p:txEl>
                                              <p:pRg st="3" end="3"/>
                                            </p:txEl>
                                          </p:spTgt>
                                        </p:tgtEl>
                                        <p:attrNameLst>
                                          <p:attrName>style.visibility</p:attrName>
                                        </p:attrNameLst>
                                      </p:cBhvr>
                                      <p:to>
                                        <p:strVal val="visible"/>
                                      </p:to>
                                    </p:set>
                                    <p:animEffect transition="in" filter="fade">
                                      <p:cBhvr>
                                        <p:cTn id="16" dur="500"/>
                                        <p:tgtEl>
                                          <p:spTgt spid="6349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3490">
                                            <p:txEl>
                                              <p:pRg st="4" end="4"/>
                                            </p:txEl>
                                          </p:spTgt>
                                        </p:tgtEl>
                                        <p:attrNameLst>
                                          <p:attrName>style.visibility</p:attrName>
                                        </p:attrNameLst>
                                      </p:cBhvr>
                                      <p:to>
                                        <p:strVal val="visible"/>
                                      </p:to>
                                    </p:set>
                                    <p:animEffect transition="in" filter="fade">
                                      <p:cBhvr>
                                        <p:cTn id="19" dur="500"/>
                                        <p:tgtEl>
                                          <p:spTgt spid="6349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3490">
                                            <p:txEl>
                                              <p:pRg st="5" end="5"/>
                                            </p:txEl>
                                          </p:spTgt>
                                        </p:tgtEl>
                                        <p:attrNameLst>
                                          <p:attrName>style.visibility</p:attrName>
                                        </p:attrNameLst>
                                      </p:cBhvr>
                                      <p:to>
                                        <p:strVal val="visible"/>
                                      </p:to>
                                    </p:set>
                                    <p:animEffect transition="in" filter="fade">
                                      <p:cBhvr>
                                        <p:cTn id="22" dur="500"/>
                                        <p:tgtEl>
                                          <p:spTgt spid="6349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3490">
                                            <p:txEl>
                                              <p:pRg st="6" end="6"/>
                                            </p:txEl>
                                          </p:spTgt>
                                        </p:tgtEl>
                                        <p:attrNameLst>
                                          <p:attrName>style.visibility</p:attrName>
                                        </p:attrNameLst>
                                      </p:cBhvr>
                                      <p:to>
                                        <p:strVal val="visible"/>
                                      </p:to>
                                    </p:set>
                                    <p:animEffect transition="in" filter="fade">
                                      <p:cBhvr>
                                        <p:cTn id="25" dur="500"/>
                                        <p:tgtEl>
                                          <p:spTgt spid="6349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1000"/>
                                        <p:tgtEl>
                                          <p:spTgt spid="2050"/>
                                        </p:tgtEl>
                                      </p:cBhvr>
                                    </p:animEffect>
                                    <p:anim calcmode="lin" valueType="num">
                                      <p:cBhvr>
                                        <p:cTn id="31" dur="1000" fill="hold"/>
                                        <p:tgtEl>
                                          <p:spTgt spid="2050"/>
                                        </p:tgtEl>
                                        <p:attrNameLst>
                                          <p:attrName>ppt_x</p:attrName>
                                        </p:attrNameLst>
                                      </p:cBhvr>
                                      <p:tavLst>
                                        <p:tav tm="0">
                                          <p:val>
                                            <p:strVal val="#ppt_x"/>
                                          </p:val>
                                        </p:tav>
                                        <p:tav tm="100000">
                                          <p:val>
                                            <p:strVal val="#ppt_x"/>
                                          </p:val>
                                        </p:tav>
                                      </p:tavLst>
                                    </p:anim>
                                    <p:anim calcmode="lin" valueType="num">
                                      <p:cBhvr>
                                        <p:cTn id="32"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653367" y="55075"/>
            <a:ext cx="7772400" cy="7816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2.8.2 </a:t>
            </a:r>
            <a:r>
              <a:rPr lang="zh-CN" altLang="en-US" sz="3200" b="1" kern="1200" dirty="0">
                <a:solidFill>
                  <a:srgbClr val="C00000"/>
                </a:solidFill>
              </a:rPr>
              <a:t>显式类型转换</a:t>
            </a:r>
          </a:p>
        </p:txBody>
      </p:sp>
      <p:sp>
        <p:nvSpPr>
          <p:cNvPr id="56323" name="Rectangle 2"/>
          <p:cNvSpPr>
            <a:spLocks noGrp="1" noChangeArrowheads="1"/>
          </p:cNvSpPr>
          <p:nvPr>
            <p:ph idx="1"/>
          </p:nvPr>
        </p:nvSpPr>
        <p:spPr>
          <a:xfrm>
            <a:off x="0" y="1268760"/>
            <a:ext cx="9144000" cy="5112568"/>
          </a:xfrm>
        </p:spPr>
        <p:txBody>
          <a:bodyPr/>
          <a:lstStyle/>
          <a:p>
            <a:pPr marL="514350" indent="-514350" eaLnBrk="1" hangingPunct="1">
              <a:buFontTx/>
              <a:buAutoNum type="arabicPeriod"/>
            </a:pPr>
            <a:r>
              <a:rPr lang="zh-CN" altLang="en-US" sz="2400" b="1" dirty="0">
                <a:solidFill>
                  <a:srgbClr val="0000CC"/>
                </a:solidFill>
              </a:rPr>
              <a:t>显式类型转换</a:t>
            </a:r>
            <a:endParaRPr lang="en-US" altLang="zh-CN" sz="2400" b="1" dirty="0">
              <a:solidFill>
                <a:srgbClr val="0000CC"/>
              </a:solidFill>
            </a:endParaRPr>
          </a:p>
          <a:p>
            <a:pPr lvl="1" eaLnBrk="1" hangingPunct="1"/>
            <a:r>
              <a:rPr lang="zh-CN" altLang="en-US" sz="2200" b="1" dirty="0"/>
              <a:t>显式类型转换也称强制类型转换（</a:t>
            </a:r>
            <a:r>
              <a:rPr lang="en-US" altLang="zh-CN" sz="2200" b="1" dirty="0"/>
              <a:t>cast)</a:t>
            </a:r>
            <a:r>
              <a:rPr lang="zh-CN" altLang="en-US" sz="2200" b="1" dirty="0"/>
              <a:t>，有时需要强制类型转换，但它也是错误的根源，因为它关闭了编译器的类型检查机制</a:t>
            </a:r>
            <a:r>
              <a:rPr lang="zh-CN" altLang="en-US" sz="2200" b="1" dirty="0" smtClean="0"/>
              <a:t>。</a:t>
            </a:r>
            <a:endParaRPr lang="en-US" altLang="zh-CN" sz="2200" b="1" dirty="0" smtClean="0"/>
          </a:p>
          <a:p>
            <a:pPr lvl="1" eaLnBrk="1" hangingPunct="1"/>
            <a:r>
              <a:rPr lang="en-US" altLang="zh-CN" sz="2200" b="1" dirty="0" smtClean="0"/>
              <a:t>C</a:t>
            </a:r>
            <a:r>
              <a:rPr lang="zh-CN" altLang="en-US" sz="2200" b="1" dirty="0"/>
              <a:t>中的转换形式：</a:t>
            </a:r>
            <a:r>
              <a:rPr lang="zh-CN" altLang="en-US" sz="2200" b="1" dirty="0">
                <a:solidFill>
                  <a:srgbClr val="FF0000"/>
                </a:solidFill>
              </a:rPr>
              <a:t>（类型说明）表达式；</a:t>
            </a:r>
          </a:p>
          <a:p>
            <a:pPr lvl="1" eaLnBrk="1" hangingPunct="1">
              <a:buFontTx/>
              <a:buNone/>
            </a:pPr>
            <a:r>
              <a:rPr lang="zh-CN" altLang="en-US" sz="2000" dirty="0"/>
              <a:t>	</a:t>
            </a:r>
            <a:r>
              <a:rPr lang="en-US" altLang="zh-CN" sz="2000" b="1" dirty="0"/>
              <a:t>int </a:t>
            </a:r>
            <a:r>
              <a:rPr lang="en-US" altLang="zh-CN" sz="2000" b="1" dirty="0" err="1"/>
              <a:t>i</a:t>
            </a:r>
            <a:r>
              <a:rPr lang="en-US" altLang="zh-CN" sz="2000" b="1" dirty="0"/>
              <a:t> = 100;</a:t>
            </a:r>
          </a:p>
          <a:p>
            <a:pPr lvl="1" eaLnBrk="1" hangingPunct="1">
              <a:buFontTx/>
              <a:buNone/>
            </a:pPr>
            <a:r>
              <a:rPr lang="en-US" altLang="zh-CN" sz="2000" b="1" dirty="0"/>
              <a:t>	float f = (float) </a:t>
            </a:r>
            <a:r>
              <a:rPr lang="en-US" altLang="zh-CN" sz="2000" b="1" dirty="0" err="1"/>
              <a:t>i</a:t>
            </a:r>
            <a:r>
              <a:rPr lang="en-US" altLang="zh-CN" sz="2000" b="1" dirty="0"/>
              <a:t>;</a:t>
            </a:r>
          </a:p>
          <a:p>
            <a:pPr lvl="1" eaLnBrk="1" hangingPunct="1">
              <a:buFontTx/>
              <a:buNone/>
            </a:pPr>
            <a:r>
              <a:rPr lang="en-US" altLang="zh-CN" sz="2000" b="1" dirty="0"/>
              <a:t>	void * p;</a:t>
            </a:r>
          </a:p>
          <a:p>
            <a:pPr lvl="1" eaLnBrk="1" hangingPunct="1">
              <a:buFontTx/>
              <a:buNone/>
            </a:pPr>
            <a:r>
              <a:rPr lang="en-US" altLang="zh-CN" sz="2000" b="1" dirty="0"/>
              <a:t>	char * </a:t>
            </a:r>
            <a:r>
              <a:rPr lang="en-US" altLang="zh-CN" sz="2000" b="1" dirty="0" err="1"/>
              <a:t>cp</a:t>
            </a:r>
            <a:r>
              <a:rPr lang="en-US" altLang="zh-CN" sz="2000" b="1" dirty="0"/>
              <a:t> = (char *) p;</a:t>
            </a:r>
          </a:p>
          <a:p>
            <a:pPr lvl="1" eaLnBrk="1" hangingPunct="1"/>
            <a:r>
              <a:rPr lang="en-US" altLang="zh-CN" sz="2200" b="1" dirty="0"/>
              <a:t>C++</a:t>
            </a:r>
            <a:r>
              <a:rPr lang="zh-CN" altLang="en-US" sz="2200" b="1" dirty="0"/>
              <a:t>中的转换形式：</a:t>
            </a:r>
            <a:r>
              <a:rPr lang="zh-CN" altLang="en-US" sz="2200" b="1" dirty="0">
                <a:solidFill>
                  <a:srgbClr val="FF0000"/>
                </a:solidFill>
              </a:rPr>
              <a:t>类型名称（表达式）；</a:t>
            </a:r>
          </a:p>
          <a:p>
            <a:pPr lvl="1" eaLnBrk="1" hangingPunct="1">
              <a:buFontTx/>
              <a:buNone/>
            </a:pPr>
            <a:r>
              <a:rPr lang="zh-CN" altLang="en-US" sz="2000" b="1" dirty="0"/>
              <a:t>	</a:t>
            </a:r>
            <a:r>
              <a:rPr lang="en-US" altLang="zh-CN" sz="2000" b="1" dirty="0"/>
              <a:t>int </a:t>
            </a:r>
            <a:r>
              <a:rPr lang="en-US" altLang="zh-CN" sz="2000" b="1" dirty="0" err="1"/>
              <a:t>i</a:t>
            </a:r>
            <a:r>
              <a:rPr lang="en-US" altLang="zh-CN" sz="2000" b="1" dirty="0"/>
              <a:t> = 100;</a:t>
            </a:r>
          </a:p>
          <a:p>
            <a:pPr lvl="1" eaLnBrk="1" hangingPunct="1">
              <a:buFontTx/>
              <a:buNone/>
            </a:pPr>
            <a:r>
              <a:rPr lang="en-US" altLang="zh-CN" sz="2000" b="1" dirty="0"/>
              <a:t>	float f = float (</a:t>
            </a:r>
            <a:r>
              <a:rPr lang="en-US" altLang="zh-CN" sz="2000" b="1" dirty="0" err="1"/>
              <a:t>i</a:t>
            </a:r>
            <a:r>
              <a:rPr lang="en-US" altLang="zh-CN" sz="2000" b="1" dirty="0"/>
              <a:t>);</a:t>
            </a:r>
          </a:p>
          <a:p>
            <a:pPr lvl="1" eaLnBrk="1" hangingPunct="1">
              <a:buFontTx/>
              <a:buNone/>
            </a:pPr>
            <a:r>
              <a:rPr lang="en-US" altLang="zh-CN" sz="2000" b="1" dirty="0"/>
              <a:t>	void * p;</a:t>
            </a:r>
          </a:p>
          <a:p>
            <a:pPr lvl="1" eaLnBrk="1" hangingPunct="1">
              <a:buFontTx/>
              <a:buNone/>
            </a:pPr>
            <a:r>
              <a:rPr lang="en-US" altLang="zh-CN" sz="2000" b="1" dirty="0"/>
              <a:t>	char * </a:t>
            </a:r>
            <a:r>
              <a:rPr lang="en-US" altLang="zh-CN" sz="2000" b="1" dirty="0" err="1"/>
              <a:t>cp</a:t>
            </a:r>
            <a:r>
              <a:rPr lang="en-US" altLang="zh-CN" sz="2000" b="1" dirty="0"/>
              <a:t> = char * (p);</a:t>
            </a:r>
            <a:endParaRPr lang="zh-CN" altLang="en-US" sz="2000" b="1" dirty="0"/>
          </a:p>
        </p:txBody>
      </p:sp>
    </p:spTree>
    <p:extLst>
      <p:ext uri="{BB962C8B-B14F-4D97-AF65-F5344CB8AC3E}">
        <p14:creationId xmlns:p14="http://schemas.microsoft.com/office/powerpoint/2010/main" val="1572139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animEffect transition="in" filter="fade">
                                      <p:cBhvr>
                                        <p:cTn id="15" dur="500"/>
                                        <p:tgtEl>
                                          <p:spTgt spid="5632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6323">
                                            <p:txEl>
                                              <p:pRg st="4" end="4"/>
                                            </p:txEl>
                                          </p:spTgt>
                                        </p:tgtEl>
                                        <p:attrNameLst>
                                          <p:attrName>style.visibility</p:attrName>
                                        </p:attrNameLst>
                                      </p:cBhvr>
                                      <p:to>
                                        <p:strVal val="visible"/>
                                      </p:to>
                                    </p:set>
                                    <p:animEffect transition="in" filter="fade">
                                      <p:cBhvr>
                                        <p:cTn id="18" dur="500"/>
                                        <p:tgtEl>
                                          <p:spTgt spid="5632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6323">
                                            <p:txEl>
                                              <p:pRg st="5" end="5"/>
                                            </p:txEl>
                                          </p:spTgt>
                                        </p:tgtEl>
                                        <p:attrNameLst>
                                          <p:attrName>style.visibility</p:attrName>
                                        </p:attrNameLst>
                                      </p:cBhvr>
                                      <p:to>
                                        <p:strVal val="visible"/>
                                      </p:to>
                                    </p:set>
                                    <p:animEffect transition="in" filter="fade">
                                      <p:cBhvr>
                                        <p:cTn id="21" dur="500"/>
                                        <p:tgtEl>
                                          <p:spTgt spid="5632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6323">
                                            <p:txEl>
                                              <p:pRg st="6" end="6"/>
                                            </p:txEl>
                                          </p:spTgt>
                                        </p:tgtEl>
                                        <p:attrNameLst>
                                          <p:attrName>style.visibility</p:attrName>
                                        </p:attrNameLst>
                                      </p:cBhvr>
                                      <p:to>
                                        <p:strVal val="visible"/>
                                      </p:to>
                                    </p:set>
                                    <p:animEffect transition="in" filter="fade">
                                      <p:cBhvr>
                                        <p:cTn id="24" dur="500"/>
                                        <p:tgtEl>
                                          <p:spTgt spid="5632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6323">
                                            <p:txEl>
                                              <p:pRg st="8" end="8"/>
                                            </p:txEl>
                                          </p:spTgt>
                                        </p:tgtEl>
                                        <p:attrNameLst>
                                          <p:attrName>style.visibility</p:attrName>
                                        </p:attrNameLst>
                                      </p:cBhvr>
                                      <p:to>
                                        <p:strVal val="visible"/>
                                      </p:to>
                                    </p:set>
                                    <p:animEffect transition="in" filter="fade">
                                      <p:cBhvr>
                                        <p:cTn id="33" dur="500"/>
                                        <p:tgtEl>
                                          <p:spTgt spid="5632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6323">
                                            <p:txEl>
                                              <p:pRg st="9" end="9"/>
                                            </p:txEl>
                                          </p:spTgt>
                                        </p:tgtEl>
                                        <p:attrNameLst>
                                          <p:attrName>style.visibility</p:attrName>
                                        </p:attrNameLst>
                                      </p:cBhvr>
                                      <p:to>
                                        <p:strVal val="visible"/>
                                      </p:to>
                                    </p:set>
                                    <p:animEffect transition="in" filter="fade">
                                      <p:cBhvr>
                                        <p:cTn id="36" dur="500"/>
                                        <p:tgtEl>
                                          <p:spTgt spid="5632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6323">
                                            <p:txEl>
                                              <p:pRg st="10" end="10"/>
                                            </p:txEl>
                                          </p:spTgt>
                                        </p:tgtEl>
                                        <p:attrNameLst>
                                          <p:attrName>style.visibility</p:attrName>
                                        </p:attrNameLst>
                                      </p:cBhvr>
                                      <p:to>
                                        <p:strVal val="visible"/>
                                      </p:to>
                                    </p:set>
                                    <p:animEffect transition="in" filter="fade">
                                      <p:cBhvr>
                                        <p:cTn id="39" dur="500"/>
                                        <p:tgtEl>
                                          <p:spTgt spid="5632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6323">
                                            <p:txEl>
                                              <p:pRg st="11" end="11"/>
                                            </p:txEl>
                                          </p:spTgt>
                                        </p:tgtEl>
                                        <p:attrNameLst>
                                          <p:attrName>style.visibility</p:attrName>
                                        </p:attrNameLst>
                                      </p:cBhvr>
                                      <p:to>
                                        <p:strVal val="visible"/>
                                      </p:to>
                                    </p:set>
                                    <p:animEffect transition="in" filter="fade">
                                      <p:cBhvr>
                                        <p:cTn id="42" dur="500"/>
                                        <p:tgtEl>
                                          <p:spTgt spid="56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685800" y="116632"/>
            <a:ext cx="7772400" cy="72037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2.8.2 </a:t>
            </a:r>
            <a:r>
              <a:rPr lang="zh-CN" altLang="en-US" sz="3200" b="1" kern="1200" dirty="0">
                <a:solidFill>
                  <a:srgbClr val="C00000"/>
                </a:solidFill>
              </a:rPr>
              <a:t>显式类型转换</a:t>
            </a:r>
          </a:p>
        </p:txBody>
      </p:sp>
      <p:sp>
        <p:nvSpPr>
          <p:cNvPr id="57347" name="Rectangle 2"/>
          <p:cNvSpPr>
            <a:spLocks noGrp="1" noChangeArrowheads="1"/>
          </p:cNvSpPr>
          <p:nvPr>
            <p:ph idx="1"/>
          </p:nvPr>
        </p:nvSpPr>
        <p:spPr>
          <a:xfrm>
            <a:off x="0" y="1124744"/>
            <a:ext cx="9144000" cy="5544616"/>
          </a:xfrm>
        </p:spPr>
        <p:txBody>
          <a:bodyPr/>
          <a:lstStyle/>
          <a:p>
            <a:pPr eaLnBrk="1" hangingPunct="1">
              <a:spcBef>
                <a:spcPts val="600"/>
              </a:spcBef>
              <a:spcAft>
                <a:spcPts val="600"/>
              </a:spcAft>
              <a:buFontTx/>
              <a:buNone/>
            </a:pPr>
            <a:r>
              <a:rPr lang="en-US" altLang="zh-CN" sz="2400" b="1" dirty="0">
                <a:solidFill>
                  <a:srgbClr val="0000CC"/>
                </a:solidFill>
              </a:rPr>
              <a:t>2. C++</a:t>
            </a:r>
            <a:r>
              <a:rPr lang="zh-CN" altLang="en-US" sz="2400" b="1" dirty="0">
                <a:solidFill>
                  <a:srgbClr val="0000CC"/>
                </a:solidFill>
              </a:rPr>
              <a:t>中强制类型转换的几种形式</a:t>
            </a:r>
          </a:p>
          <a:p>
            <a:pPr lvl="1" eaLnBrk="1" hangingPunct="1">
              <a:spcBef>
                <a:spcPts val="600"/>
              </a:spcBef>
              <a:spcAft>
                <a:spcPts val="600"/>
              </a:spcAft>
              <a:buFontTx/>
              <a:buNone/>
            </a:pPr>
            <a:r>
              <a:rPr lang="en-US" altLang="zh-CN" sz="2400" b="1" dirty="0">
                <a:solidFill>
                  <a:srgbClr val="FF0000"/>
                </a:solidFill>
              </a:rPr>
              <a:t>cast-name&lt;type&gt;(expression</a:t>
            </a:r>
            <a:r>
              <a:rPr lang="en-US" altLang="zh-CN" sz="2400" b="1" dirty="0" smtClean="0">
                <a:solidFill>
                  <a:srgbClr val="FF0000"/>
                </a:solidFill>
              </a:rPr>
              <a:t>);</a:t>
            </a:r>
            <a:r>
              <a:rPr lang="zh-CN" altLang="en-US" sz="2400" b="1" dirty="0" smtClean="0"/>
              <a:t>其中</a:t>
            </a:r>
            <a:r>
              <a:rPr lang="zh-CN" altLang="en-US" sz="2400" b="1" dirty="0"/>
              <a:t>的</a:t>
            </a:r>
            <a:r>
              <a:rPr lang="en-US" altLang="zh-CN" sz="2400" b="1" dirty="0"/>
              <a:t>cast-name</a:t>
            </a:r>
            <a:r>
              <a:rPr lang="zh-CN" altLang="en-US" sz="2400" b="1" dirty="0"/>
              <a:t>可以为：</a:t>
            </a:r>
            <a:endParaRPr lang="en-US" altLang="zh-CN" sz="2400" b="1" dirty="0"/>
          </a:p>
          <a:p>
            <a:pPr lvl="1" eaLnBrk="1" hangingPunct="1">
              <a:spcBef>
                <a:spcPts val="600"/>
              </a:spcBef>
              <a:spcAft>
                <a:spcPts val="600"/>
              </a:spcAft>
              <a:buFontTx/>
              <a:buChar char="–"/>
            </a:pPr>
            <a:r>
              <a:rPr lang="en-US" altLang="zh-CN" sz="2000" b="1" dirty="0" err="1"/>
              <a:t>static_cast</a:t>
            </a:r>
            <a:r>
              <a:rPr lang="en-US" altLang="zh-CN" sz="2000" b="1" dirty="0"/>
              <a:t>   :</a:t>
            </a:r>
            <a:r>
              <a:rPr lang="zh-CN" altLang="en-US" sz="2000" b="1" dirty="0"/>
              <a:t>静态转换，主要用于标准类型之间的转换。</a:t>
            </a:r>
            <a:endParaRPr lang="en-US" altLang="zh-CN" sz="2000" b="1" dirty="0"/>
          </a:p>
          <a:p>
            <a:pPr lvl="1" eaLnBrk="1" hangingPunct="1">
              <a:spcBef>
                <a:spcPts val="600"/>
              </a:spcBef>
              <a:spcAft>
                <a:spcPts val="600"/>
              </a:spcAft>
            </a:pPr>
            <a:r>
              <a:rPr lang="en-US" altLang="zh-CN" sz="2000" b="1" dirty="0" err="1"/>
              <a:t>dynamic_cast</a:t>
            </a:r>
            <a:r>
              <a:rPr lang="zh-CN" altLang="en-US" sz="2000" b="1" dirty="0"/>
              <a:t>：动态转换，主要用于基类和派生类对象指针间的转换。</a:t>
            </a:r>
            <a:endParaRPr lang="en-US" altLang="zh-CN" sz="2000" b="1" dirty="0"/>
          </a:p>
          <a:p>
            <a:pPr lvl="1" eaLnBrk="1" hangingPunct="1">
              <a:spcBef>
                <a:spcPts val="600"/>
              </a:spcBef>
              <a:spcAft>
                <a:spcPts val="600"/>
              </a:spcAft>
              <a:buFontTx/>
              <a:buChar char="–"/>
            </a:pPr>
            <a:r>
              <a:rPr lang="en-US" altLang="zh-CN" sz="2000" b="1" dirty="0" err="1"/>
              <a:t>const_cast</a:t>
            </a:r>
            <a:r>
              <a:rPr lang="en-US" altLang="zh-CN" sz="2000" b="1" dirty="0"/>
              <a:t>   </a:t>
            </a:r>
            <a:r>
              <a:rPr lang="zh-CN" altLang="en-US" sz="2000" b="1" dirty="0"/>
              <a:t>：常量转换，强制转换</a:t>
            </a:r>
            <a:r>
              <a:rPr lang="en-US" altLang="zh-CN" sz="2000" b="1" dirty="0"/>
              <a:t>const</a:t>
            </a:r>
            <a:r>
              <a:rPr lang="zh-CN" altLang="en-US" sz="2000" b="1" dirty="0"/>
              <a:t>或</a:t>
            </a:r>
            <a:r>
              <a:rPr lang="en-US" altLang="zh-CN" sz="2000" b="1" dirty="0"/>
              <a:t>volatile</a:t>
            </a:r>
            <a:r>
              <a:rPr lang="zh-CN" altLang="en-US" sz="2000" b="1" dirty="0"/>
              <a:t>的数据。</a:t>
            </a:r>
            <a:endParaRPr lang="en-US" altLang="zh-CN" sz="2000" b="1" dirty="0"/>
          </a:p>
          <a:p>
            <a:pPr lvl="1" eaLnBrk="1" hangingPunct="1">
              <a:spcBef>
                <a:spcPts val="600"/>
              </a:spcBef>
              <a:spcAft>
                <a:spcPts val="600"/>
              </a:spcAft>
            </a:pPr>
            <a:r>
              <a:rPr lang="en-US" altLang="zh-CN" sz="2000" b="1" dirty="0" err="1"/>
              <a:t>reinterpret_cast</a:t>
            </a:r>
            <a:r>
              <a:rPr lang="zh-CN" altLang="en-US" sz="2000" b="1" dirty="0"/>
              <a:t>：重新解释强制转换，用于不相关类型转换，如将</a:t>
            </a:r>
            <a:r>
              <a:rPr lang="en-US" altLang="zh-CN" sz="2000" b="1" dirty="0"/>
              <a:t>int</a:t>
            </a:r>
            <a:r>
              <a:rPr lang="zh-CN" altLang="en-US" sz="2000" b="1" dirty="0"/>
              <a:t>转换成指针等。</a:t>
            </a:r>
          </a:p>
          <a:p>
            <a:pPr lvl="1" eaLnBrk="1" hangingPunct="1">
              <a:buFontTx/>
              <a:buNone/>
            </a:pPr>
            <a:r>
              <a:rPr lang="zh-CN" altLang="en-US" sz="2000" b="1" dirty="0"/>
              <a:t>例</a:t>
            </a:r>
            <a:r>
              <a:rPr lang="zh-CN" altLang="en-US" sz="2000" b="1" dirty="0" smtClean="0"/>
              <a:t>：</a:t>
            </a:r>
            <a:r>
              <a:rPr lang="en-US" altLang="zh-CN" sz="2000" b="1" dirty="0" smtClean="0"/>
              <a:t>double </a:t>
            </a:r>
            <a:r>
              <a:rPr lang="en-US" altLang="zh-CN" sz="2000" b="1" dirty="0"/>
              <a:t>b=-67.89;</a:t>
            </a:r>
          </a:p>
          <a:p>
            <a:pPr eaLnBrk="1" hangingPunct="1">
              <a:buFontTx/>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a:t>c=b;</a:t>
            </a:r>
          </a:p>
          <a:p>
            <a:pPr eaLnBrk="1" hangingPunct="1">
              <a:buFontTx/>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a:t>c=</a:t>
            </a:r>
            <a:r>
              <a:rPr lang="en-US" altLang="zh-CN" sz="2000" b="1" dirty="0" err="1"/>
              <a:t>static_cast</a:t>
            </a:r>
            <a:r>
              <a:rPr lang="en-US" altLang="zh-CN" sz="2000" b="1" dirty="0"/>
              <a:t>&lt;int&gt;(b</a:t>
            </a:r>
            <a:r>
              <a:rPr lang="en-US" altLang="zh-CN" sz="2000" b="1" dirty="0" smtClean="0"/>
              <a:t>);</a:t>
            </a:r>
          </a:p>
          <a:p>
            <a:pPr eaLnBrk="1" hangingPunct="1">
              <a:buFontTx/>
              <a:buNone/>
            </a:pPr>
            <a:r>
              <a:rPr lang="en-US" altLang="zh-CN" sz="2000" b="1" dirty="0"/>
              <a:t>	</a:t>
            </a:r>
            <a:r>
              <a:rPr lang="en-US" altLang="zh-CN" sz="2000" b="1" dirty="0" smtClean="0"/>
              <a:t>	</a:t>
            </a: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a:t>
            </a:r>
            <a:r>
              <a:rPr lang="en-US" altLang="zh-CN" sz="2000" b="1" dirty="0" smtClean="0"/>
              <a:t>;</a:t>
            </a:r>
          </a:p>
          <a:p>
            <a:pPr eaLnBrk="1" hangingPunct="1">
              <a:buFontTx/>
              <a:buNone/>
            </a:pPr>
            <a:r>
              <a:rPr lang="en-US" altLang="zh-CN" sz="2000" b="1" dirty="0" smtClean="0"/>
              <a:t>		  char *c=“try fly”;</a:t>
            </a:r>
          </a:p>
          <a:p>
            <a:pPr eaLnBrk="1" hangingPunct="1">
              <a:buFontTx/>
              <a:buNone/>
            </a:pPr>
            <a:r>
              <a:rPr lang="en-US" altLang="zh-CN" sz="2000" b="1" dirty="0"/>
              <a:t>	</a:t>
            </a:r>
            <a:r>
              <a:rPr lang="en-US" altLang="zh-CN" sz="2000" b="1" dirty="0" smtClean="0"/>
              <a:t>	 </a:t>
            </a:r>
            <a:r>
              <a:rPr lang="en-US" altLang="zh-CN" sz="2000" b="1" dirty="0"/>
              <a:t> </a:t>
            </a:r>
            <a:r>
              <a:rPr lang="en-US" altLang="zh-CN" sz="2000" b="1" dirty="0" err="1" smtClean="0"/>
              <a:t>i</a:t>
            </a:r>
            <a:r>
              <a:rPr lang="en-US" altLang="zh-CN" sz="2000" b="1" dirty="0" smtClean="0"/>
              <a:t>=</a:t>
            </a:r>
            <a:r>
              <a:rPr lang="en-US" altLang="zh-CN" sz="2000" b="1" dirty="0" err="1" smtClean="0"/>
              <a:t>reinterpret_cast</a:t>
            </a:r>
            <a:r>
              <a:rPr lang="en-US" altLang="zh-CN" sz="2000" b="1" dirty="0" smtClean="0"/>
              <a:t>&lt;</a:t>
            </a:r>
            <a:r>
              <a:rPr lang="en-US" altLang="zh-CN" sz="2000" b="1" dirty="0" err="1" smtClean="0"/>
              <a:t>int</a:t>
            </a:r>
            <a:r>
              <a:rPr lang="en-US" altLang="zh-CN" sz="2000" b="1" dirty="0" smtClean="0"/>
              <a:t>&gt;(c);</a:t>
            </a:r>
            <a:endParaRPr lang="en-US" altLang="zh-CN" sz="2000" b="1" dirty="0"/>
          </a:p>
        </p:txBody>
      </p:sp>
    </p:spTree>
    <p:extLst>
      <p:ext uri="{BB962C8B-B14F-4D97-AF65-F5344CB8AC3E}">
        <p14:creationId xmlns:p14="http://schemas.microsoft.com/office/powerpoint/2010/main" val="3895004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animEffect transition="in" filter="fade">
                                      <p:cBhvr>
                                        <p:cTn id="11" dur="500"/>
                                        <p:tgtEl>
                                          <p:spTgt spid="57347">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7347">
                                            <p:txEl>
                                              <p:pRg st="3" end="3"/>
                                            </p:txEl>
                                          </p:spTgt>
                                        </p:tgtEl>
                                        <p:attrNameLst>
                                          <p:attrName>style.visibility</p:attrName>
                                        </p:attrNameLst>
                                      </p:cBhvr>
                                      <p:to>
                                        <p:strVal val="visible"/>
                                      </p:to>
                                    </p:set>
                                    <p:animEffect transition="in" filter="fade">
                                      <p:cBhvr>
                                        <p:cTn id="14" dur="500"/>
                                        <p:tgtEl>
                                          <p:spTgt spid="57347">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fade">
                                      <p:cBhvr>
                                        <p:cTn id="17" dur="500"/>
                                        <p:tgtEl>
                                          <p:spTgt spid="5734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7347">
                                            <p:txEl>
                                              <p:pRg st="5" end="5"/>
                                            </p:txEl>
                                          </p:spTgt>
                                        </p:tgtEl>
                                        <p:attrNameLst>
                                          <p:attrName>style.visibility</p:attrName>
                                        </p:attrNameLst>
                                      </p:cBhvr>
                                      <p:to>
                                        <p:strVal val="visible"/>
                                      </p:to>
                                    </p:set>
                                    <p:animEffect transition="in" filter="fade">
                                      <p:cBhvr>
                                        <p:cTn id="20" dur="500"/>
                                        <p:tgtEl>
                                          <p:spTgt spid="5734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animEffect transition="in" filter="fade">
                                      <p:cBhvr>
                                        <p:cTn id="25" dur="1000"/>
                                        <p:tgtEl>
                                          <p:spTgt spid="57347">
                                            <p:txEl>
                                              <p:pRg st="6" end="6"/>
                                            </p:txEl>
                                          </p:spTgt>
                                        </p:tgtEl>
                                      </p:cBhvr>
                                    </p:animEffect>
                                    <p:anim calcmode="lin" valueType="num">
                                      <p:cBhvr>
                                        <p:cTn id="26" dur="10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7347">
                                            <p:txEl>
                                              <p:pRg st="6" end="6"/>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7347">
                                            <p:txEl>
                                              <p:pRg st="7" end="7"/>
                                            </p:txEl>
                                          </p:spTgt>
                                        </p:tgtEl>
                                        <p:attrNameLst>
                                          <p:attrName>style.visibility</p:attrName>
                                        </p:attrNameLst>
                                      </p:cBhvr>
                                      <p:to>
                                        <p:strVal val="visible"/>
                                      </p:to>
                                    </p:set>
                                    <p:animEffect transition="in" filter="fade">
                                      <p:cBhvr>
                                        <p:cTn id="30" dur="1000"/>
                                        <p:tgtEl>
                                          <p:spTgt spid="57347">
                                            <p:txEl>
                                              <p:pRg st="7" end="7"/>
                                            </p:txEl>
                                          </p:spTgt>
                                        </p:tgtEl>
                                      </p:cBhvr>
                                    </p:animEffect>
                                    <p:anim calcmode="lin" valueType="num">
                                      <p:cBhvr>
                                        <p:cTn id="31" dur="10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57347">
                                            <p:txEl>
                                              <p:pRg st="7" end="7"/>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7347">
                                            <p:txEl>
                                              <p:pRg st="8" end="8"/>
                                            </p:txEl>
                                          </p:spTgt>
                                        </p:tgtEl>
                                        <p:attrNameLst>
                                          <p:attrName>style.visibility</p:attrName>
                                        </p:attrNameLst>
                                      </p:cBhvr>
                                      <p:to>
                                        <p:strVal val="visible"/>
                                      </p:to>
                                    </p:set>
                                    <p:animEffect transition="in" filter="fade">
                                      <p:cBhvr>
                                        <p:cTn id="35" dur="1000"/>
                                        <p:tgtEl>
                                          <p:spTgt spid="57347">
                                            <p:txEl>
                                              <p:pRg st="8" end="8"/>
                                            </p:txEl>
                                          </p:spTgt>
                                        </p:tgtEl>
                                      </p:cBhvr>
                                    </p:animEffect>
                                    <p:anim calcmode="lin" valueType="num">
                                      <p:cBhvr>
                                        <p:cTn id="36" dur="10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7347">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7347">
                                            <p:txEl>
                                              <p:pRg st="9" end="9"/>
                                            </p:txEl>
                                          </p:spTgt>
                                        </p:tgtEl>
                                        <p:attrNameLst>
                                          <p:attrName>style.visibility</p:attrName>
                                        </p:attrNameLst>
                                      </p:cBhvr>
                                      <p:to>
                                        <p:strVal val="visible"/>
                                      </p:to>
                                    </p:set>
                                    <p:animEffect transition="in" filter="fade">
                                      <p:cBhvr>
                                        <p:cTn id="40" dur="1000"/>
                                        <p:tgtEl>
                                          <p:spTgt spid="57347">
                                            <p:txEl>
                                              <p:pRg st="9" end="9"/>
                                            </p:txEl>
                                          </p:spTgt>
                                        </p:tgtEl>
                                      </p:cBhvr>
                                    </p:animEffect>
                                    <p:anim calcmode="lin" valueType="num">
                                      <p:cBhvr>
                                        <p:cTn id="41" dur="1000" fill="hold"/>
                                        <p:tgtEl>
                                          <p:spTgt spid="57347">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57347">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7347">
                                            <p:txEl>
                                              <p:pRg st="10" end="10"/>
                                            </p:txEl>
                                          </p:spTgt>
                                        </p:tgtEl>
                                        <p:attrNameLst>
                                          <p:attrName>style.visibility</p:attrName>
                                        </p:attrNameLst>
                                      </p:cBhvr>
                                      <p:to>
                                        <p:strVal val="visible"/>
                                      </p:to>
                                    </p:set>
                                    <p:animEffect transition="in" filter="fade">
                                      <p:cBhvr>
                                        <p:cTn id="45" dur="1000"/>
                                        <p:tgtEl>
                                          <p:spTgt spid="57347">
                                            <p:txEl>
                                              <p:pRg st="10" end="10"/>
                                            </p:txEl>
                                          </p:spTgt>
                                        </p:tgtEl>
                                      </p:cBhvr>
                                    </p:animEffect>
                                    <p:anim calcmode="lin" valueType="num">
                                      <p:cBhvr>
                                        <p:cTn id="46" dur="1000" fill="hold"/>
                                        <p:tgtEl>
                                          <p:spTgt spid="57347">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57347">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7347">
                                            <p:txEl>
                                              <p:pRg st="11" end="11"/>
                                            </p:txEl>
                                          </p:spTgt>
                                        </p:tgtEl>
                                        <p:attrNameLst>
                                          <p:attrName>style.visibility</p:attrName>
                                        </p:attrNameLst>
                                      </p:cBhvr>
                                      <p:to>
                                        <p:strVal val="visible"/>
                                      </p:to>
                                    </p:set>
                                    <p:animEffect transition="in" filter="fade">
                                      <p:cBhvr>
                                        <p:cTn id="50" dur="1000"/>
                                        <p:tgtEl>
                                          <p:spTgt spid="57347">
                                            <p:txEl>
                                              <p:pRg st="11" end="11"/>
                                            </p:txEl>
                                          </p:spTgt>
                                        </p:tgtEl>
                                      </p:cBhvr>
                                    </p:animEffect>
                                    <p:anim calcmode="lin" valueType="num">
                                      <p:cBhvr>
                                        <p:cTn id="51" dur="1000" fill="hold"/>
                                        <p:tgtEl>
                                          <p:spTgt spid="57347">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573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685800" y="116632"/>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kern="1200" dirty="0">
                <a:solidFill>
                  <a:srgbClr val="C00000"/>
                </a:solidFill>
              </a:rPr>
              <a:t>2.8.2 </a:t>
            </a:r>
            <a:r>
              <a:rPr lang="zh-CN" altLang="en-US" sz="3200" b="1" kern="1200" dirty="0">
                <a:solidFill>
                  <a:srgbClr val="C00000"/>
                </a:solidFill>
              </a:rPr>
              <a:t>显式类型转换</a:t>
            </a:r>
          </a:p>
        </p:txBody>
      </p:sp>
      <p:sp>
        <p:nvSpPr>
          <p:cNvPr id="75778" name="Rectangle 2"/>
          <p:cNvSpPr>
            <a:spLocks noGrp="1" noChangeArrowheads="1"/>
          </p:cNvSpPr>
          <p:nvPr>
            <p:ph idx="1"/>
          </p:nvPr>
        </p:nvSpPr>
        <p:spPr>
          <a:xfrm>
            <a:off x="287524" y="1268760"/>
            <a:ext cx="8568952" cy="5328592"/>
          </a:xfrm>
        </p:spPr>
        <p:txBody>
          <a:bodyPr/>
          <a:lstStyle/>
          <a:p>
            <a:pPr eaLnBrk="1" hangingPunct="1">
              <a:lnSpc>
                <a:spcPct val="80000"/>
              </a:lnSpc>
              <a:buFontTx/>
              <a:buNone/>
            </a:pPr>
            <a:r>
              <a:rPr lang="en-US" altLang="zh-CN" sz="2200" b="1" dirty="0">
                <a:solidFill>
                  <a:srgbClr val="0000CC"/>
                </a:solidFill>
              </a:rPr>
              <a:t>【</a:t>
            </a:r>
            <a:r>
              <a:rPr lang="zh-CN" altLang="en-US" sz="2200" b="1" dirty="0">
                <a:solidFill>
                  <a:srgbClr val="0000CC"/>
                </a:solidFill>
              </a:rPr>
              <a:t>例</a:t>
            </a:r>
            <a:r>
              <a:rPr lang="en-US" altLang="zh-CN" sz="2200" b="1" dirty="0">
                <a:solidFill>
                  <a:srgbClr val="0000CC"/>
                </a:solidFill>
              </a:rPr>
              <a:t>2-13】</a:t>
            </a:r>
            <a:r>
              <a:rPr lang="zh-CN" altLang="en-US" sz="2200" b="1" dirty="0">
                <a:solidFill>
                  <a:srgbClr val="0000CC"/>
                </a:solidFill>
              </a:rPr>
              <a:t>利用</a:t>
            </a:r>
            <a:r>
              <a:rPr lang="en-US" altLang="zh-CN" sz="2200" b="1" dirty="0" err="1">
                <a:solidFill>
                  <a:srgbClr val="0000CC"/>
                </a:solidFill>
              </a:rPr>
              <a:t>const_cast</a:t>
            </a:r>
            <a:r>
              <a:rPr lang="zh-CN" altLang="en-US" sz="2200" b="1" dirty="0">
                <a:solidFill>
                  <a:srgbClr val="0000CC"/>
                </a:solidFill>
              </a:rPr>
              <a:t>转换去掉指针和引用的</a:t>
            </a:r>
            <a:r>
              <a:rPr lang="en-US" altLang="zh-CN" sz="2200" b="1" dirty="0">
                <a:solidFill>
                  <a:srgbClr val="0000CC"/>
                </a:solidFill>
              </a:rPr>
              <a:t>const</a:t>
            </a:r>
            <a:r>
              <a:rPr lang="zh-CN" altLang="en-US" sz="2200" b="1" dirty="0">
                <a:solidFill>
                  <a:srgbClr val="0000CC"/>
                </a:solidFill>
              </a:rPr>
              <a:t>限制。</a:t>
            </a:r>
          </a:p>
          <a:p>
            <a:pPr eaLnBrk="1" hangingPunct="1">
              <a:buFont typeface="Arial" panose="020B0604020202020204" pitchFamily="34" charset="0"/>
              <a:buNone/>
            </a:pPr>
            <a:r>
              <a:rPr lang="en-US" altLang="zh-CN" sz="1600" b="1" dirty="0"/>
              <a:t>#include&lt;</a:t>
            </a:r>
            <a:r>
              <a:rPr lang="en-US" altLang="zh-CN" sz="1600" b="1" dirty="0" err="1"/>
              <a:t>iostream</a:t>
            </a:r>
            <a:r>
              <a:rPr lang="en-US" altLang="zh-CN" sz="1600" b="1" dirty="0"/>
              <a:t>&gt;</a:t>
            </a:r>
          </a:p>
          <a:p>
            <a:pPr eaLnBrk="1" hangingPunct="1">
              <a:buFont typeface="Arial" panose="020B0604020202020204" pitchFamily="34" charset="0"/>
              <a:buNone/>
            </a:pPr>
            <a:r>
              <a:rPr lang="en-US" altLang="zh-CN" sz="1600" b="1" dirty="0"/>
              <a:t>using </a:t>
            </a:r>
            <a:r>
              <a:rPr lang="en-US" altLang="zh-CN" sz="1600" b="1" dirty="0" err="1"/>
              <a:t>std</a:t>
            </a:r>
            <a:r>
              <a:rPr lang="en-US" altLang="zh-CN" sz="1600" b="1" dirty="0"/>
              <a:t>::</a:t>
            </a:r>
            <a:r>
              <a:rPr lang="en-US" altLang="zh-CN" sz="1600" b="1" dirty="0" err="1"/>
              <a:t>cout</a:t>
            </a:r>
            <a:r>
              <a:rPr lang="en-US" altLang="zh-CN" sz="1600" b="1" dirty="0"/>
              <a:t>;</a:t>
            </a:r>
          </a:p>
          <a:p>
            <a:pPr eaLnBrk="1" hangingPunct="1">
              <a:buFont typeface="Arial" panose="020B0604020202020204" pitchFamily="34" charset="0"/>
              <a:buNone/>
            </a:pPr>
            <a:r>
              <a:rPr lang="en-US" altLang="zh-CN" sz="1600" b="1" dirty="0"/>
              <a:t>using </a:t>
            </a:r>
            <a:r>
              <a:rPr lang="en-US" altLang="zh-CN" sz="1600" b="1" dirty="0" err="1"/>
              <a:t>std</a:t>
            </a:r>
            <a:r>
              <a:rPr lang="en-US" altLang="zh-CN" sz="1600" b="1" dirty="0"/>
              <a:t>::</a:t>
            </a:r>
            <a:r>
              <a:rPr lang="en-US" altLang="zh-CN" sz="1600" b="1" dirty="0" err="1"/>
              <a:t>endl</a:t>
            </a:r>
            <a:r>
              <a:rPr lang="en-US" altLang="zh-CN" sz="1600" b="1" dirty="0"/>
              <a:t>;</a:t>
            </a:r>
          </a:p>
          <a:p>
            <a:pPr eaLnBrk="1" hangingPunct="1">
              <a:buFont typeface="Arial" panose="020B0604020202020204" pitchFamily="34" charset="0"/>
              <a:buNone/>
            </a:pPr>
            <a:r>
              <a:rPr lang="en-US" altLang="zh-CN" sz="1600" b="1" dirty="0"/>
              <a:t>void </a:t>
            </a:r>
            <a:r>
              <a:rPr lang="en-US" altLang="zh-CN" sz="1600" b="1" dirty="0" err="1"/>
              <a:t>sqrt</a:t>
            </a:r>
            <a:r>
              <a:rPr lang="en-US" altLang="zh-CN" sz="1600" b="1" dirty="0"/>
              <a:t>(const int *x) {</a:t>
            </a:r>
          </a:p>
          <a:p>
            <a:pPr eaLnBrk="1" hangingPunct="1">
              <a:buFontTx/>
              <a:buNone/>
            </a:pPr>
            <a:r>
              <a:rPr lang="en-US" altLang="zh-CN" sz="1600" b="1" dirty="0"/>
              <a:t>	int *p=</a:t>
            </a:r>
            <a:r>
              <a:rPr lang="en-US" altLang="zh-CN" sz="1600" b="1" dirty="0" err="1"/>
              <a:t>const_cast</a:t>
            </a:r>
            <a:r>
              <a:rPr lang="en-US" altLang="zh-CN" sz="1600" b="1" dirty="0"/>
              <a:t> &lt;int *&gt;(x); 	</a:t>
            </a:r>
            <a:r>
              <a:rPr lang="en-US" altLang="zh-CN" sz="1600" b="1" dirty="0">
                <a:solidFill>
                  <a:schemeClr val="accent2"/>
                </a:solidFill>
              </a:rPr>
              <a:t>//</a:t>
            </a:r>
            <a:r>
              <a:rPr lang="en-US" altLang="zh-CN" sz="1600" b="1" dirty="0" err="1">
                <a:solidFill>
                  <a:schemeClr val="accent2"/>
                </a:solidFill>
              </a:rPr>
              <a:t>const_cast</a:t>
            </a:r>
            <a:r>
              <a:rPr lang="zh-CN" altLang="en-US" sz="1600" b="1" dirty="0">
                <a:solidFill>
                  <a:schemeClr val="accent2"/>
                </a:solidFill>
              </a:rPr>
              <a:t>去掉了</a:t>
            </a:r>
            <a:r>
              <a:rPr lang="en-US" altLang="zh-CN" sz="1600" b="1" dirty="0">
                <a:solidFill>
                  <a:schemeClr val="accent2"/>
                </a:solidFill>
              </a:rPr>
              <a:t>x</a:t>
            </a:r>
            <a:r>
              <a:rPr lang="zh-CN" altLang="en-US" sz="1600" b="1" dirty="0">
                <a:solidFill>
                  <a:schemeClr val="accent2"/>
                </a:solidFill>
              </a:rPr>
              <a:t>的</a:t>
            </a:r>
            <a:r>
              <a:rPr lang="en-US" altLang="zh-CN" sz="1600" b="1" dirty="0">
                <a:solidFill>
                  <a:schemeClr val="accent2"/>
                </a:solidFill>
              </a:rPr>
              <a:t>const</a:t>
            </a:r>
            <a:r>
              <a:rPr lang="zh-CN" altLang="en-US" sz="1600" b="1" dirty="0">
                <a:solidFill>
                  <a:schemeClr val="accent2"/>
                </a:solidFill>
              </a:rPr>
              <a:t>限制</a:t>
            </a:r>
          </a:p>
          <a:p>
            <a:pPr eaLnBrk="1" hangingPunct="1">
              <a:buFontTx/>
              <a:buNone/>
            </a:pPr>
            <a:r>
              <a:rPr lang="zh-CN" altLang="en-US" sz="1600" b="1" dirty="0"/>
              <a:t>	*</a:t>
            </a:r>
            <a:r>
              <a:rPr lang="en-US" altLang="zh-CN" sz="1600" b="1" dirty="0"/>
              <a:t>p=(*p) * (*p);			</a:t>
            </a:r>
            <a:r>
              <a:rPr lang="en-US" altLang="zh-CN" sz="1600" b="1" dirty="0">
                <a:solidFill>
                  <a:schemeClr val="accent2"/>
                </a:solidFill>
              </a:rPr>
              <a:t>//p</a:t>
            </a:r>
            <a:r>
              <a:rPr lang="zh-CN" altLang="en-US" sz="1600" b="1" dirty="0">
                <a:solidFill>
                  <a:schemeClr val="accent2"/>
                </a:solidFill>
              </a:rPr>
              <a:t>和</a:t>
            </a:r>
            <a:r>
              <a:rPr lang="en-US" altLang="zh-CN" sz="1600" b="1" dirty="0">
                <a:solidFill>
                  <a:schemeClr val="accent2"/>
                </a:solidFill>
              </a:rPr>
              <a:t>x</a:t>
            </a:r>
            <a:r>
              <a:rPr lang="zh-CN" altLang="en-US" sz="1600" b="1" dirty="0">
                <a:solidFill>
                  <a:schemeClr val="accent2"/>
                </a:solidFill>
              </a:rPr>
              <a:t>指向同一内存地址，即*</a:t>
            </a:r>
            <a:r>
              <a:rPr lang="en-US" altLang="zh-CN" sz="1600" b="1" dirty="0">
                <a:solidFill>
                  <a:schemeClr val="accent2"/>
                </a:solidFill>
              </a:rPr>
              <a:t>p</a:t>
            </a:r>
            <a:r>
              <a:rPr lang="zh-CN" altLang="en-US" sz="1600" b="1" dirty="0">
                <a:solidFill>
                  <a:schemeClr val="accent2"/>
                </a:solidFill>
              </a:rPr>
              <a:t>实际修改了*</a:t>
            </a:r>
            <a:r>
              <a:rPr lang="en-US" altLang="zh-CN" sz="1600" b="1" dirty="0">
                <a:solidFill>
                  <a:schemeClr val="accent2"/>
                </a:solidFill>
              </a:rPr>
              <a:t>x</a:t>
            </a:r>
          </a:p>
          <a:p>
            <a:pPr eaLnBrk="1" hangingPunct="1">
              <a:buFontTx/>
              <a:buNone/>
            </a:pPr>
            <a:r>
              <a:rPr lang="en-US" altLang="zh-CN" sz="1600" b="1" dirty="0"/>
              <a:t>}</a:t>
            </a:r>
          </a:p>
          <a:p>
            <a:pPr eaLnBrk="1" hangingPunct="1">
              <a:buFontTx/>
              <a:buNone/>
            </a:pPr>
            <a:r>
              <a:rPr lang="en-US" altLang="zh-CN" sz="1600" b="1" dirty="0">
                <a:solidFill>
                  <a:srgbClr val="FF0000"/>
                </a:solidFill>
              </a:rPr>
              <a:t>void </a:t>
            </a:r>
            <a:r>
              <a:rPr lang="en-US" altLang="zh-CN" sz="1600" b="1" dirty="0" err="1">
                <a:solidFill>
                  <a:srgbClr val="FF0000"/>
                </a:solidFill>
              </a:rPr>
              <a:t>sqr</a:t>
            </a:r>
            <a:r>
              <a:rPr lang="en-US" altLang="zh-CN" sz="1600" b="1" dirty="0">
                <a:solidFill>
                  <a:srgbClr val="FF0000"/>
                </a:solidFill>
              </a:rPr>
              <a:t>(const &amp;x) {</a:t>
            </a:r>
          </a:p>
          <a:p>
            <a:pPr eaLnBrk="1" hangingPunct="1">
              <a:buFontTx/>
              <a:buNone/>
            </a:pPr>
            <a:r>
              <a:rPr lang="en-US" altLang="zh-CN" sz="1600" b="1" dirty="0">
                <a:solidFill>
                  <a:srgbClr val="FF0000"/>
                </a:solidFill>
              </a:rPr>
              <a:t>	</a:t>
            </a:r>
            <a:r>
              <a:rPr lang="en-US" altLang="zh-CN" sz="1600" b="1" dirty="0" err="1">
                <a:solidFill>
                  <a:srgbClr val="FF0000"/>
                </a:solidFill>
              </a:rPr>
              <a:t>const_cast</a:t>
            </a:r>
            <a:r>
              <a:rPr lang="en-US" altLang="zh-CN" sz="1600" b="1" dirty="0">
                <a:solidFill>
                  <a:srgbClr val="FF0000"/>
                </a:solidFill>
              </a:rPr>
              <a:t>&lt;int &amp;&gt;(x)=x*x;    	</a:t>
            </a:r>
            <a:r>
              <a:rPr lang="en-US" altLang="zh-CN" sz="1600" b="1" dirty="0">
                <a:solidFill>
                  <a:schemeClr val="accent2"/>
                </a:solidFill>
              </a:rPr>
              <a:t>//</a:t>
            </a:r>
            <a:r>
              <a:rPr lang="en-US" altLang="zh-CN" sz="1600" b="1" dirty="0" err="1">
                <a:solidFill>
                  <a:schemeClr val="accent2"/>
                </a:solidFill>
              </a:rPr>
              <a:t>const_cast</a:t>
            </a:r>
            <a:r>
              <a:rPr lang="zh-CN" altLang="en-US" sz="1600" b="1" dirty="0">
                <a:solidFill>
                  <a:schemeClr val="accent2"/>
                </a:solidFill>
              </a:rPr>
              <a:t>去掉了</a:t>
            </a:r>
            <a:r>
              <a:rPr lang="en-US" altLang="zh-CN" sz="1600" b="1" dirty="0">
                <a:solidFill>
                  <a:schemeClr val="accent2"/>
                </a:solidFill>
              </a:rPr>
              <a:t>x</a:t>
            </a:r>
            <a:r>
              <a:rPr lang="zh-CN" altLang="en-US" sz="1600" b="1" dirty="0">
                <a:solidFill>
                  <a:schemeClr val="accent2"/>
                </a:solidFill>
              </a:rPr>
              <a:t>的</a:t>
            </a:r>
            <a:r>
              <a:rPr lang="en-US" altLang="zh-CN" sz="1600" b="1" dirty="0">
                <a:solidFill>
                  <a:schemeClr val="accent2"/>
                </a:solidFill>
              </a:rPr>
              <a:t>const</a:t>
            </a:r>
            <a:r>
              <a:rPr lang="zh-CN" altLang="en-US" sz="1600" b="1" dirty="0">
                <a:solidFill>
                  <a:schemeClr val="accent2"/>
                </a:solidFill>
              </a:rPr>
              <a:t>限制后修改了</a:t>
            </a:r>
            <a:r>
              <a:rPr lang="en-US" altLang="zh-CN" sz="1600" b="1" dirty="0">
                <a:solidFill>
                  <a:schemeClr val="accent2"/>
                </a:solidFill>
              </a:rPr>
              <a:t>x</a:t>
            </a:r>
          </a:p>
          <a:p>
            <a:pPr eaLnBrk="1" hangingPunct="1">
              <a:buFontTx/>
              <a:buNone/>
            </a:pPr>
            <a:r>
              <a:rPr lang="en-US" altLang="zh-CN" sz="1600" b="1" dirty="0">
                <a:solidFill>
                  <a:srgbClr val="FF0000"/>
                </a:solidFill>
              </a:rPr>
              <a:t>}</a:t>
            </a:r>
          </a:p>
          <a:p>
            <a:pPr eaLnBrk="1" hangingPunct="1">
              <a:buFontTx/>
              <a:buNone/>
            </a:pPr>
            <a:r>
              <a:rPr lang="en-US" altLang="zh-CN" sz="1600" b="1" dirty="0"/>
              <a:t>void main(){</a:t>
            </a:r>
          </a:p>
          <a:p>
            <a:pPr eaLnBrk="1" hangingPunct="1">
              <a:buFontTx/>
              <a:buNone/>
            </a:pPr>
            <a:r>
              <a:rPr lang="en-US" altLang="zh-CN" sz="1600" b="1" dirty="0"/>
              <a:t>	int a=5;</a:t>
            </a:r>
          </a:p>
          <a:p>
            <a:pPr eaLnBrk="1" hangingPunct="1">
              <a:buFontTx/>
              <a:buNone/>
            </a:pPr>
            <a:r>
              <a:rPr lang="en-US" altLang="zh-CN" sz="1600" b="1" dirty="0"/>
              <a:t>	</a:t>
            </a:r>
            <a:r>
              <a:rPr lang="en-US" altLang="zh-CN" sz="1600" b="1" dirty="0" err="1"/>
              <a:t>sqrt</a:t>
            </a:r>
            <a:r>
              <a:rPr lang="en-US" altLang="zh-CN" sz="1600" b="1" dirty="0"/>
              <a:t>(&amp;a);         		</a:t>
            </a:r>
            <a:r>
              <a:rPr lang="en-US" altLang="zh-CN" sz="1600" b="1" dirty="0" smtClean="0"/>
              <a:t>	</a:t>
            </a:r>
            <a:r>
              <a:rPr lang="en-US" altLang="zh-CN" sz="1600" b="1" dirty="0" smtClean="0">
                <a:solidFill>
                  <a:schemeClr val="accent2"/>
                </a:solidFill>
              </a:rPr>
              <a:t>//</a:t>
            </a:r>
            <a:r>
              <a:rPr lang="zh-CN" altLang="en-US" sz="1600" b="1" dirty="0">
                <a:solidFill>
                  <a:schemeClr val="accent2"/>
                </a:solidFill>
              </a:rPr>
              <a:t>通过指针将</a:t>
            </a:r>
            <a:r>
              <a:rPr lang="en-US" altLang="zh-CN" sz="1600" b="1" dirty="0">
                <a:solidFill>
                  <a:schemeClr val="accent2"/>
                </a:solidFill>
              </a:rPr>
              <a:t>a</a:t>
            </a:r>
            <a:r>
              <a:rPr lang="zh-CN" altLang="en-US" sz="1600" b="1" dirty="0">
                <a:solidFill>
                  <a:schemeClr val="accent2"/>
                </a:solidFill>
              </a:rPr>
              <a:t>改为</a:t>
            </a:r>
            <a:r>
              <a:rPr lang="en-US" altLang="zh-CN" sz="1600" b="1" dirty="0">
                <a:solidFill>
                  <a:schemeClr val="accent2"/>
                </a:solidFill>
              </a:rPr>
              <a:t>25</a:t>
            </a:r>
          </a:p>
          <a:p>
            <a:pPr eaLnBrk="1" hangingPunct="1">
              <a:buFontTx/>
              <a:buNone/>
            </a:pPr>
            <a:r>
              <a:rPr lang="en-US" altLang="zh-CN" sz="1600" b="1" dirty="0"/>
              <a:t>	</a:t>
            </a:r>
            <a:r>
              <a:rPr lang="en-US" altLang="zh-CN" sz="1600" b="1" dirty="0" err="1"/>
              <a:t>cout</a:t>
            </a:r>
            <a:r>
              <a:rPr lang="en-US" altLang="zh-CN" sz="1600" b="1" dirty="0"/>
              <a:t>&lt;&lt;a&lt;&lt;</a:t>
            </a:r>
            <a:r>
              <a:rPr lang="en-US" altLang="zh-CN" sz="1600" b="1" dirty="0" err="1"/>
              <a:t>endl</a:t>
            </a:r>
            <a:r>
              <a:rPr lang="en-US" altLang="zh-CN" sz="1600" b="1" dirty="0"/>
              <a:t>;   		</a:t>
            </a:r>
            <a:r>
              <a:rPr lang="en-US" altLang="zh-CN" sz="1600" b="1" dirty="0">
                <a:solidFill>
                  <a:schemeClr val="accent2"/>
                </a:solidFill>
              </a:rPr>
              <a:t>//</a:t>
            </a:r>
            <a:r>
              <a:rPr lang="zh-CN" altLang="en-US" sz="1600" b="1" dirty="0">
                <a:solidFill>
                  <a:schemeClr val="accent2"/>
                </a:solidFill>
              </a:rPr>
              <a:t>输出</a:t>
            </a:r>
            <a:r>
              <a:rPr lang="en-US" altLang="zh-CN" sz="1600" b="1" dirty="0">
                <a:solidFill>
                  <a:schemeClr val="accent2"/>
                </a:solidFill>
              </a:rPr>
              <a:t>25</a:t>
            </a:r>
          </a:p>
          <a:p>
            <a:pPr eaLnBrk="1" hangingPunct="1">
              <a:buFontTx/>
              <a:buNone/>
            </a:pPr>
            <a:r>
              <a:rPr lang="en-US" altLang="zh-CN" sz="1600" b="1" dirty="0"/>
              <a:t>	</a:t>
            </a:r>
            <a:r>
              <a:rPr lang="en-US" altLang="zh-CN" sz="1600" b="1" dirty="0" err="1"/>
              <a:t>sqr</a:t>
            </a:r>
            <a:r>
              <a:rPr lang="en-US" altLang="zh-CN" sz="1600" b="1" dirty="0"/>
              <a:t>(a);           			</a:t>
            </a:r>
            <a:r>
              <a:rPr lang="en-US" altLang="zh-CN" sz="1600" b="1" dirty="0">
                <a:solidFill>
                  <a:schemeClr val="accent2"/>
                </a:solidFill>
              </a:rPr>
              <a:t>//</a:t>
            </a:r>
            <a:r>
              <a:rPr lang="zh-CN" altLang="en-US" sz="1600" b="1" dirty="0">
                <a:solidFill>
                  <a:schemeClr val="accent2"/>
                </a:solidFill>
              </a:rPr>
              <a:t>通过引用将</a:t>
            </a:r>
            <a:r>
              <a:rPr lang="en-US" altLang="zh-CN" sz="1600" b="1" dirty="0">
                <a:solidFill>
                  <a:schemeClr val="accent2"/>
                </a:solidFill>
              </a:rPr>
              <a:t>a</a:t>
            </a:r>
            <a:r>
              <a:rPr lang="zh-CN" altLang="en-US" sz="1600" b="1" dirty="0">
                <a:solidFill>
                  <a:schemeClr val="accent2"/>
                </a:solidFill>
              </a:rPr>
              <a:t>改为</a:t>
            </a:r>
            <a:r>
              <a:rPr lang="en-US" altLang="zh-CN" sz="1600" b="1" dirty="0">
                <a:solidFill>
                  <a:schemeClr val="accent2"/>
                </a:solidFill>
              </a:rPr>
              <a:t>625</a:t>
            </a:r>
          </a:p>
          <a:p>
            <a:pPr eaLnBrk="1" hangingPunct="1">
              <a:buFontTx/>
              <a:buNone/>
            </a:pPr>
            <a:r>
              <a:rPr lang="en-US" altLang="zh-CN" sz="1600" b="1" dirty="0"/>
              <a:t>	</a:t>
            </a:r>
            <a:r>
              <a:rPr lang="en-US" altLang="zh-CN" sz="1600" b="1" dirty="0" err="1"/>
              <a:t>cout</a:t>
            </a:r>
            <a:r>
              <a:rPr lang="en-US" altLang="zh-CN" sz="1600" b="1" dirty="0"/>
              <a:t>&lt;&lt;a&lt;&lt;</a:t>
            </a:r>
            <a:r>
              <a:rPr lang="en-US" altLang="zh-CN" sz="1600" b="1" dirty="0" err="1"/>
              <a:t>endl</a:t>
            </a:r>
            <a:r>
              <a:rPr lang="en-US" altLang="zh-CN" sz="1600" b="1" dirty="0"/>
              <a:t>;    		</a:t>
            </a:r>
            <a:r>
              <a:rPr lang="en-US" altLang="zh-CN" sz="1600" b="1" dirty="0">
                <a:solidFill>
                  <a:schemeClr val="accent2"/>
                </a:solidFill>
              </a:rPr>
              <a:t>//</a:t>
            </a:r>
            <a:r>
              <a:rPr lang="zh-CN" altLang="en-US" sz="1600" b="1" dirty="0">
                <a:solidFill>
                  <a:schemeClr val="accent2"/>
                </a:solidFill>
              </a:rPr>
              <a:t>输出</a:t>
            </a:r>
            <a:r>
              <a:rPr lang="en-US" altLang="zh-CN" sz="1600" b="1" dirty="0">
                <a:solidFill>
                  <a:schemeClr val="accent2"/>
                </a:solidFill>
              </a:rPr>
              <a:t>625</a:t>
            </a:r>
          </a:p>
          <a:p>
            <a:pPr eaLnBrk="1" hangingPunct="1">
              <a:buFontTx/>
              <a:buNone/>
            </a:pPr>
            <a:r>
              <a:rPr lang="en-US" altLang="zh-CN" sz="1600" b="1" dirty="0"/>
              <a:t>}</a:t>
            </a:r>
            <a:endParaRPr lang="zh-CN" altLang="en-US" sz="1600" b="1" dirty="0"/>
          </a:p>
        </p:txBody>
      </p:sp>
    </p:spTree>
    <p:extLst>
      <p:ext uri="{BB962C8B-B14F-4D97-AF65-F5344CB8AC3E}">
        <p14:creationId xmlns:p14="http://schemas.microsoft.com/office/powerpoint/2010/main" val="4241120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5778">
                                            <p:txEl>
                                              <p:pRg st="3" end="3"/>
                                            </p:txEl>
                                          </p:spTgt>
                                        </p:tgtEl>
                                        <p:attrNameLst>
                                          <p:attrName>style.visibility</p:attrName>
                                        </p:attrNameLst>
                                      </p:cBhvr>
                                      <p:to>
                                        <p:strVal val="visible"/>
                                      </p:to>
                                    </p:set>
                                    <p:animEffect transition="in" filter="fade">
                                      <p:cBhvr>
                                        <p:cTn id="7" dur="500"/>
                                        <p:tgtEl>
                                          <p:spTgt spid="7577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778">
                                            <p:txEl>
                                              <p:pRg st="4" end="4"/>
                                            </p:txEl>
                                          </p:spTgt>
                                        </p:tgtEl>
                                        <p:attrNameLst>
                                          <p:attrName>style.visibility</p:attrName>
                                        </p:attrNameLst>
                                      </p:cBhvr>
                                      <p:to>
                                        <p:strVal val="visible"/>
                                      </p:to>
                                    </p:set>
                                    <p:animEffect transition="in" filter="fade">
                                      <p:cBhvr>
                                        <p:cTn id="10" dur="500"/>
                                        <p:tgtEl>
                                          <p:spTgt spid="7577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778">
                                            <p:txEl>
                                              <p:pRg st="1" end="1"/>
                                            </p:txEl>
                                          </p:spTgt>
                                        </p:tgtEl>
                                        <p:attrNameLst>
                                          <p:attrName>style.visibility</p:attrName>
                                        </p:attrNameLst>
                                      </p:cBhvr>
                                      <p:to>
                                        <p:strVal val="visible"/>
                                      </p:to>
                                    </p:set>
                                    <p:animEffect transition="in" filter="fade">
                                      <p:cBhvr>
                                        <p:cTn id="13" dur="500"/>
                                        <p:tgtEl>
                                          <p:spTgt spid="7577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778">
                                            <p:txEl>
                                              <p:pRg st="2" end="2"/>
                                            </p:txEl>
                                          </p:spTgt>
                                        </p:tgtEl>
                                        <p:attrNameLst>
                                          <p:attrName>style.visibility</p:attrName>
                                        </p:attrNameLst>
                                      </p:cBhvr>
                                      <p:to>
                                        <p:strVal val="visible"/>
                                      </p:to>
                                    </p:set>
                                    <p:animEffect transition="in" filter="fade">
                                      <p:cBhvr>
                                        <p:cTn id="16" dur="500"/>
                                        <p:tgtEl>
                                          <p:spTgt spid="75778">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778">
                                            <p:txEl>
                                              <p:pRg st="5" end="5"/>
                                            </p:txEl>
                                          </p:spTgt>
                                        </p:tgtEl>
                                        <p:attrNameLst>
                                          <p:attrName>style.visibility</p:attrName>
                                        </p:attrNameLst>
                                      </p:cBhvr>
                                      <p:to>
                                        <p:strVal val="visible"/>
                                      </p:to>
                                    </p:set>
                                    <p:animEffect transition="in" filter="fade">
                                      <p:cBhvr>
                                        <p:cTn id="19" dur="500"/>
                                        <p:tgtEl>
                                          <p:spTgt spid="75778">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778">
                                            <p:txEl>
                                              <p:pRg st="6" end="6"/>
                                            </p:txEl>
                                          </p:spTgt>
                                        </p:tgtEl>
                                        <p:attrNameLst>
                                          <p:attrName>style.visibility</p:attrName>
                                        </p:attrNameLst>
                                      </p:cBhvr>
                                      <p:to>
                                        <p:strVal val="visible"/>
                                      </p:to>
                                    </p:set>
                                    <p:animEffect transition="in" filter="fade">
                                      <p:cBhvr>
                                        <p:cTn id="22" dur="500"/>
                                        <p:tgtEl>
                                          <p:spTgt spid="75778">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778">
                                            <p:txEl>
                                              <p:pRg st="7" end="7"/>
                                            </p:txEl>
                                          </p:spTgt>
                                        </p:tgtEl>
                                        <p:attrNameLst>
                                          <p:attrName>style.visibility</p:attrName>
                                        </p:attrNameLst>
                                      </p:cBhvr>
                                      <p:to>
                                        <p:strVal val="visible"/>
                                      </p:to>
                                    </p:set>
                                    <p:animEffect transition="in" filter="fade">
                                      <p:cBhvr>
                                        <p:cTn id="25" dur="500"/>
                                        <p:tgtEl>
                                          <p:spTgt spid="75778">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75778">
                                            <p:txEl>
                                              <p:pRg st="8" end="8"/>
                                            </p:txEl>
                                          </p:spTgt>
                                        </p:tgtEl>
                                        <p:attrNameLst>
                                          <p:attrName>style.visibility</p:attrName>
                                        </p:attrNameLst>
                                      </p:cBhvr>
                                      <p:to>
                                        <p:strVal val="visible"/>
                                      </p:to>
                                    </p:set>
                                    <p:anim calcmode="lin" valueType="num">
                                      <p:cBhvr additive="base">
                                        <p:cTn id="30" dur="500" fill="hold"/>
                                        <p:tgtEl>
                                          <p:spTgt spid="75778">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5778">
                                            <p:txEl>
                                              <p:pRg st="8" end="8"/>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75778">
                                            <p:txEl>
                                              <p:pRg st="9" end="9"/>
                                            </p:txEl>
                                          </p:spTgt>
                                        </p:tgtEl>
                                        <p:attrNameLst>
                                          <p:attrName>style.visibility</p:attrName>
                                        </p:attrNameLst>
                                      </p:cBhvr>
                                      <p:to>
                                        <p:strVal val="visible"/>
                                      </p:to>
                                    </p:set>
                                    <p:anim calcmode="lin" valueType="num">
                                      <p:cBhvr additive="base">
                                        <p:cTn id="34" dur="500" fill="hold"/>
                                        <p:tgtEl>
                                          <p:spTgt spid="75778">
                                            <p:txEl>
                                              <p:pRg st="9" end="9"/>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5778">
                                            <p:txEl>
                                              <p:pRg st="9" end="9"/>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75778">
                                            <p:txEl>
                                              <p:pRg st="10" end="10"/>
                                            </p:txEl>
                                          </p:spTgt>
                                        </p:tgtEl>
                                        <p:attrNameLst>
                                          <p:attrName>style.visibility</p:attrName>
                                        </p:attrNameLst>
                                      </p:cBhvr>
                                      <p:to>
                                        <p:strVal val="visible"/>
                                      </p:to>
                                    </p:set>
                                    <p:anim calcmode="lin" valueType="num">
                                      <p:cBhvr additive="base">
                                        <p:cTn id="38" dur="500" fill="hold"/>
                                        <p:tgtEl>
                                          <p:spTgt spid="75778">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577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75778">
                                            <p:txEl>
                                              <p:pRg st="11" end="11"/>
                                            </p:txEl>
                                          </p:spTgt>
                                        </p:tgtEl>
                                        <p:attrNameLst>
                                          <p:attrName>style.visibility</p:attrName>
                                        </p:attrNameLst>
                                      </p:cBhvr>
                                      <p:to>
                                        <p:strVal val="visible"/>
                                      </p:to>
                                    </p:set>
                                    <p:anim calcmode="lin" valueType="num">
                                      <p:cBhvr additive="base">
                                        <p:cTn id="44" dur="500" fill="hold"/>
                                        <p:tgtEl>
                                          <p:spTgt spid="75778">
                                            <p:txEl>
                                              <p:pRg st="11" end="1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5778">
                                            <p:txEl>
                                              <p:pRg st="11" end="11"/>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75778">
                                            <p:txEl>
                                              <p:pRg st="12" end="12"/>
                                            </p:txEl>
                                          </p:spTgt>
                                        </p:tgtEl>
                                        <p:attrNameLst>
                                          <p:attrName>style.visibility</p:attrName>
                                        </p:attrNameLst>
                                      </p:cBhvr>
                                      <p:to>
                                        <p:strVal val="visible"/>
                                      </p:to>
                                    </p:set>
                                    <p:anim calcmode="lin" valueType="num">
                                      <p:cBhvr additive="base">
                                        <p:cTn id="48" dur="500" fill="hold"/>
                                        <p:tgtEl>
                                          <p:spTgt spid="75778">
                                            <p:txEl>
                                              <p:pRg st="12" end="1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5778">
                                            <p:txEl>
                                              <p:pRg st="12" end="12"/>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75778">
                                            <p:txEl>
                                              <p:pRg st="13" end="13"/>
                                            </p:txEl>
                                          </p:spTgt>
                                        </p:tgtEl>
                                        <p:attrNameLst>
                                          <p:attrName>style.visibility</p:attrName>
                                        </p:attrNameLst>
                                      </p:cBhvr>
                                      <p:to>
                                        <p:strVal val="visible"/>
                                      </p:to>
                                    </p:set>
                                    <p:anim calcmode="lin" valueType="num">
                                      <p:cBhvr additive="base">
                                        <p:cTn id="52" dur="500" fill="hold"/>
                                        <p:tgtEl>
                                          <p:spTgt spid="75778">
                                            <p:txEl>
                                              <p:pRg st="13" end="13"/>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5778">
                                            <p:txEl>
                                              <p:pRg st="13" end="13"/>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75778">
                                            <p:txEl>
                                              <p:pRg st="14" end="14"/>
                                            </p:txEl>
                                          </p:spTgt>
                                        </p:tgtEl>
                                        <p:attrNameLst>
                                          <p:attrName>style.visibility</p:attrName>
                                        </p:attrNameLst>
                                      </p:cBhvr>
                                      <p:to>
                                        <p:strVal val="visible"/>
                                      </p:to>
                                    </p:set>
                                    <p:anim calcmode="lin" valueType="num">
                                      <p:cBhvr additive="base">
                                        <p:cTn id="56" dur="500" fill="hold"/>
                                        <p:tgtEl>
                                          <p:spTgt spid="75778">
                                            <p:txEl>
                                              <p:pRg st="14" end="14"/>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5778">
                                            <p:txEl>
                                              <p:pRg st="14" end="14"/>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5778">
                                            <p:txEl>
                                              <p:pRg st="15" end="15"/>
                                            </p:txEl>
                                          </p:spTgt>
                                        </p:tgtEl>
                                        <p:attrNameLst>
                                          <p:attrName>style.visibility</p:attrName>
                                        </p:attrNameLst>
                                      </p:cBhvr>
                                      <p:to>
                                        <p:strVal val="visible"/>
                                      </p:to>
                                    </p:set>
                                    <p:anim calcmode="lin" valueType="num">
                                      <p:cBhvr additive="base">
                                        <p:cTn id="60" dur="500" fill="hold"/>
                                        <p:tgtEl>
                                          <p:spTgt spid="75778">
                                            <p:txEl>
                                              <p:pRg st="15" end="1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5778">
                                            <p:txEl>
                                              <p:pRg st="15" end="15"/>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75778">
                                            <p:txEl>
                                              <p:pRg st="16" end="16"/>
                                            </p:txEl>
                                          </p:spTgt>
                                        </p:tgtEl>
                                        <p:attrNameLst>
                                          <p:attrName>style.visibility</p:attrName>
                                        </p:attrNameLst>
                                      </p:cBhvr>
                                      <p:to>
                                        <p:strVal val="visible"/>
                                      </p:to>
                                    </p:set>
                                    <p:anim calcmode="lin" valueType="num">
                                      <p:cBhvr additive="base">
                                        <p:cTn id="64" dur="500" fill="hold"/>
                                        <p:tgtEl>
                                          <p:spTgt spid="75778">
                                            <p:txEl>
                                              <p:pRg st="16" end="1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75778">
                                            <p:txEl>
                                              <p:pRg st="16" end="16"/>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5778">
                                            <p:txEl>
                                              <p:pRg st="17" end="17"/>
                                            </p:txEl>
                                          </p:spTgt>
                                        </p:tgtEl>
                                        <p:attrNameLst>
                                          <p:attrName>style.visibility</p:attrName>
                                        </p:attrNameLst>
                                      </p:cBhvr>
                                      <p:to>
                                        <p:strVal val="visible"/>
                                      </p:to>
                                    </p:set>
                                    <p:anim calcmode="lin" valueType="num">
                                      <p:cBhvr additive="base">
                                        <p:cTn id="68" dur="500" fill="hold"/>
                                        <p:tgtEl>
                                          <p:spTgt spid="75778">
                                            <p:txEl>
                                              <p:pRg st="17" end="17"/>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577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685800" y="116632"/>
            <a:ext cx="7772400" cy="7318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2.3.1  </a:t>
            </a:r>
            <a:r>
              <a:rPr lang="zh-CN" altLang="en-US" sz="3600" b="1" dirty="0">
                <a:solidFill>
                  <a:srgbClr val="C00000"/>
                </a:solidFill>
              </a:rPr>
              <a:t>指针概念的回顾</a:t>
            </a:r>
          </a:p>
        </p:txBody>
      </p:sp>
      <p:sp>
        <p:nvSpPr>
          <p:cNvPr id="18434" name="Rectangle 2"/>
          <p:cNvSpPr>
            <a:spLocks noGrp="1" noChangeArrowheads="1"/>
          </p:cNvSpPr>
          <p:nvPr>
            <p:ph idx="1"/>
          </p:nvPr>
        </p:nvSpPr>
        <p:spPr>
          <a:xfrm>
            <a:off x="251520" y="1196752"/>
            <a:ext cx="8640960" cy="4899025"/>
          </a:xfrm>
        </p:spPr>
        <p:txBody>
          <a:bodyPr/>
          <a:lstStyle/>
          <a:p>
            <a:pPr eaLnBrk="1" hangingPunct="1">
              <a:spcBef>
                <a:spcPts val="600"/>
              </a:spcBef>
              <a:spcAft>
                <a:spcPts val="600"/>
              </a:spcAft>
              <a:buFontTx/>
              <a:buNone/>
            </a:pPr>
            <a:r>
              <a:rPr lang="en-US" altLang="zh-CN" sz="2400" b="1" dirty="0">
                <a:solidFill>
                  <a:srgbClr val="0000CC"/>
                </a:solidFill>
              </a:rPr>
              <a:t>1. C++</a:t>
            </a:r>
            <a:r>
              <a:rPr lang="zh-CN" altLang="en-US" sz="2400" b="1" dirty="0">
                <a:solidFill>
                  <a:srgbClr val="0000CC"/>
                </a:solidFill>
              </a:rPr>
              <a:t>内存分配方式</a:t>
            </a:r>
          </a:p>
          <a:p>
            <a:pPr lvl="1" eaLnBrk="1" hangingPunct="1">
              <a:spcBef>
                <a:spcPts val="600"/>
              </a:spcBef>
              <a:spcAft>
                <a:spcPts val="600"/>
              </a:spcAft>
            </a:pPr>
            <a:r>
              <a:rPr lang="zh-CN" altLang="en-US" sz="2200" b="1" dirty="0">
                <a:solidFill>
                  <a:srgbClr val="FF0000"/>
                </a:solidFill>
              </a:rPr>
              <a:t>静态分配（静态变量）</a:t>
            </a:r>
          </a:p>
          <a:p>
            <a:pPr lvl="2" eaLnBrk="1" hangingPunct="1">
              <a:spcBef>
                <a:spcPts val="600"/>
              </a:spcBef>
              <a:spcAft>
                <a:spcPts val="600"/>
              </a:spcAft>
            </a:pPr>
            <a:r>
              <a:rPr lang="zh-CN" altLang="en-US" sz="2000" b="1" dirty="0"/>
              <a:t>编译器在处理源代码时为变量分配内存，其效率较高，但缺少灵活性（要求程序执行之前就知道变量所需的内存类型和数量）</a:t>
            </a:r>
          </a:p>
          <a:p>
            <a:pPr lvl="1" eaLnBrk="1" hangingPunct="1">
              <a:spcBef>
                <a:spcPts val="600"/>
              </a:spcBef>
              <a:spcAft>
                <a:spcPts val="600"/>
              </a:spcAft>
            </a:pPr>
            <a:r>
              <a:rPr lang="zh-CN" altLang="en-US" sz="2200" b="1" dirty="0">
                <a:solidFill>
                  <a:srgbClr val="FF0000"/>
                </a:solidFill>
              </a:rPr>
              <a:t>动态分配（动态变量）</a:t>
            </a:r>
          </a:p>
          <a:p>
            <a:pPr lvl="2" eaLnBrk="1" hangingPunct="1">
              <a:spcBef>
                <a:spcPts val="600"/>
              </a:spcBef>
              <a:spcAft>
                <a:spcPts val="600"/>
              </a:spcAft>
            </a:pPr>
            <a:r>
              <a:rPr lang="zh-CN" altLang="en-US" sz="2000" b="1" dirty="0"/>
              <a:t>程序执行时调用运行时刻库函数来分配变量的内存。</a:t>
            </a:r>
          </a:p>
          <a:p>
            <a:pPr lvl="1" eaLnBrk="1" hangingPunct="1">
              <a:spcBef>
                <a:spcPts val="600"/>
              </a:spcBef>
              <a:spcAft>
                <a:spcPts val="600"/>
              </a:spcAft>
            </a:pPr>
            <a:r>
              <a:rPr lang="zh-CN" altLang="en-US" sz="2200" b="1" dirty="0">
                <a:solidFill>
                  <a:srgbClr val="FF0000"/>
                </a:solidFill>
              </a:rPr>
              <a:t>两者的区别</a:t>
            </a:r>
          </a:p>
          <a:p>
            <a:pPr lvl="2" eaLnBrk="1" hangingPunct="1">
              <a:spcBef>
                <a:spcPts val="600"/>
              </a:spcBef>
              <a:spcAft>
                <a:spcPts val="600"/>
              </a:spcAft>
            </a:pPr>
            <a:r>
              <a:rPr lang="zh-CN" altLang="en-US" sz="2000" b="1" dirty="0"/>
              <a:t>静态变量是有名字的变量，可以通过名字对它所代表的内存进行操作；动态变量是没有名字的内存变量，只能通过指针进行操作。</a:t>
            </a:r>
          </a:p>
          <a:p>
            <a:pPr lvl="2" eaLnBrk="1" hangingPunct="1">
              <a:spcBef>
                <a:spcPts val="600"/>
              </a:spcBef>
              <a:spcAft>
                <a:spcPts val="600"/>
              </a:spcAft>
            </a:pPr>
            <a:r>
              <a:rPr lang="zh-CN" altLang="en-US" sz="2000" b="1" dirty="0"/>
              <a:t>静态变量的分配和释放由编译器自动处理，动态变量的分配与释放必须由程序员控制。</a:t>
            </a:r>
          </a:p>
          <a:p>
            <a:pPr lvl="2" eaLnBrk="1" hangingPunct="1"/>
            <a:endParaRPr lang="zh-CN" altLang="en-US" sz="2000" b="1" dirty="0"/>
          </a:p>
        </p:txBody>
      </p:sp>
    </p:spTree>
    <p:extLst>
      <p:ext uri="{BB962C8B-B14F-4D97-AF65-F5344CB8AC3E}">
        <p14:creationId xmlns:p14="http://schemas.microsoft.com/office/powerpoint/2010/main" val="2047207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Effect transition="in" filter="fade">
                                      <p:cBhvr>
                                        <p:cTn id="7" dur="500"/>
                                        <p:tgtEl>
                                          <p:spTgt spid="1843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434">
                                            <p:txEl>
                                              <p:pRg st="2" end="2"/>
                                            </p:txEl>
                                          </p:spTgt>
                                        </p:tgtEl>
                                        <p:attrNameLst>
                                          <p:attrName>style.visibility</p:attrName>
                                        </p:attrNameLst>
                                      </p:cBhvr>
                                      <p:to>
                                        <p:strVal val="visible"/>
                                      </p:to>
                                    </p:set>
                                    <p:animEffect transition="in" filter="fade">
                                      <p:cBhvr>
                                        <p:cTn id="10" dur="500"/>
                                        <p:tgtEl>
                                          <p:spTgt spid="1843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animEffect transition="in" filter="fade">
                                      <p:cBhvr>
                                        <p:cTn id="15" dur="500"/>
                                        <p:tgtEl>
                                          <p:spTgt spid="1843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434">
                                            <p:txEl>
                                              <p:pRg st="4" end="4"/>
                                            </p:txEl>
                                          </p:spTgt>
                                        </p:tgtEl>
                                        <p:attrNameLst>
                                          <p:attrName>style.visibility</p:attrName>
                                        </p:attrNameLst>
                                      </p:cBhvr>
                                      <p:to>
                                        <p:strVal val="visible"/>
                                      </p:to>
                                    </p:set>
                                    <p:animEffect transition="in" filter="fade">
                                      <p:cBhvr>
                                        <p:cTn id="18" dur="500"/>
                                        <p:tgtEl>
                                          <p:spTgt spid="1843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animEffect transition="in" filter="fade">
                                      <p:cBhvr>
                                        <p:cTn id="23" dur="1000"/>
                                        <p:tgtEl>
                                          <p:spTgt spid="18434">
                                            <p:txEl>
                                              <p:pRg st="5" end="5"/>
                                            </p:txEl>
                                          </p:spTgt>
                                        </p:tgtEl>
                                      </p:cBhvr>
                                    </p:animEffect>
                                    <p:anim calcmode="lin" valueType="num">
                                      <p:cBhvr>
                                        <p:cTn id="24" dur="10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18434">
                                            <p:txEl>
                                              <p:pRg st="5" end="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8434">
                                            <p:txEl>
                                              <p:pRg st="6" end="6"/>
                                            </p:txEl>
                                          </p:spTgt>
                                        </p:tgtEl>
                                        <p:attrNameLst>
                                          <p:attrName>style.visibility</p:attrName>
                                        </p:attrNameLst>
                                      </p:cBhvr>
                                      <p:to>
                                        <p:strVal val="visible"/>
                                      </p:to>
                                    </p:set>
                                    <p:animEffect transition="in" filter="fade">
                                      <p:cBhvr>
                                        <p:cTn id="28" dur="1000"/>
                                        <p:tgtEl>
                                          <p:spTgt spid="18434">
                                            <p:txEl>
                                              <p:pRg st="6" end="6"/>
                                            </p:txEl>
                                          </p:spTgt>
                                        </p:tgtEl>
                                      </p:cBhvr>
                                    </p:animEffect>
                                    <p:anim calcmode="lin" valueType="num">
                                      <p:cBhvr>
                                        <p:cTn id="29" dur="1000" fill="hold"/>
                                        <p:tgtEl>
                                          <p:spTgt spid="1843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8434">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8434">
                                            <p:txEl>
                                              <p:pRg st="7" end="7"/>
                                            </p:txEl>
                                          </p:spTgt>
                                        </p:tgtEl>
                                        <p:attrNameLst>
                                          <p:attrName>style.visibility</p:attrName>
                                        </p:attrNameLst>
                                      </p:cBhvr>
                                      <p:to>
                                        <p:strVal val="visible"/>
                                      </p:to>
                                    </p:set>
                                    <p:animEffect transition="in" filter="fade">
                                      <p:cBhvr>
                                        <p:cTn id="33" dur="1000"/>
                                        <p:tgtEl>
                                          <p:spTgt spid="18434">
                                            <p:txEl>
                                              <p:pRg st="7" end="7"/>
                                            </p:txEl>
                                          </p:spTgt>
                                        </p:tgtEl>
                                      </p:cBhvr>
                                    </p:animEffect>
                                    <p:anim calcmode="lin" valueType="num">
                                      <p:cBhvr>
                                        <p:cTn id="34" dur="1000" fill="hold"/>
                                        <p:tgtEl>
                                          <p:spTgt spid="18434">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1843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614710" y="78558"/>
            <a:ext cx="7772400" cy="76184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2.3.1  </a:t>
            </a:r>
            <a:r>
              <a:rPr lang="zh-CN" altLang="en-US" sz="3600" b="1" dirty="0">
                <a:solidFill>
                  <a:srgbClr val="C00000"/>
                </a:solidFill>
              </a:rPr>
              <a:t>指针概念的回顾</a:t>
            </a:r>
          </a:p>
        </p:txBody>
      </p:sp>
      <p:sp>
        <p:nvSpPr>
          <p:cNvPr id="19458" name="Rectangle 2"/>
          <p:cNvSpPr>
            <a:spLocks noGrp="1" noChangeArrowheads="1"/>
          </p:cNvSpPr>
          <p:nvPr>
            <p:ph idx="1"/>
          </p:nvPr>
        </p:nvSpPr>
        <p:spPr>
          <a:xfrm>
            <a:off x="684213" y="1268760"/>
            <a:ext cx="7772400" cy="4755803"/>
          </a:xfrm>
        </p:spPr>
        <p:txBody>
          <a:bodyPr/>
          <a:lstStyle/>
          <a:p>
            <a:pPr eaLnBrk="1" hangingPunct="1">
              <a:buNone/>
            </a:pPr>
            <a:r>
              <a:rPr lang="en-US" altLang="zh-CN" sz="2400" b="1" dirty="0">
                <a:solidFill>
                  <a:srgbClr val="0000CC"/>
                </a:solidFill>
              </a:rPr>
              <a:t>2. </a:t>
            </a:r>
            <a:r>
              <a:rPr lang="zh-CN" altLang="en-US" sz="2400" b="1" dirty="0">
                <a:solidFill>
                  <a:srgbClr val="0000CC"/>
                </a:solidFill>
              </a:rPr>
              <a:t>动态内存分配</a:t>
            </a:r>
            <a:r>
              <a:rPr lang="en-US" altLang="zh-CN" sz="2400" b="1" dirty="0">
                <a:solidFill>
                  <a:srgbClr val="0000CC"/>
                </a:solidFill>
              </a:rPr>
              <a:t>---</a:t>
            </a:r>
            <a:r>
              <a:rPr lang="zh-CN" altLang="en-US" sz="2400" b="1" dirty="0">
                <a:solidFill>
                  <a:srgbClr val="0000CC"/>
                </a:solidFill>
              </a:rPr>
              <a:t>指针</a:t>
            </a:r>
          </a:p>
          <a:p>
            <a:pPr lvl="1" eaLnBrk="1" hangingPunct="1"/>
            <a:r>
              <a:rPr lang="zh-CN" altLang="en-US" sz="2400" b="1" dirty="0"/>
              <a:t>对类型</a:t>
            </a:r>
            <a:r>
              <a:rPr lang="en-US" altLang="zh-CN" sz="2400" b="1" dirty="0">
                <a:solidFill>
                  <a:srgbClr val="FF0000"/>
                </a:solidFill>
              </a:rPr>
              <a:t>T</a:t>
            </a:r>
            <a:r>
              <a:rPr lang="zh-CN" altLang="en-US" sz="2400" b="1" dirty="0"/>
              <a:t>，</a:t>
            </a:r>
            <a:r>
              <a:rPr lang="en-US" altLang="zh-CN" sz="2400" b="1" dirty="0">
                <a:solidFill>
                  <a:schemeClr val="accent2"/>
                </a:solidFill>
              </a:rPr>
              <a:t>T*</a:t>
            </a:r>
            <a:r>
              <a:rPr lang="zh-CN" altLang="en-US" sz="2400" b="1" dirty="0"/>
              <a:t>是</a:t>
            </a:r>
            <a:r>
              <a:rPr lang="zh-CN" altLang="en-US" sz="2400" b="1" dirty="0">
                <a:latin typeface="Arial" panose="020B0604020202020204" pitchFamily="34" charset="0"/>
              </a:rPr>
              <a:t>“</a:t>
            </a:r>
            <a:r>
              <a:rPr lang="zh-CN" altLang="en-US" sz="2400" b="1" dirty="0"/>
              <a:t>到</a:t>
            </a:r>
            <a:r>
              <a:rPr lang="en-US" altLang="zh-CN" sz="2400" b="1" dirty="0">
                <a:solidFill>
                  <a:srgbClr val="FF0000"/>
                </a:solidFill>
              </a:rPr>
              <a:t>T</a:t>
            </a:r>
            <a:r>
              <a:rPr lang="zh-CN" altLang="en-US" sz="2400" b="1" dirty="0"/>
              <a:t>的指针</a:t>
            </a:r>
            <a:r>
              <a:rPr lang="zh-CN" altLang="en-US" sz="2400" b="1" dirty="0">
                <a:latin typeface="Arial" panose="020B0604020202020204" pitchFamily="34" charset="0"/>
              </a:rPr>
              <a:t>”</a:t>
            </a:r>
            <a:r>
              <a:rPr lang="zh-CN" altLang="en-US" sz="2400" b="1" dirty="0"/>
              <a:t>，即一个类型为</a:t>
            </a:r>
            <a:r>
              <a:rPr lang="en-US" altLang="zh-CN" sz="2400" b="1" dirty="0">
                <a:solidFill>
                  <a:schemeClr val="accent2"/>
                </a:solidFill>
              </a:rPr>
              <a:t>T*</a:t>
            </a:r>
            <a:r>
              <a:rPr lang="zh-CN" altLang="en-US" sz="2400" b="1" dirty="0"/>
              <a:t>的变量能存放一个类型</a:t>
            </a:r>
            <a:r>
              <a:rPr lang="en-US" altLang="zh-CN" sz="2400" b="1" dirty="0">
                <a:solidFill>
                  <a:srgbClr val="FF0000"/>
                </a:solidFill>
              </a:rPr>
              <a:t>T</a:t>
            </a:r>
            <a:r>
              <a:rPr lang="zh-CN" altLang="en-US" sz="2400" b="1" dirty="0"/>
              <a:t>的对象地址</a:t>
            </a:r>
          </a:p>
          <a:p>
            <a:pPr lvl="1" eaLnBrk="1" hangingPunct="1">
              <a:buFontTx/>
              <a:buNone/>
            </a:pPr>
            <a:r>
              <a:rPr lang="en-US" altLang="zh-CN" sz="2400" b="1" dirty="0"/>
              <a:t>char c; </a:t>
            </a:r>
          </a:p>
          <a:p>
            <a:pPr lvl="1" eaLnBrk="1" hangingPunct="1">
              <a:buFontTx/>
              <a:buNone/>
            </a:pPr>
            <a:r>
              <a:rPr lang="en-US" altLang="zh-CN" sz="2400" b="1" dirty="0"/>
              <a:t>c=</a:t>
            </a:r>
            <a:r>
              <a:rPr lang="en-US" altLang="zh-CN" sz="2400" b="1" dirty="0">
                <a:latin typeface="Arial" panose="020B0604020202020204" pitchFamily="34" charset="0"/>
              </a:rPr>
              <a:t>‘</a:t>
            </a:r>
            <a:r>
              <a:rPr lang="en-US" altLang="zh-CN" sz="2400" b="1" dirty="0"/>
              <a:t>a</a:t>
            </a:r>
            <a:r>
              <a:rPr lang="en-US" altLang="zh-CN" sz="2400" b="1" dirty="0">
                <a:latin typeface="Arial" panose="020B0604020202020204" pitchFamily="34" charset="0"/>
              </a:rPr>
              <a:t>’</a:t>
            </a:r>
            <a:r>
              <a:rPr lang="en-US" altLang="zh-CN" sz="2400" b="1" dirty="0"/>
              <a:t>;</a:t>
            </a:r>
          </a:p>
          <a:p>
            <a:pPr lvl="1" eaLnBrk="1" hangingPunct="1">
              <a:buFontTx/>
              <a:buNone/>
            </a:pPr>
            <a:r>
              <a:rPr lang="en-US" altLang="zh-CN" sz="2400" b="1" dirty="0"/>
              <a:t>char *p</a:t>
            </a:r>
          </a:p>
          <a:p>
            <a:pPr lvl="1" eaLnBrk="1" hangingPunct="1">
              <a:buFontTx/>
              <a:buNone/>
            </a:pPr>
            <a:r>
              <a:rPr lang="en-US" altLang="zh-CN" sz="2400" b="1" dirty="0"/>
              <a:t>p=&amp;c;</a:t>
            </a:r>
          </a:p>
        </p:txBody>
      </p:sp>
      <p:sp>
        <p:nvSpPr>
          <p:cNvPr id="19460" name="Text Box 4"/>
          <p:cNvSpPr txBox="1">
            <a:spLocks noChangeArrowheads="1"/>
          </p:cNvSpPr>
          <p:nvPr/>
        </p:nvSpPr>
        <p:spPr bwMode="auto">
          <a:xfrm>
            <a:off x="4124523" y="4076775"/>
            <a:ext cx="52084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Lucida Sans Unicode" panose="020B0602030504020204" pitchFamily="34" charset="0"/>
              </a:rPr>
              <a:t>p</a:t>
            </a:r>
          </a:p>
        </p:txBody>
      </p:sp>
      <p:sp>
        <p:nvSpPr>
          <p:cNvPr id="19461" name="Text Box 5"/>
          <p:cNvSpPr txBox="1">
            <a:spLocks noChangeArrowheads="1"/>
          </p:cNvSpPr>
          <p:nvPr/>
        </p:nvSpPr>
        <p:spPr bwMode="auto">
          <a:xfrm>
            <a:off x="6572448" y="4148212"/>
            <a:ext cx="52084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Lucida Sans Unicode" panose="020B0602030504020204" pitchFamily="34" charset="0"/>
              </a:rPr>
              <a:t>c</a:t>
            </a:r>
          </a:p>
        </p:txBody>
      </p:sp>
      <p:sp>
        <p:nvSpPr>
          <p:cNvPr id="19462" name="Rectangle 6"/>
          <p:cNvSpPr>
            <a:spLocks noChangeArrowheads="1"/>
          </p:cNvSpPr>
          <p:nvPr/>
        </p:nvSpPr>
        <p:spPr bwMode="auto">
          <a:xfrm>
            <a:off x="4114597" y="4581600"/>
            <a:ext cx="843514"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3" name="Rectangle 7"/>
          <p:cNvSpPr>
            <a:spLocks noChangeArrowheads="1"/>
          </p:cNvSpPr>
          <p:nvPr/>
        </p:nvSpPr>
        <p:spPr bwMode="auto">
          <a:xfrm>
            <a:off x="5770359" y="4581600"/>
            <a:ext cx="843513"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4" name="Rectangle 8"/>
          <p:cNvSpPr>
            <a:spLocks noChangeArrowheads="1"/>
          </p:cNvSpPr>
          <p:nvPr/>
        </p:nvSpPr>
        <p:spPr bwMode="auto">
          <a:xfrm>
            <a:off x="6562522" y="4581600"/>
            <a:ext cx="843514"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5" name="Rectangle 9"/>
          <p:cNvSpPr>
            <a:spLocks noChangeArrowheads="1"/>
          </p:cNvSpPr>
          <p:nvPr/>
        </p:nvSpPr>
        <p:spPr bwMode="auto">
          <a:xfrm>
            <a:off x="7354684" y="4581600"/>
            <a:ext cx="843513"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6" name="Line 10"/>
          <p:cNvSpPr>
            <a:spLocks noChangeShapeType="1"/>
          </p:cNvSpPr>
          <p:nvPr/>
        </p:nvSpPr>
        <p:spPr bwMode="auto">
          <a:xfrm flipV="1">
            <a:off x="4500910" y="4221237"/>
            <a:ext cx="0" cy="503238"/>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9467" name="Line 11"/>
          <p:cNvSpPr>
            <a:spLocks noChangeShapeType="1"/>
          </p:cNvSpPr>
          <p:nvPr/>
        </p:nvSpPr>
        <p:spPr bwMode="auto">
          <a:xfrm>
            <a:off x="4430741" y="4211712"/>
            <a:ext cx="2229169" cy="0"/>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19468" name="Line 12"/>
          <p:cNvSpPr>
            <a:spLocks noChangeShapeType="1"/>
          </p:cNvSpPr>
          <p:nvPr/>
        </p:nvSpPr>
        <p:spPr bwMode="auto">
          <a:xfrm>
            <a:off x="6661497" y="4221237"/>
            <a:ext cx="0" cy="360363"/>
          </a:xfrm>
          <a:prstGeom prst="line">
            <a:avLst/>
          </a:prstGeom>
          <a:noFill/>
          <a:ln w="3175">
            <a:solidFill>
              <a:schemeClr val="hlink"/>
            </a:solidFill>
            <a:round/>
            <a:headE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19469" name="Rectangle 13"/>
          <p:cNvSpPr>
            <a:spLocks noChangeArrowheads="1"/>
          </p:cNvSpPr>
          <p:nvPr/>
        </p:nvSpPr>
        <p:spPr bwMode="auto">
          <a:xfrm>
            <a:off x="4906759" y="4581600"/>
            <a:ext cx="843513"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70" name="Freeform 14"/>
          <p:cNvSpPr>
            <a:spLocks/>
          </p:cNvSpPr>
          <p:nvPr/>
        </p:nvSpPr>
        <p:spPr bwMode="auto">
          <a:xfrm>
            <a:off x="2267744" y="2636912"/>
            <a:ext cx="4681091" cy="1944688"/>
          </a:xfrm>
          <a:custGeom>
            <a:avLst/>
            <a:gdLst>
              <a:gd name="T0" fmla="*/ 0 w 1748"/>
              <a:gd name="T1" fmla="*/ 2147483646 h 1200"/>
              <a:gd name="T2" fmla="*/ 2147483646 w 1748"/>
              <a:gd name="T3" fmla="*/ 2147483646 h 1200"/>
              <a:gd name="T4" fmla="*/ 2147483646 w 1748"/>
              <a:gd name="T5" fmla="*/ 2147483646 h 1200"/>
              <a:gd name="T6" fmla="*/ 2147483646 w 1748"/>
              <a:gd name="T7" fmla="*/ 0 h 1200"/>
              <a:gd name="T8" fmla="*/ 2147483646 w 1748"/>
              <a:gd name="T9" fmla="*/ 2147483646 h 1200"/>
              <a:gd name="T10" fmla="*/ 2147483646 w 1748"/>
              <a:gd name="T11" fmla="*/ 2147483646 h 1200"/>
              <a:gd name="T12" fmla="*/ 2147483646 w 1748"/>
              <a:gd name="T13" fmla="*/ 2147483646 h 1200"/>
              <a:gd name="T14" fmla="*/ 2147483646 w 1748"/>
              <a:gd name="T15" fmla="*/ 2147483646 h 1200"/>
              <a:gd name="T16" fmla="*/ 2147483646 w 1748"/>
              <a:gd name="T17" fmla="*/ 2147483646 h 1200"/>
              <a:gd name="T18" fmla="*/ 2147483646 w 1748"/>
              <a:gd name="T19" fmla="*/ 2147483646 h 1200"/>
              <a:gd name="T20" fmla="*/ 2147483646 w 1748"/>
              <a:gd name="T21" fmla="*/ 2147483646 h 1200"/>
              <a:gd name="T22" fmla="*/ 2147483646 w 1748"/>
              <a:gd name="T23" fmla="*/ 2147483646 h 1200"/>
              <a:gd name="T24" fmla="*/ 2147483646 w 1748"/>
              <a:gd name="T25" fmla="*/ 2147483646 h 12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48"/>
              <a:gd name="T40" fmla="*/ 0 h 1200"/>
              <a:gd name="T41" fmla="*/ 1748 w 1748"/>
              <a:gd name="T42" fmla="*/ 1200 h 12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48" h="1200">
                <a:moveTo>
                  <a:pt x="0" y="88"/>
                </a:moveTo>
                <a:cubicBezTo>
                  <a:pt x="93" y="120"/>
                  <a:pt x="147" y="53"/>
                  <a:pt x="231" y="48"/>
                </a:cubicBezTo>
                <a:cubicBezTo>
                  <a:pt x="301" y="44"/>
                  <a:pt x="371" y="43"/>
                  <a:pt x="441" y="41"/>
                </a:cubicBezTo>
                <a:cubicBezTo>
                  <a:pt x="516" y="22"/>
                  <a:pt x="595" y="13"/>
                  <a:pt x="671" y="0"/>
                </a:cubicBezTo>
                <a:cubicBezTo>
                  <a:pt x="838" y="11"/>
                  <a:pt x="1001" y="51"/>
                  <a:pt x="1166" y="75"/>
                </a:cubicBezTo>
                <a:cubicBezTo>
                  <a:pt x="1246" y="99"/>
                  <a:pt x="1328" y="112"/>
                  <a:pt x="1410" y="122"/>
                </a:cubicBezTo>
                <a:cubicBezTo>
                  <a:pt x="1438" y="132"/>
                  <a:pt x="1481" y="145"/>
                  <a:pt x="1504" y="163"/>
                </a:cubicBezTo>
                <a:cubicBezTo>
                  <a:pt x="1550" y="200"/>
                  <a:pt x="1592" y="244"/>
                  <a:pt x="1640" y="278"/>
                </a:cubicBezTo>
                <a:cubicBezTo>
                  <a:pt x="1686" y="344"/>
                  <a:pt x="1617" y="247"/>
                  <a:pt x="1674" y="319"/>
                </a:cubicBezTo>
                <a:cubicBezTo>
                  <a:pt x="1686" y="334"/>
                  <a:pt x="1708" y="366"/>
                  <a:pt x="1708" y="366"/>
                </a:cubicBezTo>
                <a:cubicBezTo>
                  <a:pt x="1720" y="413"/>
                  <a:pt x="1723" y="461"/>
                  <a:pt x="1735" y="508"/>
                </a:cubicBezTo>
                <a:cubicBezTo>
                  <a:pt x="1738" y="709"/>
                  <a:pt x="1748" y="910"/>
                  <a:pt x="1748" y="1111"/>
                </a:cubicBezTo>
                <a:cubicBezTo>
                  <a:pt x="1748" y="1146"/>
                  <a:pt x="1735" y="1169"/>
                  <a:pt x="1735" y="1200"/>
                </a:cubicBezTo>
              </a:path>
            </a:pathLst>
          </a:custGeom>
          <a:noFill/>
          <a:ln w="31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p>
            <a:endParaRPr lang="zh-CN" altLang="en-US"/>
          </a:p>
        </p:txBody>
      </p:sp>
      <p:sp>
        <p:nvSpPr>
          <p:cNvPr id="19471" name="Rectangle 15"/>
          <p:cNvSpPr>
            <a:spLocks noChangeArrowheads="1"/>
          </p:cNvSpPr>
          <p:nvPr/>
        </p:nvSpPr>
        <p:spPr bwMode="auto">
          <a:xfrm>
            <a:off x="6562522" y="4581600"/>
            <a:ext cx="843514"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400">
                <a:latin typeface="Lucida Sans Unicode" panose="020B0602030504020204" pitchFamily="34" charset="0"/>
              </a:rPr>
              <a:t>‘</a:t>
            </a:r>
            <a:r>
              <a:rPr kumimoji="1" lang="en-US" altLang="zh-CN" sz="2400">
                <a:latin typeface="Lucida Sans Unicode" panose="020B0602030504020204" pitchFamily="34" charset="0"/>
              </a:rPr>
              <a:t>a’</a:t>
            </a:r>
          </a:p>
        </p:txBody>
      </p:sp>
      <p:sp>
        <p:nvSpPr>
          <p:cNvPr id="19472" name="Freeform 16"/>
          <p:cNvSpPr>
            <a:spLocks/>
          </p:cNvSpPr>
          <p:nvPr/>
        </p:nvSpPr>
        <p:spPr bwMode="auto">
          <a:xfrm>
            <a:off x="2041085" y="3163962"/>
            <a:ext cx="4979187" cy="1417638"/>
          </a:xfrm>
          <a:custGeom>
            <a:avLst/>
            <a:gdLst>
              <a:gd name="T0" fmla="*/ 0 w 1857"/>
              <a:gd name="T1" fmla="*/ 2147483646 h 897"/>
              <a:gd name="T2" fmla="*/ 2147483646 w 1857"/>
              <a:gd name="T3" fmla="*/ 2147483646 h 897"/>
              <a:gd name="T4" fmla="*/ 2147483646 w 1857"/>
              <a:gd name="T5" fmla="*/ 2147483646 h 897"/>
              <a:gd name="T6" fmla="*/ 2147483646 w 1857"/>
              <a:gd name="T7" fmla="*/ 2147483646 h 897"/>
              <a:gd name="T8" fmla="*/ 2147483646 w 1857"/>
              <a:gd name="T9" fmla="*/ 2147483646 h 897"/>
              <a:gd name="T10" fmla="*/ 2147483646 w 1857"/>
              <a:gd name="T11" fmla="*/ 2147483646 h 897"/>
              <a:gd name="T12" fmla="*/ 2147483646 w 1857"/>
              <a:gd name="T13" fmla="*/ 2147483646 h 897"/>
              <a:gd name="T14" fmla="*/ 2147483646 w 1857"/>
              <a:gd name="T15" fmla="*/ 2147483646 h 897"/>
              <a:gd name="T16" fmla="*/ 2147483646 w 1857"/>
              <a:gd name="T17" fmla="*/ 2147483646 h 897"/>
              <a:gd name="T18" fmla="*/ 2147483646 w 1857"/>
              <a:gd name="T19" fmla="*/ 2147483646 h 897"/>
              <a:gd name="T20" fmla="*/ 2147483646 w 1857"/>
              <a:gd name="T21" fmla="*/ 2147483646 h 897"/>
              <a:gd name="T22" fmla="*/ 2147483646 w 1857"/>
              <a:gd name="T23" fmla="*/ 2147483646 h 897"/>
              <a:gd name="T24" fmla="*/ 2147483646 w 1857"/>
              <a:gd name="T25" fmla="*/ 2147483646 h 897"/>
              <a:gd name="T26" fmla="*/ 2147483646 w 1857"/>
              <a:gd name="T27" fmla="*/ 2147483646 h 897"/>
              <a:gd name="T28" fmla="*/ 2147483646 w 1857"/>
              <a:gd name="T29" fmla="*/ 2147483646 h 8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7"/>
              <a:gd name="T46" fmla="*/ 0 h 897"/>
              <a:gd name="T47" fmla="*/ 1857 w 1857"/>
              <a:gd name="T48" fmla="*/ 897 h 8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7" h="897">
                <a:moveTo>
                  <a:pt x="0" y="118"/>
                </a:moveTo>
                <a:cubicBezTo>
                  <a:pt x="81" y="90"/>
                  <a:pt x="159" y="48"/>
                  <a:pt x="244" y="30"/>
                </a:cubicBezTo>
                <a:cubicBezTo>
                  <a:pt x="312" y="16"/>
                  <a:pt x="414" y="18"/>
                  <a:pt x="468" y="16"/>
                </a:cubicBezTo>
                <a:cubicBezTo>
                  <a:pt x="545" y="0"/>
                  <a:pt x="599" y="5"/>
                  <a:pt x="684" y="9"/>
                </a:cubicBezTo>
                <a:cubicBezTo>
                  <a:pt x="804" y="50"/>
                  <a:pt x="924" y="69"/>
                  <a:pt x="1050" y="84"/>
                </a:cubicBezTo>
                <a:cubicBezTo>
                  <a:pt x="1122" y="103"/>
                  <a:pt x="1194" y="110"/>
                  <a:pt x="1267" y="125"/>
                </a:cubicBezTo>
                <a:cubicBezTo>
                  <a:pt x="1337" y="159"/>
                  <a:pt x="1247" y="118"/>
                  <a:pt x="1328" y="145"/>
                </a:cubicBezTo>
                <a:cubicBezTo>
                  <a:pt x="1372" y="160"/>
                  <a:pt x="1406" y="184"/>
                  <a:pt x="1450" y="192"/>
                </a:cubicBezTo>
                <a:cubicBezTo>
                  <a:pt x="1516" y="226"/>
                  <a:pt x="1588" y="255"/>
                  <a:pt x="1660" y="274"/>
                </a:cubicBezTo>
                <a:cubicBezTo>
                  <a:pt x="1714" y="309"/>
                  <a:pt x="1672" y="378"/>
                  <a:pt x="1701" y="430"/>
                </a:cubicBezTo>
                <a:cubicBezTo>
                  <a:pt x="1732" y="485"/>
                  <a:pt x="1754" y="466"/>
                  <a:pt x="1789" y="511"/>
                </a:cubicBezTo>
                <a:cubicBezTo>
                  <a:pt x="1799" y="524"/>
                  <a:pt x="1807" y="538"/>
                  <a:pt x="1816" y="552"/>
                </a:cubicBezTo>
                <a:cubicBezTo>
                  <a:pt x="1821" y="559"/>
                  <a:pt x="1830" y="572"/>
                  <a:pt x="1830" y="572"/>
                </a:cubicBezTo>
                <a:cubicBezTo>
                  <a:pt x="1846" y="660"/>
                  <a:pt x="1857" y="746"/>
                  <a:pt x="1830" y="836"/>
                </a:cubicBezTo>
                <a:cubicBezTo>
                  <a:pt x="1823" y="892"/>
                  <a:pt x="1823" y="872"/>
                  <a:pt x="1823" y="897"/>
                </a:cubicBezTo>
              </a:path>
            </a:pathLst>
          </a:custGeom>
          <a:noFill/>
          <a:ln w="3175">
            <a:solidFill>
              <a:schemeClr val="fo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p>
            <a:endParaRPr lang="zh-CN" altLang="en-US"/>
          </a:p>
        </p:txBody>
      </p:sp>
      <p:sp>
        <p:nvSpPr>
          <p:cNvPr id="19473" name="Rectangle 17"/>
          <p:cNvSpPr>
            <a:spLocks noChangeArrowheads="1"/>
          </p:cNvSpPr>
          <p:nvPr/>
        </p:nvSpPr>
        <p:spPr bwMode="auto">
          <a:xfrm>
            <a:off x="3322434" y="4581600"/>
            <a:ext cx="843513"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74" name="Freeform 18"/>
          <p:cNvSpPr>
            <a:spLocks/>
          </p:cNvSpPr>
          <p:nvPr/>
        </p:nvSpPr>
        <p:spPr bwMode="auto">
          <a:xfrm>
            <a:off x="2127278" y="3732287"/>
            <a:ext cx="2175194" cy="835025"/>
          </a:xfrm>
          <a:custGeom>
            <a:avLst/>
            <a:gdLst>
              <a:gd name="T0" fmla="*/ 0 w 1430"/>
              <a:gd name="T1" fmla="*/ 2147483646 h 526"/>
              <a:gd name="T2" fmla="*/ 2147483646 w 1430"/>
              <a:gd name="T3" fmla="*/ 2147483646 h 526"/>
              <a:gd name="T4" fmla="*/ 2147483646 w 1430"/>
              <a:gd name="T5" fmla="*/ 2147483646 h 526"/>
              <a:gd name="T6" fmla="*/ 2147483646 w 1430"/>
              <a:gd name="T7" fmla="*/ 2147483646 h 526"/>
              <a:gd name="T8" fmla="*/ 2147483646 w 1430"/>
              <a:gd name="T9" fmla="*/ 2147483646 h 526"/>
              <a:gd name="T10" fmla="*/ 2147483646 w 1430"/>
              <a:gd name="T11" fmla="*/ 2147483646 h 526"/>
              <a:gd name="T12" fmla="*/ 2147483646 w 1430"/>
              <a:gd name="T13" fmla="*/ 2147483646 h 526"/>
              <a:gd name="T14" fmla="*/ 2147483646 w 1430"/>
              <a:gd name="T15" fmla="*/ 2147483646 h 526"/>
              <a:gd name="T16" fmla="*/ 2147483646 w 1430"/>
              <a:gd name="T17" fmla="*/ 2147483646 h 526"/>
              <a:gd name="T18" fmla="*/ 2147483646 w 1430"/>
              <a:gd name="T19" fmla="*/ 2147483646 h 526"/>
              <a:gd name="T20" fmla="*/ 2147483646 w 1430"/>
              <a:gd name="T21" fmla="*/ 2147483646 h 5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0"/>
              <a:gd name="T34" fmla="*/ 0 h 526"/>
              <a:gd name="T35" fmla="*/ 1430 w 1430"/>
              <a:gd name="T36" fmla="*/ 526 h 5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0" h="526">
                <a:moveTo>
                  <a:pt x="0" y="92"/>
                </a:moveTo>
                <a:cubicBezTo>
                  <a:pt x="38" y="66"/>
                  <a:pt x="108" y="61"/>
                  <a:pt x="156" y="51"/>
                </a:cubicBezTo>
                <a:cubicBezTo>
                  <a:pt x="261" y="0"/>
                  <a:pt x="540" y="37"/>
                  <a:pt x="583" y="38"/>
                </a:cubicBezTo>
                <a:cubicBezTo>
                  <a:pt x="667" y="57"/>
                  <a:pt x="755" y="70"/>
                  <a:pt x="841" y="78"/>
                </a:cubicBezTo>
                <a:cubicBezTo>
                  <a:pt x="884" y="89"/>
                  <a:pt x="908" y="94"/>
                  <a:pt x="956" y="99"/>
                </a:cubicBezTo>
                <a:cubicBezTo>
                  <a:pt x="1024" y="119"/>
                  <a:pt x="1101" y="117"/>
                  <a:pt x="1166" y="146"/>
                </a:cubicBezTo>
                <a:cubicBezTo>
                  <a:pt x="1201" y="162"/>
                  <a:pt x="1229" y="192"/>
                  <a:pt x="1261" y="214"/>
                </a:cubicBezTo>
                <a:cubicBezTo>
                  <a:pt x="1281" y="228"/>
                  <a:pt x="1305" y="238"/>
                  <a:pt x="1322" y="255"/>
                </a:cubicBezTo>
                <a:cubicBezTo>
                  <a:pt x="1347" y="280"/>
                  <a:pt x="1333" y="272"/>
                  <a:pt x="1362" y="282"/>
                </a:cubicBezTo>
                <a:cubicBezTo>
                  <a:pt x="1370" y="312"/>
                  <a:pt x="1386" y="352"/>
                  <a:pt x="1403" y="377"/>
                </a:cubicBezTo>
                <a:cubicBezTo>
                  <a:pt x="1416" y="427"/>
                  <a:pt x="1430" y="485"/>
                  <a:pt x="1389" y="526"/>
                </a:cubicBezTo>
              </a:path>
            </a:pathLst>
          </a:custGeom>
          <a:noFill/>
          <a:ln w="3175">
            <a:solidFill>
              <a:schemeClr val="fo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p>
            <a:endParaRPr lang="zh-CN" altLang="en-US"/>
          </a:p>
        </p:txBody>
      </p:sp>
      <p:sp>
        <p:nvSpPr>
          <p:cNvPr id="19475" name="Freeform 19"/>
          <p:cNvSpPr>
            <a:spLocks/>
          </p:cNvSpPr>
          <p:nvPr/>
        </p:nvSpPr>
        <p:spPr bwMode="auto">
          <a:xfrm>
            <a:off x="2054252" y="4154562"/>
            <a:ext cx="2151383" cy="401638"/>
          </a:xfrm>
          <a:custGeom>
            <a:avLst/>
            <a:gdLst>
              <a:gd name="T0" fmla="*/ 0 w 1335"/>
              <a:gd name="T1" fmla="*/ 2147483646 h 253"/>
              <a:gd name="T2" fmla="*/ 2147483646 w 1335"/>
              <a:gd name="T3" fmla="*/ 2147483646 h 253"/>
              <a:gd name="T4" fmla="*/ 2147483646 w 1335"/>
              <a:gd name="T5" fmla="*/ 2147483646 h 253"/>
              <a:gd name="T6" fmla="*/ 2147483646 w 1335"/>
              <a:gd name="T7" fmla="*/ 2147483646 h 253"/>
              <a:gd name="T8" fmla="*/ 2147483646 w 1335"/>
              <a:gd name="T9" fmla="*/ 2147483646 h 253"/>
              <a:gd name="T10" fmla="*/ 2147483646 w 1335"/>
              <a:gd name="T11" fmla="*/ 2147483646 h 253"/>
              <a:gd name="T12" fmla="*/ 2147483646 w 1335"/>
              <a:gd name="T13" fmla="*/ 2147483646 h 253"/>
              <a:gd name="T14" fmla="*/ 2147483646 w 1335"/>
              <a:gd name="T15" fmla="*/ 2147483646 h 253"/>
              <a:gd name="T16" fmla="*/ 0 60000 65536"/>
              <a:gd name="T17" fmla="*/ 0 60000 65536"/>
              <a:gd name="T18" fmla="*/ 0 60000 65536"/>
              <a:gd name="T19" fmla="*/ 0 60000 65536"/>
              <a:gd name="T20" fmla="*/ 0 60000 65536"/>
              <a:gd name="T21" fmla="*/ 0 60000 65536"/>
              <a:gd name="T22" fmla="*/ 0 60000 65536"/>
              <a:gd name="T23" fmla="*/ 0 60000 65536"/>
              <a:gd name="T24" fmla="*/ 0 w 1335"/>
              <a:gd name="T25" fmla="*/ 0 h 253"/>
              <a:gd name="T26" fmla="*/ 1335 w 133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5" h="253">
                <a:moveTo>
                  <a:pt x="0" y="138"/>
                </a:moveTo>
                <a:cubicBezTo>
                  <a:pt x="7" y="133"/>
                  <a:pt x="13" y="127"/>
                  <a:pt x="20" y="124"/>
                </a:cubicBezTo>
                <a:cubicBezTo>
                  <a:pt x="33" y="118"/>
                  <a:pt x="61" y="111"/>
                  <a:pt x="61" y="111"/>
                </a:cubicBezTo>
                <a:cubicBezTo>
                  <a:pt x="97" y="86"/>
                  <a:pt x="133" y="82"/>
                  <a:pt x="176" y="77"/>
                </a:cubicBezTo>
                <a:cubicBezTo>
                  <a:pt x="474" y="0"/>
                  <a:pt x="1098" y="50"/>
                  <a:pt x="1098" y="50"/>
                </a:cubicBezTo>
                <a:cubicBezTo>
                  <a:pt x="1129" y="62"/>
                  <a:pt x="1155" y="78"/>
                  <a:pt x="1186" y="90"/>
                </a:cubicBezTo>
                <a:cubicBezTo>
                  <a:pt x="1211" y="117"/>
                  <a:pt x="1263" y="170"/>
                  <a:pt x="1294" y="185"/>
                </a:cubicBezTo>
                <a:cubicBezTo>
                  <a:pt x="1303" y="211"/>
                  <a:pt x="1335" y="229"/>
                  <a:pt x="1335" y="253"/>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p>
            <a:endParaRPr lang="zh-CN" altLang="en-US"/>
          </a:p>
        </p:txBody>
      </p:sp>
      <p:sp>
        <p:nvSpPr>
          <p:cNvPr id="19476" name="Rectangle 20"/>
          <p:cNvSpPr>
            <a:spLocks noChangeArrowheads="1"/>
          </p:cNvSpPr>
          <p:nvPr/>
        </p:nvSpPr>
        <p:spPr bwMode="auto">
          <a:xfrm>
            <a:off x="4186840" y="4581600"/>
            <a:ext cx="817307" cy="460375"/>
          </a:xfrm>
          <a:prstGeom prst="rect">
            <a:avLst/>
          </a:prstGeom>
          <a:solidFill>
            <a:schemeClr val="accent1"/>
          </a:solidFill>
          <a:ln w="3175">
            <a:solidFill>
              <a:schemeClr val="bg1"/>
            </a:solidFill>
            <a:miter lim="800000"/>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&amp;c</a:t>
            </a:r>
          </a:p>
        </p:txBody>
      </p:sp>
      <p:sp>
        <p:nvSpPr>
          <p:cNvPr id="19477" name="Text Box 21"/>
          <p:cNvSpPr txBox="1">
            <a:spLocks noChangeArrowheads="1"/>
          </p:cNvSpPr>
          <p:nvPr/>
        </p:nvSpPr>
        <p:spPr bwMode="auto">
          <a:xfrm>
            <a:off x="6565596" y="5084837"/>
            <a:ext cx="74360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2400">
                <a:latin typeface="Lucida Sans Unicode" panose="020B0602030504020204" pitchFamily="34" charset="0"/>
              </a:rPr>
              <a:t>*</a:t>
            </a:r>
            <a:r>
              <a:rPr kumimoji="1" lang="en-US" altLang="zh-CN" sz="2400">
                <a:latin typeface="Lucida Sans Unicode" panose="020B0602030504020204" pitchFamily="34" charset="0"/>
              </a:rPr>
              <a:t>P</a:t>
            </a:r>
          </a:p>
        </p:txBody>
      </p:sp>
      <p:sp>
        <p:nvSpPr>
          <p:cNvPr id="19478" name="Rectangle 22"/>
          <p:cNvSpPr>
            <a:spLocks noChangeArrowheads="1"/>
          </p:cNvSpPr>
          <p:nvPr/>
        </p:nvSpPr>
        <p:spPr bwMode="auto">
          <a:xfrm>
            <a:off x="2458834" y="4797500"/>
            <a:ext cx="843513" cy="46037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400">
                <a:latin typeface="Lucida Sans Unicode" panose="020B0602030504020204" pitchFamily="34" charset="0"/>
              </a:rPr>
              <a:t>内存</a:t>
            </a:r>
          </a:p>
        </p:txBody>
      </p:sp>
    </p:spTree>
    <p:extLst>
      <p:ext uri="{BB962C8B-B14F-4D97-AF65-F5344CB8AC3E}">
        <p14:creationId xmlns:p14="http://schemas.microsoft.com/office/powerpoint/2010/main" val="1415238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478"/>
                                        </p:tgtEl>
                                        <p:attrNameLst>
                                          <p:attrName>style.visibility</p:attrName>
                                        </p:attrNameLst>
                                      </p:cBhvr>
                                      <p:to>
                                        <p:strVal val="visible"/>
                                      </p:to>
                                    </p:set>
                                    <p:animEffect transition="in" filter="wipe(down)">
                                      <p:cBhvr>
                                        <p:cTn id="7" dur="500"/>
                                        <p:tgtEl>
                                          <p:spTgt spid="19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down)">
                                      <p:cBhvr>
                                        <p:cTn id="12" dur="500"/>
                                        <p:tgtEl>
                                          <p:spTgt spid="1946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463"/>
                                        </p:tgtEl>
                                        <p:attrNameLst>
                                          <p:attrName>style.visibility</p:attrName>
                                        </p:attrNameLst>
                                      </p:cBhvr>
                                      <p:to>
                                        <p:strVal val="visible"/>
                                      </p:to>
                                    </p:set>
                                    <p:animEffect transition="in" filter="wipe(down)">
                                      <p:cBhvr>
                                        <p:cTn id="15" dur="500"/>
                                        <p:tgtEl>
                                          <p:spTgt spid="1946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464"/>
                                        </p:tgtEl>
                                        <p:attrNameLst>
                                          <p:attrName>style.visibility</p:attrName>
                                        </p:attrNameLst>
                                      </p:cBhvr>
                                      <p:to>
                                        <p:strVal val="visible"/>
                                      </p:to>
                                    </p:set>
                                    <p:animEffect transition="in" filter="wipe(down)">
                                      <p:cBhvr>
                                        <p:cTn id="18" dur="500"/>
                                        <p:tgtEl>
                                          <p:spTgt spid="1946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9465"/>
                                        </p:tgtEl>
                                        <p:attrNameLst>
                                          <p:attrName>style.visibility</p:attrName>
                                        </p:attrNameLst>
                                      </p:cBhvr>
                                      <p:to>
                                        <p:strVal val="visible"/>
                                      </p:to>
                                    </p:set>
                                    <p:animEffect transition="in" filter="wipe(down)">
                                      <p:cBhvr>
                                        <p:cTn id="21" dur="500"/>
                                        <p:tgtEl>
                                          <p:spTgt spid="1946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469"/>
                                        </p:tgtEl>
                                        <p:attrNameLst>
                                          <p:attrName>style.visibility</p:attrName>
                                        </p:attrNameLst>
                                      </p:cBhvr>
                                      <p:to>
                                        <p:strVal val="visible"/>
                                      </p:to>
                                    </p:set>
                                    <p:animEffect transition="in" filter="wipe(down)">
                                      <p:cBhvr>
                                        <p:cTn id="24" dur="500"/>
                                        <p:tgtEl>
                                          <p:spTgt spid="1946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9473"/>
                                        </p:tgtEl>
                                        <p:attrNameLst>
                                          <p:attrName>style.visibility</p:attrName>
                                        </p:attrNameLst>
                                      </p:cBhvr>
                                      <p:to>
                                        <p:strVal val="visible"/>
                                      </p:to>
                                    </p:set>
                                    <p:animEffect transition="in" filter="wipe(down)">
                                      <p:cBhvr>
                                        <p:cTn id="27" dur="500"/>
                                        <p:tgtEl>
                                          <p:spTgt spid="19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wipe(up)">
                                      <p:cBhvr>
                                        <p:cTn id="32" dur="500"/>
                                        <p:tgtEl>
                                          <p:spTgt spid="194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1"/>
                                        </p:tgtEl>
                                        <p:attrNameLst>
                                          <p:attrName>style.visibility</p:attrName>
                                        </p:attrNameLst>
                                      </p:cBhvr>
                                      <p:to>
                                        <p:strVal val="visible"/>
                                      </p:to>
                                    </p:set>
                                    <p:anim calcmode="lin" valueType="num">
                                      <p:cBhvr additive="base">
                                        <p:cTn id="37" dur="500" fill="hold"/>
                                        <p:tgtEl>
                                          <p:spTgt spid="19461"/>
                                        </p:tgtEl>
                                        <p:attrNameLst>
                                          <p:attrName>ppt_x</p:attrName>
                                        </p:attrNameLst>
                                      </p:cBhvr>
                                      <p:tavLst>
                                        <p:tav tm="0">
                                          <p:val>
                                            <p:strVal val="#ppt_x"/>
                                          </p:val>
                                        </p:tav>
                                        <p:tav tm="100000">
                                          <p:val>
                                            <p:strVal val="#ppt_x"/>
                                          </p:val>
                                        </p:tav>
                                      </p:tavLst>
                                    </p:anim>
                                    <p:anim calcmode="lin" valueType="num">
                                      <p:cBhvr additive="base">
                                        <p:cTn id="3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458">
                                            <p:txEl>
                                              <p:pRg st="3" end="3"/>
                                            </p:txEl>
                                          </p:spTgt>
                                        </p:tgtEl>
                                        <p:attrNameLst>
                                          <p:attrName>style.visibility</p:attrName>
                                        </p:attrNameLst>
                                      </p:cBhvr>
                                      <p:to>
                                        <p:strVal val="visible"/>
                                      </p:to>
                                    </p:set>
                                    <p:anim calcmode="lin" valueType="num">
                                      <p:cBhvr additive="base">
                                        <p:cTn id="43"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9472"/>
                                        </p:tgtEl>
                                        <p:attrNameLst>
                                          <p:attrName>style.visibility</p:attrName>
                                        </p:attrNameLst>
                                      </p:cBhvr>
                                      <p:to>
                                        <p:strVal val="visible"/>
                                      </p:to>
                                    </p:set>
                                    <p:animEffect transition="in" filter="wipe(up)">
                                      <p:cBhvr>
                                        <p:cTn id="49" dur="500"/>
                                        <p:tgtEl>
                                          <p:spTgt spid="1947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9471"/>
                                        </p:tgtEl>
                                        <p:attrNameLst>
                                          <p:attrName>style.visibility</p:attrName>
                                        </p:attrNameLst>
                                      </p:cBhvr>
                                      <p:to>
                                        <p:strVal val="visible"/>
                                      </p:to>
                                    </p:set>
                                    <p:anim calcmode="lin" valueType="num">
                                      <p:cBhvr additive="base">
                                        <p:cTn id="54" dur="500" fill="hold"/>
                                        <p:tgtEl>
                                          <p:spTgt spid="19471"/>
                                        </p:tgtEl>
                                        <p:attrNameLst>
                                          <p:attrName>ppt_x</p:attrName>
                                        </p:attrNameLst>
                                      </p:cBhvr>
                                      <p:tavLst>
                                        <p:tav tm="0">
                                          <p:val>
                                            <p:strVal val="#ppt_x"/>
                                          </p:val>
                                        </p:tav>
                                        <p:tav tm="100000">
                                          <p:val>
                                            <p:strVal val="#ppt_x"/>
                                          </p:val>
                                        </p:tav>
                                      </p:tavLst>
                                    </p:anim>
                                    <p:anim calcmode="lin" valueType="num">
                                      <p:cBhvr additive="base">
                                        <p:cTn id="55" dur="500" fill="hold"/>
                                        <p:tgtEl>
                                          <p:spTgt spid="19471"/>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9458">
                                            <p:txEl>
                                              <p:pRg st="4" end="4"/>
                                            </p:txEl>
                                          </p:spTgt>
                                        </p:tgtEl>
                                        <p:attrNameLst>
                                          <p:attrName>style.visibility</p:attrName>
                                        </p:attrNameLst>
                                      </p:cBhvr>
                                      <p:to>
                                        <p:strVal val="visible"/>
                                      </p:to>
                                    </p:set>
                                    <p:anim calcmode="lin" valueType="num">
                                      <p:cBhvr additive="base">
                                        <p:cTn id="60"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9474"/>
                                        </p:tgtEl>
                                        <p:attrNameLst>
                                          <p:attrName>style.visibility</p:attrName>
                                        </p:attrNameLst>
                                      </p:cBhvr>
                                      <p:to>
                                        <p:strVal val="visible"/>
                                      </p:to>
                                    </p:set>
                                    <p:animEffect transition="in" filter="wipe(up)">
                                      <p:cBhvr>
                                        <p:cTn id="66" dur="500"/>
                                        <p:tgtEl>
                                          <p:spTgt spid="1947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9460"/>
                                        </p:tgtEl>
                                        <p:attrNameLst>
                                          <p:attrName>style.visibility</p:attrName>
                                        </p:attrNameLst>
                                      </p:cBhvr>
                                      <p:to>
                                        <p:strVal val="visible"/>
                                      </p:to>
                                    </p:set>
                                    <p:anim calcmode="lin" valueType="num">
                                      <p:cBhvr additive="base">
                                        <p:cTn id="71" dur="500" fill="hold"/>
                                        <p:tgtEl>
                                          <p:spTgt spid="19460"/>
                                        </p:tgtEl>
                                        <p:attrNameLst>
                                          <p:attrName>ppt_x</p:attrName>
                                        </p:attrNameLst>
                                      </p:cBhvr>
                                      <p:tavLst>
                                        <p:tav tm="0">
                                          <p:val>
                                            <p:strVal val="#ppt_x"/>
                                          </p:val>
                                        </p:tav>
                                        <p:tav tm="100000">
                                          <p:val>
                                            <p:strVal val="#ppt_x"/>
                                          </p:val>
                                        </p:tav>
                                      </p:tavLst>
                                    </p:anim>
                                    <p:anim calcmode="lin" valueType="num">
                                      <p:cBhvr additive="base">
                                        <p:cTn id="7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9458">
                                            <p:txEl>
                                              <p:pRg st="5" end="5"/>
                                            </p:txEl>
                                          </p:spTgt>
                                        </p:tgtEl>
                                        <p:attrNameLst>
                                          <p:attrName>style.visibility</p:attrName>
                                        </p:attrNameLst>
                                      </p:cBhvr>
                                      <p:to>
                                        <p:strVal val="visible"/>
                                      </p:to>
                                    </p:set>
                                    <p:animEffect transition="in" filter="wipe(down)">
                                      <p:cBhvr>
                                        <p:cTn id="77" dur="500"/>
                                        <p:tgtEl>
                                          <p:spTgt spid="19458">
                                            <p:txEl>
                                              <p:pRg st="5" end="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9475"/>
                                        </p:tgtEl>
                                        <p:attrNameLst>
                                          <p:attrName>style.visibility</p:attrName>
                                        </p:attrNameLst>
                                      </p:cBhvr>
                                      <p:to>
                                        <p:strVal val="visible"/>
                                      </p:to>
                                    </p:set>
                                    <p:animEffect transition="in" filter="wipe(left)">
                                      <p:cBhvr>
                                        <p:cTn id="82" dur="500"/>
                                        <p:tgtEl>
                                          <p:spTgt spid="1947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9476"/>
                                        </p:tgtEl>
                                        <p:attrNameLst>
                                          <p:attrName>style.visibility</p:attrName>
                                        </p:attrNameLst>
                                      </p:cBhvr>
                                      <p:to>
                                        <p:strVal val="visible"/>
                                      </p:to>
                                    </p:set>
                                    <p:anim calcmode="lin" valueType="num">
                                      <p:cBhvr additive="base">
                                        <p:cTn id="87" dur="500" fill="hold"/>
                                        <p:tgtEl>
                                          <p:spTgt spid="19476"/>
                                        </p:tgtEl>
                                        <p:attrNameLst>
                                          <p:attrName>ppt_x</p:attrName>
                                        </p:attrNameLst>
                                      </p:cBhvr>
                                      <p:tavLst>
                                        <p:tav tm="0">
                                          <p:val>
                                            <p:strVal val="#ppt_x"/>
                                          </p:val>
                                        </p:tav>
                                        <p:tav tm="100000">
                                          <p:val>
                                            <p:strVal val="#ppt_x"/>
                                          </p:val>
                                        </p:tav>
                                      </p:tavLst>
                                    </p:anim>
                                    <p:anim calcmode="lin" valueType="num">
                                      <p:cBhvr additive="base">
                                        <p:cTn id="8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19466"/>
                                        </p:tgtEl>
                                        <p:attrNameLst>
                                          <p:attrName>style.visibility</p:attrName>
                                        </p:attrNameLst>
                                      </p:cBhvr>
                                      <p:to>
                                        <p:strVal val="visible"/>
                                      </p:to>
                                    </p:set>
                                    <p:animEffect transition="in" filter="wipe(down)">
                                      <p:cBhvr>
                                        <p:cTn id="93" dur="500"/>
                                        <p:tgtEl>
                                          <p:spTgt spid="19466"/>
                                        </p:tgtEl>
                                      </p:cBhvr>
                                    </p:animEffect>
                                  </p:childTnLst>
                                </p:cTn>
                              </p:par>
                              <p:par>
                                <p:cTn id="94" presetID="22" presetClass="entr" presetSubtype="8" fill="hold" nodeType="withEffect">
                                  <p:stCondLst>
                                    <p:cond delay="0"/>
                                  </p:stCondLst>
                                  <p:childTnLst>
                                    <p:set>
                                      <p:cBhvr>
                                        <p:cTn id="95" dur="1" fill="hold">
                                          <p:stCondLst>
                                            <p:cond delay="0"/>
                                          </p:stCondLst>
                                        </p:cTn>
                                        <p:tgtEl>
                                          <p:spTgt spid="19467"/>
                                        </p:tgtEl>
                                        <p:attrNameLst>
                                          <p:attrName>style.visibility</p:attrName>
                                        </p:attrNameLst>
                                      </p:cBhvr>
                                      <p:to>
                                        <p:strVal val="visible"/>
                                      </p:to>
                                    </p:set>
                                    <p:animEffect transition="in" filter="wipe(left)">
                                      <p:cBhvr>
                                        <p:cTn id="96" dur="500"/>
                                        <p:tgtEl>
                                          <p:spTgt spid="19467"/>
                                        </p:tgtEl>
                                      </p:cBhvr>
                                    </p:animEffect>
                                  </p:childTnLst>
                                </p:cTn>
                              </p:par>
                              <p:par>
                                <p:cTn id="97" presetID="22" presetClass="entr" presetSubtype="1" fill="hold" nodeType="withEffect">
                                  <p:stCondLst>
                                    <p:cond delay="0"/>
                                  </p:stCondLst>
                                  <p:childTnLst>
                                    <p:set>
                                      <p:cBhvr>
                                        <p:cTn id="98" dur="1" fill="hold">
                                          <p:stCondLst>
                                            <p:cond delay="0"/>
                                          </p:stCondLst>
                                        </p:cTn>
                                        <p:tgtEl>
                                          <p:spTgt spid="19468"/>
                                        </p:tgtEl>
                                        <p:attrNameLst>
                                          <p:attrName>style.visibility</p:attrName>
                                        </p:attrNameLst>
                                      </p:cBhvr>
                                      <p:to>
                                        <p:strVal val="visible"/>
                                      </p:to>
                                    </p:set>
                                    <p:animEffect transition="in" filter="wipe(up)">
                                      <p:cBhvr>
                                        <p:cTn id="99" dur="500"/>
                                        <p:tgtEl>
                                          <p:spTgt spid="19468"/>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9477"/>
                                        </p:tgtEl>
                                        <p:attrNameLst>
                                          <p:attrName>style.visibility</p:attrName>
                                        </p:attrNameLst>
                                      </p:cBhvr>
                                      <p:to>
                                        <p:strVal val="visible"/>
                                      </p:to>
                                    </p:set>
                                    <p:anim calcmode="lin" valueType="num">
                                      <p:cBhvr additive="base">
                                        <p:cTn id="104" dur="500" fill="hold"/>
                                        <p:tgtEl>
                                          <p:spTgt spid="19477"/>
                                        </p:tgtEl>
                                        <p:attrNameLst>
                                          <p:attrName>ppt_x</p:attrName>
                                        </p:attrNameLst>
                                      </p:cBhvr>
                                      <p:tavLst>
                                        <p:tav tm="0">
                                          <p:val>
                                            <p:strVal val="#ppt_x"/>
                                          </p:val>
                                        </p:tav>
                                        <p:tav tm="100000">
                                          <p:val>
                                            <p:strVal val="#ppt_x"/>
                                          </p:val>
                                        </p:tav>
                                      </p:tavLst>
                                    </p:anim>
                                    <p:anim calcmode="lin" valueType="num">
                                      <p:cBhvr additive="base">
                                        <p:cTn id="105" dur="500" fill="hold"/>
                                        <p:tgtEl>
                                          <p:spTgt spid="19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animBg="1"/>
      <p:bldP spid="19463" grpId="0" animBg="1"/>
      <p:bldP spid="19464" grpId="0" animBg="1"/>
      <p:bldP spid="19465" grpId="0" animBg="1"/>
      <p:bldP spid="19469" grpId="0" animBg="1"/>
      <p:bldP spid="19471" grpId="0" animBg="1"/>
      <p:bldP spid="19473" grpId="0" animBg="1"/>
      <p:bldP spid="19476" grpId="0" animBg="1"/>
      <p:bldP spid="19477" grpId="0"/>
      <p:bldP spid="194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573441" y="0"/>
            <a:ext cx="7772400" cy="865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2.3.1  </a:t>
            </a:r>
            <a:r>
              <a:rPr lang="zh-CN" altLang="en-US" sz="3600" b="1" dirty="0">
                <a:solidFill>
                  <a:srgbClr val="C00000"/>
                </a:solidFill>
              </a:rPr>
              <a:t>指针概念的回顾</a:t>
            </a:r>
          </a:p>
        </p:txBody>
      </p:sp>
      <p:sp>
        <p:nvSpPr>
          <p:cNvPr id="26627" name="Rectangle 2"/>
          <p:cNvSpPr>
            <a:spLocks noGrp="1" noChangeArrowheads="1"/>
          </p:cNvSpPr>
          <p:nvPr>
            <p:ph idx="1"/>
          </p:nvPr>
        </p:nvSpPr>
        <p:spPr>
          <a:xfrm>
            <a:off x="179512" y="1196752"/>
            <a:ext cx="8753319" cy="3888431"/>
          </a:xfrm>
        </p:spPr>
        <p:txBody>
          <a:bodyPr/>
          <a:lstStyle/>
          <a:p>
            <a:pPr eaLnBrk="1" hangingPunct="1"/>
            <a:r>
              <a:rPr lang="zh-CN" altLang="en-US" sz="2400" b="1" dirty="0">
                <a:solidFill>
                  <a:srgbClr val="0000CC"/>
                </a:solidFill>
              </a:rPr>
              <a:t>指针是一个复杂概念，它</a:t>
            </a:r>
            <a:r>
              <a:rPr lang="zh-CN" altLang="en-US" sz="2400" b="1" dirty="0" smtClean="0">
                <a:solidFill>
                  <a:srgbClr val="0000CC"/>
                </a:solidFill>
              </a:rPr>
              <a:t>能够保存不同</a:t>
            </a:r>
            <a:r>
              <a:rPr lang="zh-CN" altLang="en-US" sz="2400" b="1" dirty="0">
                <a:solidFill>
                  <a:srgbClr val="0000CC"/>
                </a:solidFill>
              </a:rPr>
              <a:t>类型变量的内存地址。例如：</a:t>
            </a:r>
            <a:endParaRPr lang="zh-CN" altLang="en-US" sz="2400" b="1" dirty="0">
              <a:solidFill>
                <a:schemeClr val="accent2"/>
              </a:solidFill>
            </a:endParaRPr>
          </a:p>
          <a:p>
            <a:pPr lvl="1" eaLnBrk="1" hangingPunct="1">
              <a:lnSpc>
                <a:spcPct val="150000"/>
              </a:lnSpc>
              <a:buFontTx/>
              <a:buNone/>
            </a:pPr>
            <a:r>
              <a:rPr lang="en-US" altLang="zh-CN" sz="2200" b="1" dirty="0"/>
              <a:t>int *pi;             	// pi</a:t>
            </a:r>
            <a:r>
              <a:rPr lang="zh-CN" altLang="en-US" sz="2200" b="1" dirty="0"/>
              <a:t>是指向</a:t>
            </a:r>
            <a:r>
              <a:rPr lang="en-US" altLang="zh-CN" sz="2200" b="1" dirty="0"/>
              <a:t>int</a:t>
            </a:r>
            <a:r>
              <a:rPr lang="zh-CN" altLang="en-US" sz="2200" b="1" dirty="0"/>
              <a:t>的指针</a:t>
            </a:r>
          </a:p>
          <a:p>
            <a:pPr lvl="1" eaLnBrk="1" hangingPunct="1">
              <a:lnSpc>
                <a:spcPct val="150000"/>
              </a:lnSpc>
              <a:buFontTx/>
              <a:buNone/>
            </a:pPr>
            <a:r>
              <a:rPr lang="en-US" altLang="zh-CN" sz="2200" b="1" dirty="0"/>
              <a:t>int **pc;            // pc</a:t>
            </a:r>
            <a:r>
              <a:rPr lang="zh-CN" altLang="en-US" sz="2200" b="1" dirty="0"/>
              <a:t>是指向</a:t>
            </a:r>
            <a:r>
              <a:rPr lang="en-US" altLang="zh-CN" sz="2200" b="1" dirty="0"/>
              <a:t>int</a:t>
            </a:r>
            <a:r>
              <a:rPr lang="zh-CN" altLang="en-US" sz="2200" b="1" dirty="0"/>
              <a:t>指针的指针</a:t>
            </a:r>
          </a:p>
          <a:p>
            <a:pPr lvl="1" eaLnBrk="1" hangingPunct="1">
              <a:lnSpc>
                <a:spcPct val="150000"/>
              </a:lnSpc>
              <a:buFontTx/>
              <a:buNone/>
            </a:pPr>
            <a:r>
              <a:rPr lang="en-US" altLang="zh-CN" sz="2200" b="1" dirty="0"/>
              <a:t>int *</a:t>
            </a:r>
            <a:r>
              <a:rPr lang="en-US" altLang="zh-CN" sz="2200" b="1" dirty="0" err="1"/>
              <a:t>pA</a:t>
            </a:r>
            <a:r>
              <a:rPr lang="en-US" altLang="zh-CN" sz="2200" b="1" dirty="0"/>
              <a:t>[10];         // </a:t>
            </a:r>
            <a:r>
              <a:rPr lang="en-US" altLang="zh-CN" sz="2200" b="1" dirty="0" err="1"/>
              <a:t>pA</a:t>
            </a:r>
            <a:r>
              <a:rPr lang="zh-CN" altLang="en-US" sz="2200" b="1" dirty="0"/>
              <a:t>是指向</a:t>
            </a:r>
            <a:r>
              <a:rPr lang="en-US" altLang="zh-CN" sz="2200" b="1" dirty="0"/>
              <a:t>int</a:t>
            </a:r>
            <a:r>
              <a:rPr lang="zh-CN" altLang="en-US" sz="2200" b="1" dirty="0"/>
              <a:t>的指针数组</a:t>
            </a:r>
          </a:p>
          <a:p>
            <a:pPr lvl="1" eaLnBrk="1" hangingPunct="1">
              <a:lnSpc>
                <a:spcPct val="150000"/>
              </a:lnSpc>
              <a:buFontTx/>
              <a:buNone/>
            </a:pPr>
            <a:r>
              <a:rPr lang="en-US" altLang="zh-CN" sz="2200" b="1" dirty="0"/>
              <a:t>int (*f)(int, char);  // f</a:t>
            </a:r>
            <a:r>
              <a:rPr lang="zh-CN" altLang="en-US" sz="2200" b="1" dirty="0"/>
              <a:t>是指向具有两个参数的函数的指针</a:t>
            </a:r>
          </a:p>
          <a:p>
            <a:pPr lvl="1" eaLnBrk="1" hangingPunct="1">
              <a:lnSpc>
                <a:spcPct val="150000"/>
              </a:lnSpc>
              <a:buFontTx/>
              <a:buNone/>
            </a:pPr>
            <a:r>
              <a:rPr lang="en-US" altLang="zh-CN" sz="2200" b="1" dirty="0"/>
              <a:t>int *f(int)         // f</a:t>
            </a:r>
            <a:r>
              <a:rPr lang="zh-CN" altLang="en-US" sz="2200" b="1" dirty="0"/>
              <a:t>是一个函数，返回一个指向</a:t>
            </a:r>
            <a:r>
              <a:rPr lang="en-US" altLang="zh-CN" sz="2200" b="1" dirty="0"/>
              <a:t>int</a:t>
            </a:r>
            <a:r>
              <a:rPr lang="zh-CN" altLang="en-US" sz="2200" b="1" dirty="0"/>
              <a:t>的指针</a:t>
            </a:r>
          </a:p>
        </p:txBody>
      </p:sp>
    </p:spTree>
    <p:extLst>
      <p:ext uri="{BB962C8B-B14F-4D97-AF65-F5344CB8AC3E}">
        <p14:creationId xmlns:p14="http://schemas.microsoft.com/office/powerpoint/2010/main" val="35642425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678304" y="0"/>
            <a:ext cx="7596336" cy="865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200" b="1" dirty="0">
                <a:solidFill>
                  <a:srgbClr val="C00000"/>
                </a:solidFill>
              </a:rPr>
              <a:t>2.3.2  </a:t>
            </a:r>
            <a:r>
              <a:rPr lang="zh-CN" altLang="zh-CN" sz="3200" b="1" dirty="0">
                <a:solidFill>
                  <a:srgbClr val="C00000"/>
                </a:solidFill>
              </a:rPr>
              <a:t>空指针，</a:t>
            </a:r>
            <a:r>
              <a:rPr lang="en-US" altLang="zh-CN" sz="3200" b="1" dirty="0">
                <a:solidFill>
                  <a:srgbClr val="C00000"/>
                </a:solidFill>
              </a:rPr>
              <a:t>void*</a:t>
            </a:r>
            <a:r>
              <a:rPr lang="zh-CN" altLang="en-US" sz="3200" b="1" dirty="0">
                <a:solidFill>
                  <a:srgbClr val="C00000"/>
                </a:solidFill>
              </a:rPr>
              <a:t>以及</a:t>
            </a:r>
            <a:r>
              <a:rPr lang="zh-CN" altLang="zh-CN" sz="3200" b="1" dirty="0">
                <a:solidFill>
                  <a:srgbClr val="C00000"/>
                </a:solidFill>
              </a:rPr>
              <a:t>获取数组首尾元素位置的指针</a:t>
            </a:r>
          </a:p>
        </p:txBody>
      </p:sp>
      <p:sp>
        <p:nvSpPr>
          <p:cNvPr id="20482" name="Rectangle 2"/>
          <p:cNvSpPr>
            <a:spLocks noGrp="1" noChangeArrowheads="1"/>
          </p:cNvSpPr>
          <p:nvPr>
            <p:ph idx="1"/>
          </p:nvPr>
        </p:nvSpPr>
        <p:spPr>
          <a:xfrm>
            <a:off x="119988" y="1196752"/>
            <a:ext cx="8712968" cy="4683125"/>
          </a:xfrm>
        </p:spPr>
        <p:txBody>
          <a:bodyPr/>
          <a:lstStyle/>
          <a:p>
            <a:pPr marL="0" indent="0" eaLnBrk="1" hangingPunct="1">
              <a:buNone/>
            </a:pPr>
            <a:r>
              <a:rPr lang="en-US" altLang="zh-CN" sz="2400" b="1" dirty="0">
                <a:solidFill>
                  <a:srgbClr val="0000CC"/>
                </a:solidFill>
              </a:rPr>
              <a:t>1. </a:t>
            </a:r>
            <a:r>
              <a:rPr lang="zh-CN" altLang="en-US" sz="2400" b="1" dirty="0">
                <a:solidFill>
                  <a:srgbClr val="0000CC"/>
                </a:solidFill>
              </a:rPr>
              <a:t>空指针</a:t>
            </a:r>
          </a:p>
          <a:p>
            <a:pPr lvl="1" eaLnBrk="1" hangingPunct="1"/>
            <a:r>
              <a:rPr lang="zh-CN" altLang="zh-CN" sz="2400" b="1" dirty="0"/>
              <a:t>空指针是没有指向任何内存单元的指针</a:t>
            </a:r>
            <a:r>
              <a:rPr lang="zh-CN" altLang="en-US" sz="2400" b="1" dirty="0"/>
              <a:t>。</a:t>
            </a:r>
            <a:endParaRPr lang="en-US" altLang="zh-CN" sz="2400" b="1" dirty="0"/>
          </a:p>
          <a:p>
            <a:pPr lvl="1" eaLnBrk="1" hangingPunct="1"/>
            <a:r>
              <a:rPr lang="en-US" altLang="zh-CN" sz="2400" b="1" dirty="0"/>
              <a:t>C++11</a:t>
            </a:r>
            <a:r>
              <a:rPr lang="zh-CN" altLang="en-US" sz="2400" b="1" dirty="0"/>
              <a:t>中</a:t>
            </a:r>
            <a:r>
              <a:rPr lang="en-US" altLang="zh-CN" sz="2400" b="1" dirty="0"/>
              <a:t>NULL</a:t>
            </a:r>
            <a:r>
              <a:rPr lang="zh-CN" altLang="zh-CN" sz="2400" b="1" dirty="0"/>
              <a:t>，</a:t>
            </a:r>
            <a:r>
              <a:rPr lang="en-US" altLang="zh-CN" sz="2400" b="1" dirty="0"/>
              <a:t>0</a:t>
            </a:r>
            <a:r>
              <a:rPr lang="zh-CN" altLang="zh-CN" sz="2400" b="1" dirty="0"/>
              <a:t>，</a:t>
            </a:r>
            <a:r>
              <a:rPr lang="en-US" altLang="zh-CN" sz="2400" b="1" dirty="0" err="1"/>
              <a:t>nullptr</a:t>
            </a:r>
            <a:r>
              <a:rPr lang="zh-CN" altLang="en-US" sz="2400" b="1" dirty="0"/>
              <a:t>意义等价，用于</a:t>
            </a:r>
            <a:r>
              <a:rPr lang="zh-CN" altLang="zh-CN" sz="2400" b="1" dirty="0"/>
              <a:t>将指针设置为空指针</a:t>
            </a:r>
            <a:r>
              <a:rPr lang="zh-CN" altLang="en-US" sz="2400" b="1" dirty="0"/>
              <a:t>：</a:t>
            </a:r>
            <a:endParaRPr lang="en-US" altLang="zh-CN" sz="2400" b="1" dirty="0"/>
          </a:p>
          <a:p>
            <a:pPr marL="457200" lvl="1" indent="0">
              <a:buNone/>
            </a:pPr>
            <a:r>
              <a:rPr lang="en-US" altLang="zh-CN" sz="2400" b="1" dirty="0"/>
              <a:t>	T *</a:t>
            </a:r>
            <a:r>
              <a:rPr lang="en-US" altLang="zh-CN" sz="2400" b="1" dirty="0" err="1"/>
              <a:t>ptr</a:t>
            </a:r>
            <a:r>
              <a:rPr lang="en-US" altLang="zh-CN" sz="2400" b="1" dirty="0"/>
              <a:t>=0;</a:t>
            </a:r>
            <a:endParaRPr lang="zh-CN" altLang="zh-CN" sz="2400" b="1" dirty="0"/>
          </a:p>
          <a:p>
            <a:pPr marL="457200" lvl="1" indent="0">
              <a:buNone/>
            </a:pPr>
            <a:r>
              <a:rPr lang="en-US" altLang="zh-CN" sz="2400" b="1" dirty="0"/>
              <a:t> 	*</a:t>
            </a:r>
            <a:r>
              <a:rPr lang="en-US" altLang="zh-CN" sz="2400" b="1" dirty="0" err="1"/>
              <a:t>ptr</a:t>
            </a:r>
            <a:r>
              <a:rPr lang="en-US" altLang="zh-CN" sz="2400" b="1" dirty="0"/>
              <a:t>=NULL;</a:t>
            </a:r>
            <a:endParaRPr lang="zh-CN" altLang="zh-CN" sz="2400" b="1" dirty="0"/>
          </a:p>
          <a:p>
            <a:pPr marL="457200" lvl="1" indent="0">
              <a:buNone/>
            </a:pPr>
            <a:r>
              <a:rPr lang="en-US" altLang="zh-CN" sz="2400" b="1" dirty="0"/>
              <a:t>  	*</a:t>
            </a:r>
            <a:r>
              <a:rPr lang="en-US" altLang="zh-CN" sz="2400" b="1" dirty="0" err="1"/>
              <a:t>ptr</a:t>
            </a:r>
            <a:r>
              <a:rPr lang="en-US" altLang="zh-CN" sz="2400" b="1" dirty="0"/>
              <a:t>=</a:t>
            </a:r>
            <a:r>
              <a:rPr lang="en-US" altLang="zh-CN" sz="2400" b="1" dirty="0" err="1"/>
              <a:t>nullptr</a:t>
            </a:r>
            <a:r>
              <a:rPr lang="en-US" altLang="zh-CN" sz="2400" b="1" dirty="0"/>
              <a:t>;</a:t>
            </a:r>
            <a:r>
              <a:rPr lang="en-US" altLang="zh-CN" sz="2400" b="1" dirty="0">
                <a:solidFill>
                  <a:srgbClr val="FF0000"/>
                </a:solidFill>
              </a:rPr>
              <a:t> 		//C++11</a:t>
            </a:r>
            <a:r>
              <a:rPr lang="zh-CN" altLang="en-US" sz="2400" b="1" dirty="0">
                <a:solidFill>
                  <a:srgbClr val="FF0000"/>
                </a:solidFill>
              </a:rPr>
              <a:t>新定义</a:t>
            </a:r>
            <a:endParaRPr lang="en-US" altLang="zh-CN" sz="2400" b="1" dirty="0">
              <a:solidFill>
                <a:srgbClr val="FF0000"/>
              </a:solidFill>
            </a:endParaRPr>
          </a:p>
          <a:p>
            <a:pPr marL="457200" lvl="1" indent="0">
              <a:buNone/>
            </a:pPr>
            <a:endParaRPr lang="en-US" altLang="zh-CN" b="1" dirty="0"/>
          </a:p>
          <a:p>
            <a:pPr marL="857250" lvl="2" indent="0">
              <a:buNone/>
            </a:pPr>
            <a:r>
              <a:rPr lang="en-US" altLang="zh-CN" b="1" dirty="0"/>
              <a:t>T</a:t>
            </a:r>
            <a:r>
              <a:rPr lang="zh-CN" altLang="en-US" b="1" dirty="0"/>
              <a:t>是指任意数据类型</a:t>
            </a:r>
            <a:endParaRPr lang="en-US" altLang="zh-CN" b="1" dirty="0"/>
          </a:p>
        </p:txBody>
      </p:sp>
    </p:spTree>
    <p:extLst>
      <p:ext uri="{BB962C8B-B14F-4D97-AF65-F5344CB8AC3E}">
        <p14:creationId xmlns:p14="http://schemas.microsoft.com/office/powerpoint/2010/main" val="26426101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anim calcmode="lin" valueType="num">
                                      <p:cBhvr additive="base">
                                        <p:cTn id="7"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 calcmode="lin" valueType="num">
                                      <p:cBhvr additive="base">
                                        <p:cTn id="13"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animEffect transition="in" filter="fade">
                                      <p:cBhvr>
                                        <p:cTn id="19" dur="500"/>
                                        <p:tgtEl>
                                          <p:spTgt spid="2048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482">
                                            <p:txEl>
                                              <p:pRg st="4" end="4"/>
                                            </p:txEl>
                                          </p:spTgt>
                                        </p:tgtEl>
                                        <p:attrNameLst>
                                          <p:attrName>style.visibility</p:attrName>
                                        </p:attrNameLst>
                                      </p:cBhvr>
                                      <p:to>
                                        <p:strVal val="visible"/>
                                      </p:to>
                                    </p:set>
                                    <p:animEffect transition="in" filter="fade">
                                      <p:cBhvr>
                                        <p:cTn id="22" dur="500"/>
                                        <p:tgtEl>
                                          <p:spTgt spid="2048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482">
                                            <p:txEl>
                                              <p:pRg st="5" end="5"/>
                                            </p:txEl>
                                          </p:spTgt>
                                        </p:tgtEl>
                                        <p:attrNameLst>
                                          <p:attrName>style.visibility</p:attrName>
                                        </p:attrNameLst>
                                      </p:cBhvr>
                                      <p:to>
                                        <p:strVal val="visible"/>
                                      </p:to>
                                    </p:set>
                                    <p:animEffect transition="in" filter="fade">
                                      <p:cBhvr>
                                        <p:cTn id="25" dur="500"/>
                                        <p:tgtEl>
                                          <p:spTgt spid="2048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2">
                                            <p:txEl>
                                              <p:pRg st="7" end="7"/>
                                            </p:txEl>
                                          </p:spTgt>
                                        </p:tgtEl>
                                        <p:attrNameLst>
                                          <p:attrName>style.visibility</p:attrName>
                                        </p:attrNameLst>
                                      </p:cBhvr>
                                      <p:to>
                                        <p:strVal val="visible"/>
                                      </p:to>
                                    </p:set>
                                    <p:animEffect transition="in" filter="fade">
                                      <p:cBhvr>
                                        <p:cTn id="28" dur="500"/>
                                        <p:tgtEl>
                                          <p:spTgt spid="204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16460</TotalTime>
  <Words>4135</Words>
  <Application>Microsoft Office PowerPoint</Application>
  <PresentationFormat>全屏显示(4:3)</PresentationFormat>
  <Paragraphs>677</Paragraphs>
  <Slides>57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宋体</vt:lpstr>
      <vt:lpstr>Arial</vt:lpstr>
      <vt:lpstr>Lucida Sans Unicode</vt:lpstr>
      <vt:lpstr>Symbol</vt:lpstr>
      <vt:lpstr>Tahoma</vt:lpstr>
      <vt:lpstr>Times New Roman</vt:lpstr>
      <vt:lpstr>Wingdings</vt:lpstr>
      <vt:lpstr>默认设计模板</vt:lpstr>
      <vt:lpstr>第2章 C++  基  础 </vt:lpstr>
      <vt:lpstr>2.1  C++对C语言数据类型的扩展</vt:lpstr>
      <vt:lpstr>2.2  左值、右值及C++对局部变量声明的改进</vt:lpstr>
      <vt:lpstr>2.2.2  C++局部变量的声明与定义</vt:lpstr>
      <vt:lpstr>2.3  指针</vt:lpstr>
      <vt:lpstr>2.3.1  指针概念的回顾</vt:lpstr>
      <vt:lpstr>2.3.1  指针概念的回顾</vt:lpstr>
      <vt:lpstr>2.3.1  指针概念的回顾</vt:lpstr>
      <vt:lpstr>2.3.2  空指针，void*以及获取数组首尾元素位置的指针</vt:lpstr>
      <vt:lpstr>2.3.2  空指针，void*以及获取数组首尾元素位置的指针</vt:lpstr>
      <vt:lpstr>2.3.2  空指针，void*以及获取数组首尾元素位置的指针</vt:lpstr>
      <vt:lpstr>2.3.2  空指针，void*以及获取数组首尾元素位置的指针</vt:lpstr>
      <vt:lpstr>2.3.3  new 和delete</vt:lpstr>
      <vt:lpstr>2.3.3  new 和delete</vt:lpstr>
      <vt:lpstr>PowerPoint 演示文稿</vt:lpstr>
      <vt:lpstr>2.3.3 new 和delete</vt:lpstr>
      <vt:lpstr>2.3.4  智能指针(C++11)</vt:lpstr>
      <vt:lpstr>2.3.4  智能指针(C++11)</vt:lpstr>
      <vt:lpstr>2.3.4  智能指针(C++11)</vt:lpstr>
      <vt:lpstr>2.3.4  智能指针(C++11)</vt:lpstr>
      <vt:lpstr>2.3.4  智能指针(C++11)</vt:lpstr>
      <vt:lpstr>2.4  引用（Reference）</vt:lpstr>
      <vt:lpstr>2.4.1  左值引用</vt:lpstr>
      <vt:lpstr>2.4.1  左值引用</vt:lpstr>
      <vt:lpstr>2.4.1  左值引用</vt:lpstr>
      <vt:lpstr>2.4.1  左值引用</vt:lpstr>
      <vt:lpstr>2.4.2  右值引用(C++11)</vt:lpstr>
      <vt:lpstr>2.4.2 右值引用(C++11)</vt:lpstr>
      <vt:lpstr>2.4.2 右值引用(C++11)</vt:lpstr>
      <vt:lpstr>2.5  const和constexpr常量</vt:lpstr>
      <vt:lpstr>2.5  const和constexpr常量</vt:lpstr>
      <vt:lpstr>2.5.2  const、constexpr与指针</vt:lpstr>
      <vt:lpstr>2.5.2  const、constexpr与指针</vt:lpstr>
      <vt:lpstr>2.5.2  const、constexpr与指针</vt:lpstr>
      <vt:lpstr>PowerPoint 演示文稿</vt:lpstr>
      <vt:lpstr>PowerPoint 演示文稿</vt:lpstr>
      <vt:lpstr>PowerPoint 演示文稿</vt:lpstr>
      <vt:lpstr>2.5.4 顶层const与底层const</vt:lpstr>
      <vt:lpstr>2.5.4 顶层const与底层const</vt:lpstr>
      <vt:lpstr>2.5.4 顶层const与底层const</vt:lpstr>
      <vt:lpstr>2.5.4 顶层const与底层const</vt:lpstr>
      <vt:lpstr>2.5.4 顶层const与底层const</vt:lpstr>
      <vt:lpstr>2.6 auto和decltype 类型(C++11)</vt:lpstr>
      <vt:lpstr>2.6 auto和decltype 类型</vt:lpstr>
      <vt:lpstr>2.6 auto和decltype 类型</vt:lpstr>
      <vt:lpstr>2.6 auto和decltype 类型</vt:lpstr>
      <vt:lpstr>2.6 auto和decltype 类型</vt:lpstr>
      <vt:lpstr>2.6 auto和decltype 类型</vt:lpstr>
      <vt:lpstr>2.7  begin、end和基于范围的for循环(C++11)</vt:lpstr>
      <vt:lpstr>2.7  begin、end和基于范围的for循环(C++11)</vt:lpstr>
      <vt:lpstr>2.7  begin、end和基于范围的for循环(C++11)</vt:lpstr>
      <vt:lpstr>2.7  begin、end和基于范围的for循环(C++11)</vt:lpstr>
      <vt:lpstr>2.8  类型转换</vt:lpstr>
      <vt:lpstr>2.8.1  隐式类型转换</vt:lpstr>
      <vt:lpstr>2.8.2 显式类型转换</vt:lpstr>
      <vt:lpstr>2.8.2 显式类型转换</vt:lpstr>
      <vt:lpstr>2.8.2 显式类型转换</vt:lpstr>
    </vt:vector>
  </TitlesOfParts>
  <Company>cq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Windows 用户</cp:lastModifiedBy>
  <cp:revision>624</cp:revision>
  <dcterms:created xsi:type="dcterms:W3CDTF">2009-10-08T06:48:42Z</dcterms:created>
  <dcterms:modified xsi:type="dcterms:W3CDTF">2020-02-21T10:43:17Z</dcterms:modified>
</cp:coreProperties>
</file>