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361" r:id="rId2"/>
    <p:sldId id="362" r:id="rId3"/>
    <p:sldId id="364" r:id="rId4"/>
    <p:sldId id="516" r:id="rId5"/>
    <p:sldId id="525" r:id="rId6"/>
    <p:sldId id="527" r:id="rId7"/>
    <p:sldId id="519" r:id="rId8"/>
    <p:sldId id="520" r:id="rId9"/>
    <p:sldId id="366" r:id="rId10"/>
    <p:sldId id="368" r:id="rId11"/>
    <p:sldId id="531" r:id="rId12"/>
    <p:sldId id="379" r:id="rId13"/>
    <p:sldId id="381" r:id="rId14"/>
    <p:sldId id="533" r:id="rId15"/>
    <p:sldId id="535" r:id="rId16"/>
    <p:sldId id="536" r:id="rId17"/>
    <p:sldId id="539" r:id="rId18"/>
    <p:sldId id="540" r:id="rId19"/>
    <p:sldId id="541" r:id="rId20"/>
    <p:sldId id="542" r:id="rId21"/>
    <p:sldId id="544" r:id="rId22"/>
    <p:sldId id="545" r:id="rId23"/>
    <p:sldId id="546" r:id="rId24"/>
    <p:sldId id="385" r:id="rId25"/>
    <p:sldId id="549" r:id="rId26"/>
    <p:sldId id="391" r:id="rId27"/>
    <p:sldId id="392" r:id="rId28"/>
    <p:sldId id="560" r:id="rId29"/>
    <p:sldId id="551" r:id="rId30"/>
    <p:sldId id="552" r:id="rId31"/>
    <p:sldId id="553" r:id="rId32"/>
    <p:sldId id="504" r:id="rId33"/>
    <p:sldId id="505" r:id="rId34"/>
    <p:sldId id="507" r:id="rId35"/>
    <p:sldId id="508" r:id="rId36"/>
    <p:sldId id="509" r:id="rId37"/>
    <p:sldId id="511" r:id="rId38"/>
    <p:sldId id="512" r:id="rId39"/>
    <p:sldId id="395" r:id="rId40"/>
    <p:sldId id="397" r:id="rId41"/>
    <p:sldId id="399" r:id="rId42"/>
    <p:sldId id="400" r:id="rId43"/>
    <p:sldId id="403" r:id="rId44"/>
    <p:sldId id="405" r:id="rId45"/>
    <p:sldId id="408" r:id="rId46"/>
    <p:sldId id="563" r:id="rId47"/>
    <p:sldId id="564" r:id="rId48"/>
    <p:sldId id="409" r:id="rId49"/>
    <p:sldId id="411" r:id="rId50"/>
    <p:sldId id="566" r:id="rId51"/>
    <p:sldId id="567" r:id="rId52"/>
    <p:sldId id="568" r:id="rId53"/>
    <p:sldId id="574" r:id="rId54"/>
    <p:sldId id="575" r:id="rId55"/>
    <p:sldId id="569" r:id="rId56"/>
    <p:sldId id="576" r:id="rId57"/>
    <p:sldId id="570" r:id="rId58"/>
    <p:sldId id="571" r:id="rId59"/>
    <p:sldId id="572" r:id="rId60"/>
    <p:sldId id="573" r:id="rId6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00"/>
    <a:srgbClr val="99FF33"/>
    <a:srgbClr val="FFFFFF"/>
    <a:srgbClr val="CFE5D6"/>
    <a:srgbClr val="C2F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49" autoAdjust="0"/>
    <p:restoredTop sz="94414" autoAdjust="0"/>
  </p:normalViewPr>
  <p:slideViewPr>
    <p:cSldViewPr>
      <p:cViewPr varScale="1">
        <p:scale>
          <a:sx n="70" d="100"/>
          <a:sy n="70" d="100"/>
        </p:scale>
        <p:origin x="110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5243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AE8BCEA-46BE-448A-9746-FE7AF58E27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11547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E8BCEA-46BE-448A-9746-FE7AF58E278F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1711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E8BCEA-46BE-448A-9746-FE7AF58E278F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6210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76B98-863F-4B68-8BDC-2A6AF35EDD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283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3826F-F70C-4749-9B4F-F4613F7259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947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25F18D-FB35-4695-88D8-DA9D088BB8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608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3673"/>
            <a:ext cx="8229600" cy="69103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52736"/>
            <a:ext cx="8623212" cy="516991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1D3FF1-025B-425A-B8A5-791CF3826C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908720"/>
            <a:ext cx="8874732" cy="0"/>
          </a:xfrm>
          <a:prstGeom prst="line">
            <a:avLst/>
          </a:prstGeom>
          <a:ln w="15875">
            <a:gradFill flip="none" rotWithShape="1">
              <a:gsLst>
                <a:gs pos="44206">
                  <a:srgbClr val="00B0F0"/>
                </a:gs>
                <a:gs pos="0">
                  <a:schemeClr val="accent4">
                    <a:lumMod val="89000"/>
                  </a:schemeClr>
                </a:gs>
                <a:gs pos="23000">
                  <a:srgbClr val="00B050">
                    <a:alpha val="95000"/>
                  </a:srgbClr>
                </a:gs>
                <a:gs pos="69000">
                  <a:srgbClr val="FF0000"/>
                </a:gs>
                <a:gs pos="97000">
                  <a:schemeClr val="accent4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819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2AEB6D-0470-4FBC-99DD-6E0E6F426F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635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64D78-F55F-4E30-920B-E1B4B28D93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8538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459F1-88B1-452F-BF5B-90F86D7D6C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640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39A73-1004-4ADE-A0D7-5D34AA7145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0" y="980728"/>
            <a:ext cx="8874732" cy="0"/>
          </a:xfrm>
          <a:prstGeom prst="line">
            <a:avLst/>
          </a:prstGeom>
          <a:ln w="15875">
            <a:gradFill flip="none" rotWithShape="1">
              <a:gsLst>
                <a:gs pos="44206">
                  <a:srgbClr val="00B0F0"/>
                </a:gs>
                <a:gs pos="0">
                  <a:schemeClr val="accent4">
                    <a:lumMod val="89000"/>
                  </a:schemeClr>
                </a:gs>
                <a:gs pos="23000">
                  <a:srgbClr val="00B050">
                    <a:alpha val="95000"/>
                  </a:srgbClr>
                </a:gs>
                <a:gs pos="69000">
                  <a:srgbClr val="FF0000"/>
                </a:gs>
                <a:gs pos="97000">
                  <a:schemeClr val="accent4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695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7EE69-5578-4511-B1C7-685AFDFB41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251520" y="764704"/>
            <a:ext cx="864096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2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63D4C6-D9D2-4988-B00B-37E7811B9F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0491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80F71A-2627-4F73-91A7-585441724E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1848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039EABF6-9DF0-425C-8AB4-6D6A6A5E9F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16632"/>
            <a:ext cx="7772400" cy="64779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 smtClean="0">
                <a:solidFill>
                  <a:srgbClr val="C00000"/>
                </a:solidFill>
              </a:rPr>
              <a:t>2.9  </a:t>
            </a:r>
            <a:r>
              <a:rPr lang="zh-CN" altLang="en-US" sz="3600" b="1" dirty="0">
                <a:solidFill>
                  <a:srgbClr val="C00000"/>
                </a:solidFill>
              </a:rPr>
              <a:t>函数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700808"/>
            <a:ext cx="7772400" cy="3530600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000CC"/>
                </a:solidFill>
              </a:rPr>
              <a:t>本节主要介绍</a:t>
            </a:r>
            <a:r>
              <a:rPr lang="en-US" altLang="zh-CN" b="1" dirty="0">
                <a:solidFill>
                  <a:srgbClr val="0000CC"/>
                </a:solidFill>
              </a:rPr>
              <a:t>C++</a:t>
            </a:r>
            <a:r>
              <a:rPr lang="zh-CN" altLang="en-US" b="1" dirty="0">
                <a:solidFill>
                  <a:srgbClr val="0000CC"/>
                </a:solidFill>
              </a:rPr>
              <a:t>函数的相关知识，应着重</a:t>
            </a:r>
            <a:r>
              <a:rPr lang="zh-CN" altLang="en-US" b="1" dirty="0" smtClean="0">
                <a:solidFill>
                  <a:srgbClr val="0000CC"/>
                </a:solidFill>
              </a:rPr>
              <a:t>了解：</a:t>
            </a:r>
            <a:endParaRPr lang="en-US" altLang="zh-CN" b="1" dirty="0" smtClean="0">
              <a:solidFill>
                <a:srgbClr val="0000CC"/>
              </a:solidFill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FF0000"/>
                </a:solidFill>
              </a:rPr>
              <a:t>函数</a:t>
            </a:r>
            <a:r>
              <a:rPr lang="zh-CN" altLang="en-US" b="1" dirty="0">
                <a:solidFill>
                  <a:srgbClr val="FF0000"/>
                </a:solidFill>
              </a:rPr>
              <a:t>默认参数、引用参数及返回</a:t>
            </a:r>
            <a:r>
              <a:rPr lang="zh-CN" altLang="en-US" b="1" dirty="0" smtClean="0">
                <a:solidFill>
                  <a:srgbClr val="FF0000"/>
                </a:solidFill>
              </a:rPr>
              <a:t>值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FF0000"/>
                </a:solidFill>
              </a:rPr>
              <a:t>重载</a:t>
            </a:r>
            <a:r>
              <a:rPr lang="zh-CN" altLang="en-US" b="1" dirty="0">
                <a:solidFill>
                  <a:srgbClr val="FF0000"/>
                </a:solidFill>
              </a:rPr>
              <a:t>函数及其解析</a:t>
            </a:r>
            <a:r>
              <a:rPr lang="zh-CN" altLang="en-US" b="1" dirty="0" smtClean="0">
                <a:solidFill>
                  <a:srgbClr val="FF0000"/>
                </a:solidFill>
              </a:rPr>
              <a:t>过程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0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176211" y="1124744"/>
            <a:ext cx="8788404" cy="5616624"/>
          </a:xfrm>
        </p:spPr>
        <p:txBody>
          <a:bodyPr/>
          <a:lstStyle/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CN" sz="2400" b="1" dirty="0">
                <a:solidFill>
                  <a:srgbClr val="0000CC"/>
                </a:solidFill>
              </a:rPr>
              <a:t>3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. 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注意</a:t>
            </a:r>
            <a:endParaRPr lang="zh-CN" altLang="en-US" sz="2400" b="1" dirty="0">
              <a:solidFill>
                <a:srgbClr val="0000CC"/>
              </a:solidFill>
            </a:endParaRPr>
          </a:p>
          <a:p>
            <a:pPr lvl="1" eaLnBrk="1" hangingPunct="1">
              <a:spcBef>
                <a:spcPts val="1200"/>
              </a:spcBef>
              <a:buFont typeface="+mj-ea"/>
              <a:buChar char="–"/>
            </a:pPr>
            <a:r>
              <a:rPr lang="zh-CN" altLang="en-US" sz="2200" b="1" dirty="0"/>
              <a:t>一旦某个参数开始指定默认值，它</a:t>
            </a:r>
            <a:r>
              <a:rPr lang="zh-CN" altLang="en-US" sz="2200" b="1" dirty="0" smtClean="0"/>
              <a:t>右边的所有</a:t>
            </a:r>
            <a:r>
              <a:rPr lang="zh-CN" altLang="en-US" sz="2200" b="1" dirty="0"/>
              <a:t>参数都必须指定</a:t>
            </a:r>
            <a:r>
              <a:rPr lang="zh-CN" altLang="en-US" sz="2200" b="1" dirty="0" smtClean="0"/>
              <a:t>默认值。</a:t>
            </a:r>
            <a:endParaRPr lang="zh-CN" altLang="en-US" sz="2200" b="1" dirty="0"/>
          </a:p>
          <a:p>
            <a:pPr lvl="1" eaLnBrk="1" hangingPunct="1">
              <a:buFontTx/>
              <a:buNone/>
            </a:pPr>
            <a:r>
              <a:rPr lang="en-US" altLang="zh-CN" sz="1600" b="1" dirty="0"/>
              <a:t>int f(int i1</a:t>
            </a:r>
            <a:r>
              <a:rPr lang="en-US" altLang="zh-CN" sz="1600" b="1" dirty="0" smtClean="0"/>
              <a:t>, </a:t>
            </a:r>
            <a:r>
              <a:rPr lang="en-US" altLang="zh-CN" sz="1600" b="1" dirty="0" err="1" smtClean="0"/>
              <a:t>int</a:t>
            </a:r>
            <a:r>
              <a:rPr lang="en-US" altLang="zh-CN" sz="1600" b="1" dirty="0" smtClean="0"/>
              <a:t> </a:t>
            </a:r>
            <a:r>
              <a:rPr lang="en-US" altLang="zh-CN" sz="1600" b="1" dirty="0"/>
              <a:t>i2=2</a:t>
            </a:r>
            <a:r>
              <a:rPr lang="en-US" altLang="zh-CN" sz="1600" b="1" dirty="0" smtClean="0"/>
              <a:t>, </a:t>
            </a:r>
            <a:r>
              <a:rPr lang="en-US" altLang="zh-CN" sz="1600" b="1" dirty="0" err="1" smtClean="0"/>
              <a:t>int</a:t>
            </a:r>
            <a:r>
              <a:rPr lang="en-US" altLang="zh-CN" sz="1600" b="1" dirty="0" smtClean="0"/>
              <a:t> </a:t>
            </a:r>
            <a:r>
              <a:rPr lang="en-US" altLang="zh-CN" sz="1600" b="1" dirty="0"/>
              <a:t>i3=0);	</a:t>
            </a:r>
            <a:r>
              <a:rPr lang="en-US" altLang="zh-CN" sz="1600" b="1" dirty="0" smtClean="0"/>
              <a:t>//</a:t>
            </a:r>
            <a:r>
              <a:rPr lang="zh-CN" altLang="en-US" sz="1600" b="1" dirty="0"/>
              <a:t>正确</a:t>
            </a:r>
          </a:p>
          <a:p>
            <a:pPr lvl="1" eaLnBrk="1" hangingPunct="1">
              <a:buFontTx/>
              <a:buNone/>
            </a:pPr>
            <a:r>
              <a:rPr lang="en-US" altLang="zh-CN" sz="1600" b="1" dirty="0"/>
              <a:t>int g(int i1</a:t>
            </a:r>
            <a:r>
              <a:rPr lang="en-US" altLang="zh-CN" sz="1600" b="1" dirty="0" smtClean="0"/>
              <a:t>, </a:t>
            </a:r>
            <a:r>
              <a:rPr lang="en-US" altLang="zh-CN" sz="1600" b="1" dirty="0" err="1" smtClean="0"/>
              <a:t>int</a:t>
            </a:r>
            <a:r>
              <a:rPr lang="en-US" altLang="zh-CN" sz="1600" b="1" dirty="0" smtClean="0"/>
              <a:t> </a:t>
            </a:r>
            <a:r>
              <a:rPr lang="en-US" altLang="zh-CN" sz="1600" b="1" dirty="0"/>
              <a:t>i2=0</a:t>
            </a:r>
            <a:r>
              <a:rPr lang="en-US" altLang="zh-CN" sz="1600" b="1" dirty="0" smtClean="0"/>
              <a:t>, </a:t>
            </a:r>
            <a:r>
              <a:rPr lang="en-US" altLang="zh-CN" sz="1600" b="1" dirty="0" err="1" smtClean="0"/>
              <a:t>int</a:t>
            </a:r>
            <a:r>
              <a:rPr lang="en-US" altLang="zh-CN" sz="1600" b="1" dirty="0" smtClean="0"/>
              <a:t> </a:t>
            </a:r>
            <a:r>
              <a:rPr lang="en-US" altLang="zh-CN" sz="1600" b="1" dirty="0"/>
              <a:t>i3);	</a:t>
            </a:r>
            <a:r>
              <a:rPr lang="en-US" altLang="zh-CN" sz="1600" b="1" dirty="0" smtClean="0"/>
              <a:t>//</a:t>
            </a:r>
            <a:r>
              <a:rPr lang="zh-CN" altLang="en-US" sz="1600" b="1" dirty="0"/>
              <a:t>错误，</a:t>
            </a:r>
            <a:r>
              <a:rPr lang="en-US" altLang="zh-CN" sz="1600" b="1" dirty="0"/>
              <a:t>i3</a:t>
            </a:r>
            <a:r>
              <a:rPr lang="zh-CN" altLang="en-US" sz="1600" b="1" dirty="0"/>
              <a:t>没有缺省值</a:t>
            </a:r>
          </a:p>
          <a:p>
            <a:pPr lvl="1" eaLnBrk="1" hangingPunct="1">
              <a:buFontTx/>
              <a:buNone/>
            </a:pPr>
            <a:r>
              <a:rPr lang="en-US" altLang="zh-CN" sz="1600" b="1" dirty="0"/>
              <a:t>int h(int i1=0</a:t>
            </a:r>
            <a:r>
              <a:rPr lang="en-US" altLang="zh-CN" sz="1600" b="1" dirty="0" smtClean="0"/>
              <a:t>, </a:t>
            </a:r>
            <a:r>
              <a:rPr lang="en-US" altLang="zh-CN" sz="1600" b="1" dirty="0" err="1" smtClean="0"/>
              <a:t>int</a:t>
            </a:r>
            <a:r>
              <a:rPr lang="en-US" altLang="zh-CN" sz="1600" b="1" dirty="0" smtClean="0"/>
              <a:t> </a:t>
            </a:r>
            <a:r>
              <a:rPr lang="en-US" altLang="zh-CN" sz="1600" b="1" dirty="0"/>
              <a:t>i2</a:t>
            </a:r>
            <a:r>
              <a:rPr lang="en-US" altLang="zh-CN" sz="1600" b="1" dirty="0" smtClean="0"/>
              <a:t>, </a:t>
            </a:r>
            <a:r>
              <a:rPr lang="en-US" altLang="zh-CN" sz="1600" b="1" dirty="0" err="1" smtClean="0"/>
              <a:t>int</a:t>
            </a:r>
            <a:r>
              <a:rPr lang="en-US" altLang="zh-CN" sz="1600" b="1" dirty="0" smtClean="0"/>
              <a:t> </a:t>
            </a:r>
            <a:r>
              <a:rPr lang="en-US" altLang="zh-CN" sz="1600" b="1" dirty="0"/>
              <a:t>i3=0);	</a:t>
            </a:r>
            <a:r>
              <a:rPr lang="en-US" altLang="zh-CN" sz="1600" b="1" dirty="0" smtClean="0"/>
              <a:t>//</a:t>
            </a:r>
            <a:r>
              <a:rPr lang="zh-CN" altLang="en-US" sz="1600" b="1" dirty="0"/>
              <a:t>错误，</a:t>
            </a:r>
            <a:r>
              <a:rPr lang="en-US" altLang="zh-CN" sz="1600" b="1" dirty="0"/>
              <a:t>i1</a:t>
            </a:r>
            <a:r>
              <a:rPr lang="zh-CN" altLang="en-US" sz="1600" b="1" dirty="0"/>
              <a:t>缺省后，其右</a:t>
            </a:r>
            <a:r>
              <a:rPr lang="en-US" altLang="zh-CN" sz="1600" b="1" dirty="0"/>
              <a:t>i2</a:t>
            </a:r>
            <a:r>
              <a:rPr lang="zh-CN" altLang="en-US" sz="1600" b="1" dirty="0"/>
              <a:t>没有</a:t>
            </a:r>
            <a:r>
              <a:rPr lang="zh-CN" altLang="en-US" sz="1600" b="1" dirty="0" smtClean="0"/>
              <a:t>缺省</a:t>
            </a:r>
            <a:endParaRPr lang="zh-CN" altLang="en-US" sz="1600" b="1" dirty="0">
              <a:solidFill>
                <a:schemeClr val="accent2"/>
              </a:solidFill>
            </a:endParaRPr>
          </a:p>
          <a:p>
            <a:pPr lvl="1" eaLnBrk="1" hangingPunct="1">
              <a:spcBef>
                <a:spcPts val="1200"/>
              </a:spcBef>
              <a:buFont typeface="+mj-ea"/>
              <a:buChar char="–"/>
            </a:pPr>
            <a:r>
              <a:rPr lang="zh-CN" altLang="en-US" sz="2200" b="1" dirty="0"/>
              <a:t>在调用具有默认参数值的函数时，若某个实参默认</a:t>
            </a:r>
            <a:r>
              <a:rPr lang="en-US" altLang="zh-CN" sz="2200" b="1" dirty="0"/>
              <a:t> </a:t>
            </a:r>
            <a:r>
              <a:rPr lang="zh-CN" altLang="en-US" sz="2200" b="1" dirty="0"/>
              <a:t>，其右边的所有实参都应默认</a:t>
            </a:r>
            <a:r>
              <a:rPr lang="en-US" altLang="zh-CN" sz="2200" b="1" dirty="0"/>
              <a:t> </a:t>
            </a:r>
            <a:r>
              <a:rPr lang="zh-CN" altLang="en-US" sz="2200" b="1" dirty="0"/>
              <a:t>。例如：</a:t>
            </a:r>
          </a:p>
          <a:p>
            <a:pPr eaLnBrk="1" hangingPunct="1">
              <a:buFontTx/>
              <a:buNone/>
            </a:pPr>
            <a:r>
              <a:rPr lang="en-US" altLang="zh-CN" sz="1800" b="1" dirty="0"/>
              <a:t>	</a:t>
            </a:r>
            <a:r>
              <a:rPr lang="en-US" altLang="zh-CN" sz="1800" b="1" dirty="0" smtClean="0"/>
              <a:t>  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</a:rPr>
              <a:t>f(int i1=1,int i2=2,int i3=0){ return i1+i2+i3; }</a:t>
            </a:r>
          </a:p>
          <a:p>
            <a:pPr lvl="1" eaLnBrk="1" hangingPunct="1">
              <a:buFontTx/>
              <a:buNone/>
            </a:pPr>
            <a:r>
              <a:rPr lang="en-US" altLang="zh-CN" sz="1600" b="1" dirty="0" smtClean="0"/>
              <a:t>f</a:t>
            </a:r>
            <a:r>
              <a:rPr lang="en-US" altLang="zh-CN" sz="1600" b="1" dirty="0"/>
              <a:t>();                		</a:t>
            </a:r>
            <a:r>
              <a:rPr lang="en-US" altLang="zh-CN" sz="1600" b="1" dirty="0" smtClean="0"/>
              <a:t>	//</a:t>
            </a:r>
            <a:r>
              <a:rPr lang="zh-CN" altLang="en-US" sz="1600" b="1" dirty="0"/>
              <a:t>正确，</a:t>
            </a:r>
            <a:r>
              <a:rPr lang="en-US" altLang="zh-CN" sz="1600" b="1" dirty="0"/>
              <a:t>i1=1</a:t>
            </a:r>
            <a:r>
              <a:rPr lang="en-US" altLang="zh-CN" sz="1600" b="1" dirty="0" smtClean="0"/>
              <a:t>, i2=2, i3=0</a:t>
            </a:r>
            <a:endParaRPr lang="en-US" altLang="zh-CN" sz="1600" b="1" dirty="0"/>
          </a:p>
          <a:p>
            <a:pPr lvl="1" eaLnBrk="1" hangingPunct="1">
              <a:buFontTx/>
              <a:buNone/>
            </a:pPr>
            <a:r>
              <a:rPr lang="en-US" altLang="zh-CN" sz="1600" b="1" dirty="0"/>
              <a:t>f(3);               		</a:t>
            </a:r>
            <a:r>
              <a:rPr lang="en-US" altLang="zh-CN" sz="1600" b="1" dirty="0" smtClean="0"/>
              <a:t>	//</a:t>
            </a:r>
            <a:r>
              <a:rPr lang="zh-CN" altLang="en-US" sz="1600" b="1" dirty="0"/>
              <a:t>正确，</a:t>
            </a:r>
            <a:r>
              <a:rPr lang="en-US" altLang="zh-CN" sz="1600" b="1" dirty="0"/>
              <a:t>i1=3</a:t>
            </a:r>
            <a:r>
              <a:rPr lang="en-US" altLang="zh-CN" sz="1600" b="1" dirty="0" smtClean="0"/>
              <a:t>, i2=2, i3=0</a:t>
            </a:r>
            <a:endParaRPr lang="en-US" altLang="zh-CN" sz="1600" b="1" dirty="0"/>
          </a:p>
          <a:p>
            <a:pPr lvl="1" eaLnBrk="1" hangingPunct="1">
              <a:buFontTx/>
              <a:buNone/>
            </a:pPr>
            <a:r>
              <a:rPr lang="en-US" altLang="zh-CN" sz="1600" b="1" dirty="0"/>
              <a:t>f(2,3);               	</a:t>
            </a:r>
            <a:r>
              <a:rPr lang="en-US" altLang="zh-CN" sz="1600" b="1" dirty="0" smtClean="0"/>
              <a:t>	//</a:t>
            </a:r>
            <a:r>
              <a:rPr lang="zh-CN" altLang="en-US" sz="1600" b="1" dirty="0"/>
              <a:t>正确，</a:t>
            </a:r>
            <a:r>
              <a:rPr lang="en-US" altLang="zh-CN" sz="1600" b="1" dirty="0"/>
              <a:t>i1=2</a:t>
            </a:r>
            <a:r>
              <a:rPr lang="en-US" altLang="zh-CN" sz="1600" b="1" dirty="0" smtClean="0"/>
              <a:t>, i2=3, i3=0</a:t>
            </a:r>
            <a:endParaRPr lang="en-US" altLang="zh-CN" sz="1600" b="1" dirty="0"/>
          </a:p>
          <a:p>
            <a:pPr lvl="1" eaLnBrk="1" hangingPunct="1">
              <a:buFontTx/>
              <a:buNone/>
            </a:pPr>
            <a:r>
              <a:rPr lang="en-US" altLang="zh-CN" sz="1600" b="1" dirty="0"/>
              <a:t>f(4,5,6);             	</a:t>
            </a:r>
            <a:r>
              <a:rPr lang="en-US" altLang="zh-CN" sz="1600" b="1" dirty="0" smtClean="0"/>
              <a:t>	//</a:t>
            </a:r>
            <a:r>
              <a:rPr lang="zh-CN" altLang="en-US" sz="1600" b="1" dirty="0"/>
              <a:t>正确，</a:t>
            </a:r>
            <a:r>
              <a:rPr lang="en-US" altLang="zh-CN" sz="1600" b="1" dirty="0"/>
              <a:t>i1=4</a:t>
            </a:r>
            <a:r>
              <a:rPr lang="en-US" altLang="zh-CN" sz="1600" b="1" dirty="0" smtClean="0"/>
              <a:t>, i2=5, i3=6</a:t>
            </a:r>
            <a:endParaRPr lang="en-US" altLang="zh-CN" sz="1600" b="1" dirty="0"/>
          </a:p>
          <a:p>
            <a:pPr lvl="1" eaLnBrk="1" hangingPunct="1">
              <a:buNone/>
            </a:pPr>
            <a:r>
              <a:rPr lang="en-US" altLang="zh-CN" sz="1600" b="1" dirty="0"/>
              <a:t>f(,2,3);              		//</a:t>
            </a:r>
            <a:r>
              <a:rPr lang="zh-CN" altLang="en-US" sz="1600" b="1" dirty="0"/>
              <a:t>错误，</a:t>
            </a:r>
            <a:r>
              <a:rPr lang="en-US" altLang="zh-CN" sz="1600" b="1" dirty="0"/>
              <a:t>i1</a:t>
            </a:r>
            <a:r>
              <a:rPr lang="zh-CN" altLang="en-US" sz="1600" b="1" dirty="0"/>
              <a:t>缺省，而右边的</a:t>
            </a:r>
            <a:r>
              <a:rPr lang="en-US" altLang="zh-CN" sz="1600" b="1" dirty="0"/>
              <a:t>i2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i3</a:t>
            </a:r>
            <a:r>
              <a:rPr lang="zh-CN" altLang="en-US" sz="1600" b="1" dirty="0"/>
              <a:t>没有</a:t>
            </a:r>
            <a:endParaRPr lang="en-US" altLang="zh-CN" sz="1600" b="1" dirty="0"/>
          </a:p>
          <a:p>
            <a:pPr lvl="1" eaLnBrk="1" hangingPunct="1">
              <a:spcBef>
                <a:spcPts val="1200"/>
              </a:spcBef>
              <a:buFont typeface="+mj-ea"/>
              <a:buChar char="–"/>
            </a:pPr>
            <a:r>
              <a:rPr lang="zh-CN" altLang="zh-CN" sz="2200" b="1" dirty="0"/>
              <a:t>可以用表达式作为默认参数，只要表达式可以转换成形参所需要的类型即可。但是，局部变量不能作为默认参数值。</a:t>
            </a:r>
          </a:p>
          <a:p>
            <a:pPr lvl="1" eaLnBrk="1" hangingPunct="1">
              <a:buFontTx/>
              <a:buNone/>
            </a:pPr>
            <a:endParaRPr lang="en-US" altLang="zh-CN" sz="1800" b="1" dirty="0" smtClean="0">
              <a:solidFill>
                <a:srgbClr val="FF0000"/>
              </a:solidFill>
            </a:endParaRPr>
          </a:p>
          <a:p>
            <a:pPr lvl="1" eaLnBrk="1" hangingPunct="1">
              <a:buFontTx/>
              <a:buNone/>
            </a:pPr>
            <a:endParaRPr lang="en-US" altLang="zh-CN" sz="1800" dirty="0" smtClean="0">
              <a:solidFill>
                <a:srgbClr val="FF0000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4213" y="115954"/>
            <a:ext cx="7772400" cy="720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600" b="1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dirty="0"/>
              <a:t>2.9.3 </a:t>
            </a:r>
            <a:r>
              <a:rPr lang="zh-CN" altLang="en-US" dirty="0"/>
              <a:t>函数默认参数</a:t>
            </a:r>
          </a:p>
        </p:txBody>
      </p:sp>
    </p:spTree>
    <p:extLst>
      <p:ext uri="{BB962C8B-B14F-4D97-AF65-F5344CB8AC3E}">
        <p14:creationId xmlns:p14="http://schemas.microsoft.com/office/powerpoint/2010/main" val="263330503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7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3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9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5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1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</a:rPr>
              <a:t>2.9.4  </a:t>
            </a:r>
            <a:r>
              <a:rPr lang="zh-CN" altLang="zh-CN" sz="3600" b="1" kern="1200" dirty="0">
                <a:solidFill>
                  <a:srgbClr val="C00000"/>
                </a:solidFill>
              </a:rPr>
              <a:t>函数返回值</a:t>
            </a:r>
            <a:endParaRPr lang="zh-CN" altLang="en-US" sz="3600" b="1" kern="12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4203" y="1055392"/>
            <a:ext cx="8892480" cy="5832648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altLang="zh-CN" sz="2400" b="1" dirty="0" smtClean="0">
                <a:solidFill>
                  <a:srgbClr val="0000CC"/>
                </a:solidFill>
              </a:rPr>
              <a:t>1. </a:t>
            </a:r>
            <a:r>
              <a:rPr lang="zh-CN" altLang="zh-CN" sz="2400" b="1" dirty="0" smtClean="0">
                <a:solidFill>
                  <a:srgbClr val="0000CC"/>
                </a:solidFill>
              </a:rPr>
              <a:t>默认</a:t>
            </a:r>
            <a:r>
              <a:rPr lang="zh-CN" altLang="zh-CN" sz="2400" b="1" dirty="0">
                <a:solidFill>
                  <a:srgbClr val="0000CC"/>
                </a:solidFill>
              </a:rPr>
              <a:t>返回值和返回</a:t>
            </a:r>
            <a:r>
              <a:rPr lang="en-US" altLang="zh-CN" sz="2400" b="1" dirty="0">
                <a:solidFill>
                  <a:srgbClr val="0000CC"/>
                </a:solidFill>
              </a:rPr>
              <a:t>void</a:t>
            </a:r>
            <a:endParaRPr lang="zh-CN" altLang="zh-CN" sz="2400" b="1" dirty="0">
              <a:solidFill>
                <a:srgbClr val="0000CC"/>
              </a:solidFill>
            </a:endParaRPr>
          </a:p>
          <a:p>
            <a:pPr marL="857250" lvl="2" indent="0">
              <a:spcBef>
                <a:spcPts val="1200"/>
              </a:spcBef>
              <a:buNone/>
            </a:pPr>
            <a:r>
              <a:rPr lang="en-US" altLang="zh-CN" sz="2200" b="1" dirty="0" smtClean="0">
                <a:solidFill>
                  <a:srgbClr val="FF0000"/>
                </a:solidFill>
              </a:rPr>
              <a:t>f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……</a:t>
            </a:r>
            <a:r>
              <a:rPr lang="zh-CN" altLang="en-US" sz="2200" b="1" dirty="0">
                <a:solidFill>
                  <a:srgbClr val="FF0000"/>
                </a:solidFill>
              </a:rPr>
              <a:t>）</a:t>
            </a:r>
            <a:r>
              <a:rPr lang="en-US" altLang="zh-CN" sz="2200" b="1" dirty="0">
                <a:solidFill>
                  <a:srgbClr val="FF0000"/>
                </a:solidFill>
              </a:rPr>
              <a:t>{……}</a:t>
            </a:r>
          </a:p>
          <a:p>
            <a:pPr lvl="1">
              <a:spcBef>
                <a:spcPts val="1200"/>
              </a:spcBef>
            </a:pPr>
            <a:r>
              <a:rPr lang="zh-CN" altLang="en-US" sz="2200" b="1" dirty="0"/>
              <a:t>形似</a:t>
            </a:r>
            <a:r>
              <a:rPr lang="en-US" altLang="zh-CN" sz="2200" b="1" dirty="0"/>
              <a:t>f</a:t>
            </a:r>
            <a:r>
              <a:rPr lang="zh-CN" altLang="en-US" sz="2200" b="1" dirty="0"/>
              <a:t>这样的</a:t>
            </a:r>
            <a:r>
              <a:rPr lang="zh-CN" altLang="zh-CN" sz="2200" b="1" dirty="0"/>
              <a:t>函数</a:t>
            </a:r>
            <a:r>
              <a:rPr lang="zh-CN" altLang="en-US" sz="2200" b="1" dirty="0"/>
              <a:t>，</a:t>
            </a:r>
            <a:r>
              <a:rPr lang="zh-CN" altLang="zh-CN" sz="2200" b="1" dirty="0"/>
              <a:t>没指定返回类型时，</a:t>
            </a:r>
            <a:r>
              <a:rPr lang="en-US" altLang="zh-CN" sz="2200" b="1" dirty="0"/>
              <a:t>C</a:t>
            </a:r>
            <a:r>
              <a:rPr lang="zh-CN" altLang="zh-CN" sz="2200" b="1" dirty="0"/>
              <a:t>语言和早期的</a:t>
            </a:r>
            <a:r>
              <a:rPr lang="en-US" altLang="zh-CN" sz="2200" b="1" dirty="0"/>
              <a:t>C++</a:t>
            </a:r>
            <a:r>
              <a:rPr lang="zh-CN" altLang="zh-CN" sz="2200" b="1" dirty="0"/>
              <a:t>默认其返回值为</a:t>
            </a:r>
            <a:r>
              <a:rPr lang="en-US" altLang="zh-CN" sz="2200" b="1" dirty="0"/>
              <a:t>int</a:t>
            </a:r>
            <a:r>
              <a:rPr lang="zh-CN" altLang="zh-CN" sz="2200" b="1" dirty="0"/>
              <a:t>类型</a:t>
            </a:r>
            <a:r>
              <a:rPr lang="zh-CN" altLang="en-US" sz="2200" b="1" dirty="0"/>
              <a:t>。</a:t>
            </a:r>
            <a:r>
              <a:rPr lang="en-US" altLang="zh-CN" sz="2200" b="1" dirty="0"/>
              <a:t>C++11</a:t>
            </a:r>
            <a:r>
              <a:rPr lang="zh-CN" altLang="zh-CN" sz="2200" b="1" dirty="0"/>
              <a:t>不再支持这一默认返回值</a:t>
            </a:r>
            <a:r>
              <a:rPr lang="zh-CN" altLang="en-US" sz="2200" b="1" dirty="0"/>
              <a:t>。</a:t>
            </a:r>
            <a:endParaRPr lang="en-US" altLang="zh-CN" sz="2200" b="1" dirty="0"/>
          </a:p>
          <a:p>
            <a:pPr lvl="1">
              <a:spcBef>
                <a:spcPts val="1200"/>
              </a:spcBef>
            </a:pPr>
            <a:r>
              <a:rPr lang="en-US" altLang="zh-CN" sz="2200" b="1" dirty="0"/>
              <a:t>C++11</a:t>
            </a:r>
            <a:r>
              <a:rPr lang="zh-CN" altLang="en-US" sz="2200" b="1" dirty="0"/>
              <a:t>中，</a:t>
            </a:r>
            <a:r>
              <a:rPr lang="zh-CN" altLang="zh-CN" sz="2200" b="1" dirty="0"/>
              <a:t>除了类的构造函数和析构函数可以没有返回类型外，所有函数都必须有返回类型</a:t>
            </a:r>
            <a:r>
              <a:rPr lang="zh-CN" altLang="en-US" sz="2200" b="1" dirty="0"/>
              <a:t>。</a:t>
            </a:r>
            <a:r>
              <a:rPr lang="zh-CN" altLang="en-US" sz="2200" b="1" dirty="0">
                <a:solidFill>
                  <a:srgbClr val="FF0000"/>
                </a:solidFill>
              </a:rPr>
              <a:t>没有返回值的函数，必须用</a:t>
            </a:r>
            <a:r>
              <a:rPr lang="en-US" altLang="zh-CN" sz="2200" b="1" dirty="0">
                <a:solidFill>
                  <a:srgbClr val="FF0000"/>
                </a:solidFill>
              </a:rPr>
              <a:t>void</a:t>
            </a:r>
            <a:r>
              <a:rPr lang="zh-CN" altLang="en-US" sz="2200" b="1" dirty="0">
                <a:solidFill>
                  <a:srgbClr val="FF0000"/>
                </a:solidFill>
              </a:rPr>
              <a:t>返回类型</a:t>
            </a:r>
            <a:r>
              <a:rPr lang="zh-CN" altLang="en-US" sz="2200" b="1" dirty="0" smtClean="0"/>
              <a:t>。</a:t>
            </a:r>
            <a:r>
              <a:rPr lang="en-US" altLang="zh-CN" sz="2400" dirty="0"/>
              <a:t> 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1600" b="1" dirty="0" smtClean="0">
                <a:solidFill>
                  <a:srgbClr val="FF0000"/>
                </a:solidFill>
              </a:rPr>
              <a:t>	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1600" b="1" dirty="0" smtClean="0"/>
              <a:t> </a:t>
            </a:r>
            <a:r>
              <a:rPr lang="en-US" altLang="zh-CN" sz="1600" b="1" dirty="0" err="1"/>
              <a:t>maxArr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a</a:t>
            </a:r>
            <a:r>
              <a:rPr lang="en-US" altLang="zh-CN" sz="1600" b="1" dirty="0" smtClean="0"/>
              <a:t>[], </a:t>
            </a:r>
            <a:r>
              <a:rPr lang="en-US" altLang="zh-CN" sz="1600" b="1" dirty="0" err="1" smtClean="0"/>
              <a:t>int</a:t>
            </a:r>
            <a:r>
              <a:rPr lang="en-US" altLang="zh-CN" sz="1600" b="1" dirty="0" smtClean="0"/>
              <a:t> </a:t>
            </a:r>
            <a:r>
              <a:rPr lang="en-US" altLang="zh-CN" sz="1600" b="1" dirty="0"/>
              <a:t>n) {               </a:t>
            </a:r>
            <a:r>
              <a:rPr lang="en-US" altLang="zh-CN" sz="1600" b="1" dirty="0" smtClean="0"/>
              <a:t>	//</a:t>
            </a:r>
            <a:r>
              <a:rPr lang="en-US" altLang="zh-CN" sz="1600" b="1" dirty="0"/>
              <a:t>L1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 </a:t>
            </a:r>
            <a:r>
              <a:rPr lang="en-US" altLang="zh-CN" sz="1600" b="1" dirty="0" smtClean="0"/>
              <a:t>       		</a:t>
            </a:r>
            <a:r>
              <a:rPr lang="en-US" altLang="zh-CN" sz="1600" b="1" dirty="0" err="1" smtClean="0"/>
              <a:t>int</a:t>
            </a:r>
            <a:r>
              <a:rPr lang="en-US" altLang="zh-CN" sz="1600" b="1" dirty="0" smtClean="0"/>
              <a:t> </a:t>
            </a:r>
            <a:r>
              <a:rPr lang="en-US" altLang="zh-CN" sz="1600" b="1" dirty="0"/>
              <a:t>max = a[0];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 smtClean="0"/>
              <a:t>        		for 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 = 1;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 &lt; </a:t>
            </a:r>
            <a:r>
              <a:rPr lang="en-US" altLang="zh-CN" sz="1600" b="1" dirty="0" err="1"/>
              <a:t>n;i</a:t>
            </a:r>
            <a:r>
              <a:rPr lang="en-US" altLang="zh-CN" sz="1600" b="1" dirty="0"/>
              <a:t>++)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 smtClean="0"/>
              <a:t>		if </a:t>
            </a:r>
            <a:r>
              <a:rPr lang="en-US" altLang="zh-CN" sz="1600" b="1" dirty="0"/>
              <a:t>(max &lt; a[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]) max = a[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];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 smtClean="0"/>
              <a:t>        		return </a:t>
            </a:r>
            <a:r>
              <a:rPr lang="en-US" altLang="zh-CN" sz="1600" b="1" dirty="0"/>
              <a:t>max;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 smtClean="0"/>
              <a:t>	}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 smtClean="0">
                <a:solidFill>
                  <a:srgbClr val="FF0000"/>
                </a:solidFill>
              </a:rPr>
              <a:t>	void</a:t>
            </a:r>
            <a:r>
              <a:rPr lang="en-US" altLang="zh-CN" sz="1600" b="1" dirty="0" smtClean="0"/>
              <a:t> </a:t>
            </a:r>
            <a:r>
              <a:rPr lang="en-US" altLang="zh-CN" sz="1600" b="1" dirty="0"/>
              <a:t>swap(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&amp;a, 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&amp;b) {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 smtClean="0"/>
              <a:t>	if </a:t>
            </a:r>
            <a:r>
              <a:rPr lang="en-US" altLang="zh-CN" sz="1600" b="1" dirty="0"/>
              <a:t>(a = b) </a:t>
            </a:r>
            <a:r>
              <a:rPr lang="en-US" altLang="zh-CN" sz="1600" b="1" dirty="0" smtClean="0"/>
              <a:t>	return</a:t>
            </a:r>
            <a:r>
              <a:rPr lang="en-US" altLang="zh-CN" sz="1600" b="1" dirty="0"/>
              <a:t>;            </a:t>
            </a:r>
            <a:r>
              <a:rPr lang="en-US" altLang="zh-CN" sz="1600" b="1" dirty="0" smtClean="0"/>
              <a:t>	//</a:t>
            </a:r>
            <a:r>
              <a:rPr lang="en-US" altLang="zh-CN" sz="1600" b="1" dirty="0"/>
              <a:t>L2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 smtClean="0"/>
              <a:t>	else { </a:t>
            </a:r>
            <a:r>
              <a:rPr lang="en-US" altLang="zh-CN" sz="1600" b="1" dirty="0" err="1" smtClean="0"/>
              <a:t>int</a:t>
            </a:r>
            <a:r>
              <a:rPr lang="en-US" altLang="zh-CN" sz="1600" b="1" dirty="0" smtClean="0"/>
              <a:t> </a:t>
            </a:r>
            <a:r>
              <a:rPr lang="en-US" altLang="zh-CN" sz="1600" b="1" dirty="0"/>
              <a:t>t = a; a = b; b = t</a:t>
            </a:r>
            <a:r>
              <a:rPr lang="en-US" altLang="zh-CN" sz="1600" b="1" dirty="0" smtClean="0"/>
              <a:t>; }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 smtClean="0"/>
              <a:t>	}</a:t>
            </a:r>
            <a:endParaRPr lang="zh-CN" altLang="zh-CN" sz="1600" b="1" dirty="0"/>
          </a:p>
          <a:p>
            <a:pPr lvl="1">
              <a:spcBef>
                <a:spcPts val="1200"/>
              </a:spcBef>
            </a:pPr>
            <a:endParaRPr lang="en-US" altLang="zh-CN" sz="2200" b="1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405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idx="1"/>
          </p:nvPr>
        </p:nvSpPr>
        <p:spPr>
          <a:xfrm>
            <a:off x="200100" y="1124744"/>
            <a:ext cx="8743800" cy="2880320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2400" b="1" dirty="0" smtClean="0">
                <a:solidFill>
                  <a:srgbClr val="0000CC"/>
                </a:solidFill>
              </a:rPr>
              <a:t>2. 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返回</a:t>
            </a:r>
            <a:r>
              <a:rPr lang="zh-CN" altLang="en-US" sz="2400" b="1" dirty="0">
                <a:solidFill>
                  <a:srgbClr val="0000CC"/>
                </a:solidFill>
              </a:rPr>
              <a:t>引用</a:t>
            </a:r>
            <a:endParaRPr lang="en-US" altLang="zh-CN" sz="2400" b="1" dirty="0">
              <a:solidFill>
                <a:srgbClr val="0000CC"/>
              </a:solidFill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2200" b="1" dirty="0">
                <a:solidFill>
                  <a:srgbClr val="FF0000"/>
                </a:solidFill>
              </a:rPr>
              <a:t> 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     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）相关</a:t>
            </a:r>
            <a:r>
              <a:rPr lang="zh-CN" altLang="en-US" sz="2200" b="1" dirty="0">
                <a:solidFill>
                  <a:srgbClr val="FF0000"/>
                </a:solidFill>
              </a:rPr>
              <a:t>概念</a:t>
            </a:r>
          </a:p>
          <a:p>
            <a:pPr lvl="1" eaLnBrk="1" hangingPunct="1">
              <a:spcBef>
                <a:spcPts val="600"/>
              </a:spcBef>
            </a:pPr>
            <a:r>
              <a:rPr lang="zh-CN" altLang="en-US" sz="2200" b="1" dirty="0"/>
              <a:t>除了返回值或指针外，函数还可以返回一个引用。返回引用的函数定义</a:t>
            </a:r>
            <a:r>
              <a:rPr lang="zh-CN" altLang="en-US" sz="2200" b="1" dirty="0" smtClean="0"/>
              <a:t>形式</a:t>
            </a:r>
            <a:r>
              <a:rPr lang="zh-CN" altLang="en-US" sz="2200" b="1" dirty="0"/>
              <a:t>为</a:t>
            </a:r>
            <a:r>
              <a:rPr lang="zh-CN" altLang="en-US" sz="2200" b="1" dirty="0" smtClean="0"/>
              <a:t>：</a:t>
            </a:r>
            <a:r>
              <a:rPr lang="en-US" altLang="zh-CN" sz="2200" b="1" dirty="0" err="1" smtClean="0">
                <a:solidFill>
                  <a:schemeClr val="accent2"/>
                </a:solidFill>
              </a:rPr>
              <a:t>rtype</a:t>
            </a:r>
            <a:r>
              <a:rPr lang="en-US" altLang="zh-CN" sz="2200" b="1" dirty="0" smtClean="0">
                <a:solidFill>
                  <a:schemeClr val="accent2"/>
                </a:solidFill>
              </a:rPr>
              <a:t>  </a:t>
            </a:r>
            <a:r>
              <a:rPr lang="en-US" altLang="zh-CN" sz="2200" b="1" dirty="0">
                <a:solidFill>
                  <a:schemeClr val="accent2"/>
                </a:solidFill>
              </a:rPr>
              <a:t>&amp; </a:t>
            </a:r>
            <a:r>
              <a:rPr lang="en-US" altLang="zh-CN" sz="2200" b="1" dirty="0" err="1">
                <a:solidFill>
                  <a:schemeClr val="accent2"/>
                </a:solidFill>
              </a:rPr>
              <a:t>f_name</a:t>
            </a:r>
            <a:r>
              <a:rPr lang="en-US" altLang="zh-CN" sz="2200" b="1" dirty="0">
                <a:solidFill>
                  <a:schemeClr val="accent2"/>
                </a:solidFill>
              </a:rPr>
              <a:t>(type1 p1,type2 p2,</a:t>
            </a:r>
            <a:r>
              <a:rPr lang="en-US" altLang="zh-CN" sz="2200" b="1" dirty="0">
                <a:solidFill>
                  <a:schemeClr val="accent2"/>
                </a:solidFill>
                <a:latin typeface="Arial" panose="020B0604020202020204" pitchFamily="34" charset="0"/>
              </a:rPr>
              <a:t>…</a:t>
            </a:r>
            <a:r>
              <a:rPr lang="en-US" altLang="zh-CN" sz="2200" b="1" dirty="0">
                <a:solidFill>
                  <a:schemeClr val="accent2"/>
                </a:solidFill>
              </a:rPr>
              <a:t>)</a:t>
            </a:r>
            <a:r>
              <a:rPr lang="zh-CN" altLang="en-US" sz="2200" b="1" dirty="0" smtClean="0">
                <a:solidFill>
                  <a:schemeClr val="accent2"/>
                </a:solidFill>
              </a:rPr>
              <a:t>；</a:t>
            </a:r>
            <a:endParaRPr lang="zh-CN" altLang="en-US" sz="2200" b="1" dirty="0">
              <a:solidFill>
                <a:schemeClr val="accent2"/>
              </a:solidFill>
            </a:endParaRPr>
          </a:p>
          <a:p>
            <a:pPr lvl="1" eaLnBrk="1" hangingPunct="1">
              <a:spcBef>
                <a:spcPts val="600"/>
              </a:spcBef>
            </a:pPr>
            <a:r>
              <a:rPr lang="zh-CN" altLang="en-US" sz="2200" b="1" dirty="0"/>
              <a:t>当一个函数返回引用时，实际返回了一个变量的内存地址</a:t>
            </a:r>
            <a:r>
              <a:rPr lang="zh-CN" altLang="en-US" sz="2200" b="1" dirty="0" smtClean="0"/>
              <a:t>。</a:t>
            </a:r>
            <a:endParaRPr lang="en-US" altLang="zh-CN" sz="2200" b="1" dirty="0" smtClean="0"/>
          </a:p>
          <a:p>
            <a:pPr lvl="1" eaLnBrk="1" hangingPunct="1">
              <a:spcBef>
                <a:spcPts val="600"/>
              </a:spcBef>
            </a:pPr>
            <a:r>
              <a:rPr lang="zh-CN" altLang="en-US" sz="2200" b="1" dirty="0" smtClean="0"/>
              <a:t>既然</a:t>
            </a:r>
            <a:r>
              <a:rPr lang="zh-CN" altLang="en-US" sz="2200" b="1" dirty="0"/>
              <a:t>是内存地址，就能够读和写该地址所对应的内存区域中的值，这使函数调用能够出现在赋值语句的左边。</a:t>
            </a:r>
            <a:endParaRPr lang="en-US" altLang="zh-CN" sz="2200" b="1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73672"/>
            <a:ext cx="8229600" cy="81119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</a:rPr>
              <a:t>2.9.4  </a:t>
            </a:r>
            <a:r>
              <a:rPr lang="zh-CN" altLang="zh-CN" sz="3600" b="1" kern="1200" dirty="0">
                <a:solidFill>
                  <a:srgbClr val="C00000"/>
                </a:solidFill>
              </a:rPr>
              <a:t>函数返回值</a:t>
            </a:r>
            <a:endParaRPr lang="zh-CN" altLang="en-US" sz="3600" b="1" kern="1200" dirty="0">
              <a:solidFill>
                <a:srgbClr val="C0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7200" y="4024982"/>
            <a:ext cx="482453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200" b="1" dirty="0">
                <a:solidFill>
                  <a:srgbClr val="FF0000"/>
                </a:solidFill>
              </a:rPr>
              <a:t>（2</a:t>
            </a:r>
            <a:r>
              <a:rPr lang="zh-CN" altLang="en-US" sz="2200" b="1" dirty="0">
                <a:solidFill>
                  <a:srgbClr val="FF0000"/>
                </a:solidFill>
              </a:rPr>
              <a:t>）引用应用</a:t>
            </a:r>
            <a:endParaRPr lang="en-US" altLang="zh-CN" sz="2200" b="1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000" b="1" dirty="0">
                <a:solidFill>
                  <a:srgbClr val="0000CC"/>
                </a:solidFill>
              </a:rPr>
              <a:t>【</a:t>
            </a:r>
            <a:r>
              <a:rPr lang="zh-CN" altLang="en-US" sz="2000" b="1" dirty="0">
                <a:solidFill>
                  <a:srgbClr val="0000CC"/>
                </a:solidFill>
              </a:rPr>
              <a:t>例</a:t>
            </a:r>
            <a:r>
              <a:rPr lang="en-US" altLang="zh-CN" sz="2000" b="1" dirty="0">
                <a:solidFill>
                  <a:srgbClr val="0000CC"/>
                </a:solidFill>
              </a:rPr>
              <a:t>2-21】  </a:t>
            </a:r>
            <a:r>
              <a:rPr lang="zh-CN" altLang="en-US" sz="2000" b="1" dirty="0">
                <a:solidFill>
                  <a:srgbClr val="0000CC"/>
                </a:solidFill>
              </a:rPr>
              <a:t>返回引用的两数相加函数。</a:t>
            </a:r>
          </a:p>
          <a:p>
            <a:pPr eaLnBrk="1" hangingPunct="1">
              <a:buFontTx/>
              <a:buNone/>
            </a:pPr>
            <a:r>
              <a:rPr lang="en-US" altLang="zh-CN" b="1" dirty="0" smtClean="0"/>
              <a:t>#</a:t>
            </a:r>
            <a:r>
              <a:rPr lang="en-US" altLang="zh-CN" b="1" dirty="0"/>
              <a:t>include &lt;</a:t>
            </a:r>
            <a:r>
              <a:rPr lang="en-US" altLang="zh-CN" b="1" dirty="0" err="1"/>
              <a:t>iostream</a:t>
            </a:r>
            <a:r>
              <a:rPr lang="en-US" altLang="zh-CN" b="1" dirty="0"/>
              <a:t>&gt;</a:t>
            </a:r>
          </a:p>
          <a:p>
            <a:pPr eaLnBrk="1" hangingPunct="1">
              <a:buFontTx/>
              <a:buNone/>
            </a:pPr>
            <a:r>
              <a:rPr lang="en-US" altLang="zh-CN" b="1" dirty="0"/>
              <a:t>#using namespace </a:t>
            </a:r>
            <a:r>
              <a:rPr lang="en-US" altLang="zh-CN" b="1" dirty="0" err="1"/>
              <a:t>std</a:t>
            </a:r>
            <a:r>
              <a:rPr lang="en-US" altLang="zh-CN" b="1" dirty="0"/>
              <a:t>;</a:t>
            </a:r>
          </a:p>
          <a:p>
            <a:pPr eaLnBrk="1" hangingPunct="1">
              <a:buFontTx/>
              <a:buNone/>
            </a:pPr>
            <a:r>
              <a:rPr lang="en-US" altLang="zh-CN" b="1" dirty="0" err="1"/>
              <a:t>int</a:t>
            </a:r>
            <a:r>
              <a:rPr lang="en-US" altLang="zh-CN" b="1" dirty="0"/>
              <a:t> temp;</a:t>
            </a:r>
          </a:p>
          <a:p>
            <a:pPr eaLnBrk="1" hangingPunct="1">
              <a:buFontTx/>
              <a:buNone/>
            </a:pPr>
            <a:r>
              <a:rPr lang="en-US" altLang="zh-CN" b="1" dirty="0" err="1"/>
              <a:t>int</a:t>
            </a:r>
            <a:r>
              <a:rPr lang="en-US" altLang="zh-CN" b="1" dirty="0"/>
              <a:t>&amp; f(</a:t>
            </a:r>
            <a:r>
              <a:rPr lang="en-US" altLang="zh-CN" b="1" dirty="0" err="1"/>
              <a:t>int</a:t>
            </a:r>
            <a:r>
              <a:rPr lang="en-US" altLang="zh-CN" b="1" dirty="0"/>
              <a:t> i1,int i2){</a:t>
            </a:r>
          </a:p>
          <a:p>
            <a:pPr eaLnBrk="1" hangingPunct="1">
              <a:buFontTx/>
              <a:buNone/>
            </a:pPr>
            <a:r>
              <a:rPr lang="en-US" altLang="zh-CN" b="1" dirty="0"/>
              <a:t>	temp=i1+i2;</a:t>
            </a:r>
          </a:p>
          <a:p>
            <a:pPr eaLnBrk="1" hangingPunct="1">
              <a:buFontTx/>
              <a:buNone/>
            </a:pPr>
            <a:r>
              <a:rPr lang="en-US" altLang="zh-CN" b="1" dirty="0"/>
              <a:t>	return temp;</a:t>
            </a:r>
          </a:p>
          <a:p>
            <a:pPr eaLnBrk="1" hangingPunct="1">
              <a:buFontTx/>
              <a:buNone/>
            </a:pPr>
            <a:r>
              <a:rPr lang="en-US" altLang="zh-CN" b="1" dirty="0"/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64088" y="4244941"/>
            <a:ext cx="3559224" cy="2613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 b="1" kern="0" dirty="0" smtClean="0"/>
              <a:t>void main(){</a:t>
            </a:r>
          </a:p>
          <a:p>
            <a:pPr eaLnBrk="1" hangingPunct="1">
              <a:buFontTx/>
              <a:buNone/>
            </a:pPr>
            <a:r>
              <a:rPr lang="en-US" altLang="zh-CN" sz="1800" b="1" kern="0" dirty="0" smtClean="0"/>
              <a:t>	</a:t>
            </a:r>
            <a:r>
              <a:rPr lang="en-US" altLang="zh-CN" sz="1800" b="1" kern="0" dirty="0" err="1" smtClean="0"/>
              <a:t>int</a:t>
            </a:r>
            <a:r>
              <a:rPr lang="en-US" altLang="zh-CN" sz="1800" b="1" kern="0" dirty="0" smtClean="0"/>
              <a:t> t=f(1,3);          	//L1</a:t>
            </a:r>
          </a:p>
          <a:p>
            <a:pPr eaLnBrk="1" hangingPunct="1">
              <a:buFontTx/>
              <a:buNone/>
            </a:pPr>
            <a:r>
              <a:rPr lang="en-US" altLang="zh-CN" sz="1800" b="1" kern="0" dirty="0" smtClean="0"/>
              <a:t>	</a:t>
            </a:r>
            <a:r>
              <a:rPr lang="en-US" altLang="zh-CN" sz="1800" b="1" kern="0" dirty="0" err="1" smtClean="0"/>
              <a:t>cout</a:t>
            </a:r>
            <a:r>
              <a:rPr lang="en-US" altLang="zh-CN" sz="1800" b="1" kern="0" dirty="0" smtClean="0"/>
              <a:t>&lt;&lt;temp&lt;&lt; "  ";    	//L2</a:t>
            </a:r>
          </a:p>
          <a:p>
            <a:pPr eaLnBrk="1" hangingPunct="1">
              <a:buFontTx/>
              <a:buNone/>
            </a:pPr>
            <a:r>
              <a:rPr lang="en-US" altLang="zh-CN" sz="1800" b="1" kern="0" dirty="0" smtClean="0"/>
              <a:t>	f(2,8)++;              	//L3</a:t>
            </a:r>
          </a:p>
          <a:p>
            <a:pPr eaLnBrk="1" hangingPunct="1">
              <a:buFontTx/>
              <a:buNone/>
            </a:pPr>
            <a:r>
              <a:rPr lang="en-US" altLang="zh-CN" sz="1800" b="1" kern="0" dirty="0" smtClean="0"/>
              <a:t>	</a:t>
            </a:r>
            <a:r>
              <a:rPr lang="en-US" altLang="zh-CN" sz="1800" b="1" kern="0" dirty="0" err="1" smtClean="0"/>
              <a:t>cout</a:t>
            </a:r>
            <a:r>
              <a:rPr lang="en-US" altLang="zh-CN" sz="1800" b="1" kern="0" dirty="0" smtClean="0"/>
              <a:t>&lt;&lt;temp&lt;&lt; "  ";     	//L4</a:t>
            </a:r>
          </a:p>
          <a:p>
            <a:pPr eaLnBrk="1" hangingPunct="1">
              <a:buFontTx/>
              <a:buNone/>
            </a:pPr>
            <a:r>
              <a:rPr lang="en-US" altLang="zh-CN" sz="1800" b="1" kern="0" dirty="0" smtClean="0"/>
              <a:t>	f(2,3)=9;              	//L5</a:t>
            </a:r>
          </a:p>
          <a:p>
            <a:pPr eaLnBrk="1" hangingPunct="1">
              <a:buFontTx/>
              <a:buNone/>
            </a:pPr>
            <a:r>
              <a:rPr lang="en-US" altLang="zh-CN" sz="1800" b="1" kern="0" dirty="0" smtClean="0"/>
              <a:t>	</a:t>
            </a:r>
            <a:r>
              <a:rPr lang="en-US" altLang="zh-CN" sz="1800" b="1" kern="0" dirty="0" err="1" smtClean="0"/>
              <a:t>cout</a:t>
            </a:r>
            <a:r>
              <a:rPr lang="en-US" altLang="zh-CN" sz="1800" b="1" kern="0" dirty="0" smtClean="0"/>
              <a:t>&lt;&lt;temp&lt;&lt;</a:t>
            </a:r>
            <a:r>
              <a:rPr lang="en-US" altLang="zh-CN" sz="1800" b="1" kern="0" dirty="0" err="1" smtClean="0"/>
              <a:t>endl</a:t>
            </a:r>
            <a:r>
              <a:rPr lang="en-US" altLang="zh-CN" sz="1800" b="1" kern="0" dirty="0" smtClean="0"/>
              <a:t>;     //L6</a:t>
            </a:r>
          </a:p>
          <a:p>
            <a:pPr eaLnBrk="1" hangingPunct="1">
              <a:buFontTx/>
              <a:buNone/>
            </a:pPr>
            <a:r>
              <a:rPr lang="en-US" altLang="zh-CN" sz="1800" b="1" kern="0" dirty="0" smtClean="0"/>
              <a:t>}</a:t>
            </a:r>
            <a:endParaRPr lang="zh-CN" altLang="en-US" sz="1800" b="1" kern="0" dirty="0"/>
          </a:p>
        </p:txBody>
      </p:sp>
    </p:spTree>
    <p:extLst>
      <p:ext uri="{BB962C8B-B14F-4D97-AF65-F5344CB8AC3E}">
        <p14:creationId xmlns:p14="http://schemas.microsoft.com/office/powerpoint/2010/main" val="352934449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idx="1"/>
          </p:nvPr>
        </p:nvSpPr>
        <p:spPr>
          <a:xfrm>
            <a:off x="323850" y="1125538"/>
            <a:ext cx="7772400" cy="554382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）引用</a:t>
            </a:r>
            <a:r>
              <a:rPr lang="zh-CN" altLang="en-US" sz="2400" b="1" dirty="0">
                <a:solidFill>
                  <a:srgbClr val="FF0000"/>
                </a:solidFill>
              </a:rPr>
              <a:t>应用：</a:t>
            </a:r>
            <a:r>
              <a:rPr lang="zh-CN" altLang="en-US" sz="2400" b="1" dirty="0">
                <a:solidFill>
                  <a:schemeClr val="accent2"/>
                </a:solidFill>
              </a:rPr>
              <a:t>函数调用作为左值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/>
              <a:t>例题：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#include &lt;</a:t>
            </a:r>
            <a:r>
              <a:rPr lang="en-US" altLang="zh-CN" sz="2000" b="1" dirty="0" err="1"/>
              <a:t>iostream.h</a:t>
            </a:r>
            <a:r>
              <a:rPr lang="en-US" altLang="zh-CN" sz="2000" b="1" dirty="0"/>
              <a:t>&gt;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int a[]={1,3,5,7,9};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int &amp;index(int);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void main()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>
                <a:solidFill>
                  <a:srgbClr val="FF0000"/>
                </a:solidFill>
              </a:rPr>
              <a:t>index(2)=</a:t>
            </a:r>
            <a:r>
              <a:rPr lang="en-US" altLang="zh-CN" sz="2000" b="1" dirty="0"/>
              <a:t>30;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&lt;&lt;index(2);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&lt;&lt;index(3);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int &amp;index(int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{	</a:t>
            </a:r>
            <a:endParaRPr lang="en-US" altLang="zh-CN" sz="2000" b="1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smtClean="0"/>
              <a:t>return </a:t>
            </a:r>
            <a:r>
              <a:rPr lang="en-US" altLang="zh-CN" sz="2000" b="1" dirty="0"/>
              <a:t>a[</a:t>
            </a:r>
            <a:r>
              <a:rPr lang="en-US" altLang="zh-CN" sz="2000" b="1" dirty="0" err="1"/>
              <a:t>i</a:t>
            </a:r>
            <a:r>
              <a:rPr lang="en-US" altLang="zh-CN" sz="2000" b="1" dirty="0" smtClean="0"/>
              <a:t>];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 smtClean="0"/>
              <a:t>}</a:t>
            </a:r>
            <a:endParaRPr lang="en-US" altLang="zh-CN" sz="2000" b="1" dirty="0"/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4419600" y="3518452"/>
            <a:ext cx="4419600" cy="208980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buFontTx/>
              <a:buNone/>
            </a:pPr>
            <a:r>
              <a:rPr kumimoji="1" lang="zh-CN" altLang="en-US" sz="2200" b="1" dirty="0">
                <a:latin typeface="+mn-lt"/>
                <a:ea typeface="+mn-ea"/>
              </a:rPr>
              <a:t>若用下面的函数，结果是？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kumimoji="1" lang="en-US" altLang="zh-CN" sz="2000" b="1" dirty="0">
                <a:latin typeface="+mn-lt"/>
                <a:ea typeface="+mn-ea"/>
              </a:rPr>
              <a:t>int &amp;index(int </a:t>
            </a:r>
            <a:r>
              <a:rPr kumimoji="1" lang="en-US" altLang="zh-CN" sz="2000" b="1" dirty="0" err="1">
                <a:latin typeface="+mn-lt"/>
                <a:ea typeface="+mn-ea"/>
              </a:rPr>
              <a:t>i</a:t>
            </a:r>
            <a:r>
              <a:rPr kumimoji="1" lang="en-US" altLang="zh-CN" sz="2000" b="1" dirty="0">
                <a:latin typeface="+mn-lt"/>
                <a:ea typeface="+mn-ea"/>
              </a:rPr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kumimoji="1" lang="en-US" altLang="zh-CN" sz="2000" b="1" dirty="0">
                <a:latin typeface="+mn-lt"/>
                <a:ea typeface="+mn-ea"/>
              </a:rPr>
              <a:t>{	int temp;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kumimoji="1" lang="en-US" altLang="zh-CN" sz="2000" b="1" dirty="0">
                <a:latin typeface="+mn-lt"/>
                <a:ea typeface="+mn-ea"/>
              </a:rPr>
              <a:t>     temp=a[</a:t>
            </a:r>
            <a:r>
              <a:rPr kumimoji="1" lang="en-US" altLang="zh-CN" sz="2000" b="1" dirty="0" err="1">
                <a:latin typeface="+mn-lt"/>
                <a:ea typeface="+mn-ea"/>
              </a:rPr>
              <a:t>i</a:t>
            </a:r>
            <a:r>
              <a:rPr kumimoji="1" lang="en-US" altLang="zh-CN" sz="2000" b="1" dirty="0">
                <a:latin typeface="+mn-lt"/>
                <a:ea typeface="+mn-ea"/>
              </a:rPr>
              <a:t>];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kumimoji="1" lang="en-US" altLang="zh-CN" sz="2000" b="1" dirty="0">
                <a:latin typeface="+mn-lt"/>
                <a:ea typeface="+mn-ea"/>
              </a:rPr>
              <a:t>     return temp;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kumimoji="1" lang="en-US" altLang="zh-CN" sz="2000" b="1" dirty="0">
                <a:latin typeface="+mn-lt"/>
                <a:ea typeface="+mn-ea"/>
              </a:rPr>
              <a:t>}</a:t>
            </a:r>
          </a:p>
        </p:txBody>
      </p:sp>
      <p:sp>
        <p:nvSpPr>
          <p:cNvPr id="113668" name="AutoShape 4"/>
          <p:cNvSpPr>
            <a:spLocks noChangeArrowheads="1"/>
          </p:cNvSpPr>
          <p:nvPr/>
        </p:nvSpPr>
        <p:spPr bwMode="auto">
          <a:xfrm>
            <a:off x="5436096" y="1557338"/>
            <a:ext cx="3403103" cy="1295400"/>
          </a:xfrm>
          <a:prstGeom prst="wedgeRoundRectCallout">
            <a:avLst>
              <a:gd name="adj1" fmla="val -45473"/>
              <a:gd name="adj2" fmla="val 106331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Warning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：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returning address of local variable or temporary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73672"/>
            <a:ext cx="8229600" cy="81119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</a:rPr>
              <a:t>2.9.4  </a:t>
            </a:r>
            <a:r>
              <a:rPr lang="zh-CN" altLang="zh-CN" sz="3600" b="1" kern="1200" dirty="0">
                <a:solidFill>
                  <a:srgbClr val="C00000"/>
                </a:solidFill>
              </a:rPr>
              <a:t>函数返回值</a:t>
            </a:r>
            <a:endParaRPr lang="zh-CN" altLang="en-US" sz="3600" b="1" kern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10842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/>
      <p:bldP spid="113668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"/>
            <a:ext cx="7772400" cy="90872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</a:rPr>
              <a:t>2.9.5</a:t>
            </a:r>
            <a:r>
              <a:rPr lang="zh-CN" altLang="en-US" sz="3600" b="1" kern="1200" dirty="0">
                <a:solidFill>
                  <a:srgbClr val="C00000"/>
                </a:solidFill>
              </a:rPr>
              <a:t>  函数重载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>
          <a:xfrm>
            <a:off x="213929" y="1124744"/>
            <a:ext cx="8712968" cy="554461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rgbClr val="0000CC"/>
                </a:solidFill>
              </a:rPr>
              <a:t>1. 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函数</a:t>
            </a:r>
            <a:r>
              <a:rPr lang="zh-CN" altLang="en-US" sz="2400" b="1" dirty="0">
                <a:solidFill>
                  <a:srgbClr val="0000CC"/>
                </a:solidFill>
              </a:rPr>
              <a:t>重载的概念</a:t>
            </a:r>
          </a:p>
          <a:p>
            <a:pPr lvl="1" eaLnBrk="1" hangingPunct="1"/>
            <a:r>
              <a:rPr lang="zh-CN" altLang="en-US" sz="2200" b="1" dirty="0" smtClean="0"/>
              <a:t>函数</a:t>
            </a:r>
            <a:r>
              <a:rPr lang="zh-CN" altLang="en-US" sz="2200" b="1" dirty="0"/>
              <a:t>重载就是</a:t>
            </a:r>
            <a:r>
              <a:rPr lang="zh-CN" altLang="en-US" sz="2200" b="1" dirty="0" smtClean="0"/>
              <a:t>允许同</a:t>
            </a:r>
            <a:r>
              <a:rPr lang="zh-CN" altLang="en-US" sz="2200" b="1" dirty="0"/>
              <a:t>一程序中（</a:t>
            </a:r>
            <a:r>
              <a:rPr lang="zh-CN" altLang="en-US" sz="2200" b="1" dirty="0" smtClean="0"/>
              <a:t>确切是</a:t>
            </a:r>
            <a:r>
              <a:rPr lang="zh-CN" altLang="en-US" sz="2200" b="1" dirty="0"/>
              <a:t>指在同一作用域内）定义多个同名函数</a:t>
            </a:r>
            <a:r>
              <a:rPr lang="zh-CN" altLang="en-US" sz="2200" b="1" dirty="0" smtClean="0"/>
              <a:t>，</a:t>
            </a:r>
            <a:r>
              <a:rPr lang="en-US" altLang="zh-CN" sz="2200" b="1" dirty="0" smtClean="0"/>
              <a:t>C++</a:t>
            </a:r>
            <a:r>
              <a:rPr lang="zh-CN" altLang="en-US" sz="2200" b="1" dirty="0" smtClean="0"/>
              <a:t>规定重载函数必须具有不同形参列表（不同参数类型或参数</a:t>
            </a:r>
            <a:r>
              <a:rPr lang="zh-CN" altLang="en-US" sz="2200" b="1" dirty="0"/>
              <a:t>个</a:t>
            </a:r>
            <a:r>
              <a:rPr lang="zh-CN" altLang="en-US" sz="2200" b="1" dirty="0" smtClean="0"/>
              <a:t>类），以实现不同函数</a:t>
            </a:r>
            <a:r>
              <a:rPr lang="zh-CN" altLang="en-US" sz="2200" b="1" dirty="0"/>
              <a:t>功能。</a:t>
            </a:r>
          </a:p>
          <a:p>
            <a:pPr marL="0" indent="0" eaLnBrk="1" hangingPunct="1">
              <a:buNone/>
            </a:pPr>
            <a:r>
              <a:rPr lang="en-US" altLang="zh-CN" sz="2400" b="1" dirty="0" smtClean="0">
                <a:solidFill>
                  <a:srgbClr val="0000CC"/>
                </a:solidFill>
              </a:rPr>
              <a:t>2. 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引用</a:t>
            </a:r>
            <a:r>
              <a:rPr lang="zh-CN" altLang="en-US" sz="2400" b="1" dirty="0">
                <a:solidFill>
                  <a:srgbClr val="0000CC"/>
                </a:solidFill>
              </a:rPr>
              <a:t>函数重载的原因</a:t>
            </a:r>
          </a:p>
          <a:p>
            <a:pPr lvl="1" eaLnBrk="1" hangingPunct="1"/>
            <a:r>
              <a:rPr lang="zh-CN" altLang="en-US" sz="2200" b="1" dirty="0"/>
              <a:t>实现简单的</a:t>
            </a:r>
            <a:r>
              <a:rPr lang="zh-CN" altLang="en-US" sz="2200" b="1" dirty="0">
                <a:latin typeface="Arial" panose="020B0604020202020204" pitchFamily="34" charset="0"/>
              </a:rPr>
              <a:t>“</a:t>
            </a:r>
            <a:r>
              <a:rPr lang="zh-CN" altLang="en-US" sz="2200" b="1" dirty="0"/>
              <a:t>多态</a:t>
            </a:r>
            <a:r>
              <a:rPr lang="zh-CN" altLang="en-US" sz="2200" b="1" dirty="0">
                <a:latin typeface="Arial" panose="020B0604020202020204" pitchFamily="34" charset="0"/>
              </a:rPr>
              <a:t>”</a:t>
            </a:r>
            <a:r>
              <a:rPr lang="zh-CN" altLang="en-US" sz="2200" b="1" dirty="0"/>
              <a:t>：单接口、多实现</a:t>
            </a:r>
            <a:r>
              <a:rPr lang="zh-CN" altLang="en-US" sz="2200" b="1" dirty="0" smtClean="0"/>
              <a:t>。</a:t>
            </a:r>
            <a:endParaRPr lang="en-US" altLang="zh-CN" sz="2200" b="1" dirty="0" smtClean="0"/>
          </a:p>
          <a:p>
            <a:pPr lvl="1" eaLnBrk="1" hangingPunct="1"/>
            <a:r>
              <a:rPr lang="zh-CN" altLang="en-US" sz="2200" b="1" dirty="0" smtClean="0"/>
              <a:t>减少</a:t>
            </a:r>
            <a:r>
              <a:rPr lang="zh-CN" altLang="en-US" sz="2200" b="1" dirty="0"/>
              <a:t>程序应用人员的负担</a:t>
            </a:r>
            <a:r>
              <a:rPr lang="zh-CN" altLang="en-US" sz="2200" b="1" dirty="0" smtClean="0"/>
              <a:t>。</a:t>
            </a:r>
            <a:endParaRPr lang="en-US" altLang="zh-CN" sz="2200" b="1" dirty="0" smtClean="0"/>
          </a:p>
          <a:p>
            <a:pPr eaLnBrk="1" hangingPunct="1">
              <a:buFontTx/>
              <a:buNone/>
            </a:pPr>
            <a:r>
              <a:rPr lang="zh-CN" altLang="zh-CN" sz="2200" b="1" dirty="0" smtClean="0">
                <a:solidFill>
                  <a:srgbClr val="0000CC"/>
                </a:solidFill>
              </a:rPr>
              <a:t>【</a:t>
            </a:r>
            <a:r>
              <a:rPr lang="zh-CN" altLang="zh-CN" sz="2200" b="1" dirty="0">
                <a:solidFill>
                  <a:srgbClr val="0000CC"/>
                </a:solidFill>
              </a:rPr>
              <a:t>例</a:t>
            </a:r>
            <a:r>
              <a:rPr lang="en-US" altLang="zh-CN" sz="2200" b="1" dirty="0">
                <a:solidFill>
                  <a:srgbClr val="0000CC"/>
                </a:solidFill>
              </a:rPr>
              <a:t>2-22</a:t>
            </a:r>
            <a:r>
              <a:rPr lang="zh-CN" altLang="zh-CN" sz="2200" b="1" dirty="0">
                <a:solidFill>
                  <a:srgbClr val="0000CC"/>
                </a:solidFill>
              </a:rPr>
              <a:t>】 重载计算</a:t>
            </a:r>
            <a:r>
              <a:rPr lang="en-US" altLang="zh-CN" sz="2200" b="1" dirty="0" err="1">
                <a:solidFill>
                  <a:srgbClr val="0000CC"/>
                </a:solidFill>
              </a:rPr>
              <a:t>int</a:t>
            </a:r>
            <a:r>
              <a:rPr lang="zh-CN" altLang="zh-CN" sz="2200" b="1" dirty="0">
                <a:solidFill>
                  <a:srgbClr val="0000CC"/>
                </a:solidFill>
              </a:rPr>
              <a:t>、</a:t>
            </a:r>
            <a:r>
              <a:rPr lang="en-US" altLang="zh-CN" sz="2200" b="1" dirty="0">
                <a:solidFill>
                  <a:srgbClr val="0000CC"/>
                </a:solidFill>
              </a:rPr>
              <a:t>float</a:t>
            </a:r>
            <a:r>
              <a:rPr lang="zh-CN" altLang="zh-CN" sz="2200" b="1" dirty="0">
                <a:solidFill>
                  <a:srgbClr val="0000CC"/>
                </a:solidFill>
              </a:rPr>
              <a:t>、</a:t>
            </a:r>
            <a:r>
              <a:rPr lang="en-US" altLang="zh-CN" sz="2200" b="1" dirty="0">
                <a:solidFill>
                  <a:srgbClr val="0000CC"/>
                </a:solidFill>
              </a:rPr>
              <a:t>double</a:t>
            </a:r>
            <a:r>
              <a:rPr lang="zh-CN" altLang="zh-CN" sz="2200" b="1" dirty="0">
                <a:solidFill>
                  <a:srgbClr val="0000CC"/>
                </a:solidFill>
              </a:rPr>
              <a:t>三种类型数据绝对值的函数</a:t>
            </a:r>
            <a:endParaRPr lang="en-US" altLang="zh-CN" sz="2200" b="1" dirty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1600" b="1" dirty="0" smtClean="0"/>
              <a:t>	#</a:t>
            </a:r>
            <a:r>
              <a:rPr lang="en-US" altLang="zh-CN" sz="1600" b="1" dirty="0"/>
              <a:t>include&lt;</a:t>
            </a:r>
            <a:r>
              <a:rPr lang="en-US" altLang="zh-CN" sz="1600" b="1" dirty="0" err="1"/>
              <a:t>iostream</a:t>
            </a:r>
            <a:r>
              <a:rPr lang="en-US" altLang="zh-CN" sz="1600" b="1" dirty="0"/>
              <a:t>&gt;</a:t>
            </a:r>
          </a:p>
          <a:p>
            <a:pPr eaLnBrk="1" hangingPunct="1">
              <a:buFontTx/>
              <a:buNone/>
            </a:pPr>
            <a:r>
              <a:rPr lang="en-US" altLang="zh-CN" sz="1600" b="1" dirty="0" smtClean="0"/>
              <a:t>	#</a:t>
            </a:r>
            <a:r>
              <a:rPr lang="en-US" altLang="zh-CN" sz="1600" b="1" dirty="0"/>
              <a:t>using namespace </a:t>
            </a:r>
            <a:r>
              <a:rPr lang="en-US" altLang="zh-CN" sz="1600" b="1" dirty="0" err="1"/>
              <a:t>std</a:t>
            </a:r>
            <a:r>
              <a:rPr lang="en-US" altLang="zh-CN" sz="1600" b="1" dirty="0"/>
              <a:t>;</a:t>
            </a:r>
          </a:p>
          <a:p>
            <a:pPr eaLnBrk="1" hangingPunct="1">
              <a:buFontTx/>
              <a:buNone/>
            </a:pPr>
            <a:r>
              <a:rPr lang="en-US" altLang="zh-CN" sz="1600" b="1" dirty="0" smtClean="0"/>
              <a:t>	</a:t>
            </a:r>
            <a:r>
              <a:rPr lang="en-US" altLang="zh-CN" sz="1600" b="1" dirty="0" err="1" smtClean="0"/>
              <a:t>int</a:t>
            </a:r>
            <a:r>
              <a:rPr lang="en-US" altLang="zh-CN" sz="1600" b="1" dirty="0" smtClean="0"/>
              <a:t> </a:t>
            </a:r>
            <a:r>
              <a:rPr lang="en-US" altLang="zh-CN" sz="1600" b="1" dirty="0">
                <a:solidFill>
                  <a:srgbClr val="FF0000"/>
                </a:solidFill>
              </a:rPr>
              <a:t>abs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x) {return x&gt;0?x:-x;}</a:t>
            </a:r>
          </a:p>
          <a:p>
            <a:pPr eaLnBrk="1" hangingPunct="1">
              <a:buFontTx/>
              <a:buNone/>
            </a:pPr>
            <a:r>
              <a:rPr lang="en-US" altLang="zh-CN" sz="1600" b="1" dirty="0" smtClean="0"/>
              <a:t>	float </a:t>
            </a:r>
            <a:r>
              <a:rPr lang="en-US" altLang="zh-CN" sz="1600" b="1" dirty="0">
                <a:solidFill>
                  <a:srgbClr val="FF0000"/>
                </a:solidFill>
              </a:rPr>
              <a:t>abs</a:t>
            </a:r>
            <a:r>
              <a:rPr lang="en-US" altLang="zh-CN" sz="1600" b="1" dirty="0"/>
              <a:t>(float x) {return x&gt;0?x:-x;}</a:t>
            </a:r>
          </a:p>
          <a:p>
            <a:pPr eaLnBrk="1" hangingPunct="1">
              <a:buFontTx/>
              <a:buNone/>
            </a:pPr>
            <a:r>
              <a:rPr lang="en-US" altLang="zh-CN" sz="1600" b="1" dirty="0" smtClean="0"/>
              <a:t>	double </a:t>
            </a:r>
            <a:r>
              <a:rPr lang="en-US" altLang="zh-CN" sz="1600" b="1" dirty="0">
                <a:solidFill>
                  <a:srgbClr val="FF0000"/>
                </a:solidFill>
              </a:rPr>
              <a:t>abs</a:t>
            </a:r>
            <a:r>
              <a:rPr lang="en-US" altLang="zh-CN" sz="1600" b="1" dirty="0"/>
              <a:t>(double x) {return x&gt;0?x:-x;}</a:t>
            </a:r>
          </a:p>
          <a:p>
            <a:pPr eaLnBrk="1" hangingPunct="1">
              <a:buFontTx/>
              <a:buNone/>
            </a:pPr>
            <a:r>
              <a:rPr lang="en-US" altLang="zh-CN" sz="1600" b="1" dirty="0" smtClean="0"/>
              <a:t>	void </a:t>
            </a:r>
            <a:r>
              <a:rPr lang="en-US" altLang="zh-CN" sz="1600" b="1" dirty="0"/>
              <a:t>main(){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 smtClean="0"/>
              <a:t>	</a:t>
            </a:r>
            <a:r>
              <a:rPr lang="en-US" altLang="zh-CN" sz="1600" b="1" dirty="0" err="1" smtClean="0"/>
              <a:t>cout</a:t>
            </a:r>
            <a:r>
              <a:rPr lang="en-US" altLang="zh-CN" sz="1600" b="1" dirty="0"/>
              <a:t>&lt;&lt;abs(-9</a:t>
            </a:r>
            <a:r>
              <a:rPr lang="en-US" altLang="zh-CN" sz="1600" b="1" dirty="0" smtClean="0"/>
              <a:t>)&lt;&lt;</a:t>
            </a:r>
            <a:r>
              <a:rPr lang="en-US" altLang="zh-CN" sz="1600" b="1" dirty="0" err="1" smtClean="0"/>
              <a:t>endl</a:t>
            </a:r>
            <a:r>
              <a:rPr lang="en-US" altLang="zh-CN" sz="1600" b="1" dirty="0" smtClean="0"/>
              <a:t>; </a:t>
            </a:r>
            <a:r>
              <a:rPr lang="en-US" altLang="zh-CN" sz="1600" b="1" dirty="0" err="1" smtClean="0"/>
              <a:t>cout</a:t>
            </a:r>
            <a:r>
              <a:rPr lang="en-US" altLang="zh-CN" sz="1600" b="1" dirty="0"/>
              <a:t>&lt;&lt;abs(-9.9f</a:t>
            </a:r>
            <a:r>
              <a:rPr lang="en-US" altLang="zh-CN" sz="1600" b="1" dirty="0" smtClean="0"/>
              <a:t>)&lt;&lt;</a:t>
            </a:r>
            <a:r>
              <a:rPr lang="en-US" altLang="zh-CN" sz="1600" b="1" dirty="0" err="1" smtClean="0"/>
              <a:t>endl</a:t>
            </a:r>
            <a:r>
              <a:rPr lang="en-US" altLang="zh-CN" sz="1600" b="1" dirty="0" smtClean="0"/>
              <a:t>; </a:t>
            </a:r>
            <a:r>
              <a:rPr lang="en-US" altLang="zh-CN" sz="1600" b="1" dirty="0" err="1" smtClean="0"/>
              <a:t>cout</a:t>
            </a:r>
            <a:r>
              <a:rPr lang="en-US" altLang="zh-CN" sz="1600" b="1" dirty="0"/>
              <a:t>&lt;&lt;abs(-9.8</a:t>
            </a:r>
            <a:r>
              <a:rPr lang="en-US" altLang="zh-CN" sz="1600" b="1" dirty="0" smtClean="0"/>
              <a:t>)&lt;&lt;</a:t>
            </a:r>
            <a:r>
              <a:rPr lang="en-US" altLang="zh-CN" sz="1600" b="1" dirty="0" err="1"/>
              <a:t>endl</a:t>
            </a:r>
            <a:r>
              <a:rPr lang="en-US" altLang="zh-CN" sz="1600" b="1" dirty="0"/>
              <a:t>;</a:t>
            </a:r>
          </a:p>
          <a:p>
            <a:pPr eaLnBrk="1" hangingPunct="1">
              <a:buFontTx/>
              <a:buNone/>
            </a:pPr>
            <a:r>
              <a:rPr lang="en-US" altLang="zh-CN" sz="1600" b="1" dirty="0" smtClean="0"/>
              <a:t>	}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30007754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idx="1"/>
          </p:nvPr>
        </p:nvSpPr>
        <p:spPr>
          <a:xfrm>
            <a:off x="215516" y="1196752"/>
            <a:ext cx="8712968" cy="4968329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zh-CN" sz="2400" b="1" dirty="0" smtClean="0">
                <a:solidFill>
                  <a:srgbClr val="0000CC"/>
                </a:solidFill>
              </a:rPr>
              <a:t>3. 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函数</a:t>
            </a:r>
            <a:r>
              <a:rPr lang="zh-CN" altLang="en-US" sz="2400" b="1" dirty="0">
                <a:solidFill>
                  <a:srgbClr val="0000CC"/>
                </a:solidFill>
              </a:rPr>
              <a:t>重载解析过程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200" b="1" dirty="0"/>
              <a:t>（</a:t>
            </a:r>
            <a:r>
              <a:rPr lang="en-US" altLang="zh-CN" sz="2200" b="1" dirty="0"/>
              <a:t>1</a:t>
            </a:r>
            <a:r>
              <a:rPr lang="zh-CN" altLang="en-US" sz="2200" b="1" dirty="0"/>
              <a:t>）准确匹配：无须任何转换或只须做平凡转换（如数组名到指针、函数名到函数指针、</a:t>
            </a:r>
            <a:r>
              <a:rPr lang="en-US" altLang="zh-CN" sz="2200" b="1" dirty="0"/>
              <a:t>T</a:t>
            </a:r>
            <a:r>
              <a:rPr lang="zh-CN" altLang="en-US" sz="2200" b="1" dirty="0"/>
              <a:t>到</a:t>
            </a:r>
            <a:r>
              <a:rPr lang="en-US" altLang="zh-CN" sz="2200" b="1" dirty="0" err="1"/>
              <a:t>const</a:t>
            </a:r>
            <a:r>
              <a:rPr lang="en-US" altLang="zh-CN" sz="2200" b="1" dirty="0"/>
              <a:t> T</a:t>
            </a:r>
            <a:r>
              <a:rPr lang="zh-CN" altLang="en-US" sz="2200" b="1" dirty="0"/>
              <a:t>等）的匹配</a:t>
            </a:r>
            <a:r>
              <a:rPr lang="zh-CN" altLang="en-US" sz="2200" b="1" dirty="0" smtClean="0"/>
              <a:t>。</a:t>
            </a:r>
            <a:endParaRPr lang="en-US" altLang="zh-CN" sz="2200" b="1" dirty="0" smtClean="0"/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200" b="1" dirty="0" smtClean="0"/>
              <a:t>（</a:t>
            </a:r>
            <a:r>
              <a:rPr lang="en-US" altLang="zh-CN" sz="2200" b="1" dirty="0"/>
              <a:t>2</a:t>
            </a:r>
            <a:r>
              <a:rPr lang="zh-CN" altLang="en-US" sz="2200" b="1" dirty="0"/>
              <a:t>）提升匹配：从窄类型到宽类型的转换，包括整数的提升和</a:t>
            </a:r>
            <a:r>
              <a:rPr lang="en-US" altLang="zh-CN" sz="2200" b="1" dirty="0"/>
              <a:t>float</a:t>
            </a:r>
            <a:r>
              <a:rPr lang="zh-CN" altLang="en-US" sz="2200" b="1" dirty="0"/>
              <a:t>到</a:t>
            </a:r>
            <a:r>
              <a:rPr lang="en-US" altLang="zh-CN" sz="2200" b="1" dirty="0"/>
              <a:t>double</a:t>
            </a:r>
            <a:r>
              <a:rPr lang="zh-CN" altLang="en-US" sz="2200" b="1" dirty="0"/>
              <a:t>的提升</a:t>
            </a:r>
            <a:r>
              <a:rPr lang="zh-CN" altLang="en-US" sz="2200" b="1" dirty="0" smtClean="0"/>
              <a:t>。</a:t>
            </a:r>
            <a:endParaRPr lang="zh-CN" altLang="en-US" sz="2200" b="1" dirty="0"/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zh-CN" altLang="en-US" sz="2200" b="1" dirty="0" smtClean="0"/>
              <a:t>例</a:t>
            </a:r>
            <a:r>
              <a:rPr lang="en-US" altLang="zh-CN" sz="2200" b="1" dirty="0"/>
              <a:t>:bool-&gt;</a:t>
            </a:r>
            <a:r>
              <a:rPr lang="en-US" altLang="zh-CN" sz="2200" b="1" dirty="0" err="1"/>
              <a:t>int</a:t>
            </a:r>
            <a:r>
              <a:rPr lang="en-US" altLang="zh-CN" sz="2200" b="1" dirty="0" smtClean="0"/>
              <a:t>, char </a:t>
            </a:r>
            <a:r>
              <a:rPr lang="en-US" altLang="zh-CN" sz="2200" b="1" dirty="0"/>
              <a:t>-&gt;</a:t>
            </a:r>
            <a:r>
              <a:rPr lang="en-US" altLang="zh-CN" sz="2200" b="1" dirty="0" err="1"/>
              <a:t>int</a:t>
            </a:r>
            <a:r>
              <a:rPr lang="en-US" altLang="zh-CN" sz="2200" b="1" dirty="0" smtClean="0"/>
              <a:t>, short-&gt;</a:t>
            </a:r>
            <a:r>
              <a:rPr lang="en-US" altLang="zh-CN" sz="2200" b="1" dirty="0" err="1" smtClean="0"/>
              <a:t>int</a:t>
            </a:r>
            <a:r>
              <a:rPr lang="en-US" altLang="zh-CN" sz="2200" b="1" dirty="0" smtClean="0"/>
              <a:t>, float </a:t>
            </a:r>
            <a:r>
              <a:rPr lang="en-US" altLang="zh-CN" sz="2200" b="1" dirty="0"/>
              <a:t>-&gt;double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Tx/>
              <a:buChar char="–"/>
            </a:pPr>
            <a:r>
              <a:rPr lang="zh-CN" altLang="en-US" sz="2200" b="1" dirty="0"/>
              <a:t>（</a:t>
            </a:r>
            <a:r>
              <a:rPr lang="en-US" altLang="zh-CN" sz="2200" b="1" dirty="0"/>
              <a:t>3</a:t>
            </a:r>
            <a:r>
              <a:rPr lang="zh-CN" altLang="en-US" sz="2200" b="1" dirty="0"/>
              <a:t>）标准</a:t>
            </a:r>
            <a:r>
              <a:rPr lang="zh-CN" altLang="en-US" sz="2200" b="1" dirty="0" smtClean="0"/>
              <a:t>转换匹配：</a:t>
            </a:r>
            <a:endParaRPr lang="zh-CN" altLang="en-US" sz="2200" b="1" dirty="0"/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zh-CN" altLang="en-US" sz="2200" b="1" dirty="0"/>
              <a:t>如：</a:t>
            </a:r>
            <a:r>
              <a:rPr lang="en-US" altLang="zh-CN" sz="2200" b="1" dirty="0"/>
              <a:t>int&lt;-&gt;double</a:t>
            </a:r>
            <a:r>
              <a:rPr lang="zh-CN" altLang="en-US" sz="2200" b="1" dirty="0"/>
              <a:t>，</a:t>
            </a:r>
            <a:r>
              <a:rPr lang="en-US" altLang="zh-CN" sz="2200" b="1" dirty="0"/>
              <a:t>double&lt;-&gt;long double.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zh-CN" sz="2200" b="1" dirty="0"/>
              <a:t>Derive *-&gt;base *,T*-&gt;void *,int -&gt;unsigned int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200" b="1" dirty="0"/>
              <a:t>（</a:t>
            </a:r>
            <a:r>
              <a:rPr lang="en-US" altLang="zh-CN" sz="2200" b="1" dirty="0"/>
              <a:t>4</a:t>
            </a:r>
            <a:r>
              <a:rPr lang="zh-CN" altLang="en-US" sz="2200" b="1" dirty="0"/>
              <a:t>）通过一个用户定义的类型转换（第</a:t>
            </a:r>
            <a:r>
              <a:rPr lang="en-US" altLang="zh-CN" sz="2200" b="1" dirty="0"/>
              <a:t>6</a:t>
            </a:r>
            <a:r>
              <a:rPr lang="zh-CN" altLang="en-US" sz="2200" b="1" dirty="0"/>
              <a:t>章）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</a:rPr>
              <a:t>2.9.5</a:t>
            </a:r>
            <a:r>
              <a:rPr lang="zh-CN" altLang="en-US" sz="3600" b="1" kern="1200" dirty="0">
                <a:solidFill>
                  <a:srgbClr val="C00000"/>
                </a:solidFill>
              </a:rPr>
              <a:t>  函数重载</a:t>
            </a:r>
          </a:p>
        </p:txBody>
      </p:sp>
    </p:spTree>
    <p:extLst>
      <p:ext uri="{BB962C8B-B14F-4D97-AF65-F5344CB8AC3E}">
        <p14:creationId xmlns:p14="http://schemas.microsoft.com/office/powerpoint/2010/main" val="27689657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98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98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98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98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98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98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98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98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98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98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98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98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287524" y="1052736"/>
            <a:ext cx="8568952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zh-CN" sz="2400" b="1" dirty="0">
                <a:solidFill>
                  <a:srgbClr val="0000CC"/>
                </a:solidFill>
              </a:rPr>
              <a:t>【例</a:t>
            </a:r>
            <a:r>
              <a:rPr lang="en-US" altLang="zh-CN" sz="2400" b="1" dirty="0">
                <a:solidFill>
                  <a:srgbClr val="0000CC"/>
                </a:solidFill>
              </a:rPr>
              <a:t>2-23</a:t>
            </a:r>
            <a:r>
              <a:rPr lang="zh-CN" altLang="zh-CN" sz="2400" b="1" dirty="0">
                <a:solidFill>
                  <a:srgbClr val="0000CC"/>
                </a:solidFill>
              </a:rPr>
              <a:t>】 函数重载解析的例子</a:t>
            </a:r>
            <a:r>
              <a:rPr lang="zh-CN" altLang="zh-CN" sz="2400" dirty="0">
                <a:solidFill>
                  <a:srgbClr val="0000CC"/>
                </a:solidFill>
              </a:rPr>
              <a:t>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200" b="1" dirty="0">
                <a:latin typeface="Times New Roman" panose="02020603050405020304" pitchFamily="18" charset="0"/>
              </a:rPr>
              <a:t>#include &lt;</a:t>
            </a:r>
            <a:r>
              <a:rPr kumimoji="1" lang="en-US" altLang="zh-CN" sz="2200" b="1" dirty="0" err="1">
                <a:latin typeface="Times New Roman" panose="02020603050405020304" pitchFamily="18" charset="0"/>
              </a:rPr>
              <a:t>iostream</a:t>
            </a:r>
            <a:r>
              <a:rPr kumimoji="1" lang="en-US" altLang="zh-CN" sz="2200" b="1" dirty="0">
                <a:latin typeface="Times New Roman" panose="02020603050405020304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200" b="1" dirty="0">
                <a:latin typeface="Times New Roman" panose="02020603050405020304" pitchFamily="18" charset="0"/>
              </a:rPr>
              <a:t>using namespace </a:t>
            </a:r>
            <a:r>
              <a:rPr kumimoji="1" lang="en-US" altLang="zh-CN" sz="2200" b="1" dirty="0" err="1">
                <a:latin typeface="Times New Roman" panose="02020603050405020304" pitchFamily="18" charset="0"/>
              </a:rPr>
              <a:t>std</a:t>
            </a:r>
            <a:r>
              <a:rPr kumimoji="1" lang="en-US" altLang="zh-CN" sz="2200" b="1" dirty="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200" b="1" dirty="0">
                <a:latin typeface="Times New Roman" panose="02020603050405020304" pitchFamily="18" charset="0"/>
              </a:rPr>
              <a:t>void f(int </a:t>
            </a:r>
            <a:r>
              <a:rPr kumimoji="1" lang="en-US" altLang="zh-CN" sz="2200" b="1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200" b="1" dirty="0">
                <a:latin typeface="Times New Roman" panose="02020603050405020304" pitchFamily="18" charset="0"/>
              </a:rPr>
              <a:t>){</a:t>
            </a:r>
            <a:r>
              <a:rPr kumimoji="1" lang="en-US" altLang="zh-CN" sz="2200" b="1" dirty="0" err="1">
                <a:latin typeface="Times New Roman" panose="02020603050405020304" pitchFamily="18" charset="0"/>
              </a:rPr>
              <a:t>cout</a:t>
            </a:r>
            <a:r>
              <a:rPr kumimoji="1" lang="en-US" altLang="zh-CN" sz="2200" b="1" dirty="0">
                <a:latin typeface="Times New Roman" panose="02020603050405020304" pitchFamily="18" charset="0"/>
              </a:rPr>
              <a:t>&lt;&lt;</a:t>
            </a:r>
            <a:r>
              <a:rPr kumimoji="1" lang="en-US" altLang="zh-CN" sz="2200" b="1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200" b="1" dirty="0">
                <a:latin typeface="Times New Roman" panose="02020603050405020304" pitchFamily="18" charset="0"/>
              </a:rPr>
              <a:t>&lt;&lt;</a:t>
            </a:r>
            <a:r>
              <a:rPr kumimoji="1" lang="en-US" altLang="zh-CN" sz="2200" b="1" dirty="0" err="1">
                <a:latin typeface="Times New Roman" panose="02020603050405020304" pitchFamily="18" charset="0"/>
              </a:rPr>
              <a:t>endl</a:t>
            </a:r>
            <a:r>
              <a:rPr kumimoji="1" lang="en-US" altLang="zh-CN" sz="2200" b="1" dirty="0">
                <a:latin typeface="Times New Roman" panose="02020603050405020304" pitchFamily="18" charset="0"/>
              </a:rPr>
              <a:t>;}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200" b="1" dirty="0">
                <a:latin typeface="Times New Roman" panose="02020603050405020304" pitchFamily="18" charset="0"/>
              </a:rPr>
              <a:t>void f(</a:t>
            </a:r>
            <a:r>
              <a:rPr kumimoji="1" lang="en-US" altLang="zh-CN" sz="2200" b="1" dirty="0" err="1">
                <a:latin typeface="Times New Roman" panose="02020603050405020304" pitchFamily="18" charset="0"/>
              </a:rPr>
              <a:t>const</a:t>
            </a:r>
            <a:r>
              <a:rPr kumimoji="1" lang="en-US" altLang="zh-CN" sz="2200" b="1" dirty="0">
                <a:latin typeface="Times New Roman" panose="02020603050405020304" pitchFamily="18" charset="0"/>
              </a:rPr>
              <a:t> char*s){</a:t>
            </a:r>
            <a:r>
              <a:rPr kumimoji="1" lang="en-US" altLang="zh-CN" sz="2200" b="1" dirty="0" err="1">
                <a:latin typeface="Times New Roman" panose="02020603050405020304" pitchFamily="18" charset="0"/>
              </a:rPr>
              <a:t>cout</a:t>
            </a:r>
            <a:r>
              <a:rPr kumimoji="1" lang="en-US" altLang="zh-CN" sz="2200" b="1" dirty="0">
                <a:latin typeface="Times New Roman" panose="02020603050405020304" pitchFamily="18" charset="0"/>
              </a:rPr>
              <a:t>&lt;&lt;s&lt;&lt;</a:t>
            </a:r>
            <a:r>
              <a:rPr kumimoji="1" lang="en-US" altLang="zh-CN" sz="2200" b="1" dirty="0" err="1">
                <a:latin typeface="Times New Roman" panose="02020603050405020304" pitchFamily="18" charset="0"/>
              </a:rPr>
              <a:t>endl</a:t>
            </a:r>
            <a:r>
              <a:rPr kumimoji="1" lang="en-US" altLang="zh-CN" sz="2200" b="1" dirty="0">
                <a:latin typeface="Times New Roman" panose="02020603050405020304" pitchFamily="18" charset="0"/>
              </a:rPr>
              <a:t>;}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200" b="1" dirty="0">
                <a:latin typeface="Times New Roman" panose="02020603050405020304" pitchFamily="18" charset="0"/>
              </a:rPr>
              <a:t>void main(){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200" b="1" dirty="0">
                <a:latin typeface="Times New Roman" panose="02020603050405020304" pitchFamily="18" charset="0"/>
              </a:rPr>
              <a:t>	char c='A</a:t>
            </a:r>
            <a:r>
              <a:rPr kumimoji="1" lang="en-US" altLang="zh-CN" sz="2200" b="1" dirty="0" smtClean="0">
                <a:latin typeface="Times New Roman" panose="02020603050405020304" pitchFamily="18" charset="0"/>
              </a:rPr>
              <a:t>'; </a:t>
            </a:r>
            <a:r>
              <a:rPr kumimoji="1" lang="en-US" altLang="zh-CN" sz="2200" b="1" dirty="0" err="1" smtClean="0">
                <a:latin typeface="Times New Roman" panose="02020603050405020304" pitchFamily="18" charset="0"/>
              </a:rPr>
              <a:t>int</a:t>
            </a:r>
            <a:r>
              <a:rPr kumimoji="1" lang="en-US" altLang="zh-CN" sz="2200" b="1" dirty="0" smtClean="0">
                <a:latin typeface="Times New Roman" panose="02020603050405020304" pitchFamily="18" charset="0"/>
              </a:rPr>
              <a:t> </a:t>
            </a:r>
            <a:r>
              <a:rPr kumimoji="1" lang="en-US" altLang="zh-CN" sz="2200" b="1" dirty="0" err="1" smtClean="0">
                <a:latin typeface="Times New Roman" panose="02020603050405020304" pitchFamily="18" charset="0"/>
              </a:rPr>
              <a:t>i</a:t>
            </a:r>
            <a:r>
              <a:rPr kumimoji="1" lang="en-US" altLang="zh-CN" sz="2200" b="1" dirty="0" smtClean="0">
                <a:latin typeface="Times New Roman" panose="02020603050405020304" pitchFamily="18" charset="0"/>
              </a:rPr>
              <a:t>=1; short </a:t>
            </a:r>
            <a:r>
              <a:rPr kumimoji="1" lang="en-US" altLang="zh-CN" sz="2200" b="1" dirty="0">
                <a:latin typeface="Times New Roman" panose="02020603050405020304" pitchFamily="18" charset="0"/>
              </a:rPr>
              <a:t>s=2;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200" b="1" dirty="0">
                <a:latin typeface="Times New Roman" panose="02020603050405020304" pitchFamily="18" charset="0"/>
              </a:rPr>
              <a:t>	double </a:t>
            </a:r>
            <a:r>
              <a:rPr kumimoji="1" lang="en-US" altLang="zh-CN" sz="2200" b="1" dirty="0" err="1">
                <a:latin typeface="Times New Roman" panose="02020603050405020304" pitchFamily="18" charset="0"/>
              </a:rPr>
              <a:t>ff</a:t>
            </a:r>
            <a:r>
              <a:rPr kumimoji="1" lang="en-US" altLang="zh-CN" sz="2200" b="1" dirty="0">
                <a:latin typeface="Times New Roman" panose="02020603050405020304" pitchFamily="18" charset="0"/>
              </a:rPr>
              <a:t>=3.4;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200" b="1" dirty="0">
                <a:latin typeface="Times New Roman" panose="02020603050405020304" pitchFamily="18" charset="0"/>
              </a:rPr>
              <a:t>	char a[10]="123456789</a:t>
            </a:r>
            <a:r>
              <a:rPr kumimoji="1" lang="en-US" altLang="zh-CN" sz="2200" b="1" dirty="0" smtClean="0">
                <a:latin typeface="Times New Roman" panose="02020603050405020304" pitchFamily="18" charset="0"/>
              </a:rPr>
              <a:t>";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kumimoji="1" lang="en-US" altLang="zh-CN" sz="2200" b="1" dirty="0">
                <a:latin typeface="Times New Roman" panose="02020603050405020304" pitchFamily="18" charset="0"/>
              </a:rPr>
              <a:t>	f(</a:t>
            </a:r>
            <a:r>
              <a:rPr kumimoji="1" lang="en-US" altLang="zh-CN" sz="2200" b="1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200" b="1" dirty="0">
                <a:latin typeface="Times New Roman" panose="02020603050405020304" pitchFamily="18" charset="0"/>
              </a:rPr>
              <a:t>);             		//f(</a:t>
            </a:r>
            <a:r>
              <a:rPr kumimoji="1" lang="en-US" altLang="zh-CN" sz="2200" b="1" dirty="0" err="1">
                <a:latin typeface="Times New Roman" panose="02020603050405020304" pitchFamily="18" charset="0"/>
              </a:rPr>
              <a:t>int</a:t>
            </a:r>
            <a:r>
              <a:rPr kumimoji="1" lang="en-US" altLang="zh-CN" sz="22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200" b="1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200" b="1" dirty="0">
                <a:latin typeface="Times New Roman" panose="02020603050405020304" pitchFamily="18" charset="0"/>
              </a:rPr>
              <a:t>)   </a:t>
            </a:r>
            <a:r>
              <a:rPr kumimoji="1" lang="zh-CN" altLang="en-US" sz="2200" b="1" dirty="0">
                <a:latin typeface="Times New Roman" panose="02020603050405020304" pitchFamily="18" charset="0"/>
              </a:rPr>
              <a:t>精确匹配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200" b="1" dirty="0" smtClean="0">
                <a:latin typeface="Times New Roman" panose="02020603050405020304" pitchFamily="18" charset="0"/>
              </a:rPr>
              <a:t>	f(c);             		//f(</a:t>
            </a:r>
            <a:r>
              <a:rPr kumimoji="1" lang="en-US" altLang="zh-CN" sz="2200" b="1" dirty="0" err="1" smtClean="0">
                <a:latin typeface="Times New Roman" panose="02020603050405020304" pitchFamily="18" charset="0"/>
              </a:rPr>
              <a:t>int</a:t>
            </a:r>
            <a:r>
              <a:rPr kumimoji="1" lang="en-US" altLang="zh-CN" sz="2200" b="1" dirty="0" smtClean="0">
                <a:latin typeface="Times New Roman" panose="02020603050405020304" pitchFamily="18" charset="0"/>
              </a:rPr>
              <a:t> </a:t>
            </a:r>
            <a:r>
              <a:rPr kumimoji="1" lang="en-US" altLang="zh-CN" sz="2200" b="1" dirty="0" err="1" smtClean="0">
                <a:latin typeface="Times New Roman" panose="02020603050405020304" pitchFamily="18" charset="0"/>
              </a:rPr>
              <a:t>i</a:t>
            </a:r>
            <a:r>
              <a:rPr kumimoji="1" lang="en-US" altLang="zh-CN" sz="2200" b="1" dirty="0" smtClean="0">
                <a:latin typeface="Times New Roman" panose="02020603050405020304" pitchFamily="18" charset="0"/>
              </a:rPr>
              <a:t>)   </a:t>
            </a:r>
            <a:r>
              <a:rPr kumimoji="1" lang="zh-CN" altLang="en-US" sz="2200" b="1" dirty="0" smtClean="0">
                <a:latin typeface="Times New Roman" panose="02020603050405020304" pitchFamily="18" charset="0"/>
              </a:rPr>
              <a:t>提升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200" b="1" dirty="0">
                <a:latin typeface="Times New Roman" panose="02020603050405020304" pitchFamily="18" charset="0"/>
              </a:rPr>
              <a:t>	</a:t>
            </a:r>
            <a:r>
              <a:rPr kumimoji="1" lang="en-US" altLang="zh-CN" sz="2200" b="1" dirty="0" smtClean="0">
                <a:latin typeface="Times New Roman" panose="02020603050405020304" pitchFamily="18" charset="0"/>
              </a:rPr>
              <a:t>f(s</a:t>
            </a:r>
            <a:r>
              <a:rPr kumimoji="1" lang="en-US" altLang="zh-CN" sz="2200" b="1" dirty="0">
                <a:latin typeface="Times New Roman" panose="02020603050405020304" pitchFamily="18" charset="0"/>
              </a:rPr>
              <a:t>);             		//f(int </a:t>
            </a:r>
            <a:r>
              <a:rPr kumimoji="1" lang="en-US" altLang="zh-CN" sz="2200" b="1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200" b="1" dirty="0">
                <a:latin typeface="Times New Roman" panose="02020603050405020304" pitchFamily="18" charset="0"/>
              </a:rPr>
              <a:t>)   </a:t>
            </a:r>
            <a:r>
              <a:rPr kumimoji="1" lang="zh-CN" altLang="en-US" sz="2200" b="1" dirty="0">
                <a:latin typeface="Times New Roman" panose="02020603050405020304" pitchFamily="18" charset="0"/>
              </a:rPr>
              <a:t>提升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kumimoji="1" lang="en-US" altLang="zh-CN" sz="2200" b="1" dirty="0" smtClean="0">
                <a:latin typeface="Times New Roman" panose="02020603050405020304" pitchFamily="18" charset="0"/>
              </a:rPr>
              <a:t>	f(</a:t>
            </a:r>
            <a:r>
              <a:rPr kumimoji="1" lang="en-US" altLang="zh-CN" sz="2200" b="1" dirty="0" err="1" smtClean="0">
                <a:latin typeface="Times New Roman" panose="02020603050405020304" pitchFamily="18" charset="0"/>
              </a:rPr>
              <a:t>ff</a:t>
            </a:r>
            <a:r>
              <a:rPr kumimoji="1" lang="en-US" altLang="zh-CN" sz="2200" b="1" dirty="0">
                <a:latin typeface="Times New Roman" panose="02020603050405020304" pitchFamily="18" charset="0"/>
              </a:rPr>
              <a:t>);             		//f(</a:t>
            </a:r>
            <a:r>
              <a:rPr kumimoji="1" lang="en-US" altLang="zh-CN" sz="2200" b="1" dirty="0" err="1">
                <a:latin typeface="Times New Roman" panose="02020603050405020304" pitchFamily="18" charset="0"/>
              </a:rPr>
              <a:t>int</a:t>
            </a:r>
            <a:r>
              <a:rPr kumimoji="1" lang="en-US" altLang="zh-CN" sz="22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200" b="1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200" b="1" dirty="0">
                <a:latin typeface="Times New Roman" panose="02020603050405020304" pitchFamily="18" charset="0"/>
              </a:rPr>
              <a:t>)   </a:t>
            </a:r>
            <a:r>
              <a:rPr kumimoji="1" lang="zh-CN" altLang="en-US" sz="2200" b="1" dirty="0" smtClean="0">
                <a:latin typeface="Times New Roman" panose="02020603050405020304" pitchFamily="18" charset="0"/>
              </a:rPr>
              <a:t>转换</a:t>
            </a:r>
            <a:endParaRPr kumimoji="1" lang="zh-CN" altLang="en-US" sz="22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200" b="1" dirty="0">
                <a:latin typeface="Times New Roman" panose="02020603050405020304" pitchFamily="18" charset="0"/>
              </a:rPr>
              <a:t>	</a:t>
            </a:r>
            <a:r>
              <a:rPr kumimoji="1" lang="en-US" altLang="zh-CN" sz="2200" b="1" dirty="0">
                <a:latin typeface="Times New Roman" panose="02020603050405020304" pitchFamily="18" charset="0"/>
              </a:rPr>
              <a:t>f(a);            		//f(</a:t>
            </a:r>
            <a:r>
              <a:rPr kumimoji="1" lang="en-US" altLang="zh-CN" sz="2200" b="1" dirty="0" err="1">
                <a:latin typeface="Times New Roman" panose="02020603050405020304" pitchFamily="18" charset="0"/>
              </a:rPr>
              <a:t>const</a:t>
            </a:r>
            <a:r>
              <a:rPr kumimoji="1" lang="en-US" altLang="zh-CN" sz="2200" b="1" dirty="0">
                <a:latin typeface="Times New Roman" panose="02020603050405020304" pitchFamily="18" charset="0"/>
              </a:rPr>
              <a:t> char*s) </a:t>
            </a:r>
            <a:r>
              <a:rPr kumimoji="1" lang="zh-CN" altLang="en-US" sz="2200" b="1" dirty="0">
                <a:latin typeface="Times New Roman" panose="02020603050405020304" pitchFamily="18" charset="0"/>
              </a:rPr>
              <a:t>精确匹配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200" b="1" dirty="0">
                <a:latin typeface="Times New Roman" panose="02020603050405020304" pitchFamily="18" charset="0"/>
              </a:rPr>
              <a:t>}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457200" y="73673"/>
            <a:ext cx="8229600" cy="691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 b="1" kern="1200" smtClean="0">
                <a:solidFill>
                  <a:srgbClr val="C00000"/>
                </a:solidFill>
              </a:rPr>
              <a:t>2.9.5</a:t>
            </a:r>
            <a:r>
              <a:rPr lang="zh-CN" altLang="en-US" sz="3600" b="1" kern="1200" dirty="0" smtClean="0">
                <a:solidFill>
                  <a:srgbClr val="C00000"/>
                </a:solidFill>
              </a:rPr>
              <a:t>  函数重载</a:t>
            </a:r>
            <a:endParaRPr lang="zh-CN" altLang="en-US" sz="3600" b="1" kern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2067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7514" y="945706"/>
            <a:ext cx="8748972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2400" b="1" dirty="0" smtClean="0">
                <a:solidFill>
                  <a:srgbClr val="0000CC"/>
                </a:solidFill>
                <a:latin typeface="+mn-lt"/>
              </a:rPr>
              <a:t>4. </a:t>
            </a:r>
            <a:r>
              <a:rPr lang="zh-CN" altLang="en-US" sz="2400" b="1" dirty="0" smtClean="0">
                <a:solidFill>
                  <a:srgbClr val="0000CC"/>
                </a:solidFill>
                <a:latin typeface="+mn-lt"/>
              </a:rPr>
              <a:t>函数</a:t>
            </a:r>
            <a:r>
              <a:rPr lang="zh-CN" altLang="en-US" sz="2400" b="1" dirty="0">
                <a:solidFill>
                  <a:srgbClr val="0000CC"/>
                </a:solidFill>
                <a:latin typeface="+mn-lt"/>
              </a:rPr>
              <a:t>重载的注意事项</a:t>
            </a:r>
          </a:p>
          <a:p>
            <a:pPr lvl="1" eaLnBrk="1" hangingPunct="1">
              <a:spcBef>
                <a:spcPts val="600"/>
              </a:spcBef>
            </a:pPr>
            <a:r>
              <a:rPr lang="zh-CN" altLang="en-US" sz="2200" b="1" dirty="0"/>
              <a:t>（</a:t>
            </a:r>
            <a:r>
              <a:rPr lang="en-US" altLang="zh-CN" sz="2200" b="1" dirty="0"/>
              <a:t>1）</a:t>
            </a:r>
            <a:r>
              <a:rPr lang="zh-CN" altLang="en-US" sz="2200" b="1" dirty="0"/>
              <a:t>重载函数原形的要求</a:t>
            </a:r>
            <a:endParaRPr lang="en-US" altLang="zh-CN" sz="2200" b="1" dirty="0"/>
          </a:p>
          <a:p>
            <a:pPr lvl="1" eaLnBrk="1" hangingPunct="1">
              <a:spcBef>
                <a:spcPts val="600"/>
              </a:spcBef>
            </a:pPr>
            <a:r>
              <a:rPr lang="zh-CN" altLang="en-US" sz="2200" b="1" dirty="0"/>
              <a:t>每个函数的参数表唯一就行（参数个数、参数类型、或参数顺序上有所不同，</a:t>
            </a:r>
            <a:r>
              <a:rPr lang="zh-CN" altLang="en-US" sz="2200" b="1" dirty="0">
                <a:solidFill>
                  <a:srgbClr val="FF0000"/>
                </a:solidFill>
              </a:rPr>
              <a:t>不包括函数返回类型</a:t>
            </a:r>
            <a:r>
              <a:rPr lang="zh-CN" altLang="en-US" sz="2200" b="1" dirty="0"/>
              <a:t>）</a:t>
            </a:r>
          </a:p>
          <a:p>
            <a:pPr lvl="1">
              <a:spcBef>
                <a:spcPts val="600"/>
              </a:spcBef>
            </a:pPr>
            <a:r>
              <a:rPr lang="en-US" altLang="zh-CN" sz="1600" b="1" dirty="0" smtClean="0"/>
              <a:t>	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 </a:t>
            </a:r>
            <a:r>
              <a:rPr lang="en-US" altLang="zh-CN" b="1" dirty="0"/>
              <a:t>f(</a:t>
            </a:r>
            <a:r>
              <a:rPr lang="en-US" altLang="zh-CN" b="1" dirty="0" err="1"/>
              <a:t>int</a:t>
            </a:r>
            <a:r>
              <a:rPr lang="en-US" altLang="zh-CN" b="1" dirty="0" smtClean="0"/>
              <a:t>, </a:t>
            </a:r>
            <a:r>
              <a:rPr lang="en-US" altLang="zh-CN" b="1" dirty="0" err="1" smtClean="0"/>
              <a:t>int</a:t>
            </a:r>
            <a:r>
              <a:rPr lang="en-US" altLang="zh-CN" b="1" dirty="0"/>
              <a:t>);</a:t>
            </a:r>
            <a:endParaRPr lang="zh-CN" altLang="zh-CN" b="1" dirty="0"/>
          </a:p>
          <a:p>
            <a:pPr lvl="1">
              <a:spcBef>
                <a:spcPts val="600"/>
              </a:spcBef>
            </a:pPr>
            <a:r>
              <a:rPr lang="en-US" altLang="zh-CN" b="1" dirty="0" smtClean="0"/>
              <a:t>	double </a:t>
            </a:r>
            <a:r>
              <a:rPr lang="en-US" altLang="zh-CN" b="1" dirty="0"/>
              <a:t>f(int);</a:t>
            </a:r>
            <a:endParaRPr lang="zh-CN" altLang="zh-CN" b="1" dirty="0"/>
          </a:p>
          <a:p>
            <a:pPr lvl="1">
              <a:spcBef>
                <a:spcPts val="600"/>
              </a:spcBef>
            </a:pPr>
            <a:r>
              <a:rPr lang="en-US" altLang="zh-CN" b="1" dirty="0" smtClean="0"/>
              <a:t>	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 </a:t>
            </a:r>
            <a:r>
              <a:rPr lang="en-US" altLang="zh-CN" b="1" dirty="0"/>
              <a:t>f(char</a:t>
            </a:r>
            <a:r>
              <a:rPr lang="en-US" altLang="zh-CN" b="1" dirty="0" smtClean="0"/>
              <a:t>);</a:t>
            </a:r>
          </a:p>
          <a:p>
            <a:pPr lvl="1" eaLnBrk="1" hangingPunct="1">
              <a:spcBef>
                <a:spcPts val="600"/>
              </a:spcBef>
            </a:pPr>
            <a:r>
              <a:rPr lang="zh-CN" altLang="en-US" sz="2200" b="1" dirty="0"/>
              <a:t>（</a:t>
            </a:r>
            <a:r>
              <a:rPr lang="en-US" altLang="zh-CN" sz="2200" b="1" dirty="0"/>
              <a:t>2</a:t>
            </a:r>
            <a:r>
              <a:rPr lang="zh-CN" altLang="en-US" sz="2200" b="1" dirty="0"/>
              <a:t>）</a:t>
            </a:r>
            <a:r>
              <a:rPr lang="zh-CN" altLang="zh-CN" sz="2200" b="1" dirty="0"/>
              <a:t>在定义和调用重载函数时，要</a:t>
            </a:r>
            <a:r>
              <a:rPr lang="zh-CN" altLang="zh-CN" sz="2200" b="1" dirty="0" smtClean="0"/>
              <a:t>注意二义性</a:t>
            </a:r>
            <a:r>
              <a:rPr lang="zh-CN" altLang="zh-CN" sz="2200" b="1" dirty="0"/>
              <a:t>。</a:t>
            </a:r>
          </a:p>
          <a:p>
            <a:pPr lvl="1" indent="0">
              <a:spcBef>
                <a:spcPts val="600"/>
              </a:spcBef>
              <a:buNone/>
            </a:pPr>
            <a:r>
              <a:rPr lang="en-US" altLang="zh-CN" sz="2400" b="1" dirty="0"/>
              <a:t>	</a:t>
            </a:r>
            <a:r>
              <a:rPr lang="en-US" altLang="zh-CN" b="1" dirty="0" err="1"/>
              <a:t>int</a:t>
            </a:r>
            <a:r>
              <a:rPr lang="en-US" altLang="zh-CN" b="1" dirty="0"/>
              <a:t> f(</a:t>
            </a:r>
            <a:r>
              <a:rPr lang="en-US" altLang="zh-CN" b="1" dirty="0" err="1"/>
              <a:t>int</a:t>
            </a:r>
            <a:r>
              <a:rPr lang="en-US" altLang="zh-CN" b="1" dirty="0"/>
              <a:t>&amp; x) {</a:t>
            </a:r>
            <a:r>
              <a:rPr lang="zh-CN" altLang="zh-CN" b="1" dirty="0"/>
              <a:t>……</a:t>
            </a:r>
            <a:r>
              <a:rPr lang="en-US" altLang="zh-CN" b="1" dirty="0"/>
              <a:t>}</a:t>
            </a:r>
            <a:endParaRPr lang="zh-CN" altLang="zh-CN" b="1" dirty="0"/>
          </a:p>
          <a:p>
            <a:pPr lvl="1" indent="0">
              <a:spcBef>
                <a:spcPts val="600"/>
              </a:spcBef>
              <a:buNone/>
            </a:pPr>
            <a:r>
              <a:rPr lang="en-US" altLang="zh-CN" b="1" dirty="0"/>
              <a:t>	double f(</a:t>
            </a:r>
            <a:r>
              <a:rPr lang="en-US" altLang="zh-CN" b="1" dirty="0" err="1"/>
              <a:t>int</a:t>
            </a:r>
            <a:r>
              <a:rPr lang="en-US" altLang="zh-CN" b="1" dirty="0"/>
              <a:t>  x) {</a:t>
            </a:r>
            <a:r>
              <a:rPr lang="zh-CN" altLang="zh-CN" b="1" dirty="0"/>
              <a:t>……</a:t>
            </a:r>
            <a:r>
              <a:rPr lang="en-US" altLang="zh-CN" b="1" dirty="0"/>
              <a:t>}</a:t>
            </a:r>
            <a:endParaRPr lang="zh-CN" altLang="zh-CN" b="1" dirty="0"/>
          </a:p>
          <a:p>
            <a:pPr lvl="1" indent="0">
              <a:spcBef>
                <a:spcPts val="600"/>
              </a:spcBef>
              <a:buNone/>
            </a:pPr>
            <a:r>
              <a:rPr lang="en-US" altLang="zh-CN" b="1" dirty="0"/>
              <a:t>	</a:t>
            </a:r>
            <a:r>
              <a:rPr lang="en-US" altLang="zh-CN" b="1" dirty="0" err="1"/>
              <a:t>int</a:t>
            </a:r>
            <a:r>
              <a:rPr lang="en-US" altLang="zh-CN" b="1" dirty="0"/>
              <a:t> g(unsigned </a:t>
            </a:r>
            <a:r>
              <a:rPr lang="en-US" altLang="zh-CN" b="1" dirty="0" err="1"/>
              <a:t>int</a:t>
            </a:r>
            <a:r>
              <a:rPr lang="en-US" altLang="zh-CN" b="1" dirty="0"/>
              <a:t> x) {return x;}</a:t>
            </a:r>
            <a:endParaRPr lang="zh-CN" altLang="zh-CN" b="1" dirty="0"/>
          </a:p>
          <a:p>
            <a:pPr lvl="1" indent="0">
              <a:spcBef>
                <a:spcPts val="600"/>
              </a:spcBef>
              <a:buNone/>
            </a:pPr>
            <a:r>
              <a:rPr lang="en-US" altLang="zh-CN" b="1" dirty="0"/>
              <a:t>	double g(double  x) {return x;}</a:t>
            </a:r>
            <a:endParaRPr lang="zh-CN" altLang="zh-CN" b="1" dirty="0"/>
          </a:p>
          <a:p>
            <a:r>
              <a:rPr lang="en-US" altLang="zh-CN" sz="2200" b="1" dirty="0">
                <a:solidFill>
                  <a:srgbClr val="FF0000"/>
                </a:solidFill>
              </a:rPr>
              <a:t> 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   f</a:t>
            </a:r>
            <a:r>
              <a:rPr lang="zh-CN" altLang="zh-CN" sz="2200" b="1" dirty="0">
                <a:solidFill>
                  <a:srgbClr val="FF0000"/>
                </a:solidFill>
              </a:rPr>
              <a:t>和</a:t>
            </a:r>
            <a:r>
              <a:rPr lang="en-US" altLang="zh-CN" sz="2200" b="1" dirty="0">
                <a:solidFill>
                  <a:srgbClr val="FF0000"/>
                </a:solidFill>
              </a:rPr>
              <a:t>g</a:t>
            </a:r>
            <a:r>
              <a:rPr lang="zh-CN" altLang="zh-CN" sz="2200" b="1" dirty="0">
                <a:solidFill>
                  <a:srgbClr val="FF0000"/>
                </a:solidFill>
              </a:rPr>
              <a:t>是正确的重载函数，</a:t>
            </a:r>
            <a:r>
              <a:rPr lang="zh-CN" altLang="en-US" sz="2200" b="1" dirty="0">
                <a:solidFill>
                  <a:srgbClr val="FF0000"/>
                </a:solidFill>
              </a:rPr>
              <a:t>调用不当会有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二义性。</a:t>
            </a:r>
            <a:endParaRPr lang="zh-CN" altLang="zh-CN" sz="2200" b="1" dirty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a=1;</a:t>
            </a:r>
            <a:endParaRPr lang="zh-CN" altLang="zh-CN" sz="2000" b="1" dirty="0"/>
          </a:p>
          <a:p>
            <a:pPr marL="400050" lvl="1" indent="0">
              <a:buNone/>
            </a:pPr>
            <a:r>
              <a:rPr lang="en-US" altLang="zh-CN" sz="2000" b="1" dirty="0"/>
              <a:t>	f(a);     		</a:t>
            </a:r>
            <a:r>
              <a:rPr lang="en-US" altLang="zh-CN" sz="2000" b="1" dirty="0" smtClean="0"/>
              <a:t>//</a:t>
            </a:r>
            <a:r>
              <a:rPr lang="zh-CN" altLang="zh-CN" sz="2000" b="1" dirty="0"/>
              <a:t>错误，产生二义性</a:t>
            </a:r>
          </a:p>
          <a:p>
            <a:pPr marL="400050" lvl="1" indent="0">
              <a:buNone/>
            </a:pPr>
            <a:r>
              <a:rPr lang="en-US" altLang="zh-CN" sz="2000" b="1" dirty="0"/>
              <a:t>	g(a);		</a:t>
            </a:r>
            <a:r>
              <a:rPr lang="en-US" altLang="zh-CN" sz="2000" b="1" dirty="0" smtClean="0"/>
              <a:t>//</a:t>
            </a:r>
            <a:r>
              <a:rPr lang="zh-CN" altLang="zh-CN" sz="2000" b="1" dirty="0"/>
              <a:t>错误，产生</a:t>
            </a:r>
            <a:r>
              <a:rPr lang="zh-CN" altLang="zh-CN" sz="2000" b="1" dirty="0" smtClean="0"/>
              <a:t>二义性</a:t>
            </a:r>
            <a:endParaRPr lang="zh-CN" altLang="zh-CN" sz="2000" b="1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457200" y="73673"/>
            <a:ext cx="8229600" cy="691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eaLnBrk="1" hangingPunct="1">
              <a:defRPr sz="3600" b="1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dirty="0"/>
              <a:t>2.9.5</a:t>
            </a:r>
            <a:r>
              <a:rPr lang="zh-CN" altLang="en-US" dirty="0"/>
              <a:t>  函数重载</a:t>
            </a:r>
          </a:p>
        </p:txBody>
      </p:sp>
      <p:sp>
        <p:nvSpPr>
          <p:cNvPr id="4" name="对话气泡: 矩形 2"/>
          <p:cNvSpPr/>
          <p:nvPr/>
        </p:nvSpPr>
        <p:spPr>
          <a:xfrm>
            <a:off x="6968999" y="4001480"/>
            <a:ext cx="2142238" cy="2806413"/>
          </a:xfrm>
          <a:prstGeom prst="wedgeRectCallout">
            <a:avLst>
              <a:gd name="adj1" fmla="val -128701"/>
              <a:gd name="adj2" fmla="val 4233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zh-CN" b="1" dirty="0" smtClean="0">
                <a:solidFill>
                  <a:schemeClr val="tx1"/>
                </a:solidFill>
              </a:rPr>
              <a:t>使用</a:t>
            </a:r>
            <a:r>
              <a:rPr lang="zh-CN" altLang="zh-CN" b="1" dirty="0">
                <a:solidFill>
                  <a:schemeClr val="tx1"/>
                </a:solidFill>
              </a:rPr>
              <a:t>转换的原则调用</a:t>
            </a:r>
            <a:r>
              <a:rPr lang="en-US" altLang="zh-CN" b="1" dirty="0">
                <a:solidFill>
                  <a:schemeClr val="tx1"/>
                </a:solidFill>
              </a:rPr>
              <a:t>g(a)</a:t>
            </a:r>
            <a:r>
              <a:rPr lang="zh-CN" altLang="zh-CN" b="1" dirty="0">
                <a:solidFill>
                  <a:schemeClr val="tx1"/>
                </a:solidFill>
              </a:rPr>
              <a:t>，但</a:t>
            </a:r>
            <a:r>
              <a:rPr lang="en-US" altLang="zh-CN" b="1" dirty="0">
                <a:solidFill>
                  <a:schemeClr val="tx1"/>
                </a:solidFill>
              </a:rPr>
              <a:t>int</a:t>
            </a:r>
            <a:r>
              <a:rPr lang="zh-CN" altLang="zh-CN" b="1" dirty="0">
                <a:solidFill>
                  <a:schemeClr val="tx1"/>
                </a:solidFill>
              </a:rPr>
              <a:t>既可以转换成</a:t>
            </a:r>
            <a:r>
              <a:rPr lang="en-US" altLang="zh-CN" b="1" dirty="0">
                <a:solidFill>
                  <a:schemeClr val="tx1"/>
                </a:solidFill>
              </a:rPr>
              <a:t>unsigned int</a:t>
            </a:r>
            <a:r>
              <a:rPr lang="zh-CN" altLang="zh-CN" b="1" dirty="0">
                <a:solidFill>
                  <a:schemeClr val="tx1"/>
                </a:solidFill>
              </a:rPr>
              <a:t>，也可以转换成</a:t>
            </a:r>
            <a:r>
              <a:rPr lang="en-US" altLang="zh-CN" b="1" dirty="0">
                <a:solidFill>
                  <a:schemeClr val="tx1"/>
                </a:solidFill>
              </a:rPr>
              <a:t>double</a:t>
            </a:r>
            <a:r>
              <a:rPr lang="zh-CN" altLang="zh-CN" b="1" dirty="0">
                <a:solidFill>
                  <a:schemeClr val="tx1"/>
                </a:solidFill>
              </a:rPr>
              <a:t>，则</a:t>
            </a:r>
            <a:r>
              <a:rPr lang="en-US" altLang="zh-CN" b="1" dirty="0">
                <a:solidFill>
                  <a:schemeClr val="tx1"/>
                </a:solidFill>
              </a:rPr>
              <a:t>g(a)</a:t>
            </a:r>
            <a:r>
              <a:rPr lang="zh-CN" altLang="zh-CN" b="1" dirty="0">
                <a:solidFill>
                  <a:schemeClr val="tx1"/>
                </a:solidFill>
              </a:rPr>
              <a:t>调用</a:t>
            </a:r>
            <a:r>
              <a:rPr lang="en-US" altLang="zh-CN" b="1" dirty="0">
                <a:solidFill>
                  <a:schemeClr val="tx1"/>
                </a:solidFill>
              </a:rPr>
              <a:t>g(unsigned int x)</a:t>
            </a:r>
            <a:r>
              <a:rPr lang="zh-CN" altLang="zh-CN" b="1" dirty="0">
                <a:solidFill>
                  <a:schemeClr val="tx1"/>
                </a:solidFill>
              </a:rPr>
              <a:t>或</a:t>
            </a:r>
            <a:r>
              <a:rPr lang="en-US" altLang="zh-CN" b="1" dirty="0">
                <a:solidFill>
                  <a:schemeClr val="tx1"/>
                </a:solidFill>
              </a:rPr>
              <a:t>g(double x)</a:t>
            </a:r>
            <a:r>
              <a:rPr lang="zh-CN" altLang="zh-CN" b="1" dirty="0">
                <a:solidFill>
                  <a:schemeClr val="tx1"/>
                </a:solidFill>
              </a:rPr>
              <a:t>都是正确的，因此会产生</a:t>
            </a:r>
            <a:r>
              <a:rPr lang="zh-CN" altLang="zh-CN" b="1" dirty="0" smtClean="0">
                <a:solidFill>
                  <a:schemeClr val="tx1"/>
                </a:solidFill>
              </a:rPr>
              <a:t>二义性</a:t>
            </a:r>
            <a:r>
              <a:rPr lang="zh-CN" altLang="en-US" b="1" dirty="0" smtClean="0">
                <a:solidFill>
                  <a:schemeClr val="tx1"/>
                </a:solidFill>
              </a:rPr>
              <a:t>。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16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52737"/>
            <a:ext cx="8623212" cy="4968552"/>
          </a:xfrm>
        </p:spPr>
        <p:txBody>
          <a:bodyPr/>
          <a:lstStyle/>
          <a:p>
            <a:pPr marL="457200" lvl="1" indent="0" eaLnBrk="1" hangingPunct="1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2400" b="1" kern="1200" dirty="0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2400" b="1" kern="1200" dirty="0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lang="zh-CN" altLang="en-US" sz="2400" b="1" kern="1200" dirty="0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</a:t>
            </a:r>
            <a:r>
              <a:rPr lang="zh-CN" altLang="zh-CN" sz="2400" b="1" kern="1200" dirty="0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重载</a:t>
            </a:r>
            <a:r>
              <a:rPr lang="zh-CN" altLang="zh-CN" sz="2400" b="1" kern="120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函数和</a:t>
            </a:r>
            <a:r>
              <a:rPr lang="en-US" altLang="zh-CN" sz="2400" b="1" kern="120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const</a:t>
            </a:r>
            <a:r>
              <a:rPr lang="zh-CN" altLang="zh-CN" sz="2400" b="1" kern="120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形参</a:t>
            </a:r>
          </a:p>
          <a:p>
            <a:pPr lvl="1">
              <a:lnSpc>
                <a:spcPct val="150000"/>
              </a:lnSpc>
            </a:pPr>
            <a:r>
              <a:rPr lang="zh-CN" altLang="zh-CN" sz="2400" b="1" dirty="0"/>
              <a:t>顶层</a:t>
            </a:r>
            <a:r>
              <a:rPr lang="en-US" altLang="zh-CN" sz="2400" b="1" dirty="0" err="1"/>
              <a:t>const</a:t>
            </a:r>
            <a:r>
              <a:rPr lang="zh-CN" altLang="zh-CN" sz="2400" b="1" dirty="0"/>
              <a:t>参数不影响实参的传入</a:t>
            </a:r>
            <a:r>
              <a:rPr lang="zh-CN" altLang="en-US" sz="2400" b="1" dirty="0"/>
              <a:t>，易产生二义性</a:t>
            </a:r>
            <a:endParaRPr lang="en-US" altLang="zh-CN" sz="2400" b="1" dirty="0"/>
          </a:p>
          <a:p>
            <a:pPr marL="1200150" lvl="2" indent="-342900"/>
            <a:r>
              <a:rPr lang="zh-CN" altLang="zh-CN" sz="2200" b="1" dirty="0" smtClean="0"/>
              <a:t>顶层</a:t>
            </a:r>
            <a:r>
              <a:rPr lang="en-US" altLang="zh-CN" sz="2200" b="1" dirty="0" err="1"/>
              <a:t>const</a:t>
            </a:r>
            <a:r>
              <a:rPr lang="zh-CN" altLang="en-US" sz="2200" b="1" dirty="0"/>
              <a:t>形参</a:t>
            </a:r>
            <a:r>
              <a:rPr lang="zh-CN" altLang="zh-CN" sz="2200" b="1" dirty="0"/>
              <a:t>，</a:t>
            </a:r>
            <a:r>
              <a:rPr lang="zh-CN" altLang="en-US" sz="2200" b="1" dirty="0"/>
              <a:t>可以接受</a:t>
            </a:r>
            <a:r>
              <a:rPr lang="en-US" altLang="zh-CN" sz="2200" b="1" dirty="0" err="1"/>
              <a:t>const</a:t>
            </a:r>
            <a:r>
              <a:rPr lang="zh-CN" altLang="en-US" sz="2200" b="1" dirty="0"/>
              <a:t>和非</a:t>
            </a:r>
            <a:r>
              <a:rPr lang="en-US" altLang="zh-CN" sz="2200" b="1" dirty="0" err="1"/>
              <a:t>const</a:t>
            </a:r>
            <a:r>
              <a:rPr lang="zh-CN" altLang="en-US" sz="2200" b="1" dirty="0"/>
              <a:t>的同类型实参，容易在函数调用时</a:t>
            </a:r>
            <a:r>
              <a:rPr lang="zh-CN" altLang="zh-CN" sz="2200" b="1" dirty="0"/>
              <a:t>，则会产生</a:t>
            </a:r>
            <a:r>
              <a:rPr lang="zh-CN" altLang="en-US" sz="2200" b="1" dirty="0"/>
              <a:t>二义性</a:t>
            </a:r>
            <a:r>
              <a:rPr lang="zh-CN" altLang="zh-CN" sz="2200" b="1" dirty="0"/>
              <a:t>重定义编译错误。</a:t>
            </a:r>
            <a:r>
              <a:rPr lang="zh-CN" altLang="en-US" sz="2200" b="1" dirty="0" smtClean="0"/>
              <a:t>例如</a:t>
            </a:r>
            <a:r>
              <a:rPr lang="zh-CN" altLang="en-US" sz="2000" b="1" dirty="0"/>
              <a:t>：</a:t>
            </a:r>
            <a:endParaRPr lang="zh-CN" altLang="zh-CN" sz="2000" b="1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000" b="1" dirty="0" smtClean="0">
                <a:solidFill>
                  <a:srgbClr val="FF0000"/>
                </a:solidFill>
              </a:rPr>
              <a:t>	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f(int x, int y)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{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cout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&lt;&lt; "fa" &lt;&lt; </a:t>
            </a:r>
            <a:r>
              <a:rPr lang="en-US" altLang="zh-CN" sz="2000" b="1" dirty="0" err="1">
                <a:solidFill>
                  <a:srgbClr val="FF0000"/>
                </a:solidFill>
              </a:rPr>
              <a:t>endl</a:t>
            </a:r>
            <a:r>
              <a:rPr lang="en-US" altLang="zh-CN" sz="2000" b="1" dirty="0">
                <a:solidFill>
                  <a:srgbClr val="FF0000"/>
                </a:solidFill>
              </a:rPr>
              <a:t>;}</a:t>
            </a:r>
            <a:endParaRPr lang="zh-CN" altLang="zh-CN" sz="2000" b="1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000" b="1" dirty="0" smtClean="0">
                <a:solidFill>
                  <a:srgbClr val="FF0000"/>
                </a:solidFill>
              </a:rPr>
              <a:t>	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f(</a:t>
            </a:r>
            <a:r>
              <a:rPr lang="en-US" altLang="zh-CN" sz="2000" b="1" dirty="0" err="1">
                <a:solidFill>
                  <a:srgbClr val="FF0000"/>
                </a:solidFill>
              </a:rPr>
              <a:t>const</a:t>
            </a:r>
            <a:r>
              <a:rPr lang="en-US" altLang="zh-CN" sz="2000" b="1" dirty="0">
                <a:solidFill>
                  <a:srgbClr val="FF0000"/>
                </a:solidFill>
              </a:rPr>
              <a:t> int x, </a:t>
            </a:r>
            <a:r>
              <a:rPr lang="en-US" altLang="zh-CN" sz="2000" b="1" dirty="0" err="1">
                <a:solidFill>
                  <a:srgbClr val="FF0000"/>
                </a:solidFill>
              </a:rPr>
              <a:t>const</a:t>
            </a:r>
            <a:r>
              <a:rPr lang="en-US" altLang="zh-CN" sz="2000" b="1" dirty="0">
                <a:solidFill>
                  <a:srgbClr val="FF0000"/>
                </a:solidFill>
              </a:rPr>
              <a:t> int y)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{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cout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&lt;&lt; "fb" &lt;&lt; </a:t>
            </a:r>
            <a:r>
              <a:rPr lang="en-US" altLang="zh-CN" sz="2000" b="1" dirty="0" err="1">
                <a:solidFill>
                  <a:srgbClr val="FF0000"/>
                </a:solidFill>
              </a:rPr>
              <a:t>endl</a:t>
            </a:r>
            <a:r>
              <a:rPr lang="en-US" altLang="zh-CN" sz="2000" b="1" dirty="0">
                <a:solidFill>
                  <a:srgbClr val="FF0000"/>
                </a:solidFill>
              </a:rPr>
              <a:t>;}</a:t>
            </a:r>
            <a:endParaRPr lang="zh-CN" altLang="zh-CN" sz="2000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zh-CN" sz="2400" b="1" dirty="0"/>
              <a:t>底层</a:t>
            </a:r>
            <a:r>
              <a:rPr lang="en-US" altLang="zh-CN" sz="2400" b="1" dirty="0" err="1"/>
              <a:t>const</a:t>
            </a:r>
            <a:r>
              <a:rPr lang="zh-CN" altLang="zh-CN" sz="2400" b="1" dirty="0"/>
              <a:t>则是可区别的</a:t>
            </a:r>
            <a:r>
              <a:rPr lang="zh-CN" altLang="en-US" sz="2400" b="1" dirty="0"/>
              <a:t>，能够正常使用</a:t>
            </a:r>
            <a:endParaRPr lang="en-US" altLang="zh-CN" sz="2400" b="1" dirty="0"/>
          </a:p>
          <a:p>
            <a:pPr marL="1200150" lvl="2" indent="-342900"/>
            <a:r>
              <a:rPr lang="zh-CN" altLang="zh-CN" sz="2200" b="1" dirty="0"/>
              <a:t>拥有指针或引用参数的函数和拥有底层</a:t>
            </a:r>
            <a:r>
              <a:rPr lang="en-US" altLang="zh-CN" sz="2200" b="1" dirty="0" err="1"/>
              <a:t>const</a:t>
            </a:r>
            <a:r>
              <a:rPr lang="zh-CN" altLang="zh-CN" sz="2200" b="1" dirty="0"/>
              <a:t>指针或引用的同名函数属于</a:t>
            </a:r>
            <a:r>
              <a:rPr lang="zh-CN" altLang="en-US" sz="2200" b="1" dirty="0"/>
              <a:t>重载</a:t>
            </a:r>
            <a:r>
              <a:rPr lang="zh-CN" altLang="zh-CN" sz="2200" b="1" dirty="0"/>
              <a:t>函数</a:t>
            </a:r>
            <a:r>
              <a:rPr lang="zh-CN" altLang="en-US" sz="2200" b="1" dirty="0"/>
              <a:t>。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</a:rPr>
              <a:t>2.9.5</a:t>
            </a:r>
            <a:r>
              <a:rPr lang="zh-CN" altLang="en-US" sz="3600" b="1" kern="1200" dirty="0">
                <a:solidFill>
                  <a:srgbClr val="C00000"/>
                </a:solidFill>
              </a:rPr>
              <a:t>  函数重载</a:t>
            </a:r>
          </a:p>
        </p:txBody>
      </p:sp>
    </p:spTree>
    <p:extLst>
      <p:ext uri="{BB962C8B-B14F-4D97-AF65-F5344CB8AC3E}">
        <p14:creationId xmlns:p14="http://schemas.microsoft.com/office/powerpoint/2010/main" val="426185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</a:rPr>
              <a:t>2.9.5</a:t>
            </a:r>
            <a:r>
              <a:rPr lang="zh-CN" altLang="en-US" sz="3600" b="1" kern="1200" dirty="0">
                <a:solidFill>
                  <a:srgbClr val="C00000"/>
                </a:solidFill>
              </a:rPr>
              <a:t>  函数重载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52736"/>
            <a:ext cx="8623212" cy="5544616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000" b="1" dirty="0">
                <a:solidFill>
                  <a:srgbClr val="0000CC"/>
                </a:solidFill>
              </a:rPr>
              <a:t>【例</a:t>
            </a:r>
            <a:r>
              <a:rPr lang="en-US" altLang="zh-CN" sz="2000" b="1" dirty="0">
                <a:solidFill>
                  <a:srgbClr val="0000CC"/>
                </a:solidFill>
              </a:rPr>
              <a:t>2-24</a:t>
            </a:r>
            <a:r>
              <a:rPr lang="zh-CN" altLang="zh-CN" sz="2000" b="1" dirty="0">
                <a:solidFill>
                  <a:srgbClr val="0000CC"/>
                </a:solidFill>
              </a:rPr>
              <a:t>】设计通过底层</a:t>
            </a:r>
            <a:r>
              <a:rPr lang="en-US" altLang="zh-CN" sz="2000" b="1" dirty="0" err="1">
                <a:solidFill>
                  <a:srgbClr val="0000CC"/>
                </a:solidFill>
              </a:rPr>
              <a:t>const</a:t>
            </a:r>
            <a:r>
              <a:rPr lang="zh-CN" altLang="zh-CN" sz="2000" b="1" dirty="0">
                <a:solidFill>
                  <a:srgbClr val="0000CC"/>
                </a:solidFill>
              </a:rPr>
              <a:t>引用区分重载函数</a:t>
            </a:r>
            <a:r>
              <a:rPr lang="en-US" altLang="zh-CN" sz="2000" b="1" dirty="0">
                <a:solidFill>
                  <a:srgbClr val="0000CC"/>
                </a:solidFill>
              </a:rPr>
              <a:t>f</a:t>
            </a:r>
            <a:r>
              <a:rPr lang="zh-CN" altLang="zh-CN" sz="2000" b="1" dirty="0">
                <a:solidFill>
                  <a:srgbClr val="0000CC"/>
                </a:solidFill>
              </a:rPr>
              <a:t>，以及通过底层</a:t>
            </a:r>
            <a:r>
              <a:rPr lang="en-US" altLang="zh-CN" sz="2000" b="1" dirty="0" err="1">
                <a:solidFill>
                  <a:srgbClr val="0000CC"/>
                </a:solidFill>
              </a:rPr>
              <a:t>const</a:t>
            </a:r>
            <a:r>
              <a:rPr lang="zh-CN" altLang="zh-CN" sz="2000" b="1" dirty="0">
                <a:solidFill>
                  <a:srgbClr val="0000CC"/>
                </a:solidFill>
              </a:rPr>
              <a:t>指针区别的函数</a:t>
            </a:r>
            <a:r>
              <a:rPr lang="en-US" altLang="zh-CN" sz="2000" b="1" dirty="0">
                <a:solidFill>
                  <a:srgbClr val="0000CC"/>
                </a:solidFill>
              </a:rPr>
              <a:t>g</a:t>
            </a:r>
            <a:r>
              <a:rPr lang="zh-CN" altLang="zh-CN" sz="2000" b="1" dirty="0">
                <a:solidFill>
                  <a:srgbClr val="0000CC"/>
                </a:solidFill>
              </a:rPr>
              <a:t>。</a:t>
            </a:r>
            <a:r>
              <a:rPr lang="en-US" altLang="zh-CN" sz="2000" b="1" dirty="0">
                <a:solidFill>
                  <a:srgbClr val="0000CC"/>
                </a:solidFill>
              </a:rPr>
              <a:t> </a:t>
            </a:r>
            <a:endParaRPr lang="zh-CN" altLang="zh-CN" sz="2000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sz="2000" b="1" dirty="0"/>
              <a:t>#include &lt;</a:t>
            </a:r>
            <a:r>
              <a:rPr lang="en-US" altLang="zh-CN" sz="2000" b="1" dirty="0" err="1"/>
              <a:t>iostream</a:t>
            </a:r>
            <a:r>
              <a:rPr lang="en-US" altLang="zh-CN" sz="2000" b="1" dirty="0"/>
              <a:t>&gt;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using namespace </a:t>
            </a:r>
            <a:r>
              <a:rPr lang="en-US" altLang="zh-CN" sz="2000" b="1" dirty="0" err="1"/>
              <a:t>std</a:t>
            </a:r>
            <a:r>
              <a:rPr lang="en-US" altLang="zh-CN" sz="2000" b="1" dirty="0"/>
              <a:t>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void f(int &amp;x) {	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 &lt;&lt; "f(int &amp;)" &lt;&lt; 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;}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void f(</a:t>
            </a:r>
            <a:r>
              <a:rPr lang="en-US" altLang="zh-CN" sz="2000" b="1" dirty="0" err="1"/>
              <a:t>const</a:t>
            </a:r>
            <a:r>
              <a:rPr lang="en-US" altLang="zh-CN" sz="2000" b="1" dirty="0"/>
              <a:t> int &amp;x) {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 &lt;&lt; "f(</a:t>
            </a:r>
            <a:r>
              <a:rPr lang="en-US" altLang="zh-CN" sz="2000" b="1" dirty="0" err="1"/>
              <a:t>const</a:t>
            </a:r>
            <a:r>
              <a:rPr lang="en-US" altLang="zh-CN" sz="2000" b="1" dirty="0"/>
              <a:t> int&amp; )" &lt;&lt; 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; }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void g(</a:t>
            </a:r>
            <a:r>
              <a:rPr lang="en-US" altLang="zh-CN" sz="2000" b="1" dirty="0" err="1"/>
              <a:t>const</a:t>
            </a:r>
            <a:r>
              <a:rPr lang="en-US" altLang="zh-CN" sz="2000" b="1" dirty="0"/>
              <a:t> int * x) {	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 &lt;&lt; "g(</a:t>
            </a:r>
            <a:r>
              <a:rPr lang="en-US" altLang="zh-CN" sz="2000" b="1" dirty="0" err="1"/>
              <a:t>const</a:t>
            </a:r>
            <a:r>
              <a:rPr lang="en-US" altLang="zh-CN" sz="2000" b="1" dirty="0"/>
              <a:t> int *)" &lt;&lt; 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;}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void g(int * x) {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 &lt;&lt; "g(int *)" &lt;&lt; 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; }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void main(){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	int x = 10;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err="1"/>
              <a:t>const</a:t>
            </a:r>
            <a:r>
              <a:rPr lang="en-US" altLang="zh-CN" sz="2000" b="1" dirty="0"/>
              <a:t> int y = 9;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	f(x);                                               //</a:t>
            </a:r>
            <a:r>
              <a:rPr lang="zh-CN" altLang="zh-CN" sz="2000" b="1" dirty="0"/>
              <a:t>调用</a:t>
            </a:r>
            <a:r>
              <a:rPr lang="en-US" altLang="zh-CN" sz="2000" b="1" dirty="0"/>
              <a:t>f(int &amp;x)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	f(y);                                               //</a:t>
            </a:r>
            <a:r>
              <a:rPr lang="zh-CN" altLang="zh-CN" sz="2000" b="1" dirty="0"/>
              <a:t>调用</a:t>
            </a:r>
            <a:r>
              <a:rPr lang="en-US" altLang="zh-CN" sz="2000" b="1" dirty="0"/>
              <a:t>f(</a:t>
            </a:r>
            <a:r>
              <a:rPr lang="en-US" altLang="zh-CN" sz="2000" b="1" dirty="0" err="1"/>
              <a:t>const</a:t>
            </a:r>
            <a:r>
              <a:rPr lang="en-US" altLang="zh-CN" sz="2000" b="1" dirty="0"/>
              <a:t> int &amp;)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	g(&amp;x);                                           //</a:t>
            </a:r>
            <a:r>
              <a:rPr lang="zh-CN" altLang="zh-CN" sz="2000" b="1" dirty="0"/>
              <a:t>调用</a:t>
            </a:r>
            <a:r>
              <a:rPr lang="en-US" altLang="zh-CN" sz="2000" b="1" dirty="0"/>
              <a:t>g(int *x)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}</a:t>
            </a:r>
            <a:endParaRPr lang="zh-CN" altLang="zh-CN" sz="2000" b="1" dirty="0"/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5050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5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2400" cy="64779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</a:rPr>
              <a:t>2.9.1 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 </a:t>
            </a:r>
            <a:r>
              <a:rPr lang="zh-CN" altLang="en-US" sz="3600" b="1" dirty="0" smtClean="0">
                <a:solidFill>
                  <a:srgbClr val="C00000"/>
                </a:solidFill>
              </a:rPr>
              <a:t>函数</a:t>
            </a:r>
            <a:r>
              <a:rPr lang="zh-CN" altLang="en-US" sz="3600" b="1" dirty="0">
                <a:solidFill>
                  <a:srgbClr val="C00000"/>
                </a:solidFill>
              </a:rPr>
              <a:t>原型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-1587" y="1116147"/>
            <a:ext cx="9144000" cy="5733256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zh-CN" sz="2400" b="1" dirty="0" smtClean="0">
                <a:solidFill>
                  <a:srgbClr val="0000CC"/>
                </a:solidFill>
              </a:rPr>
              <a:t>1. 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相关</a:t>
            </a:r>
            <a:r>
              <a:rPr lang="zh-CN" altLang="en-US" sz="2400" b="1" dirty="0">
                <a:solidFill>
                  <a:srgbClr val="0000CC"/>
                </a:solidFill>
              </a:rPr>
              <a:t>概念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>
                <a:solidFill>
                  <a:srgbClr val="FF0000"/>
                </a:solidFill>
              </a:rPr>
              <a:t>函数原型</a:t>
            </a:r>
            <a:r>
              <a:rPr lang="zh-CN" altLang="en-US" sz="2000" b="1" dirty="0"/>
              <a:t>就是常说的</a:t>
            </a:r>
            <a:r>
              <a:rPr lang="zh-CN" altLang="en-US" sz="2000" b="1" dirty="0">
                <a:solidFill>
                  <a:srgbClr val="FF0000"/>
                </a:solidFill>
              </a:rPr>
              <a:t>函数声明，</a:t>
            </a:r>
            <a:r>
              <a:rPr lang="zh-CN" altLang="en-US" sz="2000" b="1" dirty="0"/>
              <a:t>由函数返回类型、函数名</a:t>
            </a:r>
            <a:r>
              <a:rPr lang="zh-CN" altLang="en-US" sz="2000" b="1" dirty="0" smtClean="0"/>
              <a:t>及</a:t>
            </a:r>
            <a:r>
              <a:rPr lang="zh-CN" altLang="en-US" sz="2000" b="1" dirty="0"/>
              <a:t>参数</a:t>
            </a:r>
            <a:r>
              <a:rPr lang="zh-CN" altLang="en-US" sz="2000" b="1" dirty="0" smtClean="0"/>
              <a:t>表</a:t>
            </a:r>
            <a:r>
              <a:rPr lang="zh-CN" altLang="en-US" sz="2000" b="1" dirty="0"/>
              <a:t>构成。</a:t>
            </a:r>
            <a:r>
              <a:rPr lang="zh-CN" altLang="en-US" sz="2000" b="1" dirty="0" smtClean="0"/>
              <a:t>形式</a:t>
            </a:r>
            <a:r>
              <a:rPr lang="zh-CN" altLang="en-US" sz="2000" b="1" dirty="0"/>
              <a:t>为</a:t>
            </a:r>
            <a:r>
              <a:rPr lang="zh-CN" altLang="en-US" sz="2000" b="1" dirty="0" smtClean="0"/>
              <a:t>：</a:t>
            </a:r>
            <a:r>
              <a:rPr lang="en-US" altLang="zh-CN" sz="2000" b="1" dirty="0" err="1" smtClean="0">
                <a:solidFill>
                  <a:schemeClr val="accent2"/>
                </a:solidFill>
              </a:rPr>
              <a:t>rtype</a:t>
            </a:r>
            <a:r>
              <a:rPr lang="en-US" altLang="zh-CN" sz="2000" b="1" dirty="0" smtClean="0">
                <a:solidFill>
                  <a:schemeClr val="accent2"/>
                </a:solidFill>
              </a:rPr>
              <a:t> </a:t>
            </a:r>
            <a:r>
              <a:rPr lang="en-US" altLang="zh-CN" sz="2000" b="1" dirty="0" err="1">
                <a:solidFill>
                  <a:schemeClr val="accent2"/>
                </a:solidFill>
              </a:rPr>
              <a:t>f_name</a:t>
            </a:r>
            <a:r>
              <a:rPr lang="en-US" altLang="zh-CN" sz="2000" b="1" dirty="0">
                <a:solidFill>
                  <a:schemeClr val="accent2"/>
                </a:solidFill>
              </a:rPr>
              <a:t>(type1 p1,type2 p2,</a:t>
            </a:r>
            <a:r>
              <a:rPr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…</a:t>
            </a:r>
            <a:r>
              <a:rPr lang="en-US" altLang="zh-CN" sz="2000" b="1" dirty="0">
                <a:solidFill>
                  <a:schemeClr val="accent2"/>
                </a:solidFill>
              </a:rPr>
              <a:t>)</a:t>
            </a:r>
            <a:r>
              <a:rPr lang="zh-CN" altLang="en-US" sz="2000" b="1" dirty="0">
                <a:solidFill>
                  <a:schemeClr val="accent2"/>
                </a:solidFill>
              </a:rPr>
              <a:t>；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>
                <a:solidFill>
                  <a:srgbClr val="FF0000"/>
                </a:solidFill>
              </a:rPr>
              <a:t>函数定义</a:t>
            </a:r>
            <a:r>
              <a:rPr lang="zh-CN" altLang="en-US" sz="2000" b="1" dirty="0"/>
              <a:t>就是给出函数体的函数声明（即函数的程序代码）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>
                <a:solidFill>
                  <a:srgbClr val="FF0000"/>
                </a:solidFill>
              </a:rPr>
              <a:t>函数原型</a:t>
            </a:r>
            <a:r>
              <a:rPr lang="zh-CN" altLang="en-US" sz="2000" b="1" dirty="0"/>
              <a:t>描述了函数的接口。它描述了函数必须接收的信息类型（参数表），以及它的返回类型。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/>
              <a:t>调用函数前必须声明或</a:t>
            </a:r>
            <a:r>
              <a:rPr lang="zh-CN" altLang="en-US" sz="2000" b="1" dirty="0" smtClean="0"/>
              <a:t>定义，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函数</a:t>
            </a:r>
            <a:r>
              <a:rPr lang="zh-CN" altLang="en-US" sz="2000" b="1" dirty="0">
                <a:solidFill>
                  <a:srgbClr val="FF0000"/>
                </a:solidFill>
              </a:rPr>
              <a:t>原型</a:t>
            </a:r>
            <a:r>
              <a:rPr lang="zh-CN" altLang="en-US" sz="2000" b="1" dirty="0"/>
              <a:t>常被放在</a:t>
            </a:r>
            <a:r>
              <a:rPr lang="zh-CN" altLang="en-US" sz="2000" b="1" dirty="0">
                <a:solidFill>
                  <a:srgbClr val="FF0000"/>
                </a:solidFill>
              </a:rPr>
              <a:t>头文件</a:t>
            </a:r>
            <a:r>
              <a:rPr lang="zh-CN" altLang="en-US" sz="2000" b="1" dirty="0"/>
              <a:t>中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smtClean="0">
                <a:solidFill>
                  <a:srgbClr val="0000CC"/>
                </a:solidFill>
              </a:rPr>
              <a:t>	【</a:t>
            </a:r>
            <a:r>
              <a:rPr lang="zh-CN" altLang="en-US" sz="2000" b="1" dirty="0">
                <a:solidFill>
                  <a:srgbClr val="0000CC"/>
                </a:solidFill>
              </a:rPr>
              <a:t>例</a:t>
            </a:r>
            <a:r>
              <a:rPr lang="en-US" altLang="zh-CN" sz="2000" b="1" dirty="0">
                <a:solidFill>
                  <a:srgbClr val="0000CC"/>
                </a:solidFill>
              </a:rPr>
              <a:t>2-14】  </a:t>
            </a:r>
            <a:r>
              <a:rPr lang="zh-CN" altLang="en-US" sz="2000" b="1" dirty="0">
                <a:solidFill>
                  <a:srgbClr val="0000CC"/>
                </a:solidFill>
              </a:rPr>
              <a:t>函数</a:t>
            </a:r>
            <a:r>
              <a:rPr lang="zh-CN" altLang="en-US" sz="2000" b="1" dirty="0" smtClean="0">
                <a:solidFill>
                  <a:srgbClr val="0000CC"/>
                </a:solidFill>
              </a:rPr>
              <a:t>原型简单示例。</a:t>
            </a:r>
            <a:endParaRPr lang="zh-CN" altLang="en-US" sz="2000" b="1" dirty="0">
              <a:solidFill>
                <a:srgbClr val="0000CC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600" b="1" noProof="1" smtClean="0"/>
              <a:t>		#</a:t>
            </a:r>
            <a:r>
              <a:rPr lang="en-US" altLang="zh-CN" sz="1600" b="1" noProof="1"/>
              <a:t>include&lt;iostream&gt;				</a:t>
            </a:r>
            <a:endParaRPr lang="en-US" altLang="zh-CN" sz="1600" b="1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600" b="1" noProof="1" smtClean="0"/>
              <a:t>		using </a:t>
            </a:r>
            <a:r>
              <a:rPr lang="en-US" altLang="zh-CN" sz="1600" b="1" noProof="1"/>
              <a:t>namespace std;</a:t>
            </a:r>
            <a:r>
              <a:rPr lang="en-US" altLang="zh-CN" sz="1600" b="1" dirty="0"/>
              <a:t>		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 smtClean="0">
                <a:solidFill>
                  <a:srgbClr val="FF0000"/>
                </a:solidFill>
              </a:rPr>
              <a:t>		double </a:t>
            </a:r>
            <a:r>
              <a:rPr lang="en-US" altLang="zh-CN" sz="1600" b="1" dirty="0" err="1">
                <a:solidFill>
                  <a:srgbClr val="FF0000"/>
                </a:solidFill>
              </a:rPr>
              <a:t>sqrt</a:t>
            </a:r>
            <a:r>
              <a:rPr lang="en-US" altLang="zh-CN" sz="1600" b="1" dirty="0">
                <a:solidFill>
                  <a:srgbClr val="FF0000"/>
                </a:solidFill>
              </a:rPr>
              <a:t>(double f);	</a:t>
            </a:r>
            <a:r>
              <a:rPr lang="en-US" altLang="zh-CN" sz="1600" b="1" dirty="0"/>
              <a:t>	</a:t>
            </a:r>
            <a:r>
              <a:rPr lang="en-US" altLang="zh-CN" sz="1600" b="1" dirty="0">
                <a:solidFill>
                  <a:srgbClr val="FF0000"/>
                </a:solidFill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</a:rPr>
              <a:t>函数原型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 smtClean="0"/>
              <a:t>		void </a:t>
            </a:r>
            <a:r>
              <a:rPr lang="en-US" altLang="zh-CN" sz="1600" b="1" dirty="0"/>
              <a:t>main(){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 smtClean="0"/>
              <a:t>	        for(</a:t>
            </a:r>
            <a:r>
              <a:rPr lang="en-US" altLang="zh-CN" sz="1600" b="1" dirty="0" err="1" smtClean="0"/>
              <a:t>int</a:t>
            </a:r>
            <a:r>
              <a:rPr lang="en-US" altLang="zh-CN" sz="1600" b="1" dirty="0" smtClean="0"/>
              <a:t>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=0;i&lt;10;i++)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		</a:t>
            </a:r>
            <a:r>
              <a:rPr lang="en-US" altLang="zh-CN" sz="1600" b="1" dirty="0" smtClean="0"/>
              <a:t>	</a:t>
            </a:r>
            <a:r>
              <a:rPr lang="en-US" altLang="zh-CN" sz="1600" b="1" dirty="0" err="1" smtClean="0"/>
              <a:t>cout</a:t>
            </a:r>
            <a:r>
              <a:rPr lang="en-US" altLang="zh-CN" sz="1600" b="1" dirty="0"/>
              <a:t>&lt;&lt;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&lt;&lt;"*"&lt;&lt;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&lt;&lt;"="&lt;&lt;</a:t>
            </a:r>
            <a:r>
              <a:rPr lang="en-US" altLang="zh-CN" sz="1600" b="1" dirty="0" err="1"/>
              <a:t>sqrt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)&lt;&lt;</a:t>
            </a:r>
            <a:r>
              <a:rPr lang="en-US" altLang="zh-CN" sz="1600" b="1" dirty="0" err="1"/>
              <a:t>endl</a:t>
            </a:r>
            <a:r>
              <a:rPr lang="en-US" altLang="zh-CN" sz="1600" b="1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 smtClean="0"/>
              <a:t>		}</a:t>
            </a:r>
            <a:endParaRPr lang="en-US" altLang="zh-CN" sz="16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600" b="1" dirty="0" smtClean="0"/>
              <a:t>		double </a:t>
            </a:r>
            <a:r>
              <a:rPr lang="en-US" altLang="zh-CN" sz="1600" b="1" dirty="0" err="1"/>
              <a:t>sqrt</a:t>
            </a:r>
            <a:r>
              <a:rPr lang="en-US" altLang="zh-CN" sz="1600" b="1" dirty="0"/>
              <a:t>(double f) </a:t>
            </a:r>
            <a:r>
              <a:rPr lang="en-US" altLang="zh-CN" sz="1600" b="1" dirty="0" smtClean="0"/>
              <a:t>{		//</a:t>
            </a:r>
            <a:r>
              <a:rPr lang="zh-CN" altLang="en-US" sz="1600" b="1" dirty="0" smtClean="0"/>
              <a:t>函数</a:t>
            </a:r>
            <a:r>
              <a:rPr lang="zh-CN" altLang="en-US" sz="1600" b="1" dirty="0"/>
              <a:t>定义</a:t>
            </a:r>
            <a:endParaRPr lang="en-US" altLang="zh-CN" sz="16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		 </a:t>
            </a:r>
            <a:r>
              <a:rPr lang="en-US" altLang="zh-CN" sz="1600" b="1" dirty="0" smtClean="0"/>
              <a:t>       return </a:t>
            </a:r>
            <a:r>
              <a:rPr lang="en-US" altLang="zh-CN" sz="1600" b="1" dirty="0"/>
              <a:t>f*f;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 smtClean="0"/>
              <a:t>		}</a:t>
            </a:r>
            <a:endParaRPr lang="zh-CN" altLang="en-US" sz="1600" b="1" dirty="0"/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194505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6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68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68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68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8326" y="116632"/>
            <a:ext cx="8229600" cy="69103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</a:rPr>
              <a:t>2.9.6  </a:t>
            </a:r>
            <a:r>
              <a:rPr lang="zh-CN" altLang="zh-CN" sz="3600" b="1" kern="1200" dirty="0">
                <a:solidFill>
                  <a:srgbClr val="C00000"/>
                </a:solidFill>
              </a:rPr>
              <a:t>函数与</a:t>
            </a:r>
            <a:r>
              <a:rPr lang="en-US" altLang="zh-CN" sz="3600" b="1" kern="1200" dirty="0" err="1">
                <a:solidFill>
                  <a:srgbClr val="C00000"/>
                </a:solidFill>
              </a:rPr>
              <a:t>const</a:t>
            </a:r>
            <a:r>
              <a:rPr lang="zh-CN" altLang="zh-CN" sz="3600" b="1" kern="1200" dirty="0">
                <a:solidFill>
                  <a:srgbClr val="C00000"/>
                </a:solidFill>
              </a:rPr>
              <a:t>和</a:t>
            </a:r>
            <a:r>
              <a:rPr lang="en-US" altLang="zh-CN" sz="3600" b="1" kern="1200" dirty="0" err="1">
                <a:solidFill>
                  <a:srgbClr val="C00000"/>
                </a:solidFill>
              </a:rPr>
              <a:t>constexpr</a:t>
            </a:r>
            <a:endParaRPr lang="zh-CN" altLang="en-US" sz="3600" b="1" kern="12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1440159"/>
          </a:xfrm>
        </p:spPr>
        <p:txBody>
          <a:bodyPr/>
          <a:lstStyle/>
          <a:p>
            <a:pPr indent="0">
              <a:spcBef>
                <a:spcPts val="1200"/>
              </a:spcBef>
            </a:pPr>
            <a:r>
              <a:rPr lang="zh-CN" altLang="zh-CN" sz="2400" b="1" dirty="0"/>
              <a:t>在</a:t>
            </a:r>
            <a:r>
              <a:rPr lang="en-US" altLang="zh-CN" sz="2400" b="1" dirty="0"/>
              <a:t>C++</a:t>
            </a:r>
            <a:r>
              <a:rPr lang="zh-CN" altLang="zh-CN" sz="2400" b="1" dirty="0"/>
              <a:t>中</a:t>
            </a:r>
            <a:r>
              <a:rPr lang="zh-CN" altLang="zh-CN" sz="2400" b="1" dirty="0" smtClean="0"/>
              <a:t>，用</a:t>
            </a:r>
            <a:r>
              <a:rPr lang="en-US" altLang="zh-CN" sz="2400" b="1" dirty="0" err="1"/>
              <a:t>const</a:t>
            </a:r>
            <a:r>
              <a:rPr lang="zh-CN" altLang="zh-CN" sz="2400" b="1" dirty="0"/>
              <a:t>或</a:t>
            </a:r>
            <a:r>
              <a:rPr lang="en-US" altLang="zh-CN" sz="2400" b="1" dirty="0" err="1"/>
              <a:t>constexpr</a:t>
            </a:r>
            <a:r>
              <a:rPr lang="zh-CN" altLang="zh-CN" sz="2400" b="1" dirty="0"/>
              <a:t>限定的指针或引用传递参数，则可以避免函数对参数对象进行修改，既高效又安全</a:t>
            </a:r>
            <a:r>
              <a:rPr lang="zh-CN" altLang="zh-CN" sz="2400" b="1" dirty="0" smtClean="0"/>
              <a:t>。</a:t>
            </a:r>
            <a:endParaRPr lang="en-US" altLang="zh-CN" sz="2400" b="1" dirty="0" smtClean="0"/>
          </a:p>
          <a:p>
            <a:pPr indent="0">
              <a:spcBef>
                <a:spcPts val="1200"/>
              </a:spcBef>
              <a:buNone/>
            </a:pPr>
            <a:r>
              <a:rPr lang="en-US" altLang="zh-CN" sz="2400" b="1" dirty="0"/>
              <a:t>【</a:t>
            </a:r>
            <a:r>
              <a:rPr lang="zh-CN" altLang="en-US" sz="2400" b="1" dirty="0"/>
              <a:t>例</a:t>
            </a:r>
            <a:r>
              <a:rPr lang="en-US" altLang="zh-CN" sz="2400" b="1" dirty="0"/>
              <a:t>】  </a:t>
            </a:r>
            <a:r>
              <a:rPr lang="zh-CN" altLang="en-US" sz="2400" b="1" dirty="0"/>
              <a:t>用指针参数比较两个双精度数的大小。</a:t>
            </a:r>
            <a:endParaRPr lang="zh-CN" altLang="zh-CN" sz="2400" b="1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23528" y="2588622"/>
            <a:ext cx="4535488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539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 smtClean="0">
                <a:latin typeface="Times New Roman" panose="02020603050405020304" pitchFamily="18" charset="0"/>
              </a:rPr>
              <a:t>#</a:t>
            </a:r>
            <a:r>
              <a:rPr lang="en-US" altLang="zh-CN" sz="1800" b="1" dirty="0">
                <a:latin typeface="Times New Roman" panose="02020603050405020304" pitchFamily="18" charset="0"/>
              </a:rPr>
              <a:t>include&lt;</a:t>
            </a:r>
            <a:r>
              <a:rPr lang="en-US" altLang="zh-CN" sz="1800" b="1" dirty="0" err="1">
                <a:latin typeface="Times New Roman" panose="02020603050405020304" pitchFamily="18" charset="0"/>
              </a:rPr>
              <a:t>iostream.h</a:t>
            </a:r>
            <a:r>
              <a:rPr lang="en-US" altLang="zh-CN" sz="1800" b="1" dirty="0">
                <a:latin typeface="Times New Roman" panose="02020603050405020304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int </a:t>
            </a:r>
            <a:r>
              <a:rPr lang="en-US" altLang="zh-CN" sz="1800" b="1" dirty="0" err="1">
                <a:latin typeface="Times New Roman" panose="02020603050405020304" pitchFamily="18" charset="0"/>
              </a:rPr>
              <a:t>fcmp</a:t>
            </a:r>
            <a:r>
              <a:rPr lang="en-US" altLang="zh-CN" sz="1800" b="1" dirty="0">
                <a:latin typeface="Times New Roman" panose="02020603050405020304" pitchFamily="18" charset="0"/>
              </a:rPr>
              <a:t>( double * d1, double *d2){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	if(*d1&gt;*d2)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		return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	else if(*d1=*d2)      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错误</a:t>
            </a:r>
            <a:endParaRPr lang="en-US" altLang="zh-CN" sz="1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		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	else if(*d1&lt;*d2)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		return -1;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void main(){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	double </a:t>
            </a:r>
            <a:r>
              <a:rPr lang="en-US" altLang="zh-CN" sz="1800" b="1" dirty="0" err="1">
                <a:latin typeface="Times New Roman" panose="02020603050405020304" pitchFamily="18" charset="0"/>
              </a:rPr>
              <a:t>x,y</a:t>
            </a:r>
            <a:r>
              <a:rPr lang="en-US" altLang="zh-CN" sz="1800" b="1" dirty="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	x=34.0;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	y=89.2;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	</a:t>
            </a:r>
            <a:r>
              <a:rPr lang="en-US" altLang="zh-CN" sz="1800" b="1" dirty="0" err="1">
                <a:latin typeface="Times New Roman" panose="02020603050405020304" pitchFamily="18" charset="0"/>
              </a:rPr>
              <a:t>cout</a:t>
            </a:r>
            <a:r>
              <a:rPr lang="en-US" altLang="zh-CN" sz="1800" b="1" dirty="0">
                <a:latin typeface="Times New Roman" panose="02020603050405020304" pitchFamily="18" charset="0"/>
              </a:rPr>
              <a:t>&lt;&lt;</a:t>
            </a:r>
            <a:r>
              <a:rPr lang="en-US" altLang="zh-CN" sz="1800" b="1" dirty="0" err="1">
                <a:latin typeface="Times New Roman" panose="02020603050405020304" pitchFamily="18" charset="0"/>
              </a:rPr>
              <a:t>fcmp</a:t>
            </a:r>
            <a:r>
              <a:rPr lang="en-US" altLang="zh-CN" sz="1800" b="1" dirty="0">
                <a:latin typeface="Times New Roman" panose="02020603050405020304" pitchFamily="18" charset="0"/>
              </a:rPr>
              <a:t>(&amp;</a:t>
            </a:r>
            <a:r>
              <a:rPr lang="en-US" altLang="zh-CN" sz="1800" b="1" dirty="0" err="1">
                <a:latin typeface="Times New Roman" panose="02020603050405020304" pitchFamily="18" charset="0"/>
              </a:rPr>
              <a:t>x,&amp;y</a:t>
            </a:r>
            <a:r>
              <a:rPr lang="en-US" altLang="zh-CN" sz="1800" b="1" dirty="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5120489" y="2924652"/>
            <a:ext cx="3960812" cy="3600450"/>
          </a:xfrm>
          <a:prstGeom prst="wedgeRoundRectCallout">
            <a:avLst>
              <a:gd name="adj1" fmla="val -85630"/>
              <a:gd name="adj2" fmla="val -44205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若将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fcmp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的 参数限定为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const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，本程序将不能通过编译！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int </a:t>
            </a:r>
            <a:r>
              <a:rPr lang="en-US" altLang="zh-CN" sz="1800" b="1" dirty="0" err="1">
                <a:latin typeface="Times New Roman" panose="02020603050405020304" pitchFamily="18" charset="0"/>
              </a:rPr>
              <a:t>fcmp</a:t>
            </a:r>
            <a:r>
              <a:rPr lang="en-US" altLang="zh-CN" sz="1800" b="1" dirty="0">
                <a:latin typeface="Times New Roman" panose="02020603050405020304" pitchFamily="18" charset="0"/>
              </a:rPr>
              <a:t>(</a:t>
            </a:r>
            <a:r>
              <a:rPr lang="en-US" altLang="zh-CN" sz="1800" b="1" dirty="0" err="1">
                <a:latin typeface="Times New Roman" panose="02020603050405020304" pitchFamily="18" charset="0"/>
              </a:rPr>
              <a:t>const</a:t>
            </a:r>
            <a:r>
              <a:rPr lang="en-US" altLang="zh-CN" sz="1800" b="1" dirty="0">
                <a:latin typeface="Times New Roman" panose="02020603050405020304" pitchFamily="18" charset="0"/>
              </a:rPr>
              <a:t> double &amp;d1, </a:t>
            </a:r>
            <a:r>
              <a:rPr lang="en-US" altLang="zh-CN" sz="1800" b="1" dirty="0" err="1">
                <a:latin typeface="Times New Roman" panose="02020603050405020304" pitchFamily="18" charset="0"/>
              </a:rPr>
              <a:t>const</a:t>
            </a:r>
            <a:r>
              <a:rPr lang="en-US" altLang="zh-CN" sz="1800" b="1" dirty="0">
                <a:latin typeface="Times New Roman" panose="02020603050405020304" pitchFamily="18" charset="0"/>
              </a:rPr>
              <a:t> double &amp;d2){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    if(d1&gt;d2)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	return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   else if(d1=d2)          		//</a:t>
            </a:r>
            <a:r>
              <a:rPr lang="zh-CN" altLang="en-US" sz="1800" b="1" dirty="0">
                <a:latin typeface="Times New Roman" panose="02020603050405020304" pitchFamily="18" charset="0"/>
              </a:rPr>
              <a:t>错误，</a:t>
            </a:r>
            <a:r>
              <a:rPr lang="en-US" altLang="zh-CN" sz="1800" b="1" dirty="0">
                <a:latin typeface="Times New Roman" panose="02020603050405020304" pitchFamily="18" charset="0"/>
              </a:rPr>
              <a:t>d1</a:t>
            </a:r>
            <a:r>
              <a:rPr lang="zh-CN" altLang="en-US" sz="1800" b="1" dirty="0">
                <a:latin typeface="Times New Roman" panose="02020603050405020304" pitchFamily="18" charset="0"/>
              </a:rPr>
              <a:t>是</a:t>
            </a:r>
            <a:r>
              <a:rPr lang="en-US" altLang="zh-CN" sz="1800" b="1" dirty="0" err="1">
                <a:latin typeface="Times New Roman" panose="02020603050405020304" pitchFamily="18" charset="0"/>
              </a:rPr>
              <a:t>const</a:t>
            </a:r>
            <a:r>
              <a:rPr lang="zh-CN" altLang="en-US" sz="1800" b="1" dirty="0">
                <a:latin typeface="Times New Roman" panose="02020603050405020304" pitchFamily="18" charset="0"/>
              </a:rPr>
              <a:t>型的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Times New Roman" panose="02020603050405020304" pitchFamily="18" charset="0"/>
              </a:rPr>
              <a:t>	</a:t>
            </a:r>
            <a:r>
              <a:rPr lang="en-US" altLang="zh-CN" sz="1800" b="1" dirty="0">
                <a:latin typeface="Times New Roman" panose="02020603050405020304" pitchFamily="18" charset="0"/>
              </a:rPr>
              <a:t>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     else if(d1&lt;d2)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     return -1;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96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52736"/>
            <a:ext cx="8623212" cy="54006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 smtClean="0">
                <a:solidFill>
                  <a:srgbClr val="0000CC"/>
                </a:solidFill>
              </a:rPr>
              <a:t>1. </a:t>
            </a:r>
            <a:r>
              <a:rPr lang="zh-CN" altLang="zh-CN" sz="2400" b="1" dirty="0" smtClean="0">
                <a:solidFill>
                  <a:srgbClr val="0000CC"/>
                </a:solidFill>
              </a:rPr>
              <a:t>形参</a:t>
            </a:r>
            <a:r>
              <a:rPr lang="zh-CN" altLang="zh-CN" sz="2400" b="1" dirty="0">
                <a:solidFill>
                  <a:srgbClr val="0000CC"/>
                </a:solidFill>
              </a:rPr>
              <a:t>是顶层</a:t>
            </a:r>
            <a:r>
              <a:rPr lang="en-US" altLang="zh-CN" sz="2400" b="1" dirty="0" err="1" smtClean="0">
                <a:solidFill>
                  <a:srgbClr val="0000CC"/>
                </a:solidFill>
              </a:rPr>
              <a:t>const</a:t>
            </a:r>
            <a:endParaRPr lang="en-US" altLang="zh-CN" sz="2400" b="1" dirty="0">
              <a:solidFill>
                <a:srgbClr val="0000CC"/>
              </a:solidFill>
            </a:endParaRPr>
          </a:p>
          <a:p>
            <a:pPr lvl="1"/>
            <a:r>
              <a:rPr lang="zh-CN" altLang="zh-CN" sz="2200" b="1" dirty="0"/>
              <a:t>一方面，</a:t>
            </a:r>
            <a:r>
              <a:rPr lang="en-US" altLang="zh-CN" sz="2200" b="1" dirty="0" err="1"/>
              <a:t>const</a:t>
            </a:r>
            <a:r>
              <a:rPr lang="zh-CN" altLang="zh-CN" sz="2200" b="1" dirty="0"/>
              <a:t>限定的参数不可修改，另一方面，实参传递忽略顶层</a:t>
            </a:r>
            <a:r>
              <a:rPr lang="en-US" altLang="zh-CN" sz="2200" b="1" dirty="0" err="1"/>
              <a:t>const</a:t>
            </a:r>
            <a:r>
              <a:rPr lang="zh-CN" altLang="zh-CN" sz="2200" b="1" dirty="0"/>
              <a:t>。例如，</a:t>
            </a:r>
          </a:p>
          <a:p>
            <a:pPr marL="457200" lvl="1" indent="0">
              <a:buNone/>
            </a:pPr>
            <a:r>
              <a:rPr lang="en-US" altLang="zh-CN" sz="2000" b="1" dirty="0"/>
              <a:t>int f(int i1</a:t>
            </a:r>
            <a:r>
              <a:rPr lang="en-US" altLang="zh-CN" sz="2000" b="1" dirty="0" smtClean="0"/>
              <a:t>, </a:t>
            </a:r>
            <a:r>
              <a:rPr lang="en-US" altLang="zh-CN" sz="2000" b="1" dirty="0" err="1" smtClean="0"/>
              <a:t>const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int i2){</a:t>
            </a:r>
            <a:endParaRPr lang="zh-CN" altLang="zh-CN" sz="2000" b="1" dirty="0"/>
          </a:p>
          <a:p>
            <a:pPr marL="457200" lvl="1" indent="0">
              <a:buNone/>
            </a:pPr>
            <a:r>
              <a:rPr lang="en-US" altLang="zh-CN" sz="2000" b="1" dirty="0"/>
              <a:t>   i1++;</a:t>
            </a:r>
            <a:endParaRPr lang="zh-CN" altLang="zh-CN" sz="2000" b="1" dirty="0"/>
          </a:p>
          <a:p>
            <a:pPr marL="457200" lvl="1" indent="0">
              <a:buNone/>
            </a:pPr>
            <a:r>
              <a:rPr lang="en-US" altLang="zh-CN" sz="2000" b="1" dirty="0"/>
              <a:t>  // i2++;                     //</a:t>
            </a:r>
            <a:r>
              <a:rPr lang="zh-CN" altLang="zh-CN" sz="2000" b="1" dirty="0"/>
              <a:t>错误，</a:t>
            </a:r>
            <a:r>
              <a:rPr lang="en-US" altLang="zh-CN" sz="2000" b="1" dirty="0"/>
              <a:t>i2</a:t>
            </a:r>
            <a:r>
              <a:rPr lang="zh-CN" altLang="zh-CN" sz="2000" b="1" dirty="0"/>
              <a:t>是</a:t>
            </a:r>
            <a:r>
              <a:rPr lang="en-US" altLang="zh-CN" sz="2000" b="1" dirty="0" err="1"/>
              <a:t>const</a:t>
            </a:r>
            <a:r>
              <a:rPr lang="zh-CN" altLang="zh-CN" sz="2000" b="1" dirty="0"/>
              <a:t>，不可修改</a:t>
            </a:r>
          </a:p>
          <a:p>
            <a:pPr marL="457200" lvl="1" indent="0">
              <a:buNone/>
            </a:pPr>
            <a:r>
              <a:rPr lang="en-US" altLang="zh-CN" sz="2000" b="1" dirty="0"/>
              <a:t>   return i1+i2;</a:t>
            </a:r>
            <a:endParaRPr lang="zh-CN" altLang="zh-CN" sz="2000" b="1" dirty="0"/>
          </a:p>
          <a:p>
            <a:pPr marL="400050" lvl="1" indent="0">
              <a:buNone/>
            </a:pPr>
            <a:r>
              <a:rPr lang="en-US" altLang="zh-CN" sz="2000" b="1" dirty="0"/>
              <a:t>} </a:t>
            </a:r>
          </a:p>
          <a:p>
            <a:pPr lvl="1"/>
            <a:r>
              <a:rPr lang="zh-CN" altLang="en-US" sz="2200" b="1" dirty="0"/>
              <a:t>对此函数的以下调用都是正确的</a:t>
            </a:r>
            <a:endParaRPr lang="en-US" altLang="zh-CN" sz="2200" b="1" dirty="0"/>
          </a:p>
          <a:p>
            <a:pPr marL="400050" lvl="1" indent="0">
              <a:buNone/>
            </a:pPr>
            <a:r>
              <a:rPr lang="en-US" altLang="zh-CN" sz="2000" b="1" dirty="0" err="1"/>
              <a:t>const</a:t>
            </a:r>
            <a:r>
              <a:rPr lang="en-US" altLang="zh-CN" sz="2000" b="1" dirty="0"/>
              <a:t> int x=9;</a:t>
            </a:r>
            <a:endParaRPr lang="zh-CN" altLang="zh-CN" sz="2000" b="1" dirty="0"/>
          </a:p>
          <a:p>
            <a:pPr marL="400050" lvl="1" indent="0">
              <a:buNone/>
            </a:pPr>
            <a:r>
              <a:rPr lang="en-US" altLang="zh-CN" sz="2000" b="1" dirty="0"/>
              <a:t>int y=100;</a:t>
            </a:r>
            <a:endParaRPr lang="zh-CN" altLang="zh-CN" sz="2000" b="1" dirty="0"/>
          </a:p>
          <a:p>
            <a:pPr marL="400050" lvl="1" indent="0">
              <a:buNone/>
            </a:pPr>
            <a:r>
              <a:rPr lang="en-US" altLang="zh-CN" sz="2000" b="1" dirty="0"/>
              <a:t>f(100</a:t>
            </a:r>
            <a:r>
              <a:rPr lang="en-US" altLang="zh-CN" sz="2000" b="1" dirty="0" smtClean="0"/>
              <a:t>, x</a:t>
            </a:r>
            <a:r>
              <a:rPr lang="en-US" altLang="zh-CN" sz="2000" b="1" dirty="0"/>
              <a:t>);                               //x</a:t>
            </a:r>
            <a:r>
              <a:rPr lang="zh-CN" altLang="zh-CN" sz="2000" b="1" dirty="0"/>
              <a:t>是常量实参</a:t>
            </a:r>
            <a:r>
              <a:rPr lang="en-US" altLang="zh-CN" sz="2000" b="1" dirty="0"/>
              <a:t>                 </a:t>
            </a:r>
            <a:endParaRPr lang="zh-CN" altLang="zh-CN" sz="2000" b="1" dirty="0"/>
          </a:p>
          <a:p>
            <a:pPr marL="400050" lvl="1" indent="0">
              <a:buNone/>
            </a:pPr>
            <a:r>
              <a:rPr lang="en-US" altLang="zh-CN" sz="2000" b="1" dirty="0"/>
              <a:t>f(x</a:t>
            </a:r>
            <a:r>
              <a:rPr lang="en-US" altLang="zh-CN" sz="2000" b="1" dirty="0" smtClean="0"/>
              <a:t>, y</a:t>
            </a:r>
            <a:r>
              <a:rPr lang="en-US" altLang="zh-CN" sz="2000" b="1" dirty="0"/>
              <a:t>);                                   //y</a:t>
            </a:r>
            <a:r>
              <a:rPr lang="zh-CN" altLang="zh-CN" sz="2000" b="1" dirty="0"/>
              <a:t>是非常量实参</a:t>
            </a:r>
          </a:p>
          <a:p>
            <a:pPr marL="457200" lvl="1" indent="0">
              <a:buNone/>
            </a:pPr>
            <a:endParaRPr lang="zh-CN" altLang="zh-CN" sz="2200" dirty="0"/>
          </a:p>
          <a:p>
            <a:pPr lvl="1"/>
            <a:endParaRPr lang="zh-CN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48326" y="116632"/>
            <a:ext cx="8229600" cy="69103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</a:rPr>
              <a:t>2.9.6  </a:t>
            </a:r>
            <a:r>
              <a:rPr lang="zh-CN" altLang="zh-CN" sz="3600" b="1" kern="1200" dirty="0">
                <a:solidFill>
                  <a:srgbClr val="C00000"/>
                </a:solidFill>
              </a:rPr>
              <a:t>函数与</a:t>
            </a:r>
            <a:r>
              <a:rPr lang="en-US" altLang="zh-CN" sz="3600" b="1" kern="1200" dirty="0" err="1">
                <a:solidFill>
                  <a:srgbClr val="C00000"/>
                </a:solidFill>
              </a:rPr>
              <a:t>const</a:t>
            </a:r>
            <a:r>
              <a:rPr lang="zh-CN" altLang="zh-CN" sz="3600" b="1" kern="1200" dirty="0">
                <a:solidFill>
                  <a:srgbClr val="C00000"/>
                </a:solidFill>
              </a:rPr>
              <a:t>和</a:t>
            </a:r>
            <a:r>
              <a:rPr lang="en-US" altLang="zh-CN" sz="3600" b="1" kern="1200" dirty="0" err="1">
                <a:solidFill>
                  <a:srgbClr val="C00000"/>
                </a:solidFill>
              </a:rPr>
              <a:t>constexpr</a:t>
            </a:r>
            <a:endParaRPr lang="en-US" altLang="zh-CN" sz="3600" b="1" kern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51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680" y="1268760"/>
            <a:ext cx="8671792" cy="489654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 smtClean="0">
                <a:solidFill>
                  <a:srgbClr val="0000CC"/>
                </a:solidFill>
              </a:rPr>
              <a:t>2. </a:t>
            </a:r>
            <a:r>
              <a:rPr lang="zh-CN" altLang="zh-CN" sz="2800" b="1" dirty="0" smtClean="0">
                <a:solidFill>
                  <a:srgbClr val="0000CC"/>
                </a:solidFill>
              </a:rPr>
              <a:t>形参</a:t>
            </a:r>
            <a:r>
              <a:rPr lang="zh-CN" altLang="zh-CN" sz="2800" b="1" dirty="0">
                <a:solidFill>
                  <a:srgbClr val="0000CC"/>
                </a:solidFill>
              </a:rPr>
              <a:t>是底层</a:t>
            </a:r>
            <a:r>
              <a:rPr lang="en-US" altLang="zh-CN" sz="2800" b="1" dirty="0" err="1">
                <a:solidFill>
                  <a:srgbClr val="0000CC"/>
                </a:solidFill>
              </a:rPr>
              <a:t>const</a:t>
            </a:r>
            <a:endParaRPr lang="en-US" altLang="zh-CN" sz="2800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zh-CN" altLang="en-US" sz="24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）底层</a:t>
            </a:r>
            <a:r>
              <a:rPr lang="en-US" altLang="zh-CN" sz="2400" b="1" dirty="0" err="1">
                <a:solidFill>
                  <a:srgbClr val="FF0000"/>
                </a:solidFill>
              </a:rPr>
              <a:t>const</a:t>
            </a:r>
            <a:r>
              <a:rPr lang="zh-CN" altLang="en-US" sz="2400" b="1" dirty="0">
                <a:solidFill>
                  <a:srgbClr val="FF0000"/>
                </a:solidFill>
              </a:rPr>
              <a:t>复制规则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lvl="1"/>
            <a:r>
              <a:rPr lang="zh-CN" altLang="zh-CN" sz="2200" b="1" dirty="0"/>
              <a:t>同类型的底层</a:t>
            </a:r>
            <a:r>
              <a:rPr lang="en-US" altLang="zh-CN" sz="2200" b="1" dirty="0"/>
              <a:t> </a:t>
            </a:r>
            <a:r>
              <a:rPr lang="en-US" altLang="zh-CN" sz="2200" b="1" dirty="0" err="1"/>
              <a:t>const</a:t>
            </a:r>
            <a:r>
              <a:rPr lang="en-US" altLang="zh-CN" sz="2200" b="1" dirty="0"/>
              <a:t> </a:t>
            </a:r>
            <a:r>
              <a:rPr lang="zh-CN" altLang="zh-CN" sz="2200" b="1" dirty="0"/>
              <a:t>或者能够转换为相同的数据类型才能够</a:t>
            </a:r>
            <a:r>
              <a:rPr lang="zh-CN" altLang="zh-CN" sz="2200" b="1" dirty="0" smtClean="0"/>
              <a:t>复制</a:t>
            </a:r>
            <a:r>
              <a:rPr lang="zh-CN" altLang="en-US" sz="2200" b="1" dirty="0" smtClean="0"/>
              <a:t>。</a:t>
            </a:r>
            <a:endParaRPr lang="en-US" altLang="zh-CN" sz="2200" b="1" dirty="0" smtClean="0"/>
          </a:p>
          <a:p>
            <a:pPr lvl="1"/>
            <a:r>
              <a:rPr lang="zh-CN" altLang="zh-CN" sz="2200" b="1" dirty="0" smtClean="0"/>
              <a:t>非常</a:t>
            </a:r>
            <a:r>
              <a:rPr lang="zh-CN" altLang="zh-CN" sz="2200" b="1" dirty="0"/>
              <a:t>量能够转换成常量，但常量不能转换为非常量。</a:t>
            </a:r>
            <a:r>
              <a:rPr lang="zh-CN" altLang="zh-CN" sz="2200" b="1" dirty="0" smtClean="0"/>
              <a:t>例如</a:t>
            </a:r>
            <a:r>
              <a:rPr lang="zh-CN" altLang="en-US" sz="2200" b="1" dirty="0" smtClean="0"/>
              <a:t>：</a:t>
            </a:r>
            <a:endParaRPr lang="zh-CN" altLang="zh-CN" sz="2200" b="1" dirty="0"/>
          </a:p>
          <a:p>
            <a:pPr marL="800100" lvl="2" indent="0">
              <a:buNone/>
            </a:pPr>
            <a:r>
              <a:rPr lang="en-US" altLang="zh-CN" sz="1800" b="1" dirty="0"/>
              <a:t>int 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 = 10, </a:t>
            </a:r>
            <a:r>
              <a:rPr lang="en-US" altLang="zh-CN" sz="1800" b="1" dirty="0" err="1"/>
              <a:t>const</a:t>
            </a:r>
            <a:r>
              <a:rPr lang="en-US" altLang="zh-CN" sz="1800" b="1" dirty="0"/>
              <a:t> j = 10;</a:t>
            </a:r>
            <a:endParaRPr lang="zh-CN" altLang="zh-CN" sz="1800" b="1" dirty="0"/>
          </a:p>
          <a:p>
            <a:pPr marL="800100" lvl="2" indent="0">
              <a:buNone/>
            </a:pPr>
            <a:r>
              <a:rPr lang="en-US" altLang="zh-CN" sz="1800" b="1" dirty="0" err="1"/>
              <a:t>const</a:t>
            </a:r>
            <a:r>
              <a:rPr lang="en-US" altLang="zh-CN" sz="1800" b="1" dirty="0"/>
              <a:t> int *p1 = &amp;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;      </a:t>
            </a:r>
            <a:r>
              <a:rPr lang="en-US" altLang="zh-CN" sz="1800" b="1" dirty="0" smtClean="0"/>
              <a:t>	//</a:t>
            </a:r>
            <a:r>
              <a:rPr lang="zh-CN" altLang="zh-CN" sz="1800" b="1" dirty="0"/>
              <a:t>正确</a:t>
            </a:r>
          </a:p>
          <a:p>
            <a:pPr marL="800100" lvl="2" indent="0">
              <a:buNone/>
            </a:pPr>
            <a:r>
              <a:rPr lang="en-US" altLang="zh-CN" sz="1800" b="1" dirty="0" err="1"/>
              <a:t>const</a:t>
            </a:r>
            <a:r>
              <a:rPr lang="en-US" altLang="zh-CN" sz="1800" b="1" dirty="0"/>
              <a:t> int *p2 = &amp;j;      </a:t>
            </a:r>
            <a:r>
              <a:rPr lang="en-US" altLang="zh-CN" sz="1800" b="1" dirty="0" smtClean="0"/>
              <a:t>	//</a:t>
            </a:r>
            <a:r>
              <a:rPr lang="zh-CN" altLang="zh-CN" sz="1800" b="1" dirty="0"/>
              <a:t>正确</a:t>
            </a:r>
          </a:p>
          <a:p>
            <a:pPr marL="800100" lvl="2" indent="0">
              <a:buNone/>
            </a:pPr>
            <a:r>
              <a:rPr lang="en-US" altLang="zh-CN" sz="1800" b="1" dirty="0" err="1"/>
              <a:t>const</a:t>
            </a:r>
            <a:r>
              <a:rPr lang="en-US" altLang="zh-CN" sz="1800" b="1" dirty="0"/>
              <a:t> int &amp;r1 =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;       </a:t>
            </a:r>
            <a:r>
              <a:rPr lang="en-US" altLang="zh-CN" sz="1800" b="1" dirty="0" smtClean="0"/>
              <a:t>	//</a:t>
            </a:r>
            <a:r>
              <a:rPr lang="zh-CN" altLang="zh-CN" sz="1800" b="1" dirty="0"/>
              <a:t>正确</a:t>
            </a:r>
          </a:p>
          <a:p>
            <a:pPr marL="800100" lvl="2" indent="0">
              <a:buNone/>
            </a:pPr>
            <a:r>
              <a:rPr lang="en-US" altLang="zh-CN" sz="1800" b="1" dirty="0" err="1"/>
              <a:t>const</a:t>
            </a:r>
            <a:r>
              <a:rPr lang="en-US" altLang="zh-CN" sz="1800" b="1" dirty="0"/>
              <a:t> int &amp;r2 = 10;      </a:t>
            </a:r>
            <a:r>
              <a:rPr lang="en-US" altLang="zh-CN" sz="1800" b="1" dirty="0" smtClean="0"/>
              <a:t>	//</a:t>
            </a:r>
            <a:r>
              <a:rPr lang="zh-CN" altLang="zh-CN" sz="1800" b="1" dirty="0"/>
              <a:t>正确</a:t>
            </a:r>
          </a:p>
          <a:p>
            <a:pPr marL="800100" lvl="2" indent="0">
              <a:buNone/>
            </a:pPr>
            <a:r>
              <a:rPr lang="en-US" altLang="zh-CN" sz="1800" b="1" dirty="0"/>
              <a:t>int *p3 = p1;    </a:t>
            </a:r>
            <a:r>
              <a:rPr lang="en-US" altLang="zh-CN" sz="1800" b="1" dirty="0" smtClean="0"/>
              <a:t>		//</a:t>
            </a:r>
            <a:r>
              <a:rPr lang="zh-CN" altLang="zh-CN" sz="1800" b="1" dirty="0"/>
              <a:t>错误</a:t>
            </a:r>
          </a:p>
          <a:p>
            <a:pPr marL="800100" lvl="2" indent="0">
              <a:buNone/>
            </a:pPr>
            <a:r>
              <a:rPr lang="en-US" altLang="zh-CN" sz="1800" b="1" dirty="0"/>
              <a:t>int &amp;r3 = r1;     </a:t>
            </a:r>
            <a:r>
              <a:rPr lang="en-US" altLang="zh-CN" sz="1800" b="1" dirty="0" smtClean="0"/>
              <a:t>		//</a:t>
            </a:r>
            <a:r>
              <a:rPr lang="zh-CN" altLang="zh-CN" sz="1800" b="1" dirty="0"/>
              <a:t>错误</a:t>
            </a:r>
          </a:p>
          <a:p>
            <a:pPr marL="800100" lvl="2" indent="0">
              <a:buNone/>
            </a:pPr>
            <a:r>
              <a:rPr lang="en-US" altLang="zh-CN" sz="1800" b="1" dirty="0"/>
              <a:t>int &amp;r4 = r2;      </a:t>
            </a:r>
            <a:r>
              <a:rPr lang="en-US" altLang="zh-CN" sz="1800" b="1" dirty="0" smtClean="0"/>
              <a:t>		//</a:t>
            </a:r>
            <a:r>
              <a:rPr lang="zh-CN" altLang="zh-CN" sz="1800" b="1" dirty="0" smtClean="0"/>
              <a:t>错误</a:t>
            </a:r>
            <a:endParaRPr lang="zh-CN" altLang="zh-CN" sz="1800" b="1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</a:rPr>
              <a:t>2.9.6  </a:t>
            </a:r>
            <a:r>
              <a:rPr lang="zh-CN" altLang="zh-CN" sz="3600" b="1" kern="1200" dirty="0">
                <a:solidFill>
                  <a:srgbClr val="C00000"/>
                </a:solidFill>
              </a:rPr>
              <a:t>函数与</a:t>
            </a:r>
            <a:r>
              <a:rPr lang="en-US" altLang="zh-CN" sz="3600" b="1" kern="1200" dirty="0" err="1">
                <a:solidFill>
                  <a:srgbClr val="C00000"/>
                </a:solidFill>
              </a:rPr>
              <a:t>const</a:t>
            </a:r>
            <a:r>
              <a:rPr lang="zh-CN" altLang="zh-CN" sz="3600" b="1" kern="1200" dirty="0">
                <a:solidFill>
                  <a:srgbClr val="C00000"/>
                </a:solidFill>
              </a:rPr>
              <a:t>和</a:t>
            </a:r>
            <a:r>
              <a:rPr lang="en-US" altLang="zh-CN" sz="3600" b="1" kern="1200" dirty="0" err="1">
                <a:solidFill>
                  <a:srgbClr val="C00000"/>
                </a:solidFill>
              </a:rPr>
              <a:t>constexpr</a:t>
            </a:r>
            <a:endParaRPr lang="en-US" altLang="zh-CN" sz="3600" b="1" kern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80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28222"/>
            <a:ext cx="4680520" cy="5112568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200" b="1" dirty="0">
                <a:solidFill>
                  <a:srgbClr val="0000CC"/>
                </a:solidFill>
              </a:rPr>
              <a:t>【例</a:t>
            </a:r>
            <a:r>
              <a:rPr lang="en-US" altLang="zh-CN" sz="2200" b="1" dirty="0">
                <a:solidFill>
                  <a:srgbClr val="0000CC"/>
                </a:solidFill>
              </a:rPr>
              <a:t>2-25</a:t>
            </a:r>
            <a:r>
              <a:rPr lang="zh-CN" altLang="zh-CN" sz="2200" b="1" dirty="0">
                <a:solidFill>
                  <a:srgbClr val="0000CC"/>
                </a:solidFill>
              </a:rPr>
              <a:t>】</a:t>
            </a:r>
            <a:r>
              <a:rPr lang="en-US" altLang="zh-CN" sz="2200" b="1" dirty="0">
                <a:solidFill>
                  <a:srgbClr val="0000CC"/>
                </a:solidFill>
              </a:rPr>
              <a:t>//Eg2-25.cpp</a:t>
            </a:r>
            <a:endParaRPr lang="zh-CN" altLang="zh-CN" sz="2200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sz="1800" b="1" dirty="0"/>
              <a:t>#include &lt;</a:t>
            </a:r>
            <a:r>
              <a:rPr lang="en-US" altLang="zh-CN" sz="1800" b="1" dirty="0" err="1"/>
              <a:t>iostream</a:t>
            </a:r>
            <a:r>
              <a:rPr lang="en-US" altLang="zh-CN" sz="1800" b="1" dirty="0"/>
              <a:t>&gt;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using namespace </a:t>
            </a:r>
            <a:r>
              <a:rPr lang="en-US" altLang="zh-CN" sz="1800" b="1" dirty="0" err="1"/>
              <a:t>std</a:t>
            </a:r>
            <a:r>
              <a:rPr lang="en-US" altLang="zh-CN" sz="1800" b="1" dirty="0"/>
              <a:t>;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void fp1(</a:t>
            </a:r>
            <a:r>
              <a:rPr lang="en-US" altLang="zh-CN" sz="1800" b="1" dirty="0" err="1"/>
              <a:t>const</a:t>
            </a:r>
            <a:r>
              <a:rPr lang="en-US" altLang="zh-CN" sz="1800" b="1" dirty="0"/>
              <a:t> int *ap1){}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void fp2(int *ap2) {}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void fr1(</a:t>
            </a:r>
            <a:r>
              <a:rPr lang="en-US" altLang="zh-CN" sz="1800" b="1" dirty="0" err="1"/>
              <a:t>const</a:t>
            </a:r>
            <a:r>
              <a:rPr lang="en-US" altLang="zh-CN" sz="1800" b="1" dirty="0"/>
              <a:t> int &amp; ar1)</a:t>
            </a:r>
          </a:p>
          <a:p>
            <a:pPr marL="0" indent="0">
              <a:buNone/>
            </a:pPr>
            <a:r>
              <a:rPr lang="en-US" altLang="zh-CN" sz="1800" b="1" dirty="0"/>
              <a:t> {     </a:t>
            </a:r>
            <a:r>
              <a:rPr lang="en-US" altLang="zh-CN" sz="1800" b="1" dirty="0" err="1"/>
              <a:t>cout</a:t>
            </a:r>
            <a:r>
              <a:rPr lang="en-US" altLang="zh-CN" sz="1800" b="1" dirty="0"/>
              <a:t> &lt;&lt; "fr1" &lt;&lt; </a:t>
            </a:r>
            <a:r>
              <a:rPr lang="en-US" altLang="zh-CN" sz="1800" b="1" dirty="0" err="1"/>
              <a:t>endl</a:t>
            </a:r>
            <a:r>
              <a:rPr lang="en-US" altLang="zh-CN" sz="1800" b="1" dirty="0"/>
              <a:t>; }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void fr2(int &amp;ar2)</a:t>
            </a:r>
          </a:p>
          <a:p>
            <a:pPr marL="0" indent="0">
              <a:buNone/>
            </a:pPr>
            <a:r>
              <a:rPr lang="en-US" altLang="zh-CN" sz="1800" b="1" dirty="0"/>
              <a:t> {     </a:t>
            </a:r>
            <a:r>
              <a:rPr lang="en-US" altLang="zh-CN" sz="1800" b="1" dirty="0" err="1"/>
              <a:t>cout</a:t>
            </a:r>
            <a:r>
              <a:rPr lang="en-US" altLang="zh-CN" sz="1800" b="1" dirty="0"/>
              <a:t> &lt;&lt; "fr2" &lt;&lt; </a:t>
            </a:r>
            <a:r>
              <a:rPr lang="en-US" altLang="zh-CN" sz="1800" b="1" dirty="0" err="1"/>
              <a:t>endl</a:t>
            </a:r>
            <a:r>
              <a:rPr lang="en-US" altLang="zh-CN" sz="1800" b="1" dirty="0"/>
              <a:t>; }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void main() {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	int 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 = 10;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	</a:t>
            </a:r>
            <a:r>
              <a:rPr lang="en-US" altLang="zh-CN" sz="1800" b="1" dirty="0" err="1"/>
              <a:t>const</a:t>
            </a:r>
            <a:r>
              <a:rPr lang="en-US" altLang="zh-CN" sz="1800" b="1" dirty="0"/>
              <a:t> int j = 10;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	int *p1;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	</a:t>
            </a:r>
            <a:r>
              <a:rPr lang="en-US" altLang="zh-CN" sz="1800" b="1" dirty="0" err="1"/>
              <a:t>const</a:t>
            </a:r>
            <a:r>
              <a:rPr lang="en-US" altLang="zh-CN" sz="1800" b="1" dirty="0"/>
              <a:t> int *p2;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	</a:t>
            </a:r>
            <a:r>
              <a:rPr lang="en-US" altLang="zh-CN" sz="1800" b="1" dirty="0" err="1"/>
              <a:t>const</a:t>
            </a:r>
            <a:r>
              <a:rPr lang="en-US" altLang="zh-CN" sz="1800" b="1" dirty="0"/>
              <a:t> int *</a:t>
            </a:r>
            <a:r>
              <a:rPr lang="en-US" altLang="zh-CN" sz="1800" b="1" dirty="0" err="1"/>
              <a:t>const</a:t>
            </a:r>
            <a:r>
              <a:rPr lang="en-US" altLang="zh-CN" sz="1800" b="1" dirty="0"/>
              <a:t> p3=&amp;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;</a:t>
            </a:r>
            <a:endParaRPr lang="zh-CN" altLang="zh-CN" sz="1800" b="1" dirty="0"/>
          </a:p>
          <a:p>
            <a:pPr marL="0" indent="0">
              <a:buNone/>
            </a:pPr>
            <a:endParaRPr lang="zh-CN" altLang="en-US" sz="1600" b="1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</a:rPr>
              <a:t>2.9.6  </a:t>
            </a:r>
            <a:r>
              <a:rPr lang="zh-CN" altLang="zh-CN" sz="3600" b="1" kern="1200" dirty="0">
                <a:solidFill>
                  <a:srgbClr val="C00000"/>
                </a:solidFill>
              </a:rPr>
              <a:t>函数与</a:t>
            </a:r>
            <a:r>
              <a:rPr lang="en-US" altLang="zh-CN" sz="3600" b="1" kern="1200" dirty="0" err="1">
                <a:solidFill>
                  <a:srgbClr val="C00000"/>
                </a:solidFill>
              </a:rPr>
              <a:t>const</a:t>
            </a:r>
            <a:r>
              <a:rPr lang="zh-CN" altLang="zh-CN" sz="3600" b="1" kern="1200" dirty="0">
                <a:solidFill>
                  <a:srgbClr val="C00000"/>
                </a:solidFill>
              </a:rPr>
              <a:t>和</a:t>
            </a:r>
            <a:r>
              <a:rPr lang="en-US" altLang="zh-CN" sz="3600" b="1" kern="1200" dirty="0" err="1">
                <a:solidFill>
                  <a:srgbClr val="C00000"/>
                </a:solidFill>
              </a:rPr>
              <a:t>constexpr</a:t>
            </a:r>
            <a:endParaRPr lang="en-US" altLang="zh-CN" sz="3600" b="1" kern="1200" dirty="0">
              <a:solidFill>
                <a:srgbClr val="C0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12782" y="2178441"/>
            <a:ext cx="442311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b="1" dirty="0"/>
              <a:t>	fp1(p1); 	</a:t>
            </a:r>
          </a:p>
          <a:p>
            <a:pPr marL="0" indent="0">
              <a:buNone/>
            </a:pPr>
            <a:r>
              <a:rPr lang="en-US" altLang="zh-CN" b="1" dirty="0"/>
              <a:t>             </a:t>
            </a:r>
            <a:r>
              <a:rPr lang="en-US" altLang="zh-CN" b="1" dirty="0" smtClean="0"/>
              <a:t>	fp1(p2</a:t>
            </a:r>
            <a:r>
              <a:rPr lang="en-US" altLang="zh-CN" b="1" dirty="0"/>
              <a:t>);	</a:t>
            </a:r>
          </a:p>
          <a:p>
            <a:pPr marL="0" indent="0">
              <a:buNone/>
            </a:pPr>
            <a:r>
              <a:rPr lang="en-US" altLang="zh-CN" b="1" dirty="0"/>
              <a:t>             </a:t>
            </a:r>
            <a:r>
              <a:rPr lang="en-US" altLang="zh-CN" b="1" dirty="0" smtClean="0"/>
              <a:t>	fp1(p3</a:t>
            </a:r>
            <a:r>
              <a:rPr lang="en-US" altLang="zh-CN" b="1" dirty="0"/>
              <a:t>);   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	fp1(&amp;</a:t>
            </a:r>
            <a:r>
              <a:rPr lang="en-US" altLang="zh-CN" b="1" dirty="0" err="1"/>
              <a:t>i</a:t>
            </a:r>
            <a:r>
              <a:rPr lang="en-US" altLang="zh-CN" b="1" dirty="0"/>
              <a:t>);	</a:t>
            </a:r>
          </a:p>
          <a:p>
            <a:pPr marL="0" indent="0">
              <a:buNone/>
            </a:pPr>
            <a:r>
              <a:rPr lang="en-US" altLang="zh-CN" b="1" dirty="0"/>
              <a:t>             </a:t>
            </a:r>
            <a:r>
              <a:rPr lang="en-US" altLang="zh-CN" b="1" dirty="0" smtClean="0"/>
              <a:t>	fp1</a:t>
            </a:r>
            <a:r>
              <a:rPr lang="en-US" altLang="zh-CN" b="1" dirty="0"/>
              <a:t>(&amp;j);	</a:t>
            </a:r>
          </a:p>
          <a:p>
            <a:pPr marL="0" indent="0">
              <a:buNone/>
            </a:pPr>
            <a:r>
              <a:rPr lang="en-US" altLang="zh-CN" b="1" dirty="0"/>
              <a:t>             </a:t>
            </a:r>
            <a:r>
              <a:rPr lang="en-US" altLang="zh-CN" b="1" dirty="0" smtClean="0"/>
              <a:t>	fp2(p1</a:t>
            </a:r>
            <a:r>
              <a:rPr lang="en-US" altLang="zh-CN" b="1" dirty="0"/>
              <a:t>);   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b="1" dirty="0">
                <a:solidFill>
                  <a:srgbClr val="FF0000"/>
                </a:solidFill>
              </a:rPr>
              <a:t>fp2(p2);             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//</a:t>
            </a:r>
            <a:r>
              <a:rPr lang="zh-CN" altLang="zh-CN" b="1" dirty="0">
                <a:solidFill>
                  <a:srgbClr val="FF0000"/>
                </a:solidFill>
              </a:rPr>
              <a:t>错误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	fp2(p3);              //</a:t>
            </a:r>
            <a:r>
              <a:rPr lang="zh-CN" altLang="zh-CN" b="1" dirty="0">
                <a:solidFill>
                  <a:srgbClr val="FF0000"/>
                </a:solidFill>
              </a:rPr>
              <a:t>错误</a:t>
            </a:r>
          </a:p>
          <a:p>
            <a:pPr marL="0" indent="0">
              <a:buNone/>
            </a:pPr>
            <a:r>
              <a:rPr lang="en-US" altLang="zh-CN" b="1" dirty="0"/>
              <a:t>	fp2(&amp;</a:t>
            </a:r>
            <a:r>
              <a:rPr lang="en-US" altLang="zh-CN" b="1" dirty="0" err="1"/>
              <a:t>i</a:t>
            </a:r>
            <a:r>
              <a:rPr lang="en-US" altLang="zh-CN" b="1" dirty="0"/>
              <a:t>);                               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b="1" dirty="0">
                <a:solidFill>
                  <a:srgbClr val="FF0000"/>
                </a:solidFill>
              </a:rPr>
              <a:t>fp2(&amp;j);              </a:t>
            </a:r>
            <a:r>
              <a:rPr lang="en-US" altLang="zh-CN" b="1" dirty="0" smtClean="0">
                <a:solidFill>
                  <a:srgbClr val="FF0000"/>
                </a:solidFill>
              </a:rPr>
              <a:t> //</a:t>
            </a:r>
            <a:r>
              <a:rPr lang="zh-CN" altLang="zh-CN" b="1" dirty="0">
                <a:solidFill>
                  <a:srgbClr val="FF0000"/>
                </a:solidFill>
              </a:rPr>
              <a:t>错误</a:t>
            </a:r>
          </a:p>
          <a:p>
            <a:pPr marL="0" indent="0">
              <a:buNone/>
            </a:pPr>
            <a:r>
              <a:rPr lang="en-US" altLang="zh-CN" b="1" dirty="0"/>
              <a:t>	fr1(</a:t>
            </a:r>
            <a:r>
              <a:rPr lang="en-US" altLang="zh-CN" b="1" dirty="0" err="1"/>
              <a:t>i</a:t>
            </a:r>
            <a:r>
              <a:rPr lang="en-US" altLang="zh-CN" b="1" dirty="0"/>
              <a:t>);         </a:t>
            </a:r>
          </a:p>
          <a:p>
            <a:pPr marL="0" indent="0">
              <a:buNone/>
            </a:pPr>
            <a:r>
              <a:rPr lang="en-US" altLang="zh-CN" b="1" dirty="0"/>
              <a:t>             </a:t>
            </a:r>
            <a:r>
              <a:rPr lang="en-US" altLang="zh-CN" b="1" dirty="0" smtClean="0"/>
              <a:t>	fr1(j</a:t>
            </a:r>
            <a:r>
              <a:rPr lang="en-US" altLang="zh-CN" b="1" dirty="0"/>
              <a:t>);                   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	fr2(</a:t>
            </a:r>
            <a:r>
              <a:rPr lang="en-US" altLang="zh-CN" b="1" dirty="0" err="1"/>
              <a:t>i</a:t>
            </a:r>
            <a:r>
              <a:rPr lang="en-US" altLang="zh-CN" b="1" dirty="0"/>
              <a:t>);                               </a:t>
            </a:r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b="1" dirty="0">
                <a:solidFill>
                  <a:srgbClr val="FF0000"/>
                </a:solidFill>
              </a:rPr>
              <a:t>fr2(j);                  //</a:t>
            </a:r>
            <a:r>
              <a:rPr lang="zh-CN" altLang="zh-CN" b="1" dirty="0" smtClean="0">
                <a:solidFill>
                  <a:srgbClr val="FF0000"/>
                </a:solidFill>
              </a:rPr>
              <a:t>错误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  </a:t>
            </a:r>
            <a:r>
              <a:rPr lang="en-US" altLang="zh-CN" b="1" dirty="0" smtClean="0"/>
              <a:t>} </a:t>
            </a:r>
            <a:endParaRPr lang="zh-CN" altLang="zh-CN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87964" y="1124745"/>
            <a:ext cx="64363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</a:rPr>
              <a:t>）底层</a:t>
            </a:r>
            <a:r>
              <a:rPr lang="en-US" altLang="zh-CN" sz="2400" b="1" dirty="0" err="1">
                <a:solidFill>
                  <a:srgbClr val="FF0000"/>
                </a:solidFill>
                <a:latin typeface="+mn-lt"/>
                <a:ea typeface="+mn-ea"/>
              </a:rPr>
              <a:t>const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</a:rPr>
              <a:t>复制规则适用于函数参数传递</a:t>
            </a:r>
            <a:endParaRPr lang="zh-CN" altLang="zh-CN" sz="2400" b="1" dirty="0">
              <a:solidFill>
                <a:srgbClr val="FF0000"/>
              </a:solidFill>
              <a:latin typeface="+mn-lt"/>
              <a:ea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907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150387"/>
            <a:ext cx="8568952" cy="537495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400" b="1" dirty="0" smtClean="0">
                <a:solidFill>
                  <a:srgbClr val="0000CC"/>
                </a:solidFill>
              </a:rPr>
              <a:t>3. 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将</a:t>
            </a:r>
            <a:r>
              <a:rPr lang="zh-CN" altLang="en-US" sz="2400" b="1" dirty="0">
                <a:solidFill>
                  <a:srgbClr val="0000CC"/>
                </a:solidFill>
              </a:rPr>
              <a:t>函数返回值指定为引用值</a:t>
            </a:r>
            <a:endParaRPr lang="en-US" altLang="zh-CN" sz="2400" b="1" dirty="0">
              <a:solidFill>
                <a:srgbClr val="0000CC"/>
              </a:solidFill>
            </a:endParaRPr>
          </a:p>
          <a:p>
            <a:pPr lvl="1" eaLnBrk="1" hangingPunct="1"/>
            <a:r>
              <a:rPr lang="zh-CN" altLang="en-US" sz="2200" b="1" dirty="0">
                <a:solidFill>
                  <a:srgbClr val="FF0000"/>
                </a:solidFill>
              </a:rPr>
              <a:t>返回值为引用时，则不能修改返回值．</a:t>
            </a:r>
          </a:p>
          <a:p>
            <a:pPr marL="0" indent="0">
              <a:buNone/>
            </a:pPr>
            <a:r>
              <a:rPr lang="zh-CN" altLang="zh-CN" sz="2000" b="1" dirty="0"/>
              <a:t>【例</a:t>
            </a:r>
            <a:r>
              <a:rPr lang="en-US" altLang="zh-CN" sz="2000" b="1" dirty="0"/>
              <a:t>2-26</a:t>
            </a:r>
            <a:r>
              <a:rPr lang="zh-CN" altLang="zh-CN" sz="2000" b="1" dirty="0"/>
              <a:t>】  返回</a:t>
            </a:r>
            <a:r>
              <a:rPr lang="en-US" altLang="zh-CN" sz="2000" b="1" dirty="0" err="1"/>
              <a:t>const</a:t>
            </a:r>
            <a:r>
              <a:rPr lang="zh-CN" altLang="zh-CN" sz="2000" b="1" dirty="0"/>
              <a:t>引用的函数。</a:t>
            </a:r>
          </a:p>
          <a:p>
            <a:pPr eaLnBrk="1" hangingPunct="1">
              <a:buFontTx/>
              <a:buNone/>
            </a:pPr>
            <a:r>
              <a:rPr lang="en-US" altLang="zh-CN" sz="2000" b="1" dirty="0"/>
              <a:t>#include&lt;</a:t>
            </a:r>
            <a:r>
              <a:rPr lang="en-US" altLang="zh-CN" sz="2000" b="1" dirty="0" err="1"/>
              <a:t>iostream</a:t>
            </a:r>
            <a:r>
              <a:rPr lang="en-US" altLang="zh-CN" sz="2000" b="1" dirty="0"/>
              <a:t>&gt;</a:t>
            </a:r>
          </a:p>
          <a:p>
            <a:pPr eaLnBrk="1" hangingPunct="1">
              <a:buFontTx/>
              <a:buNone/>
            </a:pPr>
            <a:r>
              <a:rPr lang="en-US" altLang="zh-CN" sz="2000" b="1" dirty="0"/>
              <a:t>#using namespace </a:t>
            </a:r>
            <a:r>
              <a:rPr lang="en-US" altLang="zh-CN" sz="2000" b="1" dirty="0" err="1"/>
              <a:t>std</a:t>
            </a:r>
            <a:r>
              <a:rPr lang="en-US" altLang="zh-CN" sz="2000" b="1" dirty="0"/>
              <a:t>;</a:t>
            </a:r>
          </a:p>
          <a:p>
            <a:pPr eaLnBrk="1" hangingPunct="1">
              <a:buFontTx/>
              <a:buNone/>
            </a:pPr>
            <a:r>
              <a:rPr lang="en-US" altLang="zh-CN" sz="2000" b="1" dirty="0" err="1"/>
              <a:t>const</a:t>
            </a:r>
            <a:r>
              <a:rPr lang="en-US" altLang="zh-CN" sz="2000" b="1" dirty="0"/>
              <a:t> int&amp; index(int x[],int n){</a:t>
            </a:r>
          </a:p>
          <a:p>
            <a:pPr eaLnBrk="1" hangingPunct="1">
              <a:buFontTx/>
              <a:buNone/>
            </a:pPr>
            <a:r>
              <a:rPr lang="en-US" altLang="zh-CN" sz="2000" b="1" dirty="0"/>
              <a:t>	return x[n];</a:t>
            </a:r>
          </a:p>
          <a:p>
            <a:pPr eaLnBrk="1" hangingPunct="1">
              <a:buFontTx/>
              <a:buNone/>
            </a:pPr>
            <a:r>
              <a:rPr lang="en-US" altLang="zh-CN" sz="2000" b="1" dirty="0"/>
              <a:t>}</a:t>
            </a:r>
          </a:p>
          <a:p>
            <a:pPr eaLnBrk="1" hangingPunct="1">
              <a:buFontTx/>
              <a:buNone/>
            </a:pPr>
            <a:r>
              <a:rPr lang="en-US" altLang="zh-CN" sz="2000" b="1" dirty="0"/>
              <a:t>void main(){</a:t>
            </a:r>
          </a:p>
          <a:p>
            <a:pPr eaLnBrk="1" hangingPunct="1">
              <a:buFontTx/>
              <a:buNone/>
            </a:pPr>
            <a:r>
              <a:rPr lang="en-US" altLang="zh-CN" sz="2000" b="1" dirty="0"/>
              <a:t>	int a[]={0,1,2,3,4,5,6,7,8,9};</a:t>
            </a:r>
          </a:p>
          <a:p>
            <a:pPr eaLnBrk="1" hangingPunct="1">
              <a:buFontTx/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&lt;&lt;index(a,6)&lt;&lt;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;</a:t>
            </a:r>
          </a:p>
          <a:p>
            <a:pPr eaLnBrk="1" hangingPunct="1">
              <a:buFontTx/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>
                <a:solidFill>
                  <a:srgbClr val="FF0000"/>
                </a:solidFill>
              </a:rPr>
              <a:t>index(a,2)=90;             		//</a:t>
            </a:r>
            <a:r>
              <a:rPr lang="zh-CN" altLang="en-US" sz="2000" b="1" dirty="0">
                <a:solidFill>
                  <a:srgbClr val="FF0000"/>
                </a:solidFill>
              </a:rPr>
              <a:t>错误</a:t>
            </a:r>
          </a:p>
          <a:p>
            <a:pPr eaLnBrk="1" hangingPunct="1">
              <a:buFontTx/>
              <a:buNone/>
            </a:pPr>
            <a:r>
              <a:rPr lang="zh-CN" altLang="en-US" sz="2000" b="1" dirty="0"/>
              <a:t>	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&lt;&lt;a[2]&lt;&lt;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;</a:t>
            </a:r>
          </a:p>
          <a:p>
            <a:pPr eaLnBrk="1" hangingPunct="1">
              <a:buFontTx/>
              <a:buNone/>
            </a:pPr>
            <a:r>
              <a:rPr lang="en-US" altLang="zh-CN" sz="2000" b="1" dirty="0"/>
              <a:t>}</a:t>
            </a:r>
            <a:endParaRPr lang="zh-CN" altLang="en-US" sz="2000" b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</a:rPr>
              <a:t>2.9.6  </a:t>
            </a:r>
            <a:r>
              <a:rPr lang="zh-CN" altLang="zh-CN" sz="3600" b="1" kern="1200" dirty="0">
                <a:solidFill>
                  <a:srgbClr val="C00000"/>
                </a:solidFill>
              </a:rPr>
              <a:t>函数与</a:t>
            </a:r>
            <a:r>
              <a:rPr lang="en-US" altLang="zh-CN" sz="3600" b="1" kern="1200" dirty="0" err="1">
                <a:solidFill>
                  <a:srgbClr val="C00000"/>
                </a:solidFill>
              </a:rPr>
              <a:t>const</a:t>
            </a:r>
            <a:r>
              <a:rPr lang="zh-CN" altLang="zh-CN" sz="3600" b="1" kern="1200" dirty="0">
                <a:solidFill>
                  <a:srgbClr val="C00000"/>
                </a:solidFill>
              </a:rPr>
              <a:t>和</a:t>
            </a:r>
            <a:r>
              <a:rPr lang="en-US" altLang="zh-CN" sz="3600" b="1" kern="1200" dirty="0" err="1">
                <a:solidFill>
                  <a:srgbClr val="C00000"/>
                </a:solidFill>
              </a:rPr>
              <a:t>constexpr</a:t>
            </a:r>
            <a:endParaRPr lang="zh-CN" altLang="en-US" sz="3600" b="1" kern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14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4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4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49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49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49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097360"/>
            <a:ext cx="9144000" cy="576064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>
                <a:solidFill>
                  <a:srgbClr val="0000CC"/>
                </a:solidFill>
              </a:rPr>
              <a:t>4. </a:t>
            </a:r>
            <a:r>
              <a:rPr lang="en-US" altLang="zh-CN" sz="2800" b="1" dirty="0" err="1" smtClean="0">
                <a:solidFill>
                  <a:srgbClr val="0000CC"/>
                </a:solidFill>
              </a:rPr>
              <a:t>constexpr</a:t>
            </a:r>
            <a:r>
              <a:rPr lang="zh-CN" altLang="en-US" sz="2800" b="1" dirty="0">
                <a:solidFill>
                  <a:srgbClr val="0000CC"/>
                </a:solidFill>
              </a:rPr>
              <a:t>与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函数</a:t>
            </a:r>
            <a:r>
              <a:rPr lang="en-US" altLang="zh-CN" sz="2800" b="1" dirty="0" smtClean="0">
                <a:solidFill>
                  <a:srgbClr val="0000CC"/>
                </a:solidFill>
              </a:rPr>
              <a:t>(C++11)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zh-CN" sz="2400" b="1" dirty="0" smtClean="0"/>
              <a:t>用</a:t>
            </a:r>
            <a:r>
              <a:rPr lang="en-US" altLang="zh-CN" sz="2400" b="1" dirty="0" err="1"/>
              <a:t>constexpr</a:t>
            </a:r>
            <a:r>
              <a:rPr lang="zh-CN" altLang="zh-CN" sz="2400" b="1" dirty="0"/>
              <a:t>限定函数则与</a:t>
            </a:r>
            <a:r>
              <a:rPr lang="en-US" altLang="zh-CN" sz="2400" b="1" dirty="0" err="1"/>
              <a:t>const</a:t>
            </a:r>
            <a:r>
              <a:rPr lang="zh-CN" altLang="zh-CN" sz="2400" b="1" dirty="0"/>
              <a:t>有两点</a:t>
            </a:r>
            <a:r>
              <a:rPr lang="zh-CN" altLang="en-US" sz="2400" b="1" dirty="0"/>
              <a:t>区别</a:t>
            </a:r>
            <a:r>
              <a:rPr lang="zh-CN" altLang="zh-CN" sz="2400" b="1" dirty="0"/>
              <a:t>：</a:t>
            </a:r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zh-CN" sz="2000" b="1" dirty="0"/>
              <a:t>（</a:t>
            </a:r>
            <a:r>
              <a:rPr lang="en-US" altLang="zh-CN" sz="2000" b="1" dirty="0"/>
              <a:t>1</a:t>
            </a:r>
            <a:r>
              <a:rPr lang="zh-CN" altLang="zh-CN" sz="2000" b="1" dirty="0"/>
              <a:t>）</a:t>
            </a:r>
            <a:r>
              <a:rPr lang="zh-CN" altLang="zh-CN" sz="2000" b="1" dirty="0" smtClean="0"/>
              <a:t>如需在</a:t>
            </a:r>
            <a:r>
              <a:rPr lang="zh-CN" altLang="zh-CN" sz="2000" b="1" dirty="0"/>
              <a:t>编译期间就确定常量值（如数组下标），最好使用</a:t>
            </a:r>
            <a:r>
              <a:rPr lang="en-US" altLang="zh-CN" sz="2000" b="1" dirty="0" err="1"/>
              <a:t>constexpr</a:t>
            </a:r>
            <a:r>
              <a:rPr lang="zh-CN" altLang="zh-CN" sz="2000" b="1" dirty="0"/>
              <a:t>函数而非</a:t>
            </a:r>
            <a:r>
              <a:rPr lang="en-US" altLang="zh-CN" sz="2000" b="1" dirty="0" err="1"/>
              <a:t>const</a:t>
            </a:r>
            <a:r>
              <a:rPr lang="zh-CN" altLang="zh-CN" sz="2000" b="1" dirty="0"/>
              <a:t>函数。</a:t>
            </a:r>
            <a:r>
              <a:rPr lang="zh-CN" altLang="zh-CN" sz="2000" b="1" dirty="0" smtClean="0"/>
              <a:t>只要传入的参数</a:t>
            </a:r>
            <a:r>
              <a:rPr lang="zh-CN" altLang="zh-CN" sz="2000" b="1" dirty="0"/>
              <a:t>都能够在编译期确定，</a:t>
            </a:r>
            <a:r>
              <a:rPr lang="en-US" altLang="zh-CN" sz="2000" b="1" dirty="0" err="1" smtClean="0"/>
              <a:t>constexpr</a:t>
            </a:r>
            <a:r>
              <a:rPr lang="zh-CN" altLang="zh-CN" sz="2000" b="1" dirty="0" smtClean="0"/>
              <a:t>函数就</a:t>
            </a:r>
            <a:r>
              <a:rPr lang="zh-CN" altLang="zh-CN" sz="2000" b="1" dirty="0"/>
              <a:t>能够在编译期计算出函数值。但是，如果有任何一个参数的值不能在编译期知道，就会产生调用错误。</a:t>
            </a:r>
            <a:endParaRPr lang="en-US" altLang="zh-CN" sz="2000" b="1" dirty="0"/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zh-CN" sz="2000" b="1" dirty="0" smtClean="0"/>
              <a:t>（</a:t>
            </a:r>
            <a:r>
              <a:rPr lang="en-US" altLang="zh-CN" sz="2000" b="1" dirty="0"/>
              <a:t>2</a:t>
            </a:r>
            <a:r>
              <a:rPr lang="zh-CN" altLang="zh-CN" sz="2000" b="1" dirty="0"/>
              <a:t>）当使用了不能够在编译期间确定的参数调用</a:t>
            </a:r>
            <a:r>
              <a:rPr lang="en-US" altLang="zh-CN" sz="2000" b="1" dirty="0" err="1"/>
              <a:t>constexpr</a:t>
            </a:r>
            <a:r>
              <a:rPr lang="zh-CN" altLang="zh-CN" sz="2000" b="1" dirty="0"/>
              <a:t>函数时，该函数得就会像一个普通的函数一样，在运行期计算它的值</a:t>
            </a:r>
            <a:r>
              <a:rPr lang="zh-CN" altLang="zh-CN" sz="2000" b="1" dirty="0" smtClean="0"/>
              <a:t>。</a:t>
            </a:r>
            <a:endParaRPr lang="en-US" altLang="zh-CN" sz="20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 smtClean="0"/>
              <a:t>	#</a:t>
            </a:r>
            <a:r>
              <a:rPr lang="en-US" altLang="zh-CN" sz="1600" b="1" dirty="0"/>
              <a:t>include&lt;</a:t>
            </a:r>
            <a:r>
              <a:rPr lang="en-US" altLang="zh-CN" sz="1600" b="1" dirty="0" err="1"/>
              <a:t>iostream</a:t>
            </a:r>
            <a:r>
              <a:rPr lang="en-US" altLang="zh-CN" sz="1600" b="1" dirty="0"/>
              <a:t>&gt;</a:t>
            </a:r>
            <a:endParaRPr lang="zh-CN" altLang="zh-CN" sz="16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 smtClean="0"/>
              <a:t>	using </a:t>
            </a:r>
            <a:r>
              <a:rPr lang="en-US" altLang="zh-CN" sz="1600" b="1" dirty="0"/>
              <a:t>namespace </a:t>
            </a:r>
            <a:r>
              <a:rPr lang="en-US" altLang="zh-CN" sz="1600" b="1" dirty="0" err="1"/>
              <a:t>std</a:t>
            </a:r>
            <a:r>
              <a:rPr lang="en-US" altLang="zh-CN" sz="1600" b="1" dirty="0"/>
              <a:t>;</a:t>
            </a:r>
            <a:endParaRPr lang="zh-CN" altLang="zh-CN" sz="16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 smtClean="0"/>
              <a:t>	</a:t>
            </a:r>
            <a:r>
              <a:rPr lang="en-US" altLang="zh-CN" sz="1600" b="1" dirty="0" err="1" smtClean="0"/>
              <a:t>constexpr</a:t>
            </a:r>
            <a:r>
              <a:rPr lang="en-US" altLang="zh-CN" sz="1600" b="1" dirty="0" smtClean="0"/>
              <a:t> 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inc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) { return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 + 1;}</a:t>
            </a:r>
            <a:endParaRPr lang="zh-CN" altLang="zh-CN" sz="16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 smtClean="0"/>
              <a:t>	</a:t>
            </a:r>
            <a:r>
              <a:rPr lang="en-US" altLang="zh-CN" sz="1600" b="1" dirty="0" err="1" smtClean="0"/>
              <a:t>int</a:t>
            </a:r>
            <a:r>
              <a:rPr lang="en-US" altLang="zh-CN" sz="1600" b="1" dirty="0" smtClean="0"/>
              <a:t> </a:t>
            </a:r>
            <a:r>
              <a:rPr lang="en-US" altLang="zh-CN" sz="1600" b="1" dirty="0"/>
              <a:t>main(){</a:t>
            </a:r>
            <a:endParaRPr lang="zh-CN" altLang="zh-CN" sz="1600" b="1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600" b="1" dirty="0" smtClean="0"/>
              <a:t>		</a:t>
            </a:r>
            <a:r>
              <a:rPr lang="en-US" altLang="zh-CN" sz="1600" b="1" dirty="0" err="1" smtClean="0"/>
              <a:t>int</a:t>
            </a:r>
            <a:r>
              <a:rPr lang="en-US" altLang="zh-CN" sz="1600" b="1" dirty="0" smtClean="0"/>
              <a:t> x;</a:t>
            </a:r>
            <a:r>
              <a:rPr lang="en-US" altLang="zh-CN" sz="1600" b="1" dirty="0"/>
              <a:t> </a:t>
            </a:r>
            <a:r>
              <a:rPr lang="en-US" altLang="zh-CN" sz="1600" b="1" dirty="0" smtClean="0"/>
              <a:t> </a:t>
            </a:r>
            <a:r>
              <a:rPr lang="en-US" altLang="zh-CN" sz="1600" b="1" dirty="0" err="1" smtClean="0"/>
              <a:t>cin</a:t>
            </a:r>
            <a:r>
              <a:rPr lang="en-US" altLang="zh-CN" sz="1600" b="1" dirty="0" smtClean="0"/>
              <a:t> </a:t>
            </a:r>
            <a:r>
              <a:rPr lang="en-US" altLang="zh-CN" sz="1600" b="1" dirty="0"/>
              <a:t>&gt;&gt; x;</a:t>
            </a:r>
            <a:endParaRPr lang="zh-CN" altLang="zh-CN" sz="1600" b="1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600" b="1" dirty="0" smtClean="0">
                <a:solidFill>
                  <a:srgbClr val="FF0000"/>
                </a:solidFill>
              </a:rPr>
              <a:t>		double </a:t>
            </a:r>
            <a:r>
              <a:rPr lang="en-US" altLang="zh-CN" sz="1600" b="1" dirty="0">
                <a:solidFill>
                  <a:srgbClr val="FF0000"/>
                </a:solidFill>
              </a:rPr>
              <a:t>stu1[</a:t>
            </a:r>
            <a:r>
              <a:rPr lang="en-US" altLang="zh-CN" sz="1600" b="1" dirty="0" err="1">
                <a:solidFill>
                  <a:srgbClr val="FF0000"/>
                </a:solidFill>
              </a:rPr>
              <a:t>inc</a:t>
            </a:r>
            <a:r>
              <a:rPr lang="en-US" altLang="zh-CN" sz="1600" b="1" dirty="0">
                <a:solidFill>
                  <a:srgbClr val="FF0000"/>
                </a:solidFill>
              </a:rPr>
              <a:t>(x)];                    	//L1</a:t>
            </a:r>
            <a:r>
              <a:rPr lang="zh-CN" altLang="zh-CN" sz="1600" b="1" dirty="0">
                <a:solidFill>
                  <a:srgbClr val="FF0000"/>
                </a:solidFill>
              </a:rPr>
              <a:t>，错误</a:t>
            </a:r>
            <a:r>
              <a:rPr lang="zh-CN" altLang="en-US" sz="1600" b="1" dirty="0">
                <a:solidFill>
                  <a:srgbClr val="FF0000"/>
                </a:solidFill>
              </a:rPr>
              <a:t>，编译期</a:t>
            </a:r>
            <a:r>
              <a:rPr lang="en-US" altLang="zh-CN" sz="1600" b="1" dirty="0">
                <a:solidFill>
                  <a:srgbClr val="FF0000"/>
                </a:solidFill>
              </a:rPr>
              <a:t>x</a:t>
            </a:r>
            <a:r>
              <a:rPr lang="zh-CN" altLang="en-US" sz="1600" b="1" dirty="0">
                <a:solidFill>
                  <a:srgbClr val="FF0000"/>
                </a:solidFill>
              </a:rPr>
              <a:t>未知</a:t>
            </a:r>
            <a:endParaRPr lang="zh-CN" altLang="zh-CN" sz="1600" b="1" dirty="0">
              <a:solidFill>
                <a:srgbClr val="FF0000"/>
              </a:solidFill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600" b="1" dirty="0" smtClean="0"/>
              <a:t>		double </a:t>
            </a:r>
            <a:r>
              <a:rPr lang="en-US" altLang="zh-CN" sz="1600" b="1" dirty="0"/>
              <a:t>stu2[</a:t>
            </a:r>
            <a:r>
              <a:rPr lang="en-US" altLang="zh-CN" sz="1600" b="1" dirty="0" err="1"/>
              <a:t>inc</a:t>
            </a:r>
            <a:r>
              <a:rPr lang="en-US" altLang="zh-CN" sz="1600" b="1" dirty="0"/>
              <a:t>(9)];                      	//L2</a:t>
            </a:r>
            <a:r>
              <a:rPr lang="zh-CN" altLang="zh-CN" sz="1600" b="1" dirty="0"/>
              <a:t>，正确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600" b="1" dirty="0" smtClean="0"/>
              <a:t>		</a:t>
            </a:r>
            <a:r>
              <a:rPr lang="en-US" altLang="zh-CN" sz="1600" b="1" dirty="0" err="1" smtClean="0"/>
              <a:t>cout</a:t>
            </a:r>
            <a:r>
              <a:rPr lang="en-US" altLang="zh-CN" sz="1600" b="1" dirty="0" smtClean="0"/>
              <a:t> </a:t>
            </a:r>
            <a:r>
              <a:rPr lang="en-US" altLang="zh-CN" sz="1600" b="1" dirty="0"/>
              <a:t>&lt;&lt; </a:t>
            </a:r>
            <a:r>
              <a:rPr lang="en-US" altLang="zh-CN" sz="1600" b="1" dirty="0" err="1"/>
              <a:t>inc</a:t>
            </a:r>
            <a:r>
              <a:rPr lang="en-US" altLang="zh-CN" sz="1600" b="1" dirty="0"/>
              <a:t>(x) &lt;&lt; </a:t>
            </a:r>
            <a:r>
              <a:rPr lang="en-US" altLang="zh-CN" sz="1600" b="1" dirty="0" err="1"/>
              <a:t>endl</a:t>
            </a:r>
            <a:r>
              <a:rPr lang="en-US" altLang="zh-CN" sz="1600" b="1" dirty="0"/>
              <a:t>                 	//L3</a:t>
            </a:r>
            <a:r>
              <a:rPr lang="zh-CN" altLang="zh-CN" sz="1600" b="1" dirty="0"/>
              <a:t>，正确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600" b="1" dirty="0" smtClean="0"/>
              <a:t>		return 0;</a:t>
            </a:r>
            <a:endParaRPr lang="zh-CN" altLang="zh-CN" sz="16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 smtClean="0"/>
              <a:t>	}</a:t>
            </a:r>
            <a:endParaRPr lang="zh-CN" altLang="zh-CN" sz="1600" b="1" dirty="0"/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zh-CN" altLang="zh-CN" sz="2000" b="1" dirty="0"/>
          </a:p>
          <a:p>
            <a:pPr marL="0" indent="0">
              <a:buNone/>
            </a:pP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</a:rPr>
              <a:t>2.9.6  </a:t>
            </a:r>
            <a:r>
              <a:rPr lang="zh-CN" altLang="zh-CN" sz="3600" b="1" kern="1200" dirty="0">
                <a:solidFill>
                  <a:srgbClr val="C00000"/>
                </a:solidFill>
              </a:rPr>
              <a:t>函数与</a:t>
            </a:r>
            <a:r>
              <a:rPr lang="en-US" altLang="zh-CN" sz="3600" b="1" kern="1200" dirty="0" err="1">
                <a:solidFill>
                  <a:srgbClr val="C00000"/>
                </a:solidFill>
              </a:rPr>
              <a:t>const</a:t>
            </a:r>
            <a:r>
              <a:rPr lang="zh-CN" altLang="zh-CN" sz="3600" b="1" kern="1200" dirty="0">
                <a:solidFill>
                  <a:srgbClr val="C00000"/>
                </a:solidFill>
              </a:rPr>
              <a:t>和</a:t>
            </a:r>
            <a:r>
              <a:rPr lang="en-US" altLang="zh-CN" sz="3600" b="1" kern="1200" dirty="0" err="1">
                <a:solidFill>
                  <a:srgbClr val="C00000"/>
                </a:solidFill>
              </a:rPr>
              <a:t>constexpr</a:t>
            </a:r>
            <a:endParaRPr lang="en-US" altLang="zh-CN" sz="3600" b="1" kern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72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58813" y="116632"/>
            <a:ext cx="7772400" cy="72037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</a:rPr>
              <a:t>2.9.7  </a:t>
            </a:r>
            <a:r>
              <a:rPr lang="zh-CN" altLang="zh-CN" sz="3600" b="1" kern="1200" dirty="0">
                <a:solidFill>
                  <a:srgbClr val="C00000"/>
                </a:solidFill>
              </a:rPr>
              <a:t>内联函数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214980" y="1340768"/>
            <a:ext cx="8660065" cy="3456384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zh-CN" sz="2400" b="1" dirty="0"/>
              <a:t>用一个函数的代码替换函数调用叫内联。用</a:t>
            </a:r>
            <a:r>
              <a:rPr lang="en-US" altLang="zh-CN" sz="2400" b="1" dirty="0" smtClean="0"/>
              <a:t>inline</a:t>
            </a:r>
            <a:r>
              <a:rPr lang="zh-CN" altLang="zh-CN" sz="2400" b="1" dirty="0" smtClean="0"/>
              <a:t>关键字</a:t>
            </a:r>
            <a:r>
              <a:rPr lang="zh-CN" altLang="zh-CN" sz="2400" b="1" dirty="0"/>
              <a:t>声明</a:t>
            </a:r>
            <a:r>
              <a:rPr lang="zh-CN" altLang="en-US" sz="2400" b="1" dirty="0"/>
              <a:t>，</a:t>
            </a:r>
            <a:r>
              <a:rPr lang="zh-CN" altLang="zh-CN" sz="2400" b="1" dirty="0"/>
              <a:t>如</a:t>
            </a:r>
            <a:r>
              <a:rPr lang="zh-CN" altLang="en-US" sz="2400" b="1" dirty="0"/>
              <a:t>：</a:t>
            </a:r>
            <a:endParaRPr lang="zh-CN" altLang="zh-CN" sz="2400" b="1" dirty="0"/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CN" sz="2200" b="1" dirty="0">
                <a:solidFill>
                  <a:srgbClr val="FF0000"/>
                </a:solidFill>
              </a:rPr>
              <a:t>inline int abs(int n){return n&lt;0 ? -</a:t>
            </a:r>
            <a:r>
              <a:rPr lang="en-US" altLang="zh-CN" sz="2200" b="1" dirty="0" err="1">
                <a:solidFill>
                  <a:srgbClr val="FF0000"/>
                </a:solidFill>
              </a:rPr>
              <a:t>n:n</a:t>
            </a:r>
            <a:r>
              <a:rPr lang="en-US" altLang="zh-CN" sz="2200" b="1" dirty="0">
                <a:solidFill>
                  <a:srgbClr val="FF0000"/>
                </a:solidFill>
              </a:rPr>
              <a:t>}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200" b="1" dirty="0"/>
              <a:t>内联函数减少了函数调用时的现场保护和函数调用完成时的现场</a:t>
            </a:r>
            <a:r>
              <a:rPr lang="zh-CN" altLang="en-US" sz="2200" b="1" dirty="0" smtClean="0"/>
              <a:t>恢复</a:t>
            </a:r>
            <a:r>
              <a:rPr lang="zh-CN" altLang="en-US" sz="2200" b="1" dirty="0"/>
              <a:t>，</a:t>
            </a:r>
            <a:r>
              <a:rPr lang="zh-CN" altLang="en-US" sz="2200" b="1" dirty="0" smtClean="0"/>
              <a:t>提高</a:t>
            </a:r>
            <a:r>
              <a:rPr lang="zh-CN" altLang="en-US" sz="2200" b="1" dirty="0"/>
              <a:t>了时间效率。</a:t>
            </a:r>
            <a:endParaRPr lang="en-US" altLang="zh-CN" sz="2200" b="1" dirty="0"/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200" b="1" dirty="0"/>
              <a:t>内联函数和</a:t>
            </a:r>
            <a:r>
              <a:rPr lang="en-US" altLang="zh-CN" sz="2200" b="1" dirty="0"/>
              <a:t>C</a:t>
            </a:r>
            <a:r>
              <a:rPr lang="zh-CN" altLang="en-US" sz="2200" b="1" dirty="0"/>
              <a:t>中的</a:t>
            </a:r>
            <a:r>
              <a:rPr lang="en-US" altLang="zh-CN" sz="2200" b="1" dirty="0"/>
              <a:t>#define</a:t>
            </a:r>
            <a:r>
              <a:rPr lang="zh-CN" altLang="en-US" sz="2200" b="1" dirty="0"/>
              <a:t>相似，但消除了</a:t>
            </a:r>
            <a:r>
              <a:rPr lang="en-US" altLang="zh-CN" sz="2200" b="1" dirty="0"/>
              <a:t>#define</a:t>
            </a:r>
            <a:r>
              <a:rPr lang="zh-CN" altLang="en-US" sz="2200" b="1" dirty="0"/>
              <a:t>不</a:t>
            </a:r>
            <a:r>
              <a:rPr lang="zh-CN" altLang="en-US" sz="2200" b="1" dirty="0" smtClean="0"/>
              <a:t>安全性。</a:t>
            </a:r>
            <a:endParaRPr lang="zh-CN" altLang="en-US" sz="2200" b="1" dirty="0"/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200" b="1" dirty="0" smtClean="0"/>
              <a:t>小函数</a:t>
            </a:r>
            <a:r>
              <a:rPr lang="zh-CN" altLang="en-US" sz="2200" b="1" dirty="0"/>
              <a:t>一般可定义为内联，可提高速度。</a:t>
            </a:r>
          </a:p>
        </p:txBody>
      </p:sp>
    </p:spTree>
    <p:extLst>
      <p:ext uri="{BB962C8B-B14F-4D97-AF65-F5344CB8AC3E}">
        <p14:creationId xmlns:p14="http://schemas.microsoft.com/office/powerpoint/2010/main" val="34094194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051"/>
            <a:ext cx="7772400" cy="81766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</a:rPr>
              <a:t>2.9.7  </a:t>
            </a:r>
            <a:r>
              <a:rPr lang="zh-CN" altLang="zh-CN" sz="3600" b="1" kern="1200" dirty="0">
                <a:solidFill>
                  <a:srgbClr val="C00000"/>
                </a:solidFill>
              </a:rPr>
              <a:t>内联</a:t>
            </a:r>
            <a:r>
              <a:rPr lang="zh-CN" altLang="en-US" sz="3600" b="1" kern="1200" dirty="0">
                <a:solidFill>
                  <a:srgbClr val="C00000"/>
                </a:solidFill>
              </a:rPr>
              <a:t>函数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215516" y="1052736"/>
            <a:ext cx="8676964" cy="4752528"/>
          </a:xfrm>
        </p:spPr>
        <p:txBody>
          <a:bodyPr/>
          <a:lstStyle/>
          <a:p>
            <a:pPr lvl="1"/>
            <a:r>
              <a:rPr lang="zh-CN" altLang="en-US" sz="2400" b="1" dirty="0" smtClean="0"/>
              <a:t>举例：</a:t>
            </a:r>
            <a:endParaRPr lang="en-US" altLang="zh-CN" sz="2400" b="1" dirty="0"/>
          </a:p>
          <a:p>
            <a:pPr marL="457200" lvl="1" indent="0">
              <a:buNone/>
            </a:pPr>
            <a:r>
              <a:rPr lang="en-US" altLang="zh-CN" sz="2200" b="1" dirty="0" smtClean="0"/>
              <a:t>inline </a:t>
            </a:r>
            <a:r>
              <a:rPr lang="en-US" altLang="zh-CN" sz="2200" b="1" dirty="0"/>
              <a:t>min(</a:t>
            </a:r>
            <a:r>
              <a:rPr lang="en-US" altLang="zh-CN" sz="2200" b="1" dirty="0" err="1"/>
              <a:t>a,b</a:t>
            </a:r>
            <a:r>
              <a:rPr lang="en-US" altLang="zh-CN" sz="2200" b="1" dirty="0"/>
              <a:t>){</a:t>
            </a:r>
          </a:p>
          <a:p>
            <a:pPr eaLnBrk="1" hangingPunct="1">
              <a:buFontTx/>
              <a:buNone/>
            </a:pPr>
            <a:r>
              <a:rPr lang="en-US" altLang="zh-CN" sz="2200" b="1" dirty="0" smtClean="0"/>
              <a:t>		return(a&lt;</a:t>
            </a:r>
            <a:r>
              <a:rPr lang="en-US" altLang="zh-CN" sz="2200" b="1" dirty="0" err="1" smtClean="0"/>
              <a:t>b?a:b</a:t>
            </a:r>
            <a:r>
              <a:rPr lang="en-US" altLang="zh-CN" sz="2200" b="1" dirty="0" smtClean="0"/>
              <a:t>);}</a:t>
            </a:r>
            <a:endParaRPr lang="en-US" altLang="zh-CN" sz="2200" b="1" dirty="0"/>
          </a:p>
          <a:p>
            <a:pPr eaLnBrk="1" hangingPunct="1">
              <a:buFontTx/>
              <a:buNone/>
            </a:pPr>
            <a:r>
              <a:rPr lang="en-US" altLang="zh-CN" sz="2200" b="1" dirty="0" smtClean="0"/>
              <a:t>	 </a:t>
            </a:r>
            <a:r>
              <a:rPr lang="en-US" altLang="zh-CN" sz="2200" b="1" dirty="0" err="1" smtClean="0"/>
              <a:t>int</a:t>
            </a:r>
            <a:r>
              <a:rPr lang="en-US" altLang="zh-CN" sz="2200" b="1" dirty="0" smtClean="0"/>
              <a:t> </a:t>
            </a:r>
            <a:r>
              <a:rPr lang="en-US" altLang="zh-CN" sz="2200" b="1" dirty="0" err="1"/>
              <a:t>minval</a:t>
            </a:r>
            <a:r>
              <a:rPr lang="en-US" altLang="zh-CN" sz="2200" b="1" dirty="0"/>
              <a:t>=min(</a:t>
            </a:r>
            <a:r>
              <a:rPr lang="en-US" altLang="zh-CN" sz="2200" b="1" dirty="0" err="1"/>
              <a:t>i,j</a:t>
            </a:r>
            <a:r>
              <a:rPr lang="en-US" altLang="zh-CN" sz="2200" b="1" dirty="0"/>
              <a:t>)</a:t>
            </a:r>
          </a:p>
          <a:p>
            <a:pPr lvl="1" eaLnBrk="1" hangingPunct="1">
              <a:buFontTx/>
              <a:buNone/>
            </a:pPr>
            <a:r>
              <a:rPr lang="zh-CN" altLang="en-US" sz="2200" b="1" dirty="0">
                <a:solidFill>
                  <a:srgbClr val="FF0000"/>
                </a:solidFill>
              </a:rPr>
              <a:t>在编译时将被展开为：</a:t>
            </a:r>
          </a:p>
          <a:p>
            <a:pPr lvl="1" eaLnBrk="1" hangingPunct="1">
              <a:buFontTx/>
              <a:buNone/>
            </a:pPr>
            <a:r>
              <a:rPr lang="en-US" altLang="zh-CN" sz="2200" b="1" i="1" dirty="0">
                <a:solidFill>
                  <a:srgbClr val="FF0000"/>
                </a:solidFill>
              </a:rPr>
              <a:t>int </a:t>
            </a:r>
            <a:r>
              <a:rPr lang="en-US" altLang="zh-CN" sz="2200" b="1" i="1" dirty="0" err="1">
                <a:solidFill>
                  <a:srgbClr val="FF0000"/>
                </a:solidFill>
              </a:rPr>
              <a:t>minval</a:t>
            </a:r>
            <a:r>
              <a:rPr lang="en-US" altLang="zh-CN" sz="2200" b="1" i="1" dirty="0">
                <a:solidFill>
                  <a:srgbClr val="FF0000"/>
                </a:solidFill>
              </a:rPr>
              <a:t>=</a:t>
            </a:r>
            <a:r>
              <a:rPr lang="en-US" altLang="zh-CN" sz="2200" b="1" i="1" dirty="0" err="1">
                <a:solidFill>
                  <a:srgbClr val="FF0000"/>
                </a:solidFill>
              </a:rPr>
              <a:t>i</a:t>
            </a:r>
            <a:r>
              <a:rPr lang="en-US" altLang="zh-CN" sz="2200" b="1" i="1" dirty="0">
                <a:solidFill>
                  <a:srgbClr val="FF0000"/>
                </a:solidFill>
              </a:rPr>
              <a:t>&lt;</a:t>
            </a:r>
            <a:r>
              <a:rPr lang="en-US" altLang="zh-CN" sz="2200" b="1" i="1" dirty="0" err="1">
                <a:solidFill>
                  <a:srgbClr val="FF0000"/>
                </a:solidFill>
              </a:rPr>
              <a:t>j?i:j</a:t>
            </a:r>
            <a:r>
              <a:rPr lang="en-US" altLang="zh-CN" sz="2200" b="1" i="1" dirty="0" smtClean="0">
                <a:solidFill>
                  <a:srgbClr val="FF0000"/>
                </a:solidFill>
              </a:rPr>
              <a:t>;</a:t>
            </a:r>
          </a:p>
          <a:p>
            <a:pPr lvl="1"/>
            <a:r>
              <a:rPr lang="zh-CN" altLang="en-US" sz="2400" b="1" dirty="0"/>
              <a:t>注意</a:t>
            </a:r>
            <a:r>
              <a:rPr lang="zh-CN" altLang="en-US" sz="2400" b="1" dirty="0" smtClean="0"/>
              <a:t>：</a:t>
            </a:r>
            <a:endParaRPr lang="en-US" altLang="zh-CN" sz="2400" b="1" dirty="0" smtClean="0"/>
          </a:p>
          <a:p>
            <a:pPr marL="0" indent="0" algn="just" eaLnBrk="1" hangingPunct="1">
              <a:spcBef>
                <a:spcPts val="600"/>
              </a:spcBef>
              <a:buNone/>
            </a:pPr>
            <a:r>
              <a:rPr lang="en-US" altLang="zh-CN" sz="2200" b="1" dirty="0"/>
              <a:t> </a:t>
            </a:r>
            <a:r>
              <a:rPr lang="en-US" altLang="zh-CN" sz="2200" b="1" dirty="0" smtClean="0"/>
              <a:t>  </a:t>
            </a:r>
            <a:r>
              <a:rPr lang="zh-CN" altLang="en-US" sz="2200" b="1" dirty="0" smtClean="0"/>
              <a:t>（</a:t>
            </a:r>
            <a:r>
              <a:rPr lang="en-US" altLang="zh-CN" sz="2200" b="1" dirty="0" smtClean="0"/>
              <a:t>1</a:t>
            </a:r>
            <a:r>
              <a:rPr lang="zh-CN" altLang="en-US" sz="2200" b="1" dirty="0" smtClean="0"/>
              <a:t>）内</a:t>
            </a:r>
            <a:r>
              <a:rPr lang="zh-CN" altLang="en-US" sz="2200" b="1" dirty="0"/>
              <a:t>联函数在调用前必须有完整的</a:t>
            </a:r>
            <a:r>
              <a:rPr lang="zh-CN" altLang="en-US" sz="2200" b="1" dirty="0" smtClean="0"/>
              <a:t>定义。</a:t>
            </a:r>
            <a:endParaRPr lang="zh-CN" altLang="en-US" sz="2200" b="1" dirty="0"/>
          </a:p>
          <a:p>
            <a:pPr marL="0" indent="0" algn="just" eaLnBrk="1" hangingPunct="1">
              <a:spcBef>
                <a:spcPts val="600"/>
              </a:spcBef>
              <a:buNone/>
            </a:pPr>
            <a:r>
              <a:rPr lang="en-US" altLang="zh-CN" sz="2200" b="1" dirty="0"/>
              <a:t> </a:t>
            </a:r>
            <a:r>
              <a:rPr lang="en-US" altLang="zh-CN" sz="2200" b="1" dirty="0" smtClean="0"/>
              <a:t>  </a:t>
            </a:r>
            <a:r>
              <a:rPr lang="zh-CN" altLang="en-US" sz="2200" b="1" dirty="0" smtClean="0"/>
              <a:t>（</a:t>
            </a:r>
            <a:r>
              <a:rPr lang="en-US" altLang="zh-CN" sz="2200" b="1" dirty="0" smtClean="0"/>
              <a:t>2</a:t>
            </a:r>
            <a:r>
              <a:rPr lang="zh-CN" altLang="en-US" sz="2200" b="1" dirty="0" smtClean="0"/>
              <a:t>）内</a:t>
            </a:r>
            <a:r>
              <a:rPr lang="zh-CN" altLang="en-US" sz="2200" b="1" dirty="0"/>
              <a:t>联函数不能有复杂的</a:t>
            </a:r>
            <a:r>
              <a:rPr lang="zh-CN" altLang="en-US" sz="2200" b="1" dirty="0" smtClean="0"/>
              <a:t>结核</a:t>
            </a:r>
            <a:r>
              <a:rPr lang="zh-CN" altLang="en-US" sz="2200" b="1" dirty="0"/>
              <a:t>，</a:t>
            </a:r>
            <a:r>
              <a:rPr lang="zh-CN" altLang="en-US" sz="2200" b="1" dirty="0" smtClean="0"/>
              <a:t>如</a:t>
            </a:r>
            <a:r>
              <a:rPr lang="zh-CN" altLang="en-US" sz="2200" b="1" dirty="0"/>
              <a:t>含有</a:t>
            </a:r>
            <a:r>
              <a:rPr lang="en-US" altLang="zh-CN" sz="2200" b="1" dirty="0" err="1"/>
              <a:t>for,while,switch</a:t>
            </a:r>
            <a:r>
              <a:rPr lang="zh-CN" altLang="en-US" sz="2200" b="1" dirty="0"/>
              <a:t>等结构的复杂</a:t>
            </a:r>
            <a:r>
              <a:rPr lang="zh-CN" altLang="en-US" sz="2200" b="1" dirty="0" smtClean="0"/>
              <a:t>程序</a:t>
            </a:r>
            <a:r>
              <a:rPr lang="zh-CN" altLang="en-US" sz="2200" b="1" dirty="0"/>
              <a:t>。</a:t>
            </a:r>
            <a:endParaRPr lang="en-US" altLang="zh-CN" sz="2200" b="1" dirty="0" smtClean="0"/>
          </a:p>
          <a:p>
            <a:pPr marL="0" indent="0" algn="just" eaLnBrk="1" hangingPunct="1">
              <a:spcBef>
                <a:spcPts val="600"/>
              </a:spcBef>
              <a:buNone/>
            </a:pPr>
            <a:r>
              <a:rPr lang="en-US" altLang="zh-CN" sz="2200" b="1" dirty="0"/>
              <a:t> </a:t>
            </a:r>
            <a:r>
              <a:rPr lang="en-US" altLang="zh-CN" sz="2200" b="1" dirty="0" smtClean="0"/>
              <a:t>  </a:t>
            </a:r>
            <a:r>
              <a:rPr lang="zh-CN" altLang="en-US" sz="2200" b="1" dirty="0" smtClean="0"/>
              <a:t>（</a:t>
            </a:r>
            <a:r>
              <a:rPr lang="en-US" altLang="zh-CN" sz="2200" b="1" dirty="0" smtClean="0"/>
              <a:t>3</a:t>
            </a:r>
            <a:r>
              <a:rPr lang="zh-CN" altLang="en-US" sz="2200" b="1" dirty="0" smtClean="0"/>
              <a:t>）递归函数</a:t>
            </a:r>
            <a:r>
              <a:rPr lang="zh-CN" altLang="en-US" sz="2200" b="1" dirty="0"/>
              <a:t>是不能用来做内联函数</a:t>
            </a:r>
            <a:r>
              <a:rPr lang="zh-CN" altLang="en-US" sz="2200" b="1" dirty="0" smtClean="0"/>
              <a:t>的</a:t>
            </a:r>
            <a:r>
              <a:rPr lang="zh-CN" altLang="en-US" sz="2200" b="1" dirty="0"/>
              <a:t>。</a:t>
            </a:r>
          </a:p>
        </p:txBody>
      </p:sp>
      <p:sp>
        <p:nvSpPr>
          <p:cNvPr id="124932" name="AutoShape 4"/>
          <p:cNvSpPr>
            <a:spLocks noChangeArrowheads="1"/>
          </p:cNvSpPr>
          <p:nvPr/>
        </p:nvSpPr>
        <p:spPr bwMode="auto">
          <a:xfrm>
            <a:off x="4427984" y="1412280"/>
            <a:ext cx="4320480" cy="2160736"/>
          </a:xfrm>
          <a:prstGeom prst="wedgeRoundRectCallout">
            <a:avLst>
              <a:gd name="adj1" fmla="val -79034"/>
              <a:gd name="adj2" fmla="val 40104"/>
              <a:gd name="adj3" fmla="val 16667"/>
            </a:avLst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b="1" dirty="0">
                <a:latin typeface="Lucida Sans Unicode" panose="020B0602030504020204" pitchFamily="34" charset="0"/>
              </a:rPr>
              <a:t>inline</a:t>
            </a:r>
            <a:r>
              <a:rPr kumimoji="1" lang="zh-CN" altLang="en-US" sz="2000" b="1" dirty="0">
                <a:latin typeface="Lucida Sans Unicode" panose="020B0602030504020204" pitchFamily="34" charset="0"/>
              </a:rPr>
              <a:t>对于编译器只是一个建议，并非一定被编译器在调用点展开（如递归</a:t>
            </a:r>
            <a:r>
              <a:rPr kumimoji="1" lang="en-US" altLang="zh-CN" sz="2000" b="1" dirty="0">
                <a:latin typeface="Lucida Sans Unicode" panose="020B0602030504020204" pitchFamily="34" charset="0"/>
              </a:rPr>
              <a:t>inline</a:t>
            </a:r>
            <a:r>
              <a:rPr kumimoji="1" lang="zh-CN" altLang="en-US" sz="2000" b="1" dirty="0">
                <a:latin typeface="Lucida Sans Unicode" panose="020B0602030504020204" pitchFamily="34" charset="0"/>
              </a:rPr>
              <a:t>函数）。一般而言，</a:t>
            </a:r>
            <a:r>
              <a:rPr kumimoji="1" lang="en-US" altLang="zh-CN" sz="2000" b="1" dirty="0">
                <a:latin typeface="Lucida Sans Unicode" panose="020B0602030504020204" pitchFamily="34" charset="0"/>
              </a:rPr>
              <a:t>inline</a:t>
            </a:r>
            <a:r>
              <a:rPr kumimoji="1" lang="zh-CN" altLang="en-US" sz="2000" b="1" dirty="0">
                <a:latin typeface="Lucida Sans Unicode" panose="020B0602030504020204" pitchFamily="34" charset="0"/>
              </a:rPr>
              <a:t>机制常用于优化小的、只有几行的、经常被调用到的函数。</a:t>
            </a:r>
          </a:p>
        </p:txBody>
      </p:sp>
    </p:spTree>
    <p:extLst>
      <p:ext uri="{BB962C8B-B14F-4D97-AF65-F5344CB8AC3E}">
        <p14:creationId xmlns:p14="http://schemas.microsoft.com/office/powerpoint/2010/main" val="39245900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</a:rPr>
              <a:t>2.10  </a:t>
            </a:r>
            <a:r>
              <a:rPr lang="en-US" altLang="zh-CN" sz="3600" b="1" kern="1200" dirty="0" smtClean="0">
                <a:solidFill>
                  <a:srgbClr val="C00000"/>
                </a:solidFill>
              </a:rPr>
              <a:t>lambda</a:t>
            </a:r>
            <a:r>
              <a:rPr lang="zh-CN" altLang="zh-CN" sz="3600" b="1" kern="1200" dirty="0" smtClean="0">
                <a:solidFill>
                  <a:srgbClr val="C00000"/>
                </a:solidFill>
              </a:rPr>
              <a:t>表达式</a:t>
            </a:r>
            <a:r>
              <a:rPr lang="en-US" altLang="zh-CN" sz="3600" b="1" kern="1200" dirty="0" smtClean="0">
                <a:solidFill>
                  <a:srgbClr val="C00000"/>
                </a:solidFill>
              </a:rPr>
              <a:t>(C++11)</a:t>
            </a:r>
            <a:endParaRPr lang="zh-CN" altLang="en-US" sz="3600" b="1" kern="12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524" y="1268760"/>
            <a:ext cx="8568952" cy="446449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 smtClean="0">
                <a:solidFill>
                  <a:srgbClr val="0000CC"/>
                </a:solidFill>
              </a:rPr>
              <a:t>1. 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概念</a:t>
            </a:r>
            <a:endParaRPr lang="en-US" altLang="zh-CN" sz="2400" b="1" dirty="0">
              <a:solidFill>
                <a:srgbClr val="0000CC"/>
              </a:solidFill>
            </a:endParaRPr>
          </a:p>
          <a:p>
            <a:pPr marL="857250" lvl="1" indent="-457200"/>
            <a:r>
              <a:rPr lang="en-US" altLang="zh-CN" sz="2200" b="1" dirty="0" smtClean="0"/>
              <a:t>lambda</a:t>
            </a:r>
            <a:r>
              <a:rPr lang="zh-CN" altLang="zh-CN" sz="2200" b="1" dirty="0"/>
              <a:t>表达式实质上是一种基于模板（第</a:t>
            </a:r>
            <a:r>
              <a:rPr lang="en-US" altLang="zh-CN" sz="2200" b="1" dirty="0"/>
              <a:t>7</a:t>
            </a:r>
            <a:r>
              <a:rPr lang="zh-CN" altLang="zh-CN" sz="2200" b="1" dirty="0"/>
              <a:t>章）的</a:t>
            </a:r>
            <a:r>
              <a:rPr lang="zh-CN" altLang="zh-CN" sz="2200" b="1" dirty="0">
                <a:solidFill>
                  <a:srgbClr val="FF0000"/>
                </a:solidFill>
              </a:rPr>
              <a:t>匿名内联函数</a:t>
            </a:r>
            <a:r>
              <a:rPr lang="zh-CN" altLang="zh-CN" sz="2200" b="1" dirty="0"/>
              <a:t>，因此也称为</a:t>
            </a:r>
            <a:r>
              <a:rPr lang="en-US" altLang="zh-CN" sz="2200" b="1" dirty="0" smtClean="0"/>
              <a:t>lambda</a:t>
            </a:r>
            <a:r>
              <a:rPr lang="zh-CN" altLang="zh-CN" sz="2200" b="1" dirty="0"/>
              <a:t>函数。</a:t>
            </a:r>
            <a:endParaRPr lang="en-US" altLang="zh-CN" sz="2200" b="1" dirty="0"/>
          </a:p>
          <a:p>
            <a:pPr marL="857250" lvl="1" indent="-457200"/>
            <a:r>
              <a:rPr lang="zh-CN" altLang="zh-CN" sz="2200" b="1" dirty="0"/>
              <a:t>同普通函数一样，它具有函数形参表，返回类型和函数体。</a:t>
            </a:r>
            <a:endParaRPr lang="en-US" altLang="zh-CN" sz="2200" b="1" dirty="0"/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rgbClr val="0000CC"/>
                </a:solidFill>
              </a:rPr>
              <a:t>2. 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用途</a:t>
            </a:r>
            <a:endParaRPr lang="en-US" altLang="zh-CN" sz="2400" b="1" dirty="0">
              <a:solidFill>
                <a:srgbClr val="0000CC"/>
              </a:solidFill>
            </a:endParaRPr>
          </a:p>
          <a:p>
            <a:pPr marL="857250" lvl="1" indent="-457200"/>
            <a:r>
              <a:rPr lang="zh-CN" altLang="en-US" sz="2200" b="1" dirty="0"/>
              <a:t>具有普通函数同样的能力</a:t>
            </a:r>
            <a:r>
              <a:rPr lang="en-US" altLang="zh-CN" sz="2200" b="1" dirty="0"/>
              <a:t>;</a:t>
            </a:r>
          </a:p>
          <a:p>
            <a:pPr marL="857250" lvl="1" indent="-457200"/>
            <a:r>
              <a:rPr lang="zh-CN" altLang="en-US" sz="2200" b="1" dirty="0"/>
              <a:t>具用更灵活的调用形式</a:t>
            </a:r>
            <a:r>
              <a:rPr lang="en-US" altLang="zh-CN" sz="2200" b="1" dirty="0"/>
              <a:t>;</a:t>
            </a:r>
          </a:p>
          <a:p>
            <a:pPr marL="857250" lvl="1" indent="-457200"/>
            <a:r>
              <a:rPr lang="zh-CN" altLang="en-US" sz="2200" b="1" dirty="0"/>
              <a:t>可以在表达式中直接定义和使用，提代更简洁的语句形式，但更强大的程序功能。</a:t>
            </a:r>
            <a:endParaRPr lang="en-US" altLang="zh-CN" sz="2200" b="1" dirty="0"/>
          </a:p>
          <a:p>
            <a:pPr marL="857250" lvl="1" indent="-457200"/>
            <a:r>
              <a:rPr lang="zh-CN" altLang="en-US" sz="2200" b="1" dirty="0"/>
              <a:t>普遍</a:t>
            </a:r>
            <a:r>
              <a:rPr lang="zh-CN" altLang="en-US" sz="2200" b="1" dirty="0" smtClean="0"/>
              <a:t>用于</a:t>
            </a:r>
            <a:r>
              <a:rPr lang="zh-CN" altLang="en-US" sz="2200" b="1" dirty="0"/>
              <a:t>多种面向对象的编程语言中，</a:t>
            </a:r>
            <a:r>
              <a:rPr lang="en-US" altLang="zh-CN" sz="2200" b="1" dirty="0"/>
              <a:t>JAVA</a:t>
            </a:r>
            <a:r>
              <a:rPr lang="zh-CN" altLang="en-US" sz="2200" b="1" dirty="0"/>
              <a:t>、</a:t>
            </a:r>
            <a:r>
              <a:rPr lang="en-US" altLang="zh-CN" sz="2200" b="1" dirty="0"/>
              <a:t>C#</a:t>
            </a:r>
          </a:p>
          <a:p>
            <a:pPr marL="0" indent="0">
              <a:buNone/>
            </a:pPr>
            <a:endParaRPr lang="zh-CN" altLang="en-US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60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08" y="1083568"/>
            <a:ext cx="8856984" cy="407362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 smtClean="0">
                <a:solidFill>
                  <a:srgbClr val="0000CC"/>
                </a:solidFill>
              </a:rPr>
              <a:t>3. 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定义</a:t>
            </a:r>
            <a:r>
              <a:rPr lang="zh-CN" altLang="en-US" sz="2400" b="1" dirty="0">
                <a:solidFill>
                  <a:srgbClr val="0000CC"/>
                </a:solidFill>
              </a:rPr>
              <a:t>形式</a:t>
            </a:r>
            <a:endParaRPr lang="en-US" altLang="zh-CN" sz="2400" b="1" dirty="0">
              <a:solidFill>
                <a:srgbClr val="0000CC"/>
              </a:solidFill>
            </a:endParaRPr>
          </a:p>
          <a:p>
            <a:pPr lvl="2">
              <a:spcBef>
                <a:spcPts val="0"/>
              </a:spcBef>
            </a:pPr>
            <a:r>
              <a:rPr lang="zh-CN" altLang="zh-CN" sz="2200" b="1" dirty="0"/>
              <a:t>定义在函数内部，具有独特的定义形式：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b="1" dirty="0" smtClean="0"/>
              <a:t>	[capture](parameters) [mutable] -&gt;</a:t>
            </a:r>
            <a:r>
              <a:rPr lang="en-US" altLang="zh-CN" sz="2200" b="1" dirty="0" err="1" smtClean="0"/>
              <a:t>return_type</a:t>
            </a:r>
            <a:r>
              <a:rPr lang="en-US" altLang="zh-CN" sz="2200" b="1" dirty="0" smtClean="0"/>
              <a:t> {statement}</a:t>
            </a:r>
          </a:p>
          <a:p>
            <a:pPr marL="0" indent="0">
              <a:buNone/>
            </a:pPr>
            <a:r>
              <a:rPr lang="zh-CN" altLang="en-US" sz="24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1）capture</a:t>
            </a:r>
          </a:p>
          <a:p>
            <a:pPr lvl="1"/>
            <a:r>
              <a:rPr lang="en-US" altLang="zh-CN" sz="2400" b="1" dirty="0" smtClean="0"/>
              <a:t> </a:t>
            </a:r>
            <a:r>
              <a:rPr lang="en-US" altLang="zh-CN" sz="2400" b="1" dirty="0">
                <a:solidFill>
                  <a:srgbClr val="0000CC"/>
                </a:solidFill>
              </a:rPr>
              <a:t>capture</a:t>
            </a:r>
            <a:r>
              <a:rPr lang="zh-CN" altLang="zh-CN" sz="2400" b="1" dirty="0">
                <a:solidFill>
                  <a:srgbClr val="0000CC"/>
                </a:solidFill>
              </a:rPr>
              <a:t>称为</a:t>
            </a:r>
            <a:r>
              <a:rPr lang="zh-CN" altLang="zh-CN" sz="2400" b="1" dirty="0">
                <a:solidFill>
                  <a:srgbClr val="FF0000"/>
                </a:solidFill>
              </a:rPr>
              <a:t>捕获列表</a:t>
            </a:r>
            <a:r>
              <a:rPr lang="zh-CN" altLang="zh-CN" sz="2400" b="1" dirty="0">
                <a:solidFill>
                  <a:srgbClr val="0000CC"/>
                </a:solidFill>
              </a:rPr>
              <a:t>，出现在</a:t>
            </a:r>
            <a:r>
              <a:rPr lang="en-US" altLang="zh-CN" sz="2400" b="1" dirty="0">
                <a:solidFill>
                  <a:srgbClr val="0000CC"/>
                </a:solidFill>
              </a:rPr>
              <a:t>Lambda</a:t>
            </a:r>
            <a:r>
              <a:rPr lang="zh-CN" altLang="zh-CN" sz="2400" b="1" dirty="0">
                <a:solidFill>
                  <a:srgbClr val="0000CC"/>
                </a:solidFill>
              </a:rPr>
              <a:t>的开</a:t>
            </a:r>
            <a:r>
              <a:rPr lang="zh-CN" altLang="en-US" sz="2400" b="1" dirty="0">
                <a:solidFill>
                  <a:srgbClr val="0000CC"/>
                </a:solidFill>
              </a:rPr>
              <a:t>头</a:t>
            </a:r>
            <a:r>
              <a:rPr lang="zh-CN" altLang="zh-CN" sz="2400" b="1" dirty="0">
                <a:solidFill>
                  <a:srgbClr val="0000CC"/>
                </a:solidFill>
              </a:rPr>
              <a:t>。</a:t>
            </a:r>
            <a:endParaRPr lang="en-US" altLang="zh-CN" sz="2400" b="1" dirty="0">
              <a:solidFill>
                <a:srgbClr val="0000CC"/>
              </a:solidFill>
            </a:endParaRPr>
          </a:p>
          <a:p>
            <a:pPr lvl="2"/>
            <a:r>
              <a:rPr lang="en-US" altLang="zh-CN" sz="2000" b="1" dirty="0" smtClean="0"/>
              <a:t>lambda</a:t>
            </a:r>
            <a:r>
              <a:rPr lang="zh-CN" altLang="zh-CN" sz="2000" b="1" dirty="0"/>
              <a:t>要使用其</a:t>
            </a:r>
            <a:r>
              <a:rPr lang="zh-CN" altLang="zh-CN" sz="2000" b="1" dirty="0">
                <a:solidFill>
                  <a:srgbClr val="FF0000"/>
                </a:solidFill>
              </a:rPr>
              <a:t>父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作用域</a:t>
            </a:r>
            <a:r>
              <a:rPr lang="zh-CN" altLang="zh-CN" sz="2000" b="1" dirty="0" smtClean="0"/>
              <a:t>中变量</a:t>
            </a:r>
            <a:r>
              <a:rPr lang="zh-CN" altLang="zh-CN" sz="2000" b="1" dirty="0"/>
              <a:t>，</a:t>
            </a:r>
            <a:r>
              <a:rPr lang="zh-CN" altLang="zh-CN" sz="2000" b="1" dirty="0" smtClean="0"/>
              <a:t>就将</a:t>
            </a:r>
            <a:r>
              <a:rPr lang="zh-CN" altLang="en-US" sz="2000" b="1" dirty="0"/>
              <a:t>其</a:t>
            </a:r>
            <a:r>
              <a:rPr lang="zh-CN" altLang="zh-CN" sz="2000" b="1" dirty="0"/>
              <a:t>写在</a:t>
            </a:r>
            <a:r>
              <a:rPr lang="en-US" altLang="zh-CN" sz="2000" b="1" dirty="0" smtClean="0"/>
              <a:t>[ ]</a:t>
            </a:r>
            <a:r>
              <a:rPr lang="zh-CN" altLang="zh-CN" sz="2000" b="1" dirty="0"/>
              <a:t>中</a:t>
            </a:r>
            <a:r>
              <a:rPr lang="zh-CN" altLang="zh-CN" sz="2000" b="1" dirty="0" smtClean="0"/>
              <a:t>，多</a:t>
            </a:r>
            <a:r>
              <a:rPr lang="zh-CN" altLang="zh-CN" sz="2000" b="1" dirty="0"/>
              <a:t>个</a:t>
            </a:r>
            <a:r>
              <a:rPr lang="zh-CN" altLang="zh-CN" sz="2000" b="1" dirty="0" smtClean="0"/>
              <a:t>变量</a:t>
            </a:r>
            <a:r>
              <a:rPr lang="zh-CN" altLang="en-US" sz="2000" b="1" dirty="0" smtClean="0"/>
              <a:t>使用</a:t>
            </a:r>
            <a:r>
              <a:rPr lang="zh-CN" altLang="zh-CN" sz="2000" b="1" dirty="0" smtClean="0"/>
              <a:t>逗号</a:t>
            </a:r>
            <a:r>
              <a:rPr lang="zh-CN" altLang="zh-CN" sz="2000" b="1" dirty="0"/>
              <a:t>间隔</a:t>
            </a:r>
            <a:r>
              <a:rPr lang="zh-CN" altLang="zh-CN" sz="2000" b="1" dirty="0" smtClean="0"/>
              <a:t>。</a:t>
            </a:r>
            <a:r>
              <a:rPr lang="zh-CN" altLang="en-US" sz="2000" b="1" dirty="0" smtClean="0"/>
              <a:t>这样</a:t>
            </a:r>
            <a:r>
              <a:rPr lang="en-US" altLang="zh-CN" sz="2000" b="1" dirty="0" smtClean="0"/>
              <a:t>Lambda</a:t>
            </a:r>
            <a:r>
              <a:rPr lang="zh-CN" altLang="zh-CN" sz="2000" b="1" dirty="0"/>
              <a:t>表达式的函数</a:t>
            </a:r>
            <a:r>
              <a:rPr lang="zh-CN" altLang="zh-CN" sz="2000" b="1" dirty="0" smtClean="0"/>
              <a:t>体</a:t>
            </a:r>
            <a:r>
              <a:rPr lang="zh-CN" altLang="en-US" sz="2000" b="1" dirty="0" smtClean="0"/>
              <a:t>内就可以</a:t>
            </a:r>
            <a:r>
              <a:rPr lang="zh-CN" altLang="zh-CN" sz="2000" b="1" dirty="0" smtClean="0"/>
              <a:t>使用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捕获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变量</a:t>
            </a:r>
            <a:r>
              <a:rPr lang="zh-CN" altLang="zh-CN" sz="2000" b="1" dirty="0" smtClean="0"/>
              <a:t>。</a:t>
            </a:r>
            <a:endParaRPr lang="zh-CN" altLang="zh-CN" sz="2000" b="1" dirty="0"/>
          </a:p>
          <a:p>
            <a:pPr lvl="1"/>
            <a:r>
              <a:rPr lang="en-US" altLang="zh-CN" sz="2400" b="1" dirty="0">
                <a:solidFill>
                  <a:srgbClr val="0000CC"/>
                </a:solidFill>
              </a:rPr>
              <a:t>Lambda</a:t>
            </a:r>
            <a:r>
              <a:rPr lang="zh-CN" altLang="zh-CN" sz="2400" b="1" dirty="0">
                <a:solidFill>
                  <a:srgbClr val="FF0000"/>
                </a:solidFill>
              </a:rPr>
              <a:t>捕获变量的方式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lvl="2"/>
            <a:r>
              <a:rPr lang="zh-CN" altLang="zh-CN" sz="2000" b="1" dirty="0">
                <a:solidFill>
                  <a:srgbClr val="0000CC"/>
                </a:solidFill>
              </a:rPr>
              <a:t>值捕获</a:t>
            </a:r>
            <a:r>
              <a:rPr lang="zh-CN" altLang="en-US" sz="2000" b="1" dirty="0">
                <a:solidFill>
                  <a:srgbClr val="0000CC"/>
                </a:solidFill>
              </a:rPr>
              <a:t>：</a:t>
            </a:r>
            <a:r>
              <a:rPr lang="zh-CN" altLang="zh-CN" sz="2000" b="1" dirty="0"/>
              <a:t>如果只是使用外部变量值而不修改它，可以用值</a:t>
            </a:r>
            <a:r>
              <a:rPr lang="zh-CN" altLang="zh-CN" sz="2000" b="1" dirty="0" smtClean="0"/>
              <a:t>捕获</a:t>
            </a:r>
            <a:endParaRPr lang="en-US" altLang="zh-CN" sz="2000" b="1" dirty="0"/>
          </a:p>
          <a:p>
            <a:pPr lvl="2"/>
            <a:r>
              <a:rPr lang="zh-CN" altLang="zh-CN" sz="2000" b="1" dirty="0">
                <a:solidFill>
                  <a:srgbClr val="0000CC"/>
                </a:solidFill>
              </a:rPr>
              <a:t>引用捕获</a:t>
            </a:r>
            <a:r>
              <a:rPr lang="zh-CN" altLang="en-US" sz="2000" b="1" dirty="0">
                <a:solidFill>
                  <a:srgbClr val="0000CC"/>
                </a:solidFill>
              </a:rPr>
              <a:t>：</a:t>
            </a:r>
            <a:r>
              <a:rPr lang="zh-CN" altLang="zh-CN" sz="2000" b="1" dirty="0"/>
              <a:t>如果要修改变量的值，则需要用引用</a:t>
            </a:r>
            <a:r>
              <a:rPr lang="zh-CN" altLang="zh-CN" sz="2000" b="1" dirty="0" smtClean="0"/>
              <a:t>捕获</a:t>
            </a:r>
            <a:endParaRPr lang="en-US" altLang="zh-CN" sz="2000" b="1" dirty="0"/>
          </a:p>
          <a:p>
            <a:pPr lvl="2"/>
            <a:endParaRPr lang="zh-CN" altLang="en-US" sz="2000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73673"/>
            <a:ext cx="8229600" cy="69103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</a:rPr>
              <a:t>2.10  </a:t>
            </a:r>
            <a:r>
              <a:rPr lang="en-US" altLang="zh-CN" sz="3600" b="1" kern="1200" dirty="0" smtClean="0">
                <a:solidFill>
                  <a:srgbClr val="C00000"/>
                </a:solidFill>
              </a:rPr>
              <a:t>lambda</a:t>
            </a:r>
            <a:r>
              <a:rPr lang="zh-CN" altLang="zh-CN" sz="3600" b="1" kern="1200" dirty="0" smtClean="0">
                <a:solidFill>
                  <a:srgbClr val="C00000"/>
                </a:solidFill>
              </a:rPr>
              <a:t>表达式</a:t>
            </a:r>
            <a:r>
              <a:rPr lang="en-US" altLang="zh-CN" sz="3600" b="1" kern="1200" dirty="0" smtClean="0">
                <a:solidFill>
                  <a:srgbClr val="C00000"/>
                </a:solidFill>
              </a:rPr>
              <a:t>(C++11)</a:t>
            </a:r>
            <a:endParaRPr lang="zh-CN" altLang="en-US" sz="3600" b="1" kern="1200" dirty="0">
              <a:solidFill>
                <a:srgbClr val="C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04" y="5157192"/>
            <a:ext cx="8064896" cy="169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91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6632"/>
            <a:ext cx="7772400" cy="57636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</a:rPr>
              <a:t>2.9.1 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 </a:t>
            </a:r>
            <a:r>
              <a:rPr lang="zh-CN" altLang="en-US" sz="3600" b="1" dirty="0" smtClean="0">
                <a:solidFill>
                  <a:srgbClr val="C00000"/>
                </a:solidFill>
              </a:rPr>
              <a:t>函数</a:t>
            </a:r>
            <a:r>
              <a:rPr lang="zh-CN" altLang="en-US" sz="3600" b="1" dirty="0">
                <a:solidFill>
                  <a:srgbClr val="C00000"/>
                </a:solidFill>
              </a:rPr>
              <a:t>原型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215516" y="1268760"/>
            <a:ext cx="8712968" cy="4347864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zh-CN" sz="2400" b="1" dirty="0" smtClean="0">
                <a:solidFill>
                  <a:srgbClr val="0000CC"/>
                </a:solidFill>
              </a:rPr>
              <a:t>2. C</a:t>
            </a:r>
            <a:r>
              <a:rPr lang="en-US" altLang="zh-CN" sz="2400" b="1" dirty="0">
                <a:solidFill>
                  <a:srgbClr val="0000CC"/>
                </a:solidFill>
              </a:rPr>
              <a:t>++</a:t>
            </a:r>
            <a:r>
              <a:rPr lang="zh-CN" altLang="en-US" sz="2400" b="1" dirty="0">
                <a:solidFill>
                  <a:srgbClr val="0000CC"/>
                </a:solidFill>
              </a:rPr>
              <a:t>函数原型的一些注意事项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zh-CN" altLang="en-US" sz="2000" b="1" dirty="0"/>
              <a:t>① 函数</a:t>
            </a:r>
            <a:r>
              <a:rPr lang="zh-CN" altLang="en-US" sz="2000" b="1" dirty="0" smtClean="0"/>
              <a:t>原型的</a:t>
            </a:r>
            <a:r>
              <a:rPr lang="zh-CN" altLang="en-US" sz="2000" b="1" dirty="0"/>
              <a:t>参数名可以</a:t>
            </a:r>
            <a:r>
              <a:rPr lang="zh-CN" altLang="en-US" sz="2000" b="1" dirty="0" smtClean="0"/>
              <a:t>省略</a:t>
            </a:r>
            <a:r>
              <a:rPr lang="zh-CN" altLang="en-US" sz="2000" b="1" dirty="0"/>
              <a:t>，</a:t>
            </a:r>
            <a:r>
              <a:rPr lang="zh-CN" altLang="en-US" sz="2000" b="1" dirty="0" smtClean="0"/>
              <a:t>函数定义时的返回类型、函数名、参数个数、参数的次序和类型必须与函数原型相符，但参数名可以不同。 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zh-CN" altLang="en-US" sz="2000" b="1" dirty="0"/>
              <a:t>② </a:t>
            </a:r>
            <a:r>
              <a:rPr lang="zh-CN" altLang="en-US" sz="2000" b="1" dirty="0" smtClean="0"/>
              <a:t>如果</a:t>
            </a:r>
            <a:r>
              <a:rPr lang="zh-CN" altLang="en-US" sz="2000" b="1" dirty="0"/>
              <a:t>函数的定义出现在程序中第一次调用此函数之前，就不需要</a:t>
            </a:r>
            <a:r>
              <a:rPr lang="zh-CN" altLang="en-US" sz="2000" b="1" dirty="0" smtClean="0"/>
              <a:t>函数原型</a:t>
            </a:r>
            <a:r>
              <a:rPr lang="zh-CN" altLang="en-US" sz="2000" b="1" dirty="0"/>
              <a:t>。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zh-CN" altLang="en-US" sz="2000" b="1" dirty="0" smtClean="0"/>
              <a:t>③ </a:t>
            </a:r>
            <a:r>
              <a:rPr lang="en-US" altLang="zh-CN" sz="2000" b="1" dirty="0" smtClean="0"/>
              <a:t>C</a:t>
            </a:r>
            <a:r>
              <a:rPr lang="en-US" altLang="zh-CN" sz="2000" b="1" dirty="0"/>
              <a:t>++</a:t>
            </a:r>
            <a:r>
              <a:rPr lang="zh-CN" altLang="en-US" sz="2000" b="1" dirty="0"/>
              <a:t>与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语言的函数参数声明存在</a:t>
            </a:r>
            <a:r>
              <a:rPr lang="zh-CN" altLang="en-US" sz="2000" b="1" dirty="0" smtClean="0"/>
              <a:t>区别，传统</a:t>
            </a:r>
            <a:r>
              <a:rPr lang="en-US" altLang="zh-CN" sz="2000" b="1" dirty="0" smtClean="0"/>
              <a:t>C</a:t>
            </a:r>
            <a:r>
              <a:rPr lang="zh-CN" altLang="en-US" sz="2000" b="1" dirty="0" smtClean="0"/>
              <a:t>可将函数参数类型说明放在函数头和函数体之间。</a:t>
            </a:r>
            <a:endParaRPr lang="en-US" altLang="zh-CN" sz="2000" b="1" dirty="0" smtClean="0"/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b="1" dirty="0" smtClean="0"/>
              <a:t>④ 早期版本未</a:t>
            </a:r>
            <a:r>
              <a:rPr lang="zh-CN" altLang="en-US" sz="2000" b="1" dirty="0"/>
              <a:t>指定返回类型的函数默认为</a:t>
            </a:r>
            <a:r>
              <a:rPr lang="en-US" altLang="zh-CN" sz="2000" b="1" dirty="0" err="1" smtClean="0"/>
              <a:t>int</a:t>
            </a:r>
            <a:r>
              <a:rPr lang="zh-CN" altLang="en-US" sz="2000" b="1" dirty="0" smtClean="0"/>
              <a:t>，标准</a:t>
            </a:r>
            <a:r>
              <a:rPr lang="en-US" altLang="zh-CN" sz="2000" b="1" dirty="0" smtClean="0"/>
              <a:t>C++</a:t>
            </a:r>
            <a:r>
              <a:rPr lang="zh-CN" altLang="en-US" sz="2000" b="1" dirty="0"/>
              <a:t>中</a:t>
            </a:r>
            <a:r>
              <a:rPr lang="zh-CN" altLang="en-US" sz="2000" b="1" dirty="0" smtClean="0"/>
              <a:t>如果</a:t>
            </a:r>
            <a:r>
              <a:rPr lang="zh-CN" altLang="en-US" sz="2000" b="1" dirty="0"/>
              <a:t>一个函数没有返回类型，则必须指明它的返回类型为</a:t>
            </a:r>
            <a:r>
              <a:rPr lang="en-US" altLang="zh-CN" sz="2000" b="1" dirty="0"/>
              <a:t>void</a:t>
            </a:r>
            <a:r>
              <a:rPr lang="zh-CN" altLang="en-US" sz="2000" b="1" dirty="0"/>
              <a:t>。 </a:t>
            </a:r>
            <a:r>
              <a:rPr lang="zh-CN" altLang="en-US" sz="2400" b="1" dirty="0" smtClean="0"/>
              <a:t>  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5661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784976" cy="580526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</a:rPr>
              <a:t>2）parameters</a:t>
            </a:r>
          </a:p>
          <a:p>
            <a:pPr lvl="1"/>
            <a:r>
              <a:rPr lang="en-US" altLang="zh-CN" sz="2000" b="1" dirty="0"/>
              <a:t>parameters</a:t>
            </a:r>
            <a:r>
              <a:rPr lang="zh-CN" altLang="zh-CN" sz="2000" b="1" dirty="0"/>
              <a:t>是</a:t>
            </a:r>
            <a:r>
              <a:rPr lang="en-US" altLang="zh-CN" sz="2000" b="1" dirty="0" err="1"/>
              <a:t>lamada</a:t>
            </a:r>
            <a:r>
              <a:rPr lang="zh-CN" altLang="zh-CN" sz="2000" b="1" dirty="0"/>
              <a:t>表达式的形参表，其用法和普通</a:t>
            </a:r>
            <a:r>
              <a:rPr lang="zh-CN" altLang="zh-CN" sz="2000" b="1" dirty="0" smtClean="0"/>
              <a:t>函数</a:t>
            </a:r>
            <a:r>
              <a:rPr lang="zh-CN" altLang="en-US" sz="2000" b="1" dirty="0" smtClean="0"/>
              <a:t>的</a:t>
            </a:r>
            <a:r>
              <a:rPr lang="zh-CN" altLang="zh-CN" sz="2000" b="1" dirty="0" smtClean="0"/>
              <a:t>形参</a:t>
            </a:r>
            <a:r>
              <a:rPr lang="zh-CN" altLang="zh-CN" sz="2000" b="1" dirty="0"/>
              <a:t>表相同，</a:t>
            </a:r>
            <a:r>
              <a:rPr lang="zh-CN" altLang="zh-CN" sz="2000" b="1" dirty="0" smtClean="0"/>
              <a:t>如不</a:t>
            </a:r>
            <a:r>
              <a:rPr lang="zh-CN" altLang="zh-CN" sz="2000" b="1" dirty="0"/>
              <a:t>需要参数传递</a:t>
            </a:r>
            <a:r>
              <a:rPr lang="zh-CN" altLang="zh-CN" sz="2000" b="1" dirty="0" smtClean="0"/>
              <a:t>，可以</a:t>
            </a:r>
            <a:r>
              <a:rPr lang="zh-CN" altLang="zh-CN" sz="2000" b="1" dirty="0"/>
              <a:t>连同括号“</a:t>
            </a:r>
            <a:r>
              <a:rPr lang="en-US" altLang="zh-CN" sz="2000" b="1" dirty="0"/>
              <a:t>()</a:t>
            </a:r>
            <a:r>
              <a:rPr lang="zh-CN" altLang="zh-CN" sz="2000" b="1" dirty="0" smtClean="0"/>
              <a:t>”</a:t>
            </a:r>
            <a:r>
              <a:rPr lang="zh-CN" altLang="en-US" sz="2000" b="1" dirty="0"/>
              <a:t>一起</a:t>
            </a:r>
            <a:r>
              <a:rPr lang="zh-CN" altLang="zh-CN" sz="2000" b="1" dirty="0" smtClean="0"/>
              <a:t>省略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（3）-&gt;</a:t>
            </a:r>
            <a:r>
              <a:rPr lang="en-US" altLang="zh-CN" sz="2400" b="1" dirty="0" err="1">
                <a:solidFill>
                  <a:srgbClr val="FF0000"/>
                </a:solidFill>
              </a:rPr>
              <a:t>return_type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b="1" dirty="0">
                <a:solidFill>
                  <a:srgbClr val="0000CC"/>
                </a:solidFill>
              </a:rPr>
              <a:t>lambda</a:t>
            </a:r>
            <a:r>
              <a:rPr lang="zh-CN" altLang="zh-CN" sz="2000" b="1" dirty="0">
                <a:solidFill>
                  <a:srgbClr val="0000CC"/>
                </a:solidFill>
              </a:rPr>
              <a:t>表达式的返回类型</a:t>
            </a:r>
            <a:r>
              <a:rPr lang="zh-CN" altLang="en-US" sz="2000" b="1" dirty="0">
                <a:solidFill>
                  <a:srgbClr val="0000CC"/>
                </a:solidFill>
              </a:rPr>
              <a:t>，</a:t>
            </a:r>
            <a:r>
              <a:rPr lang="zh-CN" altLang="zh-CN" sz="2000" b="1" dirty="0"/>
              <a:t>采用</a:t>
            </a:r>
            <a:r>
              <a:rPr lang="zh-CN" altLang="zh-CN" sz="2000" b="1" dirty="0">
                <a:solidFill>
                  <a:srgbClr val="0000CC"/>
                </a:solidFill>
              </a:rPr>
              <a:t>置尾设置方式</a:t>
            </a:r>
            <a:r>
              <a:rPr lang="zh-CN" altLang="zh-CN" sz="2000" b="1" dirty="0"/>
              <a:t>，即用“</a:t>
            </a:r>
            <a:r>
              <a:rPr lang="en-US" altLang="zh-CN" sz="2000" b="1" dirty="0"/>
              <a:t>-&gt;</a:t>
            </a:r>
            <a:r>
              <a:rPr lang="zh-CN" altLang="zh-CN" sz="2000" b="1" dirty="0"/>
              <a:t>”在函数形参表和函数体之间指明返回类型。</a:t>
            </a:r>
            <a:endParaRPr lang="en-US" altLang="zh-CN" sz="2000" b="1" dirty="0"/>
          </a:p>
          <a:p>
            <a:pPr lvl="1"/>
            <a:r>
              <a:rPr lang="zh-CN" altLang="zh-CN" sz="2000" b="1" dirty="0" smtClean="0"/>
              <a:t>不</a:t>
            </a:r>
            <a:r>
              <a:rPr lang="zh-CN" altLang="zh-CN" sz="2000" b="1" dirty="0"/>
              <a:t>需要返回值的</a:t>
            </a:r>
            <a:r>
              <a:rPr lang="zh-CN" altLang="zh-CN" sz="2000" b="1" dirty="0" smtClean="0"/>
              <a:t>时候可以</a:t>
            </a:r>
            <a:r>
              <a:rPr lang="zh-CN" altLang="zh-CN" sz="2000" b="1" dirty="0"/>
              <a:t>连同符号”</a:t>
            </a:r>
            <a:r>
              <a:rPr lang="en-US" altLang="zh-CN" sz="2000" b="1" dirty="0"/>
              <a:t>-&gt;</a:t>
            </a:r>
            <a:r>
              <a:rPr lang="zh-CN" altLang="zh-CN" sz="2000" b="1" dirty="0"/>
              <a:t>”一起</a:t>
            </a:r>
            <a:r>
              <a:rPr lang="zh-CN" altLang="zh-CN" sz="2000" b="1" dirty="0">
                <a:solidFill>
                  <a:srgbClr val="0000CC"/>
                </a:solidFill>
              </a:rPr>
              <a:t>省略</a:t>
            </a:r>
            <a:r>
              <a:rPr lang="zh-CN" altLang="zh-CN" sz="2000" b="1" dirty="0"/>
              <a:t>。</a:t>
            </a:r>
            <a:endParaRPr lang="en-US" altLang="zh-CN" sz="2000" b="1" dirty="0"/>
          </a:p>
          <a:p>
            <a:pPr lvl="1"/>
            <a:r>
              <a:rPr lang="zh-CN" altLang="zh-CN" sz="2000" b="1" dirty="0"/>
              <a:t>在返回</a:t>
            </a:r>
            <a:r>
              <a:rPr lang="zh-CN" altLang="zh-CN" sz="2000" b="1" dirty="0">
                <a:solidFill>
                  <a:srgbClr val="0000CC"/>
                </a:solidFill>
              </a:rPr>
              <a:t>类型明确</a:t>
            </a:r>
            <a:r>
              <a:rPr lang="zh-CN" altLang="zh-CN" sz="2000" b="1" dirty="0"/>
              <a:t>的情况下，也可以省略该部分，让编译器对返回类型进行推导</a:t>
            </a:r>
            <a:r>
              <a:rPr lang="zh-CN" altLang="zh-CN" sz="2000" b="1" dirty="0" smtClean="0"/>
              <a:t>。</a:t>
            </a:r>
            <a:endParaRPr lang="en-US" altLang="zh-CN" sz="20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</a:rPr>
              <a:t>4）statement</a:t>
            </a:r>
          </a:p>
          <a:p>
            <a:pPr marL="857250" lvl="1" indent="-457200">
              <a:spcBef>
                <a:spcPts val="0"/>
              </a:spcBef>
            </a:pPr>
            <a:r>
              <a:rPr lang="en-US" altLang="zh-CN" sz="2000" b="1" dirty="0"/>
              <a:t>lambda</a:t>
            </a:r>
            <a:r>
              <a:rPr lang="zh-CN" altLang="zh-CN" sz="2000" b="1" dirty="0"/>
              <a:t>的</a:t>
            </a:r>
            <a:r>
              <a:rPr lang="zh-CN" altLang="en-US" sz="2000" b="1" dirty="0"/>
              <a:t>函数体。</a:t>
            </a:r>
            <a:r>
              <a:rPr lang="zh-CN" altLang="zh-CN" sz="2000" b="1" dirty="0"/>
              <a:t>函数体中除了可以使用参数表中的形参之外，还可以使用</a:t>
            </a:r>
            <a:r>
              <a:rPr lang="en-US" altLang="zh-CN" sz="2000" b="1" dirty="0"/>
              <a:t>capture</a:t>
            </a:r>
            <a:r>
              <a:rPr lang="zh-CN" altLang="zh-CN" sz="2000" b="1" dirty="0"/>
              <a:t>捕获的外部变量</a:t>
            </a:r>
            <a:r>
              <a:rPr lang="zh-CN" altLang="en-US" sz="2000" b="1" dirty="0"/>
              <a:t>。</a:t>
            </a:r>
            <a:endParaRPr lang="en-US" altLang="zh-CN" sz="2000" b="1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</a:rPr>
              <a:t>5）mutable</a:t>
            </a:r>
          </a:p>
          <a:p>
            <a:pPr lvl="1" indent="-342900">
              <a:spcBef>
                <a:spcPts val="0"/>
              </a:spcBef>
            </a:pPr>
            <a:r>
              <a:rPr lang="zh-CN" altLang="zh-CN" sz="2000" b="1" dirty="0"/>
              <a:t>在默认情况下，</a:t>
            </a:r>
            <a:r>
              <a:rPr lang="en-US" altLang="zh-CN" sz="2000" b="1" dirty="0"/>
              <a:t>lambda</a:t>
            </a:r>
            <a:r>
              <a:rPr lang="zh-CN" altLang="zh-CN" sz="2000" b="1" dirty="0"/>
              <a:t>表达式捕获的值变量具有</a:t>
            </a:r>
            <a:r>
              <a:rPr lang="en-US" altLang="zh-CN" sz="2000" b="1" dirty="0" err="1"/>
              <a:t>const</a:t>
            </a:r>
            <a:r>
              <a:rPr lang="zh-CN" altLang="zh-CN" sz="2000" b="1" dirty="0"/>
              <a:t>特征</a:t>
            </a:r>
            <a:r>
              <a:rPr lang="zh-CN" altLang="en-US" sz="2000" b="1" dirty="0"/>
              <a:t>，</a:t>
            </a:r>
            <a:r>
              <a:rPr lang="zh-CN" altLang="zh-CN" sz="2000" b="1" dirty="0"/>
              <a:t>可以使用</a:t>
            </a:r>
            <a:r>
              <a:rPr lang="en-US" altLang="zh-CN" sz="2000" b="1" dirty="0"/>
              <a:t>mutable</a:t>
            </a:r>
            <a:r>
              <a:rPr lang="zh-CN" altLang="zh-CN" sz="2000" b="1" dirty="0"/>
              <a:t>选项</a:t>
            </a:r>
            <a:r>
              <a:rPr lang="zh-CN" altLang="zh-CN" sz="2000" b="1" dirty="0">
                <a:solidFill>
                  <a:srgbClr val="FF0000"/>
                </a:solidFill>
              </a:rPr>
              <a:t>取消</a:t>
            </a:r>
            <a:r>
              <a:rPr lang="zh-CN" altLang="en-US" sz="2000" b="1" dirty="0">
                <a:solidFill>
                  <a:srgbClr val="FF0000"/>
                </a:solidFill>
              </a:rPr>
              <a:t>其</a:t>
            </a:r>
            <a:r>
              <a:rPr lang="zh-CN" altLang="zh-CN" sz="2000" b="1" dirty="0">
                <a:solidFill>
                  <a:srgbClr val="FF0000"/>
                </a:solidFill>
              </a:rPr>
              <a:t>常量性</a:t>
            </a:r>
            <a:r>
              <a:rPr lang="zh-CN" altLang="zh-CN" sz="2000" b="1" dirty="0"/>
              <a:t>，然后就可以修改了。</a:t>
            </a:r>
            <a:endParaRPr lang="en-US" altLang="zh-CN" sz="2000" b="1" dirty="0"/>
          </a:p>
          <a:p>
            <a:pPr lvl="1" indent="-342900">
              <a:spcBef>
                <a:spcPts val="0"/>
              </a:spcBef>
            </a:pPr>
            <a:r>
              <a:rPr lang="zh-CN" altLang="zh-CN" sz="2000" b="1" dirty="0"/>
              <a:t>在</a:t>
            </a:r>
            <a:r>
              <a:rPr lang="zh-CN" altLang="zh-CN" sz="2000" b="1" dirty="0">
                <a:solidFill>
                  <a:srgbClr val="FF0000"/>
                </a:solidFill>
              </a:rPr>
              <a:t>使用</a:t>
            </a:r>
            <a:r>
              <a:rPr lang="en-US" altLang="zh-CN" sz="2000" b="1" dirty="0">
                <a:solidFill>
                  <a:srgbClr val="FF0000"/>
                </a:solidFill>
              </a:rPr>
              <a:t>mutable</a:t>
            </a:r>
            <a:r>
              <a:rPr lang="zh-CN" altLang="zh-CN" sz="2000" b="1" dirty="0">
                <a:solidFill>
                  <a:srgbClr val="FF0000"/>
                </a:solidFill>
              </a:rPr>
              <a:t>时，参数列表不可以省略</a:t>
            </a:r>
            <a:r>
              <a:rPr lang="zh-CN" altLang="zh-CN" sz="2000" b="1" dirty="0"/>
              <a:t>，如果</a:t>
            </a:r>
            <a:r>
              <a:rPr lang="en-US" altLang="zh-CN" sz="2000" b="1" dirty="0"/>
              <a:t>parameters</a:t>
            </a:r>
            <a:r>
              <a:rPr lang="zh-CN" altLang="zh-CN" sz="2000" b="1" dirty="0"/>
              <a:t>为空，也要写上空括号</a:t>
            </a:r>
            <a:r>
              <a:rPr lang="en-US" altLang="zh-CN" sz="2000" b="1" dirty="0"/>
              <a:t>()</a:t>
            </a:r>
            <a:r>
              <a:rPr lang="zh-CN" altLang="zh-CN" sz="2000" b="1" dirty="0" smtClean="0"/>
              <a:t>。</a:t>
            </a:r>
            <a:endParaRPr lang="zh-CN" altLang="zh-CN" sz="2200" b="1" dirty="0"/>
          </a:p>
          <a:p>
            <a:pPr lvl="1"/>
            <a:endParaRPr lang="zh-CN" altLang="en-US" sz="2200" b="1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73673"/>
            <a:ext cx="8229600" cy="69103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</a:rPr>
              <a:t>2.10  </a:t>
            </a:r>
            <a:r>
              <a:rPr lang="en-US" altLang="zh-CN" sz="3600" b="1" kern="1200" dirty="0" smtClean="0">
                <a:solidFill>
                  <a:srgbClr val="C00000"/>
                </a:solidFill>
              </a:rPr>
              <a:t>lambda</a:t>
            </a:r>
            <a:r>
              <a:rPr lang="zh-CN" altLang="zh-CN" sz="3600" b="1" kern="1200" dirty="0" smtClean="0">
                <a:solidFill>
                  <a:srgbClr val="C00000"/>
                </a:solidFill>
              </a:rPr>
              <a:t>表达式</a:t>
            </a:r>
            <a:r>
              <a:rPr lang="en-US" altLang="zh-CN" sz="3600" b="1" kern="1200" dirty="0" smtClean="0">
                <a:solidFill>
                  <a:srgbClr val="C00000"/>
                </a:solidFill>
              </a:rPr>
              <a:t>(C++11)</a:t>
            </a:r>
            <a:endParaRPr lang="zh-CN" altLang="en-US" sz="3600" b="1" kern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69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4680520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zh-CN" sz="2400" b="1" dirty="0" smtClean="0">
                <a:solidFill>
                  <a:srgbClr val="0000CC"/>
                </a:solidFill>
              </a:rPr>
              <a:t>【</a:t>
            </a:r>
            <a:r>
              <a:rPr lang="zh-CN" altLang="zh-CN" sz="2400" b="1" dirty="0">
                <a:solidFill>
                  <a:srgbClr val="0000CC"/>
                </a:solidFill>
              </a:rPr>
              <a:t>例</a:t>
            </a:r>
            <a:r>
              <a:rPr lang="en-US" altLang="zh-CN" sz="2400" b="1" dirty="0">
                <a:solidFill>
                  <a:srgbClr val="0000CC"/>
                </a:solidFill>
              </a:rPr>
              <a:t>2-29</a:t>
            </a:r>
            <a:r>
              <a:rPr lang="zh-CN" altLang="zh-CN" sz="2400" b="1" dirty="0">
                <a:solidFill>
                  <a:srgbClr val="0000CC"/>
                </a:solidFill>
              </a:rPr>
              <a:t>】 简单的</a:t>
            </a:r>
            <a:r>
              <a:rPr lang="en-US" altLang="zh-CN" sz="2400" b="1" dirty="0">
                <a:solidFill>
                  <a:srgbClr val="0000CC"/>
                </a:solidFill>
              </a:rPr>
              <a:t>lambda</a:t>
            </a:r>
            <a:r>
              <a:rPr lang="zh-CN" altLang="zh-CN" sz="2400" b="1" dirty="0">
                <a:solidFill>
                  <a:srgbClr val="0000CC"/>
                </a:solidFill>
              </a:rPr>
              <a:t>表示式示例。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#</a:t>
            </a:r>
            <a:r>
              <a:rPr lang="en-US" altLang="zh-CN" sz="2000" b="1" dirty="0"/>
              <a:t>include&lt;</a:t>
            </a:r>
            <a:r>
              <a:rPr lang="en-US" altLang="zh-CN" sz="2000" b="1" dirty="0" err="1"/>
              <a:t>iostream</a:t>
            </a:r>
            <a:r>
              <a:rPr lang="en-US" altLang="zh-CN" sz="2000" b="1" dirty="0"/>
              <a:t>&gt;</a:t>
            </a:r>
            <a:endParaRPr lang="zh-CN" altLang="zh-CN" sz="2000" b="1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000" b="1" dirty="0" smtClean="0"/>
              <a:t>    using </a:t>
            </a:r>
            <a:r>
              <a:rPr lang="en-US" altLang="zh-CN" sz="2000" b="1" dirty="0"/>
              <a:t>namespace </a:t>
            </a:r>
            <a:r>
              <a:rPr lang="en-US" altLang="zh-CN" sz="2000" b="1" dirty="0" err="1"/>
              <a:t>std</a:t>
            </a:r>
            <a:r>
              <a:rPr lang="en-US" altLang="zh-CN" sz="2000" b="1" dirty="0"/>
              <a:t>;</a:t>
            </a:r>
            <a:endParaRPr lang="zh-CN" altLang="zh-CN" sz="2000" b="1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000" b="1" dirty="0" smtClean="0"/>
              <a:t>    void </a:t>
            </a:r>
            <a:r>
              <a:rPr lang="en-US" altLang="zh-CN" sz="2000" b="1" dirty="0"/>
              <a:t>main(){</a:t>
            </a:r>
            <a:endParaRPr lang="zh-CN" altLang="zh-CN" sz="2000" b="1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	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a = 1, b = 2;</a:t>
            </a:r>
            <a:endParaRPr lang="zh-CN" altLang="zh-CN" sz="2000" b="1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000" b="1" dirty="0"/>
              <a:t>     </a:t>
            </a:r>
            <a:r>
              <a:rPr lang="en-US" altLang="zh-CN" sz="2000" b="1" dirty="0" smtClean="0"/>
              <a:t>	//</a:t>
            </a:r>
            <a:r>
              <a:rPr lang="en-US" altLang="zh-CN" sz="2000" b="1" dirty="0"/>
              <a:t>auto f0 = [](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c) mutable-&gt;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{return b += ++a + c; };</a:t>
            </a:r>
            <a:endParaRPr lang="zh-CN" altLang="zh-CN" sz="2000" b="1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000" b="1" dirty="0"/>
              <a:t>     </a:t>
            </a:r>
            <a:r>
              <a:rPr lang="en-US" altLang="zh-CN" sz="2000" b="1" dirty="0" smtClean="0"/>
              <a:t>	//</a:t>
            </a:r>
            <a:r>
              <a:rPr lang="en-US" altLang="zh-CN" sz="2000" b="1" dirty="0"/>
              <a:t>auto f1 = [a, &amp;b]  (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c)-&gt;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  {return b += ++a + c; };</a:t>
            </a:r>
            <a:endParaRPr lang="zh-CN" altLang="zh-CN" sz="2000" b="1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000" b="1" dirty="0"/>
              <a:t>     </a:t>
            </a:r>
            <a:r>
              <a:rPr lang="en-US" altLang="zh-CN" sz="2000" b="1" dirty="0" smtClean="0"/>
              <a:t>	auto </a:t>
            </a:r>
            <a:r>
              <a:rPr lang="en-US" altLang="zh-CN" sz="2000" b="1" dirty="0"/>
              <a:t>f2 </a:t>
            </a:r>
            <a:r>
              <a:rPr lang="en-US" altLang="zh-CN" sz="2000" b="1" dirty="0">
                <a:solidFill>
                  <a:srgbClr val="FF0000"/>
                </a:solidFill>
              </a:rPr>
              <a:t>= [a, &amp;b]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c)</a:t>
            </a:r>
            <a:r>
              <a:rPr lang="en-US" altLang="zh-CN" sz="2000" b="1" dirty="0">
                <a:solidFill>
                  <a:srgbClr val="FF0000"/>
                </a:solidFill>
              </a:rPr>
              <a:t>mutable</a:t>
            </a:r>
            <a:r>
              <a:rPr lang="en-US" altLang="zh-CN" sz="2000" b="1" dirty="0"/>
              <a:t>-&gt;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{return </a:t>
            </a:r>
            <a:r>
              <a:rPr lang="en-US" altLang="zh-CN" sz="2000" b="1" dirty="0">
                <a:solidFill>
                  <a:srgbClr val="FF0000"/>
                </a:solidFill>
              </a:rPr>
              <a:t>b </a:t>
            </a:r>
            <a:r>
              <a:rPr lang="en-US" altLang="zh-CN" sz="2000" b="1" dirty="0"/>
              <a:t>+= ++</a:t>
            </a:r>
            <a:r>
              <a:rPr lang="en-US" altLang="zh-CN" sz="2000" b="1" dirty="0">
                <a:solidFill>
                  <a:srgbClr val="FF0000"/>
                </a:solidFill>
              </a:rPr>
              <a:t>a</a:t>
            </a:r>
            <a:r>
              <a:rPr lang="en-US" altLang="zh-CN" sz="2000" b="1" dirty="0"/>
              <a:t> + c; };</a:t>
            </a:r>
            <a:endParaRPr lang="zh-CN" altLang="zh-CN" sz="2000" b="1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000" b="1" dirty="0"/>
              <a:t>     </a:t>
            </a:r>
            <a:r>
              <a:rPr lang="en-US" altLang="zh-CN" sz="2000" b="1" dirty="0" smtClean="0"/>
              <a:t>	</a:t>
            </a:r>
            <a:r>
              <a:rPr lang="en-US" altLang="zh-CN" sz="2000" b="1" dirty="0" err="1" smtClean="0"/>
              <a:t>cout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&lt;&lt; f2(4) &lt;&lt; "a=" &lt;&lt; a &lt;&lt; "\</a:t>
            </a:r>
            <a:r>
              <a:rPr lang="en-US" altLang="zh-CN" sz="2000" b="1" dirty="0" err="1"/>
              <a:t>tb</a:t>
            </a:r>
            <a:r>
              <a:rPr lang="en-US" altLang="zh-CN" sz="2000" b="1" dirty="0"/>
              <a:t>=" &lt;&lt; b &lt;&lt; 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;</a:t>
            </a:r>
            <a:endParaRPr lang="zh-CN" altLang="zh-CN" sz="2000" b="1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000" b="1" dirty="0" smtClean="0"/>
              <a:t>    </a:t>
            </a:r>
            <a:r>
              <a:rPr lang="en-US" altLang="zh-CN" sz="2000" b="1" dirty="0" smtClean="0"/>
              <a:t>}</a:t>
            </a:r>
            <a:endParaRPr lang="zh-CN" altLang="zh-CN" sz="2200" b="1" dirty="0"/>
          </a:p>
          <a:p>
            <a:pPr marL="857250" lvl="1" indent="-457200"/>
            <a:endParaRPr lang="en-US" altLang="zh-CN" sz="2400" b="1" dirty="0"/>
          </a:p>
          <a:p>
            <a:pPr marL="400050" lvl="1" indent="0">
              <a:buNone/>
            </a:pP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73673"/>
            <a:ext cx="8229600" cy="69103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</a:rPr>
              <a:t>2.10  </a:t>
            </a:r>
            <a:r>
              <a:rPr lang="en-US" altLang="zh-CN" sz="3600" b="1" kern="1200" dirty="0" smtClean="0">
                <a:solidFill>
                  <a:srgbClr val="C00000"/>
                </a:solidFill>
              </a:rPr>
              <a:t>lambda</a:t>
            </a:r>
            <a:r>
              <a:rPr lang="zh-CN" altLang="zh-CN" sz="3600" b="1" kern="1200" dirty="0" smtClean="0">
                <a:solidFill>
                  <a:srgbClr val="C00000"/>
                </a:solidFill>
              </a:rPr>
              <a:t>表达式</a:t>
            </a:r>
            <a:r>
              <a:rPr lang="en-US" altLang="zh-CN" sz="3600" b="1" kern="1200" dirty="0" smtClean="0">
                <a:solidFill>
                  <a:srgbClr val="C00000"/>
                </a:solidFill>
              </a:rPr>
              <a:t>(C++11)</a:t>
            </a:r>
            <a:endParaRPr lang="zh-CN" altLang="en-US" sz="3600" b="1" kern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82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560" y="109515"/>
            <a:ext cx="5471963" cy="49053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</a:rPr>
              <a:t>2.11 </a:t>
            </a:r>
            <a:r>
              <a:rPr lang="en-US" altLang="zh-CN" sz="3600" b="1" kern="1200" dirty="0" smtClean="0">
                <a:solidFill>
                  <a:srgbClr val="C00000"/>
                </a:solidFill>
              </a:rPr>
              <a:t> </a:t>
            </a:r>
            <a:r>
              <a:rPr lang="zh-CN" altLang="en-US" sz="3600" b="1" kern="1200" dirty="0" smtClean="0">
                <a:solidFill>
                  <a:srgbClr val="C00000"/>
                </a:solidFill>
              </a:rPr>
              <a:t>命名</a:t>
            </a:r>
            <a:r>
              <a:rPr lang="zh-CN" altLang="en-US" sz="3600" b="1" kern="1200" dirty="0">
                <a:solidFill>
                  <a:srgbClr val="C00000"/>
                </a:solidFill>
              </a:rPr>
              <a:t>空间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7974" y="1004556"/>
            <a:ext cx="3717494" cy="45386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b="1" dirty="0" smtClean="0">
                <a:solidFill>
                  <a:srgbClr val="0000CC"/>
                </a:solidFill>
              </a:rPr>
              <a:t>1. 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什么</a:t>
            </a:r>
            <a:r>
              <a:rPr lang="zh-CN" altLang="en-US" sz="2400" b="1" dirty="0">
                <a:solidFill>
                  <a:srgbClr val="0000CC"/>
                </a:solidFill>
              </a:rPr>
              <a:t>是命名空间？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b="1" dirty="0"/>
              <a:t>就是将</a:t>
            </a:r>
            <a:r>
              <a:rPr lang="zh-CN" altLang="en-US" sz="2400" b="1" dirty="0" smtClean="0"/>
              <a:t>程序</a:t>
            </a:r>
            <a:r>
              <a:rPr lang="zh-CN" altLang="en-US" sz="2400" b="1" dirty="0"/>
              <a:t>的</a:t>
            </a:r>
            <a:r>
              <a:rPr lang="zh-CN" altLang="en-US" sz="2400" b="1" dirty="0" smtClean="0"/>
              <a:t>构成</a:t>
            </a:r>
            <a:r>
              <a:rPr lang="zh-CN" altLang="en-US" sz="2400" b="1" dirty="0"/>
              <a:t>要素（如变量名，数据类型，</a:t>
            </a:r>
            <a:r>
              <a:rPr lang="zh-CN" altLang="en-US" sz="2400" b="1" dirty="0" smtClean="0"/>
              <a:t>函数等</a:t>
            </a:r>
            <a:r>
              <a:rPr lang="en-US" altLang="zh-CN" sz="2400" b="1" dirty="0" smtClean="0"/>
              <a:t>）</a:t>
            </a:r>
            <a:r>
              <a:rPr lang="zh-CN" altLang="en-US" sz="2400" b="1" dirty="0"/>
              <a:t>局限在某</a:t>
            </a:r>
            <a:r>
              <a:rPr lang="zh-CN" altLang="en-US" sz="2400" b="1" dirty="0" smtClean="0"/>
              <a:t>外部名字</a:t>
            </a:r>
            <a:r>
              <a:rPr lang="zh-CN" altLang="en-US" sz="2400" b="1" dirty="0"/>
              <a:t>框定的范围内部，内部相互可见（可以直接引用），外部则要应用名字限定才能引用。</a:t>
            </a:r>
            <a:endParaRPr lang="en-US" altLang="zh-CN" sz="2400" b="1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b="1" dirty="0"/>
              <a:t>例如，某程序由</a:t>
            </a:r>
            <a:r>
              <a:rPr lang="en-US" altLang="zh-CN" sz="2400" b="1" dirty="0"/>
              <a:t>tom</a:t>
            </a:r>
            <a:r>
              <a:rPr lang="en-US" altLang="zh-CN" sz="2400" b="1" dirty="0" smtClean="0"/>
              <a:t>, jack</a:t>
            </a:r>
            <a:r>
              <a:rPr lang="zh-CN" altLang="en-US" sz="2400" b="1" dirty="0"/>
              <a:t>各编写一部分，分别为</a:t>
            </a:r>
            <a:r>
              <a:rPr lang="en-US" altLang="zh-CN" sz="2400" b="1" dirty="0"/>
              <a:t>z1.cpp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k1.cpp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zh-CN" sz="2400" b="1" dirty="0"/>
          </a:p>
          <a:p>
            <a:pPr marL="457200" lvl="1" indent="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endParaRPr lang="zh-CN" altLang="en-US" sz="2400" b="1" dirty="0"/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 flipH="1">
            <a:off x="4356100" y="1331913"/>
            <a:ext cx="1944688" cy="120015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int </a:t>
            </a:r>
            <a:r>
              <a:rPr lang="en-US" altLang="zh-CN" sz="2400" dirty="0" err="1">
                <a:latin typeface="Times New Roman" panose="02020603050405020304" pitchFamily="18" charset="0"/>
              </a:rPr>
              <a:t>x,y</a:t>
            </a:r>
            <a:r>
              <a:rPr lang="en-US" altLang="zh-CN" sz="2400" dirty="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int f(…){..}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int g(…){…}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 flipH="1">
            <a:off x="4333875" y="2936875"/>
            <a:ext cx="1966913" cy="120173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int </a:t>
            </a:r>
            <a:r>
              <a:rPr lang="en-US" altLang="zh-CN" sz="2400" dirty="0" err="1">
                <a:latin typeface="Times New Roman" panose="02020603050405020304" pitchFamily="18" charset="0"/>
              </a:rPr>
              <a:t>x,y</a:t>
            </a:r>
            <a:r>
              <a:rPr lang="en-US" altLang="zh-CN" sz="2400" dirty="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int f(…){..}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int h(…){…}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3630613" y="941388"/>
            <a:ext cx="12239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z1.cpp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3630613" y="2592388"/>
            <a:ext cx="12239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k1.cpp</a:t>
            </a:r>
            <a:endParaRPr lang="zh-CN" altLang="en-US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 flipH="1">
            <a:off x="3813377" y="4543425"/>
            <a:ext cx="2490787" cy="230822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#include “z1.cpp”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#include “k1.cpp”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int 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}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3630613" y="4067175"/>
            <a:ext cx="18049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Main1.cpp</a:t>
            </a:r>
            <a:endParaRPr lang="zh-CN" altLang="en-US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911164" y="5705405"/>
            <a:ext cx="2844304" cy="93658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b="1" dirty="0" smtClean="0">
                <a:solidFill>
                  <a:srgbClr val="FF0000"/>
                </a:solidFill>
              </a:rPr>
              <a:t>Error: redefine </a:t>
            </a:r>
            <a:r>
              <a:rPr lang="en-US" altLang="zh-CN" b="1" dirty="0" err="1">
                <a:solidFill>
                  <a:srgbClr val="FF0000"/>
                </a:solidFill>
              </a:rPr>
              <a:t>x,y,f</a:t>
            </a:r>
            <a:r>
              <a:rPr lang="en-US" altLang="zh-CN" b="1" dirty="0">
                <a:solidFill>
                  <a:srgbClr val="FF0000"/>
                </a:solidFill>
              </a:rPr>
              <a:t>()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 flipH="1">
            <a:off x="6389015" y="514595"/>
            <a:ext cx="2629345" cy="15700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Namespace Tom</a:t>
            </a:r>
            <a:r>
              <a:rPr lang="en-US" altLang="zh-CN" sz="2400" dirty="0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int </a:t>
            </a:r>
            <a:r>
              <a:rPr lang="en-US" altLang="zh-CN" sz="2400" dirty="0" err="1">
                <a:latin typeface="Times New Roman" panose="02020603050405020304" pitchFamily="18" charset="0"/>
              </a:rPr>
              <a:t>x,y</a:t>
            </a:r>
            <a:r>
              <a:rPr lang="en-US" altLang="zh-CN" sz="2400" dirty="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int f(…){..}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int g(…){…}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 flipH="1">
            <a:off x="6389017" y="2532063"/>
            <a:ext cx="2629346" cy="156966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Namespace Jack</a:t>
            </a:r>
            <a:r>
              <a:rPr lang="en-US" altLang="zh-CN" sz="2400" dirty="0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int </a:t>
            </a:r>
            <a:r>
              <a:rPr lang="en-US" altLang="zh-CN" sz="2400" dirty="0" err="1">
                <a:latin typeface="Times New Roman" panose="02020603050405020304" pitchFamily="18" charset="0"/>
              </a:rPr>
              <a:t>x,y</a:t>
            </a:r>
            <a:r>
              <a:rPr lang="en-US" altLang="zh-CN" sz="2400" dirty="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int f(…){..}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int g(…){…}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 flipH="1">
            <a:off x="6389016" y="4164482"/>
            <a:ext cx="2629345" cy="2677656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#include “z1.cpp”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#include “k1.cpp”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int main(){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Tom::x=9;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Jack::x=20;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}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7682093" y="52632"/>
            <a:ext cx="1223963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1.cpp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7686132" y="2078557"/>
            <a:ext cx="1223962" cy="4603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k1.cpp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8160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3" grpId="0"/>
      <p:bldP spid="7" grpId="0"/>
      <p:bldP spid="8" grpId="0" animBg="1"/>
      <p:bldP spid="9" grpId="0"/>
      <p:bldP spid="4" grpId="0" animBg="1"/>
      <p:bldP spid="11" grpId="0" animBg="1"/>
      <p:bldP spid="12" grpId="0" animBg="1"/>
      <p:bldP spid="13" grpId="0" animBg="1"/>
      <p:bldP spid="14" grpId="0" animBg="1"/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3568" y="116632"/>
            <a:ext cx="7772400" cy="504056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</a:rPr>
              <a:t>2.11 </a:t>
            </a:r>
            <a:r>
              <a:rPr lang="en-US" altLang="zh-CN" sz="3600" b="1" kern="1200" dirty="0" smtClean="0">
                <a:solidFill>
                  <a:srgbClr val="C00000"/>
                </a:solidFill>
              </a:rPr>
              <a:t> </a:t>
            </a:r>
            <a:r>
              <a:rPr lang="zh-CN" altLang="en-US" sz="3600" b="1" kern="1200" dirty="0" smtClean="0">
                <a:solidFill>
                  <a:srgbClr val="C00000"/>
                </a:solidFill>
              </a:rPr>
              <a:t>命名</a:t>
            </a:r>
            <a:r>
              <a:rPr lang="zh-CN" altLang="en-US" sz="3600" b="1" kern="1200" dirty="0">
                <a:solidFill>
                  <a:srgbClr val="C00000"/>
                </a:solidFill>
              </a:rPr>
              <a:t>空间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5272" y="980728"/>
            <a:ext cx="8928992" cy="576064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rgbClr val="0000CC"/>
                </a:solidFill>
              </a:rPr>
              <a:t>	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C</a:t>
            </a:r>
            <a:r>
              <a:rPr lang="en-US" altLang="zh-CN" sz="2400" b="1" dirty="0">
                <a:solidFill>
                  <a:srgbClr val="0000CC"/>
                </a:solidFill>
              </a:rPr>
              <a:t>++</a:t>
            </a:r>
            <a:r>
              <a:rPr lang="zh-CN" altLang="en-US" sz="2400" b="1" dirty="0">
                <a:solidFill>
                  <a:srgbClr val="0000CC"/>
                </a:solidFill>
              </a:rPr>
              <a:t>引入名字空间的原因</a:t>
            </a:r>
          </a:p>
          <a:p>
            <a:pPr lvl="1" eaLnBrk="1" hangingPunct="1"/>
            <a:r>
              <a:rPr lang="en-US" altLang="zh-CN" sz="2200" b="1" dirty="0"/>
              <a:t>C++</a:t>
            </a:r>
            <a:r>
              <a:rPr lang="zh-CN" altLang="en-US" sz="2200" b="1" dirty="0"/>
              <a:t>编程环境中，系统定义了大量的变量、函数和类的名称。</a:t>
            </a:r>
          </a:p>
          <a:p>
            <a:pPr lvl="1" eaLnBrk="1" hangingPunct="1"/>
            <a:r>
              <a:rPr lang="zh-CN" altLang="en-US" sz="2200" b="1" dirty="0" smtClean="0"/>
              <a:t>编程</a:t>
            </a:r>
            <a:r>
              <a:rPr lang="zh-CN" altLang="en-US" sz="2200" b="1" dirty="0"/>
              <a:t>中可能定义出系统已存在的变量、函数或类名称，产生冲突。</a:t>
            </a:r>
          </a:p>
          <a:p>
            <a:pPr lvl="1" eaLnBrk="1" hangingPunct="1"/>
            <a:r>
              <a:rPr lang="zh-CN" altLang="en-US" sz="2200" b="1" dirty="0"/>
              <a:t>多人合作进行软件开发时，可能定义出相同的名称，产生冲突。</a:t>
            </a:r>
          </a:p>
          <a:p>
            <a:pPr lvl="1" eaLnBrk="1" hangingPunct="1"/>
            <a:r>
              <a:rPr lang="zh-CN" altLang="en-US" sz="2200" b="1" dirty="0">
                <a:solidFill>
                  <a:srgbClr val="FF0000"/>
                </a:solidFill>
              </a:rPr>
              <a:t>这些问题导致名字空间的运用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：</a:t>
            </a:r>
            <a:r>
              <a:rPr lang="zh-CN" altLang="en-US" sz="2200" b="1" dirty="0" smtClean="0"/>
              <a:t>程序员</a:t>
            </a:r>
            <a:r>
              <a:rPr lang="zh-CN" altLang="en-US" sz="2200" b="1" dirty="0"/>
              <a:t>可以将自己定义的名字局限在一个自定义的名字空间中，就不会与其它人定义的名字冲突</a:t>
            </a:r>
            <a:r>
              <a:rPr lang="zh-CN" altLang="en-US" sz="2200" b="1" dirty="0" smtClean="0"/>
              <a:t>。</a:t>
            </a:r>
            <a:endParaRPr lang="en-US" altLang="zh-CN" sz="2200" b="1" dirty="0" smtClean="0"/>
          </a:p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rgbClr val="0000CC"/>
                </a:solidFill>
              </a:rPr>
              <a:t>2. </a:t>
            </a:r>
            <a:r>
              <a:rPr lang="zh-CN" altLang="en-US" sz="2400" b="1" dirty="0">
                <a:solidFill>
                  <a:srgbClr val="0000CC"/>
                </a:solidFill>
              </a:rPr>
              <a:t>名字空间的定义</a:t>
            </a:r>
          </a:p>
          <a:p>
            <a:pPr lvl="1" eaLnBrk="1" hangingPunct="1"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namespace</a:t>
            </a:r>
            <a:r>
              <a:rPr lang="en-US" altLang="zh-CN" sz="2000" b="1" dirty="0"/>
              <a:t>  </a:t>
            </a:r>
            <a:r>
              <a:rPr lang="en-US" altLang="zh-CN" sz="2000" b="1" dirty="0" smtClean="0"/>
              <a:t>XX{ </a:t>
            </a:r>
          </a:p>
          <a:p>
            <a:pPr lvl="1" eaLnBrk="1" hangingPunct="1">
              <a:buFontTx/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smtClean="0"/>
              <a:t>members; </a:t>
            </a:r>
          </a:p>
          <a:p>
            <a:pPr lvl="1" eaLnBrk="1" hangingPunct="1">
              <a:buFontTx/>
              <a:buNone/>
            </a:pPr>
            <a:r>
              <a:rPr lang="en-US" altLang="zh-CN" sz="2000" b="1" dirty="0" smtClean="0"/>
              <a:t>}</a:t>
            </a:r>
            <a:endParaRPr lang="en-US" altLang="zh-CN" sz="2000" b="1" dirty="0"/>
          </a:p>
          <a:p>
            <a:pPr lvl="1" eaLnBrk="1" hangingPunct="1">
              <a:buFontTx/>
              <a:buNone/>
            </a:pPr>
            <a:r>
              <a:rPr lang="zh-CN" altLang="en-US" sz="2000" b="1" dirty="0"/>
              <a:t>其中：</a:t>
            </a:r>
            <a:endParaRPr lang="en-US" altLang="zh-CN" sz="2000" b="1" dirty="0"/>
          </a:p>
          <a:p>
            <a:pPr lvl="1" eaLnBrk="1" hangingPunct="1">
              <a:buFontTx/>
              <a:buNone/>
            </a:pPr>
            <a:r>
              <a:rPr lang="en-US" altLang="zh-CN" sz="2000" b="1" dirty="0" smtClean="0">
                <a:solidFill>
                  <a:srgbClr val="FF0000"/>
                </a:solidFill>
              </a:rPr>
              <a:t>	namespace</a:t>
            </a:r>
            <a:r>
              <a:rPr lang="zh-CN" altLang="en-US" sz="2000" b="1" dirty="0"/>
              <a:t>是定义名字空间的</a:t>
            </a:r>
            <a:r>
              <a:rPr lang="zh-CN" altLang="en-US" sz="2000" b="1" dirty="0">
                <a:solidFill>
                  <a:srgbClr val="FF0000"/>
                </a:solidFill>
              </a:rPr>
              <a:t>关键字</a:t>
            </a:r>
            <a:r>
              <a:rPr lang="zh-CN" altLang="en-US" sz="2000" b="1" dirty="0"/>
              <a:t>；</a:t>
            </a:r>
            <a:endParaRPr lang="en-US" altLang="zh-CN" sz="2000" b="1" dirty="0"/>
          </a:p>
          <a:p>
            <a:pPr lvl="1" eaLnBrk="1" hangingPunct="1">
              <a:buFontTx/>
              <a:buNone/>
            </a:pPr>
            <a:r>
              <a:rPr lang="en-US" altLang="zh-CN" sz="2000" b="1" dirty="0"/>
              <a:t>   </a:t>
            </a:r>
            <a:r>
              <a:rPr lang="en-US" altLang="zh-CN" sz="2000" b="1" dirty="0" smtClean="0"/>
              <a:t>	XX</a:t>
            </a:r>
            <a:r>
              <a:rPr lang="zh-CN" altLang="en-US" sz="2000" b="1" dirty="0"/>
              <a:t>是程序员指定的名字空间的名字；</a:t>
            </a:r>
            <a:endParaRPr lang="en-US" altLang="zh-CN" sz="2000" b="1" dirty="0"/>
          </a:p>
          <a:p>
            <a:pPr lvl="1" eaLnBrk="1" hangingPunct="1"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  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	members</a:t>
            </a:r>
            <a:r>
              <a:rPr lang="en-US" altLang="zh-CN" sz="2000" b="1" dirty="0">
                <a:latin typeface="Arial" panose="020B0604020202020204" pitchFamily="34" charset="0"/>
              </a:rPr>
              <a:t> </a:t>
            </a:r>
            <a:r>
              <a:rPr lang="zh-CN" altLang="en-US" sz="2000" b="1" dirty="0"/>
              <a:t>是名字空间中包括的</a:t>
            </a:r>
            <a:r>
              <a:rPr lang="zh-CN" altLang="en-US" sz="2000" b="1" dirty="0">
                <a:solidFill>
                  <a:srgbClr val="FF0000"/>
                </a:solidFill>
              </a:rPr>
              <a:t>成员</a:t>
            </a:r>
            <a:r>
              <a:rPr lang="zh-CN" altLang="en-US" sz="2000" b="1" dirty="0"/>
              <a:t>，可以是变量定义、函数声明、函数定义、结构声明，以及类的声明等。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624232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80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80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8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8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8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8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8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8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80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80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80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80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51520" y="980728"/>
            <a:ext cx="8568951" cy="5400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rgbClr val="0000CC"/>
                </a:solidFill>
              </a:rPr>
              <a:t>3. 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名字</a:t>
            </a:r>
            <a:r>
              <a:rPr lang="zh-CN" altLang="en-US" sz="2400" b="1" dirty="0">
                <a:solidFill>
                  <a:srgbClr val="0000CC"/>
                </a:solidFill>
              </a:rPr>
              <a:t>空间案例：下面的例子定义了名字空间</a:t>
            </a:r>
            <a:r>
              <a:rPr lang="en-US" altLang="zh-CN" sz="2400" b="1" dirty="0">
                <a:solidFill>
                  <a:srgbClr val="0000CC"/>
                </a:solidFill>
              </a:rPr>
              <a:t>ABC</a:t>
            </a:r>
          </a:p>
          <a:p>
            <a:pPr lvl="1" eaLnBrk="1" hangingPunct="1">
              <a:buFontTx/>
              <a:buNone/>
            </a:pPr>
            <a:r>
              <a:rPr lang="en-US" altLang="zh-CN" sz="2000" b="1" dirty="0"/>
              <a:t>namespace ABC</a:t>
            </a:r>
            <a:r>
              <a:rPr lang="en-US" altLang="zh-CN" sz="2000" b="1" dirty="0">
                <a:solidFill>
                  <a:srgbClr val="FF0000"/>
                </a:solidFill>
              </a:rPr>
              <a:t>{</a:t>
            </a:r>
          </a:p>
          <a:p>
            <a:pPr lvl="1" eaLnBrk="1" hangingPunct="1">
              <a:buFontTx/>
              <a:buNone/>
            </a:pPr>
            <a:r>
              <a:rPr lang="en-US" altLang="zh-CN" sz="2000" b="1" dirty="0"/>
              <a:t>	int count;</a:t>
            </a:r>
          </a:p>
          <a:p>
            <a:pPr lvl="1" eaLnBrk="1" hangingPunct="1">
              <a:buFontTx/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err="1"/>
              <a:t>typedef</a:t>
            </a:r>
            <a:r>
              <a:rPr lang="en-US" altLang="zh-CN" sz="2000" b="1" dirty="0"/>
              <a:t> float </a:t>
            </a:r>
            <a:r>
              <a:rPr lang="en-US" altLang="zh-CN" sz="2000" b="1" dirty="0" err="1"/>
              <a:t>house_price</a:t>
            </a:r>
            <a:r>
              <a:rPr lang="en-US" altLang="zh-CN" sz="2000" b="1" dirty="0"/>
              <a:t>;</a:t>
            </a:r>
          </a:p>
          <a:p>
            <a:pPr lvl="1" eaLnBrk="1" hangingPunct="1">
              <a:buFontTx/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err="1"/>
              <a:t>struct</a:t>
            </a:r>
            <a:r>
              <a:rPr lang="en-US" altLang="zh-CN" sz="2000" b="1" dirty="0"/>
              <a:t> student{</a:t>
            </a:r>
          </a:p>
          <a:p>
            <a:pPr lvl="1" eaLnBrk="1" hangingPunct="1">
              <a:buFontTx/>
              <a:buNone/>
            </a:pPr>
            <a:r>
              <a:rPr lang="en-US" altLang="zh-CN" sz="2000" b="1" dirty="0"/>
              <a:t>		char *name;</a:t>
            </a:r>
          </a:p>
          <a:p>
            <a:pPr lvl="1" eaLnBrk="1" hangingPunct="1">
              <a:buFontTx/>
              <a:buNone/>
            </a:pPr>
            <a:r>
              <a:rPr lang="en-US" altLang="zh-CN" sz="2000" b="1" dirty="0"/>
              <a:t>		int age;</a:t>
            </a:r>
          </a:p>
          <a:p>
            <a:pPr lvl="1" eaLnBrk="1" hangingPunct="1">
              <a:buFontTx/>
              <a:buNone/>
            </a:pPr>
            <a:r>
              <a:rPr lang="en-US" altLang="zh-CN" sz="2000" b="1" dirty="0"/>
              <a:t>	}</a:t>
            </a:r>
            <a:r>
              <a:rPr lang="zh-CN" altLang="en-US" sz="2000" b="1" dirty="0"/>
              <a:t>；</a:t>
            </a:r>
          </a:p>
          <a:p>
            <a:pPr lvl="1" eaLnBrk="1" hangingPunct="1">
              <a:buFontTx/>
              <a:buNone/>
            </a:pPr>
            <a:r>
              <a:rPr lang="en-US" altLang="zh-CN" sz="2000" b="1" dirty="0"/>
              <a:t>	double add(int </a:t>
            </a:r>
            <a:r>
              <a:rPr lang="en-US" altLang="zh-CN" sz="2000" b="1" dirty="0" err="1"/>
              <a:t>a,int</a:t>
            </a:r>
            <a:r>
              <a:rPr lang="en-US" altLang="zh-CN" sz="2000" b="1" dirty="0"/>
              <a:t> b)	{ return (double)</a:t>
            </a:r>
            <a:r>
              <a:rPr lang="en-US" altLang="zh-CN" sz="2000" b="1" dirty="0" err="1"/>
              <a:t>a+b</a:t>
            </a:r>
            <a:r>
              <a:rPr lang="en-US" altLang="zh-CN" sz="2000" b="1" dirty="0"/>
              <a:t>;}</a:t>
            </a:r>
          </a:p>
          <a:p>
            <a:pPr lvl="1" eaLnBrk="1" hangingPunct="1">
              <a:buFontTx/>
              <a:buNone/>
            </a:pPr>
            <a:r>
              <a:rPr lang="en-US" altLang="zh-CN" sz="2000" b="1" dirty="0"/>
              <a:t>	inline int min(int </a:t>
            </a:r>
            <a:r>
              <a:rPr lang="en-US" altLang="zh-CN" sz="2000" b="1" dirty="0" err="1"/>
              <a:t>a,int</a:t>
            </a:r>
            <a:r>
              <a:rPr lang="en-US" altLang="zh-CN" sz="2000" b="1" dirty="0"/>
              <a:t> b);</a:t>
            </a:r>
          </a:p>
          <a:p>
            <a:pPr lvl="1" eaLnBrk="1" hangingPunct="1"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};</a:t>
            </a:r>
          </a:p>
          <a:p>
            <a:pPr lvl="1" eaLnBrk="1" hangingPunct="1">
              <a:buFontTx/>
              <a:buNone/>
            </a:pPr>
            <a:r>
              <a:rPr lang="en-US" altLang="zh-CN" sz="2000" b="1" dirty="0"/>
              <a:t>int </a:t>
            </a:r>
            <a:r>
              <a:rPr lang="en-US" altLang="zh-CN" sz="2000" b="1" dirty="0">
                <a:solidFill>
                  <a:srgbClr val="FF0000"/>
                </a:solidFill>
              </a:rPr>
              <a:t>ABC</a:t>
            </a:r>
            <a:r>
              <a:rPr lang="en-US" altLang="zh-CN" sz="2000" b="1" dirty="0"/>
              <a:t>::min(int </a:t>
            </a:r>
            <a:r>
              <a:rPr lang="en-US" altLang="zh-CN" sz="2000" b="1" dirty="0" err="1"/>
              <a:t>a,int</a:t>
            </a:r>
            <a:r>
              <a:rPr lang="en-US" altLang="zh-CN" sz="2000" b="1" dirty="0"/>
              <a:t> b){</a:t>
            </a:r>
          </a:p>
          <a:p>
            <a:pPr lvl="1" eaLnBrk="1" hangingPunct="1">
              <a:buFontTx/>
              <a:buNone/>
            </a:pPr>
            <a:r>
              <a:rPr lang="en-US" altLang="zh-CN" sz="2000" b="1" dirty="0"/>
              <a:t>	return a&gt;</a:t>
            </a:r>
            <a:r>
              <a:rPr lang="en-US" altLang="zh-CN" sz="2000" b="1" dirty="0" err="1"/>
              <a:t>b?a:b</a:t>
            </a:r>
            <a:r>
              <a:rPr lang="en-US" altLang="zh-CN" sz="2000" b="1" dirty="0"/>
              <a:t>;</a:t>
            </a:r>
          </a:p>
          <a:p>
            <a:pPr lvl="1" eaLnBrk="1" hangingPunct="1">
              <a:buFontTx/>
              <a:buNone/>
            </a:pPr>
            <a:r>
              <a:rPr lang="en-US" altLang="zh-CN" sz="2000" b="1" dirty="0"/>
              <a:t>}</a:t>
            </a:r>
            <a:endParaRPr lang="zh-CN" altLang="en-US" sz="2000" b="1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3568" y="116632"/>
            <a:ext cx="777240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eaLnBrk="1" hangingPunct="1">
              <a:defRPr sz="3600" b="1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dirty="0" smtClean="0"/>
              <a:t>2.11  </a:t>
            </a:r>
            <a:r>
              <a:rPr lang="zh-CN" altLang="en-US" dirty="0"/>
              <a:t>命名空间</a:t>
            </a:r>
          </a:p>
        </p:txBody>
      </p:sp>
    </p:spTree>
    <p:extLst>
      <p:ext uri="{BB962C8B-B14F-4D97-AF65-F5344CB8AC3E}">
        <p14:creationId xmlns:p14="http://schemas.microsoft.com/office/powerpoint/2010/main" val="1529707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5272" y="1124744"/>
            <a:ext cx="8928992" cy="4896544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rgbClr val="0000CC"/>
                </a:solidFill>
              </a:rPr>
              <a:t>4. 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名字</a:t>
            </a:r>
            <a:r>
              <a:rPr lang="zh-CN" altLang="en-US" sz="2400" b="1" dirty="0">
                <a:solidFill>
                  <a:srgbClr val="0000CC"/>
                </a:solidFill>
              </a:rPr>
              <a:t>空间的应用</a:t>
            </a:r>
          </a:p>
          <a:p>
            <a:pPr lvl="1" eaLnBrk="1" hangingPunct="1"/>
            <a:r>
              <a:rPr lang="zh-CN" altLang="en-US" sz="2200" b="1" dirty="0"/>
              <a:t>名字空间成员的作用域局限于名字空间内部，可以通过作用域限定符（</a:t>
            </a:r>
            <a:r>
              <a:rPr lang="en-US" altLang="zh-CN" sz="2200" b="1" dirty="0"/>
              <a:t>::</a:t>
            </a:r>
            <a:r>
              <a:rPr lang="zh-CN" altLang="en-US" sz="2200" b="1" dirty="0"/>
              <a:t>）访问它，语法如下：</a:t>
            </a:r>
          </a:p>
          <a:p>
            <a:pPr lvl="1" eaLnBrk="1" hangingPunct="1">
              <a:buFontTx/>
              <a:buNone/>
            </a:pPr>
            <a:r>
              <a:rPr lang="en-US" altLang="zh-CN" sz="2200" b="1" dirty="0" err="1">
                <a:solidFill>
                  <a:srgbClr val="FF0000"/>
                </a:solidFill>
              </a:rPr>
              <a:t>namespace_name</a:t>
            </a:r>
            <a:r>
              <a:rPr lang="en-US" altLang="zh-CN" sz="2200" b="1" dirty="0">
                <a:solidFill>
                  <a:srgbClr val="FF0000"/>
                </a:solidFill>
              </a:rPr>
              <a:t>::identifier</a:t>
            </a:r>
            <a:endParaRPr lang="zh-CN" altLang="en-US" sz="2200" b="1" dirty="0">
              <a:solidFill>
                <a:srgbClr val="FF0000"/>
              </a:solidFill>
            </a:endParaRPr>
          </a:p>
          <a:p>
            <a:pPr lvl="1" eaLnBrk="1" hangingPunct="1">
              <a:buFontTx/>
              <a:buNone/>
            </a:pPr>
            <a:r>
              <a:rPr lang="zh-CN" altLang="en-US" sz="2200" b="1" dirty="0"/>
              <a:t>名字空间</a:t>
            </a:r>
            <a:r>
              <a:rPr lang="en-US" altLang="zh-CN" sz="2200" b="1" dirty="0"/>
              <a:t>ABC</a:t>
            </a:r>
            <a:r>
              <a:rPr lang="zh-CN" altLang="en-US" sz="2200" b="1" dirty="0"/>
              <a:t>有</a:t>
            </a:r>
            <a:r>
              <a:rPr lang="en-US" altLang="zh-CN" sz="2200" b="1" dirty="0"/>
              <a:t>5</a:t>
            </a:r>
            <a:r>
              <a:rPr lang="zh-CN" altLang="en-US" sz="2200" b="1" dirty="0"/>
              <a:t>个成员：</a:t>
            </a:r>
            <a:r>
              <a:rPr lang="en-US" altLang="zh-CN" sz="2200" b="1" dirty="0"/>
              <a:t>count</a:t>
            </a:r>
            <a:r>
              <a:rPr lang="zh-CN" altLang="en-US" sz="2200" b="1" dirty="0"/>
              <a:t>、 </a:t>
            </a:r>
            <a:r>
              <a:rPr lang="en-US" altLang="zh-CN" sz="2200" b="1" dirty="0"/>
              <a:t>student</a:t>
            </a:r>
            <a:r>
              <a:rPr lang="zh-CN" altLang="en-US" sz="2200" b="1" dirty="0"/>
              <a:t>、 </a:t>
            </a:r>
            <a:r>
              <a:rPr lang="en-US" altLang="zh-CN" sz="2200" b="1" dirty="0" err="1"/>
              <a:t>house_price</a:t>
            </a:r>
            <a:r>
              <a:rPr lang="zh-CN" altLang="en-US" sz="2200" b="1" dirty="0"/>
              <a:t>、</a:t>
            </a:r>
            <a:r>
              <a:rPr lang="en-US" altLang="zh-CN" sz="2200" b="1" dirty="0"/>
              <a:t>add </a:t>
            </a:r>
            <a:r>
              <a:rPr lang="zh-CN" altLang="en-US" sz="2200" b="1" dirty="0"/>
              <a:t>和</a:t>
            </a:r>
            <a:r>
              <a:rPr lang="en-US" altLang="zh-CN" sz="2200" b="1" dirty="0"/>
              <a:t>min </a:t>
            </a:r>
            <a:r>
              <a:rPr lang="zh-CN" altLang="en-US" sz="2200" b="1" dirty="0"/>
              <a:t>。对其引用如下：</a:t>
            </a:r>
          </a:p>
          <a:p>
            <a:pPr eaLnBrk="1" hangingPunct="1">
              <a:buFontTx/>
              <a:buNone/>
            </a:pPr>
            <a:r>
              <a:rPr lang="en-US" altLang="zh-CN" sz="2000" b="1" dirty="0" smtClean="0"/>
              <a:t>	void </a:t>
            </a:r>
            <a:r>
              <a:rPr lang="en-US" altLang="zh-CN" sz="2000" b="1" dirty="0"/>
              <a:t>main(){</a:t>
            </a:r>
          </a:p>
          <a:p>
            <a:pPr eaLnBrk="1" hangingPunct="1">
              <a:buFontTx/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smtClean="0"/>
              <a:t>	</a:t>
            </a:r>
            <a:r>
              <a:rPr lang="en-US" altLang="zh-CN" sz="2000" b="1" dirty="0" smtClean="0">
                <a:solidFill>
                  <a:schemeClr val="hlink"/>
                </a:solidFill>
              </a:rPr>
              <a:t>ABC</a:t>
            </a:r>
            <a:r>
              <a:rPr lang="en-US" altLang="zh-CN" sz="2000" b="1" dirty="0">
                <a:solidFill>
                  <a:schemeClr val="hlink"/>
                </a:solidFill>
              </a:rPr>
              <a:t>::count=1;</a:t>
            </a:r>
            <a:r>
              <a:rPr lang="en-US" altLang="zh-CN" sz="2000" b="1" dirty="0"/>
              <a:t>	</a:t>
            </a:r>
            <a:r>
              <a:rPr lang="en-US" altLang="zh-CN" sz="2000" b="1" dirty="0" smtClean="0"/>
              <a:t>	//</a:t>
            </a:r>
            <a:r>
              <a:rPr lang="zh-CN" altLang="en-US" sz="2000" b="1" dirty="0"/>
              <a:t>访问</a:t>
            </a:r>
            <a:r>
              <a:rPr lang="en-US" altLang="zh-CN" sz="2000" b="1" dirty="0"/>
              <a:t>ABC</a:t>
            </a:r>
            <a:r>
              <a:rPr lang="zh-CN" altLang="en-US" sz="2000" b="1" dirty="0"/>
              <a:t>空间中的</a:t>
            </a:r>
            <a:r>
              <a:rPr lang="en-US" altLang="zh-CN" sz="2000" b="1" dirty="0"/>
              <a:t>count</a:t>
            </a:r>
          </a:p>
          <a:p>
            <a:pPr eaLnBrk="1" hangingPunct="1">
              <a:buFontTx/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smtClean="0"/>
              <a:t>	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count=9;		//main</a:t>
            </a:r>
            <a:r>
              <a:rPr lang="zh-CN" altLang="en-US" sz="2000" b="1" dirty="0"/>
              <a:t>函数中的</a:t>
            </a:r>
            <a:r>
              <a:rPr lang="en-US" altLang="zh-CN" sz="2000" b="1" dirty="0"/>
              <a:t>count</a:t>
            </a:r>
            <a:r>
              <a:rPr lang="zh-CN" altLang="en-US" sz="2000" b="1" dirty="0"/>
              <a:t>与</a:t>
            </a:r>
            <a:r>
              <a:rPr lang="en-US" altLang="zh-CN" sz="2000" b="1" dirty="0"/>
              <a:t>ABC</a:t>
            </a:r>
            <a:r>
              <a:rPr lang="zh-CN" altLang="en-US" sz="2000" b="1" dirty="0"/>
              <a:t>中的</a:t>
            </a:r>
            <a:r>
              <a:rPr lang="en-US" altLang="zh-CN" sz="2000" b="1" dirty="0"/>
              <a:t>count</a:t>
            </a:r>
            <a:r>
              <a:rPr lang="zh-CN" altLang="en-US" sz="2000" b="1" dirty="0"/>
              <a:t>无关</a:t>
            </a:r>
          </a:p>
          <a:p>
            <a:pPr eaLnBrk="1" hangingPunct="1">
              <a:buFontTx/>
              <a:buNone/>
            </a:pPr>
            <a:r>
              <a:rPr lang="zh-CN" altLang="en-US" sz="2000" b="1" dirty="0">
                <a:solidFill>
                  <a:schemeClr val="hlink"/>
                </a:solidFill>
              </a:rPr>
              <a:t>	</a:t>
            </a:r>
            <a:r>
              <a:rPr lang="en-US" altLang="zh-CN" sz="2000" b="1" dirty="0" smtClean="0">
                <a:solidFill>
                  <a:schemeClr val="hlink"/>
                </a:solidFill>
              </a:rPr>
              <a:t>	ABC</a:t>
            </a:r>
            <a:r>
              <a:rPr lang="en-US" altLang="zh-CN" sz="2000" b="1" dirty="0">
                <a:solidFill>
                  <a:schemeClr val="hlink"/>
                </a:solidFill>
              </a:rPr>
              <a:t>::student s</a:t>
            </a:r>
            <a:r>
              <a:rPr lang="en-US" altLang="zh-CN" sz="2000" b="1" dirty="0"/>
              <a:t>;	//</a:t>
            </a:r>
            <a:r>
              <a:rPr lang="zh-CN" altLang="en-US" sz="2000" b="1" dirty="0"/>
              <a:t>用</a:t>
            </a:r>
            <a:r>
              <a:rPr lang="en-US" altLang="zh-CN" sz="2000" b="1" dirty="0"/>
              <a:t>ABC</a:t>
            </a:r>
            <a:r>
              <a:rPr lang="zh-CN" altLang="en-US" sz="2000" b="1" dirty="0"/>
              <a:t>空间中的</a:t>
            </a:r>
            <a:r>
              <a:rPr lang="en-US" altLang="zh-CN" sz="2000" b="1" dirty="0"/>
              <a:t>student</a:t>
            </a:r>
            <a:r>
              <a:rPr lang="zh-CN" altLang="en-US" sz="2000" b="1" dirty="0"/>
              <a:t>结构定义</a:t>
            </a:r>
            <a:r>
              <a:rPr lang="en-US" altLang="zh-CN" sz="2000" b="1" dirty="0"/>
              <a:t>s</a:t>
            </a:r>
          </a:p>
          <a:p>
            <a:pPr eaLnBrk="1" hangingPunct="1">
              <a:buFontTx/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smtClean="0"/>
              <a:t>	</a:t>
            </a:r>
            <a:r>
              <a:rPr lang="en-US" altLang="zh-CN" sz="2000" b="1" dirty="0" err="1" smtClean="0"/>
              <a:t>s.age</a:t>
            </a:r>
            <a:r>
              <a:rPr lang="en-US" altLang="zh-CN" sz="2000" b="1" dirty="0" smtClean="0"/>
              <a:t>=9</a:t>
            </a:r>
            <a:r>
              <a:rPr lang="en-US" altLang="zh-CN" sz="2000" b="1" dirty="0"/>
              <a:t>;</a:t>
            </a:r>
          </a:p>
          <a:p>
            <a:pPr eaLnBrk="1" hangingPunct="1">
              <a:buFontTx/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smtClean="0"/>
              <a:t>	</a:t>
            </a:r>
            <a:r>
              <a:rPr lang="en-US" altLang="zh-CN" sz="2000" b="1" dirty="0" err="1" smtClean="0">
                <a:solidFill>
                  <a:schemeClr val="hlink"/>
                </a:solidFill>
              </a:rPr>
              <a:t>int</a:t>
            </a:r>
            <a:r>
              <a:rPr lang="en-US" altLang="zh-CN" sz="2000" b="1" dirty="0" smtClean="0">
                <a:solidFill>
                  <a:schemeClr val="hlink"/>
                </a:solidFill>
              </a:rPr>
              <a:t> </a:t>
            </a:r>
            <a:r>
              <a:rPr lang="en-US" altLang="zh-CN" sz="2000" b="1" dirty="0">
                <a:solidFill>
                  <a:schemeClr val="hlink"/>
                </a:solidFill>
              </a:rPr>
              <a:t>x=ABC::min(4,5</a:t>
            </a:r>
            <a:r>
              <a:rPr lang="en-US" altLang="zh-CN" sz="2000" b="1" dirty="0" smtClean="0">
                <a:solidFill>
                  <a:schemeClr val="hlink"/>
                </a:solidFill>
              </a:rPr>
              <a:t>);</a:t>
            </a:r>
            <a:r>
              <a:rPr lang="en-US" altLang="zh-CN" sz="2000" b="1" dirty="0" smtClean="0"/>
              <a:t>//</a:t>
            </a:r>
            <a:r>
              <a:rPr lang="zh-CN" altLang="en-US" sz="2000" b="1" dirty="0"/>
              <a:t>调用</a:t>
            </a:r>
            <a:r>
              <a:rPr lang="en-US" altLang="zh-CN" sz="2000" b="1" dirty="0"/>
              <a:t>ABC</a:t>
            </a:r>
            <a:r>
              <a:rPr lang="zh-CN" altLang="en-US" sz="2000" b="1" dirty="0"/>
              <a:t>中的</a:t>
            </a:r>
            <a:r>
              <a:rPr lang="en-US" altLang="zh-CN" sz="2000" b="1" dirty="0"/>
              <a:t>min</a:t>
            </a:r>
            <a:r>
              <a:rPr lang="zh-CN" altLang="en-US" sz="2000" b="1" dirty="0"/>
              <a:t>函数计算两数最小值</a:t>
            </a:r>
          </a:p>
          <a:p>
            <a:pPr eaLnBrk="1" hangingPunct="1">
              <a:buFontTx/>
              <a:buNone/>
            </a:pPr>
            <a:r>
              <a:rPr lang="en-US" altLang="zh-CN" sz="2000" b="1" dirty="0"/>
              <a:t>}</a:t>
            </a:r>
            <a:r>
              <a:rPr lang="zh-CN" altLang="en-US" sz="2000" b="1" dirty="0"/>
              <a:t> </a:t>
            </a:r>
            <a:r>
              <a:rPr lang="zh-CN" altLang="en-US" sz="2000" b="1" dirty="0">
                <a:latin typeface="Arial" panose="020B0604020202020204" pitchFamily="34" charset="0"/>
              </a:rPr>
              <a:t> </a:t>
            </a:r>
            <a:endParaRPr lang="en-US" altLang="zh-CN" sz="2000" b="1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3568" y="116632"/>
            <a:ext cx="777240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eaLnBrk="1" hangingPunct="1">
              <a:defRPr sz="3600" b="1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dirty="0"/>
              <a:t>2.11 </a:t>
            </a:r>
            <a:r>
              <a:rPr lang="en-US" altLang="zh-CN" dirty="0" smtClean="0"/>
              <a:t> </a:t>
            </a:r>
            <a:r>
              <a:rPr lang="zh-CN" altLang="en-US" dirty="0" smtClean="0"/>
              <a:t>命名</a:t>
            </a:r>
            <a:r>
              <a:rPr lang="zh-CN" altLang="en-US" dirty="0"/>
              <a:t>空间</a:t>
            </a:r>
          </a:p>
        </p:txBody>
      </p:sp>
    </p:spTree>
    <p:extLst>
      <p:ext uri="{BB962C8B-B14F-4D97-AF65-F5344CB8AC3E}">
        <p14:creationId xmlns:p14="http://schemas.microsoft.com/office/powerpoint/2010/main" val="36671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6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6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6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6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6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6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6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6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-2232" y="908720"/>
            <a:ext cx="9144000" cy="594928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rgbClr val="0000CC"/>
                </a:solidFill>
              </a:rPr>
              <a:t>5. 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用</a:t>
            </a:r>
            <a:r>
              <a:rPr lang="en-US" altLang="zh-CN" sz="2400" b="1" dirty="0">
                <a:solidFill>
                  <a:srgbClr val="0000CC"/>
                </a:solidFill>
              </a:rPr>
              <a:t>using namespace</a:t>
            </a:r>
            <a:r>
              <a:rPr lang="zh-CN" altLang="en-US" sz="2400" b="1" dirty="0">
                <a:solidFill>
                  <a:srgbClr val="0000CC"/>
                </a:solidFill>
              </a:rPr>
              <a:t>访问名字空间成员</a:t>
            </a:r>
          </a:p>
          <a:p>
            <a:pPr lvl="1" eaLnBrk="1" hangingPunct="1">
              <a:buFontTx/>
              <a:buNone/>
            </a:pPr>
            <a:r>
              <a:rPr lang="zh-CN" altLang="en-US" sz="2000" b="1" dirty="0"/>
              <a:t>① 引用名字</a:t>
            </a:r>
            <a:r>
              <a:rPr lang="zh-CN" altLang="en-US" sz="2000" b="1" dirty="0" smtClean="0"/>
              <a:t>空间单个成员，用法：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using </a:t>
            </a:r>
            <a:r>
              <a:rPr lang="en-US" altLang="zh-CN" sz="2000" b="1" dirty="0" err="1">
                <a:solidFill>
                  <a:srgbClr val="FF0000"/>
                </a:solidFill>
              </a:rPr>
              <a:t>namespace_name</a:t>
            </a:r>
            <a:r>
              <a:rPr lang="en-US" altLang="zh-CN" sz="2000" b="1" dirty="0">
                <a:solidFill>
                  <a:srgbClr val="FF0000"/>
                </a:solidFill>
              </a:rPr>
              <a:t>::identifier</a:t>
            </a:r>
          </a:p>
          <a:p>
            <a:pPr lvl="1" eaLnBrk="1" hangingPunct="1">
              <a:buFontTx/>
              <a:buNone/>
            </a:pPr>
            <a:r>
              <a:rPr lang="zh-CN" altLang="en-US" sz="2000" b="1" dirty="0">
                <a:solidFill>
                  <a:srgbClr val="0000CC"/>
                </a:solidFill>
              </a:rPr>
              <a:t>例如，用</a:t>
            </a:r>
            <a:r>
              <a:rPr lang="en-US" altLang="zh-CN" sz="2000" b="1" dirty="0">
                <a:solidFill>
                  <a:srgbClr val="0000CC"/>
                </a:solidFill>
              </a:rPr>
              <a:t>using</a:t>
            </a:r>
            <a:r>
              <a:rPr lang="zh-CN" altLang="en-US" sz="2000" b="1" dirty="0">
                <a:solidFill>
                  <a:srgbClr val="0000CC"/>
                </a:solidFill>
              </a:rPr>
              <a:t>简化</a:t>
            </a:r>
            <a:r>
              <a:rPr lang="en-US" altLang="zh-CN" sz="2000" b="1" dirty="0">
                <a:solidFill>
                  <a:srgbClr val="0000CC"/>
                </a:solidFill>
              </a:rPr>
              <a:t>ABC</a:t>
            </a:r>
            <a:r>
              <a:rPr lang="zh-CN" altLang="en-US" sz="2000" b="1" dirty="0">
                <a:solidFill>
                  <a:srgbClr val="0000CC"/>
                </a:solidFill>
              </a:rPr>
              <a:t>名字空间中</a:t>
            </a:r>
            <a:r>
              <a:rPr lang="en-US" altLang="zh-CN" sz="2000" b="1" dirty="0">
                <a:solidFill>
                  <a:srgbClr val="0000CC"/>
                </a:solidFill>
              </a:rPr>
              <a:t>count</a:t>
            </a:r>
            <a:r>
              <a:rPr lang="zh-CN" altLang="en-US" sz="2000" b="1" dirty="0">
                <a:solidFill>
                  <a:srgbClr val="0000CC"/>
                </a:solidFill>
              </a:rPr>
              <a:t>的使用：</a:t>
            </a:r>
          </a:p>
          <a:p>
            <a:pPr lvl="1" eaLnBrk="1" hangingPunct="1">
              <a:buFontTx/>
              <a:buNone/>
            </a:pPr>
            <a:r>
              <a:rPr lang="en-US" altLang="zh-CN" sz="1600" b="1" dirty="0"/>
              <a:t>void main(){</a:t>
            </a:r>
          </a:p>
          <a:p>
            <a:pPr lvl="1" eaLnBrk="1" hangingPunct="1">
              <a:buFontTx/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 smtClean="0"/>
              <a:t>using </a:t>
            </a:r>
            <a:r>
              <a:rPr lang="en-US" altLang="zh-CN" sz="1600" b="1" dirty="0"/>
              <a:t>ABC::count;    	</a:t>
            </a:r>
            <a:r>
              <a:rPr lang="en-US" altLang="zh-CN" sz="1600" b="1" dirty="0" smtClean="0"/>
              <a:t>//</a:t>
            </a:r>
            <a:r>
              <a:rPr lang="en-US" altLang="zh-CN" sz="1600" b="1" dirty="0"/>
              <a:t>L1</a:t>
            </a:r>
          </a:p>
          <a:p>
            <a:pPr lvl="1" eaLnBrk="1" hangingPunct="1">
              <a:buFontTx/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>
                <a:solidFill>
                  <a:srgbClr val="FF0000"/>
                </a:solidFill>
              </a:rPr>
              <a:t>count</a:t>
            </a:r>
            <a:r>
              <a:rPr lang="en-US" altLang="zh-CN" sz="1600" b="1" dirty="0"/>
              <a:t> =2;           		</a:t>
            </a:r>
            <a:r>
              <a:rPr lang="en-US" altLang="zh-CN" sz="1600" b="1" dirty="0" smtClean="0"/>
              <a:t>//</a:t>
            </a:r>
            <a:r>
              <a:rPr lang="en-US" altLang="zh-CN" sz="1600" b="1" dirty="0"/>
              <a:t>L2</a:t>
            </a:r>
          </a:p>
          <a:p>
            <a:pPr lvl="1" eaLnBrk="1" hangingPunct="1">
              <a:buFontTx/>
              <a:buNone/>
            </a:pPr>
            <a:r>
              <a:rPr lang="en-US" altLang="zh-CN" sz="1600" b="1" dirty="0"/>
              <a:t>	//int count=9;        	</a:t>
            </a:r>
            <a:r>
              <a:rPr lang="en-US" altLang="zh-CN" sz="1600" b="1" dirty="0" smtClean="0"/>
              <a:t>	//</a:t>
            </a:r>
            <a:r>
              <a:rPr lang="en-US" altLang="zh-CN" sz="1600" b="1" dirty="0"/>
              <a:t>L3</a:t>
            </a:r>
          </a:p>
          <a:p>
            <a:pPr lvl="1" eaLnBrk="1" hangingPunct="1">
              <a:buFontTx/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>
                <a:latin typeface="Arial" panose="020B0604020202020204" pitchFamily="34" charset="0"/>
              </a:rPr>
              <a:t>……</a:t>
            </a:r>
            <a:endParaRPr lang="en-US" altLang="zh-CN" sz="1600" b="1" dirty="0"/>
          </a:p>
          <a:p>
            <a:pPr lvl="1" eaLnBrk="1" hangingPunct="1">
              <a:buFontTx/>
              <a:buNone/>
            </a:pPr>
            <a:r>
              <a:rPr lang="en-US" altLang="zh-CN" sz="1600" b="1" dirty="0"/>
              <a:t>	count=count+2;       	</a:t>
            </a:r>
            <a:r>
              <a:rPr lang="en-US" altLang="zh-CN" sz="1600" b="1" dirty="0" smtClean="0"/>
              <a:t>	//</a:t>
            </a:r>
            <a:r>
              <a:rPr lang="en-US" altLang="zh-CN" sz="1600" b="1" dirty="0"/>
              <a:t>L4</a:t>
            </a:r>
          </a:p>
          <a:p>
            <a:pPr lvl="1" eaLnBrk="1" hangingPunct="1">
              <a:buFontTx/>
              <a:buNone/>
            </a:pPr>
            <a:r>
              <a:rPr lang="en-US" altLang="zh-CN" sz="1600" b="1" dirty="0" smtClean="0"/>
              <a:t>}</a:t>
            </a:r>
          </a:p>
          <a:p>
            <a:pPr eaLnBrk="1" hangingPunct="1">
              <a:buFontTx/>
              <a:buNone/>
            </a:pPr>
            <a:r>
              <a:rPr lang="en-US" altLang="zh-CN" sz="2000" b="1" dirty="0" smtClean="0"/>
              <a:t>	</a:t>
            </a:r>
            <a:r>
              <a:rPr lang="zh-CN" altLang="en-US" sz="2000" b="1" dirty="0" smtClean="0"/>
              <a:t>② </a:t>
            </a:r>
            <a:r>
              <a:rPr lang="zh-CN" altLang="en-US" sz="2000" b="1" dirty="0"/>
              <a:t>引入名字</a:t>
            </a:r>
            <a:r>
              <a:rPr lang="zh-CN" altLang="en-US" sz="2000" b="1" dirty="0" smtClean="0"/>
              <a:t>空间全部</a:t>
            </a:r>
            <a:r>
              <a:rPr lang="zh-CN" altLang="en-US" sz="2000" b="1" dirty="0"/>
              <a:t>成员。</a:t>
            </a:r>
            <a:r>
              <a:rPr lang="zh-CN" altLang="en-US" sz="2000" b="1" dirty="0" smtClean="0"/>
              <a:t>用法：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using </a:t>
            </a:r>
            <a:r>
              <a:rPr lang="en-US" altLang="zh-CN" sz="2000" b="1" dirty="0" err="1">
                <a:solidFill>
                  <a:srgbClr val="FF0000"/>
                </a:solidFill>
              </a:rPr>
              <a:t>namespace_name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000" b="1" dirty="0" smtClean="0">
                <a:solidFill>
                  <a:srgbClr val="0000CC"/>
                </a:solidFill>
              </a:rPr>
              <a:t>	</a:t>
            </a:r>
            <a:r>
              <a:rPr lang="zh-CN" altLang="en-US" sz="2000" b="1" dirty="0" smtClean="0">
                <a:solidFill>
                  <a:srgbClr val="0000CC"/>
                </a:solidFill>
              </a:rPr>
              <a:t>例如</a:t>
            </a:r>
            <a:r>
              <a:rPr lang="zh-CN" altLang="en-US" sz="2000" b="1" dirty="0">
                <a:solidFill>
                  <a:srgbClr val="0000CC"/>
                </a:solidFill>
              </a:rPr>
              <a:t>，引有前述</a:t>
            </a:r>
            <a:r>
              <a:rPr lang="en-US" altLang="zh-CN" sz="2000" b="1" dirty="0">
                <a:solidFill>
                  <a:srgbClr val="0000CC"/>
                </a:solidFill>
              </a:rPr>
              <a:t>ABC</a:t>
            </a:r>
            <a:r>
              <a:rPr lang="zh-CN" altLang="en-US" sz="2000" b="1" dirty="0">
                <a:solidFill>
                  <a:srgbClr val="0000CC"/>
                </a:solidFill>
              </a:rPr>
              <a:t>名字空间的全体成员</a:t>
            </a:r>
          </a:p>
          <a:p>
            <a:pPr eaLnBrk="1" hangingPunct="1">
              <a:buFontTx/>
              <a:buNone/>
            </a:pPr>
            <a:r>
              <a:rPr lang="en-US" altLang="zh-CN" sz="1600" b="1" dirty="0" smtClean="0"/>
              <a:t>	void </a:t>
            </a:r>
            <a:r>
              <a:rPr lang="en-US" altLang="zh-CN" sz="1600" b="1" dirty="0"/>
              <a:t>main(){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 smtClean="0"/>
              <a:t>	</a:t>
            </a:r>
            <a:r>
              <a:rPr lang="en-US" altLang="zh-CN" sz="1600" b="1" dirty="0" smtClean="0">
                <a:solidFill>
                  <a:srgbClr val="0000CC"/>
                </a:solidFill>
              </a:rPr>
              <a:t>using </a:t>
            </a:r>
            <a:r>
              <a:rPr lang="en-US" altLang="zh-CN" sz="1600" b="1" dirty="0">
                <a:solidFill>
                  <a:srgbClr val="0000CC"/>
                </a:solidFill>
              </a:rPr>
              <a:t>namespace ABC;    </a:t>
            </a:r>
            <a:r>
              <a:rPr lang="en-US" altLang="zh-CN" sz="1600" b="1" dirty="0"/>
              <a:t>	//L1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 smtClean="0"/>
              <a:t>	</a:t>
            </a:r>
            <a:r>
              <a:rPr lang="en-US" altLang="zh-CN" sz="1600" b="1" dirty="0" err="1" smtClean="0"/>
              <a:t>int</a:t>
            </a:r>
            <a:r>
              <a:rPr lang="en-US" altLang="zh-CN" sz="1600" b="1" dirty="0" smtClean="0"/>
              <a:t> </a:t>
            </a:r>
            <a:r>
              <a:rPr lang="en-US" altLang="zh-CN" sz="1600" b="1" dirty="0"/>
              <a:t>count=9;           </a:t>
            </a:r>
            <a:r>
              <a:rPr lang="en-US" altLang="zh-CN" sz="1600" b="1" dirty="0" smtClean="0"/>
              <a:t>		//</a:t>
            </a:r>
            <a:r>
              <a:rPr lang="zh-CN" altLang="en-US" sz="1600" b="1" dirty="0"/>
              <a:t>错误，已有源于</a:t>
            </a:r>
            <a:r>
              <a:rPr lang="en-US" altLang="zh-CN" sz="1600" b="1" dirty="0"/>
              <a:t>ABC</a:t>
            </a:r>
            <a:r>
              <a:rPr lang="zh-CN" altLang="en-US" sz="1600" b="1" dirty="0"/>
              <a:t>中的</a:t>
            </a:r>
            <a:r>
              <a:rPr lang="en-US" altLang="zh-CN" sz="1600" b="1" dirty="0"/>
              <a:t>count</a:t>
            </a:r>
            <a:r>
              <a:rPr lang="zh-CN" altLang="en-US" sz="1600" b="1" dirty="0"/>
              <a:t>，重复定义</a:t>
            </a:r>
          </a:p>
          <a:p>
            <a:pPr eaLnBrk="1" hangingPunct="1">
              <a:buFontTx/>
              <a:buNone/>
            </a:pPr>
            <a:r>
              <a:rPr lang="zh-CN" altLang="en-US" sz="1600" b="1" dirty="0"/>
              <a:t>	</a:t>
            </a:r>
            <a:r>
              <a:rPr lang="en-US" altLang="zh-CN" sz="1600" b="1" dirty="0" smtClean="0"/>
              <a:t>	student </a:t>
            </a:r>
            <a:r>
              <a:rPr lang="en-US" altLang="zh-CN" sz="1600" b="1" dirty="0"/>
              <a:t>s;             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 smtClean="0"/>
              <a:t>	count=5</a:t>
            </a:r>
            <a:r>
              <a:rPr lang="en-US" altLang="zh-CN" sz="1600" b="1" dirty="0"/>
              <a:t>;              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 smtClean="0"/>
              <a:t>	</a:t>
            </a:r>
            <a:r>
              <a:rPr lang="en-US" altLang="zh-CN" sz="1600" b="1" dirty="0" err="1" smtClean="0"/>
              <a:t>s.age</a:t>
            </a:r>
            <a:r>
              <a:rPr lang="en-US" altLang="zh-CN" sz="1600" b="1" dirty="0" smtClean="0"/>
              <a:t>=min(43,32</a:t>
            </a:r>
            <a:r>
              <a:rPr lang="en-US" altLang="zh-CN" sz="1600" b="1" dirty="0"/>
              <a:t>);       </a:t>
            </a:r>
          </a:p>
          <a:p>
            <a:pPr eaLnBrk="1" hangingPunct="1">
              <a:buFontTx/>
              <a:buNone/>
            </a:pPr>
            <a:r>
              <a:rPr lang="en-US" altLang="zh-CN" sz="1600" b="1" dirty="0" smtClean="0"/>
              <a:t>	}</a:t>
            </a:r>
            <a:endParaRPr lang="zh-CN" altLang="en-US" sz="1600" b="1" dirty="0"/>
          </a:p>
          <a:p>
            <a:pPr lvl="1" eaLnBrk="1" hangingPunct="1">
              <a:buFontTx/>
              <a:buNone/>
            </a:pPr>
            <a:endParaRPr lang="zh-CN" altLang="en-US" sz="2000" b="1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3568" y="116632"/>
            <a:ext cx="777240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eaLnBrk="1" hangingPunct="1">
              <a:defRPr sz="3600" b="1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dirty="0"/>
              <a:t>2.11 </a:t>
            </a:r>
            <a:r>
              <a:rPr lang="en-US" altLang="zh-CN" dirty="0" smtClean="0"/>
              <a:t> </a:t>
            </a:r>
            <a:r>
              <a:rPr lang="zh-CN" altLang="en-US" dirty="0" smtClean="0"/>
              <a:t>命名</a:t>
            </a:r>
            <a:r>
              <a:rPr lang="zh-CN" altLang="en-US" dirty="0"/>
              <a:t>空间</a:t>
            </a:r>
          </a:p>
        </p:txBody>
      </p:sp>
    </p:spTree>
    <p:extLst>
      <p:ext uri="{BB962C8B-B14F-4D97-AF65-F5344CB8AC3E}">
        <p14:creationId xmlns:p14="http://schemas.microsoft.com/office/powerpoint/2010/main" val="413754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7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7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7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7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7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7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7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72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72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721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721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30299" y="908720"/>
            <a:ext cx="8278937" cy="594928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rgbClr val="0000CC"/>
                </a:solidFill>
              </a:rPr>
              <a:t>【</a:t>
            </a:r>
            <a:r>
              <a:rPr lang="zh-CN" altLang="en-US" sz="2400" b="1" dirty="0">
                <a:solidFill>
                  <a:srgbClr val="0000CC"/>
                </a:solidFill>
              </a:rPr>
              <a:t>例</a:t>
            </a:r>
            <a:r>
              <a:rPr lang="en-US" altLang="zh-CN" sz="2400" b="1" dirty="0">
                <a:solidFill>
                  <a:srgbClr val="0000CC"/>
                </a:solidFill>
              </a:rPr>
              <a:t>】  </a:t>
            </a:r>
            <a:r>
              <a:rPr lang="zh-CN" altLang="en-US" sz="2400" b="1" dirty="0">
                <a:solidFill>
                  <a:srgbClr val="0000CC"/>
                </a:solidFill>
              </a:rPr>
              <a:t>名字空间的应用举例。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#include&lt;</a:t>
            </a:r>
            <a:r>
              <a:rPr lang="en-US" altLang="zh-CN" sz="1600" b="1" dirty="0" err="1"/>
              <a:t>iostream</a:t>
            </a:r>
            <a:r>
              <a:rPr lang="en-US" altLang="zh-CN" sz="1600" b="1" dirty="0"/>
              <a:t>&gt;</a:t>
            </a:r>
          </a:p>
          <a:p>
            <a:pPr eaLnBrk="1" hangingPunct="1">
              <a:buFontTx/>
              <a:buNone/>
            </a:pPr>
            <a:r>
              <a:rPr lang="en-US" altLang="zh-CN" sz="1600" b="1" noProof="1"/>
              <a:t>using namespace std;</a:t>
            </a:r>
            <a:endParaRPr lang="en-US" altLang="zh-CN" sz="1600" b="1" dirty="0"/>
          </a:p>
          <a:p>
            <a:pPr eaLnBrk="1" hangingPunct="1">
              <a:buFontTx/>
              <a:buNone/>
            </a:pPr>
            <a:r>
              <a:rPr lang="en-US" altLang="zh-CN" sz="1600" b="1" dirty="0"/>
              <a:t>namespace A{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	int n;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	void f(){ </a:t>
            </a:r>
            <a:r>
              <a:rPr lang="en-US" altLang="zh-CN" sz="1600" b="1" dirty="0" err="1"/>
              <a:t>cout</a:t>
            </a:r>
            <a:r>
              <a:rPr lang="en-US" altLang="zh-CN" sz="1600" b="1" dirty="0"/>
              <a:t>&lt;&lt;"namespace A::f()"&lt;&lt;</a:t>
            </a:r>
            <a:r>
              <a:rPr lang="en-US" altLang="zh-CN" sz="1600" b="1" dirty="0" err="1"/>
              <a:t>endl</a:t>
            </a:r>
            <a:r>
              <a:rPr lang="en-US" altLang="zh-CN" sz="1600" b="1" dirty="0"/>
              <a:t>; }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	void g(){ </a:t>
            </a:r>
            <a:r>
              <a:rPr lang="en-US" altLang="zh-CN" sz="1600" b="1" dirty="0" err="1"/>
              <a:t>cout</a:t>
            </a:r>
            <a:r>
              <a:rPr lang="en-US" altLang="zh-CN" sz="1600" b="1" dirty="0"/>
              <a:t>&lt;&lt;"namespace A::g()"&lt;&lt;</a:t>
            </a:r>
            <a:r>
              <a:rPr lang="en-US" altLang="zh-CN" sz="1600" b="1" dirty="0" err="1"/>
              <a:t>endl</a:t>
            </a:r>
            <a:r>
              <a:rPr lang="en-US" altLang="zh-CN" sz="1600" b="1" dirty="0" smtClean="0"/>
              <a:t>;}};</a:t>
            </a:r>
            <a:endParaRPr lang="en-US" altLang="zh-CN" sz="1600" b="1" dirty="0"/>
          </a:p>
          <a:p>
            <a:pPr eaLnBrk="1" hangingPunct="1">
              <a:buFontTx/>
              <a:buNone/>
            </a:pPr>
            <a:r>
              <a:rPr lang="en-US" altLang="zh-CN" sz="1600" b="1" dirty="0"/>
              <a:t>namespace B{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	int n;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	void f(){ </a:t>
            </a:r>
            <a:r>
              <a:rPr lang="en-US" altLang="zh-CN" sz="1600" b="1" dirty="0" err="1"/>
              <a:t>cout</a:t>
            </a:r>
            <a:r>
              <a:rPr lang="en-US" altLang="zh-CN" sz="1600" b="1" dirty="0"/>
              <a:t>&lt;&lt;"namespace B::f()"&lt;&lt;</a:t>
            </a:r>
            <a:r>
              <a:rPr lang="en-US" altLang="zh-CN" sz="1600" b="1" dirty="0" err="1"/>
              <a:t>endl</a:t>
            </a:r>
            <a:r>
              <a:rPr lang="en-US" altLang="zh-CN" sz="1600" b="1" dirty="0"/>
              <a:t>;	}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	void t(){ </a:t>
            </a:r>
            <a:r>
              <a:rPr lang="en-US" altLang="zh-CN" sz="1600" b="1" dirty="0" err="1"/>
              <a:t>cout</a:t>
            </a:r>
            <a:r>
              <a:rPr lang="en-US" altLang="zh-CN" sz="1600" b="1" dirty="0"/>
              <a:t>&lt;&lt;"namespace B::t()"&lt;&lt;</a:t>
            </a:r>
            <a:r>
              <a:rPr lang="en-US" altLang="zh-CN" sz="1600" b="1" dirty="0" err="1"/>
              <a:t>endl</a:t>
            </a:r>
            <a:r>
              <a:rPr lang="en-US" altLang="zh-CN" sz="1600" b="1" dirty="0"/>
              <a:t>;	</a:t>
            </a:r>
            <a:r>
              <a:rPr lang="en-US" altLang="zh-CN" sz="1600" b="1" dirty="0" smtClean="0"/>
              <a:t>}};</a:t>
            </a:r>
            <a:endParaRPr lang="en-US" altLang="zh-CN" sz="1600" b="1" dirty="0"/>
          </a:p>
          <a:p>
            <a:pPr eaLnBrk="1" hangingPunct="1">
              <a:buFontTx/>
              <a:buNone/>
            </a:pPr>
            <a:r>
              <a:rPr lang="en-US" altLang="zh-CN" sz="1600" b="1" dirty="0"/>
              <a:t>void main(){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	using namespace </a:t>
            </a:r>
            <a:r>
              <a:rPr lang="en-US" altLang="zh-CN" sz="1600" b="1" dirty="0" smtClean="0"/>
              <a:t>A; </a:t>
            </a:r>
          </a:p>
          <a:p>
            <a:pPr eaLnBrk="1" hangingPunct="1">
              <a:buFontTx/>
              <a:buNone/>
            </a:pPr>
            <a:r>
              <a:rPr lang="en-US" altLang="zh-CN" sz="1600" b="1" dirty="0" smtClean="0"/>
              <a:t>`	using </a:t>
            </a:r>
            <a:r>
              <a:rPr lang="en-US" altLang="zh-CN" sz="1600" b="1" dirty="0"/>
              <a:t>namespace B;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	A::n=0;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	A::f();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	B::f();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	g();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	t();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}</a:t>
            </a:r>
            <a:endParaRPr lang="zh-CN" altLang="en-US" sz="1600" b="1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3568" y="116632"/>
            <a:ext cx="777240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eaLnBrk="1" hangingPunct="1">
              <a:defRPr sz="3600" b="1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dirty="0"/>
              <a:t>2.11 </a:t>
            </a:r>
            <a:r>
              <a:rPr lang="en-US" altLang="zh-CN" dirty="0" smtClean="0"/>
              <a:t> </a:t>
            </a:r>
            <a:r>
              <a:rPr lang="zh-CN" altLang="en-US" dirty="0" smtClean="0"/>
              <a:t>命名</a:t>
            </a:r>
            <a:r>
              <a:rPr lang="zh-CN" altLang="en-US" dirty="0"/>
              <a:t>空间</a:t>
            </a:r>
          </a:p>
        </p:txBody>
      </p:sp>
    </p:spTree>
    <p:extLst>
      <p:ext uri="{BB962C8B-B14F-4D97-AF65-F5344CB8AC3E}">
        <p14:creationId xmlns:p14="http://schemas.microsoft.com/office/powerpoint/2010/main" val="196574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79512" y="1052736"/>
            <a:ext cx="8784976" cy="4968552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zh-CN" sz="2400" b="1" dirty="0" smtClean="0">
                <a:solidFill>
                  <a:srgbClr val="0000CC"/>
                </a:solidFill>
              </a:rPr>
              <a:t>6. </a:t>
            </a:r>
            <a:r>
              <a:rPr lang="en-US" altLang="zh-CN" sz="2400" b="1" dirty="0" err="1" smtClean="0">
                <a:solidFill>
                  <a:srgbClr val="0000CC"/>
                </a:solidFill>
              </a:rPr>
              <a:t>std</a:t>
            </a:r>
            <a:r>
              <a:rPr lang="zh-CN" altLang="en-US" sz="2400" b="1" dirty="0">
                <a:solidFill>
                  <a:srgbClr val="0000CC"/>
                </a:solidFill>
              </a:rPr>
              <a:t>名字空间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200" b="1" dirty="0"/>
              <a:t>两个版本：一个是以</a:t>
            </a:r>
            <a:r>
              <a:rPr lang="en-US" altLang="zh-CN" sz="2200" b="1" dirty="0"/>
              <a:t>Bjarne </a:t>
            </a:r>
            <a:r>
              <a:rPr lang="en-US" altLang="zh-CN" sz="2200" b="1" dirty="0" err="1"/>
              <a:t>Stroustrup</a:t>
            </a:r>
            <a:r>
              <a:rPr lang="zh-CN" altLang="en-US" sz="2200" b="1" dirty="0"/>
              <a:t>最初设计的</a:t>
            </a:r>
            <a:r>
              <a:rPr lang="en-US" altLang="zh-CN" sz="2200" b="1" dirty="0"/>
              <a:t>C++</a:t>
            </a:r>
            <a:r>
              <a:rPr lang="zh-CN" altLang="en-US" sz="2200" b="1" dirty="0"/>
              <a:t>为基础的版本，称为</a:t>
            </a:r>
            <a:r>
              <a:rPr lang="zh-CN" altLang="en-US" sz="2200" b="1" dirty="0">
                <a:solidFill>
                  <a:srgbClr val="FF0000"/>
                </a:solidFill>
              </a:rPr>
              <a:t>传统</a:t>
            </a:r>
            <a:r>
              <a:rPr lang="en-US" altLang="zh-CN" sz="2200" b="1" dirty="0">
                <a:solidFill>
                  <a:srgbClr val="FF0000"/>
                </a:solidFill>
              </a:rPr>
              <a:t>C++</a:t>
            </a:r>
            <a:r>
              <a:rPr lang="zh-CN" altLang="en-US" sz="2200" b="1" dirty="0"/>
              <a:t>；另一个是</a:t>
            </a:r>
            <a:r>
              <a:rPr lang="en-US" altLang="zh-CN" sz="2200" b="1" dirty="0" smtClean="0"/>
              <a:t>1998</a:t>
            </a:r>
            <a:r>
              <a:rPr lang="zh-CN" altLang="en-US" sz="2200" b="1" dirty="0" smtClean="0"/>
              <a:t>年</a:t>
            </a:r>
            <a:r>
              <a:rPr lang="zh-CN" altLang="en-US" sz="2200" b="1" dirty="0"/>
              <a:t>及之后以</a:t>
            </a:r>
            <a:r>
              <a:rPr lang="en-US" altLang="zh-CN" sz="2200" b="1" dirty="0"/>
              <a:t>ANSI/ISO</a:t>
            </a:r>
            <a:r>
              <a:rPr lang="zh-CN" altLang="en-US" sz="2200" b="1" dirty="0"/>
              <a:t>标准化委员会创建的</a:t>
            </a:r>
            <a:r>
              <a:rPr lang="en-US" altLang="zh-CN" sz="2200" b="1" dirty="0"/>
              <a:t>C++</a:t>
            </a:r>
            <a:r>
              <a:rPr lang="zh-CN" altLang="en-US" sz="2200" b="1" dirty="0"/>
              <a:t>，称为</a:t>
            </a:r>
            <a:r>
              <a:rPr lang="zh-CN" altLang="en-US" sz="2200" b="1" dirty="0">
                <a:solidFill>
                  <a:srgbClr val="FF0000"/>
                </a:solidFill>
              </a:rPr>
              <a:t>标准</a:t>
            </a:r>
            <a:r>
              <a:rPr lang="en-US" altLang="zh-CN" sz="2200" b="1" dirty="0">
                <a:solidFill>
                  <a:srgbClr val="FF0000"/>
                </a:solidFill>
              </a:rPr>
              <a:t>C++</a:t>
            </a:r>
            <a:r>
              <a:rPr lang="zh-CN" altLang="en-US" sz="2200" b="1" dirty="0"/>
              <a:t>。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200" b="1" dirty="0"/>
              <a:t>两种版本有大量相同的库和函数。为了将两者区分：传统</a:t>
            </a:r>
            <a:r>
              <a:rPr lang="en-US" altLang="zh-CN" sz="2200" b="1" dirty="0"/>
              <a:t>C++</a:t>
            </a:r>
            <a:r>
              <a:rPr lang="zh-CN" altLang="en-US" sz="2200" b="1" dirty="0"/>
              <a:t>采用与</a:t>
            </a:r>
            <a:r>
              <a:rPr lang="en-US" altLang="zh-CN" sz="2200" b="1" dirty="0"/>
              <a:t>C</a:t>
            </a:r>
            <a:r>
              <a:rPr lang="zh-CN" altLang="en-US" sz="2200" b="1" dirty="0"/>
              <a:t>语言同样风格的头文件；标准</a:t>
            </a:r>
            <a:r>
              <a:rPr lang="en-US" altLang="zh-CN" sz="2200" b="1" dirty="0"/>
              <a:t>C++</a:t>
            </a:r>
            <a:r>
              <a:rPr lang="zh-CN" altLang="en-US" sz="2200" b="1" dirty="0"/>
              <a:t>的新式头文件没有扩展名，即不需要</a:t>
            </a:r>
            <a:r>
              <a:rPr lang="en-US" altLang="zh-CN" sz="2200" b="1" dirty="0"/>
              <a:t>.h</a:t>
            </a:r>
            <a:r>
              <a:rPr lang="zh-CN" altLang="en-US" sz="2200" b="1" dirty="0"/>
              <a:t>之类的扩展名。例如，传统</a:t>
            </a:r>
            <a:r>
              <a:rPr lang="en-US" altLang="zh-CN" sz="2200" b="1" dirty="0"/>
              <a:t>C++</a:t>
            </a:r>
            <a:r>
              <a:rPr lang="zh-CN" altLang="en-US" sz="2200" b="1" dirty="0"/>
              <a:t>的头文件有</a:t>
            </a:r>
            <a:r>
              <a:rPr lang="en-US" altLang="zh-CN" sz="2200" b="1" dirty="0" err="1"/>
              <a:t>iostream.h</a:t>
            </a:r>
            <a:r>
              <a:rPr lang="zh-CN" altLang="en-US" sz="2200" b="1" dirty="0"/>
              <a:t>、</a:t>
            </a:r>
            <a:r>
              <a:rPr lang="en-US" altLang="zh-CN" sz="2200" b="1" dirty="0" err="1"/>
              <a:t>string.h</a:t>
            </a:r>
            <a:r>
              <a:rPr lang="zh-CN" altLang="en-US" sz="2200" b="1" dirty="0"/>
              <a:t>；标准</a:t>
            </a:r>
            <a:r>
              <a:rPr lang="en-US" altLang="zh-CN" sz="2200" b="1" dirty="0"/>
              <a:t>C++</a:t>
            </a:r>
            <a:r>
              <a:rPr lang="zh-CN" altLang="en-US" sz="2200" b="1" dirty="0"/>
              <a:t>对应的头文件有</a:t>
            </a:r>
            <a:r>
              <a:rPr lang="en-US" altLang="zh-CN" sz="2200" b="1" dirty="0" err="1"/>
              <a:t>iostream</a:t>
            </a:r>
            <a:r>
              <a:rPr lang="zh-CN" altLang="en-US" sz="2200" b="1" dirty="0"/>
              <a:t>、</a:t>
            </a:r>
            <a:r>
              <a:rPr lang="en-US" altLang="zh-CN" sz="2200" b="1" dirty="0"/>
              <a:t>string</a:t>
            </a:r>
            <a:r>
              <a:rPr lang="zh-CN" altLang="en-US" sz="2200" b="1" dirty="0"/>
              <a:t>。</a:t>
            </a:r>
            <a:endParaRPr lang="en-US" altLang="zh-CN" sz="2200" b="1" dirty="0"/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200" b="1" dirty="0"/>
              <a:t>程序要引用标准</a:t>
            </a:r>
            <a:r>
              <a:rPr lang="en-US" altLang="zh-CN" sz="2200" b="1" dirty="0"/>
              <a:t>C++</a:t>
            </a:r>
            <a:r>
              <a:rPr lang="zh-CN" altLang="en-US" sz="2200" b="1" dirty="0"/>
              <a:t>函数，可用下面语句将</a:t>
            </a:r>
            <a:r>
              <a:rPr lang="en-US" altLang="zh-CN" sz="2200" b="1" dirty="0" err="1"/>
              <a:t>std</a:t>
            </a:r>
            <a:r>
              <a:rPr lang="zh-CN" altLang="en-US" sz="2200" b="1" dirty="0"/>
              <a:t>名字空间中的名称引入到全局名字空间中</a:t>
            </a:r>
            <a:r>
              <a:rPr lang="zh-CN" altLang="en-US" sz="2200" b="1" dirty="0" smtClean="0"/>
              <a:t>。</a:t>
            </a:r>
            <a:endParaRPr lang="en-US" altLang="zh-CN" sz="2200" b="1" dirty="0" smtClean="0"/>
          </a:p>
          <a:p>
            <a:pPr marL="457200" lvl="1" indent="0" algn="just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	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using </a:t>
            </a:r>
            <a:r>
              <a:rPr lang="en-US" altLang="zh-CN" sz="2200" b="1" dirty="0">
                <a:solidFill>
                  <a:srgbClr val="FF0000"/>
                </a:solidFill>
              </a:rPr>
              <a:t>namespace </a:t>
            </a:r>
            <a:r>
              <a:rPr lang="en-US" altLang="zh-CN" sz="2200" b="1" dirty="0" err="1">
                <a:solidFill>
                  <a:srgbClr val="FF0000"/>
                </a:solidFill>
              </a:rPr>
              <a:t>std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;</a:t>
            </a:r>
            <a:endParaRPr lang="zh-CN" altLang="en-US" sz="2200" b="1" dirty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3568" y="116632"/>
            <a:ext cx="777240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eaLnBrk="1" hangingPunct="1">
              <a:defRPr sz="3600" b="1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dirty="0"/>
              <a:t>2.11 </a:t>
            </a:r>
            <a:r>
              <a:rPr lang="en-US" altLang="zh-CN" dirty="0" smtClean="0"/>
              <a:t> </a:t>
            </a:r>
            <a:r>
              <a:rPr lang="zh-CN" altLang="en-US" dirty="0" smtClean="0"/>
              <a:t>命名</a:t>
            </a:r>
            <a:r>
              <a:rPr lang="zh-CN" altLang="en-US" dirty="0"/>
              <a:t>空间</a:t>
            </a:r>
          </a:p>
        </p:txBody>
      </p:sp>
    </p:spTree>
    <p:extLst>
      <p:ext uri="{BB962C8B-B14F-4D97-AF65-F5344CB8AC3E}">
        <p14:creationId xmlns:p14="http://schemas.microsoft.com/office/powerpoint/2010/main" val="132756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6632"/>
            <a:ext cx="7772400" cy="864096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</a:rPr>
              <a:t>2.12 </a:t>
            </a:r>
            <a:r>
              <a:rPr lang="en-US" altLang="zh-CN" sz="3600" b="1" kern="1200" dirty="0" smtClean="0">
                <a:solidFill>
                  <a:srgbClr val="C00000"/>
                </a:solidFill>
              </a:rPr>
              <a:t> </a:t>
            </a:r>
            <a:r>
              <a:rPr lang="zh-CN" altLang="en-US" sz="3600" b="1" kern="1200" dirty="0" smtClean="0">
                <a:solidFill>
                  <a:srgbClr val="C00000"/>
                </a:solidFill>
              </a:rPr>
              <a:t>预处理器</a:t>
            </a:r>
            <a:endParaRPr lang="zh-CN" altLang="en-US" sz="3600" b="1" kern="1200" dirty="0">
              <a:solidFill>
                <a:srgbClr val="C00000"/>
              </a:solidFill>
            </a:endParaRP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>
          <a:xfrm>
            <a:off x="0" y="1124744"/>
            <a:ext cx="9144000" cy="5472608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zh-CN" sz="2400" b="1" dirty="0" smtClean="0">
                <a:solidFill>
                  <a:srgbClr val="0000CC"/>
                </a:solidFill>
              </a:rPr>
              <a:t>1. 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预处理器</a:t>
            </a:r>
            <a:r>
              <a:rPr lang="zh-CN" altLang="en-US" sz="2400" b="1" dirty="0">
                <a:solidFill>
                  <a:srgbClr val="0000CC"/>
                </a:solidFill>
              </a:rPr>
              <a:t>的基础知识</a:t>
            </a:r>
          </a:p>
          <a:p>
            <a:pPr lvl="1"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2200" b="1" dirty="0"/>
              <a:t>C++</a:t>
            </a:r>
            <a:r>
              <a:rPr lang="zh-CN" altLang="en-US" sz="2200" b="1" dirty="0"/>
              <a:t>预处理器（也称预编译器）提供了一些预处理命令，这些命令在正式编译之前完成，它们</a:t>
            </a:r>
            <a:r>
              <a:rPr lang="zh-CN" altLang="en-US" sz="2200" b="1" dirty="0" smtClean="0"/>
              <a:t>可在</a:t>
            </a:r>
            <a:r>
              <a:rPr lang="zh-CN" altLang="en-US" sz="2200" b="1" dirty="0"/>
              <a:t>编译之前改变</a:t>
            </a:r>
            <a:r>
              <a:rPr lang="zh-CN" altLang="en-US" sz="2200" b="1" dirty="0" smtClean="0"/>
              <a:t>源程序的</a:t>
            </a:r>
            <a:r>
              <a:rPr lang="zh-CN" altLang="en-US" sz="2200" b="1" dirty="0"/>
              <a:t>内容。</a:t>
            </a:r>
            <a:r>
              <a:rPr lang="zh-CN" altLang="en-US" sz="2200" b="1" dirty="0" smtClean="0"/>
              <a:t>所有预处理</a:t>
            </a:r>
            <a:r>
              <a:rPr lang="zh-CN" altLang="en-US" sz="2200" b="1" dirty="0"/>
              <a:t>命令都以</a:t>
            </a:r>
            <a:r>
              <a:rPr lang="zh-CN" altLang="en-US" sz="2200" b="1" dirty="0">
                <a:latin typeface="Arial" panose="020B0604020202020204" pitchFamily="34" charset="0"/>
              </a:rPr>
              <a:t>“</a:t>
            </a:r>
            <a:r>
              <a:rPr lang="en-US" altLang="zh-CN" sz="2200" b="1" dirty="0"/>
              <a:t>#</a:t>
            </a:r>
            <a:r>
              <a:rPr lang="en-US" altLang="zh-CN" sz="2200" b="1" dirty="0">
                <a:latin typeface="Arial" panose="020B0604020202020204" pitchFamily="34" charset="0"/>
              </a:rPr>
              <a:t>”</a:t>
            </a:r>
            <a:r>
              <a:rPr lang="zh-CN" altLang="en-US" sz="2200" b="1" dirty="0"/>
              <a:t>号开头，独占一行，语句结束时不需要分号。</a:t>
            </a:r>
          </a:p>
          <a:p>
            <a:pPr eaLnBrk="1" hangingPunct="1"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zh-CN" sz="2400" b="1" dirty="0" smtClean="0">
                <a:solidFill>
                  <a:srgbClr val="0000CC"/>
                </a:solidFill>
              </a:rPr>
              <a:t>2. 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常用预处理器命令</a:t>
            </a:r>
          </a:p>
          <a:p>
            <a:pPr lvl="1" eaLnBrk="1" hangingPunct="1">
              <a:spcBef>
                <a:spcPts val="600"/>
              </a:spcBef>
              <a:spcAft>
                <a:spcPts val="0"/>
              </a:spcAft>
            </a:pPr>
            <a:r>
              <a:rPr lang="zh-CN" altLang="en-US" sz="2200" b="1" dirty="0" smtClean="0">
                <a:solidFill>
                  <a:schemeClr val="accent2"/>
                </a:solidFill>
              </a:rPr>
              <a:t> </a:t>
            </a:r>
            <a:r>
              <a:rPr lang="en-US" altLang="zh-CN" sz="2200" b="1" dirty="0" smtClean="0"/>
              <a:t>#define, #else, #</a:t>
            </a:r>
            <a:r>
              <a:rPr lang="en-US" altLang="zh-CN" sz="2200" b="1" dirty="0" err="1" smtClean="0"/>
              <a:t>elif</a:t>
            </a:r>
            <a:r>
              <a:rPr lang="en-US" altLang="zh-CN" sz="2200" b="1" dirty="0" smtClean="0"/>
              <a:t>, #</a:t>
            </a:r>
            <a:r>
              <a:rPr lang="en-US" altLang="zh-CN" sz="2200" b="1" dirty="0" err="1" smtClean="0"/>
              <a:t>endif</a:t>
            </a:r>
            <a:r>
              <a:rPr lang="en-US" altLang="zh-CN" sz="2200" b="1" dirty="0" smtClean="0"/>
              <a:t>, #error, #if, #</a:t>
            </a:r>
            <a:r>
              <a:rPr lang="en-US" altLang="zh-CN" sz="2200" b="1" dirty="0" err="1" smtClean="0"/>
              <a:t>ifdef</a:t>
            </a:r>
            <a:r>
              <a:rPr lang="en-US" altLang="zh-CN" sz="2200" b="1" dirty="0" smtClean="0"/>
              <a:t>, #</a:t>
            </a:r>
            <a:r>
              <a:rPr lang="en-US" altLang="zh-CN" sz="2200" b="1" dirty="0" err="1" smtClean="0"/>
              <a:t>ifndef</a:t>
            </a:r>
            <a:r>
              <a:rPr lang="en-US" altLang="zh-CN" sz="2200" b="1" dirty="0" smtClean="0"/>
              <a:t>, #include, #line, #pragma #</a:t>
            </a:r>
            <a:r>
              <a:rPr lang="en-US" altLang="zh-CN" sz="2200" b="1" dirty="0" err="1" smtClean="0"/>
              <a:t>undef</a:t>
            </a:r>
            <a:r>
              <a:rPr lang="zh-CN" altLang="en-US" sz="2200" b="1" dirty="0" smtClean="0"/>
              <a:t>等。 </a:t>
            </a:r>
            <a:endParaRPr lang="en-US" altLang="zh-CN" sz="2200" b="1" dirty="0" smtClean="0"/>
          </a:p>
          <a:p>
            <a:pPr marL="342900" lvl="1" indent="-342900" eaLnBrk="1" hangingPunct="1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400" b="1" dirty="0" smtClean="0">
                <a:solidFill>
                  <a:srgbClr val="0000CC"/>
                </a:solidFill>
                <a:cs typeface="+mn-cs"/>
              </a:rPr>
              <a:t>3</a:t>
            </a:r>
            <a:r>
              <a:rPr lang="zh-CN" altLang="en-US" sz="2400" b="1" dirty="0" smtClean="0">
                <a:solidFill>
                  <a:srgbClr val="0000CC"/>
                </a:solidFill>
                <a:cs typeface="+mn-cs"/>
              </a:rPr>
              <a:t>．</a:t>
            </a:r>
            <a:r>
              <a:rPr lang="en-US" altLang="zh-CN" sz="2400" b="1" dirty="0" smtClean="0">
                <a:solidFill>
                  <a:srgbClr val="0000CC"/>
                </a:solidFill>
                <a:cs typeface="+mn-cs"/>
              </a:rPr>
              <a:t>#define</a:t>
            </a:r>
            <a:r>
              <a:rPr lang="zh-CN" altLang="en-US" sz="2400" b="1" dirty="0" smtClean="0">
                <a:solidFill>
                  <a:srgbClr val="0000CC"/>
                </a:solidFill>
                <a:cs typeface="+mn-cs"/>
              </a:rPr>
              <a:t>和</a:t>
            </a:r>
            <a:r>
              <a:rPr lang="en-US" altLang="zh-CN" sz="2400" b="1" dirty="0" smtClean="0">
                <a:solidFill>
                  <a:srgbClr val="0000CC"/>
                </a:solidFill>
                <a:cs typeface="+mn-cs"/>
              </a:rPr>
              <a:t>#</a:t>
            </a:r>
            <a:r>
              <a:rPr lang="en-US" altLang="zh-CN" sz="2400" b="1" dirty="0" err="1" smtClean="0">
                <a:solidFill>
                  <a:srgbClr val="0000CC"/>
                </a:solidFill>
                <a:cs typeface="+mn-cs"/>
              </a:rPr>
              <a:t>undef</a:t>
            </a:r>
            <a:endParaRPr lang="en-US" altLang="zh-CN" sz="2400" b="1" dirty="0" smtClean="0">
              <a:solidFill>
                <a:srgbClr val="0000CC"/>
              </a:solidFill>
              <a:cs typeface="+mn-cs"/>
            </a:endParaRPr>
          </a:p>
          <a:p>
            <a:pPr lvl="1" eaLnBrk="1" hangingPunct="1"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zh-CN" sz="2000" b="1" dirty="0" smtClean="0"/>
              <a:t>#define</a:t>
            </a:r>
            <a:r>
              <a:rPr lang="zh-CN" altLang="en-US" sz="2000" b="1" dirty="0" smtClean="0"/>
              <a:t>常用于定义一个标识符常量，例如：</a:t>
            </a:r>
            <a:r>
              <a:rPr lang="en-US" altLang="zh-CN" sz="2000" b="1" i="1" dirty="0" smtClean="0">
                <a:solidFill>
                  <a:srgbClr val="FF0000"/>
                </a:solidFill>
              </a:rPr>
              <a:t>#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define  pi 3.14159</a:t>
            </a:r>
          </a:p>
          <a:p>
            <a:pPr lvl="1" eaLnBrk="1" hangingPunct="1"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zh-CN" altLang="en-US" sz="2000" b="1" dirty="0" smtClean="0"/>
              <a:t>也可用</a:t>
            </a:r>
            <a:r>
              <a:rPr lang="en-US" altLang="zh-CN" sz="2000" b="1" dirty="0" smtClean="0"/>
              <a:t>#define</a:t>
            </a:r>
            <a:r>
              <a:rPr lang="zh-CN" altLang="en-US" sz="2000" b="1" dirty="0" smtClean="0"/>
              <a:t>定义带参数的宏，例如：</a:t>
            </a:r>
            <a:r>
              <a:rPr lang="en-US" altLang="zh-CN" sz="2000" b="1" i="1" dirty="0" smtClean="0">
                <a:solidFill>
                  <a:srgbClr val="FF0000"/>
                </a:solidFill>
              </a:rPr>
              <a:t>#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define  MAX(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a,b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) ((a)&gt;(b)?(a):(b))</a:t>
            </a:r>
          </a:p>
          <a:p>
            <a:pPr lvl="1" eaLnBrk="1" hangingPunct="1"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zh-CN" sz="2000" b="1" dirty="0" smtClean="0"/>
              <a:t>#</a:t>
            </a:r>
            <a:r>
              <a:rPr lang="en-US" altLang="zh-CN" sz="2000" b="1" dirty="0" err="1" smtClean="0"/>
              <a:t>undef</a:t>
            </a:r>
            <a:r>
              <a:rPr lang="zh-CN" altLang="en-US" sz="2000" b="1" dirty="0" smtClean="0"/>
              <a:t>用于删除由</a:t>
            </a:r>
            <a:r>
              <a:rPr lang="en-US" altLang="zh-CN" sz="2000" b="1" dirty="0" smtClean="0"/>
              <a:t>#define</a:t>
            </a:r>
            <a:r>
              <a:rPr lang="zh-CN" altLang="en-US" sz="2000" b="1" dirty="0" smtClean="0"/>
              <a:t>定义的宏。</a:t>
            </a:r>
            <a:endParaRPr lang="en-US" altLang="zh-CN" sz="2000" b="1" dirty="0" smtClean="0"/>
          </a:p>
          <a:p>
            <a:pPr marL="342900" lvl="1" indent="-342900" eaLnBrk="1" hangingPunct="1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400" b="1" dirty="0" smtClean="0">
                <a:solidFill>
                  <a:srgbClr val="0000CC"/>
                </a:solidFill>
                <a:cs typeface="+mn-cs"/>
              </a:rPr>
              <a:t>4</a:t>
            </a:r>
            <a:r>
              <a:rPr lang="zh-CN" altLang="en-US" sz="2400" b="1" dirty="0" smtClean="0">
                <a:solidFill>
                  <a:srgbClr val="0000CC"/>
                </a:solidFill>
                <a:cs typeface="+mn-cs"/>
              </a:rPr>
              <a:t>．</a:t>
            </a:r>
            <a:r>
              <a:rPr lang="en-US" altLang="zh-CN" sz="2400" b="1" dirty="0" smtClean="0">
                <a:solidFill>
                  <a:srgbClr val="0000CC"/>
                </a:solidFill>
                <a:cs typeface="+mn-cs"/>
              </a:rPr>
              <a:t>#include</a:t>
            </a:r>
          </a:p>
          <a:p>
            <a:pPr lvl="1" eaLnBrk="1" hangingPunct="1"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zh-CN" sz="2000" b="1" dirty="0" smtClean="0"/>
              <a:t>#</a:t>
            </a:r>
            <a:r>
              <a:rPr lang="en-US" altLang="zh-CN" sz="2000" b="1" dirty="0"/>
              <a:t>include</a:t>
            </a:r>
            <a:r>
              <a:rPr lang="zh-CN" altLang="en-US" sz="2000" b="1" dirty="0"/>
              <a:t>将另一个源程序文件的内容合并到程序中</a:t>
            </a:r>
            <a:r>
              <a:rPr lang="en-US" altLang="zh-CN" sz="2000" b="1" dirty="0"/>
              <a:t>			</a:t>
            </a:r>
            <a:r>
              <a:rPr lang="en-US" altLang="zh-CN" sz="2000" b="1" dirty="0">
                <a:solidFill>
                  <a:srgbClr val="FF0000"/>
                </a:solidFill>
              </a:rPr>
              <a:t>#include  &lt;</a:t>
            </a:r>
            <a:r>
              <a:rPr lang="zh-CN" altLang="en-US" sz="2000" b="1" dirty="0">
                <a:solidFill>
                  <a:srgbClr val="FF0000"/>
                </a:solidFill>
              </a:rPr>
              <a:t>文件名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&gt;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或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#include  </a:t>
            </a:r>
            <a:r>
              <a:rPr lang="en-US" altLang="zh-CN" sz="2000" b="1" dirty="0">
                <a:solidFill>
                  <a:srgbClr val="FF0000"/>
                </a:solidFill>
              </a:rPr>
              <a:t>"</a:t>
            </a:r>
            <a:r>
              <a:rPr lang="zh-CN" altLang="en-US" sz="2000" b="1" dirty="0">
                <a:solidFill>
                  <a:srgbClr val="FF0000"/>
                </a:solidFill>
              </a:rPr>
              <a:t>文件名</a:t>
            </a:r>
            <a:r>
              <a:rPr lang="en-US" altLang="zh-CN" sz="2000" b="1" dirty="0">
                <a:solidFill>
                  <a:srgbClr val="FF0000"/>
                </a:solidFill>
              </a:rPr>
              <a:t>"</a:t>
            </a:r>
          </a:p>
          <a:p>
            <a:pPr lvl="1" eaLnBrk="1" hangingPunct="1">
              <a:spcBef>
                <a:spcPts val="1200"/>
              </a:spcBef>
            </a:pPr>
            <a:endParaRPr lang="zh-CN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42429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6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6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6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6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6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6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</a:rPr>
              <a:t>2.9.2  </a:t>
            </a:r>
            <a:r>
              <a:rPr lang="zh-CN" altLang="zh-CN" sz="3600" b="1" dirty="0">
                <a:solidFill>
                  <a:srgbClr val="C00000"/>
                </a:solidFill>
              </a:rPr>
              <a:t>函数参数传递的类型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1818" y="1052736"/>
            <a:ext cx="9155817" cy="5616624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400" b="1" dirty="0" smtClean="0">
                <a:solidFill>
                  <a:srgbClr val="0000CC"/>
                </a:solidFill>
              </a:rPr>
              <a:t>1. C</a:t>
            </a:r>
            <a:r>
              <a:rPr lang="en-US" altLang="zh-CN" sz="2400" b="1" dirty="0">
                <a:solidFill>
                  <a:srgbClr val="0000CC"/>
                </a:solidFill>
              </a:rPr>
              <a:t>++</a:t>
            </a:r>
            <a:r>
              <a:rPr lang="zh-CN" altLang="en-US" sz="2400" b="1" dirty="0">
                <a:solidFill>
                  <a:srgbClr val="0000CC"/>
                </a:solidFill>
              </a:rPr>
              <a:t>参数传递的类型</a:t>
            </a:r>
            <a:endParaRPr lang="en-US" altLang="zh-CN" sz="2400" b="1" dirty="0">
              <a:solidFill>
                <a:srgbClr val="0000CC"/>
              </a:solidFill>
            </a:endParaRP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zh-CN" altLang="zh-CN" sz="2000" b="1" dirty="0"/>
              <a:t>值传递</a:t>
            </a:r>
            <a:r>
              <a:rPr lang="zh-CN" altLang="en-US" sz="2000" b="1" dirty="0"/>
              <a:t>、</a:t>
            </a:r>
            <a:r>
              <a:rPr lang="zh-CN" altLang="zh-CN" sz="2000" b="1" dirty="0"/>
              <a:t>指针传递</a:t>
            </a:r>
            <a:r>
              <a:rPr lang="zh-CN" altLang="en-US" sz="2000" b="1" dirty="0"/>
              <a:t>、</a:t>
            </a:r>
            <a:r>
              <a:rPr lang="zh-CN" altLang="zh-CN" sz="2000" b="1" dirty="0"/>
              <a:t>引用传递</a:t>
            </a:r>
            <a:endParaRPr lang="en-US" altLang="zh-CN" sz="2000" b="1" dirty="0"/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400" b="1" dirty="0" smtClean="0">
                <a:solidFill>
                  <a:srgbClr val="0000CC"/>
                </a:solidFill>
              </a:rPr>
              <a:t>2. 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值</a:t>
            </a:r>
            <a:r>
              <a:rPr lang="zh-CN" altLang="en-US" sz="2400" b="1" dirty="0">
                <a:solidFill>
                  <a:srgbClr val="0000CC"/>
                </a:solidFill>
              </a:rPr>
              <a:t>形参传递</a:t>
            </a:r>
            <a:endParaRPr lang="en-US" altLang="zh-CN" sz="2400" b="1" dirty="0">
              <a:solidFill>
                <a:srgbClr val="0000CC"/>
              </a:solidFill>
            </a:endParaRP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zh-CN" altLang="zh-CN" sz="2000" b="1" dirty="0"/>
              <a:t>按值传递参数时，函数处理的是实参的复制值，这些复制值在堆栈中，其修改不会引起实参值的变化。</a:t>
            </a:r>
            <a:endParaRPr lang="en-US" altLang="zh-CN" sz="2000" b="1" dirty="0"/>
          </a:p>
          <a:p>
            <a:pPr marL="8001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dirty="0"/>
              <a:t>void swap1(int </a:t>
            </a:r>
            <a:r>
              <a:rPr lang="en-US" altLang="zh-CN" sz="1600" b="1" dirty="0" err="1"/>
              <a:t>a,int</a:t>
            </a:r>
            <a:r>
              <a:rPr lang="en-US" altLang="zh-CN" sz="1600" b="1" dirty="0"/>
              <a:t> b) {</a:t>
            </a:r>
            <a:endParaRPr lang="zh-CN" altLang="zh-CN" sz="1600" b="1" dirty="0"/>
          </a:p>
          <a:p>
            <a:pPr marL="8001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dirty="0"/>
              <a:t> </a:t>
            </a:r>
            <a:r>
              <a:rPr lang="en-US" altLang="zh-CN" sz="1600" b="1" dirty="0" smtClean="0"/>
              <a:t>       </a:t>
            </a:r>
            <a:r>
              <a:rPr lang="en-US" altLang="zh-CN" sz="1600" b="1" dirty="0" err="1" smtClean="0"/>
              <a:t>int</a:t>
            </a:r>
            <a:r>
              <a:rPr lang="en-US" altLang="zh-CN" sz="1600" b="1" dirty="0" smtClean="0"/>
              <a:t> </a:t>
            </a:r>
            <a:r>
              <a:rPr lang="en-US" altLang="zh-CN" sz="1600" b="1" dirty="0"/>
              <a:t>temp=a;   a=b;   b=temp;</a:t>
            </a:r>
            <a:endParaRPr lang="zh-CN" altLang="zh-CN" sz="1600" b="1" dirty="0"/>
          </a:p>
          <a:p>
            <a:pPr marL="8001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dirty="0"/>
              <a:t>}</a:t>
            </a:r>
            <a:endParaRPr lang="zh-CN" altLang="zh-CN" sz="1600" b="1" dirty="0"/>
          </a:p>
          <a:p>
            <a:pPr marL="8001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dirty="0"/>
              <a:t>x=10;  y=5;</a:t>
            </a:r>
            <a:endParaRPr lang="zh-CN" altLang="zh-CN" sz="1600" b="1" dirty="0"/>
          </a:p>
          <a:p>
            <a:pPr marL="8001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dirty="0">
                <a:solidFill>
                  <a:srgbClr val="FF0000"/>
                </a:solidFill>
              </a:rPr>
              <a:t>swap1(x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, y</a:t>
            </a:r>
            <a:r>
              <a:rPr lang="en-US" altLang="zh-CN" sz="1600" b="1" dirty="0">
                <a:solidFill>
                  <a:srgbClr val="FF0000"/>
                </a:solidFill>
              </a:rPr>
              <a:t>);　　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	//</a:t>
            </a:r>
            <a:r>
              <a:rPr lang="zh-CN" altLang="en-US" sz="1600" b="1" dirty="0">
                <a:solidFill>
                  <a:srgbClr val="FF0000"/>
                </a:solidFill>
              </a:rPr>
              <a:t>执行此函数后，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x=10,y=5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CC"/>
                </a:solidFill>
              </a:rPr>
              <a:t>3. </a:t>
            </a:r>
            <a:r>
              <a:rPr lang="zh-CN" altLang="en-US" sz="2400" b="1" dirty="0">
                <a:solidFill>
                  <a:srgbClr val="0000CC"/>
                </a:solidFill>
              </a:rPr>
              <a:t>指针参数传递</a:t>
            </a:r>
            <a:endParaRPr lang="en-US" altLang="zh-CN" sz="2400" b="1" dirty="0">
              <a:solidFill>
                <a:srgbClr val="0000CC"/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1）</a:t>
            </a:r>
            <a:r>
              <a:rPr lang="zh-CN" altLang="zh-CN" sz="2000" b="1" dirty="0"/>
              <a:t>指针作为参数时，</a:t>
            </a:r>
            <a:r>
              <a:rPr lang="en-US" altLang="zh-CN" sz="2000" b="1" dirty="0"/>
              <a:t>C++</a:t>
            </a:r>
            <a:r>
              <a:rPr lang="zh-CN" altLang="zh-CN" sz="2000" b="1" dirty="0"/>
              <a:t>将把</a:t>
            </a:r>
            <a:r>
              <a:rPr lang="zh-CN" altLang="zh-CN" sz="2000" b="1" dirty="0" smtClean="0"/>
              <a:t>实参地址</a:t>
            </a:r>
            <a:r>
              <a:rPr lang="zh-CN" altLang="zh-CN" sz="2000" b="1" dirty="0"/>
              <a:t>复制到指针形参在堆栈内</a:t>
            </a:r>
            <a:r>
              <a:rPr lang="zh-CN" altLang="zh-CN" sz="2000" b="1" dirty="0" smtClean="0"/>
              <a:t>分配的</a:t>
            </a:r>
            <a:r>
              <a:rPr lang="zh-CN" altLang="zh-CN" sz="2000" b="1" dirty="0"/>
              <a:t>存储单元中，使指针形参指向</a:t>
            </a:r>
            <a:r>
              <a:rPr lang="zh-CN" altLang="zh-CN" sz="2000" b="1" dirty="0" smtClean="0"/>
              <a:t>实参内存</a:t>
            </a:r>
            <a:r>
              <a:rPr lang="zh-CN" altLang="zh-CN" sz="2000" b="1" dirty="0"/>
              <a:t>区域，实现对实参的操作</a:t>
            </a:r>
            <a:r>
              <a:rPr lang="zh-CN" altLang="en-US" sz="2000" b="1" dirty="0"/>
              <a:t>。</a:t>
            </a:r>
            <a:endParaRPr lang="en-US" altLang="zh-CN" sz="2000" b="1" dirty="0"/>
          </a:p>
          <a:p>
            <a:pPr marL="8001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dirty="0"/>
              <a:t>void swap2(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*</a:t>
            </a:r>
            <a:r>
              <a:rPr lang="en-US" altLang="zh-CN" sz="1600" b="1" dirty="0" err="1"/>
              <a:t>a,int</a:t>
            </a:r>
            <a:r>
              <a:rPr lang="en-US" altLang="zh-CN" sz="1600" b="1" dirty="0"/>
              <a:t> *b) {</a:t>
            </a:r>
            <a:endParaRPr lang="zh-CN" altLang="zh-CN" sz="1600" b="1" dirty="0"/>
          </a:p>
          <a:p>
            <a:pPr marL="8001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dirty="0"/>
              <a:t>   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temp=*a;   *a=*b;   *b=temp;</a:t>
            </a:r>
            <a:endParaRPr lang="zh-CN" altLang="zh-CN" sz="1600" b="1" dirty="0"/>
          </a:p>
          <a:p>
            <a:pPr marL="8001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dirty="0"/>
              <a:t>}</a:t>
            </a:r>
            <a:endParaRPr lang="zh-CN" altLang="zh-CN" sz="1600" b="1" dirty="0"/>
          </a:p>
          <a:p>
            <a:pPr marL="8001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dirty="0"/>
              <a:t>x=10;  y=5;</a:t>
            </a:r>
            <a:endParaRPr lang="zh-CN" altLang="zh-CN" sz="1600" b="1" dirty="0"/>
          </a:p>
          <a:p>
            <a:pPr marL="8001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dirty="0">
                <a:solidFill>
                  <a:srgbClr val="0000CC"/>
                </a:solidFill>
              </a:rPr>
              <a:t>swap2(&amp;x</a:t>
            </a:r>
            <a:r>
              <a:rPr lang="en-US" altLang="zh-CN" sz="1600" b="1" dirty="0" smtClean="0">
                <a:solidFill>
                  <a:srgbClr val="0000CC"/>
                </a:solidFill>
              </a:rPr>
              <a:t>, &amp;</a:t>
            </a:r>
            <a:r>
              <a:rPr lang="en-US" altLang="zh-CN" sz="1600" b="1" dirty="0">
                <a:solidFill>
                  <a:srgbClr val="0000CC"/>
                </a:solidFill>
              </a:rPr>
              <a:t>y);     </a:t>
            </a:r>
            <a:r>
              <a:rPr lang="en-US" altLang="zh-CN" sz="1600" b="1" dirty="0" smtClean="0">
                <a:solidFill>
                  <a:srgbClr val="0000CC"/>
                </a:solidFill>
              </a:rPr>
              <a:t>	//</a:t>
            </a:r>
            <a:r>
              <a:rPr lang="zh-CN" altLang="en-US" sz="1600" b="1" dirty="0">
                <a:solidFill>
                  <a:srgbClr val="0000CC"/>
                </a:solidFill>
              </a:rPr>
              <a:t>此函数执后后，</a:t>
            </a:r>
            <a:r>
              <a:rPr lang="en-US" altLang="zh-CN" sz="1600" b="1" dirty="0" smtClean="0">
                <a:solidFill>
                  <a:srgbClr val="0000CC"/>
                </a:solidFill>
              </a:rPr>
              <a:t>x=5，y=10</a:t>
            </a:r>
            <a:endParaRPr lang="zh-CN" altLang="zh-CN" sz="16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37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150046" y="1196752"/>
            <a:ext cx="8834546" cy="4824536"/>
          </a:xfrm>
        </p:spPr>
        <p:txBody>
          <a:bodyPr/>
          <a:lstStyle/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400" b="1" dirty="0" smtClean="0">
                <a:solidFill>
                  <a:srgbClr val="0000CC"/>
                </a:solidFill>
              </a:rPr>
              <a:t>5. 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条件</a:t>
            </a:r>
            <a:r>
              <a:rPr lang="zh-CN" altLang="en-US" sz="2400" b="1" dirty="0">
                <a:solidFill>
                  <a:srgbClr val="0000CC"/>
                </a:solidFill>
              </a:rPr>
              <a:t>编译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200" b="1" dirty="0" smtClean="0"/>
              <a:t>通常</a:t>
            </a:r>
            <a:r>
              <a:rPr lang="zh-CN" altLang="en-US" sz="2200" b="1" dirty="0"/>
              <a:t>情况下，</a:t>
            </a:r>
            <a:r>
              <a:rPr lang="zh-CN" altLang="en-US" sz="2200" b="1" dirty="0" smtClean="0"/>
              <a:t>源程序所有</a:t>
            </a:r>
            <a:r>
              <a:rPr lang="zh-CN" altLang="en-US" sz="2200" b="1" dirty="0"/>
              <a:t>语句都要参与编译，条件编译指示编译器只对满足条件的语句或语句块进行编译，它使同一程序在</a:t>
            </a:r>
            <a:r>
              <a:rPr lang="zh-CN" altLang="en-US" sz="2200" b="1" dirty="0" smtClean="0"/>
              <a:t>不同编译</a:t>
            </a:r>
            <a:r>
              <a:rPr lang="zh-CN" altLang="en-US" sz="2200" b="1" dirty="0"/>
              <a:t>条件下，能够得到不同的目标代码。</a:t>
            </a:r>
            <a:r>
              <a:rPr lang="zh-CN" altLang="en-US" sz="2200" b="1" dirty="0" smtClean="0"/>
              <a:t>常见</a:t>
            </a:r>
            <a:r>
              <a:rPr lang="zh-CN" altLang="en-US" sz="2200" b="1" dirty="0"/>
              <a:t>的</a:t>
            </a:r>
            <a:r>
              <a:rPr lang="zh-CN" altLang="en-US" sz="2200" b="1" dirty="0" smtClean="0"/>
              <a:t>条件</a:t>
            </a:r>
            <a:r>
              <a:rPr lang="zh-CN" altLang="en-US" sz="2200" b="1" dirty="0"/>
              <a:t>编译有</a:t>
            </a:r>
            <a:r>
              <a:rPr lang="zh-CN" altLang="en-US" sz="2200" b="1" dirty="0" smtClean="0"/>
              <a:t>以下</a:t>
            </a:r>
            <a:r>
              <a:rPr lang="en-US" altLang="zh-CN" sz="2200" b="1" dirty="0" smtClean="0"/>
              <a:t>2</a:t>
            </a:r>
            <a:r>
              <a:rPr lang="zh-CN" altLang="en-US" sz="2200" b="1" dirty="0" smtClean="0"/>
              <a:t>种</a:t>
            </a:r>
            <a:r>
              <a:rPr lang="zh-CN" altLang="en-US" sz="2200" b="1" dirty="0"/>
              <a:t>形式</a:t>
            </a:r>
            <a:r>
              <a:rPr lang="zh-CN" altLang="en-US" sz="2200" b="1" dirty="0" smtClean="0"/>
              <a:t>。</a:t>
            </a:r>
            <a:endParaRPr lang="en-US" altLang="zh-CN" sz="2200" b="1" dirty="0" smtClean="0"/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 smtClean="0">
                <a:solidFill>
                  <a:srgbClr val="0000CC"/>
                </a:solidFill>
              </a:rPr>
              <a:t>（</a:t>
            </a:r>
            <a:r>
              <a:rPr lang="en-US" altLang="zh-CN" sz="2000" b="1" dirty="0">
                <a:solidFill>
                  <a:srgbClr val="0000CC"/>
                </a:solidFill>
              </a:rPr>
              <a:t>1</a:t>
            </a:r>
            <a:r>
              <a:rPr lang="zh-CN" altLang="en-US" sz="2000" b="1" dirty="0">
                <a:solidFill>
                  <a:srgbClr val="0000CC"/>
                </a:solidFill>
              </a:rPr>
              <a:t>）第</a:t>
            </a:r>
            <a:r>
              <a:rPr lang="en-US" altLang="zh-CN" sz="2000" b="1" dirty="0">
                <a:solidFill>
                  <a:srgbClr val="0000CC"/>
                </a:solidFill>
              </a:rPr>
              <a:t>1</a:t>
            </a:r>
            <a:r>
              <a:rPr lang="zh-CN" altLang="en-US" sz="2000" b="1" dirty="0">
                <a:solidFill>
                  <a:srgbClr val="0000CC"/>
                </a:solidFill>
              </a:rPr>
              <a:t>种形式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solidFill>
                  <a:srgbClr val="0000CC"/>
                </a:solidFill>
              </a:rPr>
              <a:t>#</a:t>
            </a:r>
            <a:r>
              <a:rPr lang="en-US" altLang="zh-CN" sz="2000" b="1" dirty="0" err="1">
                <a:solidFill>
                  <a:srgbClr val="0000CC"/>
                </a:solidFill>
              </a:rPr>
              <a:t>ifdef</a:t>
            </a:r>
            <a:r>
              <a:rPr lang="en-US" altLang="zh-CN" sz="2000" b="1" dirty="0">
                <a:solidFill>
                  <a:srgbClr val="0000CC"/>
                </a:solidFill>
              </a:rPr>
              <a:t>  </a:t>
            </a:r>
            <a:r>
              <a:rPr lang="zh-CN" altLang="en-US" sz="2000" b="1" dirty="0" smtClean="0">
                <a:solidFill>
                  <a:srgbClr val="0000CC"/>
                </a:solidFill>
              </a:rPr>
              <a:t>标识符  语句</a:t>
            </a:r>
            <a:r>
              <a:rPr lang="zh-CN" altLang="en-US" sz="2000" b="1" dirty="0">
                <a:solidFill>
                  <a:srgbClr val="0000CC"/>
                </a:solidFill>
              </a:rPr>
              <a:t>组</a:t>
            </a:r>
            <a:r>
              <a:rPr lang="en-US" altLang="zh-CN" sz="2000" b="1" dirty="0">
                <a:solidFill>
                  <a:srgbClr val="0000CC"/>
                </a:solidFill>
              </a:rPr>
              <a:t>1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solidFill>
                  <a:srgbClr val="0000CC"/>
                </a:solidFill>
              </a:rPr>
              <a:t>[#</a:t>
            </a:r>
            <a:r>
              <a:rPr lang="en-US" altLang="zh-CN" sz="2000" b="1" dirty="0" smtClean="0">
                <a:solidFill>
                  <a:srgbClr val="0000CC"/>
                </a:solidFill>
              </a:rPr>
              <a:t>else  </a:t>
            </a:r>
            <a:r>
              <a:rPr lang="zh-CN" altLang="en-US" sz="2000" b="1" dirty="0" smtClean="0">
                <a:solidFill>
                  <a:srgbClr val="0000CC"/>
                </a:solidFill>
              </a:rPr>
              <a:t>语句</a:t>
            </a:r>
            <a:r>
              <a:rPr lang="zh-CN" altLang="en-US" sz="2000" b="1" dirty="0">
                <a:solidFill>
                  <a:srgbClr val="0000CC"/>
                </a:solidFill>
              </a:rPr>
              <a:t>组</a:t>
            </a:r>
            <a:r>
              <a:rPr lang="en-US" altLang="zh-CN" sz="2000" b="1" dirty="0">
                <a:solidFill>
                  <a:srgbClr val="0000CC"/>
                </a:solidFill>
              </a:rPr>
              <a:t>2 </a:t>
            </a:r>
            <a:r>
              <a:rPr lang="en-US" altLang="zh-CN" sz="2000" b="1" dirty="0" smtClean="0">
                <a:solidFill>
                  <a:srgbClr val="0000CC"/>
                </a:solidFill>
              </a:rPr>
              <a:t>]</a:t>
            </a:r>
            <a:endParaRPr lang="en-US" altLang="zh-CN" sz="2000" b="1" dirty="0">
              <a:solidFill>
                <a:srgbClr val="0000CC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solidFill>
                  <a:srgbClr val="0000CC"/>
                </a:solidFill>
              </a:rPr>
              <a:t>#</a:t>
            </a:r>
            <a:r>
              <a:rPr lang="en-US" altLang="zh-CN" sz="2000" b="1" dirty="0" err="1" smtClean="0">
                <a:solidFill>
                  <a:srgbClr val="0000CC"/>
                </a:solidFill>
              </a:rPr>
              <a:t>endif</a:t>
            </a:r>
            <a:endParaRPr lang="en-US" altLang="zh-CN" sz="2000" b="1" dirty="0" smtClean="0">
              <a:solidFill>
                <a:srgbClr val="0000CC"/>
              </a:solidFill>
            </a:endParaRP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Tx/>
              <a:buChar char="–"/>
            </a:pPr>
            <a:r>
              <a:rPr lang="zh-CN" altLang="en-US" sz="2000" b="1" dirty="0">
                <a:solidFill>
                  <a:srgbClr val="0000CC"/>
                </a:solidFill>
              </a:rPr>
              <a:t>（</a:t>
            </a:r>
            <a:r>
              <a:rPr lang="en-US" altLang="zh-CN" sz="2000" b="1" dirty="0">
                <a:solidFill>
                  <a:srgbClr val="0000CC"/>
                </a:solidFill>
              </a:rPr>
              <a:t>2</a:t>
            </a:r>
            <a:r>
              <a:rPr lang="zh-CN" altLang="en-US" sz="2000" b="1" dirty="0">
                <a:solidFill>
                  <a:srgbClr val="0000CC"/>
                </a:solidFill>
              </a:rPr>
              <a:t>）第</a:t>
            </a:r>
            <a:r>
              <a:rPr lang="en-US" altLang="zh-CN" sz="2000" b="1" dirty="0">
                <a:solidFill>
                  <a:srgbClr val="0000CC"/>
                </a:solidFill>
              </a:rPr>
              <a:t>2</a:t>
            </a:r>
            <a:r>
              <a:rPr lang="zh-CN" altLang="en-US" sz="2000" b="1" dirty="0">
                <a:solidFill>
                  <a:srgbClr val="0000CC"/>
                </a:solidFill>
              </a:rPr>
              <a:t>种形式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00CC"/>
                </a:solidFill>
              </a:rPr>
              <a:t>		#</a:t>
            </a:r>
            <a:r>
              <a:rPr lang="en-US" altLang="zh-CN" sz="2000" b="1" dirty="0" err="1">
                <a:solidFill>
                  <a:srgbClr val="0000CC"/>
                </a:solidFill>
              </a:rPr>
              <a:t>ifndef</a:t>
            </a:r>
            <a:r>
              <a:rPr lang="en-US" altLang="zh-CN" sz="2000" b="1" dirty="0">
                <a:solidFill>
                  <a:srgbClr val="0000CC"/>
                </a:solidFill>
              </a:rPr>
              <a:t>  </a:t>
            </a:r>
            <a:r>
              <a:rPr lang="zh-CN" altLang="en-US" sz="2000" b="1" dirty="0" smtClean="0">
                <a:solidFill>
                  <a:srgbClr val="0000CC"/>
                </a:solidFill>
              </a:rPr>
              <a:t>标识符</a:t>
            </a:r>
            <a:r>
              <a:rPr lang="en-US" altLang="zh-CN" sz="2000" b="1" dirty="0">
                <a:solidFill>
                  <a:srgbClr val="0000CC"/>
                </a:solidFill>
              </a:rPr>
              <a:t> </a:t>
            </a:r>
            <a:r>
              <a:rPr lang="en-US" altLang="zh-CN" sz="2000" b="1" dirty="0" smtClean="0">
                <a:solidFill>
                  <a:srgbClr val="0000CC"/>
                </a:solidFill>
              </a:rPr>
              <a:t> </a:t>
            </a:r>
            <a:r>
              <a:rPr lang="zh-CN" altLang="en-US" sz="2000" b="1" dirty="0" smtClean="0">
                <a:solidFill>
                  <a:srgbClr val="0000CC"/>
                </a:solidFill>
              </a:rPr>
              <a:t>语句</a:t>
            </a:r>
            <a:r>
              <a:rPr lang="zh-CN" altLang="en-US" sz="2000" b="1" dirty="0">
                <a:solidFill>
                  <a:srgbClr val="0000CC"/>
                </a:solidFill>
              </a:rPr>
              <a:t>组</a:t>
            </a:r>
            <a:r>
              <a:rPr lang="en-US" altLang="zh-CN" sz="2000" b="1" dirty="0">
                <a:solidFill>
                  <a:srgbClr val="0000CC"/>
                </a:solidFill>
              </a:rPr>
              <a:t>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00CC"/>
                </a:solidFill>
              </a:rPr>
              <a:t>		[#else  </a:t>
            </a:r>
            <a:r>
              <a:rPr lang="zh-CN" altLang="en-US" sz="2000" b="1" dirty="0" smtClean="0">
                <a:solidFill>
                  <a:srgbClr val="0000CC"/>
                </a:solidFill>
              </a:rPr>
              <a:t>语句</a:t>
            </a:r>
            <a:r>
              <a:rPr lang="zh-CN" altLang="en-US" sz="2000" b="1" dirty="0">
                <a:solidFill>
                  <a:srgbClr val="0000CC"/>
                </a:solidFill>
              </a:rPr>
              <a:t>组</a:t>
            </a:r>
            <a:r>
              <a:rPr lang="en-US" altLang="zh-CN" sz="2000" b="1" dirty="0">
                <a:solidFill>
                  <a:srgbClr val="0000CC"/>
                </a:solidFill>
              </a:rPr>
              <a:t>2 </a:t>
            </a:r>
            <a:r>
              <a:rPr lang="en-US" altLang="zh-CN" sz="2000" b="1" dirty="0" smtClean="0">
                <a:solidFill>
                  <a:srgbClr val="0000CC"/>
                </a:solidFill>
              </a:rPr>
              <a:t>]</a:t>
            </a:r>
            <a:endParaRPr lang="en-US" altLang="zh-CN" sz="2000" b="1" dirty="0">
              <a:solidFill>
                <a:srgbClr val="0000CC"/>
              </a:solidFill>
            </a:endParaRPr>
          </a:p>
          <a:p>
            <a:pPr lvl="2"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0000CC"/>
                </a:solidFill>
              </a:rPr>
              <a:t>#</a:t>
            </a:r>
            <a:r>
              <a:rPr lang="en-US" altLang="zh-CN" sz="2000" b="1" dirty="0" err="1">
                <a:solidFill>
                  <a:srgbClr val="0000CC"/>
                </a:solidFill>
              </a:rPr>
              <a:t>endif</a:t>
            </a:r>
            <a:endParaRPr lang="en-US" altLang="zh-CN" sz="2000" b="1" dirty="0">
              <a:solidFill>
                <a:srgbClr val="0000CC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zh-CN" altLang="en-US" sz="2000" b="1" dirty="0">
              <a:solidFill>
                <a:srgbClr val="0000CC"/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</a:rPr>
              <a:t>2.12 </a:t>
            </a:r>
            <a:r>
              <a:rPr lang="en-US" altLang="zh-CN" sz="3600" b="1" kern="1200" dirty="0" smtClean="0">
                <a:solidFill>
                  <a:srgbClr val="C00000"/>
                </a:solidFill>
              </a:rPr>
              <a:t> </a:t>
            </a:r>
            <a:r>
              <a:rPr lang="zh-CN" altLang="en-US" sz="3600" b="1" kern="1200" dirty="0" smtClean="0">
                <a:solidFill>
                  <a:srgbClr val="C00000"/>
                </a:solidFill>
              </a:rPr>
              <a:t>预处理器</a:t>
            </a:r>
            <a:endParaRPr lang="zh-CN" altLang="en-US" sz="3600" b="1" kern="1200" dirty="0">
              <a:solidFill>
                <a:srgbClr val="C0000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222231" y="3140968"/>
            <a:ext cx="4762361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zh-CN" altLang="zh-CN" sz="2000" b="1" kern="0" dirty="0" smtClean="0">
                <a:solidFill>
                  <a:srgbClr val="0000CC"/>
                </a:solidFill>
              </a:rPr>
              <a:t>【例</a:t>
            </a:r>
            <a:r>
              <a:rPr lang="en-US" altLang="zh-CN" sz="2000" b="1" kern="0" dirty="0" smtClean="0">
                <a:solidFill>
                  <a:srgbClr val="0000CC"/>
                </a:solidFill>
              </a:rPr>
              <a:t>2-32</a:t>
            </a:r>
            <a:r>
              <a:rPr lang="zh-CN" altLang="zh-CN" sz="2000" b="1" kern="0" dirty="0" smtClean="0">
                <a:solidFill>
                  <a:srgbClr val="0000CC"/>
                </a:solidFill>
              </a:rPr>
              <a:t>】</a:t>
            </a:r>
            <a:r>
              <a:rPr lang="en-US" altLang="zh-CN" sz="2000" b="1" kern="0" dirty="0" smtClean="0">
                <a:solidFill>
                  <a:srgbClr val="0000CC"/>
                </a:solidFill>
              </a:rPr>
              <a:t> #</a:t>
            </a:r>
            <a:r>
              <a:rPr lang="en-US" altLang="zh-CN" sz="2000" b="1" kern="0" dirty="0" err="1" smtClean="0">
                <a:solidFill>
                  <a:srgbClr val="0000CC"/>
                </a:solidFill>
              </a:rPr>
              <a:t>ifdef</a:t>
            </a:r>
            <a:r>
              <a:rPr lang="zh-CN" altLang="zh-CN" sz="2000" b="1" kern="0" dirty="0" smtClean="0">
                <a:solidFill>
                  <a:srgbClr val="0000CC"/>
                </a:solidFill>
              </a:rPr>
              <a:t>条件编译的应用例子</a:t>
            </a:r>
            <a:r>
              <a:rPr lang="zh-CN" altLang="zh-CN" sz="2000" kern="0" dirty="0" smtClean="0"/>
              <a:t>。</a:t>
            </a:r>
          </a:p>
          <a:p>
            <a:pPr eaLnBrk="1" hangingPunct="1">
              <a:buFontTx/>
              <a:buNone/>
            </a:pPr>
            <a:r>
              <a:rPr lang="en-US" altLang="zh-CN" sz="1600" b="1" kern="0" dirty="0" smtClean="0"/>
              <a:t>#include &lt;</a:t>
            </a:r>
            <a:r>
              <a:rPr lang="en-US" altLang="zh-CN" sz="1600" b="1" kern="0" dirty="0" err="1" smtClean="0"/>
              <a:t>iostream</a:t>
            </a:r>
            <a:r>
              <a:rPr lang="en-US" altLang="zh-CN" sz="1600" b="1" kern="0" dirty="0" smtClean="0"/>
              <a:t>&gt;</a:t>
            </a:r>
          </a:p>
          <a:p>
            <a:pPr eaLnBrk="1" hangingPunct="1">
              <a:buFontTx/>
              <a:buNone/>
            </a:pPr>
            <a:r>
              <a:rPr lang="en-US" altLang="zh-CN" sz="1600" b="1" kern="0" dirty="0" smtClean="0"/>
              <a:t>using namespace </a:t>
            </a:r>
            <a:r>
              <a:rPr lang="en-US" altLang="zh-CN" sz="1600" b="1" kern="0" dirty="0" err="1" smtClean="0"/>
              <a:t>std</a:t>
            </a:r>
            <a:r>
              <a:rPr lang="en-US" altLang="zh-CN" sz="1600" b="1" kern="0" dirty="0" smtClean="0"/>
              <a:t>;</a:t>
            </a:r>
          </a:p>
          <a:p>
            <a:pPr eaLnBrk="1" hangingPunct="1">
              <a:buFontTx/>
              <a:buNone/>
            </a:pPr>
            <a:r>
              <a:rPr lang="en-US" altLang="zh-CN" sz="1600" b="1" kern="0" dirty="0" smtClean="0"/>
              <a:t>#define DK</a:t>
            </a:r>
          </a:p>
          <a:p>
            <a:pPr eaLnBrk="1" hangingPunct="1">
              <a:buFontTx/>
              <a:buNone/>
            </a:pPr>
            <a:r>
              <a:rPr lang="en-US" altLang="zh-CN" sz="1600" b="1" kern="0" dirty="0" smtClean="0"/>
              <a:t>#</a:t>
            </a:r>
            <a:r>
              <a:rPr lang="en-US" altLang="zh-CN" sz="1600" b="1" kern="0" dirty="0" err="1" smtClean="0"/>
              <a:t>ifdef</a:t>
            </a:r>
            <a:r>
              <a:rPr lang="en-US" altLang="zh-CN" sz="1600" b="1" kern="0" dirty="0" smtClean="0"/>
              <a:t> DK</a:t>
            </a:r>
          </a:p>
          <a:p>
            <a:pPr eaLnBrk="1" hangingPunct="1">
              <a:buFontTx/>
              <a:buNone/>
            </a:pPr>
            <a:r>
              <a:rPr lang="en-US" altLang="zh-CN" sz="1600" b="1" kern="0" dirty="0" smtClean="0"/>
              <a:t>	void f1(){ </a:t>
            </a:r>
            <a:r>
              <a:rPr lang="en-US" altLang="zh-CN" sz="1600" b="1" kern="0" dirty="0" err="1" smtClean="0"/>
              <a:t>cout</a:t>
            </a:r>
            <a:r>
              <a:rPr lang="en-US" altLang="zh-CN" sz="1600" b="1" kern="0" dirty="0" smtClean="0"/>
              <a:t>&lt;&lt;"</a:t>
            </a:r>
            <a:r>
              <a:rPr lang="en-US" altLang="zh-CN" sz="1600" b="1" kern="0" dirty="0" err="1" smtClean="0"/>
              <a:t>Dk</a:t>
            </a:r>
            <a:r>
              <a:rPr lang="en-US" altLang="zh-CN" sz="1600" b="1" kern="0" dirty="0" smtClean="0"/>
              <a:t> is defined!"&lt;&lt;</a:t>
            </a:r>
            <a:r>
              <a:rPr lang="en-US" altLang="zh-CN" sz="1600" b="1" kern="0" dirty="0" err="1" smtClean="0"/>
              <a:t>endl</a:t>
            </a:r>
            <a:r>
              <a:rPr lang="en-US" altLang="zh-CN" sz="1600" b="1" kern="0" dirty="0" smtClean="0"/>
              <a:t>; }</a:t>
            </a:r>
          </a:p>
          <a:p>
            <a:pPr eaLnBrk="1" hangingPunct="1">
              <a:buFontTx/>
              <a:buNone/>
            </a:pPr>
            <a:r>
              <a:rPr lang="en-US" altLang="zh-CN" sz="1600" b="1" kern="0" dirty="0" smtClean="0"/>
              <a:t>#else</a:t>
            </a:r>
          </a:p>
          <a:p>
            <a:pPr eaLnBrk="1" hangingPunct="1">
              <a:buFontTx/>
              <a:buNone/>
            </a:pPr>
            <a:r>
              <a:rPr lang="en-US" altLang="zh-CN" sz="1600" b="1" kern="0" dirty="0" smtClean="0"/>
              <a:t>	void f1(){ </a:t>
            </a:r>
            <a:r>
              <a:rPr lang="en-US" altLang="zh-CN" sz="1600" b="1" kern="0" dirty="0" err="1" smtClean="0"/>
              <a:t>cout</a:t>
            </a:r>
            <a:r>
              <a:rPr lang="en-US" altLang="zh-CN" sz="1600" b="1" kern="0" dirty="0" smtClean="0"/>
              <a:t>&lt;&lt;"DK not defined!"&lt;&lt;</a:t>
            </a:r>
            <a:r>
              <a:rPr lang="en-US" altLang="zh-CN" sz="1600" b="1" kern="0" dirty="0" err="1" smtClean="0"/>
              <a:t>endl</a:t>
            </a:r>
            <a:r>
              <a:rPr lang="en-US" altLang="zh-CN" sz="1600" b="1" kern="0" dirty="0" smtClean="0"/>
              <a:t>; }</a:t>
            </a:r>
          </a:p>
          <a:p>
            <a:pPr eaLnBrk="1" hangingPunct="1">
              <a:buFontTx/>
              <a:buNone/>
            </a:pPr>
            <a:r>
              <a:rPr lang="en-US" altLang="zh-CN" sz="1600" b="1" kern="0" dirty="0" smtClean="0"/>
              <a:t>#</a:t>
            </a:r>
            <a:r>
              <a:rPr lang="en-US" altLang="zh-CN" sz="1600" b="1" kern="0" dirty="0" err="1" smtClean="0"/>
              <a:t>endif</a:t>
            </a:r>
            <a:endParaRPr lang="en-US" altLang="zh-CN" sz="1600" b="1" kern="0" dirty="0" smtClean="0"/>
          </a:p>
          <a:p>
            <a:pPr eaLnBrk="1" hangingPunct="1">
              <a:buFontTx/>
              <a:buNone/>
            </a:pPr>
            <a:r>
              <a:rPr lang="en-US" altLang="zh-CN" sz="1600" b="1" kern="0" dirty="0" smtClean="0"/>
              <a:t>void main(){</a:t>
            </a:r>
          </a:p>
          <a:p>
            <a:pPr eaLnBrk="1" hangingPunct="1">
              <a:buFontTx/>
              <a:buNone/>
            </a:pPr>
            <a:r>
              <a:rPr lang="en-US" altLang="zh-CN" sz="1600" b="1" kern="0" dirty="0" smtClean="0"/>
              <a:t>	f1();</a:t>
            </a:r>
          </a:p>
          <a:p>
            <a:pPr eaLnBrk="1" hangingPunct="1">
              <a:buFontTx/>
              <a:buNone/>
            </a:pPr>
            <a:r>
              <a:rPr lang="en-US" altLang="zh-CN" sz="1600" b="1" kern="0" dirty="0" smtClean="0"/>
              <a:t>}</a:t>
            </a:r>
            <a:endParaRPr lang="zh-CN" altLang="en-US" sz="1600" b="1" kern="0" dirty="0"/>
          </a:p>
        </p:txBody>
      </p:sp>
    </p:spTree>
    <p:extLst>
      <p:ext uri="{BB962C8B-B14F-4D97-AF65-F5344CB8AC3E}">
        <p14:creationId xmlns:p14="http://schemas.microsoft.com/office/powerpoint/2010/main" val="16420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16632"/>
            <a:ext cx="7772400" cy="864096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</a:rPr>
              <a:t>2.13 </a:t>
            </a:r>
            <a:r>
              <a:rPr lang="en-US" altLang="zh-CN" sz="3600" b="1" kern="1200" dirty="0" smtClean="0">
                <a:solidFill>
                  <a:srgbClr val="C00000"/>
                </a:solidFill>
              </a:rPr>
              <a:t> </a:t>
            </a:r>
            <a:r>
              <a:rPr lang="zh-CN" altLang="en-US" sz="3600" b="1" kern="1200" dirty="0" smtClean="0">
                <a:solidFill>
                  <a:srgbClr val="C00000"/>
                </a:solidFill>
              </a:rPr>
              <a:t>作用域</a:t>
            </a:r>
            <a:r>
              <a:rPr lang="zh-CN" altLang="en-US" sz="3600" b="1" kern="1200" dirty="0">
                <a:solidFill>
                  <a:srgbClr val="C00000"/>
                </a:solidFill>
              </a:rPr>
              <a:t>与生命期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2400" cy="4754562"/>
          </a:xfrm>
        </p:spPr>
        <p:txBody>
          <a:bodyPr/>
          <a:lstStyle/>
          <a:p>
            <a:pPr eaLnBrk="1" hangingPunct="1">
              <a:buFontTx/>
              <a:buNone/>
            </a:pPr>
            <a:endParaRPr lang="zh-CN" altLang="en-US" sz="4000" b="1" dirty="0"/>
          </a:p>
          <a:p>
            <a:pPr eaLnBrk="1" hangingPunct="1">
              <a:buFontTx/>
              <a:buNone/>
            </a:pPr>
            <a:r>
              <a:rPr lang="en-US" altLang="zh-CN" sz="2800" b="1" dirty="0" smtClean="0"/>
              <a:t>	</a:t>
            </a:r>
            <a:r>
              <a:rPr lang="zh-CN" altLang="en-US" sz="2800" b="1" dirty="0" smtClean="0"/>
              <a:t>本</a:t>
            </a:r>
            <a:r>
              <a:rPr lang="zh-CN" altLang="en-US" sz="2800" b="1" dirty="0"/>
              <a:t>节主要介绍</a:t>
            </a:r>
            <a:r>
              <a:rPr lang="en-US" altLang="zh-CN" sz="2800" b="1" dirty="0"/>
              <a:t>C++</a:t>
            </a:r>
            <a:r>
              <a:rPr lang="zh-CN" altLang="en-US" sz="2800" b="1" dirty="0"/>
              <a:t>程序的几种作用域、不同变量类型的生命期和</a:t>
            </a:r>
            <a:r>
              <a:rPr lang="en-US" altLang="zh-CN" sz="2800" b="1" dirty="0"/>
              <a:t>C++</a:t>
            </a:r>
            <a:r>
              <a:rPr lang="zh-CN" altLang="en-US" sz="2800" b="1" dirty="0"/>
              <a:t>对之实施的不同初始化策略。</a:t>
            </a:r>
          </a:p>
        </p:txBody>
      </p:sp>
    </p:spTree>
    <p:extLst>
      <p:ext uri="{BB962C8B-B14F-4D97-AF65-F5344CB8AC3E}">
        <p14:creationId xmlns:p14="http://schemas.microsoft.com/office/powerpoint/2010/main" val="396857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86518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</a:rPr>
              <a:t>2.13.1</a:t>
            </a:r>
            <a:r>
              <a:rPr lang="zh-CN" altLang="en-US" sz="3600" b="1" kern="1200" dirty="0">
                <a:solidFill>
                  <a:srgbClr val="C00000"/>
                </a:solidFill>
              </a:rPr>
              <a:t> </a:t>
            </a:r>
            <a:r>
              <a:rPr lang="zh-CN" altLang="en-US" sz="3600" b="1" kern="1200" dirty="0" smtClean="0">
                <a:solidFill>
                  <a:srgbClr val="C00000"/>
                </a:solidFill>
              </a:rPr>
              <a:t> 作用域</a:t>
            </a:r>
            <a:endParaRPr lang="zh-CN" altLang="en-US" sz="3600" b="1" kern="1200" dirty="0">
              <a:solidFill>
                <a:srgbClr val="C00000"/>
              </a:solidFill>
            </a:endParaRP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>
          <a:xfrm>
            <a:off x="160177" y="1124744"/>
            <a:ext cx="8732303" cy="5616624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rgbClr val="0000CC"/>
                </a:solidFill>
              </a:rPr>
              <a:t>1. 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作用域</a:t>
            </a:r>
            <a:r>
              <a:rPr lang="zh-CN" altLang="en-US" sz="2400" b="1" dirty="0">
                <a:solidFill>
                  <a:srgbClr val="0000CC"/>
                </a:solidFill>
              </a:rPr>
              <a:t>的概念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b="1" dirty="0"/>
              <a:t>变量的有效性范围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rgbClr val="0000CC"/>
                </a:solidFill>
              </a:rPr>
              <a:t>2. 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作用域</a:t>
            </a:r>
            <a:r>
              <a:rPr lang="zh-CN" altLang="en-US" sz="2400" b="1" dirty="0">
                <a:solidFill>
                  <a:srgbClr val="0000CC"/>
                </a:solidFill>
              </a:rPr>
              <a:t>的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类型（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5</a:t>
            </a:r>
            <a:r>
              <a:rPr lang="zh-CN" altLang="en-US" sz="2400" b="1" dirty="0">
                <a:solidFill>
                  <a:srgbClr val="0000CC"/>
                </a:solidFill>
              </a:rPr>
              <a:t>种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类型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）</a:t>
            </a:r>
            <a:endParaRPr lang="zh-CN" altLang="en-US" sz="2400" b="1" dirty="0">
              <a:solidFill>
                <a:srgbClr val="0000CC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b="1" dirty="0">
                <a:solidFill>
                  <a:srgbClr val="FF0000"/>
                </a:solidFill>
              </a:rPr>
              <a:t>程序作用域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b="1" dirty="0" smtClean="0">
                <a:solidFill>
                  <a:srgbClr val="FF0000"/>
                </a:solidFill>
              </a:rPr>
              <a:t>文件</a:t>
            </a:r>
            <a:r>
              <a:rPr lang="zh-CN" altLang="en-US" sz="2200" b="1" dirty="0">
                <a:solidFill>
                  <a:srgbClr val="FF0000"/>
                </a:solidFill>
              </a:rPr>
              <a:t>作用域</a:t>
            </a:r>
            <a:r>
              <a:rPr lang="en-US" altLang="zh-CN" sz="2200" b="1" dirty="0">
                <a:solidFill>
                  <a:srgbClr val="FF0000"/>
                </a:solidFill>
              </a:rPr>
              <a:t>(</a:t>
            </a:r>
            <a:r>
              <a:rPr lang="zh-CN" altLang="en-US" sz="2200" b="1" dirty="0">
                <a:solidFill>
                  <a:srgbClr val="FF0000"/>
                </a:solidFill>
              </a:rPr>
              <a:t>近于全局域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)</a:t>
            </a:r>
            <a:r>
              <a:rPr lang="zh-CN" altLang="en-US" sz="2200" b="1" dirty="0" smtClean="0"/>
              <a:t> </a:t>
            </a:r>
            <a:endParaRPr lang="en-US" altLang="zh-CN" sz="2200" b="1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b="1" dirty="0" smtClean="0">
                <a:solidFill>
                  <a:srgbClr val="FF0000"/>
                </a:solidFill>
              </a:rPr>
              <a:t>类作用域</a:t>
            </a:r>
            <a:endParaRPr lang="en-US" altLang="zh-CN" sz="2200" b="1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b="1" dirty="0">
                <a:solidFill>
                  <a:srgbClr val="FF0000"/>
                </a:solidFill>
              </a:rPr>
              <a:t>函数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作用域</a:t>
            </a:r>
            <a:endParaRPr lang="zh-CN" altLang="en-US" sz="2200" b="1" dirty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b="1" dirty="0">
                <a:solidFill>
                  <a:srgbClr val="FF0000"/>
                </a:solidFill>
              </a:rPr>
              <a:t>局部域（块作用域）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rgbClr val="0000CC"/>
                </a:solidFill>
              </a:rPr>
              <a:t>3. 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作用域</a:t>
            </a:r>
            <a:r>
              <a:rPr lang="zh-CN" altLang="en-US" sz="2400" b="1" dirty="0">
                <a:solidFill>
                  <a:srgbClr val="0000CC"/>
                </a:solidFill>
              </a:rPr>
              <a:t>限定符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::</a:t>
            </a:r>
          </a:p>
          <a:p>
            <a:pPr lvl="1" eaLnBrk="1" hangingPunct="1">
              <a:lnSpc>
                <a:spcPct val="90000"/>
              </a:lnSpc>
              <a:buFontTx/>
              <a:buChar char="–"/>
            </a:pPr>
            <a:r>
              <a:rPr lang="zh-CN" altLang="en-US" sz="2400" b="1" dirty="0" smtClean="0"/>
              <a:t>若</a:t>
            </a:r>
            <a:r>
              <a:rPr lang="zh-CN" altLang="en-US" sz="2400" b="1" dirty="0"/>
              <a:t>局部变量与全局变量同名，局部变量会隐藏全局变量名，此时可以用作用域限定符</a:t>
            </a:r>
            <a:r>
              <a:rPr lang="en-US" altLang="zh-CN" sz="2400" b="1" dirty="0"/>
              <a:t>::</a:t>
            </a:r>
            <a:r>
              <a:rPr lang="zh-CN" altLang="en-US" sz="2400" b="1" dirty="0"/>
              <a:t>存取全局变量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rgbClr val="0000CC"/>
                </a:solidFill>
              </a:rPr>
              <a:t>4. </a:t>
            </a:r>
            <a:r>
              <a:rPr lang="zh-CN" altLang="en-US" sz="2400" b="1" dirty="0">
                <a:solidFill>
                  <a:srgbClr val="0000CC"/>
                </a:solidFill>
              </a:rPr>
              <a:t>复合语句作用域</a:t>
            </a:r>
            <a:endParaRPr lang="en-US" altLang="zh-CN" sz="2400" b="1" dirty="0">
              <a:solidFill>
                <a:srgbClr val="0000CC"/>
              </a:solidFill>
            </a:endParaRPr>
          </a:p>
          <a:p>
            <a:pPr lvl="1" eaLnBrk="1" hangingPunct="1"/>
            <a:r>
              <a:rPr lang="en-US" altLang="zh-CN" sz="2200" b="1" dirty="0"/>
              <a:t>if</a:t>
            </a:r>
            <a:r>
              <a:rPr lang="zh-CN" altLang="en-US" sz="2200" b="1" dirty="0"/>
              <a:t>、</a:t>
            </a:r>
            <a:r>
              <a:rPr lang="en-US" altLang="zh-CN" sz="2200" b="1" dirty="0"/>
              <a:t>switch</a:t>
            </a:r>
            <a:r>
              <a:rPr lang="zh-CN" altLang="en-US" sz="2200" b="1" dirty="0"/>
              <a:t>、</a:t>
            </a:r>
            <a:r>
              <a:rPr lang="en-US" altLang="zh-CN" sz="2200" b="1" dirty="0" smtClean="0"/>
              <a:t>for</a:t>
            </a:r>
            <a:r>
              <a:rPr lang="zh-CN" altLang="en-US" sz="2200" b="1" dirty="0" smtClean="0"/>
              <a:t>及</a:t>
            </a:r>
            <a:r>
              <a:rPr lang="en-US" altLang="zh-CN" sz="2200" b="1" dirty="0"/>
              <a:t>while</a:t>
            </a:r>
            <a:r>
              <a:rPr lang="zh-CN" altLang="en-US" sz="2200" b="1" dirty="0"/>
              <a:t>之类的复合语句也是一种块语句，在其中（</a:t>
            </a:r>
            <a:r>
              <a:rPr lang="zh-CN" altLang="en-US" sz="2200" b="1" dirty="0" smtClean="0"/>
              <a:t>包括其</a:t>
            </a:r>
            <a:r>
              <a:rPr lang="zh-CN" altLang="en-US" sz="2200" b="1" dirty="0"/>
              <a:t>条件测试语句中）定义的名字具有块作用域，其有效范围是该语句本身。</a:t>
            </a:r>
          </a:p>
          <a:p>
            <a:pPr lvl="1" eaLnBrk="1" hangingPunct="1">
              <a:lnSpc>
                <a:spcPct val="90000"/>
              </a:lnSpc>
              <a:buFontTx/>
              <a:buChar char="–"/>
            </a:pP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8448156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3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53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3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3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53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3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3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53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3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3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16632"/>
            <a:ext cx="7772400" cy="72008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</a:rPr>
              <a:t>2.13.2 </a:t>
            </a:r>
            <a:r>
              <a:rPr lang="en-US" altLang="zh-CN" sz="3600" b="1" kern="1200" dirty="0" smtClean="0">
                <a:solidFill>
                  <a:srgbClr val="C00000"/>
                </a:solidFill>
              </a:rPr>
              <a:t> </a:t>
            </a:r>
            <a:r>
              <a:rPr lang="zh-CN" altLang="en-US" sz="3600" b="1" kern="1200" dirty="0" smtClean="0">
                <a:solidFill>
                  <a:srgbClr val="C00000"/>
                </a:solidFill>
              </a:rPr>
              <a:t>变量</a:t>
            </a:r>
            <a:r>
              <a:rPr lang="zh-CN" altLang="en-US" sz="3600" b="1" kern="1200" dirty="0">
                <a:solidFill>
                  <a:srgbClr val="C00000"/>
                </a:solidFill>
              </a:rPr>
              <a:t>类型及生存期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-1587" y="1219868"/>
            <a:ext cx="9144000" cy="5528951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rgbClr val="0000CC"/>
                </a:solidFill>
              </a:rPr>
              <a:t>1. 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内存</a:t>
            </a:r>
            <a:r>
              <a:rPr lang="zh-CN" altLang="en-US" sz="2400" b="1" dirty="0">
                <a:solidFill>
                  <a:srgbClr val="0000CC"/>
                </a:solidFill>
              </a:rPr>
              <a:t>的类型</a:t>
            </a:r>
          </a:p>
          <a:p>
            <a:pPr lvl="1" eaLnBrk="1" hangingPunct="1">
              <a:buFontTx/>
              <a:buNone/>
            </a:pPr>
            <a:r>
              <a:rPr lang="zh-CN" altLang="en-US" sz="2200" b="1" dirty="0"/>
              <a:t>一个程序在其运行期间，它的程序代码和</a:t>
            </a:r>
            <a:r>
              <a:rPr lang="zh-CN" altLang="en-US" sz="2200" b="1" dirty="0" smtClean="0"/>
              <a:t>数据</a:t>
            </a:r>
            <a:endParaRPr lang="en-US" altLang="zh-CN" sz="2200" b="1" dirty="0" smtClean="0"/>
          </a:p>
          <a:p>
            <a:pPr lvl="1" eaLnBrk="1" hangingPunct="1">
              <a:buFontTx/>
              <a:buNone/>
            </a:pPr>
            <a:r>
              <a:rPr lang="zh-CN" altLang="en-US" sz="2200" b="1" dirty="0" smtClean="0"/>
              <a:t>会</a:t>
            </a:r>
            <a:r>
              <a:rPr lang="zh-CN" altLang="en-US" sz="2200" b="1" dirty="0"/>
              <a:t>被分别存储在</a:t>
            </a:r>
            <a:r>
              <a:rPr lang="en-US" altLang="zh-CN" sz="2200" b="1" dirty="0"/>
              <a:t>4</a:t>
            </a:r>
            <a:r>
              <a:rPr lang="zh-CN" altLang="en-US" sz="2200" b="1" dirty="0"/>
              <a:t>个不同的内存区域，如图所</a:t>
            </a:r>
            <a:r>
              <a:rPr lang="zh-CN" altLang="en-US" sz="2200" b="1" dirty="0" smtClean="0"/>
              <a:t>示：</a:t>
            </a:r>
            <a:endParaRPr lang="en-US" altLang="zh-CN" sz="2200" b="1" dirty="0" smtClean="0"/>
          </a:p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rgbClr val="0000CC"/>
                </a:solidFill>
              </a:rPr>
              <a:t>2. </a:t>
            </a:r>
            <a:r>
              <a:rPr lang="zh-CN" altLang="en-US" sz="2400" b="1" dirty="0">
                <a:solidFill>
                  <a:srgbClr val="0000CC"/>
                </a:solidFill>
              </a:rPr>
              <a:t>内存类型与变量的关系</a:t>
            </a:r>
          </a:p>
          <a:p>
            <a:pPr lvl="1" eaLnBrk="1" hangingPunct="1"/>
            <a:r>
              <a:rPr lang="zh-CN" altLang="en-US" sz="2200" b="1" dirty="0">
                <a:solidFill>
                  <a:srgbClr val="FF0000"/>
                </a:solidFill>
              </a:rPr>
              <a:t>全局数据区中的数据由</a:t>
            </a:r>
            <a:r>
              <a:rPr lang="en-US" altLang="zh-CN" sz="2200" b="1" dirty="0">
                <a:solidFill>
                  <a:srgbClr val="FF0000"/>
                </a:solidFill>
              </a:rPr>
              <a:t>C++</a:t>
            </a:r>
            <a:r>
              <a:rPr lang="zh-CN" altLang="en-US" sz="2200" b="1" dirty="0">
                <a:solidFill>
                  <a:srgbClr val="FF0000"/>
                </a:solidFill>
              </a:rPr>
              <a:t>编译器建立。</a:t>
            </a:r>
            <a:endParaRPr lang="en-US" altLang="zh-CN" sz="2200" b="1" dirty="0">
              <a:solidFill>
                <a:srgbClr val="FF0000"/>
              </a:solidFill>
            </a:endParaRPr>
          </a:p>
          <a:p>
            <a:pPr lvl="2" eaLnBrk="1" hangingPunct="1"/>
            <a:r>
              <a:rPr lang="zh-CN" altLang="en-US" sz="2000" b="1" dirty="0"/>
              <a:t>对于定义时没有初始化的变量，系统会自动将其初始化为</a:t>
            </a:r>
            <a:r>
              <a:rPr lang="en-US" altLang="zh-CN" sz="2000" b="1" dirty="0"/>
              <a:t>0</a:t>
            </a:r>
            <a:r>
              <a:rPr lang="zh-CN" altLang="en-US" sz="2000" b="1" dirty="0"/>
              <a:t>。这个区域中的数据一直保存，直到程序结束时才由系统负责回收。</a:t>
            </a:r>
          </a:p>
          <a:p>
            <a:pPr lvl="1" eaLnBrk="1" hangingPunct="1"/>
            <a:r>
              <a:rPr lang="zh-CN" altLang="en-US" sz="2200" b="1" dirty="0">
                <a:solidFill>
                  <a:srgbClr val="FF0000"/>
                </a:solidFill>
              </a:rPr>
              <a:t>堆区的数据由程序员管理。</a:t>
            </a:r>
            <a:endParaRPr lang="en-US" altLang="zh-CN" sz="2200" b="1" dirty="0">
              <a:solidFill>
                <a:srgbClr val="FF0000"/>
              </a:solidFill>
            </a:endParaRPr>
          </a:p>
          <a:p>
            <a:pPr lvl="2" eaLnBrk="1" hangingPunct="1"/>
            <a:r>
              <a:rPr lang="zh-CN" altLang="en-US" sz="2000" b="1" dirty="0"/>
              <a:t>程序员可用</a:t>
            </a:r>
            <a:r>
              <a:rPr lang="en-US" altLang="zh-CN" sz="2000" b="1" dirty="0"/>
              <a:t>new</a:t>
            </a:r>
            <a:r>
              <a:rPr lang="zh-CN" altLang="en-US" sz="2000" b="1" dirty="0"/>
              <a:t>或</a:t>
            </a:r>
            <a:r>
              <a:rPr lang="en-US" altLang="zh-CN" sz="2000" b="1" dirty="0" err="1"/>
              <a:t>malloc</a:t>
            </a:r>
            <a:r>
              <a:rPr lang="zh-CN" altLang="en-US" sz="2000" b="1" dirty="0"/>
              <a:t>分配其中的存储单元给指针变量，用完之后，由程序员用</a:t>
            </a:r>
            <a:r>
              <a:rPr lang="en-US" altLang="zh-CN" sz="2000" b="1" dirty="0"/>
              <a:t>delete</a:t>
            </a:r>
            <a:r>
              <a:rPr lang="zh-CN" altLang="en-US" sz="2000" b="1" dirty="0"/>
              <a:t>或</a:t>
            </a:r>
            <a:r>
              <a:rPr lang="en-US" altLang="zh-CN" sz="2000" b="1" dirty="0"/>
              <a:t>free</a:t>
            </a:r>
            <a:r>
              <a:rPr lang="zh-CN" altLang="en-US" sz="2000" b="1" dirty="0"/>
              <a:t>将其归还系统，以便其他程序使用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rgbClr val="0000CC"/>
                </a:solidFill>
              </a:rPr>
              <a:t>3. </a:t>
            </a:r>
            <a:r>
              <a:rPr lang="zh-CN" altLang="en-US" sz="2400" b="1" dirty="0">
                <a:solidFill>
                  <a:srgbClr val="0000CC"/>
                </a:solidFill>
              </a:rPr>
              <a:t>变量类型</a:t>
            </a:r>
          </a:p>
          <a:p>
            <a:pPr lvl="1" eaLnBrk="1" hangingPunct="1">
              <a:spcBef>
                <a:spcPts val="0"/>
              </a:spcBef>
            </a:pPr>
            <a:r>
              <a:rPr lang="zh-CN" altLang="en-US" sz="2200" b="1" dirty="0" smtClean="0">
                <a:solidFill>
                  <a:srgbClr val="FF0000"/>
                </a:solidFill>
              </a:rPr>
              <a:t>全局变量：</a:t>
            </a:r>
            <a:r>
              <a:rPr lang="zh-CN" altLang="en-US" sz="2200" b="1" dirty="0" smtClean="0"/>
              <a:t>在</a:t>
            </a:r>
            <a:r>
              <a:rPr lang="zh-CN" altLang="en-US" sz="2200" b="1" dirty="0"/>
              <a:t>程序文件的所有函数之外定义的变量，它存放在内存的全局数据区，可被程序中的所有函数所使用。</a:t>
            </a:r>
          </a:p>
          <a:p>
            <a:pPr lvl="1" eaLnBrk="1" hangingPunct="1">
              <a:spcBef>
                <a:spcPts val="0"/>
              </a:spcBef>
            </a:pPr>
            <a:r>
              <a:rPr lang="zh-CN" altLang="en-US" sz="2200" b="1" dirty="0" smtClean="0">
                <a:solidFill>
                  <a:srgbClr val="FF0000"/>
                </a:solidFill>
              </a:rPr>
              <a:t>局部变量：</a:t>
            </a:r>
            <a:r>
              <a:rPr lang="zh-CN" altLang="en-US" sz="2200" b="1" dirty="0" smtClean="0"/>
              <a:t>在</a:t>
            </a:r>
            <a:r>
              <a:rPr lang="zh-CN" altLang="en-US" sz="2200" b="1" dirty="0"/>
              <a:t>局部使用域和函数作用域内定义的变量，有效范围在定义它的语句块或函数范围内。</a:t>
            </a:r>
            <a:endParaRPr lang="en-US" altLang="zh-CN" sz="2200" b="1" dirty="0"/>
          </a:p>
          <a:p>
            <a:pPr lvl="2" eaLnBrk="1" hangingPunct="1"/>
            <a:endParaRPr lang="zh-CN" altLang="en-US" sz="2000" b="1" dirty="0"/>
          </a:p>
          <a:p>
            <a:pPr lvl="1" eaLnBrk="1" hangingPunct="1">
              <a:buFontTx/>
              <a:buNone/>
            </a:pPr>
            <a:endParaRPr lang="zh-CN" altLang="en-US" sz="2400" b="1" dirty="0"/>
          </a:p>
          <a:p>
            <a:pPr lvl="1" eaLnBrk="1" hangingPunct="1">
              <a:lnSpc>
                <a:spcPct val="90000"/>
              </a:lnSpc>
            </a:pPr>
            <a:endParaRPr lang="zh-CN" altLang="en-US" sz="2400" b="1" dirty="0"/>
          </a:p>
        </p:txBody>
      </p:sp>
      <p:pic>
        <p:nvPicPr>
          <p:cNvPr id="1034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149373"/>
            <a:ext cx="1836712" cy="2114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18878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3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3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3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03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3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3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0" y="1071923"/>
            <a:ext cx="9144000" cy="5760640"/>
          </a:xfrm>
        </p:spPr>
        <p:txBody>
          <a:bodyPr/>
          <a:lstStyle/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0000CC"/>
                </a:solidFill>
              </a:rPr>
              <a:t>4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. 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生存期</a:t>
            </a:r>
            <a:endParaRPr lang="zh-CN" altLang="en-US" sz="2400" b="1" dirty="0">
              <a:solidFill>
                <a:srgbClr val="0000CC"/>
              </a:solidFill>
            </a:endParaRPr>
          </a:p>
          <a:p>
            <a:pPr lvl="1" eaLnBrk="1" hangingPunct="1">
              <a:spcBef>
                <a:spcPts val="0"/>
              </a:spcBef>
            </a:pPr>
            <a:r>
              <a:rPr lang="zh-CN" altLang="en-US" sz="2200" b="1" dirty="0">
                <a:solidFill>
                  <a:srgbClr val="FF0000"/>
                </a:solidFill>
              </a:rPr>
              <a:t>静态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生存期：</a:t>
            </a:r>
            <a:r>
              <a:rPr lang="zh-CN" altLang="en-US" sz="2200" b="1" dirty="0" smtClean="0"/>
              <a:t>从</a:t>
            </a:r>
            <a:r>
              <a:rPr lang="zh-CN" altLang="en-US" sz="2200" b="1" dirty="0"/>
              <a:t>程序开始直到程序结束</a:t>
            </a:r>
            <a:r>
              <a:rPr lang="en-US" altLang="zh-CN" sz="2200" b="1" dirty="0" smtClean="0"/>
              <a:t>. </a:t>
            </a:r>
            <a:r>
              <a:rPr lang="zh-CN" altLang="en-US" sz="2200" b="1" dirty="0" smtClean="0">
                <a:solidFill>
                  <a:schemeClr val="accent2"/>
                </a:solidFill>
              </a:rPr>
              <a:t>全局变量</a:t>
            </a:r>
            <a:r>
              <a:rPr lang="zh-CN" altLang="en-US" sz="2200" b="1" dirty="0">
                <a:solidFill>
                  <a:schemeClr val="accent2"/>
                </a:solidFill>
              </a:rPr>
              <a:t>、静态全局变量、静态局部变量</a:t>
            </a:r>
          </a:p>
          <a:p>
            <a:pPr lvl="1" eaLnBrk="1" hangingPunct="1">
              <a:spcBef>
                <a:spcPts val="0"/>
              </a:spcBef>
            </a:pPr>
            <a:r>
              <a:rPr lang="zh-CN" altLang="en-US" sz="2200" b="1" dirty="0">
                <a:solidFill>
                  <a:srgbClr val="FF0000"/>
                </a:solidFill>
              </a:rPr>
              <a:t>局部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生存期：</a:t>
            </a:r>
            <a:r>
              <a:rPr lang="zh-CN" altLang="en-US" sz="2200" b="1" dirty="0" smtClean="0"/>
              <a:t>局部变量</a:t>
            </a:r>
            <a:r>
              <a:rPr lang="zh-CN" altLang="en-US" sz="2200" b="1" dirty="0"/>
              <a:t>，生存期从其声明点始，至声明它的块</a:t>
            </a:r>
            <a:r>
              <a:rPr lang="zh-CN" altLang="en-US" sz="2200" b="1" dirty="0" smtClean="0"/>
              <a:t>结束</a:t>
            </a:r>
            <a:r>
              <a:rPr lang="zh-CN" altLang="en-US" sz="2200" b="1" dirty="0"/>
              <a:t>；</a:t>
            </a:r>
            <a:r>
              <a:rPr lang="zh-CN" altLang="en-US" sz="2200" b="1" dirty="0" smtClean="0"/>
              <a:t>系统</a:t>
            </a:r>
            <a:r>
              <a:rPr lang="zh-CN" altLang="en-US" sz="2200" b="1" dirty="0"/>
              <a:t>不会自动初始化此类变量，其初值不定。</a:t>
            </a:r>
          </a:p>
          <a:p>
            <a:pPr lvl="1" eaLnBrk="1" hangingPunct="1">
              <a:spcBef>
                <a:spcPts val="0"/>
              </a:spcBef>
            </a:pPr>
            <a:r>
              <a:rPr lang="zh-CN" altLang="en-US" sz="2200" b="1" dirty="0">
                <a:solidFill>
                  <a:srgbClr val="FF0000"/>
                </a:solidFill>
              </a:rPr>
              <a:t>动态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生存期：</a:t>
            </a:r>
            <a:r>
              <a:rPr lang="en-US" altLang="zh-CN" sz="2200" b="1" dirty="0" err="1" smtClean="0"/>
              <a:t>malloc</a:t>
            </a:r>
            <a:r>
              <a:rPr lang="zh-CN" altLang="en-US" sz="2200" b="1" dirty="0"/>
              <a:t>，</a:t>
            </a:r>
            <a:r>
              <a:rPr lang="en-US" altLang="zh-CN" sz="2200" b="1" dirty="0"/>
              <a:t>new</a:t>
            </a:r>
            <a:r>
              <a:rPr lang="zh-CN" altLang="en-US" sz="2200" b="1" dirty="0"/>
              <a:t>创建的变量，结束于</a:t>
            </a:r>
            <a:r>
              <a:rPr lang="en-US" altLang="zh-CN" sz="2200" b="1" dirty="0"/>
              <a:t>free</a:t>
            </a:r>
            <a:r>
              <a:rPr lang="zh-CN" altLang="en-US" sz="2200" b="1" dirty="0"/>
              <a:t>、</a:t>
            </a:r>
            <a:r>
              <a:rPr lang="en-US" altLang="zh-CN" sz="2200" b="1" dirty="0"/>
              <a:t>delete</a:t>
            </a:r>
            <a:r>
              <a:rPr lang="zh-CN" altLang="en-US" sz="2200" b="1" dirty="0"/>
              <a:t>操作</a:t>
            </a:r>
            <a:r>
              <a:rPr lang="zh-CN" altLang="en-US" sz="2200" b="1" dirty="0" smtClean="0"/>
              <a:t>。</a:t>
            </a:r>
            <a:endParaRPr lang="en-US" altLang="zh-CN" sz="22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smtClean="0">
                <a:solidFill>
                  <a:srgbClr val="0000CC"/>
                </a:solidFill>
              </a:rPr>
              <a:t>	【</a:t>
            </a:r>
            <a:r>
              <a:rPr lang="zh-CN" altLang="en-US" sz="2000" b="1" dirty="0">
                <a:solidFill>
                  <a:srgbClr val="0000CC"/>
                </a:solidFill>
              </a:rPr>
              <a:t>例</a:t>
            </a:r>
            <a:r>
              <a:rPr lang="en-US" altLang="zh-CN" sz="2000" b="1" dirty="0">
                <a:solidFill>
                  <a:srgbClr val="0000CC"/>
                </a:solidFill>
              </a:rPr>
              <a:t>2-35】  </a:t>
            </a:r>
            <a:r>
              <a:rPr lang="zh-CN" altLang="en-US" sz="2000" b="1" dirty="0">
                <a:solidFill>
                  <a:srgbClr val="0000CC"/>
                </a:solidFill>
              </a:rPr>
              <a:t>静态变量的生存期长于其作用域的例子。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 smtClean="0"/>
              <a:t>	#</a:t>
            </a:r>
            <a:r>
              <a:rPr lang="en-US" altLang="zh-CN" sz="1600" b="1" dirty="0"/>
              <a:t>include &lt;</a:t>
            </a:r>
            <a:r>
              <a:rPr lang="en-US" altLang="zh-CN" sz="1600" b="1" dirty="0" err="1"/>
              <a:t>iostream.h</a:t>
            </a:r>
            <a:r>
              <a:rPr lang="en-US" altLang="zh-CN" sz="1600" b="1" dirty="0"/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 smtClean="0"/>
              <a:t>	static 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n;		</a:t>
            </a:r>
            <a:r>
              <a:rPr lang="en-US" altLang="zh-CN" sz="1600" b="1" dirty="0" smtClean="0"/>
              <a:t>//</a:t>
            </a:r>
            <a:r>
              <a:rPr lang="en-US" altLang="zh-CN" sz="1600" b="1" dirty="0"/>
              <a:t>n</a:t>
            </a:r>
            <a:r>
              <a:rPr lang="zh-CN" altLang="en-US" sz="1600" b="1" dirty="0"/>
              <a:t>被初始化为</a:t>
            </a:r>
            <a:r>
              <a:rPr lang="en-US" altLang="zh-CN" sz="1600" b="1" dirty="0"/>
              <a:t>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 smtClean="0"/>
              <a:t>	void  </a:t>
            </a:r>
            <a:r>
              <a:rPr lang="en-US" altLang="zh-CN" sz="1600" b="1" dirty="0"/>
              <a:t>f(){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 smtClean="0"/>
              <a:t>	static 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;	</a:t>
            </a:r>
            <a:r>
              <a:rPr lang="en-US" altLang="zh-CN" sz="1600" b="1" dirty="0" smtClean="0"/>
              <a:t>//</a:t>
            </a:r>
            <a:r>
              <a:rPr lang="en-US" altLang="zh-CN" sz="1600" b="1" dirty="0" err="1"/>
              <a:t>i</a:t>
            </a:r>
            <a:r>
              <a:rPr lang="zh-CN" altLang="en-US" sz="1600" b="1" dirty="0"/>
              <a:t>被初始化为</a:t>
            </a:r>
            <a:r>
              <a:rPr lang="en-US" altLang="zh-CN" sz="1600" b="1" dirty="0"/>
              <a:t>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 smtClean="0"/>
              <a:t>	</a:t>
            </a:r>
            <a:r>
              <a:rPr lang="en-US" altLang="zh-CN" sz="1600" b="1" dirty="0" err="1" smtClean="0"/>
              <a:t>int</a:t>
            </a:r>
            <a:r>
              <a:rPr lang="en-US" altLang="zh-CN" sz="1600" b="1" dirty="0" smtClean="0"/>
              <a:t> </a:t>
            </a:r>
            <a:r>
              <a:rPr lang="en-US" altLang="zh-CN" sz="1600" b="1" dirty="0"/>
              <a:t>j=0;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 smtClean="0"/>
              <a:t>	</a:t>
            </a:r>
            <a:r>
              <a:rPr lang="en-US" altLang="zh-CN" sz="1600" b="1" dirty="0" err="1" smtClean="0"/>
              <a:t>i</a:t>
            </a:r>
            <a:r>
              <a:rPr lang="en-US" altLang="zh-CN" sz="1600" b="1" dirty="0"/>
              <a:t>+=</a:t>
            </a:r>
            <a:r>
              <a:rPr lang="en-US" altLang="zh-CN" sz="1600" b="1" dirty="0" smtClean="0"/>
              <a:t>2; j</a:t>
            </a:r>
            <a:r>
              <a:rPr lang="en-US" altLang="zh-CN" sz="1600" b="1" dirty="0"/>
              <a:t>+=2;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 smtClean="0"/>
              <a:t>	</a:t>
            </a:r>
            <a:r>
              <a:rPr lang="en-US" altLang="zh-CN" sz="1600" b="1" dirty="0" err="1" smtClean="0"/>
              <a:t>cout</a:t>
            </a:r>
            <a:r>
              <a:rPr lang="en-US" altLang="zh-CN" sz="1600" b="1" dirty="0"/>
              <a:t>&lt;&lt;"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="&lt;&lt;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&lt;&lt;", </a:t>
            </a:r>
            <a:r>
              <a:rPr lang="en-US" altLang="zh-CN" sz="1600" b="1" dirty="0" smtClean="0"/>
              <a:t>"; </a:t>
            </a:r>
            <a:r>
              <a:rPr lang="en-US" altLang="zh-CN" sz="1600" b="1" dirty="0" err="1" smtClean="0"/>
              <a:t>cout</a:t>
            </a:r>
            <a:r>
              <a:rPr lang="en-US" altLang="zh-CN" sz="1600" b="1" dirty="0"/>
              <a:t>&lt;&lt;"j="&lt;&lt;j&lt;&lt;</a:t>
            </a:r>
            <a:r>
              <a:rPr lang="en-US" altLang="zh-CN" sz="1600" b="1" dirty="0" err="1"/>
              <a:t>endl</a:t>
            </a:r>
            <a:r>
              <a:rPr lang="en-US" altLang="zh-CN" sz="1600" b="1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 smtClean="0"/>
              <a:t>	}</a:t>
            </a:r>
            <a:endParaRPr lang="en-US" altLang="zh-CN" sz="16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 smtClean="0"/>
              <a:t>	void </a:t>
            </a:r>
            <a:r>
              <a:rPr lang="en-US" altLang="zh-CN" sz="1600" b="1" dirty="0"/>
              <a:t>main(){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 smtClean="0"/>
              <a:t>	n</a:t>
            </a:r>
            <a:r>
              <a:rPr lang="en-US" altLang="zh-CN" sz="1600" b="1" dirty="0"/>
              <a:t>+=5;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 smtClean="0"/>
              <a:t>	f</a:t>
            </a:r>
            <a:r>
              <a:rPr lang="en-US" altLang="zh-CN" sz="1600" b="1" dirty="0"/>
              <a:t>();           	</a:t>
            </a:r>
            <a:r>
              <a:rPr lang="en-US" altLang="zh-CN" sz="1600" b="1" dirty="0" smtClean="0"/>
              <a:t>	//</a:t>
            </a:r>
            <a:r>
              <a:rPr lang="zh-CN" altLang="en-US" sz="1600" b="1" dirty="0"/>
              <a:t>输出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=2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j=2;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 smtClean="0"/>
              <a:t>	</a:t>
            </a:r>
            <a:r>
              <a:rPr lang="en-US" altLang="zh-CN" sz="1600" b="1" dirty="0" err="1" smtClean="0"/>
              <a:t>i</a:t>
            </a:r>
            <a:r>
              <a:rPr lang="en-US" altLang="zh-CN" sz="1600" b="1" dirty="0" smtClean="0"/>
              <a:t>=2</a:t>
            </a:r>
            <a:r>
              <a:rPr lang="en-US" altLang="zh-CN" sz="1600" b="1" dirty="0"/>
              <a:t>;           	</a:t>
            </a:r>
            <a:r>
              <a:rPr lang="en-US" altLang="zh-CN" sz="1600" b="1" dirty="0">
                <a:solidFill>
                  <a:srgbClr val="FF0000"/>
                </a:solidFill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</a:rPr>
              <a:t>错误，</a:t>
            </a:r>
            <a:r>
              <a:rPr lang="en-US" altLang="zh-CN" sz="1600" b="1" dirty="0" err="1">
                <a:solidFill>
                  <a:srgbClr val="FF0000"/>
                </a:solidFill>
              </a:rPr>
              <a:t>i</a:t>
            </a:r>
            <a:r>
              <a:rPr lang="zh-CN" altLang="en-US" sz="1600" b="1" dirty="0">
                <a:solidFill>
                  <a:srgbClr val="FF0000"/>
                </a:solidFill>
              </a:rPr>
              <a:t>虽然为</a:t>
            </a:r>
            <a:r>
              <a:rPr lang="en-US" altLang="zh-CN" sz="1600" b="1" dirty="0">
                <a:solidFill>
                  <a:srgbClr val="FF0000"/>
                </a:solidFill>
              </a:rPr>
              <a:t>static</a:t>
            </a:r>
            <a:r>
              <a:rPr lang="zh-CN" altLang="en-US" sz="1600" b="1" dirty="0">
                <a:solidFill>
                  <a:srgbClr val="FF0000"/>
                </a:solidFill>
              </a:rPr>
              <a:t>，但其作用域为函数</a:t>
            </a:r>
            <a:r>
              <a:rPr lang="en-US" altLang="zh-CN" sz="1600" b="1" dirty="0">
                <a:solidFill>
                  <a:srgbClr val="FF0000"/>
                </a:solidFill>
              </a:rPr>
              <a:t>f()</a:t>
            </a:r>
            <a:r>
              <a:rPr lang="zh-CN" altLang="en-US" sz="1600" b="1" dirty="0">
                <a:solidFill>
                  <a:srgbClr val="FF0000"/>
                </a:solidFill>
              </a:rPr>
              <a:t>内部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600" b="1" dirty="0"/>
              <a:t>	</a:t>
            </a:r>
            <a:r>
              <a:rPr lang="en-US" altLang="zh-CN" sz="1600" b="1" dirty="0" smtClean="0"/>
              <a:t>	f</a:t>
            </a:r>
            <a:r>
              <a:rPr lang="en-US" altLang="zh-CN" sz="1600" b="1" dirty="0"/>
              <a:t>();             	//</a:t>
            </a:r>
            <a:r>
              <a:rPr lang="zh-CN" altLang="en-US" sz="1600" b="1" dirty="0"/>
              <a:t>输出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=4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j=2;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 smtClean="0"/>
              <a:t>	}</a:t>
            </a:r>
            <a:endParaRPr lang="zh-CN" altLang="en-US" sz="1600" b="1" dirty="0"/>
          </a:p>
          <a:p>
            <a:pPr lvl="3" eaLnBrk="1" hangingPunct="1">
              <a:spcBef>
                <a:spcPts val="0"/>
              </a:spcBef>
            </a:pPr>
            <a:endParaRPr lang="en-US" altLang="zh-CN" b="1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</a:rPr>
              <a:t>2.13.2 </a:t>
            </a:r>
            <a:r>
              <a:rPr lang="en-US" altLang="zh-CN" sz="3600" b="1" kern="1200" dirty="0" smtClean="0">
                <a:solidFill>
                  <a:srgbClr val="C00000"/>
                </a:solidFill>
              </a:rPr>
              <a:t> </a:t>
            </a:r>
            <a:r>
              <a:rPr lang="zh-CN" altLang="en-US" sz="3600" b="1" kern="1200" dirty="0" smtClean="0">
                <a:solidFill>
                  <a:srgbClr val="C00000"/>
                </a:solidFill>
              </a:rPr>
              <a:t>变量</a:t>
            </a:r>
            <a:r>
              <a:rPr lang="zh-CN" altLang="en-US" sz="3600" b="1" kern="1200" dirty="0">
                <a:solidFill>
                  <a:srgbClr val="C00000"/>
                </a:solidFill>
              </a:rPr>
              <a:t>类型及生存期</a:t>
            </a:r>
          </a:p>
        </p:txBody>
      </p:sp>
    </p:spTree>
    <p:extLst>
      <p:ext uri="{BB962C8B-B14F-4D97-AF65-F5344CB8AC3E}">
        <p14:creationId xmlns:p14="http://schemas.microsoft.com/office/powerpoint/2010/main" val="26118222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5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5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5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5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54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54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54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54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54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54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547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16632"/>
            <a:ext cx="8352928" cy="79181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</a:rPr>
              <a:t>2.13.3  </a:t>
            </a:r>
            <a:r>
              <a:rPr lang="zh-CN" altLang="zh-CN" sz="3600" b="1" kern="1200" dirty="0">
                <a:solidFill>
                  <a:srgbClr val="C00000"/>
                </a:solidFill>
              </a:rPr>
              <a:t>初始化列表、变量初始化与赋值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idx="1"/>
          </p:nvPr>
        </p:nvSpPr>
        <p:spPr>
          <a:xfrm>
            <a:off x="-12343" y="1052736"/>
            <a:ext cx="9144000" cy="5616624"/>
          </a:xfrm>
        </p:spPr>
        <p:txBody>
          <a:bodyPr/>
          <a:lstStyle/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zh-CN" sz="2400" b="1" dirty="0">
                <a:solidFill>
                  <a:srgbClr val="0000CC"/>
                </a:solidFill>
              </a:rPr>
              <a:t>1</a:t>
            </a:r>
            <a:r>
              <a:rPr lang="zh-CN" altLang="en-US" sz="2400" b="1" dirty="0">
                <a:solidFill>
                  <a:srgbClr val="0000CC"/>
                </a:solidFill>
              </a:rPr>
              <a:t>．</a:t>
            </a:r>
            <a:r>
              <a:rPr lang="en-US" altLang="zh-CN" sz="2400" b="1" dirty="0">
                <a:solidFill>
                  <a:srgbClr val="0000CC"/>
                </a:solidFill>
              </a:rPr>
              <a:t>C++</a:t>
            </a:r>
            <a:r>
              <a:rPr lang="zh-CN" altLang="en-US" sz="2400" b="1" dirty="0">
                <a:solidFill>
                  <a:srgbClr val="0000CC"/>
                </a:solidFill>
              </a:rPr>
              <a:t>变量初始化概述</a:t>
            </a:r>
            <a:endParaRPr lang="en-US" altLang="zh-CN" sz="2400" b="1" dirty="0">
              <a:solidFill>
                <a:srgbClr val="0000CC"/>
              </a:solidFill>
            </a:endParaRPr>
          </a:p>
          <a:p>
            <a:pPr marL="914400" lvl="1" indent="-457200" eaLnBrk="1" hangingPunct="1">
              <a:spcBef>
                <a:spcPts val="600"/>
              </a:spcBef>
              <a:buFont typeface="+mj-ea"/>
              <a:buAutoNum type="circleNumDbPlain"/>
            </a:pPr>
            <a:r>
              <a:rPr lang="zh-CN" altLang="en-US" sz="2000" b="1" dirty="0"/>
              <a:t>未初始化变量的值不确定，是导致许多程序错误的根源。</a:t>
            </a:r>
          </a:p>
          <a:p>
            <a:pPr marL="914400" lvl="1" indent="-457200" eaLnBrk="1" hangingPunct="1">
              <a:spcBef>
                <a:spcPts val="600"/>
              </a:spcBef>
              <a:buFont typeface="+mj-ea"/>
              <a:buAutoNum type="circleNumDbPlain"/>
            </a:pPr>
            <a:r>
              <a:rPr lang="en-US" altLang="zh-CN" sz="2000" b="1" dirty="0"/>
              <a:t>C++</a:t>
            </a:r>
            <a:r>
              <a:rPr lang="zh-CN" altLang="en-US" sz="2000" b="1" dirty="0"/>
              <a:t>强调：常量、引用、类对象必须初始化。</a:t>
            </a:r>
          </a:p>
          <a:p>
            <a:pPr marL="914400" lvl="1" indent="-457200" eaLnBrk="1" hangingPunct="1">
              <a:spcBef>
                <a:spcPts val="600"/>
              </a:spcBef>
              <a:buFont typeface="+mj-ea"/>
              <a:buAutoNum type="circleNumDbPlain"/>
            </a:pPr>
            <a:r>
              <a:rPr lang="en-US" altLang="zh-CN" sz="2000" b="1" dirty="0"/>
              <a:t>C++</a:t>
            </a:r>
            <a:r>
              <a:rPr lang="zh-CN" altLang="en-US" sz="2000" b="1" dirty="0"/>
              <a:t>的全局变量初始化时可以使用任意表达式，不再局限于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的常量表达式。</a:t>
            </a:r>
          </a:p>
          <a:p>
            <a:pPr marL="914400" lvl="1" indent="-457200" eaLnBrk="1" hangingPunct="1">
              <a:spcBef>
                <a:spcPts val="600"/>
              </a:spcBef>
              <a:buFont typeface="+mj-ea"/>
              <a:buAutoNum type="circleNumDbPlain"/>
            </a:pPr>
            <a:r>
              <a:rPr lang="en-US" altLang="zh-CN" sz="2000" b="1" dirty="0"/>
              <a:t>C++</a:t>
            </a:r>
            <a:r>
              <a:rPr lang="zh-CN" altLang="en-US" sz="2000" b="1" dirty="0"/>
              <a:t>提供一种函数风格的初始化方式，便于对象初始化，因为对象初始化参数可以不止一个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CC"/>
                </a:solidFill>
              </a:rPr>
              <a:t>2. </a:t>
            </a:r>
            <a:r>
              <a:rPr lang="zh-CN" altLang="zh-CN" sz="2400" b="1" dirty="0">
                <a:solidFill>
                  <a:srgbClr val="0000CC"/>
                </a:solidFill>
              </a:rPr>
              <a:t>初始化的方式</a:t>
            </a:r>
          </a:p>
          <a:p>
            <a:pPr marL="971550" lvl="1" indent="-514350">
              <a:buFont typeface="+mj-ea"/>
              <a:buAutoNum type="circleNumDbPlain"/>
            </a:pPr>
            <a:r>
              <a:rPr lang="en-US" altLang="zh-CN" sz="2000" b="1" dirty="0" err="1"/>
              <a:t>int</a:t>
            </a:r>
            <a:r>
              <a:rPr lang="en-US" altLang="zh-CN" sz="2000" b="1" dirty="0"/>
              <a:t>  x=0;</a:t>
            </a:r>
            <a:endParaRPr lang="zh-CN" altLang="zh-CN" sz="2000" b="1" dirty="0"/>
          </a:p>
          <a:p>
            <a:pPr marL="971550" lvl="1" indent="-514350">
              <a:buFont typeface="+mj-ea"/>
              <a:buAutoNum type="circleNumDbPlain"/>
            </a:pPr>
            <a:r>
              <a:rPr lang="en-US" altLang="zh-CN" sz="2000" b="1" dirty="0" err="1"/>
              <a:t>int</a:t>
            </a:r>
            <a:r>
              <a:rPr lang="en-US" altLang="zh-CN" sz="2000" b="1" dirty="0"/>
              <a:t>  x(0);</a:t>
            </a:r>
            <a:endParaRPr lang="zh-CN" altLang="zh-CN" sz="2000" b="1" dirty="0"/>
          </a:p>
          <a:p>
            <a:pPr marL="971550" lvl="1" indent="-514350">
              <a:buFont typeface="+mj-ea"/>
              <a:buAutoNum type="circleNumDbPlain"/>
            </a:pPr>
            <a:r>
              <a:rPr lang="en-US" altLang="zh-CN" sz="2000" b="1" dirty="0" err="1"/>
              <a:t>int</a:t>
            </a:r>
            <a:r>
              <a:rPr lang="en-US" altLang="zh-CN" sz="2000" b="1" dirty="0"/>
              <a:t>  x={0}; 	//(C++11)</a:t>
            </a:r>
          </a:p>
          <a:p>
            <a:pPr marL="971550" lvl="1" indent="-514350">
              <a:buFont typeface="+mj-ea"/>
              <a:buAutoNum type="circleNumDbPlain"/>
            </a:pPr>
            <a:r>
              <a:rPr lang="en-US" altLang="zh-CN" sz="2000" b="1" dirty="0" err="1"/>
              <a:t>int</a:t>
            </a:r>
            <a:r>
              <a:rPr lang="en-US" altLang="zh-CN" sz="2000" b="1" dirty="0"/>
              <a:t>  x{0};  	//(C++11)</a:t>
            </a:r>
          </a:p>
          <a:p>
            <a:pPr lvl="1"/>
            <a:r>
              <a:rPr lang="zh-CN" altLang="en-US" sz="2000" b="1" dirty="0"/>
              <a:t>第</a:t>
            </a:r>
            <a:r>
              <a:rPr lang="en-US" altLang="zh-CN" sz="2000" b="1" dirty="0"/>
              <a:t>3、4</a:t>
            </a:r>
            <a:r>
              <a:rPr lang="zh-CN" altLang="en-US" sz="2000" b="1" dirty="0"/>
              <a:t>种是</a:t>
            </a:r>
            <a:r>
              <a:rPr lang="en-US" altLang="zh-CN" sz="2000" b="1" dirty="0"/>
              <a:t>C++</a:t>
            </a:r>
            <a:r>
              <a:rPr lang="en-US" altLang="zh-CN" sz="2000" b="1" dirty="0" smtClean="0"/>
              <a:t>11</a:t>
            </a:r>
            <a:r>
              <a:rPr lang="zh-CN" altLang="en-US" sz="2000" b="1" dirty="0" smtClean="0"/>
              <a:t>中</a:t>
            </a:r>
            <a:r>
              <a:rPr lang="zh-CN" altLang="en-US" sz="2000" b="1" dirty="0"/>
              <a:t>新设的变量初始化方式，称为</a:t>
            </a:r>
            <a:r>
              <a:rPr lang="zh-CN" altLang="en-US" sz="2000" b="1" dirty="0">
                <a:solidFill>
                  <a:srgbClr val="FF0000"/>
                </a:solidFill>
              </a:rPr>
              <a:t>初始化列表</a:t>
            </a:r>
            <a:r>
              <a:rPr lang="zh-CN" altLang="en-US" sz="2000" b="1" dirty="0"/>
              <a:t>。</a:t>
            </a:r>
            <a:endParaRPr lang="en-US" altLang="zh-CN" sz="2000" b="1" dirty="0"/>
          </a:p>
          <a:p>
            <a:pPr lvl="1"/>
            <a:r>
              <a:rPr lang="zh-CN" altLang="zh-CN" sz="2000" b="1" dirty="0"/>
              <a:t>花括号除了用于变量初始化，还可用于赋值。而在此前的</a:t>
            </a:r>
            <a:r>
              <a:rPr lang="en-US" altLang="zh-CN" sz="2000" b="1" dirty="0"/>
              <a:t>C++</a:t>
            </a:r>
            <a:r>
              <a:rPr lang="zh-CN" altLang="zh-CN" sz="2000" b="1" dirty="0"/>
              <a:t>标准中，仅部分场合才允许使用这种初始化方式，如数组初始化。</a:t>
            </a:r>
            <a:endParaRPr lang="zh-CN" altLang="en-US" sz="2000" b="1" dirty="0"/>
          </a:p>
          <a:p>
            <a:pPr marL="914400" lvl="1" indent="-457200" eaLnBrk="1" hangingPunct="1">
              <a:spcBef>
                <a:spcPts val="600"/>
              </a:spcBef>
              <a:buFont typeface="+mj-ea"/>
              <a:buAutoNum type="circleNumDbPlain"/>
            </a:pPr>
            <a:endParaRPr lang="zh-CN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71241176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3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3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3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3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3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94" y="1196752"/>
            <a:ext cx="8623212" cy="5184576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altLang="zh-CN" sz="2400" b="1" dirty="0" smtClean="0">
                <a:solidFill>
                  <a:srgbClr val="0000CC"/>
                </a:solidFill>
              </a:rPr>
              <a:t>3. 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使用</a:t>
            </a:r>
            <a:r>
              <a:rPr lang="zh-CN" altLang="en-US" sz="2400" b="1" dirty="0">
                <a:solidFill>
                  <a:srgbClr val="0000CC"/>
                </a:solidFill>
              </a:rPr>
              <a:t>列表初始化或赋值的注意事项</a:t>
            </a:r>
            <a:endParaRPr lang="en-US" altLang="zh-CN" sz="2400" b="1" dirty="0">
              <a:solidFill>
                <a:srgbClr val="0000CC"/>
              </a:solidFill>
            </a:endParaRPr>
          </a:p>
          <a:p>
            <a:pPr lvl="1" indent="-342900">
              <a:spcBef>
                <a:spcPts val="1200"/>
              </a:spcBef>
            </a:pPr>
            <a:r>
              <a:rPr lang="en-US" altLang="zh-CN" sz="2200" b="1" dirty="0"/>
              <a:t>C++11</a:t>
            </a:r>
            <a:r>
              <a:rPr lang="zh-CN" altLang="en-US" sz="2200" b="1" dirty="0"/>
              <a:t>中，可以用</a:t>
            </a:r>
            <a:r>
              <a:rPr lang="en-US" altLang="zh-CN" sz="2200" b="1" dirty="0"/>
              <a:t>{ }</a:t>
            </a:r>
            <a:r>
              <a:rPr lang="zh-CN" altLang="en-US" sz="2200" b="1" dirty="0"/>
              <a:t>对变量进行列表初始化或赋值。</a:t>
            </a:r>
            <a:endParaRPr lang="en-US" altLang="zh-CN" sz="2200" b="1" dirty="0"/>
          </a:p>
          <a:p>
            <a:pPr lvl="1" indent="-342900">
              <a:spcBef>
                <a:spcPts val="1200"/>
              </a:spcBef>
            </a:pPr>
            <a:r>
              <a:rPr lang="zh-CN" altLang="zh-CN" sz="2200" b="1" dirty="0"/>
              <a:t>如果</a:t>
            </a:r>
            <a:r>
              <a:rPr lang="en-US" altLang="zh-CN" sz="2200" b="1" dirty="0"/>
              <a:t>{ }</a:t>
            </a:r>
            <a:r>
              <a:rPr lang="zh-CN" altLang="zh-CN" sz="2200" b="1" dirty="0"/>
              <a:t>中的</a:t>
            </a:r>
            <a:r>
              <a:rPr lang="zh-CN" altLang="zh-CN" sz="2200" b="1" dirty="0" smtClean="0"/>
              <a:t>初始值</a:t>
            </a:r>
            <a:r>
              <a:rPr lang="zh-CN" altLang="en-US" sz="2200" b="1" dirty="0" smtClean="0"/>
              <a:t>是变量且</a:t>
            </a:r>
            <a:r>
              <a:rPr lang="zh-CN" altLang="zh-CN" sz="2200" b="1" dirty="0" smtClean="0"/>
              <a:t>存在</a:t>
            </a:r>
            <a:r>
              <a:rPr lang="zh-CN" altLang="zh-CN" sz="2200" b="1" dirty="0"/>
              <a:t>丢失信息的风险，将出现编译错误</a:t>
            </a:r>
            <a:r>
              <a:rPr lang="zh-CN" altLang="en-US" sz="2200" b="1" dirty="0"/>
              <a:t>；</a:t>
            </a:r>
            <a:r>
              <a:rPr lang="zh-CN" altLang="zh-CN" sz="2200" b="1" dirty="0"/>
              <a:t>而</a:t>
            </a:r>
            <a:r>
              <a:rPr lang="zh-CN" altLang="en-US" sz="2200" b="1" dirty="0"/>
              <a:t>只用</a:t>
            </a:r>
            <a:r>
              <a:rPr lang="zh-CN" altLang="zh-CN" sz="2200" b="1" dirty="0"/>
              <a:t>花括号中的值只会出现编译警告</a:t>
            </a:r>
            <a:r>
              <a:rPr lang="zh-CN" altLang="zh-CN" sz="2200" b="1" dirty="0" smtClean="0"/>
              <a:t>。</a:t>
            </a:r>
            <a:endParaRPr lang="en-US" altLang="zh-CN" sz="2200" b="1" dirty="0" smtClean="0"/>
          </a:p>
          <a:p>
            <a:pPr lvl="1" indent="-342900">
              <a:spcBef>
                <a:spcPts val="1200"/>
              </a:spcBef>
            </a:pPr>
            <a:r>
              <a:rPr lang="zh-CN" altLang="en-US" sz="2400" b="1" dirty="0" smtClean="0"/>
              <a:t>例如</a:t>
            </a:r>
            <a:r>
              <a:rPr lang="zh-CN" altLang="en-US" sz="2400" b="1" dirty="0"/>
              <a:t>：</a:t>
            </a:r>
            <a:endParaRPr lang="en-US" altLang="zh-CN" sz="2400" b="1" dirty="0"/>
          </a:p>
          <a:p>
            <a:pPr marL="800100" lvl="2" indent="0">
              <a:spcBef>
                <a:spcPts val="600"/>
              </a:spcBef>
              <a:buNone/>
            </a:pPr>
            <a:r>
              <a:rPr lang="en-US" altLang="zh-CN" sz="2000" b="1" dirty="0"/>
              <a:t>double d = 92.221, d1{ 92.221 }, d3{ d }; </a:t>
            </a:r>
          </a:p>
          <a:p>
            <a:pPr marL="800100" lvl="2" indent="0">
              <a:spcBef>
                <a:spcPts val="600"/>
              </a:spcBef>
              <a:buNone/>
            </a:pPr>
            <a:r>
              <a:rPr lang="en-US" altLang="zh-CN" sz="2000" b="1" dirty="0"/>
              <a:t>int x = d;                                          </a:t>
            </a:r>
            <a:endParaRPr lang="zh-CN" altLang="zh-CN" sz="2000" b="1" dirty="0"/>
          </a:p>
          <a:p>
            <a:pPr marL="800100" lvl="2" indent="0">
              <a:spcBef>
                <a:spcPts val="600"/>
              </a:spcBef>
              <a:buNone/>
            </a:pPr>
            <a:r>
              <a:rPr lang="en-US" altLang="zh-CN" sz="2000" b="1" dirty="0"/>
              <a:t>x = { 32 }; </a:t>
            </a:r>
            <a:r>
              <a:rPr lang="en-US" altLang="zh-CN" sz="2000" b="1" dirty="0" smtClean="0"/>
              <a:t>			//C++11 </a:t>
            </a:r>
            <a:endParaRPr lang="zh-CN" altLang="zh-CN" sz="2000" b="1" dirty="0"/>
          </a:p>
          <a:p>
            <a:pPr marL="800100" lvl="2" indent="0">
              <a:spcBef>
                <a:spcPts val="600"/>
              </a:spcBef>
              <a:buNone/>
            </a:pPr>
            <a:r>
              <a:rPr lang="en-US" altLang="zh-CN" sz="2000" b="1" dirty="0"/>
              <a:t>d = { 32 }; </a:t>
            </a:r>
            <a:r>
              <a:rPr lang="en-US" altLang="zh-CN" sz="2000" b="1" dirty="0" smtClean="0"/>
              <a:t>			//</a:t>
            </a:r>
            <a:r>
              <a:rPr lang="en-US" altLang="zh-CN" sz="2000" b="1" dirty="0"/>
              <a:t>C++11 </a:t>
            </a:r>
            <a:endParaRPr lang="zh-CN" altLang="zh-CN" sz="2000" b="1" dirty="0" smtClean="0"/>
          </a:p>
          <a:p>
            <a:pPr marL="800100" lvl="2" indent="0">
              <a:spcBef>
                <a:spcPts val="600"/>
              </a:spcBef>
              <a:buNone/>
            </a:pPr>
            <a:r>
              <a:rPr lang="en-US" altLang="zh-CN" sz="2000" b="1" dirty="0" smtClean="0"/>
              <a:t>d = x;</a:t>
            </a:r>
            <a:endParaRPr lang="zh-CN" altLang="zh-CN" sz="2000" b="1" dirty="0" smtClean="0"/>
          </a:p>
          <a:p>
            <a:pPr marL="800100" lvl="2" indent="0">
              <a:spcBef>
                <a:spcPts val="600"/>
              </a:spcBef>
              <a:buNone/>
            </a:pPr>
            <a:r>
              <a:rPr lang="en-US" altLang="zh-CN" sz="2000" b="1" dirty="0" smtClean="0">
                <a:solidFill>
                  <a:srgbClr val="FF0000"/>
                </a:solidFill>
              </a:rPr>
              <a:t>d </a:t>
            </a:r>
            <a:r>
              <a:rPr lang="en-US" altLang="zh-CN" sz="2000" b="1" dirty="0">
                <a:solidFill>
                  <a:srgbClr val="FF0000"/>
                </a:solidFill>
              </a:rPr>
              <a:t>= { x };                                    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	//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错误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, </a:t>
            </a:r>
            <a:r>
              <a:rPr lang="en-US" altLang="zh-CN" sz="2000" b="1" dirty="0" smtClean="0"/>
              <a:t>C</a:t>
            </a:r>
            <a:r>
              <a:rPr lang="en-US" altLang="zh-CN" sz="2000" b="1" dirty="0"/>
              <a:t>++11 </a:t>
            </a:r>
            <a:endParaRPr lang="zh-CN" altLang="zh-CN" sz="2000" b="1" dirty="0"/>
          </a:p>
          <a:p>
            <a:pPr marL="800100" lvl="2" indent="0">
              <a:spcBef>
                <a:spcPts val="600"/>
              </a:spcBef>
              <a:buNone/>
            </a:pPr>
            <a:r>
              <a:rPr lang="en-US" altLang="zh-CN" sz="2000" b="1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y = { d };                              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	//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错误</a:t>
            </a:r>
            <a:r>
              <a:rPr lang="en-US" altLang="zh-CN" sz="2000" b="1" dirty="0">
                <a:solidFill>
                  <a:srgbClr val="FF0000"/>
                </a:solidFill>
              </a:rPr>
              <a:t>, </a:t>
            </a:r>
            <a:r>
              <a:rPr lang="en-US" altLang="zh-CN" sz="2000" b="1" dirty="0"/>
              <a:t>C++11 </a:t>
            </a:r>
            <a:endParaRPr lang="zh-CN" altLang="en-US" sz="200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</a:rPr>
              <a:t>2.13.3  </a:t>
            </a:r>
            <a:r>
              <a:rPr lang="zh-CN" altLang="zh-CN" sz="3600" b="1" kern="1200" dirty="0">
                <a:solidFill>
                  <a:srgbClr val="C00000"/>
                </a:solidFill>
              </a:rPr>
              <a:t>初始化列表、变量初始化与赋值</a:t>
            </a:r>
          </a:p>
        </p:txBody>
      </p:sp>
    </p:spTree>
    <p:extLst>
      <p:ext uri="{BB962C8B-B14F-4D97-AF65-F5344CB8AC3E}">
        <p14:creationId xmlns:p14="http://schemas.microsoft.com/office/powerpoint/2010/main" val="213429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5957" y="1268760"/>
            <a:ext cx="8632086" cy="4248472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altLang="zh-CN" sz="2400" b="1" dirty="0" smtClean="0">
                <a:solidFill>
                  <a:srgbClr val="0000CC"/>
                </a:solidFill>
              </a:rPr>
              <a:t>4. </a:t>
            </a:r>
            <a:r>
              <a:rPr lang="zh-CN" altLang="zh-CN" sz="2400" b="1" dirty="0" smtClean="0">
                <a:solidFill>
                  <a:srgbClr val="0000CC"/>
                </a:solidFill>
              </a:rPr>
              <a:t>变量</a:t>
            </a:r>
            <a:r>
              <a:rPr lang="zh-CN" altLang="zh-CN" sz="2400" b="1" dirty="0">
                <a:solidFill>
                  <a:srgbClr val="0000CC"/>
                </a:solidFill>
              </a:rPr>
              <a:t>初始化的默认规则</a:t>
            </a:r>
            <a:endParaRPr lang="en-US" altLang="zh-CN" sz="2400" b="1" dirty="0">
              <a:solidFill>
                <a:srgbClr val="0000CC"/>
              </a:solidFill>
            </a:endParaRPr>
          </a:p>
          <a:p>
            <a:pPr marL="857250" lvl="1" indent="-457200">
              <a:spcBef>
                <a:spcPts val="1200"/>
              </a:spcBef>
              <a:buFont typeface="+mj-ea"/>
              <a:buAutoNum type="circleNumDbPlain"/>
            </a:pPr>
            <a:r>
              <a:rPr lang="zh-CN" altLang="zh-CN" sz="2200" b="1" dirty="0"/>
              <a:t>如果</a:t>
            </a:r>
            <a:r>
              <a:rPr lang="zh-CN" altLang="zh-CN" sz="2200" b="1" dirty="0">
                <a:solidFill>
                  <a:srgbClr val="FF0000"/>
                </a:solidFill>
              </a:rPr>
              <a:t>定义变量时提供了初始值表达式</a:t>
            </a:r>
            <a:r>
              <a:rPr lang="zh-CN" altLang="zh-CN" sz="2200" b="1" dirty="0"/>
              <a:t>，系统就用这个表达式的值作为变量的初值；</a:t>
            </a:r>
            <a:endParaRPr lang="en-US" altLang="zh-CN" sz="2200" b="1" dirty="0"/>
          </a:p>
          <a:p>
            <a:pPr marL="857250" lvl="1" indent="-457200">
              <a:spcBef>
                <a:spcPts val="1200"/>
              </a:spcBef>
              <a:buFont typeface="+mj-ea"/>
              <a:buAutoNum type="circleNumDbPlain"/>
            </a:pPr>
            <a:r>
              <a:rPr lang="zh-CN" altLang="zh-CN" sz="2200" b="1" dirty="0"/>
              <a:t>如果</a:t>
            </a:r>
            <a:r>
              <a:rPr lang="zh-CN" altLang="zh-CN" sz="2200" b="1" dirty="0">
                <a:solidFill>
                  <a:srgbClr val="FF0000"/>
                </a:solidFill>
              </a:rPr>
              <a:t>定义变量时没有为它提供初值</a:t>
            </a:r>
            <a:r>
              <a:rPr lang="zh-CN" altLang="zh-CN" sz="2200" b="1" dirty="0"/>
              <a:t>，则全局数据区中的变量将被系统自动初始化为</a:t>
            </a:r>
            <a:r>
              <a:rPr lang="en-US" altLang="zh-CN" sz="2200" b="1" dirty="0"/>
              <a:t>0</a:t>
            </a:r>
            <a:r>
              <a:rPr lang="zh-CN" altLang="zh-CN" sz="2200" b="1" dirty="0"/>
              <a:t>，栈和堆中的变量不被初始化。</a:t>
            </a:r>
            <a:endParaRPr lang="en-US" altLang="zh-CN" sz="2200" b="1" dirty="0"/>
          </a:p>
          <a:p>
            <a:pPr marL="857250" lvl="1" indent="-457200">
              <a:spcBef>
                <a:spcPts val="1200"/>
              </a:spcBef>
              <a:buFont typeface="+mj-ea"/>
              <a:buAutoNum type="circleNumDbPlain"/>
            </a:pPr>
            <a:r>
              <a:rPr lang="zh-CN" altLang="zh-CN" sz="2200" b="1" dirty="0"/>
              <a:t>全局变量、命名空间的变量、静态变量会被保存在全局数据区中，所以它们会</a:t>
            </a:r>
            <a:r>
              <a:rPr lang="zh-CN" altLang="zh-CN" sz="2200" b="1" dirty="0">
                <a:solidFill>
                  <a:srgbClr val="FF0000"/>
                </a:solidFill>
              </a:rPr>
              <a:t>被系统自动初始化为</a:t>
            </a:r>
            <a:r>
              <a:rPr lang="en-US" altLang="zh-CN" sz="2200" b="1" dirty="0">
                <a:solidFill>
                  <a:srgbClr val="FF0000"/>
                </a:solidFill>
              </a:rPr>
              <a:t>0</a:t>
            </a:r>
            <a:r>
              <a:rPr lang="zh-CN" altLang="zh-CN" sz="2200" b="1" dirty="0"/>
              <a:t>；</a:t>
            </a:r>
            <a:endParaRPr lang="en-US" altLang="zh-CN" sz="2200" b="1" dirty="0"/>
          </a:p>
          <a:p>
            <a:pPr marL="857250" lvl="1" indent="-457200">
              <a:spcBef>
                <a:spcPts val="1200"/>
              </a:spcBef>
              <a:buFont typeface="+mj-ea"/>
              <a:buAutoNum type="circleNumDbPlain"/>
            </a:pPr>
            <a:r>
              <a:rPr lang="zh-CN" altLang="zh-CN" sz="2200" b="1" dirty="0"/>
              <a:t>局部变量（也叫自动变量）被存储在栈区中，动态分配的变量（用</a:t>
            </a:r>
            <a:r>
              <a:rPr lang="en-US" altLang="zh-CN" sz="2200" b="1" dirty="0" err="1"/>
              <a:t>malloc</a:t>
            </a:r>
            <a:r>
              <a:rPr lang="zh-CN" altLang="zh-CN" sz="2200" b="1" dirty="0"/>
              <a:t>和</a:t>
            </a:r>
            <a:r>
              <a:rPr lang="en-US" altLang="zh-CN" sz="2200" b="1" dirty="0"/>
              <a:t>new</a:t>
            </a:r>
            <a:r>
              <a:rPr lang="zh-CN" altLang="zh-CN" sz="2200" b="1" dirty="0"/>
              <a:t>建立）被存储在堆区中，它们都</a:t>
            </a:r>
            <a:r>
              <a:rPr lang="zh-CN" altLang="zh-CN" sz="2200" b="1" dirty="0">
                <a:solidFill>
                  <a:srgbClr val="FF0000"/>
                </a:solidFill>
              </a:rPr>
              <a:t>不会被系统用默认值初始化</a:t>
            </a:r>
            <a:r>
              <a:rPr lang="zh-CN" altLang="zh-CN" sz="2200" b="1" dirty="0" smtClean="0"/>
              <a:t>。</a:t>
            </a:r>
            <a:endParaRPr lang="zh-CN" altLang="zh-CN" sz="2200" dirty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</a:rPr>
              <a:t>2.13.3  </a:t>
            </a:r>
            <a:r>
              <a:rPr lang="zh-CN" altLang="zh-CN" sz="3600" b="1" kern="1200" dirty="0">
                <a:solidFill>
                  <a:srgbClr val="C00000"/>
                </a:solidFill>
              </a:rPr>
              <a:t>初始化列表、变量初始化与赋值</a:t>
            </a:r>
          </a:p>
        </p:txBody>
      </p:sp>
    </p:spTree>
    <p:extLst>
      <p:ext uri="{BB962C8B-B14F-4D97-AF65-F5344CB8AC3E}">
        <p14:creationId xmlns:p14="http://schemas.microsoft.com/office/powerpoint/2010/main" val="255418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124744"/>
            <a:ext cx="8640960" cy="5616624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400" b="1" dirty="0" smtClean="0">
                <a:solidFill>
                  <a:srgbClr val="0000CC"/>
                </a:solidFill>
              </a:rPr>
              <a:t>【例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2-36</a:t>
            </a:r>
            <a:r>
              <a:rPr lang="zh-CN" altLang="zh-CN" sz="2400" b="1" dirty="0" smtClean="0">
                <a:solidFill>
                  <a:srgbClr val="0000CC"/>
                </a:solidFill>
              </a:rPr>
              <a:t>】 全局变量、静态变量、局部变量的初始化。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smtClean="0"/>
              <a:t>//</a:t>
            </a:r>
            <a:r>
              <a:rPr lang="en-US" altLang="zh-CN" sz="1800" b="1" dirty="0"/>
              <a:t>CH3-24.cpp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#include &lt;</a:t>
            </a:r>
            <a:r>
              <a:rPr lang="en-US" altLang="zh-CN" sz="1800" b="1" dirty="0" err="1"/>
              <a:t>iostream.h</a:t>
            </a:r>
            <a:r>
              <a:rPr lang="en-US" altLang="zh-CN" sz="1800" b="1" dirty="0"/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int n;                               		</a:t>
            </a:r>
            <a:r>
              <a:rPr lang="en-US" altLang="zh-CN" sz="1800" b="1" dirty="0" smtClean="0"/>
              <a:t>	//</a:t>
            </a:r>
            <a:r>
              <a:rPr lang="zh-CN" altLang="en-US" sz="1800" b="1" dirty="0"/>
              <a:t>初始化为</a:t>
            </a:r>
            <a:r>
              <a:rPr lang="en-US" altLang="zh-CN" sz="1800" b="1" dirty="0"/>
              <a:t>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void  f(){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	static int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;		</a:t>
            </a:r>
            <a:r>
              <a:rPr lang="en-US" altLang="zh-CN" sz="1800" b="1" dirty="0" smtClean="0"/>
              <a:t>		//</a:t>
            </a:r>
            <a:r>
              <a:rPr lang="zh-CN" altLang="en-US" sz="1800" b="1" dirty="0"/>
              <a:t>初始化为</a:t>
            </a:r>
            <a:r>
              <a:rPr lang="en-US" altLang="zh-CN" sz="1800" b="1" dirty="0"/>
              <a:t>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	int j;			</a:t>
            </a:r>
            <a:r>
              <a:rPr lang="en-US" altLang="zh-CN" sz="1800" b="1" dirty="0" smtClean="0"/>
              <a:t>		//</a:t>
            </a:r>
            <a:r>
              <a:rPr lang="zh-CN" altLang="en-US" sz="1800" b="1" dirty="0"/>
              <a:t>不被初始化，</a:t>
            </a:r>
            <a:r>
              <a:rPr lang="en-US" altLang="zh-CN" sz="1800" b="1" dirty="0"/>
              <a:t>j</a:t>
            </a:r>
            <a:r>
              <a:rPr lang="zh-CN" altLang="en-US" sz="1800" b="1" dirty="0"/>
              <a:t>值未知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800" b="1" dirty="0"/>
              <a:t>	</a:t>
            </a:r>
            <a:r>
              <a:rPr lang="en-US" altLang="zh-CN" sz="1800" b="1" dirty="0" err="1"/>
              <a:t>cout</a:t>
            </a:r>
            <a:r>
              <a:rPr lang="en-US" altLang="zh-CN" sz="1800" b="1" dirty="0"/>
              <a:t>&lt;&lt;"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="&lt;&lt;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&lt;&lt;", ";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	</a:t>
            </a:r>
            <a:r>
              <a:rPr lang="en-US" altLang="zh-CN" sz="1800" b="1" dirty="0" err="1"/>
              <a:t>cout</a:t>
            </a:r>
            <a:r>
              <a:rPr lang="en-US" altLang="zh-CN" sz="1800" b="1" dirty="0"/>
              <a:t>&lt;&lt;"j="&lt;&lt;j&lt;&lt;</a:t>
            </a:r>
            <a:r>
              <a:rPr lang="en-US" altLang="zh-CN" sz="1800" b="1" dirty="0" err="1"/>
              <a:t>endl</a:t>
            </a:r>
            <a:r>
              <a:rPr lang="en-US" altLang="zh-CN" sz="1800" b="1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int *p1;                            		</a:t>
            </a:r>
            <a:r>
              <a:rPr lang="en-US" altLang="zh-CN" sz="1800" b="1" dirty="0" smtClean="0"/>
              <a:t>	//</a:t>
            </a:r>
            <a:r>
              <a:rPr lang="en-US" altLang="zh-CN" sz="1800" b="1" dirty="0"/>
              <a:t>p1</a:t>
            </a:r>
            <a:r>
              <a:rPr lang="zh-CN" altLang="en-US" sz="1800" b="1" dirty="0"/>
              <a:t>被初始为</a:t>
            </a:r>
            <a:r>
              <a:rPr lang="en-US" altLang="zh-CN" sz="1800" b="1" dirty="0"/>
              <a:t>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void main(){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	int *p2;                          	</a:t>
            </a:r>
            <a:r>
              <a:rPr lang="en-US" altLang="zh-CN" sz="1800" b="1" dirty="0" smtClean="0"/>
              <a:t>	//</a:t>
            </a:r>
            <a:r>
              <a:rPr lang="en-US" altLang="zh-CN" sz="1800" b="1" dirty="0"/>
              <a:t>p2</a:t>
            </a:r>
            <a:r>
              <a:rPr lang="zh-CN" altLang="en-US" sz="1800" b="1" dirty="0"/>
              <a:t>不被初始化，值未知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800" b="1" dirty="0"/>
              <a:t>	</a:t>
            </a:r>
            <a:r>
              <a:rPr lang="en-US" altLang="zh-CN" sz="1800" b="1" dirty="0"/>
              <a:t>int m;                            	</a:t>
            </a:r>
            <a:r>
              <a:rPr lang="en-US" altLang="zh-CN" sz="1800" b="1" dirty="0" smtClean="0"/>
              <a:t>	//</a:t>
            </a:r>
            <a:r>
              <a:rPr lang="en-US" altLang="zh-CN" sz="1800" b="1" dirty="0"/>
              <a:t>m</a:t>
            </a:r>
            <a:r>
              <a:rPr lang="zh-CN" altLang="en-US" sz="1800" b="1" dirty="0"/>
              <a:t>不被初始化，值未知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800" b="1" dirty="0"/>
              <a:t>	</a:t>
            </a:r>
            <a:r>
              <a:rPr lang="en-US" altLang="zh-CN" sz="1800" b="1" dirty="0"/>
              <a:t>f();                              		</a:t>
            </a:r>
            <a:r>
              <a:rPr lang="en-US" altLang="zh-CN" sz="1800" b="1" dirty="0" smtClean="0"/>
              <a:t>	//</a:t>
            </a:r>
            <a:r>
              <a:rPr lang="zh-CN" altLang="en-US" sz="1800" b="1" dirty="0"/>
              <a:t>输出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=0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j=?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?</a:t>
            </a:r>
            <a:r>
              <a:rPr lang="zh-CN" altLang="en-US" sz="1800" b="1" dirty="0"/>
              <a:t>表示不确定值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800" b="1" dirty="0"/>
              <a:t>	</a:t>
            </a:r>
            <a:r>
              <a:rPr lang="en-US" altLang="zh-CN" sz="1800" b="1" dirty="0" err="1"/>
              <a:t>cout</a:t>
            </a:r>
            <a:r>
              <a:rPr lang="en-US" altLang="zh-CN" sz="1800" b="1" dirty="0"/>
              <a:t>&lt;&lt;"n="&lt;&lt;n&lt;&lt;</a:t>
            </a:r>
            <a:r>
              <a:rPr lang="en-US" altLang="zh-CN" sz="1800" b="1" dirty="0" err="1"/>
              <a:t>endl</a:t>
            </a:r>
            <a:r>
              <a:rPr lang="en-US" altLang="zh-CN" sz="1800" b="1" dirty="0"/>
              <a:t>;          	</a:t>
            </a:r>
            <a:r>
              <a:rPr lang="en-US" altLang="zh-CN" sz="1800" b="1" dirty="0" smtClean="0"/>
              <a:t>	//</a:t>
            </a:r>
            <a:r>
              <a:rPr lang="zh-CN" altLang="en-US" sz="1800" b="1" dirty="0"/>
              <a:t>输出</a:t>
            </a:r>
            <a:r>
              <a:rPr lang="en-US" altLang="zh-CN" sz="1800" b="1" dirty="0"/>
              <a:t>n=0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	</a:t>
            </a:r>
            <a:r>
              <a:rPr lang="en-US" altLang="zh-CN" sz="1800" b="1" dirty="0" err="1"/>
              <a:t>cout</a:t>
            </a:r>
            <a:r>
              <a:rPr lang="en-US" altLang="zh-CN" sz="1800" b="1" dirty="0"/>
              <a:t>&lt;&lt;"m="&lt;&lt;m&lt;&lt;</a:t>
            </a:r>
            <a:r>
              <a:rPr lang="en-US" altLang="zh-CN" sz="1800" b="1" dirty="0" err="1"/>
              <a:t>endl</a:t>
            </a:r>
            <a:r>
              <a:rPr lang="en-US" altLang="zh-CN" sz="1800" b="1" dirty="0"/>
              <a:t>;    	</a:t>
            </a:r>
            <a:r>
              <a:rPr lang="en-US" altLang="zh-CN" sz="1800" b="1" dirty="0" smtClean="0"/>
              <a:t>	//</a:t>
            </a:r>
            <a:r>
              <a:rPr lang="zh-CN" altLang="en-US" sz="1800" b="1" dirty="0"/>
              <a:t>输出</a:t>
            </a:r>
            <a:r>
              <a:rPr lang="en-US" altLang="zh-CN" sz="1800" b="1" dirty="0"/>
              <a:t>m=?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?</a:t>
            </a:r>
            <a:r>
              <a:rPr lang="zh-CN" altLang="en-US" sz="1800" b="1" dirty="0"/>
              <a:t>表示不确定值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800" b="1" dirty="0"/>
              <a:t>	</a:t>
            </a:r>
            <a:r>
              <a:rPr lang="en-US" altLang="zh-CN" sz="1800" b="1" dirty="0"/>
              <a:t>if(p1)  </a:t>
            </a:r>
            <a:r>
              <a:rPr lang="en-US" altLang="zh-CN" sz="1800" b="1" dirty="0" err="1"/>
              <a:t>cout</a:t>
            </a:r>
            <a:r>
              <a:rPr lang="en-US" altLang="zh-CN" sz="1800" b="1" dirty="0"/>
              <a:t>&lt;&lt;"p1="&lt;&lt;p1&lt;&lt;</a:t>
            </a:r>
            <a:r>
              <a:rPr lang="en-US" altLang="zh-CN" sz="1800" b="1" dirty="0" err="1"/>
              <a:t>endl</a:t>
            </a:r>
            <a:r>
              <a:rPr lang="en-US" altLang="zh-CN" sz="1800" b="1" dirty="0" smtClean="0"/>
              <a:t>;	//</a:t>
            </a:r>
            <a:r>
              <a:rPr lang="en-US" altLang="zh-CN" sz="1800" b="1" dirty="0"/>
              <a:t>p1=0</a:t>
            </a:r>
            <a:r>
              <a:rPr lang="zh-CN" altLang="en-US" sz="1800" b="1" dirty="0"/>
              <a:t>，无输出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800" b="1" dirty="0"/>
              <a:t>	</a:t>
            </a:r>
            <a:r>
              <a:rPr lang="en-US" altLang="zh-CN" sz="1800" b="1" dirty="0"/>
              <a:t>if(p2)  </a:t>
            </a:r>
            <a:r>
              <a:rPr lang="en-US" altLang="zh-CN" sz="1800" b="1" dirty="0" err="1"/>
              <a:t>cout</a:t>
            </a:r>
            <a:r>
              <a:rPr lang="en-US" altLang="zh-CN" sz="1800" b="1" dirty="0"/>
              <a:t>&lt;&lt;"p2="&lt;&lt;p2&lt;&lt;</a:t>
            </a:r>
            <a:r>
              <a:rPr lang="en-US" altLang="zh-CN" sz="1800" b="1" dirty="0" err="1"/>
              <a:t>endl</a:t>
            </a:r>
            <a:r>
              <a:rPr lang="en-US" altLang="zh-CN" sz="1800" b="1" dirty="0" smtClean="0"/>
              <a:t>;	//</a:t>
            </a:r>
            <a:r>
              <a:rPr lang="zh-CN" altLang="en-US" sz="1800" b="1" dirty="0"/>
              <a:t>输出</a:t>
            </a:r>
            <a:r>
              <a:rPr lang="en-US" altLang="zh-CN" sz="1800" b="1" dirty="0"/>
              <a:t>p2=?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?</a:t>
            </a:r>
            <a:r>
              <a:rPr lang="zh-CN" altLang="en-US" sz="1800" b="1" dirty="0"/>
              <a:t>表示不确定地址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smtClean="0"/>
              <a:t>}</a:t>
            </a:r>
            <a:endParaRPr lang="en-US" altLang="zh-CN" sz="1800" b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</a:rPr>
              <a:t>2.13.3  </a:t>
            </a:r>
            <a:r>
              <a:rPr lang="zh-CN" altLang="zh-CN" sz="3600" b="1" kern="1200" dirty="0">
                <a:solidFill>
                  <a:srgbClr val="C00000"/>
                </a:solidFill>
              </a:rPr>
              <a:t>初始化列表、变量初始化与赋值</a:t>
            </a:r>
            <a:endParaRPr lang="zh-CN" altLang="en-US" sz="3600" b="1" kern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29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325"/>
            <a:ext cx="8748464" cy="84839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</a:rPr>
              <a:t>2.13.4  </a:t>
            </a:r>
            <a:r>
              <a:rPr lang="zh-CN" altLang="zh-CN" sz="3600" b="1" kern="1200" dirty="0">
                <a:solidFill>
                  <a:srgbClr val="C00000"/>
                </a:solidFill>
              </a:rPr>
              <a:t>局部变量与函数返回地址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196752"/>
            <a:ext cx="8496944" cy="5328592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400" b="1" dirty="0">
                <a:solidFill>
                  <a:srgbClr val="0000CC"/>
                </a:solidFill>
              </a:rPr>
              <a:t>【例</a:t>
            </a:r>
            <a:r>
              <a:rPr lang="en-US" altLang="zh-CN" sz="2400" b="1" dirty="0">
                <a:solidFill>
                  <a:srgbClr val="0000CC"/>
                </a:solidFill>
              </a:rPr>
              <a:t>2-37</a:t>
            </a:r>
            <a:r>
              <a:rPr lang="zh-CN" altLang="zh-CN" sz="2400" b="1" dirty="0">
                <a:solidFill>
                  <a:srgbClr val="0000CC"/>
                </a:solidFill>
              </a:rPr>
              <a:t>】 函数</a:t>
            </a:r>
            <a:r>
              <a:rPr lang="en-US" altLang="zh-CN" sz="2400" b="1" dirty="0">
                <a:solidFill>
                  <a:srgbClr val="0000CC"/>
                </a:solidFill>
              </a:rPr>
              <a:t>f1</a:t>
            </a:r>
            <a:r>
              <a:rPr lang="zh-CN" altLang="zh-CN" sz="2400" b="1" dirty="0">
                <a:solidFill>
                  <a:srgbClr val="0000CC"/>
                </a:solidFill>
              </a:rPr>
              <a:t>返回局部对象的引用，会产生不可预知的错误运行值。</a:t>
            </a:r>
          </a:p>
          <a:p>
            <a:pPr marL="0" indent="0">
              <a:buNone/>
            </a:pPr>
            <a:r>
              <a:rPr lang="en-US" altLang="zh-CN" sz="2000" b="1" dirty="0"/>
              <a:t> //Eg2-37.cpp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#include&lt;</a:t>
            </a:r>
            <a:r>
              <a:rPr lang="en-US" altLang="zh-CN" sz="2000" b="1" dirty="0" err="1"/>
              <a:t>iostream</a:t>
            </a:r>
            <a:r>
              <a:rPr lang="en-US" altLang="zh-CN" sz="2000" b="1" dirty="0"/>
              <a:t>&gt;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using namespace </a:t>
            </a:r>
            <a:r>
              <a:rPr lang="en-US" altLang="zh-CN" sz="2000" b="1" dirty="0" err="1"/>
              <a:t>std</a:t>
            </a:r>
            <a:r>
              <a:rPr lang="en-US" altLang="zh-CN" sz="2000" b="1" dirty="0"/>
              <a:t>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int &amp;f1(int x){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  int temp=x;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  return temp;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}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void main(){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  int &amp;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=f1(3);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&lt;&lt;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&lt;&lt;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}</a:t>
            </a:r>
            <a:endParaRPr lang="zh-CN" altLang="zh-CN" sz="2000" b="1" dirty="0"/>
          </a:p>
        </p:txBody>
      </p:sp>
      <p:sp>
        <p:nvSpPr>
          <p:cNvPr id="2" name="对话气泡: 矩形 1"/>
          <p:cNvSpPr/>
          <p:nvPr/>
        </p:nvSpPr>
        <p:spPr>
          <a:xfrm>
            <a:off x="4211960" y="2060848"/>
            <a:ext cx="4176464" cy="2592289"/>
          </a:xfrm>
          <a:prstGeom prst="wedgeRectCallout">
            <a:avLst>
              <a:gd name="adj1" fmla="val -100191"/>
              <a:gd name="adj2" fmla="val 2485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</a:rPr>
              <a:t>VC6.0</a:t>
            </a:r>
            <a:r>
              <a:rPr lang="zh-CN" altLang="en-US" b="1" dirty="0">
                <a:solidFill>
                  <a:schemeClr val="tx1"/>
                </a:solidFill>
              </a:rPr>
              <a:t>程序运行结果</a:t>
            </a:r>
            <a:endParaRPr lang="en-US" altLang="zh-CN" b="1" dirty="0">
              <a:solidFill>
                <a:schemeClr val="tx1"/>
              </a:solidFill>
            </a:endParaRPr>
          </a:p>
          <a:p>
            <a:r>
              <a:rPr lang="en-US" altLang="zh-CN" b="1" dirty="0">
                <a:solidFill>
                  <a:schemeClr val="tx1"/>
                </a:solidFill>
              </a:rPr>
              <a:t>3        4200045                 </a:t>
            </a:r>
          </a:p>
          <a:p>
            <a:r>
              <a:rPr lang="en-US" altLang="zh-CN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b="1" dirty="0">
                <a:solidFill>
                  <a:schemeClr val="tx1"/>
                </a:solidFill>
              </a:rPr>
              <a:t> vs2015</a:t>
            </a:r>
            <a:r>
              <a:rPr lang="zh-CN" altLang="zh-CN" b="1" dirty="0">
                <a:solidFill>
                  <a:schemeClr val="tx1"/>
                </a:solidFill>
              </a:rPr>
              <a:t>中的结果：</a:t>
            </a:r>
            <a:r>
              <a:rPr lang="en-US" altLang="zh-CN" b="1" dirty="0">
                <a:solidFill>
                  <a:schemeClr val="tx1"/>
                </a:solidFill>
              </a:rPr>
              <a:t>  </a:t>
            </a:r>
          </a:p>
          <a:p>
            <a:r>
              <a:rPr lang="en-US" altLang="zh-CN" b="1" dirty="0">
                <a:solidFill>
                  <a:schemeClr val="tx1"/>
                </a:solidFill>
              </a:rPr>
              <a:t>3      1581570872</a:t>
            </a:r>
            <a:endParaRPr lang="zh-CN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sz="2000" b="1" dirty="0">
              <a:solidFill>
                <a:srgbClr val="0000CC"/>
              </a:solidFill>
            </a:endParaRPr>
          </a:p>
          <a:p>
            <a:pPr algn="ctr"/>
            <a:r>
              <a:rPr lang="zh-CN" altLang="en-US" sz="2000" b="1" dirty="0">
                <a:solidFill>
                  <a:srgbClr val="FF0000"/>
                </a:solidFill>
              </a:rPr>
              <a:t>原因是函数返回的临时变量的生存期短于函数调用本身的生存期！</a:t>
            </a:r>
          </a:p>
        </p:txBody>
      </p:sp>
    </p:spTree>
    <p:extLst>
      <p:ext uri="{BB962C8B-B14F-4D97-AF65-F5344CB8AC3E}">
        <p14:creationId xmlns:p14="http://schemas.microsoft.com/office/powerpoint/2010/main" val="253546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24744"/>
            <a:ext cx="8870602" cy="5328592"/>
          </a:xfrm>
        </p:spPr>
        <p:txBody>
          <a:bodyPr/>
          <a:lstStyle/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200" b="1" dirty="0"/>
              <a:t>（</a:t>
            </a:r>
            <a:r>
              <a:rPr lang="en-US" altLang="zh-CN" sz="2200" b="1" dirty="0"/>
              <a:t>2）</a:t>
            </a:r>
            <a:r>
              <a:rPr lang="zh-CN" altLang="en-US" sz="2200" b="1" dirty="0"/>
              <a:t>数组参数与</a:t>
            </a:r>
            <a:r>
              <a:rPr lang="zh-CN" altLang="en-US" sz="2200" b="1" dirty="0" smtClean="0"/>
              <a:t>指针</a:t>
            </a:r>
            <a:r>
              <a:rPr lang="zh-CN" altLang="en-US" sz="2200" b="1" dirty="0"/>
              <a:t>：</a:t>
            </a:r>
            <a:r>
              <a:rPr lang="zh-CN" altLang="zh-CN" sz="2200" b="1" dirty="0" smtClean="0"/>
              <a:t>在</a:t>
            </a:r>
            <a:r>
              <a:rPr lang="en-US" altLang="zh-CN" sz="2200" b="1" dirty="0" smtClean="0"/>
              <a:t> </a:t>
            </a:r>
            <a:r>
              <a:rPr lang="en-US" altLang="zh-CN" sz="2200" b="1" dirty="0"/>
              <a:t>C++</a:t>
            </a:r>
            <a:r>
              <a:rPr lang="zh-CN" altLang="zh-CN" sz="2200" b="1" dirty="0"/>
              <a:t>中，数组永远不会按值传递，它是传递第一个</a:t>
            </a:r>
            <a:r>
              <a:rPr lang="zh-CN" altLang="zh-CN" sz="2200" b="1" dirty="0" smtClean="0"/>
              <a:t>元素</a:t>
            </a:r>
            <a:r>
              <a:rPr lang="zh-CN" altLang="en-US" sz="2200" b="1" dirty="0" smtClean="0"/>
              <a:t>的地址。</a:t>
            </a:r>
            <a:r>
              <a:rPr lang="zh-CN" altLang="en-US" sz="2200" b="1" dirty="0"/>
              <a:t>例如，如下声明 ：</a:t>
            </a:r>
          </a:p>
          <a:p>
            <a:pPr marL="400050" lvl="1" inden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solidFill>
                  <a:srgbClr val="0000CC"/>
                </a:solidFill>
              </a:rPr>
              <a:t>void </a:t>
            </a:r>
            <a:r>
              <a:rPr lang="en-US" altLang="zh-CN" sz="2000" b="1" dirty="0" err="1">
                <a:solidFill>
                  <a:srgbClr val="0000CC"/>
                </a:solidFill>
              </a:rPr>
              <a:t>putValues</a:t>
            </a:r>
            <a:r>
              <a:rPr lang="en-US" altLang="zh-CN" sz="2000" b="1" dirty="0">
                <a:solidFill>
                  <a:srgbClr val="0000CC"/>
                </a:solidFill>
              </a:rPr>
              <a:t>( </a:t>
            </a:r>
            <a:r>
              <a:rPr lang="en-US" altLang="zh-CN" sz="2000" b="1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2000" b="1" dirty="0" smtClean="0">
                <a:solidFill>
                  <a:srgbClr val="0000CC"/>
                </a:solidFill>
              </a:rPr>
              <a:t>[10] </a:t>
            </a:r>
            <a:r>
              <a:rPr lang="en-US" altLang="zh-CN" sz="2000" b="1" dirty="0">
                <a:solidFill>
                  <a:srgbClr val="0000CC"/>
                </a:solidFill>
              </a:rPr>
              <a:t>); </a:t>
            </a:r>
            <a:r>
              <a:rPr lang="zh-CN" altLang="en-US" sz="2000" b="1" dirty="0"/>
              <a:t>被编译器视为  </a:t>
            </a:r>
          </a:p>
          <a:p>
            <a:pPr marL="400050" lvl="1" inden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solidFill>
                  <a:srgbClr val="0000CC"/>
                </a:solidFill>
              </a:rPr>
              <a:t>void </a:t>
            </a:r>
            <a:r>
              <a:rPr lang="en-US" altLang="zh-CN" sz="2000" b="1" dirty="0" err="1">
                <a:solidFill>
                  <a:srgbClr val="0000CC"/>
                </a:solidFill>
              </a:rPr>
              <a:t>putValues</a:t>
            </a:r>
            <a:r>
              <a:rPr lang="en-US" altLang="zh-CN" sz="2000" b="1" dirty="0">
                <a:solidFill>
                  <a:srgbClr val="0000CC"/>
                </a:solidFill>
              </a:rPr>
              <a:t>( int* ); 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200" b="1" dirty="0"/>
              <a:t>数组的长度与参数声明无关。下列三个声明是等价的： </a:t>
            </a:r>
          </a:p>
          <a:p>
            <a:pPr marL="400050" lvl="1" inden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solidFill>
                  <a:srgbClr val="0000CC"/>
                </a:solidFill>
              </a:rPr>
              <a:t>void </a:t>
            </a:r>
            <a:r>
              <a:rPr lang="en-US" altLang="zh-CN" sz="2000" b="1" dirty="0" err="1">
                <a:solidFill>
                  <a:srgbClr val="0000CC"/>
                </a:solidFill>
              </a:rPr>
              <a:t>putValues</a:t>
            </a:r>
            <a:r>
              <a:rPr lang="en-US" altLang="zh-CN" sz="2000" b="1" dirty="0">
                <a:solidFill>
                  <a:srgbClr val="0000CC"/>
                </a:solidFill>
              </a:rPr>
              <a:t>( int* ); </a:t>
            </a:r>
          </a:p>
          <a:p>
            <a:pPr marL="400050" lvl="1" inden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solidFill>
                  <a:srgbClr val="0000CC"/>
                </a:solidFill>
              </a:rPr>
              <a:t>void </a:t>
            </a:r>
            <a:r>
              <a:rPr lang="en-US" altLang="zh-CN" sz="2000" b="1" dirty="0" err="1">
                <a:solidFill>
                  <a:srgbClr val="0000CC"/>
                </a:solidFill>
              </a:rPr>
              <a:t>putValues</a:t>
            </a:r>
            <a:r>
              <a:rPr lang="en-US" altLang="zh-CN" sz="2000" b="1" dirty="0">
                <a:solidFill>
                  <a:srgbClr val="0000CC"/>
                </a:solidFill>
              </a:rPr>
              <a:t>( </a:t>
            </a:r>
            <a:r>
              <a:rPr lang="en-US" altLang="zh-CN" sz="2000" b="1" dirty="0" err="1">
                <a:solidFill>
                  <a:srgbClr val="0000CC"/>
                </a:solidFill>
              </a:rPr>
              <a:t>int</a:t>
            </a:r>
            <a:r>
              <a:rPr lang="en-US" altLang="zh-CN" sz="2000" b="1" dirty="0">
                <a:solidFill>
                  <a:srgbClr val="0000CC"/>
                </a:solidFill>
              </a:rPr>
              <a:t>[] ); </a:t>
            </a:r>
          </a:p>
          <a:p>
            <a:pPr marL="400050" lvl="1" inden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solidFill>
                  <a:srgbClr val="0000CC"/>
                </a:solidFill>
              </a:rPr>
              <a:t>void </a:t>
            </a:r>
            <a:r>
              <a:rPr lang="en-US" altLang="zh-CN" sz="2000" b="1" dirty="0" err="1">
                <a:solidFill>
                  <a:srgbClr val="0000CC"/>
                </a:solidFill>
              </a:rPr>
              <a:t>putValues</a:t>
            </a:r>
            <a:r>
              <a:rPr lang="en-US" altLang="zh-CN" sz="2000" b="1" dirty="0">
                <a:solidFill>
                  <a:srgbClr val="0000CC"/>
                </a:solidFill>
              </a:rPr>
              <a:t>( </a:t>
            </a:r>
            <a:r>
              <a:rPr lang="en-US" altLang="zh-CN" sz="2000" b="1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2000" b="1" dirty="0" smtClean="0">
                <a:solidFill>
                  <a:srgbClr val="0000CC"/>
                </a:solidFill>
              </a:rPr>
              <a:t>[10] </a:t>
            </a:r>
            <a:r>
              <a:rPr lang="en-US" altLang="zh-CN" sz="2000" b="1" dirty="0">
                <a:solidFill>
                  <a:srgbClr val="0000CC"/>
                </a:solidFill>
              </a:rPr>
              <a:t>); 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200" b="1" dirty="0"/>
              <a:t>因此，常用下面的方式定义数组参数</a:t>
            </a:r>
            <a:endParaRPr lang="en-US" altLang="zh-CN" sz="2200" b="1" dirty="0"/>
          </a:p>
          <a:p>
            <a:pPr marL="400050" lvl="1" inden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US" altLang="zh-CN" sz="2000" b="1" dirty="0"/>
              <a:t>void </a:t>
            </a:r>
            <a:r>
              <a:rPr lang="en-US" altLang="zh-CN" sz="2000" b="1" dirty="0" err="1"/>
              <a:t>putValues</a:t>
            </a:r>
            <a:r>
              <a:rPr lang="en-US" altLang="zh-CN" sz="2000" b="1" dirty="0"/>
              <a:t>( int[], int size );</a:t>
            </a:r>
          </a:p>
          <a:p>
            <a:pPr marL="400050" lvl="1" inden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US" altLang="zh-CN" sz="2000" b="1" dirty="0"/>
              <a:t>void </a:t>
            </a:r>
            <a:r>
              <a:rPr lang="en-US" altLang="zh-CN" sz="2000" b="1" dirty="0" err="1"/>
              <a:t>putValues</a:t>
            </a:r>
            <a:r>
              <a:rPr lang="en-US" altLang="zh-CN" sz="2000" b="1" dirty="0"/>
              <a:t>( int *a, int size </a:t>
            </a:r>
            <a:r>
              <a:rPr lang="en-US" altLang="zh-CN" sz="2000" b="1" dirty="0" smtClean="0"/>
              <a:t>);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</a:rPr>
              <a:t>2.9.2  </a:t>
            </a:r>
            <a:r>
              <a:rPr lang="zh-CN" altLang="zh-CN" sz="3600" b="1" dirty="0">
                <a:solidFill>
                  <a:srgbClr val="C00000"/>
                </a:solidFill>
              </a:rPr>
              <a:t>函数参数传递的类型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30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96925" y="127794"/>
            <a:ext cx="7519988" cy="78025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</a:rPr>
              <a:t>2.14  </a:t>
            </a:r>
            <a:r>
              <a:rPr lang="zh-CN" altLang="zh-CN" sz="3600" b="1" kern="1200" dirty="0">
                <a:solidFill>
                  <a:srgbClr val="C00000"/>
                </a:solidFill>
              </a:rPr>
              <a:t>文件输入和输出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62845"/>
            <a:ext cx="8712968" cy="203986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rgbClr val="0000CC"/>
                </a:solidFill>
              </a:rPr>
              <a:t>1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. 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文件</a:t>
            </a:r>
            <a:r>
              <a:rPr lang="zh-CN" altLang="en-US" sz="2400" b="1" dirty="0">
                <a:solidFill>
                  <a:srgbClr val="0000CC"/>
                </a:solidFill>
              </a:rPr>
              <a:t>数据读取基理</a:t>
            </a:r>
          </a:p>
          <a:p>
            <a:pPr lvl="1" eaLnBrk="1" hangingPunct="1"/>
            <a:r>
              <a:rPr lang="zh-CN" altLang="en-US" sz="2200" b="1" dirty="0"/>
              <a:t>程序与文件的数据交换方法同它与标准输入</a:t>
            </a:r>
            <a:r>
              <a:rPr lang="en-US" altLang="zh-CN" sz="2200" b="1" dirty="0"/>
              <a:t>/</a:t>
            </a:r>
            <a:r>
              <a:rPr lang="zh-CN" altLang="en-US" sz="2200" b="1" dirty="0"/>
              <a:t>输出设备的数据交换方法</a:t>
            </a:r>
            <a:r>
              <a:rPr lang="zh-CN" altLang="en-US" sz="2200" b="1" dirty="0" smtClean="0"/>
              <a:t>相同。</a:t>
            </a:r>
            <a:endParaRPr lang="en-US" altLang="zh-CN" sz="2200" b="1" dirty="0" smtClean="0"/>
          </a:p>
          <a:p>
            <a:pPr lvl="1" eaLnBrk="1" hangingPunct="1"/>
            <a:r>
              <a:rPr lang="zh-CN" altLang="en-US" sz="2200" b="1" dirty="0" smtClean="0"/>
              <a:t>从</a:t>
            </a:r>
            <a:r>
              <a:rPr lang="zh-CN" altLang="en-US" sz="2200" b="1" dirty="0"/>
              <a:t>文件读取数据与从键盘输入数据的方法相似，将数据写入文件与将数据输出到显示器的方法相似。</a:t>
            </a:r>
            <a:endParaRPr lang="zh-CN" altLang="en-US" sz="2200" dirty="0"/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3496318" y="3645272"/>
            <a:ext cx="2089150" cy="115252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内存变量</a:t>
            </a:r>
          </a:p>
        </p:txBody>
      </p:sp>
      <p:sp>
        <p:nvSpPr>
          <p:cNvPr id="31749" name="Rectangle 6"/>
          <p:cNvSpPr>
            <a:spLocks noChangeArrowheads="1"/>
          </p:cNvSpPr>
          <p:nvPr/>
        </p:nvSpPr>
        <p:spPr bwMode="auto">
          <a:xfrm>
            <a:off x="2561281" y="5516934"/>
            <a:ext cx="1582737" cy="93662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显示器</a:t>
            </a:r>
          </a:p>
        </p:txBody>
      </p:sp>
      <p:sp>
        <p:nvSpPr>
          <p:cNvPr id="31750" name="Oval 8"/>
          <p:cNvSpPr>
            <a:spLocks noChangeArrowheads="1"/>
          </p:cNvSpPr>
          <p:nvPr/>
        </p:nvSpPr>
        <p:spPr bwMode="auto">
          <a:xfrm>
            <a:off x="6160143" y="4724772"/>
            <a:ext cx="2017713" cy="165576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磁盘文件</a:t>
            </a:r>
          </a:p>
        </p:txBody>
      </p:sp>
      <p:sp>
        <p:nvSpPr>
          <p:cNvPr id="31751" name="Rectangle 9"/>
          <p:cNvSpPr>
            <a:spLocks noChangeArrowheads="1"/>
          </p:cNvSpPr>
          <p:nvPr/>
        </p:nvSpPr>
        <p:spPr bwMode="auto">
          <a:xfrm>
            <a:off x="761056" y="4077072"/>
            <a:ext cx="1441450" cy="57626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键盘</a:t>
            </a:r>
          </a:p>
        </p:txBody>
      </p:sp>
      <p:sp>
        <p:nvSpPr>
          <p:cNvPr id="31752" name="Line 10"/>
          <p:cNvSpPr>
            <a:spLocks noChangeShapeType="1"/>
          </p:cNvSpPr>
          <p:nvPr/>
        </p:nvSpPr>
        <p:spPr bwMode="auto">
          <a:xfrm>
            <a:off x="2200917" y="4331866"/>
            <a:ext cx="12954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3" name="Line 11"/>
          <p:cNvSpPr>
            <a:spLocks noChangeShapeType="1"/>
          </p:cNvSpPr>
          <p:nvPr/>
        </p:nvSpPr>
        <p:spPr bwMode="auto">
          <a:xfrm flipH="1">
            <a:off x="3351856" y="4796209"/>
            <a:ext cx="792162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4" name="Line 12"/>
          <p:cNvSpPr>
            <a:spLocks noChangeShapeType="1"/>
          </p:cNvSpPr>
          <p:nvPr/>
        </p:nvSpPr>
        <p:spPr bwMode="auto">
          <a:xfrm flipH="1" flipV="1">
            <a:off x="5656906" y="4292972"/>
            <a:ext cx="1008062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5" name="Line 13"/>
          <p:cNvSpPr>
            <a:spLocks noChangeShapeType="1"/>
          </p:cNvSpPr>
          <p:nvPr/>
        </p:nvSpPr>
        <p:spPr bwMode="auto">
          <a:xfrm>
            <a:off x="5369568" y="4724772"/>
            <a:ext cx="8636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6" name="Text Box 14"/>
          <p:cNvSpPr txBox="1">
            <a:spLocks noChangeArrowheads="1"/>
          </p:cNvSpPr>
          <p:nvPr/>
        </p:nvSpPr>
        <p:spPr bwMode="auto">
          <a:xfrm>
            <a:off x="2200917" y="3965153"/>
            <a:ext cx="12239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 i="1" dirty="0" err="1"/>
              <a:t>istream</a:t>
            </a:r>
            <a:endParaRPr lang="en-US" altLang="zh-CN" sz="1800" b="1" i="1" dirty="0"/>
          </a:p>
        </p:txBody>
      </p:sp>
      <p:sp>
        <p:nvSpPr>
          <p:cNvPr id="31757" name="Text Box 15"/>
          <p:cNvSpPr txBox="1">
            <a:spLocks noChangeArrowheads="1"/>
          </p:cNvSpPr>
          <p:nvPr/>
        </p:nvSpPr>
        <p:spPr bwMode="auto">
          <a:xfrm>
            <a:off x="2777181" y="4869234"/>
            <a:ext cx="1079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 i="1"/>
              <a:t>ostream</a:t>
            </a:r>
          </a:p>
        </p:txBody>
      </p:sp>
      <p:sp>
        <p:nvSpPr>
          <p:cNvPr id="31758" name="Text Box 16"/>
          <p:cNvSpPr txBox="1">
            <a:spLocks noChangeArrowheads="1"/>
          </p:cNvSpPr>
          <p:nvPr/>
        </p:nvSpPr>
        <p:spPr bwMode="auto">
          <a:xfrm>
            <a:off x="6017268" y="4221534"/>
            <a:ext cx="12239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 i="1"/>
              <a:t>ifstream</a:t>
            </a:r>
          </a:p>
        </p:txBody>
      </p:sp>
      <p:sp>
        <p:nvSpPr>
          <p:cNvPr id="31759" name="Text Box 17"/>
          <p:cNvSpPr txBox="1">
            <a:spLocks noChangeArrowheads="1"/>
          </p:cNvSpPr>
          <p:nvPr/>
        </p:nvSpPr>
        <p:spPr bwMode="auto">
          <a:xfrm>
            <a:off x="4720281" y="4940672"/>
            <a:ext cx="12239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 i="1"/>
              <a:t>ofstream</a:t>
            </a:r>
          </a:p>
        </p:txBody>
      </p:sp>
    </p:spTree>
    <p:extLst>
      <p:ext uri="{BB962C8B-B14F-4D97-AF65-F5344CB8AC3E}">
        <p14:creationId xmlns:p14="http://schemas.microsoft.com/office/powerpoint/2010/main" val="326959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内容占位符 2"/>
          <p:cNvSpPr>
            <a:spLocks noGrp="1"/>
          </p:cNvSpPr>
          <p:nvPr>
            <p:ph idx="1"/>
          </p:nvPr>
        </p:nvSpPr>
        <p:spPr>
          <a:xfrm>
            <a:off x="318356" y="1196752"/>
            <a:ext cx="8507288" cy="543977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 smtClean="0">
                <a:solidFill>
                  <a:srgbClr val="0000CC"/>
                </a:solidFill>
              </a:rPr>
              <a:t>2. 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输出</a:t>
            </a:r>
            <a:r>
              <a:rPr lang="zh-CN" altLang="en-US" sz="2400" b="1" dirty="0">
                <a:solidFill>
                  <a:srgbClr val="0000CC"/>
                </a:solidFill>
              </a:rPr>
              <a:t>重定向</a:t>
            </a:r>
            <a:endParaRPr lang="en-US" altLang="zh-CN" sz="2400" b="1" dirty="0">
              <a:solidFill>
                <a:srgbClr val="0000CC"/>
              </a:solidFill>
            </a:endParaRPr>
          </a:p>
          <a:p>
            <a:pPr lvl="1"/>
            <a:r>
              <a:rPr lang="zh-CN" altLang="en-US" sz="2200" b="1" dirty="0"/>
              <a:t>数据输出到文件和输出到显示器、打印机的原理和操作方法完全相同</a:t>
            </a:r>
            <a:r>
              <a:rPr lang="zh-CN" altLang="en-US" sz="2200" b="1" dirty="0" smtClean="0"/>
              <a:t>。</a:t>
            </a:r>
            <a:endParaRPr lang="en-US" altLang="zh-CN" sz="2200" b="1" dirty="0" smtClean="0"/>
          </a:p>
          <a:p>
            <a:pPr lvl="1"/>
            <a:r>
              <a:rPr lang="zh-CN" altLang="en-US" sz="2200" b="1" dirty="0" smtClean="0"/>
              <a:t>下面</a:t>
            </a:r>
            <a:r>
              <a:rPr lang="zh-CN" altLang="en-US" sz="2200" b="1" dirty="0"/>
              <a:t>的例子将输出到显示器的</a:t>
            </a:r>
            <a:r>
              <a:rPr lang="en-US" altLang="zh-CN" sz="2200" b="1" dirty="0" err="1"/>
              <a:t>cout</a:t>
            </a:r>
            <a:r>
              <a:rPr lang="zh-CN" altLang="en-US" sz="2200" b="1" dirty="0"/>
              <a:t>重定向对</a:t>
            </a:r>
            <a:r>
              <a:rPr lang="en-US" altLang="zh-CN" sz="2200" b="1" dirty="0"/>
              <a:t>C</a:t>
            </a:r>
            <a:r>
              <a:rPr lang="zh-CN" altLang="en-US" sz="2200" b="1" dirty="0"/>
              <a:t>盘</a:t>
            </a:r>
            <a:r>
              <a:rPr lang="en-US" altLang="zh-CN" sz="2200" b="1" dirty="0" err="1"/>
              <a:t>dk</a:t>
            </a:r>
            <a:r>
              <a:rPr lang="zh-CN" altLang="en-US" sz="2200" b="1" dirty="0"/>
              <a:t>目录下的指定文件</a:t>
            </a:r>
            <a:r>
              <a:rPr lang="en-US" altLang="zh-CN" sz="2200" b="1" dirty="0"/>
              <a:t>a.txt</a:t>
            </a:r>
            <a:r>
              <a:rPr lang="zh-CN" altLang="en-US" sz="2200" b="1" dirty="0"/>
              <a:t>就是一个例证。</a:t>
            </a:r>
            <a:endParaRPr lang="en-US" altLang="zh-CN" sz="2200" b="1" dirty="0"/>
          </a:p>
          <a:p>
            <a:pPr marL="0" indent="0">
              <a:buFontTx/>
              <a:buNone/>
            </a:pPr>
            <a:r>
              <a:rPr lang="en-US" altLang="zh-CN" sz="1600" b="1" dirty="0">
                <a:solidFill>
                  <a:srgbClr val="FF0000"/>
                </a:solidFill>
              </a:rPr>
              <a:t>#include&lt;</a:t>
            </a:r>
            <a:r>
              <a:rPr lang="en-US" altLang="zh-CN" sz="1600" b="1" dirty="0" err="1">
                <a:solidFill>
                  <a:srgbClr val="FF0000"/>
                </a:solidFill>
              </a:rPr>
              <a:t>fstream</a:t>
            </a:r>
            <a:r>
              <a:rPr lang="en-US" altLang="zh-CN" sz="1600" b="1" dirty="0">
                <a:solidFill>
                  <a:srgbClr val="FF0000"/>
                </a:solidFill>
              </a:rPr>
              <a:t>&gt;    </a:t>
            </a:r>
          </a:p>
          <a:p>
            <a:pPr marL="0" indent="0">
              <a:buFontTx/>
              <a:buNone/>
            </a:pPr>
            <a:r>
              <a:rPr lang="en-US" altLang="zh-CN" sz="1600" b="1" dirty="0"/>
              <a:t>#include&lt;</a:t>
            </a:r>
            <a:r>
              <a:rPr lang="en-US" altLang="zh-CN" sz="1600" b="1" dirty="0" err="1"/>
              <a:t>iomanip</a:t>
            </a:r>
            <a:r>
              <a:rPr lang="en-US" altLang="zh-CN" sz="1600" b="1" dirty="0"/>
              <a:t>&gt;</a:t>
            </a:r>
          </a:p>
          <a:p>
            <a:pPr marL="0" indent="0">
              <a:buFontTx/>
              <a:buNone/>
            </a:pPr>
            <a:r>
              <a:rPr lang="en-US" altLang="zh-CN" sz="1600" b="1" dirty="0">
                <a:solidFill>
                  <a:srgbClr val="FF0000"/>
                </a:solidFill>
              </a:rPr>
              <a:t>using namespace </a:t>
            </a:r>
            <a:r>
              <a:rPr lang="en-US" altLang="zh-CN" sz="1600" b="1" dirty="0" err="1">
                <a:solidFill>
                  <a:srgbClr val="FF0000"/>
                </a:solidFill>
              </a:rPr>
              <a:t>std</a:t>
            </a:r>
            <a:r>
              <a:rPr lang="en-US" altLang="zh-CN" sz="1600" b="1" dirty="0">
                <a:solidFill>
                  <a:srgbClr val="FF0000"/>
                </a:solidFill>
              </a:rPr>
              <a:t>;</a:t>
            </a:r>
          </a:p>
          <a:p>
            <a:pPr marL="0" indent="0">
              <a:buFontTx/>
              <a:buNone/>
            </a:pPr>
            <a:r>
              <a:rPr lang="en-US" altLang="zh-CN" sz="1600" b="1" dirty="0"/>
              <a:t>void main(){</a:t>
            </a:r>
          </a:p>
          <a:p>
            <a:pPr marL="400050" lvl="1" indent="0">
              <a:buFontTx/>
              <a:buNone/>
            </a:pPr>
            <a:r>
              <a:rPr lang="en-US" altLang="zh-CN" sz="1600" b="1" dirty="0" err="1"/>
              <a:t>ofstream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cout</a:t>
            </a:r>
            <a:r>
              <a:rPr lang="en-US" altLang="zh-CN" sz="1600" b="1" dirty="0"/>
              <a:t>("c:\\dk\\a.txt");</a:t>
            </a:r>
          </a:p>
          <a:p>
            <a:pPr marL="400050" lvl="1" indent="0">
              <a:buFontTx/>
              <a:buNone/>
            </a:pPr>
            <a:r>
              <a:rPr lang="en-US" altLang="zh-CN" sz="1600" b="1" dirty="0" err="1"/>
              <a:t>cout</a:t>
            </a:r>
            <a:r>
              <a:rPr lang="en-US" altLang="zh-CN" sz="1600" b="1" dirty="0"/>
              <a:t>&lt;&lt;"123456781234567812345678"&lt;&lt;</a:t>
            </a:r>
            <a:r>
              <a:rPr lang="en-US" altLang="zh-CN" sz="1600" b="1" dirty="0" err="1"/>
              <a:t>endl</a:t>
            </a:r>
            <a:r>
              <a:rPr lang="en-US" altLang="zh-CN" sz="1600" b="1" dirty="0"/>
              <a:t>;    </a:t>
            </a:r>
          </a:p>
          <a:p>
            <a:pPr marL="400050" lvl="1" indent="0">
              <a:buFontTx/>
              <a:buNone/>
            </a:pPr>
            <a:r>
              <a:rPr lang="en-US" altLang="zh-CN" sz="1600" b="1" dirty="0" err="1"/>
              <a:t>cout</a:t>
            </a:r>
            <a:r>
              <a:rPr lang="en-US" altLang="zh-CN" sz="1600" b="1" dirty="0"/>
              <a:t>&lt;&lt;</a:t>
            </a:r>
            <a:r>
              <a:rPr lang="en-US" altLang="zh-CN" sz="1600" b="1" dirty="0" err="1"/>
              <a:t>setw</a:t>
            </a:r>
            <a:r>
              <a:rPr lang="en-US" altLang="zh-CN" sz="1600" b="1" dirty="0"/>
              <a:t>(8)&lt;&lt;123&lt;&lt;</a:t>
            </a:r>
            <a:r>
              <a:rPr lang="en-US" altLang="zh-CN" sz="1600" b="1" dirty="0" err="1"/>
              <a:t>setw</a:t>
            </a:r>
            <a:r>
              <a:rPr lang="en-US" altLang="zh-CN" sz="1600" b="1" dirty="0"/>
              <a:t>(8)&lt;&lt;456&lt;&lt;</a:t>
            </a:r>
            <a:r>
              <a:rPr lang="en-US" altLang="zh-CN" sz="1600" b="1" dirty="0" err="1"/>
              <a:t>setw</a:t>
            </a:r>
            <a:r>
              <a:rPr lang="en-US" altLang="zh-CN" sz="1600" b="1" dirty="0"/>
              <a:t>(8)&lt;&lt;789&lt;&lt;</a:t>
            </a:r>
            <a:r>
              <a:rPr lang="en-US" altLang="zh-CN" sz="1600" b="1" dirty="0" err="1"/>
              <a:t>endl</a:t>
            </a:r>
            <a:r>
              <a:rPr lang="en-US" altLang="zh-CN" sz="1600" b="1" dirty="0"/>
              <a:t>; </a:t>
            </a:r>
          </a:p>
          <a:p>
            <a:pPr marL="400050" lvl="1" indent="0">
              <a:buFontTx/>
              <a:buNone/>
            </a:pPr>
            <a:r>
              <a:rPr lang="en-US" altLang="zh-CN" sz="1600" b="1" dirty="0" err="1"/>
              <a:t>cout.fill</a:t>
            </a:r>
            <a:r>
              <a:rPr lang="en-US" altLang="zh-CN" sz="1600" b="1" dirty="0"/>
              <a:t>('@');                                                           </a:t>
            </a:r>
          </a:p>
          <a:p>
            <a:pPr marL="400050" lvl="1" indent="0">
              <a:buFontTx/>
              <a:buNone/>
            </a:pPr>
            <a:r>
              <a:rPr lang="en-US" altLang="zh-CN" sz="1600" b="1" dirty="0" err="1"/>
              <a:t>cout</a:t>
            </a:r>
            <a:r>
              <a:rPr lang="en-US" altLang="zh-CN" sz="1600" b="1" dirty="0"/>
              <a:t>&lt;&lt;</a:t>
            </a:r>
            <a:r>
              <a:rPr lang="en-US" altLang="zh-CN" sz="1600" b="1" dirty="0" err="1"/>
              <a:t>setw</a:t>
            </a:r>
            <a:r>
              <a:rPr lang="en-US" altLang="zh-CN" sz="1600" b="1" dirty="0"/>
              <a:t>(8)&lt;&lt;123&lt;&lt;</a:t>
            </a:r>
            <a:r>
              <a:rPr lang="en-US" altLang="zh-CN" sz="1600" b="1" dirty="0" err="1"/>
              <a:t>setw</a:t>
            </a:r>
            <a:r>
              <a:rPr lang="en-US" altLang="zh-CN" sz="1600" b="1" dirty="0"/>
              <a:t>(8)&lt;&lt;456&lt;&lt;</a:t>
            </a:r>
            <a:r>
              <a:rPr lang="en-US" altLang="zh-CN" sz="1600" b="1" dirty="0" err="1"/>
              <a:t>setw</a:t>
            </a:r>
            <a:r>
              <a:rPr lang="en-US" altLang="zh-CN" sz="1600" b="1" dirty="0"/>
              <a:t>(8)&lt;&lt;789&lt;&lt;</a:t>
            </a:r>
            <a:r>
              <a:rPr lang="en-US" altLang="zh-CN" sz="1600" b="1" dirty="0" err="1"/>
              <a:t>endl</a:t>
            </a:r>
            <a:r>
              <a:rPr lang="en-US" altLang="zh-CN" sz="1600" b="1" dirty="0"/>
              <a:t>;</a:t>
            </a:r>
          </a:p>
          <a:p>
            <a:pPr marL="400050" lvl="1" indent="0">
              <a:buFontTx/>
              <a:buNone/>
            </a:pPr>
            <a:r>
              <a:rPr lang="en-US" altLang="zh-CN" sz="1600" b="1" dirty="0" err="1"/>
              <a:t>cout</a:t>
            </a:r>
            <a:r>
              <a:rPr lang="en-US" altLang="zh-CN" sz="1600" b="1" dirty="0"/>
              <a:t>&lt;&lt;</a:t>
            </a:r>
            <a:r>
              <a:rPr lang="en-US" altLang="zh-CN" sz="1600" b="1" dirty="0" err="1"/>
              <a:t>setfill</a:t>
            </a:r>
            <a:r>
              <a:rPr lang="en-US" altLang="zh-CN" sz="1600" b="1" dirty="0"/>
              <a:t>('^');                                                  </a:t>
            </a:r>
          </a:p>
          <a:p>
            <a:pPr marL="400050" lvl="1" indent="0">
              <a:buFontTx/>
              <a:buNone/>
            </a:pPr>
            <a:r>
              <a:rPr lang="en-US" altLang="zh-CN" sz="1600" b="1" dirty="0" err="1"/>
              <a:t>cout</a:t>
            </a:r>
            <a:r>
              <a:rPr lang="en-US" altLang="zh-CN" sz="1600" b="1" dirty="0"/>
              <a:t>&lt;&lt;</a:t>
            </a:r>
            <a:r>
              <a:rPr lang="en-US" altLang="zh-CN" sz="1600" b="1" dirty="0" err="1"/>
              <a:t>setw</a:t>
            </a:r>
            <a:r>
              <a:rPr lang="en-US" altLang="zh-CN" sz="1600" b="1" dirty="0"/>
              <a:t>(8)&lt;&lt;123&lt;&lt;</a:t>
            </a:r>
            <a:r>
              <a:rPr lang="en-US" altLang="zh-CN" sz="1600" b="1" dirty="0" err="1"/>
              <a:t>setw</a:t>
            </a:r>
            <a:r>
              <a:rPr lang="en-US" altLang="zh-CN" sz="1600" b="1" dirty="0"/>
              <a:t>(8)&lt;&lt;456&lt;&lt;</a:t>
            </a:r>
            <a:r>
              <a:rPr lang="en-US" altLang="zh-CN" sz="1600" b="1" dirty="0" err="1"/>
              <a:t>setw</a:t>
            </a:r>
            <a:r>
              <a:rPr lang="en-US" altLang="zh-CN" sz="1600" b="1" dirty="0"/>
              <a:t>(8)&lt;&lt;789&lt;&lt;</a:t>
            </a:r>
            <a:r>
              <a:rPr lang="en-US" altLang="zh-CN" sz="1600" b="1" dirty="0" err="1"/>
              <a:t>endl</a:t>
            </a:r>
            <a:r>
              <a:rPr lang="en-US" altLang="zh-CN" sz="1600" b="1" dirty="0"/>
              <a:t>; </a:t>
            </a:r>
          </a:p>
          <a:p>
            <a:pPr marL="0" indent="0">
              <a:buFontTx/>
              <a:buNone/>
            </a:pPr>
            <a:r>
              <a:rPr lang="en-US" altLang="zh-CN" sz="1600" b="1" dirty="0"/>
              <a:t>}</a:t>
            </a:r>
          </a:p>
          <a:p>
            <a:pPr marL="0" indent="0">
              <a:buFontTx/>
              <a:buNone/>
            </a:pPr>
            <a:endParaRPr lang="zh-CN" altLang="en-US" sz="2000" dirty="0"/>
          </a:p>
          <a:p>
            <a:pPr marL="0" indent="0">
              <a:buFontTx/>
              <a:buNone/>
            </a:pPr>
            <a:endParaRPr lang="zh-CN" altLang="en-US" sz="20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</a:rPr>
              <a:t>2.14  </a:t>
            </a:r>
            <a:r>
              <a:rPr lang="zh-CN" altLang="zh-CN" sz="3600" b="1" kern="1200" dirty="0">
                <a:solidFill>
                  <a:srgbClr val="C00000"/>
                </a:solidFill>
              </a:rPr>
              <a:t>文件输入和输出</a:t>
            </a:r>
          </a:p>
        </p:txBody>
      </p:sp>
    </p:spTree>
    <p:extLst>
      <p:ext uri="{BB962C8B-B14F-4D97-AF65-F5344CB8AC3E}">
        <p14:creationId xmlns:p14="http://schemas.microsoft.com/office/powerpoint/2010/main" val="51343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7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7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524" y="1124744"/>
            <a:ext cx="8568952" cy="547260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rgbClr val="0000CC"/>
                </a:solidFill>
              </a:rPr>
              <a:t>3. 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文件</a:t>
            </a:r>
            <a:r>
              <a:rPr lang="zh-CN" altLang="en-US" sz="2400" b="1" dirty="0">
                <a:solidFill>
                  <a:srgbClr val="0000CC"/>
                </a:solidFill>
              </a:rPr>
              <a:t>操作方法</a:t>
            </a:r>
          </a:p>
          <a:p>
            <a:pPr>
              <a:buFontTx/>
              <a:buNone/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）在程序中包含头文件</a:t>
            </a:r>
            <a:r>
              <a:rPr lang="en-US" altLang="zh-CN" sz="2000" b="1" dirty="0" err="1"/>
              <a:t>fstream</a:t>
            </a:r>
            <a:endParaRPr lang="en-US" altLang="zh-CN" sz="2000" b="1" dirty="0"/>
          </a:p>
          <a:p>
            <a:pPr lvl="2"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#include &lt;</a:t>
            </a:r>
            <a:r>
              <a:rPr lang="en-US" altLang="zh-CN" sz="2000" b="1" dirty="0" err="1">
                <a:solidFill>
                  <a:srgbClr val="FF0000"/>
                </a:solidFill>
              </a:rPr>
              <a:t>fstream</a:t>
            </a:r>
            <a:r>
              <a:rPr lang="en-US" altLang="zh-CN" sz="2000" b="1" dirty="0">
                <a:solidFill>
                  <a:srgbClr val="FF0000"/>
                </a:solidFill>
              </a:rPr>
              <a:t>&gt;;</a:t>
            </a:r>
          </a:p>
          <a:p>
            <a:pPr>
              <a:buFontTx/>
              <a:buNone/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）定义文件流变量</a:t>
            </a:r>
          </a:p>
          <a:p>
            <a:pPr lvl="2">
              <a:buFontTx/>
              <a:buNone/>
            </a:pPr>
            <a:r>
              <a:rPr lang="en-US" altLang="zh-CN" sz="2000" b="1" dirty="0" err="1">
                <a:solidFill>
                  <a:srgbClr val="FF0000"/>
                </a:solidFill>
              </a:rPr>
              <a:t>ifstream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</a:rPr>
              <a:t>inData</a:t>
            </a:r>
            <a:r>
              <a:rPr lang="en-US" altLang="zh-CN" sz="2000" b="1" dirty="0">
                <a:solidFill>
                  <a:srgbClr val="FF0000"/>
                </a:solidFill>
              </a:rPr>
              <a:t>;</a:t>
            </a:r>
            <a:r>
              <a:rPr lang="en-US" altLang="zh-CN" sz="2000" b="1" dirty="0"/>
              <a:t>	</a:t>
            </a:r>
            <a:r>
              <a:rPr lang="en-US" altLang="zh-CN" sz="2000" b="1" dirty="0" smtClean="0"/>
              <a:t>	//</a:t>
            </a:r>
            <a:r>
              <a:rPr lang="zh-CN" altLang="en-US" sz="2000" b="1" dirty="0"/>
              <a:t>定义输入文件流变量</a:t>
            </a:r>
          </a:p>
          <a:p>
            <a:pPr lvl="2">
              <a:buFontTx/>
              <a:buNone/>
            </a:pPr>
            <a:r>
              <a:rPr lang="en-US" altLang="zh-CN" sz="2000" b="1" dirty="0" err="1">
                <a:solidFill>
                  <a:srgbClr val="FF0000"/>
                </a:solidFill>
              </a:rPr>
              <a:t>ofstream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</a:rPr>
              <a:t>outData</a:t>
            </a:r>
            <a:r>
              <a:rPr lang="en-US" altLang="zh-CN" sz="2000" b="1" dirty="0">
                <a:solidFill>
                  <a:srgbClr val="FF0000"/>
                </a:solidFill>
              </a:rPr>
              <a:t>;</a:t>
            </a:r>
            <a:r>
              <a:rPr lang="en-US" altLang="zh-CN" sz="2000" b="1" dirty="0"/>
              <a:t>	　　　</a:t>
            </a:r>
            <a:r>
              <a:rPr lang="en-US" altLang="zh-CN" sz="2000" b="1" dirty="0" smtClean="0"/>
              <a:t>	//</a:t>
            </a:r>
            <a:r>
              <a:rPr lang="zh-CN" altLang="en-US" sz="2000" b="1" dirty="0"/>
              <a:t>定义输出文件流变量</a:t>
            </a:r>
          </a:p>
          <a:p>
            <a:pPr>
              <a:buFontTx/>
              <a:buNone/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）将文件流变量与磁盘文件关联起来</a:t>
            </a:r>
          </a:p>
          <a:p>
            <a:pPr lvl="2">
              <a:buFontTx/>
              <a:buNone/>
            </a:pPr>
            <a:r>
              <a:rPr lang="en-US" altLang="zh-CN" sz="2000" b="1" dirty="0" err="1">
                <a:solidFill>
                  <a:srgbClr val="FF0000"/>
                </a:solidFill>
              </a:rPr>
              <a:t>inData.open</a:t>
            </a:r>
            <a:r>
              <a:rPr lang="en-US" altLang="zh-CN" sz="2000" b="1" dirty="0">
                <a:solidFill>
                  <a:srgbClr val="FF0000"/>
                </a:solidFill>
              </a:rPr>
              <a:t>(filename</a:t>
            </a:r>
            <a:r>
              <a:rPr lang="zh-CN" altLang="en-US" sz="2000" b="1" dirty="0">
                <a:solidFill>
                  <a:srgbClr val="FF0000"/>
                </a:solidFill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</a:rPr>
              <a:t>mode)</a:t>
            </a:r>
          </a:p>
          <a:p>
            <a:pPr lvl="2">
              <a:buNone/>
            </a:pPr>
            <a:r>
              <a:rPr lang="en-US" altLang="zh-CN" sz="2000" b="1" dirty="0" err="1">
                <a:solidFill>
                  <a:srgbClr val="FF0000"/>
                </a:solidFill>
              </a:rPr>
              <a:t>outData.open</a:t>
            </a:r>
            <a:r>
              <a:rPr lang="en-US" altLang="zh-CN" sz="2000" b="1" dirty="0">
                <a:solidFill>
                  <a:srgbClr val="FF0000"/>
                </a:solidFill>
              </a:rPr>
              <a:t>(filename</a:t>
            </a:r>
            <a:r>
              <a:rPr lang="zh-CN" altLang="en-US" sz="2000" b="1" dirty="0">
                <a:solidFill>
                  <a:srgbClr val="FF0000"/>
                </a:solidFill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</a:rPr>
              <a:t>mode)</a:t>
            </a:r>
          </a:p>
          <a:p>
            <a:pPr>
              <a:buFontTx/>
              <a:buNone/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4</a:t>
            </a:r>
            <a:r>
              <a:rPr lang="zh-CN" altLang="en-US" sz="2000" b="1" dirty="0"/>
              <a:t>）用文件流（</a:t>
            </a:r>
            <a:r>
              <a:rPr lang="en-US" altLang="zh-CN" sz="2000" b="1" dirty="0"/>
              <a:t>&lt;&lt;</a:t>
            </a:r>
            <a:r>
              <a:rPr lang="zh-CN" altLang="en-US" sz="2000" b="1" dirty="0"/>
              <a:t>或</a:t>
            </a:r>
            <a:r>
              <a:rPr lang="en-US" altLang="zh-CN" sz="2000" b="1" dirty="0"/>
              <a:t>&gt;&gt;</a:t>
            </a:r>
            <a:r>
              <a:rPr lang="zh-CN" altLang="en-US" sz="2000" b="1" dirty="0"/>
              <a:t>）读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写文件数据</a:t>
            </a:r>
          </a:p>
          <a:p>
            <a:pPr lvl="2">
              <a:buFontTx/>
              <a:buNone/>
            </a:pPr>
            <a:r>
              <a:rPr lang="en-US" altLang="zh-CN" sz="2000" b="1" dirty="0" err="1">
                <a:solidFill>
                  <a:srgbClr val="FF0000"/>
                </a:solidFill>
              </a:rPr>
              <a:t>inData</a:t>
            </a:r>
            <a:r>
              <a:rPr lang="en-US" altLang="zh-CN" sz="2000" b="1" dirty="0">
                <a:solidFill>
                  <a:srgbClr val="FF0000"/>
                </a:solidFill>
              </a:rPr>
              <a:t>&gt;&gt;x&gt;&gt;y;</a:t>
            </a:r>
          </a:p>
          <a:p>
            <a:pPr lvl="2">
              <a:buFontTx/>
              <a:buNone/>
            </a:pPr>
            <a:r>
              <a:rPr lang="en-US" altLang="zh-CN" sz="2000" b="1" dirty="0" err="1">
                <a:solidFill>
                  <a:srgbClr val="FF0000"/>
                </a:solidFill>
              </a:rPr>
              <a:t>outData</a:t>
            </a:r>
            <a:r>
              <a:rPr lang="en-US" altLang="zh-CN" sz="2000" b="1" dirty="0">
                <a:solidFill>
                  <a:srgbClr val="FF0000"/>
                </a:solidFill>
              </a:rPr>
              <a:t>&lt;&lt;x&lt;&lt;y;</a:t>
            </a:r>
          </a:p>
          <a:p>
            <a:pPr>
              <a:buFontTx/>
              <a:buNone/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5</a:t>
            </a:r>
            <a:r>
              <a:rPr lang="zh-CN" altLang="en-US" sz="2000" b="1" dirty="0"/>
              <a:t>）关闭</a:t>
            </a:r>
            <a:r>
              <a:rPr lang="zh-CN" altLang="en-US" sz="2000" b="1" dirty="0" smtClean="0"/>
              <a:t>文件</a:t>
            </a:r>
            <a:endParaRPr lang="en-US" altLang="zh-CN" sz="2000" b="1" dirty="0" smtClean="0"/>
          </a:p>
          <a:p>
            <a:pPr>
              <a:buFontTx/>
              <a:buNone/>
            </a:pPr>
            <a:r>
              <a:rPr lang="en-US" altLang="zh-CN" sz="2000" b="1" dirty="0" smtClean="0">
                <a:solidFill>
                  <a:srgbClr val="FF0000"/>
                </a:solidFill>
              </a:rPr>
              <a:t>		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inData.close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();</a:t>
            </a:r>
          </a:p>
          <a:p>
            <a:pPr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	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	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outData.close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();</a:t>
            </a:r>
            <a:endParaRPr lang="zh-CN" altLang="en-US" sz="20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800" b="1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</a:rPr>
              <a:t>2.14  </a:t>
            </a:r>
            <a:r>
              <a:rPr lang="zh-CN" altLang="zh-CN" sz="3600" b="1" kern="1200" dirty="0">
                <a:solidFill>
                  <a:srgbClr val="C00000"/>
                </a:solidFill>
              </a:rPr>
              <a:t>文件输入和输出</a:t>
            </a:r>
          </a:p>
        </p:txBody>
      </p:sp>
    </p:spTree>
    <p:extLst>
      <p:ext uri="{BB962C8B-B14F-4D97-AF65-F5344CB8AC3E}">
        <p14:creationId xmlns:p14="http://schemas.microsoft.com/office/powerpoint/2010/main" val="203480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7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7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52736"/>
            <a:ext cx="8623212" cy="568863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 smtClean="0">
                <a:solidFill>
                  <a:srgbClr val="0000CC"/>
                </a:solidFill>
              </a:rPr>
              <a:t>4. 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文件</a:t>
            </a:r>
            <a:r>
              <a:rPr lang="zh-CN" altLang="en-US" sz="2400" b="1" dirty="0">
                <a:solidFill>
                  <a:srgbClr val="0000CC"/>
                </a:solidFill>
              </a:rPr>
              <a:t>操作实例</a:t>
            </a:r>
            <a:endParaRPr lang="en-US" altLang="zh-CN" sz="2400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zh-CN" altLang="zh-CN" sz="2200" b="1" dirty="0" smtClean="0"/>
              <a:t>【例</a:t>
            </a:r>
            <a:r>
              <a:rPr lang="en-US" altLang="zh-CN" sz="2200" b="1" dirty="0" smtClean="0"/>
              <a:t>2-38</a:t>
            </a:r>
            <a:r>
              <a:rPr lang="zh-CN" altLang="zh-CN" sz="2200" b="1" dirty="0" smtClean="0"/>
              <a:t>】 建立一磁盘文件</a:t>
            </a:r>
            <a:r>
              <a:rPr lang="en-US" altLang="zh-CN" sz="2200" b="1" dirty="0" smtClean="0"/>
              <a:t>D:\data.txt</a:t>
            </a:r>
            <a:r>
              <a:rPr lang="zh-CN" altLang="zh-CN" sz="2200" b="1" dirty="0" smtClean="0"/>
              <a:t>，从键盘输入数据：</a:t>
            </a:r>
            <a:r>
              <a:rPr lang="en-US" altLang="zh-CN" sz="2200" b="1" dirty="0" smtClean="0"/>
              <a:t>23</a:t>
            </a:r>
            <a:r>
              <a:rPr lang="zh-CN" altLang="zh-CN" sz="2200" b="1" dirty="0" smtClean="0"/>
              <a:t>，</a:t>
            </a:r>
            <a:r>
              <a:rPr lang="en-US" altLang="zh-CN" sz="2200" b="1" dirty="0" smtClean="0"/>
              <a:t>34</a:t>
            </a:r>
            <a:r>
              <a:rPr lang="zh-CN" altLang="zh-CN" sz="2200" b="1" dirty="0" smtClean="0"/>
              <a:t>，</a:t>
            </a:r>
            <a:r>
              <a:rPr lang="en-US" altLang="zh-CN" sz="2200" b="1" dirty="0" smtClean="0"/>
              <a:t>56</a:t>
            </a:r>
            <a:r>
              <a:rPr lang="zh-CN" altLang="zh-CN" sz="2200" b="1" dirty="0" smtClean="0"/>
              <a:t>，</a:t>
            </a:r>
            <a:r>
              <a:rPr lang="en-US" altLang="zh-CN" sz="2200" b="1" dirty="0" smtClean="0"/>
              <a:t>78</a:t>
            </a:r>
            <a:r>
              <a:rPr lang="zh-CN" altLang="zh-CN" sz="2200" b="1" dirty="0" smtClean="0"/>
              <a:t>，</a:t>
            </a:r>
            <a:r>
              <a:rPr lang="en-US" altLang="zh-CN" sz="2200" b="1" dirty="0" smtClean="0"/>
              <a:t>98</a:t>
            </a:r>
            <a:r>
              <a:rPr lang="zh-CN" altLang="zh-CN" sz="2200" b="1" dirty="0" smtClean="0"/>
              <a:t>，</a:t>
            </a:r>
            <a:r>
              <a:rPr lang="en-US" altLang="zh-CN" sz="2200" b="1" dirty="0" smtClean="0"/>
              <a:t>23</a:t>
            </a:r>
            <a:r>
              <a:rPr lang="zh-CN" altLang="zh-CN" sz="2200" b="1" dirty="0" smtClean="0"/>
              <a:t>，</a:t>
            </a:r>
            <a:r>
              <a:rPr lang="en-US" altLang="zh-CN" sz="2200" b="1" dirty="0" smtClean="0"/>
              <a:t>32</a:t>
            </a:r>
            <a:r>
              <a:rPr lang="zh-CN" altLang="zh-CN" sz="2200" b="1" dirty="0" smtClean="0"/>
              <a:t>，</a:t>
            </a:r>
            <a:r>
              <a:rPr lang="en-US" altLang="zh-CN" sz="2200" b="1" dirty="0" smtClean="0"/>
              <a:t>89</a:t>
            </a:r>
            <a:r>
              <a:rPr lang="zh-CN" altLang="zh-CN" sz="2200" b="1" dirty="0" smtClean="0"/>
              <a:t>，</a:t>
            </a:r>
            <a:r>
              <a:rPr lang="en-US" altLang="zh-CN" sz="2200" b="1" dirty="0" smtClean="0"/>
              <a:t>12</a:t>
            </a:r>
            <a:r>
              <a:rPr lang="zh-CN" altLang="zh-CN" sz="2200" b="1" dirty="0" smtClean="0"/>
              <a:t>到文件中，然后从该磁盘文件中将这些数据读出到数组</a:t>
            </a:r>
            <a:r>
              <a:rPr lang="en-US" altLang="zh-CN" sz="2200" b="1" dirty="0" smtClean="0"/>
              <a:t>a</a:t>
            </a:r>
            <a:r>
              <a:rPr lang="zh-CN" altLang="zh-CN" sz="2200" b="1" dirty="0" smtClean="0"/>
              <a:t>中，并计算其总和。</a:t>
            </a:r>
          </a:p>
          <a:p>
            <a:pPr marL="0" indent="0">
              <a:buNone/>
            </a:pPr>
            <a:r>
              <a:rPr lang="en-US" altLang="zh-CN" sz="1800" b="1" dirty="0" smtClean="0"/>
              <a:t>#include&lt;</a:t>
            </a:r>
            <a:r>
              <a:rPr lang="en-US" altLang="zh-CN" sz="1800" b="1" dirty="0" err="1" smtClean="0"/>
              <a:t>iostream</a:t>
            </a:r>
            <a:r>
              <a:rPr lang="en-US" altLang="zh-CN" sz="1800" b="1" dirty="0" smtClean="0"/>
              <a:t>&gt;</a:t>
            </a:r>
            <a:endParaRPr lang="zh-CN" altLang="zh-CN" sz="1800" b="1" dirty="0" smtClean="0"/>
          </a:p>
          <a:p>
            <a:pPr marL="0" indent="0">
              <a:buNone/>
            </a:pPr>
            <a:r>
              <a:rPr lang="en-US" altLang="zh-CN" sz="1800" b="1" dirty="0" smtClean="0"/>
              <a:t>#</a:t>
            </a:r>
            <a:r>
              <a:rPr lang="en-US" altLang="zh-CN" sz="1800" b="1" dirty="0"/>
              <a:t>include&lt;</a:t>
            </a:r>
            <a:r>
              <a:rPr lang="en-US" altLang="zh-CN" sz="1800" b="1" dirty="0" err="1"/>
              <a:t>fstream</a:t>
            </a:r>
            <a:r>
              <a:rPr lang="en-US" altLang="zh-CN" sz="1800" b="1" dirty="0"/>
              <a:t>&gt;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using namespace </a:t>
            </a:r>
            <a:r>
              <a:rPr lang="en-US" altLang="zh-CN" sz="1800" b="1" dirty="0" err="1"/>
              <a:t>std</a:t>
            </a:r>
            <a:r>
              <a:rPr lang="en-US" altLang="zh-CN" sz="1800" b="1" dirty="0"/>
              <a:t>;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void main(){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   </a:t>
            </a:r>
            <a:r>
              <a:rPr lang="en-US" altLang="zh-CN" sz="1800" b="1" dirty="0" err="1">
                <a:solidFill>
                  <a:srgbClr val="FF0000"/>
                </a:solidFill>
              </a:rPr>
              <a:t>ofstream</a:t>
            </a:r>
            <a:r>
              <a:rPr lang="en-US" altLang="zh-CN" sz="1800" b="1" dirty="0">
                <a:solidFill>
                  <a:srgbClr val="FF0000"/>
                </a:solidFill>
              </a:rPr>
              <a:t> </a:t>
            </a:r>
            <a:r>
              <a:rPr lang="en-US" altLang="zh-CN" sz="1800" b="1" dirty="0" err="1">
                <a:solidFill>
                  <a:srgbClr val="FF0000"/>
                </a:solidFill>
              </a:rPr>
              <a:t>outData</a:t>
            </a:r>
            <a:r>
              <a:rPr lang="en-US" altLang="zh-CN" sz="1800" b="1" dirty="0">
                <a:solidFill>
                  <a:srgbClr val="FF0000"/>
                </a:solidFill>
              </a:rPr>
              <a:t>("d:\\data.txt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");</a:t>
            </a:r>
            <a:r>
              <a:rPr lang="en-US" altLang="zh-CN" sz="1800" b="1" dirty="0"/>
              <a:t>	</a:t>
            </a:r>
            <a:r>
              <a:rPr lang="en-US" altLang="zh-CN" sz="1800" b="1" dirty="0" smtClean="0"/>
              <a:t>//</a:t>
            </a:r>
            <a:r>
              <a:rPr lang="zh-CN" altLang="zh-CN" sz="1800" b="1" dirty="0"/>
              <a:t>在</a:t>
            </a:r>
            <a:r>
              <a:rPr lang="en-US" altLang="zh-CN" sz="1800" b="1" dirty="0"/>
              <a:t>C</a:t>
            </a:r>
            <a:r>
              <a:rPr lang="zh-CN" altLang="zh-CN" sz="1800" b="1" dirty="0"/>
              <a:t>盘根目录下建立文件</a:t>
            </a:r>
            <a:r>
              <a:rPr lang="en-US" altLang="zh-CN" sz="1800" b="1" dirty="0"/>
              <a:t>data.txt 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   </a:t>
            </a:r>
            <a:r>
              <a:rPr lang="en-US" altLang="zh-CN" sz="1800" b="1" dirty="0" err="1">
                <a:solidFill>
                  <a:srgbClr val="FF0000"/>
                </a:solidFill>
              </a:rPr>
              <a:t>ifstream</a:t>
            </a:r>
            <a:r>
              <a:rPr lang="en-US" altLang="zh-CN" sz="1800" b="1" dirty="0">
                <a:solidFill>
                  <a:srgbClr val="FF0000"/>
                </a:solidFill>
              </a:rPr>
              <a:t> </a:t>
            </a:r>
            <a:r>
              <a:rPr lang="en-US" altLang="zh-CN" sz="1800" b="1" dirty="0" err="1">
                <a:solidFill>
                  <a:srgbClr val="FF0000"/>
                </a:solidFill>
              </a:rPr>
              <a:t>inData</a:t>
            </a:r>
            <a:r>
              <a:rPr lang="en-US" altLang="zh-CN" sz="1800" b="1" dirty="0">
                <a:solidFill>
                  <a:srgbClr val="FF0000"/>
                </a:solidFill>
              </a:rPr>
              <a:t>;</a:t>
            </a:r>
            <a:r>
              <a:rPr lang="en-US" altLang="zh-CN" sz="1800" b="1" dirty="0"/>
              <a:t>		</a:t>
            </a:r>
            <a:r>
              <a:rPr lang="zh-CN" altLang="en-US" sz="1800" b="1" dirty="0"/>
              <a:t>　　</a:t>
            </a:r>
            <a:r>
              <a:rPr lang="en-US" altLang="zh-CN" sz="1800" b="1" dirty="0" smtClean="0"/>
              <a:t>	//</a:t>
            </a:r>
            <a:r>
              <a:rPr lang="zh-CN" altLang="zh-CN" sz="1800" b="1" dirty="0"/>
              <a:t>定义</a:t>
            </a:r>
            <a:r>
              <a:rPr lang="en-US" altLang="zh-CN" sz="1800" b="1" dirty="0" err="1"/>
              <a:t>inData</a:t>
            </a:r>
            <a:r>
              <a:rPr lang="zh-CN" altLang="zh-CN" sz="1800" b="1" dirty="0"/>
              <a:t>为输入数据的文件</a:t>
            </a:r>
          </a:p>
          <a:p>
            <a:pPr marL="0" indent="0">
              <a:buNone/>
            </a:pPr>
            <a:r>
              <a:rPr lang="en-US" altLang="zh-CN" sz="1800" b="1" dirty="0"/>
              <a:t>   int </a:t>
            </a:r>
            <a:r>
              <a:rPr lang="en-US" altLang="zh-CN" sz="1800" b="1" dirty="0" err="1"/>
              <a:t>x,a</a:t>
            </a:r>
            <a:r>
              <a:rPr lang="en-US" altLang="zh-CN" sz="1800" b="1" dirty="0"/>
              <a:t>[10];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   for (int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=0;i&lt;10;i++){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      </a:t>
            </a:r>
            <a:r>
              <a:rPr lang="en-US" altLang="zh-CN" sz="1800" b="1" dirty="0" err="1"/>
              <a:t>cin</a:t>
            </a:r>
            <a:r>
              <a:rPr lang="en-US" altLang="zh-CN" sz="1800" b="1" dirty="0"/>
              <a:t>&gt;&gt;x;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      </a:t>
            </a:r>
            <a:r>
              <a:rPr lang="en-US" altLang="zh-CN" sz="1800" b="1" dirty="0" err="1">
                <a:solidFill>
                  <a:srgbClr val="FF0000"/>
                </a:solidFill>
              </a:rPr>
              <a:t>outData</a:t>
            </a:r>
            <a:r>
              <a:rPr lang="en-US" altLang="zh-CN" sz="1800" b="1" dirty="0">
                <a:solidFill>
                  <a:srgbClr val="FF0000"/>
                </a:solidFill>
              </a:rPr>
              <a:t>&lt;&lt;x&lt;&lt;"  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";</a:t>
            </a:r>
            <a:r>
              <a:rPr lang="en-US" altLang="zh-CN" sz="1800" b="1" dirty="0"/>
              <a:t>	</a:t>
            </a:r>
            <a:r>
              <a:rPr lang="en-US" altLang="zh-CN" sz="1800" b="1" dirty="0" smtClean="0"/>
              <a:t>//</a:t>
            </a:r>
            <a:r>
              <a:rPr lang="en-US" altLang="zh-CN" sz="1800" b="1" dirty="0" err="1"/>
              <a:t>outData</a:t>
            </a:r>
            <a:r>
              <a:rPr lang="zh-CN" altLang="zh-CN" sz="1800" b="1" dirty="0"/>
              <a:t>将</a:t>
            </a:r>
            <a:r>
              <a:rPr lang="en-US" altLang="zh-CN" sz="1800" b="1" dirty="0"/>
              <a:t>x</a:t>
            </a:r>
            <a:r>
              <a:rPr lang="zh-CN" altLang="zh-CN" sz="1800" b="1" dirty="0"/>
              <a:t>写入文件</a:t>
            </a:r>
            <a:r>
              <a:rPr lang="en-US" altLang="zh-CN" sz="1800" b="1" dirty="0"/>
              <a:t>data.txt</a:t>
            </a:r>
            <a:r>
              <a:rPr lang="zh-CN" altLang="zh-CN" sz="1800" b="1" dirty="0"/>
              <a:t>，数据间用空白间隔</a:t>
            </a:r>
          </a:p>
          <a:p>
            <a:pPr marL="0" indent="0">
              <a:buNone/>
            </a:pPr>
            <a:r>
              <a:rPr lang="en-US" altLang="zh-CN" sz="1800" b="1" dirty="0"/>
              <a:t> </a:t>
            </a:r>
            <a:r>
              <a:rPr lang="en-US" altLang="zh-CN" sz="1800" b="1" dirty="0" smtClean="0"/>
              <a:t>  }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 smtClean="0">
                <a:solidFill>
                  <a:srgbClr val="FF0000"/>
                </a:solidFill>
              </a:rPr>
              <a:t>   </a:t>
            </a:r>
            <a:r>
              <a:rPr lang="en-US" altLang="zh-CN" sz="1800" b="1" dirty="0" err="1" smtClean="0">
                <a:solidFill>
                  <a:srgbClr val="FF0000"/>
                </a:solidFill>
              </a:rPr>
              <a:t>outData.close</a:t>
            </a:r>
            <a:r>
              <a:rPr lang="en-US" altLang="zh-CN" sz="1800" b="1" dirty="0">
                <a:solidFill>
                  <a:srgbClr val="FF0000"/>
                </a:solidFill>
              </a:rPr>
              <a:t>();	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</a:rPr>
              <a:t>2.14  </a:t>
            </a:r>
            <a:r>
              <a:rPr lang="zh-CN" altLang="zh-CN" sz="3600" b="1" kern="1200" dirty="0">
                <a:solidFill>
                  <a:srgbClr val="C00000"/>
                </a:solidFill>
              </a:rPr>
              <a:t>文件输入和输出</a:t>
            </a:r>
          </a:p>
        </p:txBody>
      </p:sp>
    </p:spTree>
    <p:extLst>
      <p:ext uri="{BB962C8B-B14F-4D97-AF65-F5344CB8AC3E}">
        <p14:creationId xmlns:p14="http://schemas.microsoft.com/office/powerpoint/2010/main" val="173771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</a:rPr>
              <a:t>2.14  </a:t>
            </a:r>
            <a:r>
              <a:rPr lang="zh-CN" altLang="zh-CN" sz="3600" b="1" kern="1200" dirty="0">
                <a:solidFill>
                  <a:srgbClr val="C00000"/>
                </a:solidFill>
              </a:rPr>
              <a:t>文件输入和输出</a:t>
            </a:r>
            <a:endParaRPr lang="zh-CN" altLang="en-US" sz="3600" b="1" kern="12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94" y="1124744"/>
            <a:ext cx="8623212" cy="496855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inData.open</a:t>
            </a:r>
            <a:r>
              <a:rPr lang="en-US" altLang="zh-CN" sz="2000" b="1" dirty="0">
                <a:solidFill>
                  <a:srgbClr val="FF0000"/>
                </a:solidFill>
              </a:rPr>
              <a:t>(“d:\\data.txt”);</a:t>
            </a:r>
            <a:r>
              <a:rPr lang="en-US" altLang="zh-CN" sz="2000" b="1" dirty="0"/>
              <a:t>　</a:t>
            </a:r>
            <a:r>
              <a:rPr lang="en-US" altLang="zh-CN" sz="2000" b="1" dirty="0" smtClean="0"/>
              <a:t>//</a:t>
            </a:r>
            <a:r>
              <a:rPr lang="zh-CN" altLang="zh-CN" sz="2000" b="1" dirty="0" smtClean="0"/>
              <a:t>以</a:t>
            </a:r>
            <a:r>
              <a:rPr lang="zh-CN" altLang="en-US" sz="2000" b="1" dirty="0"/>
              <a:t>输入</a:t>
            </a:r>
            <a:r>
              <a:rPr lang="zh-CN" altLang="zh-CN" sz="2000" b="1" dirty="0" smtClean="0"/>
              <a:t>方式</a:t>
            </a:r>
            <a:r>
              <a:rPr lang="zh-CN" altLang="zh-CN" sz="2000" b="1" dirty="0"/>
              <a:t>打开</a:t>
            </a:r>
            <a:r>
              <a:rPr lang="en-US" altLang="zh-CN" sz="2000" b="1" dirty="0"/>
              <a:t>C:\data.txt</a:t>
            </a:r>
            <a:r>
              <a:rPr lang="zh-CN" altLang="zh-CN" sz="2000" b="1" dirty="0"/>
              <a:t>文件</a:t>
            </a:r>
          </a:p>
          <a:p>
            <a:pPr marL="0" indent="0">
              <a:buNone/>
            </a:pPr>
            <a:r>
              <a:rPr lang="en-US" altLang="zh-CN" sz="2000" b="1" dirty="0"/>
              <a:t>   int j=0;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  </a:t>
            </a:r>
            <a:r>
              <a:rPr lang="en-US" altLang="zh-CN" sz="2000" b="1" dirty="0">
                <a:solidFill>
                  <a:srgbClr val="FF0000"/>
                </a:solidFill>
              </a:rPr>
              <a:t>while (!</a:t>
            </a:r>
            <a:r>
              <a:rPr lang="en-US" altLang="zh-CN" sz="2000" b="1" dirty="0" err="1">
                <a:solidFill>
                  <a:srgbClr val="FF0000"/>
                </a:solidFill>
              </a:rPr>
              <a:t>inData.eof</a:t>
            </a:r>
            <a:r>
              <a:rPr lang="en-US" altLang="zh-CN" sz="2000" b="1" dirty="0">
                <a:solidFill>
                  <a:srgbClr val="FF0000"/>
                </a:solidFill>
              </a:rPr>
              <a:t>())</a:t>
            </a:r>
            <a:r>
              <a:rPr lang="en-US" altLang="zh-CN" sz="2000" b="1" dirty="0"/>
              <a:t>	</a:t>
            </a:r>
            <a:r>
              <a:rPr lang="zh-CN" altLang="en-US" sz="2000" b="1" dirty="0"/>
              <a:t>　</a:t>
            </a:r>
            <a:r>
              <a:rPr lang="en-US" altLang="zh-CN" sz="2000" b="1" dirty="0" smtClean="0"/>
              <a:t>	//</a:t>
            </a:r>
            <a:r>
              <a:rPr lang="zh-CN" altLang="zh-CN" sz="2000" b="1" dirty="0"/>
              <a:t>从文件中读数据，直到遇到文件结束符</a:t>
            </a:r>
          </a:p>
          <a:p>
            <a:pPr marL="0" indent="0">
              <a:buNone/>
            </a:pPr>
            <a:r>
              <a:rPr lang="en-US" altLang="zh-CN" sz="2000" b="1" dirty="0"/>
              <a:t>      </a:t>
            </a:r>
            <a:r>
              <a:rPr lang="en-US" altLang="zh-CN" sz="2000" b="1" dirty="0" err="1">
                <a:solidFill>
                  <a:srgbClr val="FF0000"/>
                </a:solidFill>
              </a:rPr>
              <a:t>inData</a:t>
            </a:r>
            <a:r>
              <a:rPr lang="en-US" altLang="zh-CN" sz="2000" b="1" dirty="0">
                <a:solidFill>
                  <a:srgbClr val="FF0000"/>
                </a:solidFill>
              </a:rPr>
              <a:t>&gt;&gt;a[</a:t>
            </a:r>
            <a:r>
              <a:rPr lang="en-US" altLang="zh-CN" sz="2000" b="1" dirty="0" err="1">
                <a:solidFill>
                  <a:srgbClr val="FF0000"/>
                </a:solidFill>
              </a:rPr>
              <a:t>j++</a:t>
            </a:r>
            <a:r>
              <a:rPr lang="en-US" altLang="zh-CN" sz="2000" b="1" dirty="0">
                <a:solidFill>
                  <a:srgbClr val="FF0000"/>
                </a:solidFill>
              </a:rPr>
              <a:t>];</a:t>
            </a:r>
            <a:r>
              <a:rPr lang="en-US" altLang="zh-CN" sz="2000" b="1" dirty="0"/>
              <a:t>	</a:t>
            </a:r>
            <a:r>
              <a:rPr lang="zh-CN" altLang="en-US" sz="2000" b="1" dirty="0"/>
              <a:t>　</a:t>
            </a:r>
            <a:r>
              <a:rPr lang="en-US" altLang="zh-CN" sz="2000" b="1" dirty="0" smtClean="0"/>
              <a:t>	//</a:t>
            </a:r>
            <a:r>
              <a:rPr lang="zh-CN" altLang="zh-CN" sz="2000" b="1" dirty="0"/>
              <a:t>从文件中将数据读入到数组</a:t>
            </a:r>
            <a:r>
              <a:rPr lang="en-US" altLang="zh-CN" sz="2000" b="1" dirty="0"/>
              <a:t>a</a:t>
            </a:r>
            <a:r>
              <a:rPr lang="zh-CN" altLang="zh-CN" sz="2000" b="1" dirty="0"/>
              <a:t>中</a:t>
            </a:r>
          </a:p>
          <a:p>
            <a:pPr marL="0" indent="0">
              <a:buNone/>
            </a:pPr>
            <a:r>
              <a:rPr lang="en-US" altLang="zh-CN" sz="2000" b="1" dirty="0"/>
              <a:t>   </a:t>
            </a:r>
            <a:r>
              <a:rPr lang="en-US" altLang="zh-CN" sz="2000" b="1" dirty="0" err="1">
                <a:solidFill>
                  <a:srgbClr val="FF0000"/>
                </a:solidFill>
              </a:rPr>
              <a:t>inData.close</a:t>
            </a:r>
            <a:r>
              <a:rPr lang="en-US" altLang="zh-CN" sz="2000" b="1" dirty="0">
                <a:solidFill>
                  <a:srgbClr val="FF0000"/>
                </a:solidFill>
              </a:rPr>
              <a:t>();</a:t>
            </a:r>
            <a:r>
              <a:rPr lang="en-US" altLang="zh-CN" sz="2000" b="1" dirty="0"/>
              <a:t>	</a:t>
            </a:r>
            <a:r>
              <a:rPr lang="zh-CN" altLang="en-US" sz="2000" b="1" dirty="0"/>
              <a:t>　</a:t>
            </a:r>
            <a:r>
              <a:rPr lang="en-US" altLang="zh-CN" sz="2000" b="1" dirty="0" smtClean="0"/>
              <a:t>	//</a:t>
            </a:r>
            <a:r>
              <a:rPr lang="zh-CN" altLang="zh-CN" sz="2000" b="1" dirty="0"/>
              <a:t>关闭文件</a:t>
            </a:r>
          </a:p>
          <a:p>
            <a:pPr marL="0" indent="0">
              <a:buNone/>
            </a:pPr>
            <a:r>
              <a:rPr lang="en-US" altLang="zh-CN" sz="2000" b="1" dirty="0"/>
              <a:t>   int s=0;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  for(int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=0;i&lt;10;i++){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     s+=a[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];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   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&lt;&lt;a[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]&lt;&lt;“  ”; 	</a:t>
            </a:r>
            <a:r>
              <a:rPr lang="zh-CN" altLang="en-US" sz="2000" b="1" dirty="0"/>
              <a:t>　</a:t>
            </a:r>
            <a:r>
              <a:rPr lang="en-US" altLang="zh-CN" sz="2000" b="1" dirty="0" smtClean="0"/>
              <a:t>	//</a:t>
            </a:r>
            <a:r>
              <a:rPr lang="zh-CN" altLang="zh-CN" sz="2000" b="1" dirty="0"/>
              <a:t>输出数组</a:t>
            </a:r>
            <a:r>
              <a:rPr lang="en-US" altLang="zh-CN" sz="2000" b="1" dirty="0"/>
              <a:t>a</a:t>
            </a:r>
            <a:r>
              <a:rPr lang="zh-CN" altLang="zh-CN" sz="2000" b="1" dirty="0"/>
              <a:t>，该数组中的数据来源于文件</a:t>
            </a:r>
          </a:p>
          <a:p>
            <a:pPr marL="0" indent="0">
              <a:buNone/>
            </a:pPr>
            <a:r>
              <a:rPr lang="en-US" altLang="zh-CN" sz="2000" b="1" dirty="0"/>
              <a:t>   }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&lt;&lt;"the sum is: "&lt;&lt;s&lt;&lt;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}</a:t>
            </a:r>
            <a:endParaRPr lang="zh-CN" altLang="zh-CN" sz="2000" b="1" dirty="0"/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216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24744"/>
            <a:ext cx="8352928" cy="5616624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400" b="1" dirty="0">
                <a:solidFill>
                  <a:srgbClr val="0000CC"/>
                </a:solidFill>
              </a:rPr>
              <a:t>【例</a:t>
            </a:r>
            <a:r>
              <a:rPr lang="en-US" altLang="zh-CN" sz="2400" b="1" dirty="0">
                <a:solidFill>
                  <a:srgbClr val="0000CC"/>
                </a:solidFill>
              </a:rPr>
              <a:t>2-39</a:t>
            </a:r>
            <a:r>
              <a:rPr lang="zh-CN" altLang="zh-CN" sz="2400" b="1" dirty="0">
                <a:solidFill>
                  <a:srgbClr val="0000CC"/>
                </a:solidFill>
              </a:rPr>
              <a:t>】有三名学生的姓名，学号，数学，英语，计算机成绩如下：</a:t>
            </a:r>
          </a:p>
          <a:p>
            <a:pPr marL="1257300" lvl="3" indent="0">
              <a:buNone/>
            </a:pPr>
            <a:r>
              <a:rPr lang="zh-CN" altLang="zh-CN" sz="2400" b="1" dirty="0">
                <a:solidFill>
                  <a:srgbClr val="0000CC"/>
                </a:solidFill>
              </a:rPr>
              <a:t>李大海，</a:t>
            </a:r>
            <a:r>
              <a:rPr lang="en-US" altLang="zh-CN" sz="2400" b="1" dirty="0">
                <a:solidFill>
                  <a:srgbClr val="0000CC"/>
                </a:solidFill>
              </a:rPr>
              <a:t>s1601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, 87, 56, 97</a:t>
            </a:r>
            <a:endParaRPr lang="zh-CN" altLang="zh-CN" sz="2400" b="1" dirty="0">
              <a:solidFill>
                <a:srgbClr val="0000CC"/>
              </a:solidFill>
            </a:endParaRPr>
          </a:p>
          <a:p>
            <a:pPr marL="1257300" lvl="3" indent="0">
              <a:buNone/>
            </a:pPr>
            <a:r>
              <a:rPr lang="zh-CN" altLang="zh-CN" sz="2400" b="1" dirty="0">
                <a:solidFill>
                  <a:srgbClr val="0000CC"/>
                </a:solidFill>
              </a:rPr>
              <a:t>王明志，</a:t>
            </a:r>
            <a:r>
              <a:rPr lang="en-US" altLang="zh-CN" sz="2400" b="1" dirty="0">
                <a:solidFill>
                  <a:srgbClr val="0000CC"/>
                </a:solidFill>
              </a:rPr>
              <a:t>s1602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, 87, 89, 78</a:t>
            </a:r>
            <a:endParaRPr lang="zh-CN" altLang="zh-CN" sz="2400" b="1" dirty="0">
              <a:solidFill>
                <a:srgbClr val="0000CC"/>
              </a:solidFill>
            </a:endParaRPr>
          </a:p>
          <a:p>
            <a:pPr marL="1257300" lvl="3" indent="0">
              <a:buNone/>
            </a:pPr>
            <a:r>
              <a:rPr lang="zh-CN" altLang="zh-CN" sz="2400" b="1" dirty="0">
                <a:solidFill>
                  <a:srgbClr val="0000CC"/>
                </a:solidFill>
              </a:rPr>
              <a:t>张致新，</a:t>
            </a:r>
            <a:r>
              <a:rPr lang="en-US" altLang="zh-CN" sz="2400" b="1" dirty="0">
                <a:solidFill>
                  <a:srgbClr val="0000CC"/>
                </a:solidFill>
              </a:rPr>
              <a:t>s1603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, 98, 76, 88</a:t>
            </a:r>
            <a:endParaRPr lang="zh-CN" altLang="zh-CN" sz="2400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0000CC"/>
                </a:solidFill>
              </a:rPr>
              <a:t>　　</a:t>
            </a:r>
            <a:r>
              <a:rPr lang="zh-CN" altLang="zh-CN" sz="2400" b="1" dirty="0">
                <a:solidFill>
                  <a:srgbClr val="0000CC"/>
                </a:solidFill>
              </a:rPr>
              <a:t>编程序将学生成绩保存到磁盘文件，然后从磁盘上读出学生成绩并计算每位同学的总分。</a:t>
            </a:r>
          </a:p>
          <a:p>
            <a:pPr marL="0" indent="0">
              <a:buNone/>
            </a:pPr>
            <a:r>
              <a:rPr lang="zh-CN" altLang="zh-CN" sz="2400" b="1" dirty="0">
                <a:solidFill>
                  <a:srgbClr val="FF0000"/>
                </a:solidFill>
              </a:rPr>
              <a:t>程序设计思路：</a:t>
            </a:r>
          </a:p>
          <a:p>
            <a:pPr marL="0" indent="0">
              <a:buNone/>
            </a:pPr>
            <a:r>
              <a:rPr lang="zh-CN" altLang="en-US" sz="2400" dirty="0"/>
              <a:t>　　</a:t>
            </a:r>
            <a:r>
              <a:rPr lang="zh-CN" altLang="zh-CN" sz="2000" b="1" dirty="0"/>
              <a:t>分两步进行</a:t>
            </a:r>
            <a:r>
              <a:rPr lang="zh-CN" altLang="en-US" sz="2000" b="1" dirty="0" smtClean="0"/>
              <a:t>：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en-US" altLang="zh-CN" sz="2000" b="1" dirty="0" smtClean="0"/>
              <a:t>    </a:t>
            </a:r>
            <a:r>
              <a:rPr lang="zh-CN" altLang="zh-CN" sz="2000" b="1" dirty="0" smtClean="0"/>
              <a:t>（</a:t>
            </a:r>
            <a:r>
              <a:rPr lang="en-US" altLang="zh-CN" sz="2000" b="1" dirty="0"/>
              <a:t>1</a:t>
            </a:r>
            <a:r>
              <a:rPr lang="zh-CN" altLang="zh-CN" sz="2000" b="1" dirty="0"/>
              <a:t>）在</a:t>
            </a:r>
            <a:r>
              <a:rPr lang="en-US" altLang="zh-CN" sz="2000" b="1" dirty="0"/>
              <a:t>D</a:t>
            </a:r>
            <a:r>
              <a:rPr lang="zh-CN" altLang="zh-CN" sz="2000" b="1" dirty="0"/>
              <a:t>盘建立输出数据文件</a:t>
            </a:r>
            <a:r>
              <a:rPr lang="en-US" altLang="zh-CN" sz="2000" b="1" dirty="0"/>
              <a:t>student.dat</a:t>
            </a:r>
            <a:r>
              <a:rPr lang="zh-CN" altLang="zh-CN" sz="2000" b="1" dirty="0"/>
              <a:t>，然后通过循环从键盘输入学生数据；</a:t>
            </a:r>
            <a:endParaRPr lang="en-US" altLang="zh-CN" sz="2000" b="1" dirty="0"/>
          </a:p>
          <a:p>
            <a:pPr marL="0" indent="0">
              <a:buNone/>
            </a:pPr>
            <a:r>
              <a:rPr lang="zh-CN" altLang="en-US" sz="2000" b="1" dirty="0"/>
              <a:t>　</a:t>
            </a:r>
            <a:r>
              <a:rPr lang="zh-CN" altLang="zh-CN" sz="2000" b="1" dirty="0"/>
              <a:t>（</a:t>
            </a:r>
            <a:r>
              <a:rPr lang="en-US" altLang="zh-CN" sz="2000" b="1" dirty="0"/>
              <a:t>2</a:t>
            </a:r>
            <a:r>
              <a:rPr lang="zh-CN" altLang="zh-CN" sz="2000" b="1" dirty="0"/>
              <a:t>）建立输入文件，从</a:t>
            </a:r>
            <a:r>
              <a:rPr lang="en-US" altLang="zh-CN" sz="2000" b="1" dirty="0"/>
              <a:t>student.dat</a:t>
            </a:r>
            <a:r>
              <a:rPr lang="zh-CN" altLang="zh-CN" sz="2000" b="1" dirty="0"/>
              <a:t>文件中读取每位同学的数据，每次读一位同学的数据并计算总分，同时输出。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</a:rPr>
              <a:t>2.15  </a:t>
            </a:r>
            <a:r>
              <a:rPr lang="zh-CN" altLang="zh-CN" sz="3600" b="1" kern="1200" dirty="0">
                <a:solidFill>
                  <a:srgbClr val="C00000"/>
                </a:solidFill>
              </a:rPr>
              <a:t>编程实作</a:t>
            </a:r>
          </a:p>
        </p:txBody>
      </p:sp>
    </p:spTree>
    <p:extLst>
      <p:ext uri="{BB962C8B-B14F-4D97-AF65-F5344CB8AC3E}">
        <p14:creationId xmlns:p14="http://schemas.microsoft.com/office/powerpoint/2010/main" val="363036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360" y="1052736"/>
            <a:ext cx="8435280" cy="5169917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altLang="zh-CN" sz="2800" b="1" dirty="0" smtClean="0">
                <a:solidFill>
                  <a:srgbClr val="0000CC"/>
                </a:solidFill>
              </a:rPr>
              <a:t>1. </a:t>
            </a:r>
            <a:r>
              <a:rPr lang="zh-CN" altLang="zh-CN" sz="2800" b="1" dirty="0" smtClean="0">
                <a:solidFill>
                  <a:srgbClr val="0000CC"/>
                </a:solidFill>
              </a:rPr>
              <a:t>编写</a:t>
            </a:r>
            <a:r>
              <a:rPr lang="zh-CN" altLang="zh-CN" sz="2800" b="1" dirty="0">
                <a:solidFill>
                  <a:srgbClr val="0000CC"/>
                </a:solidFill>
              </a:rPr>
              <a:t>读入学生成绩到文件中的源程序</a:t>
            </a:r>
          </a:p>
          <a:p>
            <a:pPr marL="457200" lvl="1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000" b="1" dirty="0"/>
              <a:t>&lt;1&gt; </a:t>
            </a:r>
            <a:r>
              <a:rPr lang="zh-CN" altLang="zh-CN" sz="2000" b="1" dirty="0"/>
              <a:t>启动</a:t>
            </a:r>
            <a:r>
              <a:rPr lang="en-US" altLang="zh-CN" sz="2000" b="1" dirty="0"/>
              <a:t>Visual C++ 2015</a:t>
            </a:r>
            <a:r>
              <a:rPr lang="zh-CN" altLang="zh-CN" sz="2000" b="1" dirty="0"/>
              <a:t>，选择“文件</a:t>
            </a:r>
            <a:r>
              <a:rPr lang="en-US" altLang="zh-CN" sz="2000" b="1" dirty="0"/>
              <a:t> | </a:t>
            </a:r>
            <a:r>
              <a:rPr lang="zh-CN" altLang="zh-CN" sz="2000" b="1" dirty="0"/>
              <a:t>新建</a:t>
            </a:r>
            <a:r>
              <a:rPr lang="en-US" altLang="zh-CN" sz="2000" b="1" dirty="0"/>
              <a:t> | </a:t>
            </a:r>
            <a:r>
              <a:rPr lang="zh-CN" altLang="zh-CN" sz="2000" b="1" dirty="0"/>
              <a:t>项目</a:t>
            </a:r>
            <a:r>
              <a:rPr lang="en-US" altLang="zh-CN" sz="2000" b="1" dirty="0"/>
              <a:t> |win32 </a:t>
            </a:r>
            <a:r>
              <a:rPr lang="zh-CN" altLang="zh-CN" sz="2000" b="1" dirty="0"/>
              <a:t>控制台项目”菜单命令。</a:t>
            </a:r>
          </a:p>
          <a:p>
            <a:pPr marL="457200" lvl="1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000" b="1" dirty="0"/>
              <a:t>&lt;2&gt; </a:t>
            </a:r>
            <a:r>
              <a:rPr lang="zh-CN" altLang="zh-CN" sz="2000" b="1" dirty="0"/>
              <a:t>在弹出的“名称”对话框中并输入项目文件名</a:t>
            </a:r>
            <a:r>
              <a:rPr lang="en-US" altLang="zh-CN" sz="2000" b="1" dirty="0"/>
              <a:t>student</a:t>
            </a:r>
            <a:r>
              <a:rPr lang="zh-CN" altLang="zh-CN" sz="2000" b="1" dirty="0"/>
              <a:t>，指定文件目录。</a:t>
            </a:r>
          </a:p>
          <a:p>
            <a:pPr marL="457200" lvl="1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000" b="1" dirty="0"/>
              <a:t>&lt;3&gt; </a:t>
            </a:r>
            <a:r>
              <a:rPr lang="zh-CN" altLang="zh-CN" sz="2000" b="1" dirty="0"/>
              <a:t>单击“解决方案资源管理器”</a:t>
            </a:r>
            <a:r>
              <a:rPr lang="en-US" altLang="zh-CN" sz="2000" b="1" dirty="0"/>
              <a:t>|</a:t>
            </a:r>
            <a:r>
              <a:rPr lang="zh-CN" altLang="zh-CN" sz="2000" b="1" dirty="0"/>
              <a:t>“</a:t>
            </a:r>
            <a:r>
              <a:rPr lang="en-US" altLang="zh-CN" sz="2000" b="1" dirty="0"/>
              <a:t>student</a:t>
            </a:r>
            <a:r>
              <a:rPr lang="zh-CN" altLang="zh-CN" sz="2000" b="1" dirty="0"/>
              <a:t>”项目下的“源文件”列表，打开</a:t>
            </a:r>
            <a:r>
              <a:rPr lang="en-US" altLang="zh-CN" sz="2000" b="1" dirty="0"/>
              <a:t>student</a:t>
            </a:r>
            <a:r>
              <a:rPr lang="zh-CN" altLang="zh-CN" sz="2000" b="1" dirty="0"/>
              <a:t>源文件，输入下面的程序代码</a:t>
            </a:r>
            <a:r>
              <a:rPr lang="zh-CN" altLang="zh-CN" sz="2000" b="1" dirty="0" smtClean="0"/>
              <a:t>。</a:t>
            </a:r>
            <a:endParaRPr lang="zh-CN" altLang="zh-CN" sz="2000" b="1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3673"/>
            <a:ext cx="8229600" cy="69103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</a:rPr>
              <a:t>2.15  </a:t>
            </a:r>
            <a:r>
              <a:rPr lang="zh-CN" altLang="zh-CN" sz="3600" b="1" kern="1200" dirty="0">
                <a:solidFill>
                  <a:srgbClr val="C00000"/>
                </a:solidFill>
              </a:rPr>
              <a:t>编程实作</a:t>
            </a:r>
          </a:p>
        </p:txBody>
      </p:sp>
    </p:spTree>
    <p:extLst>
      <p:ext uri="{BB962C8B-B14F-4D97-AF65-F5344CB8AC3E}">
        <p14:creationId xmlns:p14="http://schemas.microsoft.com/office/powerpoint/2010/main" val="19010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idx="1"/>
          </p:nvPr>
        </p:nvSpPr>
        <p:spPr>
          <a:xfrm>
            <a:off x="251520" y="1052737"/>
            <a:ext cx="8568952" cy="5688631"/>
          </a:xfrm>
          <a:ln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>
                <a:solidFill>
                  <a:srgbClr val="0000CC"/>
                </a:solidFill>
              </a:rPr>
              <a:t>//Eg2-39-1.cpp</a:t>
            </a:r>
            <a:endParaRPr lang="zh-CN" altLang="zh-CN" sz="2000" b="1" dirty="0">
              <a:solidFill>
                <a:srgbClr val="0000CC"/>
              </a:solidFill>
            </a:endParaRPr>
          </a:p>
          <a:p>
            <a:pPr>
              <a:buFontTx/>
              <a:buNone/>
            </a:pPr>
            <a:r>
              <a:rPr lang="en-US" altLang="zh-CN" sz="1600" b="1" dirty="0"/>
              <a:t>#include &lt;</a:t>
            </a:r>
            <a:r>
              <a:rPr lang="en-US" altLang="zh-CN" sz="1600" b="1" dirty="0" err="1"/>
              <a:t>iostream</a:t>
            </a:r>
            <a:r>
              <a:rPr lang="en-US" altLang="zh-CN" sz="1600" b="1" dirty="0"/>
              <a:t>&gt;</a:t>
            </a:r>
          </a:p>
          <a:p>
            <a:pPr>
              <a:buFontTx/>
              <a:buNone/>
            </a:pPr>
            <a:r>
              <a:rPr lang="en-US" altLang="zh-CN" sz="1600" b="1" dirty="0"/>
              <a:t>#include &lt;</a:t>
            </a:r>
            <a:r>
              <a:rPr lang="en-US" altLang="zh-CN" sz="1600" b="1" dirty="0" err="1"/>
              <a:t>fstream</a:t>
            </a:r>
            <a:r>
              <a:rPr lang="en-US" altLang="zh-CN" sz="1600" b="1" dirty="0"/>
              <a:t>&gt;</a:t>
            </a:r>
          </a:p>
          <a:p>
            <a:pPr>
              <a:buFontTx/>
              <a:buNone/>
            </a:pPr>
            <a:r>
              <a:rPr lang="en-US" altLang="zh-CN" sz="1600" b="1" dirty="0"/>
              <a:t>using namespace </a:t>
            </a:r>
            <a:r>
              <a:rPr lang="en-US" altLang="zh-CN" sz="1600" b="1" dirty="0" err="1"/>
              <a:t>std</a:t>
            </a:r>
            <a:r>
              <a:rPr lang="en-US" altLang="zh-CN" sz="1600" b="1" dirty="0"/>
              <a:t>;</a:t>
            </a:r>
          </a:p>
          <a:p>
            <a:pPr>
              <a:buFontTx/>
              <a:buNone/>
            </a:pPr>
            <a:r>
              <a:rPr lang="en-US" altLang="zh-CN" sz="1600" b="1" dirty="0"/>
              <a:t>void main(){</a:t>
            </a:r>
          </a:p>
          <a:p>
            <a:pPr>
              <a:buFontTx/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 err="1"/>
              <a:t>ofstream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outfile</a:t>
            </a:r>
            <a:r>
              <a:rPr lang="en-US" altLang="zh-CN" sz="1600" b="1" dirty="0"/>
              <a:t>("C:\\student.dat");</a:t>
            </a:r>
          </a:p>
          <a:p>
            <a:pPr>
              <a:buFontTx/>
              <a:buNone/>
            </a:pPr>
            <a:r>
              <a:rPr lang="en-US" altLang="zh-CN" sz="1600" b="1" dirty="0"/>
              <a:t>	char name[8],id[8];</a:t>
            </a:r>
          </a:p>
          <a:p>
            <a:pPr>
              <a:buFontTx/>
              <a:buNone/>
            </a:pPr>
            <a:r>
              <a:rPr lang="en-US" altLang="zh-CN" sz="1600" b="1" dirty="0"/>
              <a:t>	int </a:t>
            </a:r>
            <a:r>
              <a:rPr lang="en-US" altLang="zh-CN" sz="1600" b="1" dirty="0" err="1"/>
              <a:t>math,eng,computer</a:t>
            </a:r>
            <a:r>
              <a:rPr lang="en-US" altLang="zh-CN" sz="1600" b="1" dirty="0"/>
              <a:t>;</a:t>
            </a:r>
          </a:p>
          <a:p>
            <a:pPr>
              <a:buFontTx/>
              <a:buNone/>
            </a:pPr>
            <a:r>
              <a:rPr lang="en-US" altLang="zh-CN" sz="1600" b="1" dirty="0"/>
              <a:t>	for(int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=0;i&lt;3;i</a:t>
            </a:r>
            <a:r>
              <a:rPr lang="en-US" altLang="zh-CN" sz="1600" b="1" dirty="0" smtClean="0"/>
              <a:t>++){</a:t>
            </a:r>
            <a:endParaRPr lang="en-US" altLang="zh-CN" sz="1600" b="1" dirty="0"/>
          </a:p>
          <a:p>
            <a:pPr>
              <a:buFontTx/>
              <a:buNone/>
            </a:pPr>
            <a:r>
              <a:rPr lang="en-US" altLang="zh-CN" sz="1600" b="1" dirty="0"/>
              <a:t>		</a:t>
            </a:r>
            <a:r>
              <a:rPr lang="en-US" altLang="zh-CN" sz="1600" b="1" dirty="0" err="1"/>
              <a:t>cout</a:t>
            </a:r>
            <a:r>
              <a:rPr lang="en-US" altLang="zh-CN" sz="1600" b="1" dirty="0"/>
              <a:t>&lt;&lt;"</a:t>
            </a:r>
            <a:r>
              <a:rPr lang="zh-CN" altLang="en-US" sz="1600" b="1" dirty="0"/>
              <a:t>输入姓    名</a:t>
            </a:r>
            <a:r>
              <a:rPr lang="en-US" altLang="zh-CN" sz="1600" b="1" dirty="0"/>
              <a:t>: "; </a:t>
            </a:r>
            <a:r>
              <a:rPr lang="en-US" altLang="zh-CN" sz="1600" b="1" dirty="0" err="1"/>
              <a:t>cin</a:t>
            </a:r>
            <a:r>
              <a:rPr lang="en-US" altLang="zh-CN" sz="1600" b="1" dirty="0"/>
              <a:t>&gt;&gt;name;</a:t>
            </a:r>
          </a:p>
          <a:p>
            <a:pPr>
              <a:buFontTx/>
              <a:buNone/>
            </a:pPr>
            <a:r>
              <a:rPr lang="en-US" altLang="zh-CN" sz="1600" b="1" dirty="0"/>
              <a:t>		</a:t>
            </a:r>
            <a:r>
              <a:rPr lang="en-US" altLang="zh-CN" sz="1600" b="1" dirty="0" err="1"/>
              <a:t>cout</a:t>
            </a:r>
            <a:r>
              <a:rPr lang="en-US" altLang="zh-CN" sz="1600" b="1" dirty="0"/>
              <a:t>&lt;&lt;"</a:t>
            </a:r>
            <a:r>
              <a:rPr lang="zh-CN" altLang="en-US" sz="1600" b="1" dirty="0"/>
              <a:t>输入身份证号</a:t>
            </a:r>
            <a:r>
              <a:rPr lang="en-US" altLang="zh-CN" sz="1600" b="1" dirty="0"/>
              <a:t>: "; </a:t>
            </a:r>
            <a:r>
              <a:rPr lang="en-US" altLang="zh-CN" sz="1600" b="1" dirty="0" err="1"/>
              <a:t>cin</a:t>
            </a:r>
            <a:r>
              <a:rPr lang="en-US" altLang="zh-CN" sz="1600" b="1" dirty="0"/>
              <a:t>&gt;&gt;id;</a:t>
            </a:r>
          </a:p>
          <a:p>
            <a:pPr>
              <a:buFontTx/>
              <a:buNone/>
            </a:pPr>
            <a:r>
              <a:rPr lang="en-US" altLang="zh-CN" sz="1600" b="1" dirty="0"/>
              <a:t>		</a:t>
            </a:r>
            <a:r>
              <a:rPr lang="en-US" altLang="zh-CN" sz="1600" b="1" dirty="0" err="1"/>
              <a:t>cout</a:t>
            </a:r>
            <a:r>
              <a:rPr lang="en-US" altLang="zh-CN" sz="1600" b="1" dirty="0"/>
              <a:t>&lt;&lt;"</a:t>
            </a:r>
            <a:r>
              <a:rPr lang="zh-CN" altLang="en-US" sz="1600" b="1" dirty="0"/>
              <a:t>输入数学成绩</a:t>
            </a:r>
            <a:r>
              <a:rPr lang="en-US" altLang="zh-CN" sz="1600" b="1" dirty="0"/>
              <a:t>: "; </a:t>
            </a:r>
            <a:r>
              <a:rPr lang="en-US" altLang="zh-CN" sz="1600" b="1" dirty="0" err="1"/>
              <a:t>cin</a:t>
            </a:r>
            <a:r>
              <a:rPr lang="en-US" altLang="zh-CN" sz="1600" b="1" dirty="0"/>
              <a:t>&gt;&gt;math;</a:t>
            </a:r>
          </a:p>
          <a:p>
            <a:pPr>
              <a:buFontTx/>
              <a:buNone/>
            </a:pPr>
            <a:r>
              <a:rPr lang="en-US" altLang="zh-CN" sz="1600" b="1" dirty="0"/>
              <a:t>		</a:t>
            </a:r>
            <a:r>
              <a:rPr lang="en-US" altLang="zh-CN" sz="1600" b="1" dirty="0" err="1"/>
              <a:t>cout</a:t>
            </a:r>
            <a:r>
              <a:rPr lang="en-US" altLang="zh-CN" sz="1600" b="1" dirty="0"/>
              <a:t>&lt;&lt;"</a:t>
            </a:r>
            <a:r>
              <a:rPr lang="zh-CN" altLang="en-US" sz="1600" b="1" dirty="0"/>
              <a:t>输入英语成绩</a:t>
            </a:r>
            <a:r>
              <a:rPr lang="en-US" altLang="zh-CN" sz="1600" b="1" dirty="0"/>
              <a:t>: "; </a:t>
            </a:r>
            <a:r>
              <a:rPr lang="en-US" altLang="zh-CN" sz="1600" b="1" dirty="0" err="1"/>
              <a:t>cin</a:t>
            </a:r>
            <a:r>
              <a:rPr lang="en-US" altLang="zh-CN" sz="1600" b="1" dirty="0"/>
              <a:t>&gt;&gt;</a:t>
            </a:r>
            <a:r>
              <a:rPr lang="en-US" altLang="zh-CN" sz="1600" b="1" dirty="0" err="1"/>
              <a:t>eng</a:t>
            </a:r>
            <a:r>
              <a:rPr lang="en-US" altLang="zh-CN" sz="1600" b="1" dirty="0"/>
              <a:t>;</a:t>
            </a:r>
          </a:p>
          <a:p>
            <a:pPr>
              <a:buFontTx/>
              <a:buNone/>
            </a:pPr>
            <a:r>
              <a:rPr lang="en-US" altLang="zh-CN" sz="1600" b="1" dirty="0"/>
              <a:t>		</a:t>
            </a:r>
            <a:r>
              <a:rPr lang="en-US" altLang="zh-CN" sz="1600" b="1" dirty="0" err="1"/>
              <a:t>cout</a:t>
            </a:r>
            <a:r>
              <a:rPr lang="en-US" altLang="zh-CN" sz="1600" b="1" dirty="0"/>
              <a:t>&lt;&lt;"</a:t>
            </a:r>
            <a:r>
              <a:rPr lang="zh-CN" altLang="en-US" sz="1600" b="1" dirty="0"/>
              <a:t>输入计算机成绩</a:t>
            </a:r>
            <a:r>
              <a:rPr lang="en-US" altLang="zh-CN" sz="1600" b="1" dirty="0"/>
              <a:t>: "; </a:t>
            </a:r>
            <a:r>
              <a:rPr lang="en-US" altLang="zh-CN" sz="1600" b="1" dirty="0" err="1"/>
              <a:t>cin</a:t>
            </a:r>
            <a:r>
              <a:rPr lang="en-US" altLang="zh-CN" sz="1600" b="1" dirty="0"/>
              <a:t>&gt;&gt;computer;</a:t>
            </a:r>
          </a:p>
          <a:p>
            <a:pPr>
              <a:buFontTx/>
              <a:buNone/>
            </a:pPr>
            <a:r>
              <a:rPr lang="en-US" altLang="zh-CN" sz="1600" b="1" dirty="0"/>
              <a:t>		</a:t>
            </a:r>
            <a:r>
              <a:rPr lang="en-US" altLang="zh-CN" sz="1600" b="1" dirty="0" err="1"/>
              <a:t>outfile</a:t>
            </a:r>
            <a:r>
              <a:rPr lang="en-US" altLang="zh-CN" sz="1600" b="1" dirty="0"/>
              <a:t>&lt;&lt;name</a:t>
            </a:r>
            <a:r>
              <a:rPr lang="en-US" altLang="zh-CN" sz="1600" b="1" dirty="0" smtClean="0"/>
              <a:t>&lt;&lt;“  ”&lt;&lt;</a:t>
            </a:r>
            <a:r>
              <a:rPr lang="en-US" altLang="zh-CN" sz="1600" b="1" dirty="0"/>
              <a:t>id</a:t>
            </a:r>
            <a:r>
              <a:rPr lang="en-US" altLang="zh-CN" sz="1600" b="1" dirty="0" smtClean="0"/>
              <a:t>&lt;&lt;“  ”&lt;&lt;</a:t>
            </a:r>
            <a:r>
              <a:rPr lang="en-US" altLang="zh-CN" sz="1600" b="1" dirty="0"/>
              <a:t>math</a:t>
            </a:r>
            <a:r>
              <a:rPr lang="en-US" altLang="zh-CN" sz="1600" b="1" dirty="0" smtClean="0"/>
              <a:t>&lt;&lt;“  </a:t>
            </a:r>
            <a:r>
              <a:rPr lang="en-US" altLang="zh-CN" sz="1600" b="1" dirty="0"/>
              <a:t>”&lt;&lt;</a:t>
            </a:r>
            <a:r>
              <a:rPr lang="en-US" altLang="zh-CN" sz="1600" b="1" dirty="0" err="1"/>
              <a:t>eng</a:t>
            </a:r>
            <a:r>
              <a:rPr lang="en-US" altLang="zh-CN" sz="1600" b="1" dirty="0"/>
              <a:t> &lt;&lt;“  ”&lt;&lt; computer&lt;&lt;</a:t>
            </a:r>
            <a:r>
              <a:rPr lang="en-US" altLang="zh-CN" sz="1600" b="1" dirty="0" err="1"/>
              <a:t>endl</a:t>
            </a:r>
            <a:r>
              <a:rPr lang="en-US" altLang="zh-CN" sz="1600" b="1" dirty="0"/>
              <a:t>;  </a:t>
            </a:r>
          </a:p>
          <a:p>
            <a:pPr>
              <a:buFontTx/>
              <a:buNone/>
            </a:pPr>
            <a:r>
              <a:rPr lang="en-US" altLang="zh-CN" sz="1600" b="1" dirty="0"/>
              <a:t>	}</a:t>
            </a:r>
          </a:p>
          <a:p>
            <a:pPr>
              <a:buFontTx/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 err="1"/>
              <a:t>outfile.close</a:t>
            </a:r>
            <a:r>
              <a:rPr lang="en-US" altLang="zh-CN" sz="1600" b="1" dirty="0"/>
              <a:t>();</a:t>
            </a:r>
          </a:p>
          <a:p>
            <a:pPr>
              <a:buFontTx/>
              <a:buNone/>
            </a:pPr>
            <a:r>
              <a:rPr lang="en-US" altLang="zh-CN" sz="1600" b="1" dirty="0"/>
              <a:t>}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4284663" y="1844675"/>
            <a:ext cx="1512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kumimoji="1" lang="zh-CN" altLang="en-US" sz="1800">
              <a:latin typeface="Lucida Sans Unicode" panose="020B0602030504020204" pitchFamily="34" charset="0"/>
            </a:endParaRPr>
          </a:p>
        </p:txBody>
      </p:sp>
      <p:sp>
        <p:nvSpPr>
          <p:cNvPr id="166917" name="AutoShape 5"/>
          <p:cNvSpPr>
            <a:spLocks noChangeArrowheads="1"/>
          </p:cNvSpPr>
          <p:nvPr/>
        </p:nvSpPr>
        <p:spPr bwMode="auto">
          <a:xfrm>
            <a:off x="4860032" y="1268032"/>
            <a:ext cx="3600400" cy="1295400"/>
          </a:xfrm>
          <a:prstGeom prst="wedgeRoundRectCallout">
            <a:avLst>
              <a:gd name="adj1" fmla="val -72392"/>
              <a:gd name="adj2" fmla="val 63018"/>
              <a:gd name="adj3" fmla="val 16667"/>
            </a:avLst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 dirty="0">
                <a:latin typeface="Lucida Sans Unicode" panose="020B0602030504020204" pitchFamily="34" charset="0"/>
              </a:rPr>
              <a:t>定义文件变量</a:t>
            </a:r>
            <a:r>
              <a:rPr kumimoji="1" lang="en-US" altLang="zh-CN" sz="2000" b="1" dirty="0" smtClean="0">
                <a:latin typeface="Lucida Sans Unicode" panose="020B0602030504020204" pitchFamily="34" charset="0"/>
              </a:rPr>
              <a:t>, </a:t>
            </a:r>
            <a:r>
              <a:rPr kumimoji="1" lang="zh-CN" altLang="en-US" sz="2000" b="1" dirty="0" smtClean="0">
                <a:latin typeface="Lucida Sans Unicode" panose="020B0602030504020204" pitchFamily="34" charset="0"/>
              </a:rPr>
              <a:t>对</a:t>
            </a:r>
            <a:r>
              <a:rPr kumimoji="1" lang="en-US" altLang="zh-CN" sz="2000" b="1" dirty="0" err="1">
                <a:solidFill>
                  <a:schemeClr val="accent2"/>
                </a:solidFill>
                <a:latin typeface="Lucida Sans Unicode" panose="020B0602030504020204" pitchFamily="34" charset="0"/>
              </a:rPr>
              <a:t>outfile</a:t>
            </a:r>
            <a:r>
              <a:rPr kumimoji="1" lang="zh-CN" altLang="en-US" sz="2000" b="1" dirty="0">
                <a:latin typeface="Lucida Sans Unicode" panose="020B0602030504020204" pitchFamily="34" charset="0"/>
              </a:rPr>
              <a:t>的操作实际是对盘根目录中的</a:t>
            </a:r>
            <a:r>
              <a:rPr kumimoji="1" lang="en-US" altLang="zh-CN" sz="2000" b="1" dirty="0">
                <a:solidFill>
                  <a:srgbClr val="FF0000"/>
                </a:solidFill>
                <a:latin typeface="Lucida Sans Unicode" panose="020B0602030504020204" pitchFamily="34" charset="0"/>
              </a:rPr>
              <a:t>student.dat</a:t>
            </a:r>
            <a:r>
              <a:rPr kumimoji="1" lang="zh-CN" altLang="en-US" sz="2000" b="1" dirty="0">
                <a:latin typeface="Lucida Sans Unicode" panose="020B0602030504020204" pitchFamily="34" charset="0"/>
              </a:rPr>
              <a:t>磁盘文件的操作</a:t>
            </a:r>
          </a:p>
        </p:txBody>
      </p:sp>
      <p:sp>
        <p:nvSpPr>
          <p:cNvPr id="166918" name="AutoShape 6"/>
          <p:cNvSpPr>
            <a:spLocks noChangeArrowheads="1"/>
          </p:cNvSpPr>
          <p:nvPr/>
        </p:nvSpPr>
        <p:spPr bwMode="auto">
          <a:xfrm>
            <a:off x="5364088" y="3140075"/>
            <a:ext cx="3096344" cy="1295400"/>
          </a:xfrm>
          <a:prstGeom prst="wedgeRoundRectCallout">
            <a:avLst>
              <a:gd name="adj1" fmla="val -54597"/>
              <a:gd name="adj2" fmla="val 122796"/>
              <a:gd name="adj3" fmla="val 16667"/>
            </a:avLst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 dirty="0">
                <a:latin typeface="Lucida Sans Unicode" panose="020B0602030504020204" pitchFamily="34" charset="0"/>
              </a:rPr>
              <a:t>将内存变量的值写入</a:t>
            </a:r>
            <a:r>
              <a:rPr kumimoji="1" lang="en-US" altLang="zh-CN" sz="2000" b="1" dirty="0" err="1">
                <a:solidFill>
                  <a:schemeClr val="accent2"/>
                </a:solidFill>
                <a:latin typeface="Lucida Sans Unicode" panose="020B0602030504020204" pitchFamily="34" charset="0"/>
              </a:rPr>
              <a:t>outfile</a:t>
            </a:r>
            <a:r>
              <a:rPr kumimoji="1" lang="en-US" altLang="zh-CN" sz="2000" b="1" dirty="0" smtClean="0">
                <a:latin typeface="Lucida Sans Unicode" panose="020B0602030504020204" pitchFamily="34" charset="0"/>
              </a:rPr>
              <a:t>, </a:t>
            </a:r>
            <a:r>
              <a:rPr kumimoji="1" lang="zh-CN" altLang="en-US" sz="2000" b="1" dirty="0" smtClean="0">
                <a:latin typeface="Lucida Sans Unicode" panose="020B0602030504020204" pitchFamily="34" charset="0"/>
              </a:rPr>
              <a:t>实际上</a:t>
            </a:r>
            <a:r>
              <a:rPr kumimoji="1" lang="zh-CN" altLang="en-US" sz="2000" b="1" dirty="0">
                <a:latin typeface="Lucida Sans Unicode" panose="020B0602030504020204" pitchFamily="34" charset="0"/>
              </a:rPr>
              <a:t>写出到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 dirty="0">
                <a:latin typeface="Lucida Sans Unicode" panose="020B0602030504020204" pitchFamily="34" charset="0"/>
              </a:rPr>
              <a:t>磁盘文件</a:t>
            </a:r>
            <a:r>
              <a:rPr kumimoji="1" lang="en-US" altLang="zh-CN" sz="2000" b="1" dirty="0">
                <a:solidFill>
                  <a:srgbClr val="FF0000"/>
                </a:solidFill>
                <a:latin typeface="Lucida Sans Unicode" panose="020B0602030504020204" pitchFamily="34" charset="0"/>
              </a:rPr>
              <a:t>student.dat</a:t>
            </a:r>
            <a:r>
              <a:rPr kumimoji="1" lang="zh-CN" altLang="en-US" sz="2000" b="1" dirty="0">
                <a:latin typeface="Lucida Sans Unicode" panose="020B0602030504020204" pitchFamily="34" charset="0"/>
              </a:rPr>
              <a:t>中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</a:rPr>
              <a:t>2.15  </a:t>
            </a:r>
            <a:r>
              <a:rPr lang="zh-CN" altLang="zh-CN" sz="3600" b="1" kern="1200" dirty="0">
                <a:solidFill>
                  <a:srgbClr val="C00000"/>
                </a:solidFill>
              </a:rPr>
              <a:t>编程实作</a:t>
            </a:r>
          </a:p>
        </p:txBody>
      </p:sp>
    </p:spTree>
    <p:extLst>
      <p:ext uri="{BB962C8B-B14F-4D97-AF65-F5344CB8AC3E}">
        <p14:creationId xmlns:p14="http://schemas.microsoft.com/office/powerpoint/2010/main" val="19055480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69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8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8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8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669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8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584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7" grpId="0" animBg="1"/>
      <p:bldP spid="16691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52736"/>
            <a:ext cx="8363272" cy="45386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0000CC"/>
                </a:solidFill>
              </a:rPr>
              <a:t>2. 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编写</a:t>
            </a:r>
            <a:r>
              <a:rPr lang="zh-CN" altLang="en-US" sz="2800" b="1" dirty="0">
                <a:solidFill>
                  <a:srgbClr val="0000CC"/>
                </a:solidFill>
              </a:rPr>
              <a:t>程序读出文件数据进行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处理</a:t>
            </a:r>
            <a:endParaRPr lang="en-US" altLang="zh-CN" sz="2800" b="1" dirty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800" b="1" dirty="0">
                <a:solidFill>
                  <a:srgbClr val="0000CC"/>
                </a:solidFill>
              </a:rPr>
              <a:t>	</a:t>
            </a:r>
            <a:r>
              <a:rPr lang="en-US" altLang="zh-CN" sz="2800" b="1" dirty="0" smtClean="0">
                <a:solidFill>
                  <a:srgbClr val="0000CC"/>
                </a:solidFill>
              </a:rPr>
              <a:t>	</a:t>
            </a:r>
            <a:r>
              <a:rPr lang="zh-CN" altLang="en-US" sz="2400" b="1" dirty="0" smtClean="0"/>
              <a:t>编写</a:t>
            </a:r>
            <a:r>
              <a:rPr lang="zh-CN" altLang="en-US" sz="2400" b="1" dirty="0"/>
              <a:t>一程序将文件</a:t>
            </a:r>
            <a:r>
              <a:rPr lang="en-US" altLang="zh-CN" sz="2400" b="1" dirty="0"/>
              <a:t>student.dat</a:t>
            </a:r>
            <a:r>
              <a:rPr lang="zh-CN" altLang="en-US" sz="2400" b="1" dirty="0"/>
              <a:t>中的数据读出来，计算每个同学的总分，并显示在屏幕上。输出格式如下：</a:t>
            </a:r>
            <a:endParaRPr lang="en-US" altLang="zh-CN" sz="2400" b="1" dirty="0"/>
          </a:p>
          <a:p>
            <a:pPr marL="0" indent="0" eaLnBrk="1" hangingPunct="1">
              <a:buNone/>
            </a:pPr>
            <a:endParaRPr lang="zh-CN" altLang="en-US" sz="2400" b="1" dirty="0"/>
          </a:p>
          <a:p>
            <a:pPr lvl="2" eaLnBrk="1" hangingPunct="1">
              <a:buFontTx/>
              <a:buNone/>
            </a:pPr>
            <a:r>
              <a:rPr lang="zh-CN" altLang="en-US" dirty="0"/>
              <a:t> </a:t>
            </a:r>
            <a:r>
              <a:rPr lang="zh-CN" altLang="en-US" b="1" dirty="0">
                <a:solidFill>
                  <a:srgbClr val="0000CC"/>
                </a:solidFill>
              </a:rPr>
              <a:t>语文  数学  政治  化学  英语  平均分</a:t>
            </a:r>
          </a:p>
          <a:p>
            <a:pPr lvl="2" eaLnBrk="1" hangingPunct="1">
              <a:buFontTx/>
              <a:buNone/>
            </a:pPr>
            <a:r>
              <a:rPr lang="zh-CN" altLang="en-US" b="1" dirty="0">
                <a:solidFill>
                  <a:srgbClr val="0000CC"/>
                </a:solidFill>
              </a:rPr>
              <a:t>学生</a:t>
            </a:r>
            <a:r>
              <a:rPr lang="en-US" altLang="zh-CN" b="1" dirty="0">
                <a:solidFill>
                  <a:srgbClr val="0000CC"/>
                </a:solidFill>
              </a:rPr>
              <a:t>1  67  	  76    87    89    76</a:t>
            </a:r>
          </a:p>
          <a:p>
            <a:pPr lvl="2" eaLnBrk="1" hangingPunct="1">
              <a:buFontTx/>
              <a:buNone/>
            </a:pPr>
            <a:r>
              <a:rPr lang="zh-CN" altLang="en-US" b="1" dirty="0">
                <a:solidFill>
                  <a:srgbClr val="0000CC"/>
                </a:solidFill>
              </a:rPr>
              <a:t>学生</a:t>
            </a:r>
            <a:r>
              <a:rPr lang="en-US" altLang="zh-CN" b="1" dirty="0">
                <a:solidFill>
                  <a:srgbClr val="0000CC"/>
                </a:solidFill>
              </a:rPr>
              <a:t>2  78  	  87    78    90    87</a:t>
            </a:r>
          </a:p>
          <a:p>
            <a:pPr lvl="2" eaLnBrk="1" hangingPunct="1">
              <a:buFontTx/>
              <a:buNone/>
            </a:pPr>
            <a:r>
              <a:rPr lang="en-US" altLang="zh-CN" b="1" dirty="0"/>
              <a:t>……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73673"/>
            <a:ext cx="8229600" cy="619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600" b="1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dirty="0"/>
              <a:t>2.15  </a:t>
            </a:r>
            <a:r>
              <a:rPr lang="zh-CN" altLang="zh-CN" dirty="0"/>
              <a:t>编程实作</a:t>
            </a:r>
          </a:p>
        </p:txBody>
      </p:sp>
    </p:spTree>
    <p:extLst>
      <p:ext uri="{BB962C8B-B14F-4D97-AF65-F5344CB8AC3E}">
        <p14:creationId xmlns:p14="http://schemas.microsoft.com/office/powerpoint/2010/main" val="34912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098434"/>
            <a:ext cx="8964612" cy="60483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>
                <a:solidFill>
                  <a:srgbClr val="0000CC"/>
                </a:solidFill>
              </a:rPr>
              <a:t>//Eg2-39-2.cpp</a:t>
            </a:r>
            <a:endParaRPr lang="zh-CN" altLang="zh-CN" sz="2400" b="1" dirty="0">
              <a:solidFill>
                <a:srgbClr val="0000CC"/>
              </a:solidFill>
            </a:endParaRPr>
          </a:p>
          <a:p>
            <a:pPr>
              <a:buFontTx/>
              <a:buNone/>
            </a:pPr>
            <a:r>
              <a:rPr lang="en-US" altLang="zh-CN" sz="2000" b="1" dirty="0"/>
              <a:t>#include&lt;</a:t>
            </a:r>
            <a:r>
              <a:rPr lang="en-US" altLang="zh-CN" sz="2000" b="1" dirty="0" err="1"/>
              <a:t>iostream</a:t>
            </a:r>
            <a:r>
              <a:rPr lang="en-US" altLang="zh-CN" sz="2000" b="1" dirty="0"/>
              <a:t>&gt;</a:t>
            </a:r>
          </a:p>
          <a:p>
            <a:pPr>
              <a:buFontTx/>
              <a:buNone/>
            </a:pPr>
            <a:r>
              <a:rPr lang="en-US" altLang="zh-CN" sz="2000" b="1" dirty="0"/>
              <a:t>#include&lt;</a:t>
            </a:r>
            <a:r>
              <a:rPr lang="en-US" altLang="zh-CN" sz="2000" b="1" dirty="0" err="1"/>
              <a:t>iomanip</a:t>
            </a:r>
            <a:r>
              <a:rPr lang="en-US" altLang="zh-CN" sz="2000" b="1" dirty="0"/>
              <a:t>&gt;</a:t>
            </a:r>
          </a:p>
          <a:p>
            <a:pPr>
              <a:buFontTx/>
              <a:buNone/>
            </a:pPr>
            <a:r>
              <a:rPr lang="en-US" altLang="zh-CN" sz="2000" b="1" dirty="0"/>
              <a:t>#include&lt;</a:t>
            </a:r>
            <a:r>
              <a:rPr lang="en-US" altLang="zh-CN" sz="2000" b="1" dirty="0" err="1"/>
              <a:t>fstream</a:t>
            </a:r>
            <a:r>
              <a:rPr lang="en-US" altLang="zh-CN" sz="2000" b="1" dirty="0"/>
              <a:t>&gt;</a:t>
            </a:r>
          </a:p>
          <a:p>
            <a:pPr>
              <a:buFontTx/>
              <a:buNone/>
            </a:pPr>
            <a:r>
              <a:rPr lang="en-US" altLang="zh-CN" sz="2000" b="1" dirty="0"/>
              <a:t>void main(){</a:t>
            </a:r>
          </a:p>
          <a:p>
            <a:pPr>
              <a:buFontTx/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err="1"/>
              <a:t>std</a:t>
            </a:r>
            <a:r>
              <a:rPr lang="en-US" altLang="zh-CN" sz="2000" b="1" dirty="0"/>
              <a:t>::</a:t>
            </a:r>
            <a:r>
              <a:rPr lang="en-US" altLang="zh-CN" sz="2000" b="1" dirty="0" err="1"/>
              <a:t>ifstream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infile</a:t>
            </a:r>
            <a:r>
              <a:rPr lang="en-US" altLang="zh-CN" sz="2000" b="1" dirty="0"/>
              <a:t>("c:\\student.dat"); </a:t>
            </a:r>
          </a:p>
          <a:p>
            <a:pPr>
              <a:buFontTx/>
              <a:buNone/>
            </a:pPr>
            <a:r>
              <a:rPr lang="en-US" altLang="zh-CN" sz="2000" b="1" dirty="0"/>
              <a:t>	char name[8],id[8];</a:t>
            </a:r>
          </a:p>
          <a:p>
            <a:pPr>
              <a:buFontTx/>
              <a:buNone/>
            </a:pPr>
            <a:r>
              <a:rPr lang="en-US" altLang="zh-CN" sz="2000" b="1" dirty="0"/>
              <a:t>	int </a:t>
            </a:r>
            <a:r>
              <a:rPr lang="en-US" altLang="zh-CN" sz="2000" b="1" dirty="0" err="1"/>
              <a:t>math,eng,computer,sum</a:t>
            </a:r>
            <a:r>
              <a:rPr lang="en-US" altLang="zh-CN" sz="2000" b="1" dirty="0"/>
              <a:t>;	</a:t>
            </a:r>
          </a:p>
          <a:p>
            <a:pPr>
              <a:buFontTx/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err="1"/>
              <a:t>std</a:t>
            </a:r>
            <a:r>
              <a:rPr lang="en-US" altLang="zh-CN" sz="2000" b="1" dirty="0"/>
              <a:t>::</a:t>
            </a:r>
            <a:r>
              <a:rPr lang="en-US" altLang="zh-CN" sz="2000" b="1" dirty="0" err="1" smtClean="0"/>
              <a:t>cout</a:t>
            </a:r>
            <a:r>
              <a:rPr lang="en-US" altLang="zh-CN" sz="2000" b="1" dirty="0" smtClean="0"/>
              <a:t> &lt;&lt;</a:t>
            </a:r>
            <a:r>
              <a:rPr lang="en-US" altLang="zh-CN" sz="2000" b="1" dirty="0" err="1"/>
              <a:t>std</a:t>
            </a:r>
            <a:r>
              <a:rPr lang="en-US" altLang="zh-CN" sz="2000" b="1" dirty="0"/>
              <a:t>::</a:t>
            </a:r>
            <a:r>
              <a:rPr lang="en-US" altLang="zh-CN" sz="2000" b="1" dirty="0" err="1"/>
              <a:t>setw</a:t>
            </a:r>
            <a:r>
              <a:rPr lang="en-US" altLang="zh-CN" sz="2000" b="1" dirty="0"/>
              <a:t>(10)&lt;&lt;"</a:t>
            </a:r>
            <a:r>
              <a:rPr lang="zh-CN" altLang="en-US" sz="2000" b="1" dirty="0" smtClean="0"/>
              <a:t>姓名</a:t>
            </a:r>
            <a:r>
              <a:rPr lang="en-US" altLang="zh-CN" sz="2000" b="1" dirty="0" smtClean="0"/>
              <a:t>“</a:t>
            </a:r>
          </a:p>
          <a:p>
            <a:pPr>
              <a:buFontTx/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smtClean="0"/>
              <a:t>	        &lt;&lt;</a:t>
            </a:r>
            <a:r>
              <a:rPr lang="en-US" altLang="zh-CN" sz="2000" b="1" dirty="0" err="1"/>
              <a:t>std</a:t>
            </a:r>
            <a:r>
              <a:rPr lang="en-US" altLang="zh-CN" sz="2000" b="1" dirty="0"/>
              <a:t>::</a:t>
            </a:r>
            <a:r>
              <a:rPr lang="en-US" altLang="zh-CN" sz="2000" b="1" dirty="0" err="1"/>
              <a:t>setw</a:t>
            </a:r>
            <a:r>
              <a:rPr lang="en-US" altLang="zh-CN" sz="2000" b="1" dirty="0"/>
              <a:t>(10)&lt;&lt;"</a:t>
            </a:r>
            <a:r>
              <a:rPr lang="zh-CN" altLang="en-US" sz="2000" b="1" dirty="0"/>
              <a:t>身份证号</a:t>
            </a:r>
            <a:r>
              <a:rPr lang="en-US" altLang="zh-CN" sz="2000" b="1" dirty="0"/>
              <a:t>"</a:t>
            </a:r>
          </a:p>
          <a:p>
            <a:pPr>
              <a:buFontTx/>
              <a:buNone/>
            </a:pPr>
            <a:r>
              <a:rPr lang="en-US" altLang="zh-CN" sz="2000" b="1" dirty="0"/>
              <a:t>		 </a:t>
            </a:r>
            <a:r>
              <a:rPr lang="en-US" altLang="zh-CN" sz="2000" b="1" dirty="0" smtClean="0"/>
              <a:t>       &lt;&lt;</a:t>
            </a:r>
            <a:r>
              <a:rPr lang="en-US" altLang="zh-CN" sz="2000" b="1" dirty="0" err="1"/>
              <a:t>std</a:t>
            </a:r>
            <a:r>
              <a:rPr lang="en-US" altLang="zh-CN" sz="2000" b="1" dirty="0"/>
              <a:t>::</a:t>
            </a:r>
            <a:r>
              <a:rPr lang="en-US" altLang="zh-CN" sz="2000" b="1" dirty="0" err="1"/>
              <a:t>setw</a:t>
            </a:r>
            <a:r>
              <a:rPr lang="en-US" altLang="zh-CN" sz="2000" b="1" dirty="0"/>
              <a:t>(10)&lt;&lt;"</a:t>
            </a:r>
            <a:r>
              <a:rPr lang="zh-CN" altLang="en-US" sz="2000" b="1" dirty="0"/>
              <a:t>数学</a:t>
            </a:r>
            <a:r>
              <a:rPr lang="zh-CN" altLang="en-US" sz="2000" b="1" dirty="0" smtClean="0"/>
              <a:t>成绩</a:t>
            </a:r>
            <a:r>
              <a:rPr lang="en-US" altLang="zh-CN" sz="2000" b="1" dirty="0" smtClean="0"/>
              <a:t>“</a:t>
            </a:r>
          </a:p>
          <a:p>
            <a:pPr>
              <a:buFontTx/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smtClean="0"/>
              <a:t>	        &lt;&lt;</a:t>
            </a:r>
            <a:r>
              <a:rPr lang="en-US" altLang="zh-CN" sz="2000" b="1" dirty="0" err="1"/>
              <a:t>std</a:t>
            </a:r>
            <a:r>
              <a:rPr lang="en-US" altLang="zh-CN" sz="2000" b="1" dirty="0"/>
              <a:t>::</a:t>
            </a:r>
            <a:r>
              <a:rPr lang="en-US" altLang="zh-CN" sz="2000" b="1" dirty="0" err="1"/>
              <a:t>setw</a:t>
            </a:r>
            <a:r>
              <a:rPr lang="en-US" altLang="zh-CN" sz="2000" b="1" dirty="0"/>
              <a:t>(10)&lt;&lt;"</a:t>
            </a:r>
            <a:r>
              <a:rPr lang="zh-CN" altLang="en-US" sz="2000" b="1" dirty="0"/>
              <a:t>英语成绩</a:t>
            </a:r>
            <a:r>
              <a:rPr lang="en-US" altLang="zh-CN" sz="2000" b="1" dirty="0"/>
              <a:t>"</a:t>
            </a:r>
          </a:p>
          <a:p>
            <a:pPr>
              <a:buFontTx/>
              <a:buNone/>
            </a:pPr>
            <a:r>
              <a:rPr lang="en-US" altLang="zh-CN" sz="2000" b="1" dirty="0"/>
              <a:t>		        </a:t>
            </a:r>
            <a:r>
              <a:rPr lang="en-US" altLang="zh-CN" sz="2000" b="1" dirty="0" smtClean="0"/>
              <a:t>&lt;&lt;</a:t>
            </a:r>
            <a:r>
              <a:rPr lang="en-US" altLang="zh-CN" sz="2000" b="1" dirty="0" err="1"/>
              <a:t>std</a:t>
            </a:r>
            <a:r>
              <a:rPr lang="en-US" altLang="zh-CN" sz="2000" b="1" dirty="0"/>
              <a:t>::</a:t>
            </a:r>
            <a:r>
              <a:rPr lang="en-US" altLang="zh-CN" sz="2000" b="1" dirty="0" err="1"/>
              <a:t>setw</a:t>
            </a:r>
            <a:r>
              <a:rPr lang="en-US" altLang="zh-CN" sz="2000" b="1" dirty="0"/>
              <a:t>(12)&lt;&lt;"</a:t>
            </a:r>
            <a:r>
              <a:rPr lang="zh-CN" altLang="en-US" sz="2000" b="1" dirty="0"/>
              <a:t>计算机</a:t>
            </a:r>
            <a:r>
              <a:rPr lang="zh-CN" altLang="en-US" sz="2000" b="1" dirty="0" smtClean="0"/>
              <a:t>成绩</a:t>
            </a:r>
            <a:r>
              <a:rPr lang="en-US" altLang="zh-CN" sz="2000" b="1" dirty="0" smtClean="0"/>
              <a:t>“</a:t>
            </a:r>
          </a:p>
          <a:p>
            <a:pPr>
              <a:buFontTx/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smtClean="0"/>
              <a:t>	        &lt;&lt;</a:t>
            </a:r>
            <a:r>
              <a:rPr lang="en-US" altLang="zh-CN" sz="2000" b="1" dirty="0" err="1"/>
              <a:t>std</a:t>
            </a:r>
            <a:r>
              <a:rPr lang="en-US" altLang="zh-CN" sz="2000" b="1" dirty="0"/>
              <a:t>::</a:t>
            </a:r>
            <a:r>
              <a:rPr lang="en-US" altLang="zh-CN" sz="2000" b="1" dirty="0" err="1"/>
              <a:t>setw</a:t>
            </a:r>
            <a:r>
              <a:rPr lang="en-US" altLang="zh-CN" sz="2000" b="1" dirty="0"/>
              <a:t>(10)&lt;&lt;"</a:t>
            </a:r>
            <a:r>
              <a:rPr lang="zh-CN" altLang="en-US" sz="2000" b="1" dirty="0"/>
              <a:t>总分</a:t>
            </a:r>
            <a:r>
              <a:rPr lang="en-US" altLang="zh-CN" sz="2000" b="1" dirty="0"/>
              <a:t>"</a:t>
            </a:r>
          </a:p>
          <a:p>
            <a:pPr>
              <a:buFontTx/>
              <a:buNone/>
            </a:pPr>
            <a:r>
              <a:rPr lang="en-US" altLang="zh-CN" sz="2000" b="1" dirty="0"/>
              <a:t>		        </a:t>
            </a:r>
            <a:r>
              <a:rPr lang="en-US" altLang="zh-CN" sz="2000" b="1" dirty="0" smtClean="0"/>
              <a:t>&lt;&lt;</a:t>
            </a:r>
            <a:r>
              <a:rPr lang="en-US" altLang="zh-CN" sz="2000" b="1" dirty="0" err="1"/>
              <a:t>std</a:t>
            </a:r>
            <a:r>
              <a:rPr lang="en-US" altLang="zh-CN" sz="2000" b="1" dirty="0"/>
              <a:t>::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&lt;&lt;</a:t>
            </a:r>
            <a:r>
              <a:rPr lang="en-US" altLang="zh-CN" sz="2000" b="1" dirty="0" err="1"/>
              <a:t>std</a:t>
            </a:r>
            <a:r>
              <a:rPr lang="en-US" altLang="zh-CN" sz="2000" b="1" dirty="0"/>
              <a:t>::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;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5004048" y="1268760"/>
            <a:ext cx="3528392" cy="1295400"/>
          </a:xfrm>
          <a:prstGeom prst="wedgeRoundRectCallout">
            <a:avLst>
              <a:gd name="adj1" fmla="val -49702"/>
              <a:gd name="adj2" fmla="val 99354"/>
              <a:gd name="adj3" fmla="val 16667"/>
            </a:avLst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 dirty="0">
                <a:latin typeface="Lucida Sans Unicode" panose="020B0602030504020204" pitchFamily="34" charset="0"/>
              </a:rPr>
              <a:t>定义文件变量</a:t>
            </a:r>
            <a:r>
              <a:rPr kumimoji="1" lang="en-US" altLang="zh-CN" sz="2000" b="1" dirty="0">
                <a:latin typeface="Lucida Sans Unicode" panose="020B0602030504020204" pitchFamily="34" charset="0"/>
              </a:rPr>
              <a:t>,</a:t>
            </a:r>
            <a:r>
              <a:rPr kumimoji="1" lang="zh-CN" altLang="en-US" sz="2000" b="1" dirty="0">
                <a:latin typeface="Lucida Sans Unicode" panose="020B0602030504020204" pitchFamily="34" charset="0"/>
              </a:rPr>
              <a:t>对</a:t>
            </a:r>
            <a:r>
              <a:rPr kumimoji="1" lang="en-US" altLang="zh-CN" sz="2000" b="1" dirty="0" err="1">
                <a:solidFill>
                  <a:schemeClr val="accent2"/>
                </a:solidFill>
                <a:latin typeface="Lucida Sans Unicode" panose="020B0602030504020204" pitchFamily="34" charset="0"/>
              </a:rPr>
              <a:t>intfile</a:t>
            </a:r>
            <a:r>
              <a:rPr kumimoji="1" lang="zh-CN" altLang="en-US" sz="2000" b="1" dirty="0">
                <a:latin typeface="Lucida Sans Unicode" panose="020B0602030504020204" pitchFamily="34" charset="0"/>
              </a:rPr>
              <a:t>的操作实际是对</a:t>
            </a:r>
            <a:r>
              <a:rPr kumimoji="1" lang="en-US" altLang="zh-CN" sz="2000" b="1" dirty="0">
                <a:latin typeface="Lucida Sans Unicode" panose="020B0602030504020204" pitchFamily="34" charset="0"/>
              </a:rPr>
              <a:t>C</a:t>
            </a:r>
            <a:r>
              <a:rPr kumimoji="1" lang="zh-CN" altLang="en-US" sz="2000" b="1" dirty="0">
                <a:latin typeface="Lucida Sans Unicode" panose="020B0602030504020204" pitchFamily="34" charset="0"/>
              </a:rPr>
              <a:t>盘根目录中的</a:t>
            </a:r>
            <a:r>
              <a:rPr kumimoji="1" lang="en-US" altLang="zh-CN" sz="2000" b="1" dirty="0">
                <a:solidFill>
                  <a:srgbClr val="FF0000"/>
                </a:solidFill>
                <a:latin typeface="Lucida Sans Unicode" panose="020B0602030504020204" pitchFamily="34" charset="0"/>
              </a:rPr>
              <a:t>student.dat</a:t>
            </a:r>
            <a:r>
              <a:rPr kumimoji="1" lang="zh-CN" altLang="en-US" sz="2000" b="1" dirty="0">
                <a:latin typeface="Lucida Sans Unicode" panose="020B0602030504020204" pitchFamily="34" charset="0"/>
              </a:rPr>
              <a:t>磁盘文件的操作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73672"/>
            <a:ext cx="8229600" cy="835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eaLnBrk="1" hangingPunct="1">
              <a:defRPr sz="3600" b="1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dirty="0"/>
              <a:t>2.15  </a:t>
            </a:r>
            <a:r>
              <a:rPr lang="zh-CN" altLang="zh-CN" dirty="0"/>
              <a:t>编程实作</a:t>
            </a:r>
          </a:p>
        </p:txBody>
      </p:sp>
    </p:spTree>
    <p:extLst>
      <p:ext uri="{BB962C8B-B14F-4D97-AF65-F5344CB8AC3E}">
        <p14:creationId xmlns:p14="http://schemas.microsoft.com/office/powerpoint/2010/main" val="184071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8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8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8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8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8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196752"/>
            <a:ext cx="8784976" cy="4320480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400" b="1" dirty="0">
                <a:solidFill>
                  <a:srgbClr val="0000CC"/>
                </a:solidFill>
              </a:rPr>
              <a:t>4. </a:t>
            </a:r>
            <a:r>
              <a:rPr lang="zh-CN" altLang="en-US" sz="2400" b="1" dirty="0">
                <a:solidFill>
                  <a:srgbClr val="0000CC"/>
                </a:solidFill>
              </a:rPr>
              <a:t>传引用参数</a:t>
            </a:r>
            <a:endParaRPr lang="en-US" altLang="zh-CN" sz="2400" b="1" dirty="0">
              <a:solidFill>
                <a:srgbClr val="0000CC"/>
              </a:solidFill>
            </a:endParaRP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zh-CN" sz="2200" b="1" dirty="0"/>
              <a:t>引用作为参数传递的是实参变量本身（引用是变量的左值，即实参的地址），而不是将实参的值复制到函数参数在运</a:t>
            </a:r>
            <a:r>
              <a:rPr lang="zh-CN" altLang="zh-CN" sz="2200" b="1" dirty="0" smtClean="0"/>
              <a:t>行栈的</a:t>
            </a:r>
            <a:r>
              <a:rPr lang="zh-CN" altLang="zh-CN" sz="2200" b="1" dirty="0"/>
              <a:t>存储区域中</a:t>
            </a:r>
            <a:r>
              <a:rPr lang="zh-CN" altLang="en-US" sz="2200" b="1" dirty="0"/>
              <a:t>。</a:t>
            </a:r>
            <a:endParaRPr lang="en-US" altLang="zh-CN" sz="2200" b="1" dirty="0"/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zh-CN" sz="2200" b="1" dirty="0"/>
              <a:t>引用传递参数能够达到与指针同样的效果，比指针参数</a:t>
            </a:r>
            <a:r>
              <a:rPr lang="zh-CN" altLang="zh-CN" sz="2200" b="1" dirty="0" smtClean="0"/>
              <a:t>简单</a:t>
            </a:r>
            <a:r>
              <a:rPr lang="zh-CN" altLang="en-US" sz="2200" b="1" dirty="0" smtClean="0"/>
              <a:t>。</a:t>
            </a:r>
            <a:endParaRPr lang="en-US" altLang="zh-CN" sz="2200" b="1" dirty="0">
              <a:solidFill>
                <a:srgbClr val="0000CC"/>
              </a:solidFill>
            </a:endParaRP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2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200" b="1" dirty="0">
                <a:solidFill>
                  <a:srgbClr val="FF0000"/>
                </a:solidFill>
              </a:rPr>
              <a:t>1）</a:t>
            </a:r>
            <a:r>
              <a:rPr lang="zh-CN" altLang="en-US" sz="2200" b="1" dirty="0">
                <a:solidFill>
                  <a:srgbClr val="FF0000"/>
                </a:solidFill>
              </a:rPr>
              <a:t>适用场景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/>
              <a:t>需要修改实参值本身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 smtClean="0"/>
              <a:t>需要</a:t>
            </a:r>
            <a:r>
              <a:rPr lang="zh-CN" altLang="en-US" sz="2000" b="1" dirty="0"/>
              <a:t>从函数中返回多于一个值。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 smtClean="0"/>
              <a:t>传递</a:t>
            </a:r>
            <a:r>
              <a:rPr lang="zh-CN" altLang="en-US" sz="2000" b="1" dirty="0"/>
              <a:t>地址可以节省复制大量数据的内存空间和时间。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</a:rPr>
              <a:t>2.9.2  </a:t>
            </a:r>
            <a:r>
              <a:rPr lang="zh-CN" altLang="zh-CN" sz="3600" b="1" dirty="0">
                <a:solidFill>
                  <a:srgbClr val="C00000"/>
                </a:solidFill>
              </a:rPr>
              <a:t>函数参数传递的类型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32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0098" y="1268760"/>
            <a:ext cx="8280400" cy="4997601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altLang="zh-CN" sz="2000" b="1" dirty="0" smtClean="0"/>
              <a:t>	</a:t>
            </a:r>
            <a:r>
              <a:rPr lang="en-US" altLang="zh-CN" sz="2000" b="1" dirty="0" err="1" smtClean="0"/>
              <a:t>infile</a:t>
            </a:r>
            <a:r>
              <a:rPr lang="en-US" altLang="zh-CN" sz="2000" b="1" dirty="0"/>
              <a:t>&gt;&gt;name;</a:t>
            </a:r>
          </a:p>
          <a:p>
            <a:pPr marL="609600" indent="-609600">
              <a:buFontTx/>
              <a:buNone/>
            </a:pPr>
            <a:r>
              <a:rPr lang="en-US" altLang="zh-CN" sz="2000" b="1" dirty="0"/>
              <a:t>	while (!</a:t>
            </a:r>
            <a:r>
              <a:rPr lang="en-US" altLang="zh-CN" sz="2000" b="1" dirty="0" err="1"/>
              <a:t>infile.eof</a:t>
            </a:r>
            <a:r>
              <a:rPr lang="en-US" altLang="zh-CN" sz="2000" b="1" dirty="0"/>
              <a:t>()){</a:t>
            </a:r>
          </a:p>
          <a:p>
            <a:pPr marL="609600" indent="-609600">
              <a:buFontTx/>
              <a:buNone/>
            </a:pPr>
            <a:r>
              <a:rPr lang="en-US" altLang="zh-CN" sz="2000" b="1" dirty="0"/>
              <a:t>		</a:t>
            </a:r>
            <a:r>
              <a:rPr lang="en-US" altLang="zh-CN" sz="2000" b="1" dirty="0" err="1"/>
              <a:t>infile</a:t>
            </a:r>
            <a:r>
              <a:rPr lang="en-US" altLang="zh-CN" sz="2000" b="1" dirty="0"/>
              <a:t>&gt;&gt;id&gt;&gt;math&gt;&gt;</a:t>
            </a:r>
            <a:r>
              <a:rPr lang="en-US" altLang="zh-CN" sz="2000" b="1" dirty="0" err="1"/>
              <a:t>eng</a:t>
            </a:r>
            <a:r>
              <a:rPr lang="en-US" altLang="zh-CN" sz="2000" b="1" dirty="0"/>
              <a:t>&gt;&gt;computer;</a:t>
            </a:r>
          </a:p>
          <a:p>
            <a:pPr marL="609600" indent="-609600">
              <a:buFontTx/>
              <a:buNone/>
            </a:pPr>
            <a:r>
              <a:rPr lang="en-US" altLang="zh-CN" sz="2000" b="1" dirty="0"/>
              <a:t>		sum=math + </a:t>
            </a:r>
            <a:r>
              <a:rPr lang="en-US" altLang="zh-CN" sz="2000" b="1" dirty="0" err="1"/>
              <a:t>eng</a:t>
            </a:r>
            <a:r>
              <a:rPr lang="en-US" altLang="zh-CN" sz="2000" b="1" dirty="0"/>
              <a:t> + computer;</a:t>
            </a:r>
          </a:p>
          <a:p>
            <a:pPr marL="609600" indent="-609600">
              <a:buFontTx/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smtClean="0"/>
              <a:t>	</a:t>
            </a:r>
            <a:r>
              <a:rPr lang="en-US" altLang="zh-CN" sz="2000" b="1" dirty="0" err="1" smtClean="0"/>
              <a:t>std</a:t>
            </a:r>
            <a:r>
              <a:rPr lang="en-US" altLang="zh-CN" sz="2000" b="1" dirty="0"/>
              <a:t>::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</a:t>
            </a:r>
            <a:r>
              <a:rPr lang="en-US" altLang="zh-CN" sz="2000" b="1" dirty="0" err="1"/>
              <a:t>std</a:t>
            </a:r>
            <a:r>
              <a:rPr lang="en-US" altLang="zh-CN" sz="2000" b="1" dirty="0"/>
              <a:t>::</a:t>
            </a:r>
            <a:r>
              <a:rPr lang="en-US" altLang="zh-CN" sz="2000" b="1" dirty="0" err="1"/>
              <a:t>setw</a:t>
            </a:r>
            <a:r>
              <a:rPr lang="en-US" altLang="zh-CN" sz="2000" b="1" dirty="0"/>
              <a:t>(10)&lt;&lt;</a:t>
            </a:r>
            <a:r>
              <a:rPr lang="en-US" altLang="zh-CN" sz="2000" b="1" dirty="0" smtClean="0"/>
              <a:t>name</a:t>
            </a:r>
          </a:p>
          <a:p>
            <a:pPr marL="609600" indent="-609600">
              <a:buFontTx/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smtClean="0"/>
              <a:t>		   &lt;&lt;</a:t>
            </a:r>
            <a:r>
              <a:rPr lang="en-US" altLang="zh-CN" sz="2000" b="1" dirty="0" err="1"/>
              <a:t>std</a:t>
            </a:r>
            <a:r>
              <a:rPr lang="en-US" altLang="zh-CN" sz="2000" b="1" dirty="0"/>
              <a:t>::</a:t>
            </a:r>
            <a:r>
              <a:rPr lang="en-US" altLang="zh-CN" sz="2000" b="1" dirty="0" err="1"/>
              <a:t>setw</a:t>
            </a:r>
            <a:r>
              <a:rPr lang="en-US" altLang="zh-CN" sz="2000" b="1" dirty="0"/>
              <a:t>(10</a:t>
            </a:r>
            <a:r>
              <a:rPr lang="en-US" altLang="zh-CN" sz="2000" b="1" dirty="0" smtClean="0"/>
              <a:t>)&lt;&lt;id</a:t>
            </a:r>
          </a:p>
          <a:p>
            <a:pPr marL="609600" indent="-609600">
              <a:buFontTx/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smtClean="0"/>
              <a:t>		   &lt;&lt;</a:t>
            </a:r>
            <a:r>
              <a:rPr lang="en-US" altLang="zh-CN" sz="2000" b="1" dirty="0" err="1"/>
              <a:t>std</a:t>
            </a:r>
            <a:r>
              <a:rPr lang="en-US" altLang="zh-CN" sz="2000" b="1" dirty="0"/>
              <a:t>::</a:t>
            </a:r>
            <a:r>
              <a:rPr lang="en-US" altLang="zh-CN" sz="2000" b="1" dirty="0" err="1"/>
              <a:t>setw</a:t>
            </a:r>
            <a:r>
              <a:rPr lang="en-US" altLang="zh-CN" sz="2000" b="1" dirty="0"/>
              <a:t>(10)&lt;&lt;math</a:t>
            </a:r>
          </a:p>
          <a:p>
            <a:pPr marL="609600" indent="-609600">
              <a:buFontTx/>
              <a:buNone/>
            </a:pPr>
            <a:r>
              <a:rPr lang="en-US" altLang="zh-CN" sz="2000" b="1" dirty="0"/>
              <a:t>			</a:t>
            </a:r>
            <a:r>
              <a:rPr lang="en-US" altLang="zh-CN" sz="2000" b="1" dirty="0" smtClean="0"/>
              <a:t>   &lt;&lt;</a:t>
            </a:r>
            <a:r>
              <a:rPr lang="en-US" altLang="zh-CN" sz="2000" b="1" dirty="0" err="1"/>
              <a:t>std</a:t>
            </a:r>
            <a:r>
              <a:rPr lang="en-US" altLang="zh-CN" sz="2000" b="1" dirty="0"/>
              <a:t>::</a:t>
            </a:r>
            <a:r>
              <a:rPr lang="en-US" altLang="zh-CN" sz="2000" b="1" dirty="0" err="1"/>
              <a:t>setw</a:t>
            </a:r>
            <a:r>
              <a:rPr lang="en-US" altLang="zh-CN" sz="2000" b="1" dirty="0"/>
              <a:t>(10)&lt;&lt;</a:t>
            </a:r>
            <a:r>
              <a:rPr lang="en-US" altLang="zh-CN" sz="2000" b="1" dirty="0" err="1"/>
              <a:t>eng</a:t>
            </a:r>
            <a:r>
              <a:rPr lang="en-US" altLang="zh-CN" sz="2000" b="1" dirty="0"/>
              <a:t>    					</a:t>
            </a:r>
            <a:r>
              <a:rPr lang="en-US" altLang="zh-CN" sz="2000" b="1" dirty="0" smtClean="0"/>
              <a:t>   &lt;&lt;</a:t>
            </a:r>
            <a:r>
              <a:rPr lang="en-US" altLang="zh-CN" sz="2000" b="1" dirty="0" err="1"/>
              <a:t>std</a:t>
            </a:r>
            <a:r>
              <a:rPr lang="en-US" altLang="zh-CN" sz="2000" b="1" dirty="0"/>
              <a:t>::</a:t>
            </a:r>
            <a:r>
              <a:rPr lang="en-US" altLang="zh-CN" sz="2000" b="1" dirty="0" err="1"/>
              <a:t>setw</a:t>
            </a:r>
            <a:r>
              <a:rPr lang="en-US" altLang="zh-CN" sz="2000" b="1" dirty="0"/>
              <a:t>(12)&lt;&lt;computer</a:t>
            </a:r>
          </a:p>
          <a:p>
            <a:pPr marL="609600" indent="-609600">
              <a:buFontTx/>
              <a:buNone/>
            </a:pPr>
            <a:r>
              <a:rPr lang="en-US" altLang="zh-CN" sz="2000" b="1" dirty="0"/>
              <a:t>                       </a:t>
            </a:r>
            <a:r>
              <a:rPr lang="en-US" altLang="zh-CN" sz="2000" b="1" dirty="0" smtClean="0"/>
              <a:t>	   &lt;&lt;</a:t>
            </a:r>
            <a:r>
              <a:rPr lang="en-US" altLang="zh-CN" sz="2000" b="1" dirty="0" err="1"/>
              <a:t>std</a:t>
            </a:r>
            <a:r>
              <a:rPr lang="en-US" altLang="zh-CN" sz="2000" b="1" dirty="0"/>
              <a:t>::</a:t>
            </a:r>
            <a:r>
              <a:rPr lang="en-US" altLang="zh-CN" sz="2000" b="1" dirty="0" err="1"/>
              <a:t>setw</a:t>
            </a:r>
            <a:r>
              <a:rPr lang="en-US" altLang="zh-CN" sz="2000" b="1" dirty="0"/>
              <a:t>(10)&lt;&lt;</a:t>
            </a:r>
            <a:r>
              <a:rPr lang="en-US" altLang="zh-CN" sz="2000" b="1" dirty="0" smtClean="0"/>
              <a:t>sum</a:t>
            </a:r>
          </a:p>
          <a:p>
            <a:pPr marL="609600" indent="-609600">
              <a:buFontTx/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smtClean="0"/>
              <a:t>		   &lt;&lt;</a:t>
            </a:r>
            <a:r>
              <a:rPr lang="en-US" altLang="zh-CN" sz="2000" b="1" dirty="0" err="1"/>
              <a:t>std</a:t>
            </a:r>
            <a:r>
              <a:rPr lang="en-US" altLang="zh-CN" sz="2000" b="1" dirty="0"/>
              <a:t>::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;</a:t>
            </a:r>
          </a:p>
          <a:p>
            <a:pPr marL="609600" indent="-609600">
              <a:buFontTx/>
              <a:buNone/>
            </a:pPr>
            <a:r>
              <a:rPr lang="en-US" altLang="zh-CN" sz="2000" b="1" dirty="0"/>
              <a:t>		</a:t>
            </a:r>
            <a:r>
              <a:rPr lang="en-US" altLang="zh-CN" sz="2000" b="1" dirty="0" err="1"/>
              <a:t>infile</a:t>
            </a:r>
            <a:r>
              <a:rPr lang="en-US" altLang="zh-CN" sz="2000" b="1" dirty="0"/>
              <a:t>&gt;&gt;name;</a:t>
            </a:r>
          </a:p>
          <a:p>
            <a:pPr marL="609600" indent="-609600">
              <a:buFontTx/>
              <a:buNone/>
            </a:pPr>
            <a:r>
              <a:rPr lang="en-US" altLang="zh-CN" sz="2000" b="1" dirty="0"/>
              <a:t>	}</a:t>
            </a:r>
          </a:p>
          <a:p>
            <a:pPr marL="609600" indent="-609600">
              <a:buFontTx/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err="1"/>
              <a:t>infile.close</a:t>
            </a:r>
            <a:r>
              <a:rPr lang="en-US" altLang="zh-CN" sz="2000" b="1" dirty="0"/>
              <a:t>();</a:t>
            </a:r>
          </a:p>
          <a:p>
            <a:pPr marL="609600" indent="-609600">
              <a:buFontTx/>
              <a:buNone/>
            </a:pPr>
            <a:r>
              <a:rPr lang="en-US" altLang="zh-CN" sz="2000" b="1" dirty="0"/>
              <a:t>}</a:t>
            </a:r>
            <a:endParaRPr lang="zh-CN" altLang="en-US" sz="2000" b="1" dirty="0"/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968686" y="1124744"/>
            <a:ext cx="3203848" cy="1440160"/>
          </a:xfrm>
          <a:prstGeom prst="wedgeRoundRectCallout">
            <a:avLst>
              <a:gd name="adj1" fmla="val -63443"/>
              <a:gd name="adj2" fmla="val 28164"/>
              <a:gd name="adj3" fmla="val 16667"/>
            </a:avLst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 dirty="0">
                <a:latin typeface="Lucida Sans Unicode" panose="020B0602030504020204" pitchFamily="34" charset="0"/>
              </a:rPr>
              <a:t>将文件变量中的数据读入到内存变量中，实际上是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 dirty="0">
                <a:latin typeface="Lucida Sans Unicode" panose="020B0602030504020204" pitchFamily="34" charset="0"/>
              </a:rPr>
              <a:t>将磁盘文件</a:t>
            </a:r>
            <a:r>
              <a:rPr kumimoji="1" lang="en-US" altLang="zh-CN" sz="2000" b="1" dirty="0">
                <a:latin typeface="Lucida Sans Unicode" panose="020B0602030504020204" pitchFamily="34" charset="0"/>
              </a:rPr>
              <a:t>student.dat</a:t>
            </a:r>
            <a:r>
              <a:rPr kumimoji="1" lang="zh-CN" altLang="en-US" sz="2000" b="1" dirty="0">
                <a:latin typeface="Lucida Sans Unicode" panose="020B0602030504020204" pitchFamily="34" charset="0"/>
              </a:rPr>
              <a:t>中值读入到内存变量</a:t>
            </a:r>
            <a:r>
              <a:rPr kumimoji="1" lang="zh-CN" altLang="en-US" sz="2000" b="1" dirty="0" smtClean="0">
                <a:latin typeface="Lucida Sans Unicode" panose="020B0602030504020204" pitchFamily="34" charset="0"/>
              </a:rPr>
              <a:t>中</a:t>
            </a:r>
            <a:r>
              <a:rPr kumimoji="1" lang="en-US" altLang="zh-CN" sz="2000" b="1" dirty="0">
                <a:latin typeface="Lucida Sans Unicode" panose="020B0602030504020204" pitchFamily="34" charset="0"/>
              </a:rPr>
              <a:t>.</a:t>
            </a:r>
            <a:endParaRPr kumimoji="1" lang="zh-CN" altLang="en-US" sz="2000" b="1" dirty="0">
              <a:latin typeface="Lucida Sans Unicode" panose="020B0602030504020204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51520" y="0"/>
            <a:ext cx="8229600" cy="835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eaLnBrk="1" hangingPunct="1">
              <a:defRPr sz="3600" b="1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dirty="0"/>
              <a:t>2.15  </a:t>
            </a:r>
            <a:r>
              <a:rPr lang="zh-CN" altLang="zh-CN" dirty="0"/>
              <a:t>编程实作</a:t>
            </a:r>
          </a:p>
        </p:txBody>
      </p:sp>
    </p:spTree>
    <p:extLst>
      <p:ext uri="{BB962C8B-B14F-4D97-AF65-F5344CB8AC3E}">
        <p14:creationId xmlns:p14="http://schemas.microsoft.com/office/powerpoint/2010/main" val="309749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9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9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9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9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89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idx="1"/>
          </p:nvPr>
        </p:nvSpPr>
        <p:spPr>
          <a:xfrm>
            <a:off x="251520" y="1196753"/>
            <a:ext cx="8568952" cy="5400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>
                <a:solidFill>
                  <a:srgbClr val="0000CC"/>
                </a:solidFill>
              </a:rPr>
              <a:t>（</a:t>
            </a:r>
            <a:r>
              <a:rPr lang="en-US" altLang="zh-CN" sz="2400" b="1" dirty="0">
                <a:solidFill>
                  <a:srgbClr val="0000CC"/>
                </a:solidFill>
              </a:rPr>
              <a:t>2）</a:t>
            </a:r>
            <a:r>
              <a:rPr lang="zh-CN" altLang="en-US" sz="2400" b="1" dirty="0">
                <a:solidFill>
                  <a:srgbClr val="0000CC"/>
                </a:solidFill>
              </a:rPr>
              <a:t>引用应用：</a:t>
            </a:r>
            <a:r>
              <a:rPr lang="en-US" altLang="zh-CN" sz="2400" b="1" dirty="0">
                <a:solidFill>
                  <a:srgbClr val="0000CC"/>
                </a:solidFill>
              </a:rPr>
              <a:t> C++</a:t>
            </a:r>
            <a:r>
              <a:rPr lang="zh-CN" altLang="en-US" sz="2400" b="1" dirty="0">
                <a:solidFill>
                  <a:srgbClr val="0000CC"/>
                </a:solidFill>
              </a:rPr>
              <a:t>可用引用交换两个变量值</a:t>
            </a:r>
          </a:p>
          <a:p>
            <a:pPr marL="0" indent="0">
              <a:buNone/>
            </a:pPr>
            <a:r>
              <a:rPr lang="en-US" altLang="zh-CN" sz="2000" b="1" dirty="0"/>
              <a:t>//Eg2-16.cpp</a:t>
            </a:r>
            <a:endParaRPr lang="zh-CN" altLang="zh-CN" sz="2000" b="1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noProof="1"/>
              <a:t>#include&lt;iostream&gt;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noProof="1"/>
              <a:t>using std::cout;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noProof="1"/>
              <a:t>using std::endl;</a:t>
            </a:r>
            <a:endParaRPr lang="en-US" altLang="zh-CN" sz="2000" b="1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/>
              <a:t> void swap(int &amp;</a:t>
            </a:r>
            <a:r>
              <a:rPr lang="en-US" altLang="zh-CN" sz="2000" b="1" dirty="0" err="1"/>
              <a:t>a,int</a:t>
            </a:r>
            <a:r>
              <a:rPr lang="en-US" altLang="zh-CN" sz="2000" b="1" dirty="0"/>
              <a:t> &amp;b)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	int temp=a;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	a=b;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	b=temp;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void main(){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x=5;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	int y=10;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	swap(</a:t>
            </a:r>
            <a:r>
              <a:rPr lang="en-US" altLang="zh-CN" sz="2000" b="1" dirty="0" err="1"/>
              <a:t>x,y</a:t>
            </a:r>
            <a:r>
              <a:rPr lang="en-US" altLang="zh-CN" sz="2000" b="1" dirty="0"/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&lt;&lt;"x="&lt;&lt;x&lt;&lt;"\ty="&lt;&lt;y&lt;&lt;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}</a:t>
            </a:r>
            <a:r>
              <a:rPr lang="en-US" altLang="zh-CN" sz="2000" dirty="0"/>
              <a:t> </a:t>
            </a:r>
            <a:endParaRPr lang="zh-CN" altLang="en-US" sz="2000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73672"/>
            <a:ext cx="8229600" cy="81119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</a:rPr>
              <a:t>2.9.2  </a:t>
            </a:r>
            <a:r>
              <a:rPr lang="zh-CN" altLang="zh-CN" sz="3600" b="1" dirty="0">
                <a:solidFill>
                  <a:srgbClr val="C00000"/>
                </a:solidFill>
              </a:rPr>
              <a:t>函数参数传递的类型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937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96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96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96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96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96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96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96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96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96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96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96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96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96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96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96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96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96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96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idx="1"/>
          </p:nvPr>
        </p:nvSpPr>
        <p:spPr>
          <a:xfrm>
            <a:off x="107504" y="1196752"/>
            <a:ext cx="8856984" cy="5256584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b="1" dirty="0" smtClean="0">
                <a:solidFill>
                  <a:srgbClr val="0000CC"/>
                </a:solidFill>
              </a:rPr>
              <a:t>（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3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）引用</a:t>
            </a:r>
            <a:r>
              <a:rPr lang="zh-CN" altLang="en-US" sz="2400" b="1" dirty="0">
                <a:solidFill>
                  <a:srgbClr val="0000CC"/>
                </a:solidFill>
              </a:rPr>
              <a:t>应用：返回多值</a:t>
            </a:r>
            <a:r>
              <a:rPr lang="en-US" altLang="zh-CN" sz="2400" b="1" dirty="0">
                <a:solidFill>
                  <a:srgbClr val="0000CC"/>
                </a:solidFill>
              </a:rPr>
              <a:t>——</a:t>
            </a:r>
            <a:r>
              <a:rPr lang="zh-CN" altLang="en-US" sz="2400" b="1" dirty="0">
                <a:solidFill>
                  <a:srgbClr val="0000CC"/>
                </a:solidFill>
              </a:rPr>
              <a:t>计算平方、立方</a:t>
            </a:r>
          </a:p>
          <a:p>
            <a:pPr lvl="1" eaLnBrk="1" hangingPunct="1">
              <a:buFontTx/>
              <a:buNone/>
            </a:pPr>
            <a:r>
              <a:rPr lang="en-US" altLang="zh-CN" sz="2000" b="1" dirty="0"/>
              <a:t>int fun(int n</a:t>
            </a:r>
            <a:r>
              <a:rPr lang="en-US" altLang="zh-CN" sz="2000" b="1" dirty="0" smtClean="0"/>
              <a:t>,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&amp;</a:t>
            </a:r>
            <a:r>
              <a:rPr lang="en-US" altLang="zh-CN" sz="2000" b="1" dirty="0" err="1">
                <a:solidFill>
                  <a:srgbClr val="FF0000"/>
                </a:solidFill>
              </a:rPr>
              <a:t>rSquar</a:t>
            </a:r>
            <a:r>
              <a:rPr lang="en-US" altLang="zh-CN" sz="2000" b="1" dirty="0" smtClean="0"/>
              <a:t>,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&amp;</a:t>
            </a:r>
            <a:r>
              <a:rPr lang="en-US" altLang="zh-CN" sz="2000" b="1" dirty="0" err="1">
                <a:solidFill>
                  <a:srgbClr val="FF0000"/>
                </a:solidFill>
              </a:rPr>
              <a:t>rCubed</a:t>
            </a:r>
            <a:r>
              <a:rPr lang="en-US" altLang="zh-CN" sz="2000" b="1" dirty="0"/>
              <a:t>)</a:t>
            </a:r>
          </a:p>
          <a:p>
            <a:pPr lvl="1" eaLnBrk="1" hangingPunct="1">
              <a:buFontTx/>
              <a:buNone/>
            </a:pPr>
            <a:r>
              <a:rPr lang="en-US" altLang="zh-CN" sz="2000" b="1" dirty="0"/>
              <a:t>{</a:t>
            </a:r>
          </a:p>
          <a:p>
            <a:pPr lvl="1" eaLnBrk="1" hangingPunct="1">
              <a:buFontTx/>
              <a:buNone/>
            </a:pPr>
            <a:r>
              <a:rPr lang="en-US" altLang="zh-CN" sz="2000" b="1" dirty="0"/>
              <a:t>	if(n&gt;20 &amp;&amp; n&lt;0)</a:t>
            </a:r>
          </a:p>
          <a:p>
            <a:pPr lvl="1" eaLnBrk="1" hangingPunct="1">
              <a:buFontTx/>
              <a:buNone/>
            </a:pPr>
            <a:r>
              <a:rPr lang="en-US" altLang="zh-CN" sz="2000" b="1" dirty="0"/>
              <a:t>			return 1;</a:t>
            </a:r>
          </a:p>
          <a:p>
            <a:pPr lvl="1" eaLnBrk="1" hangingPunct="1">
              <a:buFontTx/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err="1"/>
              <a:t>rSquar</a:t>
            </a:r>
            <a:r>
              <a:rPr lang="en-US" altLang="zh-CN" sz="2000" b="1" dirty="0"/>
              <a:t>=n*n;</a:t>
            </a:r>
          </a:p>
          <a:p>
            <a:pPr lvl="1" eaLnBrk="1" hangingPunct="1">
              <a:buFontTx/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err="1"/>
              <a:t>rCubed</a:t>
            </a:r>
            <a:r>
              <a:rPr lang="en-US" altLang="zh-CN" sz="2000" b="1" dirty="0"/>
              <a:t>=n*n*n;</a:t>
            </a:r>
          </a:p>
          <a:p>
            <a:pPr lvl="1" eaLnBrk="1" hangingPunct="1">
              <a:buFontTx/>
              <a:buNone/>
            </a:pPr>
            <a:r>
              <a:rPr lang="en-US" altLang="zh-CN" sz="2000" b="1" dirty="0"/>
              <a:t>	return 0;</a:t>
            </a:r>
          </a:p>
          <a:p>
            <a:pPr lvl="1" eaLnBrk="1" hangingPunct="1">
              <a:buFontTx/>
              <a:buNone/>
            </a:pPr>
            <a:r>
              <a:rPr lang="en-US" altLang="zh-CN" sz="2000" b="1" dirty="0" smtClean="0"/>
              <a:t>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b="1" dirty="0">
                <a:solidFill>
                  <a:srgbClr val="0000CC"/>
                </a:solidFill>
              </a:rPr>
              <a:t>（</a:t>
            </a:r>
            <a:r>
              <a:rPr lang="en-US" altLang="zh-CN" sz="2400" b="1" dirty="0">
                <a:solidFill>
                  <a:srgbClr val="0000CC"/>
                </a:solidFill>
              </a:rPr>
              <a:t>4</a:t>
            </a:r>
            <a:r>
              <a:rPr lang="zh-CN" altLang="en-US" sz="2400" b="1" dirty="0">
                <a:solidFill>
                  <a:srgbClr val="0000CC"/>
                </a:solidFill>
              </a:rPr>
              <a:t>）引用传递大型对象的效率问题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CN" sz="2200" b="1" dirty="0" smtClean="0"/>
              <a:t>C</a:t>
            </a:r>
            <a:r>
              <a:rPr lang="en-US" altLang="zh-CN" sz="2200" b="1" dirty="0"/>
              <a:t>++</a:t>
            </a:r>
            <a:r>
              <a:rPr lang="zh-CN" altLang="en-US" sz="2200" b="1" dirty="0"/>
              <a:t>引入引用的另一原因是传递大型的类对象或数据结构。</a:t>
            </a:r>
            <a:endParaRPr lang="en-US" altLang="zh-CN" sz="2200" b="1" dirty="0"/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200" b="1" dirty="0" smtClean="0"/>
              <a:t>在</a:t>
            </a:r>
            <a:r>
              <a:rPr lang="zh-CN" altLang="en-US" sz="2200" b="1" dirty="0"/>
              <a:t>按值传递参数的情况下，传递小型类对象和结构变量不存在效率问题。但在传递大型结构变量或类对象时，需要进行大量的数据复制，效率就太</a:t>
            </a:r>
            <a:r>
              <a:rPr lang="zh-CN" altLang="en-US" sz="2200" b="1" dirty="0" smtClean="0"/>
              <a:t>低</a:t>
            </a:r>
            <a:r>
              <a:rPr lang="zh-CN" altLang="en-US" sz="2200" b="1" dirty="0"/>
              <a:t>了</a:t>
            </a:r>
            <a:r>
              <a:rPr lang="zh-CN" altLang="en-US" sz="2200" b="1" dirty="0" smtClean="0"/>
              <a:t>。 </a:t>
            </a:r>
            <a:endParaRPr lang="zh-CN" altLang="en-US" sz="2200" b="1" dirty="0"/>
          </a:p>
          <a:p>
            <a:pPr lvl="1" eaLnBrk="1" hangingPunct="1">
              <a:buFontTx/>
              <a:buNone/>
            </a:pPr>
            <a:endParaRPr lang="en-US" altLang="zh-CN" sz="2000" b="1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</a:rPr>
              <a:t>2.9.2  </a:t>
            </a:r>
            <a:r>
              <a:rPr lang="zh-CN" altLang="zh-CN" sz="3600" b="1" dirty="0">
                <a:solidFill>
                  <a:srgbClr val="C00000"/>
                </a:solidFill>
              </a:rPr>
              <a:t>函数参数传递的类型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0145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0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0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06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06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06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06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06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06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06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5565"/>
            <a:ext cx="7772400" cy="72037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</a:rPr>
              <a:t>2.9.3 </a:t>
            </a:r>
            <a:r>
              <a:rPr lang="zh-CN" altLang="en-US" sz="3600" b="1" dirty="0">
                <a:solidFill>
                  <a:srgbClr val="C00000"/>
                </a:solidFill>
              </a:rPr>
              <a:t>函数默认参数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5834" y="1052736"/>
            <a:ext cx="8856984" cy="5805264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rgbClr val="0000CC"/>
                </a:solidFill>
              </a:rPr>
              <a:t>1. 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概念</a:t>
            </a:r>
            <a:endParaRPr lang="zh-CN" altLang="en-US" sz="2400" b="1" dirty="0">
              <a:solidFill>
                <a:srgbClr val="0000CC"/>
              </a:solidFill>
            </a:endParaRPr>
          </a:p>
          <a:p>
            <a:pPr lvl="1" eaLnBrk="1" hangingPunct="1"/>
            <a:r>
              <a:rPr lang="en-US" altLang="zh-CN" sz="2200" b="1" dirty="0"/>
              <a:t>C++</a:t>
            </a:r>
            <a:r>
              <a:rPr lang="zh-CN" altLang="en-US" sz="2200" b="1" dirty="0"/>
              <a:t>允许为函数提供</a:t>
            </a:r>
            <a:r>
              <a:rPr lang="zh-CN" altLang="en-US" sz="2200" b="1" dirty="0" smtClean="0"/>
              <a:t>默认参数（缺省参数）。调用有</a:t>
            </a:r>
            <a:r>
              <a:rPr lang="zh-CN" altLang="en-US" sz="2200" b="1" dirty="0"/>
              <a:t>默认</a:t>
            </a:r>
            <a:r>
              <a:rPr lang="zh-CN" altLang="en-US" sz="2200" b="1" dirty="0" smtClean="0"/>
              <a:t>参数函数</a:t>
            </a:r>
            <a:r>
              <a:rPr lang="zh-CN" altLang="en-US" sz="2200" b="1" dirty="0"/>
              <a:t>时，如果没有提供调用参数，</a:t>
            </a:r>
            <a:r>
              <a:rPr lang="en-US" altLang="zh-CN" sz="2200" b="1" dirty="0"/>
              <a:t>C++</a:t>
            </a:r>
            <a:r>
              <a:rPr lang="zh-CN" altLang="en-US" sz="2200" b="1" dirty="0"/>
              <a:t>将自动把</a:t>
            </a:r>
            <a:r>
              <a:rPr lang="zh-CN" altLang="en-US" sz="2200" b="1" dirty="0" smtClean="0"/>
              <a:t>默认参数</a:t>
            </a:r>
            <a:r>
              <a:rPr lang="zh-CN" altLang="en-US" sz="2200" b="1" dirty="0"/>
              <a:t>值作为相应参数的值。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rgbClr val="0000CC"/>
                </a:solidFill>
              </a:rPr>
              <a:t>2. 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规则</a:t>
            </a:r>
            <a:endParaRPr lang="zh-CN" altLang="en-US" sz="2400" b="1" dirty="0">
              <a:solidFill>
                <a:srgbClr val="0000CC"/>
              </a:solidFill>
            </a:endParaRPr>
          </a:p>
          <a:p>
            <a:pPr lvl="1" eaLnBrk="1" hangingPunct="1"/>
            <a:r>
              <a:rPr lang="zh-CN" altLang="en-US" sz="2200" b="1" dirty="0"/>
              <a:t>只能默认全部或部分右边的</a:t>
            </a:r>
            <a:r>
              <a:rPr lang="zh-CN" altLang="en-US" sz="2200" b="1" dirty="0" smtClean="0"/>
              <a:t>参数。</a:t>
            </a:r>
            <a:endParaRPr lang="zh-CN" altLang="en-US" sz="2200" b="1" dirty="0"/>
          </a:p>
          <a:p>
            <a:pPr lvl="1" eaLnBrk="1" hangingPunct="1"/>
            <a:r>
              <a:rPr lang="zh-CN" altLang="en-US" sz="2200" b="1" dirty="0"/>
              <a:t>函数声明和定义同时存在时，仅声明中才能出现</a:t>
            </a:r>
            <a:r>
              <a:rPr lang="zh-CN" altLang="en-US" sz="2200" b="1" dirty="0" smtClean="0"/>
              <a:t>默认参数的说明。</a:t>
            </a:r>
            <a:endParaRPr lang="en-US" altLang="zh-CN" sz="2200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200" b="1" dirty="0" smtClean="0">
                <a:solidFill>
                  <a:srgbClr val="0000CC"/>
                </a:solidFill>
              </a:rPr>
              <a:t>	【</a:t>
            </a:r>
            <a:r>
              <a:rPr lang="zh-CN" altLang="en-US" sz="2200" b="1" dirty="0">
                <a:solidFill>
                  <a:srgbClr val="0000CC"/>
                </a:solidFill>
              </a:rPr>
              <a:t>例</a:t>
            </a:r>
            <a:r>
              <a:rPr lang="en-US" altLang="zh-CN" sz="2200" b="1" dirty="0">
                <a:solidFill>
                  <a:srgbClr val="0000CC"/>
                </a:solidFill>
              </a:rPr>
              <a:t>3-11】  </a:t>
            </a:r>
            <a:r>
              <a:rPr lang="zh-CN" altLang="en-US" sz="2200" b="1" dirty="0">
                <a:solidFill>
                  <a:srgbClr val="0000CC"/>
                </a:solidFill>
              </a:rPr>
              <a:t>默认参数的一个应用例子。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1800" b="1" noProof="1" smtClean="0"/>
              <a:t>	</a:t>
            </a:r>
            <a:r>
              <a:rPr lang="en-US" altLang="zh-CN" sz="1600" b="1" noProof="1"/>
              <a:t>#include &lt;iostream&gt;  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1600" b="1" noProof="1"/>
              <a:t>	using namespace std;</a:t>
            </a:r>
            <a:endParaRPr lang="en-US" altLang="zh-CN" sz="16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1600" b="1" dirty="0"/>
              <a:t>	double </a:t>
            </a:r>
            <a:r>
              <a:rPr lang="en-US" altLang="zh-CN" sz="1600" b="1" dirty="0" err="1"/>
              <a:t>sqrt</a:t>
            </a:r>
            <a:r>
              <a:rPr lang="en-US" altLang="zh-CN" sz="1600" b="1" dirty="0"/>
              <a:t>(double f=1.0);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600" b="1" dirty="0" smtClean="0"/>
              <a:t>	void </a:t>
            </a:r>
            <a:r>
              <a:rPr lang="en-US" altLang="zh-CN" sz="1600" b="1" dirty="0"/>
              <a:t>main(){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 smtClean="0"/>
              <a:t>	</a:t>
            </a:r>
            <a:r>
              <a:rPr lang="en-US" altLang="zh-CN" sz="1600" b="1" dirty="0" err="1" smtClean="0"/>
              <a:t>cout</a:t>
            </a:r>
            <a:r>
              <a:rPr lang="en-US" altLang="zh-CN" sz="1600" b="1" dirty="0"/>
              <a:t>&lt;&lt;</a:t>
            </a:r>
            <a:r>
              <a:rPr lang="en-US" altLang="zh-CN" sz="1600" b="1" dirty="0" err="1"/>
              <a:t>sqrt</a:t>
            </a:r>
            <a:r>
              <a:rPr lang="en-US" altLang="zh-CN" sz="1600" b="1" dirty="0"/>
              <a:t>()&lt;&lt;</a:t>
            </a:r>
            <a:r>
              <a:rPr lang="en-US" altLang="zh-CN" sz="1600" b="1" dirty="0" err="1"/>
              <a:t>endl</a:t>
            </a:r>
            <a:r>
              <a:rPr lang="en-US" altLang="zh-CN" sz="1600" b="1" dirty="0"/>
              <a:t>; </a:t>
            </a:r>
            <a:r>
              <a:rPr lang="en-US" altLang="zh-CN" sz="1600" b="1" dirty="0" smtClean="0"/>
              <a:t>	//</a:t>
            </a:r>
            <a:r>
              <a:rPr lang="zh-CN" altLang="en-US" sz="1600" b="1" dirty="0"/>
              <a:t>采用默认参数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1600" b="1" dirty="0"/>
              <a:t>	</a:t>
            </a:r>
            <a:r>
              <a:rPr lang="en-US" altLang="zh-CN" sz="1600" b="1" dirty="0" smtClean="0"/>
              <a:t>	</a:t>
            </a:r>
            <a:r>
              <a:rPr lang="en-US" altLang="zh-CN" sz="1600" b="1" dirty="0" err="1" smtClean="0"/>
              <a:t>cout</a:t>
            </a:r>
            <a:r>
              <a:rPr lang="en-US" altLang="zh-CN" sz="1600" b="1" dirty="0"/>
              <a:t>&lt;&lt;</a:t>
            </a:r>
            <a:r>
              <a:rPr lang="en-US" altLang="zh-CN" sz="1600" b="1" dirty="0" err="1"/>
              <a:t>sqrt</a:t>
            </a:r>
            <a:r>
              <a:rPr lang="en-US" altLang="zh-CN" sz="1600" b="1" dirty="0"/>
              <a:t>(5)&lt;&lt;</a:t>
            </a:r>
            <a:r>
              <a:rPr lang="en-US" altLang="zh-CN" sz="1600" b="1" dirty="0" err="1"/>
              <a:t>endl</a:t>
            </a:r>
            <a:r>
              <a:rPr lang="en-US" altLang="zh-CN" sz="1600" b="1" dirty="0"/>
              <a:t>;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600" b="1" dirty="0" smtClean="0"/>
              <a:t>	}</a:t>
            </a:r>
            <a:endParaRPr lang="en-US" altLang="zh-CN" sz="16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600" b="1" dirty="0" smtClean="0"/>
              <a:t>	double </a:t>
            </a:r>
            <a:r>
              <a:rPr lang="en-US" altLang="zh-CN" sz="1600" b="1" dirty="0" err="1"/>
              <a:t>sqrt</a:t>
            </a:r>
            <a:r>
              <a:rPr lang="en-US" altLang="zh-CN" sz="1600" b="1" dirty="0"/>
              <a:t>(double f)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 smtClean="0"/>
              <a:t>	return </a:t>
            </a:r>
            <a:r>
              <a:rPr lang="en-US" altLang="zh-CN" sz="1600" b="1" dirty="0"/>
              <a:t>f*f;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600" b="1" dirty="0" smtClean="0"/>
              <a:t>	}</a:t>
            </a:r>
            <a:endParaRPr lang="en-US" altLang="zh-CN" sz="1600" b="1" dirty="0"/>
          </a:p>
          <a:p>
            <a:pPr lvl="1" eaLnBrk="1" hangingPunct="1"/>
            <a:endParaRPr lang="en-US" altLang="zh-CN" sz="2200" b="1" dirty="0"/>
          </a:p>
        </p:txBody>
      </p:sp>
    </p:spTree>
    <p:extLst>
      <p:ext uri="{BB962C8B-B14F-4D97-AF65-F5344CB8AC3E}">
        <p14:creationId xmlns:p14="http://schemas.microsoft.com/office/powerpoint/2010/main" val="426024471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9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98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98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98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98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98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uiExpand="1" build="p" bldLvl="2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紫红色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7967</TotalTime>
  <Words>4696</Words>
  <Application>Microsoft Office PowerPoint</Application>
  <PresentationFormat>全屏显示(4:3)</PresentationFormat>
  <Paragraphs>875</Paragraphs>
  <Slides>60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6" baseType="lpstr">
      <vt:lpstr>宋体</vt:lpstr>
      <vt:lpstr>Arial</vt:lpstr>
      <vt:lpstr>Calibri</vt:lpstr>
      <vt:lpstr>Lucida Sans Unicode</vt:lpstr>
      <vt:lpstr>Times New Roman</vt:lpstr>
      <vt:lpstr>默认设计模板</vt:lpstr>
      <vt:lpstr>2.9  函数</vt:lpstr>
      <vt:lpstr>2.9.1  函数原型</vt:lpstr>
      <vt:lpstr>2.9.1  函数原型</vt:lpstr>
      <vt:lpstr>2.9.2  函数参数传递的类型</vt:lpstr>
      <vt:lpstr>2.9.2  函数参数传递的类型</vt:lpstr>
      <vt:lpstr>2.9.2  函数参数传递的类型</vt:lpstr>
      <vt:lpstr>2.9.2  函数参数传递的类型</vt:lpstr>
      <vt:lpstr>2.9.2  函数参数传递的类型</vt:lpstr>
      <vt:lpstr>2.9.3 函数默认参数</vt:lpstr>
      <vt:lpstr>PowerPoint 演示文稿</vt:lpstr>
      <vt:lpstr>2.9.4  函数返回值</vt:lpstr>
      <vt:lpstr>2.9.4  函数返回值</vt:lpstr>
      <vt:lpstr>2.9.4  函数返回值</vt:lpstr>
      <vt:lpstr>2.9.5  函数重载</vt:lpstr>
      <vt:lpstr>2.9.5  函数重载</vt:lpstr>
      <vt:lpstr>PowerPoint 演示文稿</vt:lpstr>
      <vt:lpstr>PowerPoint 演示文稿</vt:lpstr>
      <vt:lpstr>2.9.5  函数重载</vt:lpstr>
      <vt:lpstr>2.9.5  函数重载</vt:lpstr>
      <vt:lpstr>2.9.6  函数与const和constexpr</vt:lpstr>
      <vt:lpstr>2.9.6  函数与const和constexpr</vt:lpstr>
      <vt:lpstr>2.9.6  函数与const和constexpr</vt:lpstr>
      <vt:lpstr>2.9.6  函数与const和constexpr</vt:lpstr>
      <vt:lpstr>2.9.6  函数与const和constexpr</vt:lpstr>
      <vt:lpstr>2.9.6  函数与const和constexpr</vt:lpstr>
      <vt:lpstr>2.9.7  内联函数</vt:lpstr>
      <vt:lpstr>2.9.7  内联函数</vt:lpstr>
      <vt:lpstr>2.10  lambda表达式(C++11)</vt:lpstr>
      <vt:lpstr>2.10  lambda表达式(C++11)</vt:lpstr>
      <vt:lpstr>2.10  lambda表达式(C++11)</vt:lpstr>
      <vt:lpstr>2.10  lambda表达式(C++11)</vt:lpstr>
      <vt:lpstr>2.11  命名空间</vt:lpstr>
      <vt:lpstr>2.11  命名空间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2.12  预处理器</vt:lpstr>
      <vt:lpstr>2.12  预处理器</vt:lpstr>
      <vt:lpstr>2.13  作用域与生命期</vt:lpstr>
      <vt:lpstr>2.13.1  作用域</vt:lpstr>
      <vt:lpstr>2.13.2  变量类型及生存期</vt:lpstr>
      <vt:lpstr>2.13.2  变量类型及生存期</vt:lpstr>
      <vt:lpstr>2.13.3  初始化列表、变量初始化与赋值</vt:lpstr>
      <vt:lpstr>2.13.3  初始化列表、变量初始化与赋值</vt:lpstr>
      <vt:lpstr>2.13.3  初始化列表、变量初始化与赋值</vt:lpstr>
      <vt:lpstr>2.13.3  初始化列表、变量初始化与赋值</vt:lpstr>
      <vt:lpstr>2.13.4  局部变量与函数返回地址</vt:lpstr>
      <vt:lpstr>2.14  文件输入和输出</vt:lpstr>
      <vt:lpstr>2.14  文件输入和输出</vt:lpstr>
      <vt:lpstr>2.14  文件输入和输出</vt:lpstr>
      <vt:lpstr>2.14  文件输入和输出</vt:lpstr>
      <vt:lpstr>2.14  文件输入和输出</vt:lpstr>
      <vt:lpstr>2.15  编程实作</vt:lpstr>
      <vt:lpstr>2.15  编程实作</vt:lpstr>
      <vt:lpstr>2.15  编程实作</vt:lpstr>
      <vt:lpstr>PowerPoint 演示文稿</vt:lpstr>
      <vt:lpstr>PowerPoint 演示文稿</vt:lpstr>
      <vt:lpstr>PowerPoint 演示文稿</vt:lpstr>
    </vt:vector>
  </TitlesOfParts>
  <Company>cq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C++.NET程序设计</dc:title>
  <dc:creator>dk</dc:creator>
  <cp:lastModifiedBy>Windows 用户</cp:lastModifiedBy>
  <cp:revision>597</cp:revision>
  <dcterms:created xsi:type="dcterms:W3CDTF">2009-10-08T06:48:42Z</dcterms:created>
  <dcterms:modified xsi:type="dcterms:W3CDTF">2020-02-21T09:37:11Z</dcterms:modified>
</cp:coreProperties>
</file>