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578" r:id="rId2"/>
    <p:sldId id="715" r:id="rId3"/>
    <p:sldId id="716" r:id="rId4"/>
    <p:sldId id="719" r:id="rId5"/>
    <p:sldId id="720" r:id="rId6"/>
    <p:sldId id="722" r:id="rId7"/>
    <p:sldId id="724" r:id="rId8"/>
    <p:sldId id="726" r:id="rId9"/>
    <p:sldId id="727" r:id="rId10"/>
    <p:sldId id="729" r:id="rId11"/>
    <p:sldId id="730" r:id="rId12"/>
    <p:sldId id="579" r:id="rId13"/>
    <p:sldId id="580" r:id="rId14"/>
    <p:sldId id="741" r:id="rId15"/>
    <p:sldId id="736" r:id="rId16"/>
    <p:sldId id="738" r:id="rId17"/>
    <p:sldId id="740" r:id="rId18"/>
    <p:sldId id="742" r:id="rId19"/>
    <p:sldId id="743" r:id="rId20"/>
    <p:sldId id="748" r:id="rId21"/>
    <p:sldId id="744" r:id="rId22"/>
    <p:sldId id="586" r:id="rId23"/>
    <p:sldId id="751" r:id="rId24"/>
    <p:sldId id="589" r:id="rId25"/>
    <p:sldId id="590" r:id="rId26"/>
    <p:sldId id="753" r:id="rId27"/>
    <p:sldId id="592" r:id="rId28"/>
    <p:sldId id="754" r:id="rId29"/>
    <p:sldId id="593" r:id="rId30"/>
    <p:sldId id="756" r:id="rId31"/>
    <p:sldId id="757" r:id="rId32"/>
    <p:sldId id="758" r:id="rId33"/>
    <p:sldId id="759" r:id="rId34"/>
    <p:sldId id="761" r:id="rId35"/>
    <p:sldId id="602" r:id="rId36"/>
    <p:sldId id="603" r:id="rId37"/>
    <p:sldId id="604" r:id="rId38"/>
    <p:sldId id="605" r:id="rId39"/>
    <p:sldId id="606" r:id="rId40"/>
    <p:sldId id="607" r:id="rId41"/>
    <p:sldId id="608" r:id="rId42"/>
    <p:sldId id="609" r:id="rId43"/>
    <p:sldId id="610" r:id="rId44"/>
    <p:sldId id="763" r:id="rId45"/>
    <p:sldId id="764" r:id="rId46"/>
    <p:sldId id="774" r:id="rId47"/>
    <p:sldId id="775" r:id="rId48"/>
    <p:sldId id="776" r:id="rId49"/>
    <p:sldId id="777" r:id="rId50"/>
    <p:sldId id="782" r:id="rId51"/>
    <p:sldId id="779" r:id="rId52"/>
    <p:sldId id="783" r:id="rId53"/>
    <p:sldId id="780" r:id="rId54"/>
    <p:sldId id="781" r:id="rId55"/>
    <p:sldId id="785" r:id="rId56"/>
    <p:sldId id="789" r:id="rId57"/>
    <p:sldId id="790" r:id="rId58"/>
    <p:sldId id="791" r:id="rId59"/>
    <p:sldId id="788" r:id="rId60"/>
    <p:sldId id="793" r:id="rId61"/>
    <p:sldId id="794" r:id="rId62"/>
    <p:sldId id="795" r:id="rId63"/>
    <p:sldId id="796" r:id="rId64"/>
    <p:sldId id="765" r:id="rId65"/>
    <p:sldId id="766" r:id="rId66"/>
    <p:sldId id="798" r:id="rId67"/>
    <p:sldId id="767" r:id="rId68"/>
    <p:sldId id="611" r:id="rId69"/>
    <p:sldId id="613" r:id="rId70"/>
    <p:sldId id="616" r:id="rId71"/>
    <p:sldId id="617" r:id="rId7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FFFFFF"/>
    <a:srgbClr val="C2FABA"/>
    <a:srgbClr val="99FF33"/>
    <a:srgbClr val="CF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54" autoAdjust="0"/>
    <p:restoredTop sz="93715" autoAdjust="0"/>
  </p:normalViewPr>
  <p:slideViewPr>
    <p:cSldViewPr>
      <p:cViewPr varScale="1">
        <p:scale>
          <a:sx n="74" d="100"/>
          <a:sy n="74" d="100"/>
        </p:scale>
        <p:origin x="768" y="78"/>
      </p:cViewPr>
      <p:guideLst>
        <p:guide orient="horz" pos="2160"/>
        <p:guide pos="2880"/>
      </p:guideLst>
    </p:cSldViewPr>
  </p:slideViewPr>
  <p:outlineViewPr>
    <p:cViewPr>
      <p:scale>
        <a:sx n="33" d="100"/>
        <a:sy n="33" d="100"/>
      </p:scale>
      <p:origin x="0" y="-252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E8BCEA-46BE-448A-9746-FE7AF58E278F}" type="slidenum">
              <a:rPr lang="en-US" altLang="zh-CN"/>
              <a:pPr>
                <a:defRPr/>
              </a:pPr>
              <a:t>‹#›</a:t>
            </a:fld>
            <a:endParaRPr lang="en-US" altLang="zh-CN"/>
          </a:p>
        </p:txBody>
      </p:sp>
    </p:spTree>
    <p:extLst>
      <p:ext uri="{BB962C8B-B14F-4D97-AF65-F5344CB8AC3E}">
        <p14:creationId xmlns:p14="http://schemas.microsoft.com/office/powerpoint/2010/main" val="18743632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A76B98-863F-4B68-8BDC-2A6AF35EDD1C}" type="slidenum">
              <a:rPr lang="en-US" altLang="zh-CN"/>
              <a:pPr>
                <a:defRPr/>
              </a:pPr>
              <a:t>‹#›</a:t>
            </a:fld>
            <a:endParaRPr lang="en-US" altLang="zh-CN"/>
          </a:p>
        </p:txBody>
      </p:sp>
    </p:spTree>
    <p:extLst>
      <p:ext uri="{BB962C8B-B14F-4D97-AF65-F5344CB8AC3E}">
        <p14:creationId xmlns:p14="http://schemas.microsoft.com/office/powerpoint/2010/main" val="4112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83826F-F70C-4749-9B4F-F4613F725995}" type="slidenum">
              <a:rPr lang="en-US" altLang="zh-CN"/>
              <a:pPr>
                <a:defRPr/>
              </a:pPr>
              <a:t>‹#›</a:t>
            </a:fld>
            <a:endParaRPr lang="en-US" altLang="zh-CN"/>
          </a:p>
        </p:txBody>
      </p:sp>
    </p:spTree>
    <p:extLst>
      <p:ext uri="{BB962C8B-B14F-4D97-AF65-F5344CB8AC3E}">
        <p14:creationId xmlns:p14="http://schemas.microsoft.com/office/powerpoint/2010/main" val="5994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5F18D-FB35-4695-88D8-DA9D088BB8BB}" type="slidenum">
              <a:rPr lang="en-US" altLang="zh-CN"/>
              <a:pPr>
                <a:defRPr/>
              </a:pPr>
              <a:t>‹#›</a:t>
            </a:fld>
            <a:endParaRPr lang="en-US" altLang="zh-CN"/>
          </a:p>
        </p:txBody>
      </p:sp>
    </p:spTree>
    <p:extLst>
      <p:ext uri="{BB962C8B-B14F-4D97-AF65-F5344CB8AC3E}">
        <p14:creationId xmlns:p14="http://schemas.microsoft.com/office/powerpoint/2010/main" val="289608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3673"/>
            <a:ext cx="8229600" cy="691032"/>
          </a:xfrm>
        </p:spPr>
        <p:txBody>
          <a:bodyPr/>
          <a:lstStyle/>
          <a:p>
            <a:r>
              <a:rPr lang="zh-CN" altLang="en-US" dirty="0"/>
              <a:t>单击此处编辑母版标题样式</a:t>
            </a:r>
          </a:p>
        </p:txBody>
      </p:sp>
      <p:sp>
        <p:nvSpPr>
          <p:cNvPr id="3" name="内容占位符 2"/>
          <p:cNvSpPr>
            <a:spLocks noGrp="1"/>
          </p:cNvSpPr>
          <p:nvPr>
            <p:ph idx="1"/>
          </p:nvPr>
        </p:nvSpPr>
        <p:spPr>
          <a:xfrm>
            <a:off x="251520" y="1052736"/>
            <a:ext cx="8623212" cy="519248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1D3FF1-025B-425A-B8A5-791CF3826CEB}" type="slidenum">
              <a:rPr lang="en-US" altLang="zh-CN"/>
              <a:pPr>
                <a:defRPr/>
              </a:pPr>
              <a:t>‹#›</a:t>
            </a:fld>
            <a:endParaRPr lang="en-US" altLang="zh-CN"/>
          </a:p>
        </p:txBody>
      </p:sp>
      <p:cxnSp>
        <p:nvCxnSpPr>
          <p:cNvPr id="8" name="直接连接符 7"/>
          <p:cNvCxnSpPr/>
          <p:nvPr userDrawn="1"/>
        </p:nvCxnSpPr>
        <p:spPr>
          <a:xfrm>
            <a:off x="0" y="908720"/>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3681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2AEB6D-0470-4FBC-99DD-6E0E6F426F47}" type="slidenum">
              <a:rPr lang="en-US" altLang="zh-CN"/>
              <a:pPr>
                <a:defRPr/>
              </a:pPr>
              <a:t>‹#›</a:t>
            </a:fld>
            <a:endParaRPr lang="en-US" altLang="zh-CN"/>
          </a:p>
        </p:txBody>
      </p:sp>
    </p:spTree>
    <p:extLst>
      <p:ext uri="{BB962C8B-B14F-4D97-AF65-F5344CB8AC3E}">
        <p14:creationId xmlns:p14="http://schemas.microsoft.com/office/powerpoint/2010/main" val="168635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464D78-F55F-4E30-920B-E1B4B28D93D7}" type="slidenum">
              <a:rPr lang="en-US" altLang="zh-CN"/>
              <a:pPr>
                <a:defRPr/>
              </a:pPr>
              <a:t>‹#›</a:t>
            </a:fld>
            <a:endParaRPr lang="en-US" altLang="zh-CN"/>
          </a:p>
        </p:txBody>
      </p:sp>
    </p:spTree>
    <p:extLst>
      <p:ext uri="{BB962C8B-B14F-4D97-AF65-F5344CB8AC3E}">
        <p14:creationId xmlns:p14="http://schemas.microsoft.com/office/powerpoint/2010/main" val="172853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1A459F1-88B1-452F-BF5B-90F86D7D6C52}" type="slidenum">
              <a:rPr lang="en-US" altLang="zh-CN"/>
              <a:pPr>
                <a:defRPr/>
              </a:pPr>
              <a:t>‹#›</a:t>
            </a:fld>
            <a:endParaRPr lang="en-US" altLang="zh-CN"/>
          </a:p>
        </p:txBody>
      </p:sp>
    </p:spTree>
    <p:extLst>
      <p:ext uri="{BB962C8B-B14F-4D97-AF65-F5344CB8AC3E}">
        <p14:creationId xmlns:p14="http://schemas.microsoft.com/office/powerpoint/2010/main" val="52640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7839A73-1004-4ADE-A0D7-5D34AA71456F}" type="slidenum">
              <a:rPr lang="en-US" altLang="zh-CN"/>
              <a:pPr>
                <a:defRPr/>
              </a:pPr>
              <a:t>‹#›</a:t>
            </a:fld>
            <a:endParaRPr lang="en-US" altLang="zh-CN"/>
          </a:p>
        </p:txBody>
      </p:sp>
      <p:cxnSp>
        <p:nvCxnSpPr>
          <p:cNvPr id="6" name="直接连接符 5"/>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969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6" name="直接连接符 5"/>
          <p:cNvCxnSpPr/>
          <p:nvPr userDrawn="1"/>
        </p:nvCxnSpPr>
        <p:spPr>
          <a:xfrm>
            <a:off x="251520" y="764704"/>
            <a:ext cx="864096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37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63D4C6-D9D2-4988-B00B-37E7811B9F26}" type="slidenum">
              <a:rPr lang="en-US" altLang="zh-CN"/>
              <a:pPr>
                <a:defRPr/>
              </a:pPr>
              <a:t>‹#›</a:t>
            </a:fld>
            <a:endParaRPr lang="en-US" altLang="zh-CN"/>
          </a:p>
        </p:txBody>
      </p:sp>
    </p:spTree>
    <p:extLst>
      <p:ext uri="{BB962C8B-B14F-4D97-AF65-F5344CB8AC3E}">
        <p14:creationId xmlns:p14="http://schemas.microsoft.com/office/powerpoint/2010/main" val="37204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80F71A-2627-4F73-91A7-585441724EF1}" type="slidenum">
              <a:rPr lang="en-US" altLang="zh-CN"/>
              <a:pPr>
                <a:defRPr/>
              </a:pPr>
              <a:t>‹#›</a:t>
            </a:fld>
            <a:endParaRPr lang="en-US" altLang="zh-CN"/>
          </a:p>
        </p:txBody>
      </p:sp>
    </p:spTree>
    <p:extLst>
      <p:ext uri="{BB962C8B-B14F-4D97-AF65-F5344CB8AC3E}">
        <p14:creationId xmlns:p14="http://schemas.microsoft.com/office/powerpoint/2010/main" val="221184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39EABF6-9DF0-425C-8AB4-6D6A6A5E9F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4213" y="116633"/>
            <a:ext cx="7772400" cy="720079"/>
          </a:xfrm>
        </p:spPr>
        <p:txBody>
          <a:bodyPr/>
          <a:lstStyle/>
          <a:p>
            <a:pPr eaLnBrk="1" hangingPunct="1"/>
            <a:r>
              <a:rPr lang="zh-CN" altLang="en-US" sz="3600" b="1" dirty="0">
                <a:solidFill>
                  <a:srgbClr val="C00000"/>
                </a:solidFill>
              </a:rPr>
              <a:t>第</a:t>
            </a:r>
            <a:r>
              <a:rPr lang="en-US" altLang="zh-CN" sz="3600" b="1" dirty="0">
                <a:solidFill>
                  <a:srgbClr val="C00000"/>
                </a:solidFill>
              </a:rPr>
              <a:t>3</a:t>
            </a:r>
            <a:r>
              <a:rPr lang="zh-CN" altLang="en-US" sz="3600" b="1" dirty="0">
                <a:solidFill>
                  <a:srgbClr val="C00000"/>
                </a:solidFill>
              </a:rPr>
              <a:t>章 类与对象</a:t>
            </a:r>
          </a:p>
        </p:txBody>
      </p:sp>
      <p:sp>
        <p:nvSpPr>
          <p:cNvPr id="2051" name="Rectangle 3"/>
          <p:cNvSpPr>
            <a:spLocks noGrp="1" noChangeArrowheads="1"/>
          </p:cNvSpPr>
          <p:nvPr>
            <p:ph type="body" idx="1"/>
          </p:nvPr>
        </p:nvSpPr>
        <p:spPr>
          <a:xfrm>
            <a:off x="388842" y="1052736"/>
            <a:ext cx="8359622" cy="5733256"/>
          </a:xfrm>
        </p:spPr>
        <p:txBody>
          <a:bodyPr/>
          <a:lstStyle/>
          <a:p>
            <a:pPr eaLnBrk="1" hangingPunct="1"/>
            <a:r>
              <a:rPr lang="zh-CN" altLang="en-US" sz="2800" b="1" dirty="0">
                <a:solidFill>
                  <a:srgbClr val="0000CC"/>
                </a:solidFill>
              </a:rPr>
              <a:t>本章重点</a:t>
            </a:r>
            <a:endParaRPr lang="en-US" altLang="zh-CN" sz="2800" b="1" dirty="0">
              <a:solidFill>
                <a:srgbClr val="0000CC"/>
              </a:solidFill>
            </a:endParaRPr>
          </a:p>
          <a:p>
            <a:pPr lvl="1" eaLnBrk="1" hangingPunct="1"/>
            <a:r>
              <a:rPr lang="zh-CN" altLang="en-US" sz="2400" b="1" dirty="0">
                <a:solidFill>
                  <a:srgbClr val="FF0000"/>
                </a:solidFill>
              </a:rPr>
              <a:t>学会设计类</a:t>
            </a:r>
            <a:endParaRPr lang="en-US" altLang="zh-CN" sz="2400" b="1" dirty="0">
              <a:solidFill>
                <a:srgbClr val="FF0000"/>
              </a:solidFill>
            </a:endParaRPr>
          </a:p>
          <a:p>
            <a:pPr marL="457200" lvl="1" indent="0" eaLnBrk="1" hangingPunct="1">
              <a:buNone/>
            </a:pPr>
            <a:r>
              <a:rPr lang="en-US" altLang="zh-CN" sz="2400" b="1" dirty="0" smtClean="0">
                <a:solidFill>
                  <a:srgbClr val="FF3300"/>
                </a:solidFill>
              </a:rPr>
              <a:t>	</a:t>
            </a:r>
            <a:r>
              <a:rPr lang="zh-CN" altLang="en-US" sz="2400" b="1" dirty="0" smtClean="0">
                <a:solidFill>
                  <a:srgbClr val="FF3300"/>
                </a:solidFill>
              </a:rPr>
              <a:t>类</a:t>
            </a:r>
            <a:r>
              <a:rPr lang="zh-CN" altLang="en-US" sz="2400" b="1" dirty="0"/>
              <a:t>（</a:t>
            </a:r>
            <a:r>
              <a:rPr lang="en-US" altLang="zh-CN" sz="2400" b="1" dirty="0"/>
              <a:t>class</a:t>
            </a:r>
            <a:r>
              <a:rPr lang="zh-CN" altLang="en-US" sz="2400" b="1" dirty="0"/>
              <a:t>）是实现数据封装和信息隐藏的工具，是继承和多态的基础。掌握</a:t>
            </a:r>
            <a:r>
              <a:rPr lang="zh-CN" altLang="en-US" sz="2400" b="1" dirty="0">
                <a:solidFill>
                  <a:srgbClr val="0000CC"/>
                </a:solidFill>
              </a:rPr>
              <a:t>从现实问题中抽象与封装出反映客观事物的类是</a:t>
            </a:r>
            <a:r>
              <a:rPr lang="zh-CN" altLang="en-US" sz="2400" b="1" dirty="0"/>
              <a:t>学习面向对象程序设计技术的基础，这是本章学习的重点。</a:t>
            </a:r>
            <a:endParaRPr lang="en-US" altLang="zh-CN" sz="2400" b="1" dirty="0"/>
          </a:p>
          <a:p>
            <a:pPr eaLnBrk="1" hangingPunct="1"/>
            <a:r>
              <a:rPr lang="zh-CN" altLang="en-US" sz="2800" b="1" dirty="0">
                <a:solidFill>
                  <a:srgbClr val="0000CC"/>
                </a:solidFill>
              </a:rPr>
              <a:t>本章主要内容</a:t>
            </a:r>
            <a:endParaRPr lang="en-US" altLang="zh-CN" sz="2800" b="1" dirty="0">
              <a:solidFill>
                <a:srgbClr val="0000CC"/>
              </a:solidFill>
            </a:endParaRPr>
          </a:p>
          <a:p>
            <a:pPr lvl="1" eaLnBrk="1" hangingPunct="1"/>
            <a:r>
              <a:rPr lang="zh-CN" altLang="en-US" sz="2400" b="1" dirty="0"/>
              <a:t>抽象与封装</a:t>
            </a:r>
            <a:endParaRPr lang="en-US" altLang="zh-CN" sz="2400" b="1" dirty="0"/>
          </a:p>
          <a:p>
            <a:pPr lvl="1" eaLnBrk="1" hangingPunct="1"/>
            <a:r>
              <a:rPr lang="zh-CN" altLang="zh-CN" sz="2400" b="1" dirty="0"/>
              <a:t>类的结构、定义、访问权限</a:t>
            </a:r>
            <a:endParaRPr lang="en-US" altLang="zh-CN" sz="2400" b="1" dirty="0"/>
          </a:p>
          <a:p>
            <a:pPr lvl="1" eaLnBrk="1" hangingPunct="1"/>
            <a:r>
              <a:rPr lang="zh-CN" altLang="zh-CN" sz="2400" b="1" dirty="0"/>
              <a:t>构造函数和析构函数</a:t>
            </a:r>
            <a:endParaRPr lang="en-US" altLang="zh-CN" sz="2400" b="1" dirty="0"/>
          </a:p>
          <a:p>
            <a:pPr lvl="1" eaLnBrk="1" hangingPunct="1"/>
            <a:r>
              <a:rPr lang="zh-CN" altLang="zh-CN" sz="2400" b="1" dirty="0"/>
              <a:t>静态成员和类对象</a:t>
            </a:r>
            <a:endParaRPr lang="en-US" altLang="zh-CN" sz="2400" b="1" dirty="0"/>
          </a:p>
          <a:p>
            <a:pPr lvl="1" eaLnBrk="1" hangingPunct="1"/>
            <a:r>
              <a:rPr lang="en-US" altLang="zh-CN" sz="2400" b="1" dirty="0"/>
              <a:t>this</a:t>
            </a:r>
            <a:r>
              <a:rPr lang="zh-CN" altLang="zh-CN" sz="2400" b="1" dirty="0"/>
              <a:t>指针</a:t>
            </a:r>
            <a:endParaRPr lang="en-US" altLang="zh-CN" sz="2400" b="1" dirty="0"/>
          </a:p>
          <a:p>
            <a:pPr lvl="1" eaLnBrk="1" hangingPunct="1"/>
            <a:r>
              <a:rPr lang="zh-CN" altLang="zh-CN" sz="2400" b="1" dirty="0"/>
              <a:t>对象拷贝与对象移动</a:t>
            </a:r>
            <a:endParaRPr lang="en-US" altLang="zh-CN" sz="2400" b="1" dirty="0"/>
          </a:p>
          <a:p>
            <a:pPr marL="457200" lvl="1" indent="0" eaLnBrk="1" hangingPunct="1">
              <a:buNone/>
            </a:pPr>
            <a:endParaRPr lang="zh-CN" altLang="en-US" sz="2400" b="1" dirty="0"/>
          </a:p>
        </p:txBody>
      </p:sp>
    </p:spTree>
    <p:extLst>
      <p:ext uri="{BB962C8B-B14F-4D97-AF65-F5344CB8AC3E}">
        <p14:creationId xmlns:p14="http://schemas.microsoft.com/office/powerpoint/2010/main" val="44655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xEl>
                                              <p:pRg st="1" end="1"/>
                                            </p:txEl>
                                          </p:spTgt>
                                        </p:tgtEl>
                                        <p:attrNameLst>
                                          <p:attrName>style.visibility</p:attrName>
                                        </p:attrNameLst>
                                      </p:cBhvr>
                                      <p:to>
                                        <p:strVal val="visible"/>
                                      </p:to>
                                    </p:set>
                                    <p:anim calcmode="lin" valueType="num">
                                      <p:cBhvr additive="base">
                                        <p:cTn id="7" dur="500" fill="hold"/>
                                        <p:tgtEl>
                                          <p:spTgt spid="20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animEffect transition="in" filter="fade">
                                      <p:cBhvr>
                                        <p:cTn id="13" dur="1000"/>
                                        <p:tgtEl>
                                          <p:spTgt spid="2051">
                                            <p:txEl>
                                              <p:pRg st="2" end="2"/>
                                            </p:txEl>
                                          </p:spTgt>
                                        </p:tgtEl>
                                      </p:cBhvr>
                                    </p:animEffect>
                                    <p:anim calcmode="lin" valueType="num">
                                      <p:cBhvr>
                                        <p:cTn id="14" dur="1000" fill="hold"/>
                                        <p:tgtEl>
                                          <p:spTgt spid="2051">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20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051">
                                            <p:txEl>
                                              <p:pRg st="4" end="4"/>
                                            </p:txEl>
                                          </p:spTgt>
                                        </p:tgtEl>
                                        <p:attrNameLst>
                                          <p:attrName>style.visibility</p:attrName>
                                        </p:attrNameLst>
                                      </p:cBhvr>
                                      <p:to>
                                        <p:strVal val="visible"/>
                                      </p:to>
                                    </p:set>
                                    <p:anim calcmode="lin" valueType="num">
                                      <p:cBhvr additive="base">
                                        <p:cTn id="20" dur="500" fill="hold"/>
                                        <p:tgtEl>
                                          <p:spTgt spid="2051">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51">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051">
                                            <p:txEl>
                                              <p:pRg st="5" end="5"/>
                                            </p:txEl>
                                          </p:spTgt>
                                        </p:tgtEl>
                                        <p:attrNameLst>
                                          <p:attrName>style.visibility</p:attrName>
                                        </p:attrNameLst>
                                      </p:cBhvr>
                                      <p:to>
                                        <p:strVal val="visible"/>
                                      </p:to>
                                    </p:set>
                                    <p:anim calcmode="lin" valueType="num">
                                      <p:cBhvr additive="base">
                                        <p:cTn id="24" dur="500" fill="hold"/>
                                        <p:tgtEl>
                                          <p:spTgt spid="2051">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051">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051">
                                            <p:txEl>
                                              <p:pRg st="6" end="6"/>
                                            </p:txEl>
                                          </p:spTgt>
                                        </p:tgtEl>
                                        <p:attrNameLst>
                                          <p:attrName>style.visibility</p:attrName>
                                        </p:attrNameLst>
                                      </p:cBhvr>
                                      <p:to>
                                        <p:strVal val="visible"/>
                                      </p:to>
                                    </p:set>
                                    <p:anim calcmode="lin" valueType="num">
                                      <p:cBhvr additive="base">
                                        <p:cTn id="28" dur="500" fill="hold"/>
                                        <p:tgtEl>
                                          <p:spTgt spid="2051">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051">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051">
                                            <p:txEl>
                                              <p:pRg st="7" end="7"/>
                                            </p:txEl>
                                          </p:spTgt>
                                        </p:tgtEl>
                                        <p:attrNameLst>
                                          <p:attrName>style.visibility</p:attrName>
                                        </p:attrNameLst>
                                      </p:cBhvr>
                                      <p:to>
                                        <p:strVal val="visible"/>
                                      </p:to>
                                    </p:set>
                                    <p:anim calcmode="lin" valueType="num">
                                      <p:cBhvr additive="base">
                                        <p:cTn id="32" dur="500" fill="hold"/>
                                        <p:tgtEl>
                                          <p:spTgt spid="2051">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051">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051">
                                            <p:txEl>
                                              <p:pRg st="8" end="8"/>
                                            </p:txEl>
                                          </p:spTgt>
                                        </p:tgtEl>
                                        <p:attrNameLst>
                                          <p:attrName>style.visibility</p:attrName>
                                        </p:attrNameLst>
                                      </p:cBhvr>
                                      <p:to>
                                        <p:strVal val="visible"/>
                                      </p:to>
                                    </p:set>
                                    <p:anim calcmode="lin" valueType="num">
                                      <p:cBhvr additive="base">
                                        <p:cTn id="36" dur="500" fill="hold"/>
                                        <p:tgtEl>
                                          <p:spTgt spid="2051">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051">
                                            <p:txEl>
                                              <p:pRg st="8" end="8"/>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051">
                                            <p:txEl>
                                              <p:pRg st="9" end="9"/>
                                            </p:txEl>
                                          </p:spTgt>
                                        </p:tgtEl>
                                        <p:attrNameLst>
                                          <p:attrName>style.visibility</p:attrName>
                                        </p:attrNameLst>
                                      </p:cBhvr>
                                      <p:to>
                                        <p:strVal val="visible"/>
                                      </p:to>
                                    </p:set>
                                    <p:anim calcmode="lin" valueType="num">
                                      <p:cBhvr additive="base">
                                        <p:cTn id="40" dur="500" fill="hold"/>
                                        <p:tgtEl>
                                          <p:spTgt spid="2051">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05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27003" y="116632"/>
            <a:ext cx="8229600" cy="66289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3.1.2 </a:t>
            </a:r>
            <a:r>
              <a:rPr lang="zh-CN" altLang="zh-CN" sz="3600" b="1" dirty="0">
                <a:solidFill>
                  <a:srgbClr val="C00000"/>
                </a:solidFill>
              </a:rPr>
              <a:t>封装</a:t>
            </a:r>
            <a:endParaRPr lang="zh-CN" altLang="en-US" sz="3600" b="1" dirty="0">
              <a:solidFill>
                <a:srgbClr val="C00000"/>
              </a:solidFill>
            </a:endParaRPr>
          </a:p>
        </p:txBody>
      </p:sp>
      <p:sp>
        <p:nvSpPr>
          <p:cNvPr id="3" name="内容占位符 2"/>
          <p:cNvSpPr>
            <a:spLocks noGrp="1"/>
          </p:cNvSpPr>
          <p:nvPr>
            <p:ph idx="1"/>
          </p:nvPr>
        </p:nvSpPr>
        <p:spPr>
          <a:xfrm>
            <a:off x="35002" y="1124744"/>
            <a:ext cx="8892480" cy="5328592"/>
          </a:xfrm>
        </p:spPr>
        <p:txBody>
          <a:bodyPr/>
          <a:lstStyle/>
          <a:p>
            <a:pPr marL="0" indent="0">
              <a:buNone/>
            </a:pPr>
            <a:r>
              <a:rPr lang="zh-CN" altLang="zh-CN" sz="2200" b="1" dirty="0">
                <a:solidFill>
                  <a:srgbClr val="0000CC"/>
                </a:solidFill>
              </a:rPr>
              <a:t>【例</a:t>
            </a:r>
            <a:r>
              <a:rPr lang="en-US" altLang="zh-CN" sz="2200" b="1" dirty="0">
                <a:solidFill>
                  <a:srgbClr val="0000CC"/>
                </a:solidFill>
              </a:rPr>
              <a:t>3-2</a:t>
            </a:r>
            <a:r>
              <a:rPr lang="zh-CN" altLang="zh-CN" sz="2200" b="1" dirty="0">
                <a:solidFill>
                  <a:srgbClr val="0000CC"/>
                </a:solidFill>
              </a:rPr>
              <a:t>】用</a:t>
            </a:r>
            <a:r>
              <a:rPr lang="en-US" altLang="zh-CN" sz="2200" b="1" dirty="0">
                <a:solidFill>
                  <a:srgbClr val="0000CC"/>
                </a:solidFill>
              </a:rPr>
              <a:t>class</a:t>
            </a:r>
            <a:r>
              <a:rPr lang="zh-CN" altLang="zh-CN" sz="2200" b="1" dirty="0">
                <a:solidFill>
                  <a:srgbClr val="0000CC"/>
                </a:solidFill>
              </a:rPr>
              <a:t>对宠物狗的抽象结果进行封装，完成宠物狗抽象数据类型</a:t>
            </a:r>
            <a:r>
              <a:rPr lang="en-US" altLang="zh-CN" sz="2200" b="1" dirty="0">
                <a:solidFill>
                  <a:srgbClr val="0000CC"/>
                </a:solidFill>
              </a:rPr>
              <a:t>Dog</a:t>
            </a:r>
            <a:r>
              <a:rPr lang="zh-CN" altLang="zh-CN" sz="2200" b="1" dirty="0">
                <a:solidFill>
                  <a:srgbClr val="0000CC"/>
                </a:solidFill>
              </a:rPr>
              <a:t>的最后设计。</a:t>
            </a:r>
            <a:endParaRPr lang="en-US" altLang="zh-CN" sz="2200" b="1" dirty="0">
              <a:solidFill>
                <a:srgbClr val="0000CC"/>
              </a:solidFill>
            </a:endParaRPr>
          </a:p>
          <a:p>
            <a:pPr marL="0" indent="0">
              <a:buNone/>
            </a:pPr>
            <a:r>
              <a:rPr lang="zh-CN" altLang="zh-CN" sz="2200" b="1" dirty="0">
                <a:solidFill>
                  <a:srgbClr val="FF0000"/>
                </a:solidFill>
              </a:rPr>
              <a:t>（</a:t>
            </a:r>
            <a:r>
              <a:rPr lang="en-US" altLang="zh-CN" sz="2200" b="1" dirty="0">
                <a:solidFill>
                  <a:srgbClr val="FF0000"/>
                </a:solidFill>
              </a:rPr>
              <a:t>1</a:t>
            </a:r>
            <a:r>
              <a:rPr lang="zh-CN" altLang="zh-CN" sz="2200" b="1" dirty="0">
                <a:solidFill>
                  <a:srgbClr val="FF0000"/>
                </a:solidFill>
              </a:rPr>
              <a:t>）问题分析</a:t>
            </a:r>
          </a:p>
          <a:p>
            <a:r>
              <a:rPr lang="zh-CN" altLang="en-US" sz="2200" b="1" dirty="0"/>
              <a:t>对</a:t>
            </a:r>
            <a:r>
              <a:rPr lang="zh-CN" altLang="zh-CN" sz="2200" b="1" dirty="0"/>
              <a:t>例</a:t>
            </a:r>
            <a:r>
              <a:rPr lang="en-US" altLang="zh-CN" sz="2200" b="1" dirty="0"/>
              <a:t>3-1</a:t>
            </a:r>
            <a:r>
              <a:rPr lang="zh-CN" altLang="zh-CN" sz="2200" b="1" dirty="0"/>
              <a:t>已经完成了对宠物狗的抽象</a:t>
            </a:r>
            <a:r>
              <a:rPr lang="zh-CN" altLang="en-US" sz="2200" b="1" dirty="0"/>
              <a:t>结果进行封装：</a:t>
            </a:r>
            <a:endParaRPr lang="en-US" altLang="zh-CN" sz="2200" b="1" dirty="0"/>
          </a:p>
          <a:p>
            <a:pPr lvl="1"/>
            <a:r>
              <a:rPr lang="zh-CN" altLang="zh-CN" sz="2200" b="1" dirty="0"/>
              <a:t>需要隐藏的数据成员</a:t>
            </a:r>
            <a:endParaRPr lang="en-US" altLang="zh-CN" sz="2200" b="1" dirty="0"/>
          </a:p>
          <a:p>
            <a:pPr lvl="2"/>
            <a:r>
              <a:rPr lang="zh-CN" altLang="zh-CN" sz="1800" b="1" dirty="0"/>
              <a:t>包括</a:t>
            </a:r>
            <a:r>
              <a:rPr lang="en-US" altLang="zh-CN" sz="1800" b="1" dirty="0"/>
              <a:t>name</a:t>
            </a:r>
            <a:r>
              <a:rPr lang="zh-CN" altLang="zh-CN" sz="1800" b="1" dirty="0"/>
              <a:t>，</a:t>
            </a:r>
            <a:r>
              <a:rPr lang="en-US" altLang="zh-CN" sz="1800" b="1" dirty="0"/>
              <a:t>owner</a:t>
            </a:r>
            <a:r>
              <a:rPr lang="zh-CN" altLang="zh-CN" sz="1800" b="1" dirty="0"/>
              <a:t>，</a:t>
            </a:r>
            <a:r>
              <a:rPr lang="en-US" altLang="zh-CN" sz="1800" b="1" dirty="0"/>
              <a:t>high</a:t>
            </a:r>
            <a:r>
              <a:rPr lang="zh-CN" altLang="zh-CN" sz="1800" b="1" dirty="0"/>
              <a:t>，</a:t>
            </a:r>
            <a:r>
              <a:rPr lang="en-US" altLang="zh-CN" sz="1800" b="1" dirty="0" err="1"/>
              <a:t>len</a:t>
            </a:r>
            <a:r>
              <a:rPr lang="zh-CN" altLang="zh-CN" sz="1800" b="1" dirty="0"/>
              <a:t>，</a:t>
            </a:r>
            <a:r>
              <a:rPr lang="en-US" altLang="zh-CN" sz="1800" b="1" dirty="0"/>
              <a:t>breed</a:t>
            </a:r>
            <a:r>
              <a:rPr lang="zh-CN" altLang="zh-CN" sz="1800" b="1" dirty="0"/>
              <a:t>，只需要用</a:t>
            </a:r>
            <a:r>
              <a:rPr lang="en-US" altLang="zh-CN" sz="1800" b="1" dirty="0"/>
              <a:t>C++</a:t>
            </a:r>
            <a:r>
              <a:rPr lang="zh-CN" altLang="zh-CN" sz="1800" b="1" dirty="0"/>
              <a:t>的数据类型定义这些数据成员，并把它们放置在</a:t>
            </a:r>
            <a:r>
              <a:rPr lang="en-US" altLang="zh-CN" sz="1800" b="1" dirty="0"/>
              <a:t>class</a:t>
            </a:r>
            <a:r>
              <a:rPr lang="zh-CN" altLang="zh-CN" sz="1800" b="1" dirty="0"/>
              <a:t>的</a:t>
            </a:r>
            <a:r>
              <a:rPr lang="en-US" altLang="zh-CN" sz="1800" b="1" dirty="0"/>
              <a:t>private</a:t>
            </a:r>
            <a:r>
              <a:rPr lang="zh-CN" altLang="zh-CN" sz="1800" b="1" dirty="0"/>
              <a:t>区域。</a:t>
            </a:r>
            <a:endParaRPr lang="en-US" altLang="zh-CN" sz="1800" b="1" dirty="0"/>
          </a:p>
          <a:p>
            <a:pPr lvl="2"/>
            <a:r>
              <a:rPr lang="zh-CN" altLang="zh-CN" sz="1800" b="1" dirty="0"/>
              <a:t>为了便于</a:t>
            </a:r>
            <a:r>
              <a:rPr lang="zh-CN" altLang="zh-CN" sz="1800" b="1" dirty="0" smtClean="0"/>
              <a:t>字符串输入输出</a:t>
            </a:r>
            <a:r>
              <a:rPr lang="zh-CN" altLang="zh-CN" sz="1800" b="1" dirty="0"/>
              <a:t>，用</a:t>
            </a:r>
            <a:r>
              <a:rPr lang="en-US" altLang="zh-CN" sz="1800" b="1" dirty="0"/>
              <a:t>C++</a:t>
            </a:r>
            <a:r>
              <a:rPr lang="zh-CN" altLang="zh-CN" sz="1800" b="1" dirty="0"/>
              <a:t>的</a:t>
            </a:r>
            <a:r>
              <a:rPr lang="en-US" altLang="zh-CN" sz="1800" b="1" dirty="0"/>
              <a:t>string</a:t>
            </a:r>
            <a:r>
              <a:rPr lang="zh-CN" altLang="zh-CN" sz="1800" b="1" dirty="0"/>
              <a:t>类型定义</a:t>
            </a:r>
            <a:r>
              <a:rPr lang="en-US" altLang="zh-CN" sz="1800" b="1" dirty="0"/>
              <a:t>name</a:t>
            </a:r>
            <a:r>
              <a:rPr lang="zh-CN" altLang="zh-CN" sz="1800" b="1" dirty="0"/>
              <a:t>，</a:t>
            </a:r>
            <a:r>
              <a:rPr lang="en-US" altLang="zh-CN" sz="1800" b="1" dirty="0"/>
              <a:t>owner</a:t>
            </a:r>
            <a:r>
              <a:rPr lang="zh-CN" altLang="zh-CN" sz="1800" b="1" dirty="0"/>
              <a:t>，</a:t>
            </a:r>
            <a:r>
              <a:rPr lang="en-US" altLang="zh-CN" sz="1800" b="1" dirty="0"/>
              <a:t>breed</a:t>
            </a:r>
            <a:r>
              <a:rPr lang="zh-CN" altLang="zh-CN" sz="1800" b="1" dirty="0"/>
              <a:t>；对于</a:t>
            </a:r>
            <a:r>
              <a:rPr lang="en-US" altLang="zh-CN" sz="1800" b="1" dirty="0"/>
              <a:t>high</a:t>
            </a:r>
            <a:r>
              <a:rPr lang="zh-CN" altLang="zh-CN" sz="1800" b="1" dirty="0"/>
              <a:t>和</a:t>
            </a:r>
            <a:r>
              <a:rPr lang="en-US" altLang="zh-CN" sz="1800" b="1" dirty="0" err="1"/>
              <a:t>len</a:t>
            </a:r>
            <a:r>
              <a:rPr lang="zh-CN" altLang="zh-CN" sz="1800" b="1" dirty="0"/>
              <a:t>可以用</a:t>
            </a:r>
            <a:r>
              <a:rPr lang="en-US" altLang="zh-CN" sz="1800" b="1" dirty="0" err="1" smtClean="0"/>
              <a:t>int</a:t>
            </a:r>
            <a:r>
              <a:rPr lang="en-US" altLang="zh-CN" sz="1800" b="1" dirty="0" smtClean="0"/>
              <a:t>(</a:t>
            </a:r>
            <a:r>
              <a:rPr lang="zh-CN" altLang="en-US" sz="1800" b="1" dirty="0" smtClean="0"/>
              <a:t>厘米</a:t>
            </a:r>
            <a:r>
              <a:rPr lang="en-US" altLang="zh-CN" sz="1800" b="1" dirty="0" smtClean="0"/>
              <a:t>)</a:t>
            </a:r>
            <a:r>
              <a:rPr lang="zh-CN" altLang="en-US" sz="1800" b="1" dirty="0" smtClean="0"/>
              <a:t>或</a:t>
            </a:r>
            <a:r>
              <a:rPr lang="en-US" altLang="zh-CN" sz="1800" b="1" dirty="0" smtClean="0"/>
              <a:t>double(</a:t>
            </a:r>
            <a:r>
              <a:rPr lang="zh-CN" altLang="en-US" sz="1800" b="1" dirty="0"/>
              <a:t>米</a:t>
            </a:r>
            <a:r>
              <a:rPr lang="en-US" altLang="zh-CN" sz="1800" b="1" dirty="0" smtClean="0"/>
              <a:t>)</a:t>
            </a:r>
            <a:r>
              <a:rPr lang="zh-CN" altLang="en-US" sz="1800" b="1" dirty="0" smtClean="0"/>
              <a:t>类型。</a:t>
            </a:r>
            <a:endParaRPr lang="en-US" altLang="zh-CN" sz="1800" b="1" dirty="0" smtClean="0"/>
          </a:p>
          <a:p>
            <a:pPr lvl="1"/>
            <a:r>
              <a:rPr lang="zh-CN" altLang="en-US" sz="2200" b="1" dirty="0" smtClean="0"/>
              <a:t>接口</a:t>
            </a:r>
            <a:r>
              <a:rPr lang="zh-CN" altLang="en-US" sz="2200" b="1" dirty="0"/>
              <a:t>的实现</a:t>
            </a:r>
            <a:endParaRPr lang="en-US" altLang="zh-CN" sz="2200" b="1" dirty="0"/>
          </a:p>
          <a:p>
            <a:pPr lvl="2">
              <a:spcBef>
                <a:spcPts val="600"/>
              </a:spcBef>
            </a:pPr>
            <a:r>
              <a:rPr lang="zh-CN" altLang="zh-CN" sz="1800" b="1" dirty="0">
                <a:solidFill>
                  <a:srgbClr val="0000CC"/>
                </a:solidFill>
              </a:rPr>
              <a:t>接口函数是围绕数据成员设置的，因此其参数类型与其对应数据成员类型相同</a:t>
            </a:r>
            <a:r>
              <a:rPr lang="zh-CN" altLang="zh-CN" sz="1800" b="1" dirty="0"/>
              <a:t>。</a:t>
            </a:r>
            <a:r>
              <a:rPr lang="zh-CN" altLang="en-US" sz="1800" b="1" dirty="0"/>
              <a:t>可以对每个数据成员设计一个读</a:t>
            </a:r>
            <a:r>
              <a:rPr lang="en-US" altLang="zh-CN" sz="1800" b="1" dirty="0"/>
              <a:t>/</a:t>
            </a:r>
            <a:r>
              <a:rPr lang="zh-CN" altLang="en-US" sz="1800" b="1" dirty="0"/>
              <a:t>写函数</a:t>
            </a:r>
            <a:r>
              <a:rPr lang="zh-CN" altLang="en-US" sz="1800" b="1" dirty="0" smtClean="0"/>
              <a:t>。</a:t>
            </a:r>
            <a:endParaRPr lang="en-US" altLang="zh-CN" sz="1800" b="1" dirty="0"/>
          </a:p>
          <a:p>
            <a:pPr lvl="2">
              <a:spcBef>
                <a:spcPts val="600"/>
              </a:spcBef>
            </a:pPr>
            <a:r>
              <a:rPr lang="zh-CN" altLang="zh-CN" sz="1800" b="1" dirty="0" smtClean="0"/>
              <a:t>例如</a:t>
            </a:r>
            <a:r>
              <a:rPr lang="zh-CN" altLang="en-US" sz="1800" b="1" dirty="0"/>
              <a:t>：</a:t>
            </a:r>
            <a:r>
              <a:rPr lang="en-US" altLang="zh-CN" sz="1800" b="1" dirty="0" err="1"/>
              <a:t>setHigh</a:t>
            </a:r>
            <a:r>
              <a:rPr lang="en-US" altLang="zh-CN" sz="1800" b="1" dirty="0"/>
              <a:t>/</a:t>
            </a:r>
            <a:r>
              <a:rPr lang="en-US" altLang="zh-CN" sz="1800" b="1" dirty="0" err="1"/>
              <a:t>getHigh</a:t>
            </a:r>
            <a:r>
              <a:rPr lang="zh-CN" altLang="zh-CN" sz="1800" b="1" dirty="0"/>
              <a:t>用于设置</a:t>
            </a:r>
            <a:r>
              <a:rPr lang="en-US" altLang="zh-CN" sz="1800" b="1" dirty="0"/>
              <a:t>/</a:t>
            </a:r>
            <a:r>
              <a:rPr lang="zh-CN" altLang="en-US" sz="1800" b="1" dirty="0" smtClean="0"/>
              <a:t>读取狗的身高</a:t>
            </a:r>
            <a:r>
              <a:rPr lang="en-US" altLang="zh-CN" sz="1800" b="1" dirty="0" smtClean="0"/>
              <a:t>high</a:t>
            </a:r>
            <a:r>
              <a:rPr lang="zh-CN" altLang="zh-CN" sz="1800" b="1" dirty="0"/>
              <a:t>，而</a:t>
            </a:r>
            <a:r>
              <a:rPr lang="en-US" altLang="zh-CN" sz="1800" b="1" dirty="0"/>
              <a:t>high</a:t>
            </a:r>
            <a:r>
              <a:rPr lang="zh-CN" altLang="zh-CN" sz="1800" b="1" dirty="0"/>
              <a:t>是</a:t>
            </a:r>
            <a:r>
              <a:rPr lang="en-US" altLang="zh-CN" sz="1800" b="1" dirty="0"/>
              <a:t>double</a:t>
            </a:r>
            <a:r>
              <a:rPr lang="zh-CN" altLang="zh-CN" sz="1800" b="1" dirty="0"/>
              <a:t>，因此只需要向</a:t>
            </a:r>
            <a:r>
              <a:rPr lang="en-US" altLang="zh-CN" sz="1800" b="1" dirty="0" err="1"/>
              <a:t>setHigh</a:t>
            </a:r>
            <a:r>
              <a:rPr lang="zh-CN" altLang="zh-CN" sz="1800" b="1" dirty="0"/>
              <a:t>函数传递</a:t>
            </a:r>
            <a:r>
              <a:rPr lang="en-US" altLang="zh-CN" sz="1800" b="1" dirty="0" smtClean="0"/>
              <a:t>double</a:t>
            </a:r>
            <a:r>
              <a:rPr lang="zh-CN" altLang="en-US" sz="1800" b="1" dirty="0"/>
              <a:t>类型</a:t>
            </a:r>
            <a:r>
              <a:rPr lang="zh-CN" altLang="zh-CN" sz="1800" b="1" dirty="0" smtClean="0"/>
              <a:t>的</a:t>
            </a:r>
            <a:r>
              <a:rPr lang="zh-CN" altLang="zh-CN" sz="1800" b="1" dirty="0"/>
              <a:t>参数</a:t>
            </a:r>
            <a:r>
              <a:rPr lang="zh-CN" altLang="zh-CN" sz="1800" b="1" dirty="0" smtClean="0"/>
              <a:t>，</a:t>
            </a:r>
            <a:r>
              <a:rPr lang="zh-CN" altLang="en-US" sz="1800" b="1" dirty="0" smtClean="0"/>
              <a:t>而</a:t>
            </a:r>
            <a:r>
              <a:rPr lang="en-US" altLang="zh-CN" sz="1800" b="1" dirty="0" err="1" smtClean="0"/>
              <a:t>getHigh</a:t>
            </a:r>
            <a:r>
              <a:rPr lang="zh-CN" altLang="en-US" sz="1800" b="1" dirty="0" smtClean="0"/>
              <a:t>也会返回</a:t>
            </a:r>
            <a:r>
              <a:rPr lang="en-US" altLang="zh-CN" sz="1800" b="1" dirty="0"/>
              <a:t>double</a:t>
            </a:r>
            <a:r>
              <a:rPr lang="zh-CN" altLang="en-US" sz="1800" b="1" dirty="0"/>
              <a:t>类型的</a:t>
            </a:r>
            <a:r>
              <a:rPr lang="zh-CN" altLang="en-US" sz="1800" b="1" dirty="0" smtClean="0"/>
              <a:t>值</a:t>
            </a:r>
            <a:r>
              <a:rPr lang="zh-CN" altLang="en-US" sz="1800" b="1" dirty="0"/>
              <a:t>。</a:t>
            </a:r>
            <a:endParaRPr lang="en-US" altLang="zh-CN" sz="1800" b="1" dirty="0"/>
          </a:p>
        </p:txBody>
      </p:sp>
    </p:spTree>
    <p:extLst>
      <p:ext uri="{BB962C8B-B14F-4D97-AF65-F5344CB8AC3E}">
        <p14:creationId xmlns:p14="http://schemas.microsoft.com/office/powerpoint/2010/main" val="29366101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additive="base">
                                        <p:cTn id="3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additive="base">
                                        <p:cTn id="3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980728"/>
            <a:ext cx="8856984" cy="5887956"/>
          </a:xfrm>
        </p:spPr>
        <p:txBody>
          <a:bodyPr/>
          <a:lstStyle/>
          <a:p>
            <a:pPr marL="0" indent="0">
              <a:buNone/>
            </a:pPr>
            <a:r>
              <a:rPr lang="zh-CN" altLang="zh-CN" sz="2200" b="1" dirty="0">
                <a:solidFill>
                  <a:srgbClr val="FF0000"/>
                </a:solidFill>
              </a:rPr>
              <a:t>（</a:t>
            </a:r>
            <a:r>
              <a:rPr lang="en-US" altLang="zh-CN" sz="2200" b="1" dirty="0">
                <a:solidFill>
                  <a:srgbClr val="FF0000"/>
                </a:solidFill>
              </a:rPr>
              <a:t>2</a:t>
            </a:r>
            <a:r>
              <a:rPr lang="zh-CN" altLang="zh-CN" sz="2200" b="1" dirty="0" smtClean="0">
                <a:solidFill>
                  <a:srgbClr val="FF0000"/>
                </a:solidFill>
              </a:rPr>
              <a:t>）封装</a:t>
            </a:r>
            <a:r>
              <a:rPr lang="zh-CN" altLang="zh-CN" sz="2200" b="1" dirty="0">
                <a:solidFill>
                  <a:srgbClr val="FF0000"/>
                </a:solidFill>
              </a:rPr>
              <a:t>好的抽象数据类型</a:t>
            </a:r>
            <a:r>
              <a:rPr lang="en-US" altLang="zh-CN" sz="2200" b="1" dirty="0" smtClean="0">
                <a:solidFill>
                  <a:srgbClr val="FF0000"/>
                </a:solidFill>
              </a:rPr>
              <a:t>Dog</a:t>
            </a:r>
            <a:endParaRPr lang="zh-CN" altLang="zh-CN" sz="2200" b="1" dirty="0">
              <a:solidFill>
                <a:srgbClr val="FF0000"/>
              </a:solidFill>
            </a:endParaRPr>
          </a:p>
          <a:p>
            <a:pPr marL="0" indent="0">
              <a:buNone/>
            </a:pPr>
            <a:r>
              <a:rPr lang="en-US" altLang="zh-CN" sz="1600" b="1" dirty="0" smtClean="0"/>
              <a:t>class </a:t>
            </a:r>
            <a:r>
              <a:rPr lang="en-US" altLang="zh-CN" sz="1600" b="1" dirty="0"/>
              <a:t>Dog {</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a:t>	void run() {</a:t>
            </a:r>
            <a:r>
              <a:rPr lang="en-US" altLang="zh-CN" sz="1600" b="1" dirty="0" err="1"/>
              <a:t>cout</a:t>
            </a:r>
            <a:r>
              <a:rPr lang="en-US" altLang="zh-CN" sz="1600" b="1" dirty="0"/>
              <a:t> &lt;&lt; "I am " &lt;&lt; name &lt;&lt; ",my speed is " &lt;&lt; rand()&lt;&lt; </a:t>
            </a:r>
            <a:r>
              <a:rPr lang="en-US" altLang="zh-CN" sz="1600" b="1" dirty="0" err="1"/>
              <a:t>endl</a:t>
            </a:r>
            <a:r>
              <a:rPr lang="en-US" altLang="zh-CN" sz="1600" b="1" dirty="0"/>
              <a:t>; }</a:t>
            </a:r>
            <a:endParaRPr lang="zh-CN" altLang="zh-CN" sz="1600" b="1" dirty="0"/>
          </a:p>
          <a:p>
            <a:pPr marL="0" indent="0">
              <a:buNone/>
            </a:pPr>
            <a:r>
              <a:rPr lang="en-US" altLang="zh-CN" sz="1600" b="1" dirty="0"/>
              <a:t>	void </a:t>
            </a:r>
            <a:r>
              <a:rPr lang="en-US" altLang="zh-CN" sz="1600" b="1" dirty="0" err="1"/>
              <a:t>setName</a:t>
            </a:r>
            <a:r>
              <a:rPr lang="en-US" altLang="zh-CN" sz="1600" b="1" dirty="0"/>
              <a:t>(string </a:t>
            </a:r>
            <a:r>
              <a:rPr lang="en-US" altLang="zh-CN" sz="1600" b="1" dirty="0" err="1"/>
              <a:t>Dname</a:t>
            </a:r>
            <a:r>
              <a:rPr lang="en-US" altLang="zh-CN" sz="1600" b="1" dirty="0"/>
              <a:t>) { name = </a:t>
            </a:r>
            <a:r>
              <a:rPr lang="en-US" altLang="zh-CN" sz="1600" b="1" dirty="0" err="1"/>
              <a:t>Dname</a:t>
            </a:r>
            <a:r>
              <a:rPr lang="en-US" altLang="zh-CN" sz="1600" b="1" dirty="0"/>
              <a:t>; };</a:t>
            </a:r>
            <a:endParaRPr lang="zh-CN" altLang="zh-CN" sz="1600" b="1" dirty="0"/>
          </a:p>
          <a:p>
            <a:pPr marL="0" indent="0">
              <a:buNone/>
            </a:pPr>
            <a:r>
              <a:rPr lang="en-US" altLang="zh-CN" sz="1600" b="1" dirty="0"/>
              <a:t>	void </a:t>
            </a:r>
            <a:r>
              <a:rPr lang="en-US" altLang="zh-CN" sz="1600" b="1" dirty="0" err="1"/>
              <a:t>setOwner</a:t>
            </a:r>
            <a:r>
              <a:rPr lang="en-US" altLang="zh-CN" sz="1600" b="1" dirty="0"/>
              <a:t>(string </a:t>
            </a:r>
            <a:r>
              <a:rPr lang="en-US" altLang="zh-CN" sz="1600" b="1" dirty="0" err="1"/>
              <a:t>DOname</a:t>
            </a:r>
            <a:r>
              <a:rPr lang="en-US" altLang="zh-CN" sz="1600" b="1" dirty="0"/>
              <a:t>) { owner = </a:t>
            </a:r>
            <a:r>
              <a:rPr lang="en-US" altLang="zh-CN" sz="1600" b="1" dirty="0" err="1"/>
              <a:t>DOname</a:t>
            </a:r>
            <a:r>
              <a:rPr lang="en-US" altLang="zh-CN" sz="1600" b="1" dirty="0"/>
              <a:t>; }</a:t>
            </a:r>
            <a:endParaRPr lang="zh-CN" altLang="zh-CN" sz="1600" b="1" dirty="0"/>
          </a:p>
          <a:p>
            <a:pPr marL="0" indent="0">
              <a:buNone/>
            </a:pPr>
            <a:r>
              <a:rPr lang="en-US" altLang="zh-CN" sz="1600" b="1" dirty="0"/>
              <a:t>	void </a:t>
            </a:r>
            <a:r>
              <a:rPr lang="en-US" altLang="zh-CN" sz="1600" b="1" dirty="0" err="1"/>
              <a:t>setHigh</a:t>
            </a:r>
            <a:r>
              <a:rPr lang="en-US" altLang="zh-CN" sz="1600" b="1" dirty="0"/>
              <a:t>(double </a:t>
            </a:r>
            <a:r>
              <a:rPr lang="en-US" altLang="zh-CN" sz="1600" b="1" dirty="0" err="1"/>
              <a:t>Dhigh</a:t>
            </a:r>
            <a:r>
              <a:rPr lang="en-US" altLang="zh-CN" sz="1600" b="1" dirty="0"/>
              <a:t>) { high = </a:t>
            </a:r>
            <a:r>
              <a:rPr lang="en-US" altLang="zh-CN" sz="1600" b="1" dirty="0" err="1"/>
              <a:t>Dhigh</a:t>
            </a:r>
            <a:r>
              <a:rPr lang="en-US" altLang="zh-CN" sz="1600" b="1" dirty="0"/>
              <a:t>; }</a:t>
            </a:r>
            <a:endParaRPr lang="zh-CN" altLang="zh-CN" sz="1600" b="1" dirty="0"/>
          </a:p>
          <a:p>
            <a:pPr marL="0" indent="0">
              <a:buNone/>
            </a:pPr>
            <a:r>
              <a:rPr lang="en-US" altLang="zh-CN" sz="1600" b="1" dirty="0"/>
              <a:t>	void </a:t>
            </a:r>
            <a:r>
              <a:rPr lang="en-US" altLang="zh-CN" sz="1600" b="1" dirty="0" err="1"/>
              <a:t>setLen</a:t>
            </a:r>
            <a:r>
              <a:rPr lang="en-US" altLang="zh-CN" sz="1600" b="1" dirty="0"/>
              <a:t>(double </a:t>
            </a:r>
            <a:r>
              <a:rPr lang="en-US" altLang="zh-CN" sz="1600" b="1" dirty="0" err="1"/>
              <a:t>Dlen</a:t>
            </a:r>
            <a:r>
              <a:rPr lang="en-US" altLang="zh-CN" sz="1600" b="1" dirty="0"/>
              <a:t>) { </a:t>
            </a:r>
            <a:r>
              <a:rPr lang="en-US" altLang="zh-CN" sz="1600" b="1" dirty="0" err="1"/>
              <a:t>len</a:t>
            </a:r>
            <a:r>
              <a:rPr lang="en-US" altLang="zh-CN" sz="1600" b="1" dirty="0"/>
              <a:t> = </a:t>
            </a:r>
            <a:r>
              <a:rPr lang="en-US" altLang="zh-CN" sz="1600" b="1" dirty="0" err="1"/>
              <a:t>Dlen</a:t>
            </a:r>
            <a:r>
              <a:rPr lang="en-US" altLang="zh-CN" sz="1600" b="1" dirty="0"/>
              <a:t>; }</a:t>
            </a:r>
            <a:endParaRPr lang="zh-CN" altLang="zh-CN" sz="1600" b="1" dirty="0"/>
          </a:p>
          <a:p>
            <a:pPr marL="0" indent="0">
              <a:buNone/>
            </a:pPr>
            <a:r>
              <a:rPr lang="en-US" altLang="zh-CN" sz="1600" b="1" dirty="0"/>
              <a:t>	string </a:t>
            </a:r>
            <a:r>
              <a:rPr lang="en-US" altLang="zh-CN" sz="1600" b="1" dirty="0" err="1"/>
              <a:t>getName</a:t>
            </a:r>
            <a:r>
              <a:rPr lang="en-US" altLang="zh-CN" sz="1600" b="1" dirty="0"/>
              <a:t>() { return name; }</a:t>
            </a:r>
            <a:endParaRPr lang="zh-CN" altLang="zh-CN" sz="1600" b="1" dirty="0"/>
          </a:p>
          <a:p>
            <a:pPr marL="0" indent="0">
              <a:buNone/>
            </a:pPr>
            <a:r>
              <a:rPr lang="en-US" altLang="zh-CN" sz="1600" b="1" dirty="0"/>
              <a:t>	string </a:t>
            </a:r>
            <a:r>
              <a:rPr lang="en-US" altLang="zh-CN" sz="1600" b="1" dirty="0" err="1"/>
              <a:t>getOwner</a:t>
            </a:r>
            <a:r>
              <a:rPr lang="en-US" altLang="zh-CN" sz="1600" b="1" dirty="0"/>
              <a:t>() { return owner; }</a:t>
            </a:r>
            <a:endParaRPr lang="zh-CN" altLang="zh-CN" sz="1600" b="1" dirty="0"/>
          </a:p>
          <a:p>
            <a:pPr marL="0" indent="0">
              <a:buNone/>
            </a:pPr>
            <a:r>
              <a:rPr lang="en-US" altLang="zh-CN" sz="1600" b="1" dirty="0"/>
              <a:t>	double </a:t>
            </a:r>
            <a:r>
              <a:rPr lang="en-US" altLang="zh-CN" sz="1600" b="1" dirty="0" err="1"/>
              <a:t>getHigh</a:t>
            </a:r>
            <a:r>
              <a:rPr lang="en-US" altLang="zh-CN" sz="1600" b="1" dirty="0"/>
              <a:t>() { return high; }</a:t>
            </a:r>
            <a:endParaRPr lang="zh-CN" altLang="zh-CN" sz="1600" b="1" dirty="0"/>
          </a:p>
          <a:p>
            <a:pPr marL="0" indent="0">
              <a:buNone/>
            </a:pPr>
            <a:r>
              <a:rPr lang="en-US" altLang="zh-CN" sz="1600" b="1" dirty="0"/>
              <a:t>              ……</a:t>
            </a:r>
            <a:endParaRPr lang="zh-CN" altLang="zh-CN" sz="1600" b="1" dirty="0"/>
          </a:p>
          <a:p>
            <a:pPr marL="0" indent="0">
              <a:buNone/>
            </a:pPr>
            <a:r>
              <a:rPr lang="en-US" altLang="zh-CN" sz="1600" b="1" dirty="0"/>
              <a:t>private:</a:t>
            </a:r>
            <a:endParaRPr lang="zh-CN" altLang="zh-CN" sz="1600" b="1" dirty="0"/>
          </a:p>
          <a:p>
            <a:pPr marL="0" indent="0">
              <a:buNone/>
            </a:pPr>
            <a:r>
              <a:rPr lang="en-US" altLang="zh-CN" sz="1600" b="1" dirty="0"/>
              <a:t>	string name;</a:t>
            </a:r>
            <a:endParaRPr lang="zh-CN" altLang="zh-CN" sz="1600" b="1" dirty="0"/>
          </a:p>
          <a:p>
            <a:pPr marL="0" indent="0">
              <a:buNone/>
            </a:pPr>
            <a:r>
              <a:rPr lang="en-US" altLang="zh-CN" sz="1600" b="1" dirty="0"/>
              <a:t>	string owner;</a:t>
            </a:r>
            <a:endParaRPr lang="zh-CN" altLang="zh-CN" sz="1600" b="1" dirty="0"/>
          </a:p>
          <a:p>
            <a:pPr marL="0" indent="0">
              <a:buNone/>
            </a:pPr>
            <a:r>
              <a:rPr lang="en-US" altLang="zh-CN" sz="1600" b="1" dirty="0"/>
              <a:t>	string color;</a:t>
            </a:r>
            <a:endParaRPr lang="zh-CN" altLang="zh-CN" sz="1600" b="1" dirty="0"/>
          </a:p>
          <a:p>
            <a:pPr marL="0" indent="0">
              <a:buNone/>
            </a:pPr>
            <a:r>
              <a:rPr lang="en-US" altLang="zh-CN" sz="1600" b="1" dirty="0"/>
              <a:t>	double high;</a:t>
            </a:r>
            <a:endParaRPr lang="zh-CN" altLang="zh-CN" sz="1600" b="1" dirty="0"/>
          </a:p>
          <a:p>
            <a:pPr marL="0" indent="0">
              <a:buNone/>
            </a:pPr>
            <a:r>
              <a:rPr lang="en-US" altLang="zh-CN" sz="1600" b="1" dirty="0"/>
              <a:t>	double </a:t>
            </a:r>
            <a:r>
              <a:rPr lang="en-US" altLang="zh-CN" sz="1600" b="1" dirty="0" err="1"/>
              <a:t>len</a:t>
            </a:r>
            <a:r>
              <a:rPr lang="en-US" altLang="zh-CN" sz="1600" b="1" dirty="0"/>
              <a:t>;</a:t>
            </a:r>
            <a:endParaRPr lang="zh-CN" altLang="zh-CN" sz="1600" b="1" dirty="0"/>
          </a:p>
          <a:p>
            <a:pPr marL="0" indent="0">
              <a:buNone/>
            </a:pPr>
            <a:r>
              <a:rPr lang="en-US" altLang="zh-CN" sz="1600" b="1" dirty="0"/>
              <a:t>	string breed;</a:t>
            </a:r>
            <a:endParaRPr lang="zh-CN" altLang="zh-CN" sz="1600" b="1" dirty="0"/>
          </a:p>
          <a:p>
            <a:pPr marL="0" indent="0">
              <a:buNone/>
            </a:pPr>
            <a:r>
              <a:rPr lang="en-US" altLang="zh-CN" sz="1600" b="1" dirty="0"/>
              <a:t>};</a:t>
            </a:r>
            <a:endParaRPr lang="zh-CN" altLang="zh-CN" sz="1600" b="1" dirty="0"/>
          </a:p>
          <a:p>
            <a:pPr marL="0" indent="0">
              <a:buNone/>
            </a:pPr>
            <a:endParaRPr lang="zh-CN" altLang="en-US" sz="2000" b="1" dirty="0"/>
          </a:p>
        </p:txBody>
      </p:sp>
      <p:sp>
        <p:nvSpPr>
          <p:cNvPr id="5" name="对话气泡: 矩形 4"/>
          <p:cNvSpPr/>
          <p:nvPr/>
        </p:nvSpPr>
        <p:spPr>
          <a:xfrm>
            <a:off x="5634372" y="3140968"/>
            <a:ext cx="3096344" cy="1944216"/>
          </a:xfrm>
          <a:prstGeom prst="wedgeRectCallout">
            <a:avLst>
              <a:gd name="adj1" fmla="val -82892"/>
              <a:gd name="adj2" fmla="val -1589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b="1" dirty="0" smtClean="0">
                <a:solidFill>
                  <a:schemeClr val="tx1"/>
                </a:solidFill>
              </a:rPr>
              <a:t>封装</a:t>
            </a:r>
            <a:r>
              <a:rPr lang="zh-CN" altLang="en-US" sz="2000" b="1" dirty="0">
                <a:solidFill>
                  <a:schemeClr val="tx1"/>
                </a:solidFill>
              </a:rPr>
              <a:t>之后的</a:t>
            </a:r>
            <a:r>
              <a:rPr lang="en-US" altLang="zh-CN" sz="2000" b="1" dirty="0">
                <a:solidFill>
                  <a:schemeClr val="tx1"/>
                </a:solidFill>
              </a:rPr>
              <a:t>Dog</a:t>
            </a:r>
            <a:r>
              <a:rPr lang="zh-CN" altLang="en-US" sz="2000" b="1" dirty="0">
                <a:solidFill>
                  <a:schemeClr val="tx1"/>
                </a:solidFill>
              </a:rPr>
              <a:t>就成了在程序设计中可用的用户自定义数据类型，就像用</a:t>
            </a:r>
            <a:r>
              <a:rPr lang="en-US" altLang="zh-CN" sz="2000" b="1" dirty="0" err="1">
                <a:solidFill>
                  <a:schemeClr val="tx1"/>
                </a:solidFill>
              </a:rPr>
              <a:t>int、char</a:t>
            </a:r>
            <a:r>
              <a:rPr lang="zh-CN" altLang="en-US" sz="2000" b="1" dirty="0">
                <a:solidFill>
                  <a:schemeClr val="tx1"/>
                </a:solidFill>
              </a:rPr>
              <a:t>等内置数据类型定义变量一样使用！</a:t>
            </a:r>
          </a:p>
        </p:txBody>
      </p:sp>
      <p:sp>
        <p:nvSpPr>
          <p:cNvPr id="4" name="标题 1"/>
          <p:cNvSpPr>
            <a:spLocks noGrp="1"/>
          </p:cNvSpPr>
          <p:nvPr>
            <p:ph type="title"/>
          </p:nvPr>
        </p:nvSpPr>
        <p:spPr>
          <a:xfrm>
            <a:off x="327003" y="116632"/>
            <a:ext cx="8229600" cy="66289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3.1.2 </a:t>
            </a:r>
            <a:r>
              <a:rPr lang="zh-CN" altLang="zh-CN" sz="3600" b="1" dirty="0">
                <a:solidFill>
                  <a:srgbClr val="C00000"/>
                </a:solidFill>
              </a:rPr>
              <a:t>封装</a:t>
            </a:r>
            <a:endParaRPr lang="zh-CN" altLang="en-US" sz="3600" b="1" dirty="0">
              <a:solidFill>
                <a:srgbClr val="C00000"/>
              </a:solidFill>
            </a:endParaRPr>
          </a:p>
        </p:txBody>
      </p:sp>
    </p:spTree>
    <p:extLst>
      <p:ext uri="{BB962C8B-B14F-4D97-AF65-F5344CB8AC3E}">
        <p14:creationId xmlns:p14="http://schemas.microsoft.com/office/powerpoint/2010/main" val="156254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anim calcmode="lin" valueType="num">
                                      <p:cBhvr additive="base">
                                        <p:cTn id="1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anim calcmode="lin" valueType="num">
                                      <p:cBhvr additive="base">
                                        <p:cTn id="1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anim calcmode="lin" valueType="num">
                                      <p:cBhvr additive="base">
                                        <p:cTn id="1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6" end="16"/>
                                            </p:txEl>
                                          </p:spTgt>
                                        </p:tgtEl>
                                        <p:attrNameLst>
                                          <p:attrName>style.visibility</p:attrName>
                                        </p:attrNameLst>
                                      </p:cBhvr>
                                      <p:to>
                                        <p:strVal val="visible"/>
                                      </p:to>
                                    </p:set>
                                    <p:anim calcmode="lin" valueType="num">
                                      <p:cBhvr additive="base">
                                        <p:cTn id="2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7" end="17"/>
                                            </p:txEl>
                                          </p:spTgt>
                                        </p:tgtEl>
                                        <p:attrNameLst>
                                          <p:attrName>style.visibility</p:attrName>
                                        </p:attrNameLst>
                                      </p:cBhvr>
                                      <p:to>
                                        <p:strVal val="visible"/>
                                      </p:to>
                                    </p:set>
                                    <p:anim calcmode="lin" valueType="num">
                                      <p:cBhvr additive="base">
                                        <p:cTn id="2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8" end="18"/>
                                            </p:txEl>
                                          </p:spTgt>
                                        </p:tgtEl>
                                        <p:attrNameLst>
                                          <p:attrName>style.visibility</p:attrName>
                                        </p:attrNameLst>
                                      </p:cBhvr>
                                      <p:to>
                                        <p:strVal val="visible"/>
                                      </p:to>
                                    </p:set>
                                    <p:anim calcmode="lin" valueType="num">
                                      <p:cBhvr additive="base">
                                        <p:cTn id="3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additive="base">
                                        <p:cTn id="4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 calcmode="lin" valueType="num">
                                      <p:cBhvr additive="base">
                                        <p:cTn id="5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 calcmode="lin" valueType="num">
                                      <p:cBhvr additive="base">
                                        <p:cTn id="5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additive="base">
                                        <p:cTn id="6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down)">
                                      <p:cBhvr>
                                        <p:cTn id="7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a:xfrm>
            <a:off x="323528" y="116632"/>
            <a:ext cx="8229600" cy="58945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3.2  </a:t>
            </a:r>
            <a:r>
              <a:rPr lang="en-US" altLang="zh-CN" sz="3600" b="1" dirty="0" err="1">
                <a:solidFill>
                  <a:srgbClr val="C00000"/>
                </a:solidFill>
              </a:rPr>
              <a:t>struct</a:t>
            </a:r>
            <a:r>
              <a:rPr lang="zh-CN" altLang="zh-CN" sz="3600" b="1" dirty="0">
                <a:solidFill>
                  <a:srgbClr val="C00000"/>
                </a:solidFill>
              </a:rPr>
              <a:t>与</a:t>
            </a:r>
            <a:r>
              <a:rPr lang="en-US" altLang="zh-CN" sz="3600" b="1" dirty="0">
                <a:solidFill>
                  <a:srgbClr val="C00000"/>
                </a:solidFill>
              </a:rPr>
              <a:t>class</a:t>
            </a:r>
            <a:endParaRPr lang="zh-CN" altLang="zh-CN" sz="3600" b="1" dirty="0">
              <a:solidFill>
                <a:srgbClr val="C00000"/>
              </a:solidFill>
            </a:endParaRPr>
          </a:p>
        </p:txBody>
      </p:sp>
      <p:sp>
        <p:nvSpPr>
          <p:cNvPr id="4099" name="Rectangle 6"/>
          <p:cNvSpPr>
            <a:spLocks noGrp="1" noChangeArrowheads="1"/>
          </p:cNvSpPr>
          <p:nvPr>
            <p:ph type="body" idx="4294967295"/>
          </p:nvPr>
        </p:nvSpPr>
        <p:spPr>
          <a:xfrm>
            <a:off x="323528" y="1124744"/>
            <a:ext cx="8640960" cy="4824536"/>
          </a:xfrm>
          <a:noFill/>
        </p:spPr>
        <p:txBody>
          <a:bodyPr/>
          <a:lstStyle/>
          <a:p>
            <a:pPr eaLnBrk="1" hangingPunct="1">
              <a:lnSpc>
                <a:spcPct val="80000"/>
              </a:lnSpc>
              <a:buFontTx/>
              <a:buNone/>
            </a:pPr>
            <a:r>
              <a:rPr lang="en-US" altLang="zh-CN" sz="2400" b="1" dirty="0" smtClean="0">
                <a:solidFill>
                  <a:srgbClr val="0000CC"/>
                </a:solidFill>
              </a:rPr>
              <a:t>3.2.1 C</a:t>
            </a:r>
            <a:r>
              <a:rPr lang="zh-CN" altLang="en-US" sz="2400" b="1" dirty="0">
                <a:solidFill>
                  <a:srgbClr val="0000CC"/>
                </a:solidFill>
              </a:rPr>
              <a:t>＋＋对</a:t>
            </a:r>
            <a:r>
              <a:rPr lang="en-US" altLang="zh-CN" sz="2400" b="1" dirty="0">
                <a:solidFill>
                  <a:srgbClr val="0000CC"/>
                </a:solidFill>
              </a:rPr>
              <a:t>C</a:t>
            </a:r>
            <a:r>
              <a:rPr lang="zh-CN" altLang="en-US" sz="2400" b="1" dirty="0">
                <a:solidFill>
                  <a:srgbClr val="0000CC"/>
                </a:solidFill>
              </a:rPr>
              <a:t>结构的扩展</a:t>
            </a:r>
          </a:p>
          <a:p>
            <a:pPr lvl="1"/>
            <a:r>
              <a:rPr lang="en-US" altLang="zh-CN" sz="2200" b="1" dirty="0"/>
              <a:t>C++</a:t>
            </a:r>
            <a:r>
              <a:rPr lang="zh-CN" altLang="zh-CN" sz="2200" b="1" dirty="0"/>
              <a:t>扩展了</a:t>
            </a:r>
            <a:r>
              <a:rPr lang="en-US" altLang="zh-CN" sz="2200" b="1" dirty="0"/>
              <a:t>C</a:t>
            </a:r>
            <a:r>
              <a:rPr lang="zh-CN" altLang="zh-CN" sz="2200" b="1" dirty="0"/>
              <a:t>语言结构的功能</a:t>
            </a:r>
            <a:r>
              <a:rPr lang="zh-CN" altLang="en-US" sz="2200" b="1" dirty="0"/>
              <a:t>，</a:t>
            </a:r>
            <a:r>
              <a:rPr lang="zh-CN" altLang="zh-CN" sz="2200" b="1" dirty="0"/>
              <a:t>不仅可以包含数据，而且可以包含函数，同时还引入了</a:t>
            </a:r>
            <a:r>
              <a:rPr lang="en-US" altLang="zh-CN" sz="2200" b="1" dirty="0"/>
              <a:t>private</a:t>
            </a:r>
            <a:r>
              <a:rPr lang="zh-CN" altLang="zh-CN" sz="2200" b="1" dirty="0"/>
              <a:t>、</a:t>
            </a:r>
            <a:r>
              <a:rPr lang="en-US" altLang="zh-CN" sz="2200" b="1" dirty="0"/>
              <a:t>public</a:t>
            </a:r>
            <a:r>
              <a:rPr lang="zh-CN" altLang="zh-CN" sz="2200" b="1" dirty="0"/>
              <a:t>和</a:t>
            </a:r>
            <a:r>
              <a:rPr lang="en-US" altLang="zh-CN" sz="2200" b="1" dirty="0"/>
              <a:t>protected</a:t>
            </a:r>
            <a:r>
              <a:rPr lang="zh-CN" altLang="zh-CN" sz="2200" b="1" dirty="0"/>
              <a:t>三个访问权限限定符，其目的是实现</a:t>
            </a:r>
            <a:r>
              <a:rPr lang="zh-CN" altLang="zh-CN" sz="2200" b="1" dirty="0">
                <a:solidFill>
                  <a:srgbClr val="FF0000"/>
                </a:solidFill>
              </a:rPr>
              <a:t>数据封装和信息隐藏</a:t>
            </a:r>
            <a:r>
              <a:rPr lang="zh-CN" altLang="zh-CN" sz="2200" b="1" dirty="0"/>
              <a:t>。</a:t>
            </a:r>
            <a:endParaRPr lang="en-US" altLang="zh-CN" sz="2200" b="1" dirty="0"/>
          </a:p>
          <a:p>
            <a:pPr marL="0" indent="0">
              <a:buNone/>
            </a:pPr>
            <a:r>
              <a:rPr lang="en-US" altLang="zh-CN" sz="2400" b="1" dirty="0">
                <a:solidFill>
                  <a:srgbClr val="0000CC"/>
                </a:solidFill>
              </a:rPr>
              <a:t>1．C++</a:t>
            </a:r>
            <a:r>
              <a:rPr lang="zh-CN" altLang="zh-CN" sz="2400" b="1" dirty="0">
                <a:solidFill>
                  <a:srgbClr val="0000CC"/>
                </a:solidFill>
              </a:rPr>
              <a:t>结构的定义形式</a:t>
            </a:r>
          </a:p>
          <a:p>
            <a:pPr marL="800100" lvl="2" indent="0">
              <a:buNone/>
            </a:pPr>
            <a:r>
              <a:rPr lang="en-US" altLang="zh-CN" sz="2000" b="1" dirty="0" err="1"/>
              <a:t>struct</a:t>
            </a:r>
            <a:r>
              <a:rPr lang="en-US" altLang="zh-CN" sz="2000" b="1" dirty="0"/>
              <a:t>  </a:t>
            </a:r>
            <a:r>
              <a:rPr lang="zh-CN" altLang="zh-CN" sz="2000" b="1" dirty="0"/>
              <a:t>类名</a:t>
            </a:r>
            <a:r>
              <a:rPr lang="en-US" altLang="zh-CN" sz="2000" b="1" dirty="0"/>
              <a:t>{</a:t>
            </a:r>
            <a:endParaRPr lang="zh-CN" altLang="zh-CN" sz="2000" b="1" dirty="0"/>
          </a:p>
          <a:p>
            <a:pPr marL="800100" lvl="2" indent="0">
              <a:buNone/>
            </a:pPr>
            <a:r>
              <a:rPr lang="en-US" altLang="zh-CN" sz="2000" b="1" dirty="0"/>
              <a:t>[public:]      </a:t>
            </a:r>
            <a:r>
              <a:rPr lang="en-US" altLang="zh-CN" sz="2000" b="1" dirty="0" smtClean="0"/>
              <a:t>	</a:t>
            </a:r>
            <a:r>
              <a:rPr lang="en-US" altLang="zh-CN" sz="2000" b="1" dirty="0" smtClean="0">
                <a:solidFill>
                  <a:srgbClr val="0000CC"/>
                </a:solidFill>
              </a:rPr>
              <a:t>//</a:t>
            </a:r>
            <a:r>
              <a:rPr lang="zh-CN" altLang="en-US" sz="2000" b="1" dirty="0" smtClean="0">
                <a:solidFill>
                  <a:srgbClr val="0000CC"/>
                </a:solidFill>
              </a:rPr>
              <a:t>实现</a:t>
            </a:r>
            <a:r>
              <a:rPr lang="zh-CN" altLang="en-US" sz="2000" b="1" dirty="0">
                <a:solidFill>
                  <a:srgbClr val="0000CC"/>
                </a:solidFill>
              </a:rPr>
              <a:t>接口功能，允许被访问的函数和</a:t>
            </a:r>
            <a:r>
              <a:rPr lang="en-US" altLang="zh-CN" sz="2000" b="1" dirty="0">
                <a:solidFill>
                  <a:srgbClr val="0000CC"/>
                </a:solidFill>
              </a:rPr>
              <a:t> </a:t>
            </a:r>
            <a:r>
              <a:rPr lang="en-US" altLang="zh-CN" sz="2000" b="1" dirty="0" smtClean="0">
                <a:solidFill>
                  <a:srgbClr val="0000CC"/>
                </a:solidFill>
              </a:rPr>
              <a:t>      </a:t>
            </a:r>
            <a:endParaRPr lang="zh-CN" altLang="zh-CN" sz="2000" b="1" dirty="0">
              <a:solidFill>
                <a:srgbClr val="0000CC"/>
              </a:solidFill>
            </a:endParaRPr>
          </a:p>
          <a:p>
            <a:pPr marL="800100" lvl="2" indent="0">
              <a:buNone/>
            </a:pPr>
            <a:r>
              <a:rPr lang="en-US" altLang="zh-CN" sz="2000" b="1" dirty="0">
                <a:solidFill>
                  <a:srgbClr val="0000CC"/>
                </a:solidFill>
              </a:rPr>
              <a:t>     </a:t>
            </a:r>
            <a:r>
              <a:rPr lang="zh-CN" altLang="zh-CN" sz="2000" b="1" dirty="0"/>
              <a:t>成员；</a:t>
            </a:r>
            <a:r>
              <a:rPr lang="en-US" altLang="zh-CN" sz="2000" b="1" dirty="0">
                <a:solidFill>
                  <a:srgbClr val="0000CC"/>
                </a:solidFill>
              </a:rPr>
              <a:t>      </a:t>
            </a:r>
            <a:r>
              <a:rPr lang="en-US" altLang="zh-CN" sz="2000" b="1" dirty="0" smtClean="0">
                <a:solidFill>
                  <a:srgbClr val="0000CC"/>
                </a:solidFill>
              </a:rPr>
              <a:t>	//</a:t>
            </a:r>
            <a:r>
              <a:rPr lang="zh-CN" altLang="en-US" sz="2000" b="1" dirty="0">
                <a:solidFill>
                  <a:srgbClr val="0000CC"/>
                </a:solidFill>
              </a:rPr>
              <a:t>数据成员放在此区域</a:t>
            </a:r>
            <a:endParaRPr lang="zh-CN" altLang="zh-CN" sz="2000" b="1" dirty="0">
              <a:solidFill>
                <a:srgbClr val="0000CC"/>
              </a:solidFill>
            </a:endParaRPr>
          </a:p>
          <a:p>
            <a:pPr marL="800100" lvl="2" indent="0">
              <a:buNone/>
            </a:pPr>
            <a:r>
              <a:rPr lang="en-US" altLang="zh-CN" sz="2000" b="1" dirty="0"/>
              <a:t>private:       </a:t>
            </a:r>
            <a:r>
              <a:rPr lang="en-US" altLang="zh-CN" sz="2000" b="1" dirty="0" smtClean="0"/>
              <a:t>	</a:t>
            </a:r>
            <a:r>
              <a:rPr lang="en-US" altLang="zh-CN" sz="2000" b="1" dirty="0" smtClean="0">
                <a:solidFill>
                  <a:srgbClr val="0000CC"/>
                </a:solidFill>
              </a:rPr>
              <a:t>//</a:t>
            </a:r>
            <a:r>
              <a:rPr lang="zh-CN" altLang="en-US" sz="2000" b="1" dirty="0">
                <a:solidFill>
                  <a:srgbClr val="0000CC"/>
                </a:solidFill>
              </a:rPr>
              <a:t>实现信息隐藏，</a:t>
            </a:r>
            <a:r>
              <a:rPr lang="zh-CN" altLang="zh-CN" sz="2000" b="1" dirty="0">
                <a:solidFill>
                  <a:srgbClr val="0000CC"/>
                </a:solidFill>
              </a:rPr>
              <a:t>只能被结构内部</a:t>
            </a:r>
            <a:endParaRPr lang="en-US" altLang="zh-CN" sz="2000" b="1" dirty="0">
              <a:solidFill>
                <a:srgbClr val="0000CC"/>
              </a:solidFill>
            </a:endParaRPr>
          </a:p>
          <a:p>
            <a:pPr marL="800100" lvl="2" indent="0">
              <a:buNone/>
            </a:pPr>
            <a:r>
              <a:rPr lang="en-US" altLang="zh-CN" sz="2000" b="1" dirty="0"/>
              <a:t>     </a:t>
            </a:r>
            <a:r>
              <a:rPr lang="zh-CN" altLang="zh-CN" sz="2000" b="1" dirty="0"/>
              <a:t>成员</a:t>
            </a:r>
            <a:r>
              <a:rPr lang="en-US" altLang="zh-CN" sz="2000" b="1" dirty="0"/>
              <a:t>;       </a:t>
            </a:r>
            <a:r>
              <a:rPr lang="en-US" altLang="zh-CN" sz="2000" b="1" dirty="0" smtClean="0"/>
              <a:t>	</a:t>
            </a:r>
            <a:r>
              <a:rPr lang="en-US" altLang="zh-CN" sz="2000" b="1" dirty="0" smtClean="0">
                <a:solidFill>
                  <a:srgbClr val="0000CC"/>
                </a:solidFill>
              </a:rPr>
              <a:t>//</a:t>
            </a:r>
            <a:r>
              <a:rPr lang="zh-CN" altLang="zh-CN" sz="2000" b="1" dirty="0">
                <a:solidFill>
                  <a:srgbClr val="0000CC"/>
                </a:solidFill>
              </a:rPr>
              <a:t>访问</a:t>
            </a:r>
            <a:r>
              <a:rPr lang="zh-CN" altLang="en-US" sz="2000" b="1" dirty="0">
                <a:solidFill>
                  <a:srgbClr val="0000CC"/>
                </a:solidFill>
              </a:rPr>
              <a:t>的成员放在此区域</a:t>
            </a:r>
            <a:endParaRPr lang="zh-CN" altLang="zh-CN" sz="2000" b="1" dirty="0">
              <a:solidFill>
                <a:srgbClr val="0000CC"/>
              </a:solidFill>
            </a:endParaRPr>
          </a:p>
          <a:p>
            <a:pPr marL="800100" lvl="2" indent="0">
              <a:buNone/>
            </a:pPr>
            <a:r>
              <a:rPr lang="en-US" altLang="zh-CN" sz="2000" b="1" dirty="0"/>
              <a:t>protected:   </a:t>
            </a:r>
            <a:r>
              <a:rPr lang="en-US" altLang="zh-CN" sz="2000" b="1" dirty="0" smtClean="0"/>
              <a:t>	</a:t>
            </a:r>
            <a:r>
              <a:rPr lang="en-US" altLang="zh-CN" sz="2000" b="1" dirty="0" smtClean="0">
                <a:solidFill>
                  <a:srgbClr val="0000CC"/>
                </a:solidFill>
              </a:rPr>
              <a:t>//</a:t>
            </a:r>
            <a:r>
              <a:rPr lang="zh-CN" altLang="en-US" sz="2000" b="1" dirty="0">
                <a:solidFill>
                  <a:srgbClr val="0000CC"/>
                </a:solidFill>
              </a:rPr>
              <a:t>保护成员，与继承有关</a:t>
            </a:r>
            <a:endParaRPr lang="zh-CN" altLang="zh-CN" sz="2000" b="1" dirty="0">
              <a:solidFill>
                <a:srgbClr val="0000CC"/>
              </a:solidFill>
            </a:endParaRPr>
          </a:p>
          <a:p>
            <a:pPr marL="800100" lvl="2" indent="0">
              <a:buNone/>
            </a:pPr>
            <a:r>
              <a:rPr lang="en-US" altLang="zh-CN" sz="2000" b="1" dirty="0"/>
              <a:t>     </a:t>
            </a:r>
            <a:r>
              <a:rPr lang="zh-CN" altLang="zh-CN" sz="2000" b="1" dirty="0"/>
              <a:t>成员；</a:t>
            </a:r>
          </a:p>
          <a:p>
            <a:pPr marL="800100" lvl="2" indent="0">
              <a:buNone/>
            </a:pPr>
            <a:r>
              <a:rPr lang="en-US" altLang="zh-CN" sz="2000" b="1" dirty="0"/>
              <a:t>};</a:t>
            </a:r>
            <a:endParaRPr lang="zh-CN" altLang="zh-CN" sz="2000" b="1" dirty="0"/>
          </a:p>
        </p:txBody>
      </p:sp>
    </p:spTree>
    <p:extLst>
      <p:ext uri="{BB962C8B-B14F-4D97-AF65-F5344CB8AC3E}">
        <p14:creationId xmlns:p14="http://schemas.microsoft.com/office/powerpoint/2010/main" val="6419291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additive="base">
                                        <p:cTn id="7"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 calcmode="lin" valueType="num">
                                      <p:cBhvr additive="base">
                                        <p:cTn id="13"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anim calcmode="lin" valueType="num">
                                      <p:cBhvr additive="base">
                                        <p:cTn id="17"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 calcmode="lin" valueType="num">
                                      <p:cBhvr additive="base">
                                        <p:cTn id="21"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9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099">
                                            <p:txEl>
                                              <p:pRg st="5" end="5"/>
                                            </p:txEl>
                                          </p:spTgt>
                                        </p:tgtEl>
                                        <p:attrNameLst>
                                          <p:attrName>style.visibility</p:attrName>
                                        </p:attrNameLst>
                                      </p:cBhvr>
                                      <p:to>
                                        <p:strVal val="visible"/>
                                      </p:to>
                                    </p:set>
                                    <p:anim calcmode="lin" valueType="num">
                                      <p:cBhvr additive="base">
                                        <p:cTn id="25"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99">
                                            <p:txEl>
                                              <p:pRg st="6" end="6"/>
                                            </p:txEl>
                                          </p:spTgt>
                                        </p:tgtEl>
                                        <p:attrNameLst>
                                          <p:attrName>style.visibility</p:attrName>
                                        </p:attrNameLst>
                                      </p:cBhvr>
                                      <p:to>
                                        <p:strVal val="visible"/>
                                      </p:to>
                                    </p:set>
                                    <p:anim calcmode="lin" valueType="num">
                                      <p:cBhvr additive="base">
                                        <p:cTn id="29" dur="500" fill="hold"/>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099">
                                            <p:txEl>
                                              <p:pRg st="7" end="7"/>
                                            </p:txEl>
                                          </p:spTgt>
                                        </p:tgtEl>
                                        <p:attrNameLst>
                                          <p:attrName>style.visibility</p:attrName>
                                        </p:attrNameLst>
                                      </p:cBhvr>
                                      <p:to>
                                        <p:strVal val="visible"/>
                                      </p:to>
                                    </p:set>
                                    <p:anim calcmode="lin" valueType="num">
                                      <p:cBhvr additive="base">
                                        <p:cTn id="33" dur="500" fill="hold"/>
                                        <p:tgtEl>
                                          <p:spTgt spid="409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99">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099">
                                            <p:txEl>
                                              <p:pRg st="8" end="8"/>
                                            </p:txEl>
                                          </p:spTgt>
                                        </p:tgtEl>
                                        <p:attrNameLst>
                                          <p:attrName>style.visibility</p:attrName>
                                        </p:attrNameLst>
                                      </p:cBhvr>
                                      <p:to>
                                        <p:strVal val="visible"/>
                                      </p:to>
                                    </p:set>
                                    <p:anim calcmode="lin" valueType="num">
                                      <p:cBhvr additive="base">
                                        <p:cTn id="37" dur="500" fill="hold"/>
                                        <p:tgtEl>
                                          <p:spTgt spid="409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9">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099">
                                            <p:txEl>
                                              <p:pRg st="9" end="9"/>
                                            </p:txEl>
                                          </p:spTgt>
                                        </p:tgtEl>
                                        <p:attrNameLst>
                                          <p:attrName>style.visibility</p:attrName>
                                        </p:attrNameLst>
                                      </p:cBhvr>
                                      <p:to>
                                        <p:strVal val="visible"/>
                                      </p:to>
                                    </p:set>
                                    <p:anim calcmode="lin" valueType="num">
                                      <p:cBhvr additive="base">
                                        <p:cTn id="41" dur="500" fill="hold"/>
                                        <p:tgtEl>
                                          <p:spTgt spid="4099">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099">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099">
                                            <p:txEl>
                                              <p:pRg st="10" end="10"/>
                                            </p:txEl>
                                          </p:spTgt>
                                        </p:tgtEl>
                                        <p:attrNameLst>
                                          <p:attrName>style.visibility</p:attrName>
                                        </p:attrNameLst>
                                      </p:cBhvr>
                                      <p:to>
                                        <p:strVal val="visible"/>
                                      </p:to>
                                    </p:set>
                                    <p:anim calcmode="lin" valueType="num">
                                      <p:cBhvr additive="base">
                                        <p:cTn id="45" dur="500" fill="hold"/>
                                        <p:tgtEl>
                                          <p:spTgt spid="4099">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0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55335" y="908720"/>
            <a:ext cx="9088665" cy="5832648"/>
          </a:xfrm>
          <a:noFill/>
        </p:spPr>
        <p:txBody>
          <a:bodyPr/>
          <a:lstStyle/>
          <a:p>
            <a:pPr marL="0" indent="0" eaLnBrk="1" hangingPunct="1">
              <a:buNone/>
            </a:pPr>
            <a:r>
              <a:rPr lang="en-US" altLang="zh-CN" sz="2400" b="1" dirty="0" smtClean="0">
                <a:solidFill>
                  <a:srgbClr val="0000CC"/>
                </a:solidFill>
              </a:rPr>
              <a:t>2. </a:t>
            </a:r>
            <a:r>
              <a:rPr lang="zh-CN" altLang="en-US" sz="2400" b="1" dirty="0" smtClean="0">
                <a:solidFill>
                  <a:srgbClr val="0000CC"/>
                </a:solidFill>
              </a:rPr>
              <a:t>对于</a:t>
            </a:r>
            <a:r>
              <a:rPr lang="zh-CN" altLang="en-US" sz="2400" b="1" dirty="0">
                <a:solidFill>
                  <a:srgbClr val="0000CC"/>
                </a:solidFill>
              </a:rPr>
              <a:t>结构的几点说明</a:t>
            </a:r>
            <a:endParaRPr lang="en-US" altLang="zh-CN" sz="2400" b="1" dirty="0">
              <a:solidFill>
                <a:srgbClr val="0000CC"/>
              </a:solidFill>
            </a:endParaRPr>
          </a:p>
          <a:p>
            <a:pPr marL="914400" lvl="1" indent="-457200" eaLnBrk="1" hangingPunct="1">
              <a:buFont typeface="+mj-ea"/>
              <a:buAutoNum type="circleNumDbPlain"/>
            </a:pPr>
            <a:r>
              <a:rPr lang="zh-CN" altLang="en-US" sz="2200" b="1" dirty="0">
                <a:solidFill>
                  <a:srgbClr val="FF3300"/>
                </a:solidFill>
              </a:rPr>
              <a:t>成员类型</a:t>
            </a:r>
          </a:p>
          <a:p>
            <a:pPr lvl="1" eaLnBrk="1" hangingPunct="1"/>
            <a:r>
              <a:rPr lang="zh-CN" altLang="en-US" sz="2000" b="1" dirty="0">
                <a:solidFill>
                  <a:srgbClr val="0000CC"/>
                </a:solidFill>
              </a:rPr>
              <a:t>数据成员</a:t>
            </a:r>
            <a:r>
              <a:rPr lang="zh-CN" altLang="en-US" sz="2000" b="1" dirty="0"/>
              <a:t>：结构中的</a:t>
            </a:r>
            <a:r>
              <a:rPr lang="zh-CN" altLang="en-US" sz="2000" b="1" dirty="0" smtClean="0"/>
              <a:t>数据，也有面向对象语言称属性或字段。</a:t>
            </a:r>
            <a:endParaRPr lang="zh-CN" altLang="en-US" sz="2000" b="1" dirty="0"/>
          </a:p>
          <a:p>
            <a:pPr lvl="1" eaLnBrk="1" hangingPunct="1"/>
            <a:r>
              <a:rPr lang="zh-CN" altLang="en-US" sz="2000" b="1" dirty="0">
                <a:solidFill>
                  <a:srgbClr val="0000CC"/>
                </a:solidFill>
              </a:rPr>
              <a:t>成员函数</a:t>
            </a:r>
            <a:r>
              <a:rPr lang="zh-CN" altLang="en-US" sz="2000" b="1" dirty="0"/>
              <a:t>：结构中的</a:t>
            </a:r>
            <a:r>
              <a:rPr lang="zh-CN" altLang="en-US" sz="2000" b="1" dirty="0" smtClean="0"/>
              <a:t>函数，也有面向对象语言称方法。</a:t>
            </a:r>
            <a:endParaRPr lang="zh-CN" altLang="en-US" sz="2000" b="1" dirty="0"/>
          </a:p>
          <a:p>
            <a:pPr marL="914400" lvl="1" indent="-457200" eaLnBrk="1" hangingPunct="1">
              <a:buFont typeface="+mj-ea"/>
              <a:buAutoNum type="circleNumDbPlain" startAt="2"/>
            </a:pPr>
            <a:r>
              <a:rPr lang="zh-CN" altLang="en-US" sz="2200" b="1" dirty="0" smtClean="0">
                <a:solidFill>
                  <a:srgbClr val="FF3300"/>
                </a:solidFill>
              </a:rPr>
              <a:t>设置</a:t>
            </a:r>
            <a:r>
              <a:rPr lang="zh-CN" altLang="en-US" sz="2200" b="1" dirty="0">
                <a:solidFill>
                  <a:srgbClr val="FF3300"/>
                </a:solidFill>
              </a:rPr>
              <a:t>访问权限的原因隐藏</a:t>
            </a:r>
          </a:p>
          <a:p>
            <a:pPr lvl="1" eaLnBrk="1" hangingPunct="1"/>
            <a:r>
              <a:rPr lang="zh-CN" altLang="en-US" sz="2000" b="1" dirty="0"/>
              <a:t>将数据和</a:t>
            </a:r>
            <a:r>
              <a:rPr lang="zh-CN" altLang="en-US" sz="2000" b="1" dirty="0" smtClean="0"/>
              <a:t>操作函数</a:t>
            </a:r>
            <a:r>
              <a:rPr lang="zh-CN" altLang="en-US" sz="2000" b="1" dirty="0"/>
              <a:t>包装在一起的主要目的是实现数据封装和信息隐藏，信息隐藏就是使结构中的</a:t>
            </a:r>
            <a:r>
              <a:rPr lang="zh-CN" altLang="en-US" sz="2000" b="1" dirty="0" smtClean="0"/>
              <a:t>数据及对</a:t>
            </a:r>
            <a:r>
              <a:rPr lang="zh-CN" altLang="en-US" sz="2000" b="1" dirty="0"/>
              <a:t>数据进行操作的细节对外不可见</a:t>
            </a:r>
            <a:r>
              <a:rPr lang="zh-CN" altLang="en-US" sz="2000" b="1" dirty="0" smtClean="0"/>
              <a:t>。</a:t>
            </a:r>
            <a:endParaRPr lang="en-US" altLang="zh-CN" sz="2000" b="1" dirty="0"/>
          </a:p>
          <a:p>
            <a:pPr marL="914400" lvl="1" indent="-457200" eaLnBrk="1" hangingPunct="1">
              <a:buFont typeface="+mj-ea"/>
              <a:buAutoNum type="circleNumDbPlain" startAt="3"/>
            </a:pPr>
            <a:r>
              <a:rPr lang="zh-CN" altLang="en-US" sz="2200" b="1" dirty="0" smtClean="0">
                <a:solidFill>
                  <a:srgbClr val="FF3300"/>
                </a:solidFill>
              </a:rPr>
              <a:t>成员</a:t>
            </a:r>
            <a:r>
              <a:rPr lang="zh-CN" altLang="en-US" sz="2200" b="1" dirty="0">
                <a:solidFill>
                  <a:srgbClr val="FF3300"/>
                </a:solidFill>
              </a:rPr>
              <a:t>访问权限控制</a:t>
            </a:r>
            <a:endParaRPr lang="en-US" altLang="zh-CN" sz="2200" b="1" dirty="0">
              <a:solidFill>
                <a:srgbClr val="FF3300"/>
              </a:solidFill>
            </a:endParaRPr>
          </a:p>
          <a:p>
            <a:pPr lvl="2" eaLnBrk="1" hangingPunct="1"/>
            <a:r>
              <a:rPr lang="en-US" altLang="zh-CN" sz="2000" b="1" dirty="0"/>
              <a:t>Public</a:t>
            </a:r>
            <a:r>
              <a:rPr lang="zh-CN" altLang="en-US" sz="2000" b="1" dirty="0"/>
              <a:t>：可以从结构（类）的外部（使用者）访问</a:t>
            </a:r>
          </a:p>
          <a:p>
            <a:pPr lvl="3" eaLnBrk="1" hangingPunct="1"/>
            <a:r>
              <a:rPr lang="zh-CN" altLang="en-US" b="1" dirty="0"/>
              <a:t>抽象，定义类的接口</a:t>
            </a:r>
          </a:p>
          <a:p>
            <a:pPr lvl="2" eaLnBrk="1" hangingPunct="1"/>
            <a:r>
              <a:rPr lang="en-US" altLang="zh-CN" sz="2000" b="1" dirty="0"/>
              <a:t>Private</a:t>
            </a:r>
            <a:r>
              <a:rPr lang="zh-CN" altLang="en-US" sz="2000" b="1" dirty="0"/>
              <a:t>：仅供结构（类）的内部（自身成员函数）访问</a:t>
            </a:r>
          </a:p>
          <a:p>
            <a:pPr lvl="3" eaLnBrk="1" hangingPunct="1"/>
            <a:r>
              <a:rPr lang="zh-CN" altLang="en-US" b="1" dirty="0"/>
              <a:t>封装，信息隐藏</a:t>
            </a:r>
          </a:p>
          <a:p>
            <a:pPr lvl="2" eaLnBrk="1" hangingPunct="1"/>
            <a:r>
              <a:rPr lang="en-US" altLang="zh-CN" sz="2000" b="1" dirty="0"/>
              <a:t>Protected</a:t>
            </a:r>
            <a:r>
              <a:rPr lang="zh-CN" altLang="en-US" sz="2000" b="1" dirty="0"/>
              <a:t>：供结构（类）的内部及后代</a:t>
            </a:r>
            <a:r>
              <a:rPr lang="zh-CN" altLang="en-US" sz="2000" b="1" dirty="0" smtClean="0"/>
              <a:t>访问</a:t>
            </a:r>
            <a:endParaRPr lang="en-US" altLang="zh-CN" sz="2000" b="1" dirty="0" smtClean="0"/>
          </a:p>
          <a:p>
            <a:pPr lvl="1" eaLnBrk="1" hangingPunct="1"/>
            <a:r>
              <a:rPr lang="en-US" altLang="zh-CN" sz="2000" b="1" dirty="0"/>
              <a:t>public</a:t>
            </a:r>
            <a:r>
              <a:rPr lang="zh-CN" altLang="zh-CN" sz="2000" b="1" dirty="0"/>
              <a:t>、</a:t>
            </a:r>
            <a:r>
              <a:rPr lang="en-US" altLang="zh-CN" sz="2000" b="1" dirty="0"/>
              <a:t>protected</a:t>
            </a:r>
            <a:r>
              <a:rPr lang="zh-CN" altLang="zh-CN" sz="2000" b="1" dirty="0"/>
              <a:t>和</a:t>
            </a:r>
            <a:r>
              <a:rPr lang="en-US" altLang="zh-CN" sz="2000" b="1" dirty="0" smtClean="0"/>
              <a:t>private</a:t>
            </a:r>
            <a:r>
              <a:rPr lang="zh-CN" altLang="zh-CN" sz="2000" b="1" dirty="0" smtClean="0"/>
              <a:t>可以</a:t>
            </a:r>
            <a:r>
              <a:rPr lang="zh-CN" altLang="zh-CN" sz="2000" b="1" dirty="0">
                <a:solidFill>
                  <a:srgbClr val="0000CC"/>
                </a:solidFill>
              </a:rPr>
              <a:t>按任意次序出现任意多次</a:t>
            </a:r>
            <a:r>
              <a:rPr lang="zh-CN" altLang="en-US" sz="2000" b="1" dirty="0"/>
              <a:t>。也可以将多个</a:t>
            </a:r>
            <a:r>
              <a:rPr lang="en-US" altLang="zh-CN" sz="2000" b="1" dirty="0"/>
              <a:t>public</a:t>
            </a:r>
            <a:r>
              <a:rPr lang="zh-CN" altLang="en-US" sz="2000" b="1" dirty="0"/>
              <a:t>区域合并为一个区域</a:t>
            </a:r>
            <a:r>
              <a:rPr lang="zh-CN" altLang="en-US" sz="2000" b="1" dirty="0" smtClean="0"/>
              <a:t>。在</a:t>
            </a:r>
            <a:r>
              <a:rPr lang="zh-CN" altLang="en-US" sz="2000" b="1" dirty="0"/>
              <a:t>默认情况下（即没有指定访问控制权限），成员的访问控制权限为</a:t>
            </a:r>
            <a:r>
              <a:rPr lang="en-US" altLang="zh-CN" sz="2000" b="1" dirty="0">
                <a:solidFill>
                  <a:srgbClr val="0000CC"/>
                </a:solidFill>
              </a:rPr>
              <a:t>public</a:t>
            </a:r>
            <a:r>
              <a:rPr lang="zh-CN" altLang="en-US" sz="2000" b="1" dirty="0">
                <a:solidFill>
                  <a:srgbClr val="0000CC"/>
                </a:solidFill>
              </a:rPr>
              <a:t>。</a:t>
            </a:r>
            <a:endParaRPr lang="en-US" altLang="zh-CN" sz="2000" b="1" dirty="0">
              <a:solidFill>
                <a:srgbClr val="0000CC"/>
              </a:solidFill>
            </a:endParaRPr>
          </a:p>
          <a:p>
            <a:pPr lvl="2" eaLnBrk="1" hangingPunct="1"/>
            <a:endParaRPr lang="zh-CN" altLang="en-US" sz="2000" b="1" dirty="0"/>
          </a:p>
          <a:p>
            <a:pPr lvl="1" eaLnBrk="1" hangingPunct="1"/>
            <a:endParaRPr lang="zh-CN" altLang="en-US" sz="2400" b="1" dirty="0"/>
          </a:p>
        </p:txBody>
      </p:sp>
      <p:sp>
        <p:nvSpPr>
          <p:cNvPr id="6" name="Rectangle 2"/>
          <p:cNvSpPr txBox="1">
            <a:spLocks noChangeArrowheads="1"/>
          </p:cNvSpPr>
          <p:nvPr/>
        </p:nvSpPr>
        <p:spPr bwMode="auto">
          <a:xfrm>
            <a:off x="323528" y="116632"/>
            <a:ext cx="8229600" cy="58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eaLnBrk="1" hangingPunct="1">
              <a:defRPr sz="36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3.2.1 C</a:t>
            </a:r>
            <a:r>
              <a:rPr lang="zh-CN" altLang="en-US" dirty="0"/>
              <a:t>＋＋对</a:t>
            </a:r>
            <a:r>
              <a:rPr lang="en-US" altLang="zh-CN" dirty="0" err="1"/>
              <a:t>struct</a:t>
            </a:r>
            <a:r>
              <a:rPr lang="zh-CN" altLang="en-US" dirty="0"/>
              <a:t>的扩展</a:t>
            </a:r>
          </a:p>
        </p:txBody>
      </p:sp>
    </p:spTree>
    <p:extLst>
      <p:ext uri="{BB962C8B-B14F-4D97-AF65-F5344CB8AC3E}">
        <p14:creationId xmlns:p14="http://schemas.microsoft.com/office/powerpoint/2010/main" val="222957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5123">
                                            <p:txEl>
                                              <p:pRg st="7" end="7"/>
                                            </p:txEl>
                                          </p:spTgt>
                                        </p:tgtEl>
                                        <p:attrNameLst>
                                          <p:attrName>style.visibility</p:attrName>
                                        </p:attrNameLst>
                                      </p:cBhvr>
                                      <p:to>
                                        <p:strVal val="visible"/>
                                      </p:to>
                                    </p:set>
                                    <p:animEffect transition="in" filter="fade">
                                      <p:cBhvr>
                                        <p:cTn id="21" dur="500"/>
                                        <p:tgtEl>
                                          <p:spTgt spid="512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123">
                                            <p:txEl>
                                              <p:pRg st="8" end="8"/>
                                            </p:txEl>
                                          </p:spTgt>
                                        </p:tgtEl>
                                        <p:attrNameLst>
                                          <p:attrName>style.visibility</p:attrName>
                                        </p:attrNameLst>
                                      </p:cBhvr>
                                      <p:to>
                                        <p:strVal val="visible"/>
                                      </p:to>
                                    </p:set>
                                    <p:animEffect transition="in" filter="fade">
                                      <p:cBhvr>
                                        <p:cTn id="24" dur="500"/>
                                        <p:tgtEl>
                                          <p:spTgt spid="512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123">
                                            <p:txEl>
                                              <p:pRg st="9" end="9"/>
                                            </p:txEl>
                                          </p:spTgt>
                                        </p:tgtEl>
                                        <p:attrNameLst>
                                          <p:attrName>style.visibility</p:attrName>
                                        </p:attrNameLst>
                                      </p:cBhvr>
                                      <p:to>
                                        <p:strVal val="visible"/>
                                      </p:to>
                                    </p:set>
                                    <p:animEffect transition="in" filter="fade">
                                      <p:cBhvr>
                                        <p:cTn id="27" dur="500"/>
                                        <p:tgtEl>
                                          <p:spTgt spid="512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123">
                                            <p:txEl>
                                              <p:pRg st="10" end="10"/>
                                            </p:txEl>
                                          </p:spTgt>
                                        </p:tgtEl>
                                        <p:attrNameLst>
                                          <p:attrName>style.visibility</p:attrName>
                                        </p:attrNameLst>
                                      </p:cBhvr>
                                      <p:to>
                                        <p:strVal val="visible"/>
                                      </p:to>
                                    </p:set>
                                    <p:animEffect transition="in" filter="fade">
                                      <p:cBhvr>
                                        <p:cTn id="30" dur="500"/>
                                        <p:tgtEl>
                                          <p:spTgt spid="512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123">
                                            <p:txEl>
                                              <p:pRg st="11" end="11"/>
                                            </p:txEl>
                                          </p:spTgt>
                                        </p:tgtEl>
                                        <p:attrNameLst>
                                          <p:attrName>style.visibility</p:attrName>
                                        </p:attrNameLst>
                                      </p:cBhvr>
                                      <p:to>
                                        <p:strVal val="visible"/>
                                      </p:to>
                                    </p:set>
                                    <p:animEffect transition="in" filter="fade">
                                      <p:cBhvr>
                                        <p:cTn id="33" dur="500"/>
                                        <p:tgtEl>
                                          <p:spTgt spid="5123">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123">
                                            <p:txEl>
                                              <p:pRg st="12" end="12"/>
                                            </p:txEl>
                                          </p:spTgt>
                                        </p:tgtEl>
                                        <p:attrNameLst>
                                          <p:attrName>style.visibility</p:attrName>
                                        </p:attrNameLst>
                                      </p:cBhvr>
                                      <p:to>
                                        <p:strVal val="visible"/>
                                      </p:to>
                                    </p:set>
                                    <p:animEffect transition="in" filter="fade">
                                      <p:cBhvr>
                                        <p:cTn id="38" dur="500"/>
                                        <p:tgtEl>
                                          <p:spTgt spid="51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528" y="1052736"/>
            <a:ext cx="8496944" cy="4608512"/>
          </a:xfrm>
          <a:noFill/>
        </p:spPr>
        <p:txBody>
          <a:bodyPr/>
          <a:lstStyle/>
          <a:p>
            <a:pPr marL="0" indent="0">
              <a:buNone/>
            </a:pPr>
            <a:r>
              <a:rPr lang="zh-CN" altLang="zh-CN" sz="2400" b="1" dirty="0">
                <a:solidFill>
                  <a:srgbClr val="0000CC"/>
                </a:solidFill>
              </a:rPr>
              <a:t>【例</a:t>
            </a:r>
            <a:r>
              <a:rPr lang="en-US" altLang="zh-CN" sz="2400" b="1" dirty="0">
                <a:solidFill>
                  <a:srgbClr val="0000CC"/>
                </a:solidFill>
              </a:rPr>
              <a:t>3-3</a:t>
            </a:r>
            <a:r>
              <a:rPr lang="zh-CN" altLang="zh-CN" sz="2400" b="1" dirty="0">
                <a:solidFill>
                  <a:srgbClr val="0000CC"/>
                </a:solidFill>
              </a:rPr>
              <a:t>】 用</a:t>
            </a:r>
            <a:r>
              <a:rPr lang="en-US" altLang="zh-CN" sz="2400" b="1" dirty="0" err="1">
                <a:solidFill>
                  <a:srgbClr val="0000CC"/>
                </a:solidFill>
              </a:rPr>
              <a:t>struct</a:t>
            </a:r>
            <a:r>
              <a:rPr lang="zh-CN" altLang="zh-CN" sz="2400" b="1" dirty="0">
                <a:solidFill>
                  <a:srgbClr val="0000CC"/>
                </a:solidFill>
              </a:rPr>
              <a:t>对圆进行抽象，构造出计算圆周长和面积的抽象数据类型。</a:t>
            </a:r>
          </a:p>
          <a:p>
            <a:pPr marL="0" indent="0">
              <a:buNone/>
            </a:pPr>
            <a:r>
              <a:rPr lang="zh-CN" altLang="zh-CN" sz="2400" b="1" dirty="0">
                <a:solidFill>
                  <a:srgbClr val="FF0000"/>
                </a:solidFill>
              </a:rPr>
              <a:t>（</a:t>
            </a:r>
            <a:r>
              <a:rPr lang="en-US" altLang="zh-CN" sz="2400" b="1" dirty="0">
                <a:solidFill>
                  <a:srgbClr val="FF0000"/>
                </a:solidFill>
              </a:rPr>
              <a:t>1</a:t>
            </a:r>
            <a:r>
              <a:rPr lang="zh-CN" altLang="zh-CN" sz="2400" b="1" dirty="0">
                <a:solidFill>
                  <a:srgbClr val="FF0000"/>
                </a:solidFill>
              </a:rPr>
              <a:t>）问题分析</a:t>
            </a:r>
          </a:p>
          <a:p>
            <a:pPr lvl="1"/>
            <a:r>
              <a:rPr lang="zh-CN" altLang="zh-CN" sz="2000" b="1" dirty="0"/>
              <a:t>圆是一种常见的几何图形，具有圆心和半径，但本问题只需要计算圆的周长和面称，与圆心没有太大关系，可以将其忽略。</a:t>
            </a:r>
            <a:r>
              <a:rPr lang="zh-CN" altLang="zh-CN" sz="2000" b="1" dirty="0">
                <a:solidFill>
                  <a:srgbClr val="0000CC"/>
                </a:solidFill>
              </a:rPr>
              <a:t>只需要考虑圆的半径（</a:t>
            </a:r>
            <a:r>
              <a:rPr lang="en-US" altLang="zh-CN" sz="2000" b="1" dirty="0">
                <a:solidFill>
                  <a:srgbClr val="0000CC"/>
                </a:solidFill>
              </a:rPr>
              <a:t>r</a:t>
            </a:r>
            <a:r>
              <a:rPr lang="zh-CN" altLang="zh-CN" sz="2000" b="1" dirty="0">
                <a:solidFill>
                  <a:srgbClr val="0000CC"/>
                </a:solidFill>
              </a:rPr>
              <a:t>），周长（</a:t>
            </a:r>
            <a:r>
              <a:rPr lang="en-US" altLang="zh-CN" sz="2000" b="1" dirty="0">
                <a:solidFill>
                  <a:srgbClr val="0000CC"/>
                </a:solidFill>
              </a:rPr>
              <a:t>perimeter</a:t>
            </a:r>
            <a:r>
              <a:rPr lang="zh-CN" altLang="zh-CN" sz="2000" b="1" dirty="0">
                <a:solidFill>
                  <a:srgbClr val="0000CC"/>
                </a:solidFill>
              </a:rPr>
              <a:t>），面积（</a:t>
            </a:r>
            <a:r>
              <a:rPr lang="en-US" altLang="zh-CN" sz="2000" b="1" dirty="0">
                <a:solidFill>
                  <a:srgbClr val="0000CC"/>
                </a:solidFill>
              </a:rPr>
              <a:t>area</a:t>
            </a:r>
            <a:r>
              <a:rPr lang="zh-CN" altLang="zh-CN" sz="2000" b="1" dirty="0">
                <a:solidFill>
                  <a:srgbClr val="0000CC"/>
                </a:solidFill>
              </a:rPr>
              <a:t>）</a:t>
            </a:r>
            <a:r>
              <a:rPr lang="zh-CN" altLang="zh-CN" sz="2000" b="1" dirty="0"/>
              <a:t>。</a:t>
            </a:r>
          </a:p>
          <a:p>
            <a:pPr marL="0" indent="0">
              <a:buNone/>
            </a:pPr>
            <a:r>
              <a:rPr lang="zh-CN" altLang="zh-CN" sz="2400" b="1" dirty="0">
                <a:solidFill>
                  <a:srgbClr val="FF0000"/>
                </a:solidFill>
              </a:rPr>
              <a:t>（</a:t>
            </a:r>
            <a:r>
              <a:rPr lang="en-US" altLang="zh-CN" sz="2400" b="1" dirty="0">
                <a:solidFill>
                  <a:srgbClr val="FF0000"/>
                </a:solidFill>
              </a:rPr>
              <a:t>2</a:t>
            </a:r>
            <a:r>
              <a:rPr lang="zh-CN" altLang="zh-CN" sz="2400" b="1" dirty="0">
                <a:solidFill>
                  <a:srgbClr val="FF0000"/>
                </a:solidFill>
              </a:rPr>
              <a:t>）数据抽象</a:t>
            </a:r>
          </a:p>
          <a:p>
            <a:pPr lvl="1"/>
            <a:r>
              <a:rPr lang="zh-CN" altLang="zh-CN" sz="2000" b="1" dirty="0"/>
              <a:t>忽略圆心之后，</a:t>
            </a:r>
            <a:r>
              <a:rPr lang="zh-CN" altLang="en-US" sz="2000" b="1" dirty="0"/>
              <a:t>半径</a:t>
            </a:r>
            <a:r>
              <a:rPr lang="zh-CN" altLang="zh-CN" sz="2000" b="1" dirty="0"/>
              <a:t>就是唯一的数据成员了，用</a:t>
            </a:r>
            <a:r>
              <a:rPr lang="en-US" altLang="zh-CN" sz="2000" b="1" dirty="0">
                <a:solidFill>
                  <a:srgbClr val="0000CC"/>
                </a:solidFill>
              </a:rPr>
              <a:t>r</a:t>
            </a:r>
            <a:r>
              <a:rPr lang="zh-CN" altLang="zh-CN" sz="2000" b="1" dirty="0"/>
              <a:t>表示，按照抽象的原则，将它设置为私有数据成员，以实现信息隐藏</a:t>
            </a:r>
            <a:r>
              <a:rPr lang="zh-CN" altLang="zh-CN" sz="2000" b="1" dirty="0" smtClean="0"/>
              <a:t>。</a:t>
            </a:r>
            <a:endParaRPr lang="en-US" altLang="zh-CN" sz="2000" b="1" dirty="0" smtClean="0"/>
          </a:p>
          <a:p>
            <a:pPr lvl="1"/>
            <a:r>
              <a:rPr lang="zh-CN" altLang="en-US" sz="2000" b="1" dirty="0"/>
              <a:t>使用</a:t>
            </a:r>
            <a:r>
              <a:rPr lang="en-US" altLang="zh-CN" sz="2000" b="1" dirty="0" err="1" smtClean="0">
                <a:solidFill>
                  <a:srgbClr val="0000CC"/>
                </a:solidFill>
              </a:rPr>
              <a:t>setR</a:t>
            </a:r>
            <a:r>
              <a:rPr lang="en-US" altLang="zh-CN" sz="2000" b="1" dirty="0" smtClean="0">
                <a:solidFill>
                  <a:srgbClr val="0000CC"/>
                </a:solidFill>
              </a:rPr>
              <a:t>/</a:t>
            </a:r>
            <a:r>
              <a:rPr lang="en-US" altLang="zh-CN" sz="2000" b="1" dirty="0" err="1" smtClean="0">
                <a:solidFill>
                  <a:srgbClr val="0000CC"/>
                </a:solidFill>
              </a:rPr>
              <a:t>getR</a:t>
            </a:r>
            <a:r>
              <a:rPr lang="zh-CN" altLang="zh-CN" sz="2000" b="1" dirty="0"/>
              <a:t>接口函数用于设置</a:t>
            </a:r>
            <a:r>
              <a:rPr lang="en-US" altLang="zh-CN" sz="2000" b="1" dirty="0"/>
              <a:t>/</a:t>
            </a:r>
            <a:r>
              <a:rPr lang="zh-CN" altLang="zh-CN" sz="2000" b="1" dirty="0"/>
              <a:t>读取</a:t>
            </a:r>
            <a:r>
              <a:rPr lang="en-US" altLang="zh-CN" sz="2000" b="1" dirty="0"/>
              <a:t>r</a:t>
            </a:r>
            <a:r>
              <a:rPr lang="zh-CN" altLang="zh-CN" sz="2000" b="1" dirty="0"/>
              <a:t>的信息，</a:t>
            </a:r>
            <a:r>
              <a:rPr lang="en-US" altLang="zh-CN" sz="2000" b="1" dirty="0">
                <a:solidFill>
                  <a:srgbClr val="0000CC"/>
                </a:solidFill>
              </a:rPr>
              <a:t>perimeter</a:t>
            </a:r>
            <a:r>
              <a:rPr lang="zh-CN" altLang="zh-CN" sz="2000" b="1" dirty="0"/>
              <a:t>函数用于计算圆的周长，</a:t>
            </a:r>
            <a:r>
              <a:rPr lang="en-US" altLang="zh-CN" sz="2000" b="1" dirty="0">
                <a:solidFill>
                  <a:srgbClr val="0000CC"/>
                </a:solidFill>
              </a:rPr>
              <a:t>area</a:t>
            </a:r>
            <a:r>
              <a:rPr lang="zh-CN" altLang="zh-CN" sz="2000" b="1" dirty="0"/>
              <a:t>函数计算圆的</a:t>
            </a:r>
            <a:r>
              <a:rPr lang="zh-CN" altLang="zh-CN" sz="2000" b="1" dirty="0" smtClean="0"/>
              <a:t>面积</a:t>
            </a:r>
            <a:r>
              <a:rPr lang="zh-CN" altLang="en-US" sz="2000" b="1" dirty="0" smtClean="0"/>
              <a:t>。</a:t>
            </a:r>
            <a:endParaRPr lang="zh-CN" altLang="zh-CN" sz="2000" b="1" dirty="0"/>
          </a:p>
          <a:p>
            <a:pPr marL="0" indent="0" eaLnBrk="1" hangingPunct="1">
              <a:buNone/>
            </a:pPr>
            <a:endParaRPr lang="zh-CN" altLang="en-US" sz="2400" b="1" dirty="0"/>
          </a:p>
        </p:txBody>
      </p:sp>
      <p:sp>
        <p:nvSpPr>
          <p:cNvPr id="4" name="Rectangle 2"/>
          <p:cNvSpPr txBox="1">
            <a:spLocks noChangeArrowheads="1"/>
          </p:cNvSpPr>
          <p:nvPr/>
        </p:nvSpPr>
        <p:spPr bwMode="auto">
          <a:xfrm>
            <a:off x="323528" y="116632"/>
            <a:ext cx="8229600" cy="58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zh-CN"/>
            </a:defPPr>
            <a:lvl1pPr algn="ctr" eaLnBrk="1" hangingPunct="1">
              <a:defRPr sz="36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3.2.1 C</a:t>
            </a:r>
            <a:r>
              <a:rPr lang="zh-CN" altLang="en-US" dirty="0"/>
              <a:t>＋＋对</a:t>
            </a:r>
            <a:r>
              <a:rPr lang="en-US" altLang="zh-CN" dirty="0" err="1"/>
              <a:t>struct</a:t>
            </a:r>
            <a:r>
              <a:rPr lang="zh-CN" altLang="en-US" dirty="0"/>
              <a:t>的扩展</a:t>
            </a:r>
          </a:p>
        </p:txBody>
      </p:sp>
    </p:spTree>
    <p:extLst>
      <p:ext uri="{BB962C8B-B14F-4D97-AF65-F5344CB8AC3E}">
        <p14:creationId xmlns:p14="http://schemas.microsoft.com/office/powerpoint/2010/main" val="3552796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anim calcmode="lin" valueType="num">
                                      <p:cBhvr additive="base">
                                        <p:cTn id="11"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anim calcmode="lin" valueType="num">
                                      <p:cBhvr additive="base">
                                        <p:cTn id="17"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anim calcmode="lin" valueType="num">
                                      <p:cBhvr additive="base">
                                        <p:cTn id="21"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 calcmode="lin" valueType="num">
                                      <p:cBhvr additive="base">
                                        <p:cTn id="25"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12117" y="980728"/>
            <a:ext cx="8640960" cy="3312368"/>
          </a:xfrm>
          <a:noFill/>
        </p:spPr>
        <p:txBody>
          <a:bodyPr/>
          <a:lstStyle/>
          <a:p>
            <a:pPr marL="0" indent="0" eaLnBrk="1" hangingPunct="1">
              <a:buNone/>
            </a:pPr>
            <a:r>
              <a:rPr lang="zh-CN" altLang="zh-CN" sz="2400" b="1" dirty="0">
                <a:solidFill>
                  <a:srgbClr val="FF0000"/>
                </a:solidFill>
              </a:rPr>
              <a:t>（</a:t>
            </a:r>
            <a:r>
              <a:rPr lang="en-US" altLang="zh-CN" sz="2400" b="1" dirty="0">
                <a:solidFill>
                  <a:srgbClr val="FF0000"/>
                </a:solidFill>
              </a:rPr>
              <a:t>3</a:t>
            </a:r>
            <a:r>
              <a:rPr lang="zh-CN" altLang="zh-CN" sz="2400" b="1" dirty="0">
                <a:solidFill>
                  <a:srgbClr val="FF0000"/>
                </a:solidFill>
              </a:rPr>
              <a:t>）</a:t>
            </a:r>
            <a:r>
              <a:rPr lang="en-US" altLang="zh-CN" sz="2400" b="1" dirty="0">
                <a:solidFill>
                  <a:srgbClr val="FF0000"/>
                </a:solidFill>
              </a:rPr>
              <a:t>UML</a:t>
            </a:r>
            <a:r>
              <a:rPr lang="zh-CN" altLang="zh-CN" sz="2400" b="1" dirty="0">
                <a:solidFill>
                  <a:srgbClr val="FF0000"/>
                </a:solidFill>
              </a:rPr>
              <a:t>类图</a:t>
            </a:r>
            <a:endParaRPr lang="en-US" altLang="zh-CN" sz="2400" b="1" dirty="0">
              <a:solidFill>
                <a:srgbClr val="FF0000"/>
              </a:solidFill>
            </a:endParaRPr>
          </a:p>
          <a:p>
            <a:pPr lvl="1"/>
            <a:r>
              <a:rPr lang="en-US" altLang="zh-CN" sz="2000" b="1" dirty="0"/>
              <a:t>UML</a:t>
            </a:r>
            <a:r>
              <a:rPr lang="zh-CN" altLang="en-US" sz="2000" b="1" dirty="0"/>
              <a:t>是面向对象软件的标准化建模语言，而</a:t>
            </a:r>
            <a:r>
              <a:rPr lang="zh-CN" altLang="zh-CN" sz="2000" b="1" dirty="0"/>
              <a:t>类图是</a:t>
            </a:r>
            <a:r>
              <a:rPr lang="en-US" altLang="zh-CN" sz="2000" b="1" dirty="0"/>
              <a:t>UML</a:t>
            </a:r>
            <a:r>
              <a:rPr lang="zh-CN" altLang="zh-CN" sz="2000" b="1" dirty="0"/>
              <a:t>中最重要也是最常见的一种图形，用于描述类的成员组成和关系。类图用一个矩形表示，其中包括类名、数据成员和成员函数三部分。</a:t>
            </a:r>
            <a:r>
              <a:rPr lang="zh-CN" altLang="en-US" sz="2000" b="1" dirty="0"/>
              <a:t>且</a:t>
            </a:r>
            <a:r>
              <a:rPr lang="zh-CN" altLang="zh-CN" sz="2000" b="1" dirty="0"/>
              <a:t>在类图中</a:t>
            </a:r>
            <a:r>
              <a:rPr lang="zh-CN" altLang="en-US" sz="2000" b="1" dirty="0"/>
              <a:t>：</a:t>
            </a:r>
            <a:endParaRPr lang="en-US" altLang="zh-CN" sz="2000" b="1" dirty="0"/>
          </a:p>
          <a:p>
            <a:pPr marL="800100" lvl="2" indent="0" eaLnBrk="1" hangingPunct="1">
              <a:buNone/>
            </a:pPr>
            <a:r>
              <a:rPr lang="zh-CN" altLang="en-US" sz="2000" b="1" dirty="0" smtClean="0"/>
              <a:t>（</a:t>
            </a:r>
            <a:r>
              <a:rPr lang="en-US" altLang="zh-CN" sz="2000" b="1" dirty="0" smtClean="0"/>
              <a:t>1</a:t>
            </a:r>
            <a:r>
              <a:rPr lang="zh-CN" altLang="en-US" sz="2000" b="1" dirty="0" smtClean="0"/>
              <a:t>）</a:t>
            </a:r>
            <a:r>
              <a:rPr lang="zh-CN" altLang="zh-CN" sz="2000" b="1" dirty="0" smtClean="0"/>
              <a:t>“</a:t>
            </a:r>
            <a:r>
              <a:rPr lang="en-US" altLang="zh-CN" sz="2000" b="1" dirty="0"/>
              <a:t>+</a:t>
            </a:r>
            <a:r>
              <a:rPr lang="zh-CN" altLang="zh-CN" sz="2000" b="1" dirty="0"/>
              <a:t>”表示</a:t>
            </a:r>
            <a:r>
              <a:rPr lang="en-US" altLang="zh-CN" sz="2000" b="1" dirty="0"/>
              <a:t>public</a:t>
            </a:r>
            <a:r>
              <a:rPr lang="zh-CN" altLang="zh-CN" sz="2000" b="1" dirty="0"/>
              <a:t>访问特性</a:t>
            </a:r>
            <a:r>
              <a:rPr lang="zh-CN" altLang="zh-CN" sz="2000" b="1" dirty="0" smtClean="0"/>
              <a:t>，</a:t>
            </a:r>
            <a:endParaRPr lang="en-US" altLang="zh-CN" sz="2000" b="1" dirty="0" smtClean="0"/>
          </a:p>
          <a:p>
            <a:pPr marL="800100" lvl="2" indent="0" eaLnBrk="1" hangingPunct="1">
              <a:buNone/>
            </a:pPr>
            <a:r>
              <a:rPr lang="zh-CN" altLang="en-US" sz="2000" b="1" dirty="0" smtClean="0"/>
              <a:t>（</a:t>
            </a:r>
            <a:r>
              <a:rPr lang="en-US" altLang="zh-CN" sz="2000" b="1" dirty="0" smtClean="0"/>
              <a:t>2</a:t>
            </a:r>
            <a:r>
              <a:rPr lang="zh-CN" altLang="en-US" sz="2000" b="1" dirty="0" smtClean="0"/>
              <a:t>）</a:t>
            </a:r>
            <a:r>
              <a:rPr lang="zh-CN" altLang="zh-CN" sz="2000" b="1" dirty="0" smtClean="0"/>
              <a:t>“</a:t>
            </a:r>
            <a:r>
              <a:rPr lang="en-US" altLang="zh-CN" sz="2000" b="1" dirty="0"/>
              <a:t>-</a:t>
            </a:r>
            <a:r>
              <a:rPr lang="zh-CN" altLang="zh-CN" sz="2000" b="1" dirty="0"/>
              <a:t>”表示</a:t>
            </a:r>
            <a:r>
              <a:rPr lang="en-US" altLang="zh-CN" sz="2000" b="1" dirty="0"/>
              <a:t>private</a:t>
            </a:r>
            <a:r>
              <a:rPr lang="zh-CN" altLang="zh-CN" sz="2000" b="1" dirty="0"/>
              <a:t>访问特性，</a:t>
            </a:r>
            <a:endParaRPr lang="en-US" altLang="zh-CN" sz="2000" b="1" dirty="0"/>
          </a:p>
          <a:p>
            <a:pPr marL="800100" lvl="2" indent="0" eaLnBrk="1" hangingPunct="1">
              <a:buNone/>
            </a:pPr>
            <a:r>
              <a:rPr lang="zh-CN" altLang="en-US" sz="2000" b="1" dirty="0" smtClean="0"/>
              <a:t>（</a:t>
            </a:r>
            <a:r>
              <a:rPr lang="en-US" altLang="zh-CN" sz="2000" b="1" dirty="0" smtClean="0"/>
              <a:t>3</a:t>
            </a:r>
            <a:r>
              <a:rPr lang="zh-CN" altLang="en-US" sz="2000" b="1" dirty="0" smtClean="0"/>
              <a:t>）</a:t>
            </a:r>
            <a:r>
              <a:rPr lang="zh-CN" altLang="zh-CN" sz="2000" b="1" dirty="0" smtClean="0"/>
              <a:t>“</a:t>
            </a:r>
            <a:r>
              <a:rPr lang="en-US" altLang="zh-CN" sz="2000" b="1" dirty="0"/>
              <a:t>#</a:t>
            </a:r>
            <a:r>
              <a:rPr lang="zh-CN" altLang="zh-CN" sz="2000" b="1" dirty="0"/>
              <a:t>”表示</a:t>
            </a:r>
            <a:r>
              <a:rPr lang="en-US" altLang="zh-CN" sz="2000" b="1" dirty="0"/>
              <a:t>protected</a:t>
            </a:r>
            <a:r>
              <a:rPr lang="zh-CN" altLang="zh-CN" sz="2000" b="1" dirty="0"/>
              <a:t>（保护）访问特性</a:t>
            </a:r>
            <a:r>
              <a:rPr lang="zh-CN" altLang="zh-CN" sz="2000" b="1" dirty="0" smtClean="0"/>
              <a:t>，表示</a:t>
            </a:r>
            <a:r>
              <a:rPr lang="zh-CN" altLang="zh-CN" sz="2000" b="1" dirty="0"/>
              <a:t>方法是在类成员的前面写上与其访问特性相对应的符号</a:t>
            </a:r>
            <a:r>
              <a:rPr lang="zh-CN" altLang="zh-CN" sz="2000" dirty="0" smtClean="0"/>
              <a:t>。</a:t>
            </a:r>
            <a:endParaRPr lang="en-US" altLang="zh-CN" sz="2000" dirty="0" smtClean="0"/>
          </a:p>
          <a:p>
            <a:pPr marL="0" lvl="2" indent="0" eaLnBrk="1" hangingPunct="1">
              <a:buNone/>
            </a:pPr>
            <a:r>
              <a:rPr lang="zh-CN" altLang="en-US" b="1" dirty="0">
                <a:solidFill>
                  <a:srgbClr val="FF0000"/>
                </a:solidFill>
                <a:cs typeface="+mn-cs"/>
              </a:rPr>
              <a:t>（</a:t>
            </a:r>
            <a:r>
              <a:rPr lang="en-US" altLang="zh-CN" b="1" dirty="0">
                <a:solidFill>
                  <a:srgbClr val="FF0000"/>
                </a:solidFill>
                <a:cs typeface="+mn-cs"/>
              </a:rPr>
              <a:t>4）</a:t>
            </a:r>
            <a:r>
              <a:rPr lang="zh-CN" altLang="en-US" b="1" dirty="0">
                <a:solidFill>
                  <a:srgbClr val="FF0000"/>
                </a:solidFill>
                <a:cs typeface="+mn-cs"/>
              </a:rPr>
              <a:t>类图的结构及</a:t>
            </a:r>
            <a:r>
              <a:rPr lang="en-US" altLang="zh-CN" b="1" dirty="0">
                <a:solidFill>
                  <a:srgbClr val="FF0000"/>
                </a:solidFill>
                <a:cs typeface="+mn-cs"/>
              </a:rPr>
              <a:t>Circle</a:t>
            </a:r>
            <a:r>
              <a:rPr lang="zh-CN" altLang="en-US" b="1" dirty="0">
                <a:solidFill>
                  <a:srgbClr val="FF0000"/>
                </a:solidFill>
                <a:cs typeface="+mn-cs"/>
              </a:rPr>
              <a:t>的抽象结果：</a:t>
            </a:r>
            <a:r>
              <a:rPr lang="en-US" altLang="zh-CN" b="1" dirty="0">
                <a:solidFill>
                  <a:srgbClr val="FF0000"/>
                </a:solidFill>
                <a:cs typeface="+mn-cs"/>
              </a:rPr>
              <a:t>Circle</a:t>
            </a:r>
            <a:r>
              <a:rPr lang="zh-CN" altLang="en-US" b="1" dirty="0">
                <a:solidFill>
                  <a:srgbClr val="FF0000"/>
                </a:solidFill>
                <a:cs typeface="+mn-cs"/>
              </a:rPr>
              <a:t>类</a:t>
            </a:r>
            <a:r>
              <a:rPr lang="zh-CN" altLang="en-US" b="1" dirty="0" smtClean="0">
                <a:solidFill>
                  <a:srgbClr val="FF0000"/>
                </a:solidFill>
                <a:cs typeface="+mn-cs"/>
              </a:rPr>
              <a:t>图</a:t>
            </a:r>
            <a:endParaRPr lang="zh-CN" altLang="zh-CN" sz="2400" b="1" dirty="0">
              <a:solidFill>
                <a:srgbClr val="FF0000"/>
              </a:solidFill>
            </a:endParaRPr>
          </a:p>
          <a:p>
            <a:pPr marL="0" indent="0" eaLnBrk="1" hangingPunct="1">
              <a:buNone/>
            </a:pPr>
            <a:endParaRPr lang="zh-CN" altLang="en-US" sz="2400" b="1" dirty="0"/>
          </a:p>
        </p:txBody>
      </p:sp>
      <p:sp>
        <p:nvSpPr>
          <p:cNvPr id="4"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zh-CN"/>
            </a:defPPr>
            <a:lvl1pPr algn="ctr" eaLnBrk="1" hangingPunct="1">
              <a:defRPr sz="36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3.2.1 C</a:t>
            </a:r>
            <a:r>
              <a:rPr lang="zh-CN" altLang="en-US" dirty="0"/>
              <a:t>＋＋对</a:t>
            </a:r>
            <a:r>
              <a:rPr lang="en-US" altLang="zh-CN" dirty="0" err="1"/>
              <a:t>struct</a:t>
            </a:r>
            <a:r>
              <a:rPr lang="zh-CN" altLang="en-US" dirty="0"/>
              <a:t>的扩展</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268" y="4365104"/>
            <a:ext cx="7797552"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36526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xEl>
                                              <p:pRg st="4" end="4"/>
                                            </p:txEl>
                                          </p:spTgt>
                                        </p:tgtEl>
                                        <p:attrNameLst>
                                          <p:attrName>style.visibility</p:attrName>
                                        </p:attrNameLst>
                                      </p:cBhvr>
                                      <p:to>
                                        <p:strVal val="visible"/>
                                      </p:to>
                                    </p:set>
                                    <p:anim calcmode="lin" valueType="num">
                                      <p:cBhvr additive="base">
                                        <p:cTn id="25"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3">
                                            <p:txEl>
                                              <p:pRg st="5" end="5"/>
                                            </p:txEl>
                                          </p:spTgt>
                                        </p:tgtEl>
                                        <p:attrNameLst>
                                          <p:attrName>style.visibility</p:attrName>
                                        </p:attrNameLst>
                                      </p:cBhvr>
                                      <p:to>
                                        <p:strVal val="visible"/>
                                      </p:to>
                                    </p:set>
                                    <p:anim calcmode="lin" valueType="num">
                                      <p:cBhvr additive="base">
                                        <p:cTn id="31"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179512" y="980728"/>
            <a:ext cx="8810636" cy="5694312"/>
          </a:xfrm>
          <a:noFill/>
        </p:spPr>
        <p:txBody>
          <a:bodyPr/>
          <a:lstStyle/>
          <a:p>
            <a:pPr marL="0" indent="0" eaLnBrk="1" hangingPunct="1">
              <a:buNone/>
            </a:pPr>
            <a:r>
              <a:rPr lang="zh-CN" altLang="en-US" sz="2400" b="1" dirty="0">
                <a:solidFill>
                  <a:srgbClr val="FF0000"/>
                </a:solidFill>
              </a:rPr>
              <a:t>（</a:t>
            </a:r>
            <a:r>
              <a:rPr lang="en-US" altLang="zh-CN" sz="2400" b="1" dirty="0">
                <a:solidFill>
                  <a:srgbClr val="FF0000"/>
                </a:solidFill>
              </a:rPr>
              <a:t>5）</a:t>
            </a:r>
            <a:r>
              <a:rPr lang="zh-CN" altLang="en-US" sz="2400" b="1" dirty="0">
                <a:solidFill>
                  <a:srgbClr val="FF0000"/>
                </a:solidFill>
              </a:rPr>
              <a:t>封装后的</a:t>
            </a:r>
            <a:r>
              <a:rPr lang="en-US" altLang="zh-CN" sz="2400" b="1" dirty="0">
                <a:solidFill>
                  <a:srgbClr val="FF0000"/>
                </a:solidFill>
              </a:rPr>
              <a:t>Circle</a:t>
            </a:r>
            <a:r>
              <a:rPr lang="zh-CN" altLang="en-US" sz="2400" b="1" dirty="0">
                <a:solidFill>
                  <a:srgbClr val="FF0000"/>
                </a:solidFill>
              </a:rPr>
              <a:t>类及应用测试</a:t>
            </a:r>
            <a:endParaRPr lang="en-US" altLang="zh-CN" sz="2400" b="1" dirty="0">
              <a:solidFill>
                <a:srgbClr val="FF0000"/>
              </a:solidFill>
            </a:endParaRPr>
          </a:p>
          <a:p>
            <a:pPr marL="0" indent="0">
              <a:buNone/>
            </a:pPr>
            <a:r>
              <a:rPr lang="en-US" altLang="zh-CN" sz="1600" b="1" dirty="0" smtClean="0"/>
              <a:t>#</a:t>
            </a:r>
            <a:r>
              <a:rPr lang="en-US" altLang="zh-CN" sz="1600" b="1" dirty="0"/>
              <a:t>include&lt;</a:t>
            </a:r>
            <a:r>
              <a:rPr lang="en-US" altLang="zh-CN" sz="1600" b="1" dirty="0" err="1"/>
              <a:t>iostream</a:t>
            </a:r>
            <a:r>
              <a:rPr lang="en-US" altLang="zh-CN" sz="1600" b="1" dirty="0"/>
              <a:t>&gt;</a:t>
            </a:r>
            <a:endParaRPr lang="zh-CN" altLang="zh-CN" sz="1600" b="1" dirty="0"/>
          </a:p>
          <a:p>
            <a:pPr marL="0" indent="0">
              <a:buNone/>
            </a:pPr>
            <a:r>
              <a:rPr lang="en-US" altLang="zh-CN" sz="1600" b="1" dirty="0"/>
              <a:t>#include&lt;string&gt;</a:t>
            </a:r>
            <a:endParaRPr lang="zh-CN" altLang="zh-CN" sz="1600" b="1" dirty="0"/>
          </a:p>
          <a:p>
            <a:pPr marL="0" indent="0">
              <a:buNone/>
            </a:pPr>
            <a:r>
              <a:rPr lang="en-US" altLang="zh-CN" sz="1600" b="1" dirty="0"/>
              <a:t>using namespace </a:t>
            </a:r>
            <a:r>
              <a:rPr lang="en-US" altLang="zh-CN" sz="1600" b="1" dirty="0" err="1"/>
              <a:t>std</a:t>
            </a:r>
            <a:r>
              <a:rPr lang="en-US" altLang="zh-CN" sz="1600" b="1" dirty="0"/>
              <a:t>;</a:t>
            </a:r>
            <a:endParaRPr lang="zh-CN" altLang="zh-CN" sz="1600" b="1" dirty="0"/>
          </a:p>
          <a:p>
            <a:pPr marL="0" indent="0">
              <a:buNone/>
            </a:pPr>
            <a:r>
              <a:rPr lang="en-US" altLang="zh-CN" sz="1600" b="1" dirty="0" err="1"/>
              <a:t>struct</a:t>
            </a:r>
            <a:r>
              <a:rPr lang="en-US" altLang="zh-CN" sz="1600" b="1" dirty="0"/>
              <a:t> Circle {</a:t>
            </a:r>
            <a:endParaRPr lang="zh-CN" altLang="zh-CN" sz="1600" b="1" dirty="0"/>
          </a:p>
          <a:p>
            <a:pPr marL="0" indent="0">
              <a:buNone/>
            </a:pPr>
            <a:r>
              <a:rPr lang="en-US" altLang="zh-CN" sz="1600" b="1" dirty="0"/>
              <a:t>public:  </a:t>
            </a:r>
            <a:r>
              <a:rPr lang="en-US" altLang="zh-CN" sz="1600" b="1" dirty="0" smtClean="0"/>
              <a:t>	</a:t>
            </a:r>
            <a:r>
              <a:rPr lang="en-US" altLang="zh-CN" sz="1600" b="1" dirty="0" smtClean="0">
                <a:solidFill>
                  <a:srgbClr val="0000CC"/>
                </a:solidFill>
              </a:rPr>
              <a:t>//</a:t>
            </a:r>
            <a:r>
              <a:rPr lang="zh-CN" altLang="en-US" sz="1600" b="1" dirty="0">
                <a:solidFill>
                  <a:srgbClr val="0000CC"/>
                </a:solidFill>
              </a:rPr>
              <a:t>下面是公有成员函数，可被外部访问</a:t>
            </a:r>
            <a:endParaRPr lang="zh-CN" altLang="zh-CN" sz="1600" b="1" dirty="0">
              <a:solidFill>
                <a:srgbClr val="0000CC"/>
              </a:solidFill>
            </a:endParaRPr>
          </a:p>
          <a:p>
            <a:pPr marL="0" indent="0">
              <a:buNone/>
            </a:pPr>
            <a:r>
              <a:rPr lang="en-US" altLang="zh-CN" sz="1600" b="1" dirty="0"/>
              <a:t>	void </a:t>
            </a:r>
            <a:r>
              <a:rPr lang="en-US" altLang="zh-CN" sz="1600" b="1" dirty="0" err="1"/>
              <a:t>setR</a:t>
            </a:r>
            <a:r>
              <a:rPr lang="en-US" altLang="zh-CN" sz="1600" b="1" dirty="0"/>
              <a:t>(double radio) { r = radio; </a:t>
            </a:r>
            <a:r>
              <a:rPr lang="en-US" altLang="zh-CN" sz="1600" b="1" dirty="0" smtClean="0"/>
              <a:t>}</a:t>
            </a:r>
            <a:r>
              <a:rPr lang="en-US" altLang="zh-CN" sz="1600" b="1" dirty="0"/>
              <a:t> </a:t>
            </a:r>
            <a:r>
              <a:rPr lang="en-US" altLang="zh-CN" sz="1600" b="1" dirty="0" smtClean="0"/>
              <a:t> double </a:t>
            </a:r>
            <a:r>
              <a:rPr lang="en-US" altLang="zh-CN" sz="1600" b="1" dirty="0" err="1"/>
              <a:t>getR</a:t>
            </a:r>
            <a:r>
              <a:rPr lang="en-US" altLang="zh-CN" sz="1600" b="1" dirty="0"/>
              <a:t>() { return r; }</a:t>
            </a:r>
            <a:endParaRPr lang="zh-CN" altLang="zh-CN" sz="1600" b="1" dirty="0"/>
          </a:p>
          <a:p>
            <a:pPr marL="0" indent="0">
              <a:buNone/>
            </a:pPr>
            <a:r>
              <a:rPr lang="en-US" altLang="zh-CN" sz="1600" b="1" dirty="0"/>
              <a:t>	double perimeter() { return 2 * 3.14*r; </a:t>
            </a:r>
            <a:r>
              <a:rPr lang="en-US" altLang="zh-CN" sz="1600" b="1" dirty="0" smtClean="0"/>
              <a:t>}</a:t>
            </a:r>
            <a:r>
              <a:rPr lang="en-US" altLang="zh-CN" sz="1600" b="1" dirty="0"/>
              <a:t> </a:t>
            </a:r>
            <a:r>
              <a:rPr lang="en-US" altLang="zh-CN" sz="1600" b="1" dirty="0" smtClean="0"/>
              <a:t> double </a:t>
            </a:r>
            <a:r>
              <a:rPr lang="en-US" altLang="zh-CN" sz="1600" b="1" dirty="0"/>
              <a:t>area() { return 3.14*r*r; }</a:t>
            </a:r>
            <a:endParaRPr lang="zh-CN" altLang="zh-CN" sz="1600" b="1" dirty="0"/>
          </a:p>
          <a:p>
            <a:pPr marL="0" indent="0">
              <a:buNone/>
            </a:pPr>
            <a:r>
              <a:rPr lang="en-US" altLang="zh-CN" sz="1600" b="1" dirty="0"/>
              <a:t>private:	</a:t>
            </a:r>
            <a:r>
              <a:rPr lang="en-US" altLang="zh-CN" sz="1600" b="1" dirty="0">
                <a:solidFill>
                  <a:srgbClr val="0000CC"/>
                </a:solidFill>
              </a:rPr>
              <a:t>//</a:t>
            </a:r>
            <a:r>
              <a:rPr lang="zh-CN" altLang="en-US" sz="1600" b="1" dirty="0">
                <a:solidFill>
                  <a:srgbClr val="0000CC"/>
                </a:solidFill>
              </a:rPr>
              <a:t>下面的是私有成员，只能被内部访问</a:t>
            </a:r>
            <a:endParaRPr lang="zh-CN" altLang="zh-CN" sz="1600" b="1" dirty="0">
              <a:solidFill>
                <a:srgbClr val="0000CC"/>
              </a:solidFill>
            </a:endParaRPr>
          </a:p>
          <a:p>
            <a:pPr marL="0" indent="0">
              <a:buNone/>
            </a:pPr>
            <a:r>
              <a:rPr lang="en-US" altLang="zh-CN" sz="1600" b="1" dirty="0"/>
              <a:t>	double r;</a:t>
            </a:r>
            <a:endParaRPr lang="zh-CN" altLang="zh-CN" sz="1600" b="1" dirty="0"/>
          </a:p>
          <a:p>
            <a:pPr marL="0" indent="0">
              <a:buNone/>
            </a:pPr>
            <a:r>
              <a:rPr lang="en-US" altLang="zh-CN" sz="1600" b="1" dirty="0" smtClean="0"/>
              <a:t>};</a:t>
            </a:r>
          </a:p>
          <a:p>
            <a:pPr marL="0" indent="0">
              <a:buNone/>
            </a:pPr>
            <a:r>
              <a:rPr lang="en-US" altLang="zh-CN" sz="1600" b="1" dirty="0"/>
              <a:t>void main() {</a:t>
            </a:r>
            <a:endParaRPr lang="zh-CN" altLang="zh-CN" sz="1600" b="1" dirty="0"/>
          </a:p>
          <a:p>
            <a:pPr marL="0" indent="0">
              <a:buNone/>
            </a:pPr>
            <a:r>
              <a:rPr lang="en-US" altLang="zh-CN" sz="1600" b="1" dirty="0"/>
              <a:t>	Circle c;    //</a:t>
            </a:r>
            <a:r>
              <a:rPr lang="zh-CN" altLang="en-US" sz="1600" b="1" dirty="0"/>
              <a:t>可以像</a:t>
            </a:r>
            <a:r>
              <a:rPr lang="en-US" altLang="zh-CN" sz="1600" b="1" dirty="0" err="1"/>
              <a:t>int</a:t>
            </a:r>
            <a:r>
              <a:rPr lang="zh-CN" altLang="en-US" sz="1600" b="1" dirty="0"/>
              <a:t>定义变量一样，用</a:t>
            </a:r>
            <a:r>
              <a:rPr lang="en-US" altLang="zh-CN" sz="1600" b="1" dirty="0"/>
              <a:t>Circle</a:t>
            </a:r>
            <a:r>
              <a:rPr lang="zh-CN" altLang="en-US" sz="1600" b="1" dirty="0"/>
              <a:t>定义变量</a:t>
            </a:r>
            <a:endParaRPr lang="zh-CN" altLang="zh-CN" sz="1600" b="1" dirty="0"/>
          </a:p>
          <a:p>
            <a:pPr marL="0" indent="0">
              <a:buNone/>
            </a:pPr>
            <a:r>
              <a:rPr lang="en-US" altLang="zh-CN" sz="1600" b="1" dirty="0"/>
              <a:t>	//</a:t>
            </a:r>
            <a:r>
              <a:rPr lang="en-US" altLang="zh-CN" sz="1600" b="1" dirty="0" err="1"/>
              <a:t>c.r</a:t>
            </a:r>
            <a:r>
              <a:rPr lang="en-US" altLang="zh-CN" sz="1600" b="1" dirty="0"/>
              <a:t> = 4;    </a:t>
            </a:r>
            <a:r>
              <a:rPr lang="en-US" altLang="zh-CN" sz="1600" b="1" dirty="0">
                <a:solidFill>
                  <a:srgbClr val="FF0000"/>
                </a:solidFill>
              </a:rPr>
              <a:t>//</a:t>
            </a:r>
            <a:r>
              <a:rPr lang="zh-CN" altLang="zh-CN" sz="1600" b="1" dirty="0">
                <a:solidFill>
                  <a:srgbClr val="FF0000"/>
                </a:solidFill>
              </a:rPr>
              <a:t>错误</a:t>
            </a:r>
            <a:r>
              <a:rPr lang="en-US" altLang="zh-CN" sz="1600" b="1" dirty="0">
                <a:solidFill>
                  <a:srgbClr val="FF0000"/>
                </a:solidFill>
              </a:rPr>
              <a:t>,r</a:t>
            </a:r>
            <a:r>
              <a:rPr lang="zh-CN" altLang="zh-CN" sz="1600" b="1" dirty="0">
                <a:solidFill>
                  <a:srgbClr val="FF0000"/>
                </a:solidFill>
              </a:rPr>
              <a:t>为</a:t>
            </a:r>
            <a:r>
              <a:rPr lang="en-US" altLang="zh-CN" sz="1600" b="1" dirty="0">
                <a:solidFill>
                  <a:srgbClr val="FF0000"/>
                </a:solidFill>
              </a:rPr>
              <a:t>private</a:t>
            </a:r>
            <a:r>
              <a:rPr lang="zh-CN" altLang="en-US" sz="1600" b="1" dirty="0">
                <a:solidFill>
                  <a:srgbClr val="FF0000"/>
                </a:solidFill>
              </a:rPr>
              <a:t>，不能被</a:t>
            </a:r>
            <a:r>
              <a:rPr lang="en-US" altLang="zh-CN" sz="1600" b="1" dirty="0">
                <a:solidFill>
                  <a:srgbClr val="FF0000"/>
                </a:solidFill>
              </a:rPr>
              <a:t>Circle</a:t>
            </a:r>
            <a:r>
              <a:rPr lang="zh-CN" altLang="en-US" sz="1600" b="1" dirty="0">
                <a:solidFill>
                  <a:srgbClr val="FF0000"/>
                </a:solidFill>
              </a:rPr>
              <a:t>外部的函数访问</a:t>
            </a:r>
            <a:endParaRPr lang="en-US" altLang="zh-CN" sz="1600" b="1" dirty="0">
              <a:solidFill>
                <a:srgbClr val="FF0000"/>
              </a:solidFill>
            </a:endParaRPr>
          </a:p>
          <a:p>
            <a:pPr marL="0" indent="0">
              <a:buNone/>
            </a:pPr>
            <a:r>
              <a:rPr lang="en-US" altLang="zh-CN" sz="1600" b="1" dirty="0"/>
              <a:t>	</a:t>
            </a:r>
            <a:r>
              <a:rPr lang="en-US" altLang="zh-CN" sz="1600" b="1" dirty="0" err="1">
                <a:solidFill>
                  <a:srgbClr val="00B050"/>
                </a:solidFill>
              </a:rPr>
              <a:t>c.setR</a:t>
            </a:r>
            <a:r>
              <a:rPr lang="en-US" altLang="zh-CN" sz="1600" b="1" dirty="0">
                <a:solidFill>
                  <a:srgbClr val="00B050"/>
                </a:solidFill>
              </a:rPr>
              <a:t>(4</a:t>
            </a:r>
            <a:r>
              <a:rPr lang="en-US" altLang="zh-CN" sz="1600" b="1" dirty="0" smtClean="0">
                <a:solidFill>
                  <a:srgbClr val="00B050"/>
                </a:solidFill>
              </a:rPr>
              <a:t>)</a:t>
            </a:r>
            <a:r>
              <a:rPr lang="en-US" altLang="zh-CN" sz="1600" b="1" dirty="0" smtClean="0"/>
              <a:t>;</a:t>
            </a:r>
            <a:r>
              <a:rPr lang="en-US" altLang="zh-CN" sz="1600" b="1" dirty="0">
                <a:solidFill>
                  <a:srgbClr val="FF0000"/>
                </a:solidFill>
              </a:rPr>
              <a:t> //</a:t>
            </a:r>
            <a:r>
              <a:rPr lang="zh-CN" altLang="en-US" sz="1600" b="1" dirty="0">
                <a:solidFill>
                  <a:srgbClr val="FF0000"/>
                </a:solidFill>
              </a:rPr>
              <a:t>下面的语句访问了对象</a:t>
            </a:r>
            <a:r>
              <a:rPr lang="en-US" altLang="zh-CN" sz="1600" b="1" dirty="0">
                <a:solidFill>
                  <a:srgbClr val="FF0000"/>
                </a:solidFill>
              </a:rPr>
              <a:t>c</a:t>
            </a:r>
            <a:r>
              <a:rPr lang="zh-CN" altLang="en-US" sz="1600" b="1" dirty="0">
                <a:solidFill>
                  <a:srgbClr val="FF0000"/>
                </a:solidFill>
              </a:rPr>
              <a:t>的</a:t>
            </a:r>
            <a:r>
              <a:rPr lang="en-US" altLang="zh-CN" sz="1600" b="1" dirty="0">
                <a:solidFill>
                  <a:srgbClr val="FF0000"/>
                </a:solidFill>
              </a:rPr>
              <a:t>public</a:t>
            </a:r>
            <a:r>
              <a:rPr lang="zh-CN" altLang="en-US" sz="1600" b="1" dirty="0">
                <a:solidFill>
                  <a:srgbClr val="FF0000"/>
                </a:solidFill>
              </a:rPr>
              <a:t>成员</a:t>
            </a:r>
            <a:r>
              <a:rPr lang="zh-CN" altLang="en-US" sz="1600" b="1" dirty="0" smtClean="0">
                <a:solidFill>
                  <a:srgbClr val="FF0000"/>
                </a:solidFill>
              </a:rPr>
              <a:t>函数</a:t>
            </a:r>
            <a:endParaRPr lang="zh-CN" altLang="zh-CN" sz="1600" b="1" dirty="0"/>
          </a:p>
          <a:p>
            <a:pPr marL="0" indent="0">
              <a:buNone/>
            </a:pPr>
            <a:r>
              <a:rPr lang="en-US" altLang="zh-CN" sz="1600" b="1" dirty="0"/>
              <a:t>	</a:t>
            </a:r>
            <a:r>
              <a:rPr lang="en-US" altLang="zh-CN" sz="1600" b="1" dirty="0" err="1"/>
              <a:t>cout</a:t>
            </a:r>
            <a:r>
              <a:rPr lang="en-US" altLang="zh-CN" sz="1600" b="1" dirty="0"/>
              <a:t> </a:t>
            </a:r>
            <a:r>
              <a:rPr lang="en-US" altLang="zh-CN" sz="1600" b="1" dirty="0" smtClean="0"/>
              <a:t>&lt;&lt; </a:t>
            </a:r>
            <a:r>
              <a:rPr lang="en-US" altLang="zh-CN" sz="1600" b="1" dirty="0"/>
              <a:t>"r=" &lt;&lt; </a:t>
            </a:r>
            <a:r>
              <a:rPr lang="en-US" altLang="zh-CN" sz="1600" b="1" dirty="0" err="1">
                <a:solidFill>
                  <a:srgbClr val="00B050"/>
                </a:solidFill>
              </a:rPr>
              <a:t>c.getR</a:t>
            </a:r>
            <a:r>
              <a:rPr lang="en-US" altLang="zh-CN" sz="1600" b="1" dirty="0">
                <a:solidFill>
                  <a:srgbClr val="00B050"/>
                </a:solidFill>
              </a:rPr>
              <a:t>() </a:t>
            </a:r>
          </a:p>
          <a:p>
            <a:pPr marL="0" indent="0">
              <a:buNone/>
            </a:pPr>
            <a:r>
              <a:rPr lang="en-US" altLang="zh-CN" sz="1600" b="1" dirty="0"/>
              <a:t>                   </a:t>
            </a:r>
            <a:r>
              <a:rPr lang="en-US" altLang="zh-CN" sz="1600" b="1" dirty="0" smtClean="0"/>
              <a:t>    &lt;&lt; </a:t>
            </a:r>
            <a:r>
              <a:rPr lang="en-US" altLang="zh-CN" sz="1600" b="1" dirty="0"/>
              <a:t>"\</a:t>
            </a:r>
            <a:r>
              <a:rPr lang="en-US" altLang="zh-CN" sz="1600" b="1" dirty="0" err="1"/>
              <a:t>tperimeter</a:t>
            </a:r>
            <a:r>
              <a:rPr lang="en-US" altLang="zh-CN" sz="1600" b="1" dirty="0"/>
              <a:t>=" &lt;&lt; </a:t>
            </a:r>
            <a:r>
              <a:rPr lang="en-US" altLang="zh-CN" sz="1600" b="1" dirty="0" err="1">
                <a:solidFill>
                  <a:srgbClr val="00B050"/>
                </a:solidFill>
              </a:rPr>
              <a:t>c.perimeter</a:t>
            </a:r>
            <a:r>
              <a:rPr lang="en-US" altLang="zh-CN" sz="1600" b="1" dirty="0">
                <a:solidFill>
                  <a:srgbClr val="00B050"/>
                </a:solidFill>
              </a:rPr>
              <a:t>()</a:t>
            </a:r>
            <a:endParaRPr lang="zh-CN" altLang="zh-CN" sz="1600" b="1" dirty="0">
              <a:solidFill>
                <a:srgbClr val="00B050"/>
              </a:solidFill>
            </a:endParaRPr>
          </a:p>
          <a:p>
            <a:pPr marL="0" indent="0">
              <a:buNone/>
            </a:pPr>
            <a:r>
              <a:rPr lang="en-US" altLang="zh-CN" sz="1600" b="1" dirty="0"/>
              <a:t>	        &lt;&lt; "\area=" &lt;&lt; </a:t>
            </a:r>
            <a:r>
              <a:rPr lang="en-US" altLang="zh-CN" sz="1600" b="1" dirty="0" err="1">
                <a:solidFill>
                  <a:srgbClr val="00B050"/>
                </a:solidFill>
              </a:rPr>
              <a:t>c.area</a:t>
            </a:r>
            <a:r>
              <a:rPr lang="en-US" altLang="zh-CN" sz="1600" b="1" dirty="0">
                <a:solidFill>
                  <a:srgbClr val="00B050"/>
                </a:solidFill>
              </a:rPr>
              <a:t>() </a:t>
            </a:r>
            <a:r>
              <a:rPr lang="en-US" altLang="zh-CN" sz="1600" b="1" dirty="0" smtClean="0"/>
              <a:t>&lt;&lt; </a:t>
            </a:r>
            <a:r>
              <a:rPr lang="en-US" altLang="zh-CN" sz="1600" b="1" dirty="0" err="1"/>
              <a:t>endl</a:t>
            </a:r>
            <a:r>
              <a:rPr lang="en-US" altLang="zh-CN" sz="1600" b="1" dirty="0"/>
              <a:t>;</a:t>
            </a:r>
            <a:endParaRPr lang="zh-CN" altLang="zh-CN" sz="1600" b="1" dirty="0"/>
          </a:p>
          <a:p>
            <a:pPr marL="0" indent="0">
              <a:buNone/>
            </a:pPr>
            <a:r>
              <a:rPr lang="en-US" altLang="zh-CN" sz="1600" b="1" dirty="0"/>
              <a:t>}</a:t>
            </a:r>
            <a:endParaRPr lang="zh-CN" altLang="zh-CN" sz="1600" b="1" dirty="0"/>
          </a:p>
          <a:p>
            <a:pPr marL="0" indent="0">
              <a:buNone/>
            </a:pPr>
            <a:endParaRPr lang="zh-CN" altLang="zh-CN" sz="1600" b="1" dirty="0"/>
          </a:p>
          <a:p>
            <a:pPr marL="0" indent="0" eaLnBrk="1" hangingPunct="1">
              <a:buNone/>
            </a:pPr>
            <a:endParaRPr lang="zh-CN" altLang="en-US" sz="2000" b="1" dirty="0">
              <a:solidFill>
                <a:srgbClr val="0000CC"/>
              </a:solidFill>
            </a:endParaRPr>
          </a:p>
        </p:txBody>
      </p:sp>
      <p:sp>
        <p:nvSpPr>
          <p:cNvPr id="4"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zh-CN"/>
            </a:defPPr>
            <a:lvl1pPr algn="ctr" eaLnBrk="1" hangingPunct="1">
              <a:defRPr sz="36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3.2.1 C</a:t>
            </a:r>
            <a:r>
              <a:rPr lang="zh-CN" altLang="en-US" dirty="0"/>
              <a:t>＋＋对</a:t>
            </a:r>
            <a:r>
              <a:rPr lang="en-US" altLang="zh-CN" dirty="0" err="1"/>
              <a:t>struct</a:t>
            </a:r>
            <a:r>
              <a:rPr lang="zh-CN" altLang="en-US" dirty="0"/>
              <a:t>的扩展</a:t>
            </a:r>
          </a:p>
        </p:txBody>
      </p:sp>
    </p:spTree>
    <p:extLst>
      <p:ext uri="{BB962C8B-B14F-4D97-AF65-F5344CB8AC3E}">
        <p14:creationId xmlns:p14="http://schemas.microsoft.com/office/powerpoint/2010/main" val="8680720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fade">
                                      <p:cBhvr>
                                        <p:cTn id="7" dur="500"/>
                                        <p:tgtEl>
                                          <p:spTgt spid="512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3">
                                            <p:txEl>
                                              <p:pRg st="2" end="2"/>
                                            </p:txEl>
                                          </p:spTgt>
                                        </p:tgtEl>
                                        <p:attrNameLst>
                                          <p:attrName>style.visibility</p:attrName>
                                        </p:attrNameLst>
                                      </p:cBhvr>
                                      <p:to>
                                        <p:strVal val="visible"/>
                                      </p:to>
                                    </p:set>
                                    <p:animEffect transition="in" filter="fade">
                                      <p:cBhvr>
                                        <p:cTn id="10" dur="500"/>
                                        <p:tgtEl>
                                          <p:spTgt spid="512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animEffect transition="in" filter="fade">
                                      <p:cBhvr>
                                        <p:cTn id="13" dur="500"/>
                                        <p:tgtEl>
                                          <p:spTgt spid="512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123">
                                            <p:txEl>
                                              <p:pRg st="4" end="4"/>
                                            </p:txEl>
                                          </p:spTgt>
                                        </p:tgtEl>
                                        <p:attrNameLst>
                                          <p:attrName>style.visibility</p:attrName>
                                        </p:attrNameLst>
                                      </p:cBhvr>
                                      <p:to>
                                        <p:strVal val="visible"/>
                                      </p:to>
                                    </p:set>
                                    <p:animEffect transition="in" filter="fade">
                                      <p:cBhvr>
                                        <p:cTn id="16" dur="500"/>
                                        <p:tgtEl>
                                          <p:spTgt spid="512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123">
                                            <p:txEl>
                                              <p:pRg st="5" end="5"/>
                                            </p:txEl>
                                          </p:spTgt>
                                        </p:tgtEl>
                                        <p:attrNameLst>
                                          <p:attrName>style.visibility</p:attrName>
                                        </p:attrNameLst>
                                      </p:cBhvr>
                                      <p:to>
                                        <p:strVal val="visible"/>
                                      </p:to>
                                    </p:set>
                                    <p:animEffect transition="in" filter="fade">
                                      <p:cBhvr>
                                        <p:cTn id="19" dur="500"/>
                                        <p:tgtEl>
                                          <p:spTgt spid="512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123">
                                            <p:txEl>
                                              <p:pRg st="6" end="6"/>
                                            </p:txEl>
                                          </p:spTgt>
                                        </p:tgtEl>
                                        <p:attrNameLst>
                                          <p:attrName>style.visibility</p:attrName>
                                        </p:attrNameLst>
                                      </p:cBhvr>
                                      <p:to>
                                        <p:strVal val="visible"/>
                                      </p:to>
                                    </p:set>
                                    <p:animEffect transition="in" filter="fade">
                                      <p:cBhvr>
                                        <p:cTn id="22" dur="500"/>
                                        <p:tgtEl>
                                          <p:spTgt spid="512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123">
                                            <p:txEl>
                                              <p:pRg st="7" end="7"/>
                                            </p:txEl>
                                          </p:spTgt>
                                        </p:tgtEl>
                                        <p:attrNameLst>
                                          <p:attrName>style.visibility</p:attrName>
                                        </p:attrNameLst>
                                      </p:cBhvr>
                                      <p:to>
                                        <p:strVal val="visible"/>
                                      </p:to>
                                    </p:set>
                                    <p:animEffect transition="in" filter="fade">
                                      <p:cBhvr>
                                        <p:cTn id="25" dur="500"/>
                                        <p:tgtEl>
                                          <p:spTgt spid="512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xEl>
                                              <p:pRg st="8" end="8"/>
                                            </p:txEl>
                                          </p:spTgt>
                                        </p:tgtEl>
                                        <p:attrNameLst>
                                          <p:attrName>style.visibility</p:attrName>
                                        </p:attrNameLst>
                                      </p:cBhvr>
                                      <p:to>
                                        <p:strVal val="visible"/>
                                      </p:to>
                                    </p:set>
                                    <p:animEffect transition="in" filter="fade">
                                      <p:cBhvr>
                                        <p:cTn id="28" dur="500"/>
                                        <p:tgtEl>
                                          <p:spTgt spid="512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123">
                                            <p:txEl>
                                              <p:pRg st="9" end="9"/>
                                            </p:txEl>
                                          </p:spTgt>
                                        </p:tgtEl>
                                        <p:attrNameLst>
                                          <p:attrName>style.visibility</p:attrName>
                                        </p:attrNameLst>
                                      </p:cBhvr>
                                      <p:to>
                                        <p:strVal val="visible"/>
                                      </p:to>
                                    </p:set>
                                    <p:animEffect transition="in" filter="fade">
                                      <p:cBhvr>
                                        <p:cTn id="31" dur="500"/>
                                        <p:tgtEl>
                                          <p:spTgt spid="512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123">
                                            <p:txEl>
                                              <p:pRg st="10" end="10"/>
                                            </p:txEl>
                                          </p:spTgt>
                                        </p:tgtEl>
                                        <p:attrNameLst>
                                          <p:attrName>style.visibility</p:attrName>
                                        </p:attrNameLst>
                                      </p:cBhvr>
                                      <p:to>
                                        <p:strVal val="visible"/>
                                      </p:to>
                                    </p:set>
                                    <p:animEffect transition="in" filter="fade">
                                      <p:cBhvr>
                                        <p:cTn id="34" dur="500"/>
                                        <p:tgtEl>
                                          <p:spTgt spid="512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123">
                                            <p:txEl>
                                              <p:pRg st="11" end="11"/>
                                            </p:txEl>
                                          </p:spTgt>
                                        </p:tgtEl>
                                        <p:attrNameLst>
                                          <p:attrName>style.visibility</p:attrName>
                                        </p:attrNameLst>
                                      </p:cBhvr>
                                      <p:to>
                                        <p:strVal val="visible"/>
                                      </p:to>
                                    </p:set>
                                    <p:animEffect transition="in" filter="fade">
                                      <p:cBhvr>
                                        <p:cTn id="39" dur="1000"/>
                                        <p:tgtEl>
                                          <p:spTgt spid="5123">
                                            <p:txEl>
                                              <p:pRg st="11" end="11"/>
                                            </p:txEl>
                                          </p:spTgt>
                                        </p:tgtEl>
                                      </p:cBhvr>
                                    </p:animEffect>
                                    <p:anim calcmode="lin" valueType="num">
                                      <p:cBhvr>
                                        <p:cTn id="40" dur="1000" fill="hold"/>
                                        <p:tgtEl>
                                          <p:spTgt spid="5123">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5123">
                                            <p:txEl>
                                              <p:pRg st="11" end="1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123">
                                            <p:txEl>
                                              <p:pRg st="12" end="12"/>
                                            </p:txEl>
                                          </p:spTgt>
                                        </p:tgtEl>
                                        <p:attrNameLst>
                                          <p:attrName>style.visibility</p:attrName>
                                        </p:attrNameLst>
                                      </p:cBhvr>
                                      <p:to>
                                        <p:strVal val="visible"/>
                                      </p:to>
                                    </p:set>
                                    <p:animEffect transition="in" filter="fade">
                                      <p:cBhvr>
                                        <p:cTn id="44" dur="1000"/>
                                        <p:tgtEl>
                                          <p:spTgt spid="5123">
                                            <p:txEl>
                                              <p:pRg st="12" end="12"/>
                                            </p:txEl>
                                          </p:spTgt>
                                        </p:tgtEl>
                                      </p:cBhvr>
                                    </p:animEffect>
                                    <p:anim calcmode="lin" valueType="num">
                                      <p:cBhvr>
                                        <p:cTn id="45" dur="1000" fill="hold"/>
                                        <p:tgtEl>
                                          <p:spTgt spid="5123">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5123">
                                            <p:txEl>
                                              <p:pRg st="12" end="1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123">
                                            <p:txEl>
                                              <p:pRg st="13" end="13"/>
                                            </p:txEl>
                                          </p:spTgt>
                                        </p:tgtEl>
                                        <p:attrNameLst>
                                          <p:attrName>style.visibility</p:attrName>
                                        </p:attrNameLst>
                                      </p:cBhvr>
                                      <p:to>
                                        <p:strVal val="visible"/>
                                      </p:to>
                                    </p:set>
                                    <p:animEffect transition="in" filter="fade">
                                      <p:cBhvr>
                                        <p:cTn id="49" dur="1000"/>
                                        <p:tgtEl>
                                          <p:spTgt spid="5123">
                                            <p:txEl>
                                              <p:pRg st="13" end="13"/>
                                            </p:txEl>
                                          </p:spTgt>
                                        </p:tgtEl>
                                      </p:cBhvr>
                                    </p:animEffect>
                                    <p:anim calcmode="lin" valueType="num">
                                      <p:cBhvr>
                                        <p:cTn id="50" dur="1000" fill="hold"/>
                                        <p:tgtEl>
                                          <p:spTgt spid="5123">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5123">
                                            <p:txEl>
                                              <p:pRg st="13" end="1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123">
                                            <p:txEl>
                                              <p:pRg st="14" end="14"/>
                                            </p:txEl>
                                          </p:spTgt>
                                        </p:tgtEl>
                                        <p:attrNameLst>
                                          <p:attrName>style.visibility</p:attrName>
                                        </p:attrNameLst>
                                      </p:cBhvr>
                                      <p:to>
                                        <p:strVal val="visible"/>
                                      </p:to>
                                    </p:set>
                                    <p:animEffect transition="in" filter="fade">
                                      <p:cBhvr>
                                        <p:cTn id="54" dur="1000"/>
                                        <p:tgtEl>
                                          <p:spTgt spid="5123">
                                            <p:txEl>
                                              <p:pRg st="14" end="14"/>
                                            </p:txEl>
                                          </p:spTgt>
                                        </p:tgtEl>
                                      </p:cBhvr>
                                    </p:animEffect>
                                    <p:anim calcmode="lin" valueType="num">
                                      <p:cBhvr>
                                        <p:cTn id="55" dur="1000" fill="hold"/>
                                        <p:tgtEl>
                                          <p:spTgt spid="5123">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5123">
                                            <p:txEl>
                                              <p:pRg st="14" end="14"/>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123">
                                            <p:txEl>
                                              <p:pRg st="15" end="15"/>
                                            </p:txEl>
                                          </p:spTgt>
                                        </p:tgtEl>
                                        <p:attrNameLst>
                                          <p:attrName>style.visibility</p:attrName>
                                        </p:attrNameLst>
                                      </p:cBhvr>
                                      <p:to>
                                        <p:strVal val="visible"/>
                                      </p:to>
                                    </p:set>
                                    <p:animEffect transition="in" filter="fade">
                                      <p:cBhvr>
                                        <p:cTn id="59" dur="1000"/>
                                        <p:tgtEl>
                                          <p:spTgt spid="5123">
                                            <p:txEl>
                                              <p:pRg st="15" end="15"/>
                                            </p:txEl>
                                          </p:spTgt>
                                        </p:tgtEl>
                                      </p:cBhvr>
                                    </p:animEffect>
                                    <p:anim calcmode="lin" valueType="num">
                                      <p:cBhvr>
                                        <p:cTn id="60" dur="1000" fill="hold"/>
                                        <p:tgtEl>
                                          <p:spTgt spid="5123">
                                            <p:txEl>
                                              <p:pRg st="15" end="15"/>
                                            </p:txEl>
                                          </p:spTgt>
                                        </p:tgtEl>
                                        <p:attrNameLst>
                                          <p:attrName>ppt_x</p:attrName>
                                        </p:attrNameLst>
                                      </p:cBhvr>
                                      <p:tavLst>
                                        <p:tav tm="0">
                                          <p:val>
                                            <p:strVal val="#ppt_x"/>
                                          </p:val>
                                        </p:tav>
                                        <p:tav tm="100000">
                                          <p:val>
                                            <p:strVal val="#ppt_x"/>
                                          </p:val>
                                        </p:tav>
                                      </p:tavLst>
                                    </p:anim>
                                    <p:anim calcmode="lin" valueType="num">
                                      <p:cBhvr>
                                        <p:cTn id="61" dur="1000" fill="hold"/>
                                        <p:tgtEl>
                                          <p:spTgt spid="5123">
                                            <p:txEl>
                                              <p:pRg st="15" end="15"/>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5123">
                                            <p:txEl>
                                              <p:pRg st="16" end="16"/>
                                            </p:txEl>
                                          </p:spTgt>
                                        </p:tgtEl>
                                        <p:attrNameLst>
                                          <p:attrName>style.visibility</p:attrName>
                                        </p:attrNameLst>
                                      </p:cBhvr>
                                      <p:to>
                                        <p:strVal val="visible"/>
                                      </p:to>
                                    </p:set>
                                    <p:animEffect transition="in" filter="fade">
                                      <p:cBhvr>
                                        <p:cTn id="64" dur="1000"/>
                                        <p:tgtEl>
                                          <p:spTgt spid="5123">
                                            <p:txEl>
                                              <p:pRg st="16" end="16"/>
                                            </p:txEl>
                                          </p:spTgt>
                                        </p:tgtEl>
                                      </p:cBhvr>
                                    </p:animEffect>
                                    <p:anim calcmode="lin" valueType="num">
                                      <p:cBhvr>
                                        <p:cTn id="65" dur="1000" fill="hold"/>
                                        <p:tgtEl>
                                          <p:spTgt spid="5123">
                                            <p:txEl>
                                              <p:pRg st="16" end="16"/>
                                            </p:txEl>
                                          </p:spTgt>
                                        </p:tgtEl>
                                        <p:attrNameLst>
                                          <p:attrName>ppt_x</p:attrName>
                                        </p:attrNameLst>
                                      </p:cBhvr>
                                      <p:tavLst>
                                        <p:tav tm="0">
                                          <p:val>
                                            <p:strVal val="#ppt_x"/>
                                          </p:val>
                                        </p:tav>
                                        <p:tav tm="100000">
                                          <p:val>
                                            <p:strVal val="#ppt_x"/>
                                          </p:val>
                                        </p:tav>
                                      </p:tavLst>
                                    </p:anim>
                                    <p:anim calcmode="lin" valueType="num">
                                      <p:cBhvr>
                                        <p:cTn id="66" dur="1000" fill="hold"/>
                                        <p:tgtEl>
                                          <p:spTgt spid="5123">
                                            <p:txEl>
                                              <p:pRg st="16" end="16"/>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123">
                                            <p:txEl>
                                              <p:pRg st="17" end="17"/>
                                            </p:txEl>
                                          </p:spTgt>
                                        </p:tgtEl>
                                        <p:attrNameLst>
                                          <p:attrName>style.visibility</p:attrName>
                                        </p:attrNameLst>
                                      </p:cBhvr>
                                      <p:to>
                                        <p:strVal val="visible"/>
                                      </p:to>
                                    </p:set>
                                    <p:animEffect transition="in" filter="fade">
                                      <p:cBhvr>
                                        <p:cTn id="69" dur="1000"/>
                                        <p:tgtEl>
                                          <p:spTgt spid="5123">
                                            <p:txEl>
                                              <p:pRg st="17" end="17"/>
                                            </p:txEl>
                                          </p:spTgt>
                                        </p:tgtEl>
                                      </p:cBhvr>
                                    </p:animEffect>
                                    <p:anim calcmode="lin" valueType="num">
                                      <p:cBhvr>
                                        <p:cTn id="70" dur="1000" fill="hold"/>
                                        <p:tgtEl>
                                          <p:spTgt spid="5123">
                                            <p:txEl>
                                              <p:pRg st="17" end="17"/>
                                            </p:txEl>
                                          </p:spTgt>
                                        </p:tgtEl>
                                        <p:attrNameLst>
                                          <p:attrName>ppt_x</p:attrName>
                                        </p:attrNameLst>
                                      </p:cBhvr>
                                      <p:tavLst>
                                        <p:tav tm="0">
                                          <p:val>
                                            <p:strVal val="#ppt_x"/>
                                          </p:val>
                                        </p:tav>
                                        <p:tav tm="100000">
                                          <p:val>
                                            <p:strVal val="#ppt_x"/>
                                          </p:val>
                                        </p:tav>
                                      </p:tavLst>
                                    </p:anim>
                                    <p:anim calcmode="lin" valueType="num">
                                      <p:cBhvr>
                                        <p:cTn id="71" dur="1000" fill="hold"/>
                                        <p:tgtEl>
                                          <p:spTgt spid="5123">
                                            <p:txEl>
                                              <p:pRg st="17" end="17"/>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5123">
                                            <p:txEl>
                                              <p:pRg st="18" end="18"/>
                                            </p:txEl>
                                          </p:spTgt>
                                        </p:tgtEl>
                                        <p:attrNameLst>
                                          <p:attrName>style.visibility</p:attrName>
                                        </p:attrNameLst>
                                      </p:cBhvr>
                                      <p:to>
                                        <p:strVal val="visible"/>
                                      </p:to>
                                    </p:set>
                                    <p:animEffect transition="in" filter="fade">
                                      <p:cBhvr>
                                        <p:cTn id="74" dur="1000"/>
                                        <p:tgtEl>
                                          <p:spTgt spid="5123">
                                            <p:txEl>
                                              <p:pRg st="18" end="18"/>
                                            </p:txEl>
                                          </p:spTgt>
                                        </p:tgtEl>
                                      </p:cBhvr>
                                    </p:animEffect>
                                    <p:anim calcmode="lin" valueType="num">
                                      <p:cBhvr>
                                        <p:cTn id="75" dur="1000" fill="hold"/>
                                        <p:tgtEl>
                                          <p:spTgt spid="5123">
                                            <p:txEl>
                                              <p:pRg st="18" end="18"/>
                                            </p:txEl>
                                          </p:spTgt>
                                        </p:tgtEl>
                                        <p:attrNameLst>
                                          <p:attrName>ppt_x</p:attrName>
                                        </p:attrNameLst>
                                      </p:cBhvr>
                                      <p:tavLst>
                                        <p:tav tm="0">
                                          <p:val>
                                            <p:strVal val="#ppt_x"/>
                                          </p:val>
                                        </p:tav>
                                        <p:tav tm="100000">
                                          <p:val>
                                            <p:strVal val="#ppt_x"/>
                                          </p:val>
                                        </p:tav>
                                      </p:tavLst>
                                    </p:anim>
                                    <p:anim calcmode="lin" valueType="num">
                                      <p:cBhvr>
                                        <p:cTn id="76" dur="1000" fill="hold"/>
                                        <p:tgtEl>
                                          <p:spTgt spid="5123">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179512" y="980728"/>
            <a:ext cx="8810636" cy="5760640"/>
          </a:xfrm>
          <a:noFill/>
        </p:spPr>
        <p:txBody>
          <a:bodyPr/>
          <a:lstStyle/>
          <a:p>
            <a:pPr marL="0" indent="0">
              <a:buNone/>
            </a:pPr>
            <a:r>
              <a:rPr lang="en-US" altLang="zh-CN" sz="2400" b="1" dirty="0" smtClean="0">
                <a:solidFill>
                  <a:srgbClr val="0000CC"/>
                </a:solidFill>
              </a:rPr>
              <a:t>1. Class</a:t>
            </a:r>
            <a:r>
              <a:rPr lang="zh-CN" altLang="en-US" sz="2400" b="1" dirty="0">
                <a:solidFill>
                  <a:srgbClr val="0000CC"/>
                </a:solidFill>
              </a:rPr>
              <a:t>的功能及应用</a:t>
            </a:r>
            <a:endParaRPr lang="en-US" altLang="zh-CN" sz="2400" b="1" dirty="0">
              <a:solidFill>
                <a:srgbClr val="0000CC"/>
              </a:solidFill>
            </a:endParaRPr>
          </a:p>
          <a:p>
            <a:pPr lvl="1" indent="-342900"/>
            <a:r>
              <a:rPr lang="en-US" altLang="zh-CN" sz="2200" b="1" dirty="0"/>
              <a:t>class</a:t>
            </a:r>
            <a:r>
              <a:rPr lang="zh-CN" altLang="zh-CN" sz="2200" b="1" dirty="0"/>
              <a:t>具有信息隐藏能力，能够完成接口与实现的分离，用于把数据抽象的结果封装成可以用于程序设计的抽象数据类型，是面向对象程序设计语言中通用的数据封装工具。</a:t>
            </a:r>
            <a:endParaRPr lang="en-US" altLang="zh-CN" sz="2200" b="1" dirty="0"/>
          </a:p>
          <a:p>
            <a:pPr lvl="1" indent="-342900"/>
            <a:r>
              <a:rPr lang="en-US" altLang="zh-CN" sz="2200" b="1" dirty="0"/>
              <a:t>Java</a:t>
            </a:r>
            <a:r>
              <a:rPr lang="zh-CN" altLang="zh-CN" sz="2200" b="1" dirty="0"/>
              <a:t>，</a:t>
            </a:r>
            <a:r>
              <a:rPr lang="en-US" altLang="zh-CN" sz="2200" b="1" dirty="0"/>
              <a:t>Python</a:t>
            </a:r>
            <a:r>
              <a:rPr lang="zh-CN" altLang="zh-CN" sz="2200" b="1" dirty="0"/>
              <a:t>，</a:t>
            </a:r>
            <a:r>
              <a:rPr lang="en-US" altLang="zh-CN" sz="2200" b="1" dirty="0"/>
              <a:t>Rube</a:t>
            </a:r>
            <a:r>
              <a:rPr lang="zh-CN" altLang="zh-CN" sz="2200" b="1" dirty="0"/>
              <a:t>，</a:t>
            </a:r>
            <a:r>
              <a:rPr lang="en-US" altLang="zh-CN" sz="2200" b="1" dirty="0" err="1"/>
              <a:t>php</a:t>
            </a:r>
            <a:r>
              <a:rPr lang="zh-CN" altLang="zh-CN" sz="2200" b="1" dirty="0"/>
              <a:t>……都用</a:t>
            </a:r>
            <a:r>
              <a:rPr lang="en-US" altLang="zh-CN" sz="2200" b="1" dirty="0"/>
              <a:t>class</a:t>
            </a:r>
            <a:r>
              <a:rPr lang="zh-CN" altLang="zh-CN" sz="2200" b="1" dirty="0"/>
              <a:t>来定义类。</a:t>
            </a:r>
            <a:endParaRPr lang="en-US" altLang="zh-CN" sz="2200" b="1" dirty="0"/>
          </a:p>
          <a:p>
            <a:pPr marL="0" indent="0">
              <a:buNone/>
            </a:pPr>
            <a:r>
              <a:rPr lang="en-US" altLang="zh-CN" sz="2400" b="1" dirty="0" smtClean="0">
                <a:solidFill>
                  <a:srgbClr val="0000CC"/>
                </a:solidFill>
              </a:rPr>
              <a:t>2. Class</a:t>
            </a:r>
            <a:r>
              <a:rPr lang="zh-CN" altLang="en-US" sz="2400" b="1" dirty="0">
                <a:solidFill>
                  <a:srgbClr val="0000CC"/>
                </a:solidFill>
              </a:rPr>
              <a:t>的结构</a:t>
            </a:r>
            <a:endParaRPr lang="en-US" altLang="zh-CN" sz="2400" b="1" dirty="0">
              <a:solidFill>
                <a:srgbClr val="0000CC"/>
              </a:solidFill>
            </a:endParaRPr>
          </a:p>
          <a:p>
            <a:pPr lvl="1" indent="-342900"/>
            <a:r>
              <a:rPr lang="zh-CN" altLang="zh-CN" sz="2200" b="1" dirty="0"/>
              <a:t>在</a:t>
            </a:r>
            <a:r>
              <a:rPr lang="en-US" altLang="zh-CN" sz="2200" b="1" dirty="0"/>
              <a:t>C++</a:t>
            </a:r>
            <a:r>
              <a:rPr lang="zh-CN" altLang="zh-CN" sz="2200" b="1" dirty="0"/>
              <a:t>中，</a:t>
            </a:r>
            <a:r>
              <a:rPr lang="en-US" altLang="zh-CN" sz="2200" b="1" dirty="0"/>
              <a:t>class</a:t>
            </a:r>
            <a:r>
              <a:rPr lang="zh-CN" altLang="zh-CN" sz="2200" b="1" dirty="0"/>
              <a:t>具有与</a:t>
            </a:r>
            <a:r>
              <a:rPr lang="en-US" altLang="zh-CN" sz="2200" b="1" dirty="0" err="1"/>
              <a:t>struct</a:t>
            </a:r>
            <a:r>
              <a:rPr lang="zh-CN" altLang="zh-CN" sz="2200" b="1" dirty="0"/>
              <a:t>完全相同的功能，用法一致</a:t>
            </a:r>
            <a:r>
              <a:rPr lang="zh-CN" altLang="en-US" sz="2200" b="1" dirty="0"/>
              <a:t>。</a:t>
            </a:r>
            <a:endParaRPr lang="zh-CN" altLang="zh-CN" sz="2200" b="1" dirty="0"/>
          </a:p>
          <a:p>
            <a:pPr marL="800100" lvl="2" indent="0">
              <a:buNone/>
            </a:pPr>
            <a:r>
              <a:rPr lang="en-US" altLang="zh-CN" sz="2000" b="1" dirty="0"/>
              <a:t>class </a:t>
            </a:r>
            <a:r>
              <a:rPr lang="en-US" altLang="zh-CN" sz="2000" b="1" dirty="0" err="1"/>
              <a:t>class_name</a:t>
            </a:r>
            <a:r>
              <a:rPr lang="en-US" altLang="zh-CN" sz="2000" b="1" dirty="0"/>
              <a:t>{</a:t>
            </a:r>
            <a:endParaRPr lang="zh-CN" altLang="zh-CN" sz="2000" b="1" dirty="0"/>
          </a:p>
          <a:p>
            <a:pPr marL="800100" lvl="2" indent="0">
              <a:buNone/>
            </a:pPr>
            <a:r>
              <a:rPr lang="en-US" altLang="zh-CN" sz="2000" b="1" dirty="0"/>
              <a:t>[private:]                                //</a:t>
            </a:r>
            <a:r>
              <a:rPr lang="zh-CN" altLang="zh-CN" sz="2000" b="1" dirty="0"/>
              <a:t>可以省略</a:t>
            </a:r>
          </a:p>
          <a:p>
            <a:pPr marL="800100" lvl="2" indent="0">
              <a:buNone/>
            </a:pPr>
            <a:r>
              <a:rPr lang="en-US" altLang="zh-CN" sz="2000" b="1" dirty="0"/>
              <a:t>     </a:t>
            </a:r>
            <a:r>
              <a:rPr lang="zh-CN" altLang="zh-CN" sz="2000" b="1" dirty="0"/>
              <a:t>成员；</a:t>
            </a:r>
          </a:p>
          <a:p>
            <a:pPr marL="800100" lvl="2" indent="0">
              <a:buNone/>
            </a:pPr>
            <a:r>
              <a:rPr lang="en-US" altLang="zh-CN" sz="2000" b="1" dirty="0"/>
              <a:t>public:</a:t>
            </a:r>
            <a:endParaRPr lang="zh-CN" altLang="zh-CN" sz="2000" b="1" dirty="0"/>
          </a:p>
          <a:p>
            <a:pPr marL="800100" lvl="2" indent="0">
              <a:buNone/>
            </a:pPr>
            <a:r>
              <a:rPr lang="en-US" altLang="zh-CN" sz="2000" b="1" dirty="0"/>
              <a:t>     </a:t>
            </a:r>
            <a:r>
              <a:rPr lang="zh-CN" altLang="zh-CN" sz="2000" b="1" dirty="0"/>
              <a:t>成员</a:t>
            </a:r>
            <a:r>
              <a:rPr lang="en-US" altLang="zh-CN" sz="2000" b="1" dirty="0"/>
              <a:t>;</a:t>
            </a:r>
            <a:endParaRPr lang="zh-CN" altLang="zh-CN" sz="2000" b="1" dirty="0"/>
          </a:p>
          <a:p>
            <a:pPr marL="800100" lvl="2" indent="0">
              <a:buNone/>
            </a:pPr>
            <a:r>
              <a:rPr lang="en-US" altLang="zh-CN" sz="2000" b="1" dirty="0"/>
              <a:t>protected:</a:t>
            </a:r>
            <a:endParaRPr lang="zh-CN" altLang="zh-CN" sz="2000" b="1" dirty="0"/>
          </a:p>
          <a:p>
            <a:pPr marL="800100" lvl="2" indent="0">
              <a:buNone/>
            </a:pPr>
            <a:r>
              <a:rPr lang="en-US" altLang="zh-CN" sz="2000" b="1" dirty="0"/>
              <a:t>     </a:t>
            </a:r>
            <a:r>
              <a:rPr lang="zh-CN" altLang="zh-CN" sz="2000" b="1" dirty="0"/>
              <a:t>成员；</a:t>
            </a:r>
          </a:p>
          <a:p>
            <a:pPr marL="800100" lvl="2" indent="0">
              <a:buNone/>
            </a:pPr>
            <a:r>
              <a:rPr lang="en-US" altLang="zh-CN" sz="2000" b="1" dirty="0"/>
              <a:t>}</a:t>
            </a:r>
            <a:r>
              <a:rPr lang="zh-CN" altLang="zh-CN" sz="2000" b="1" dirty="0"/>
              <a:t>；</a:t>
            </a:r>
            <a:r>
              <a:rPr lang="en-US" altLang="zh-CN" sz="2000" b="1" dirty="0"/>
              <a:t>                                        //</a:t>
            </a:r>
            <a:r>
              <a:rPr lang="zh-CN" altLang="zh-CN" sz="2000" b="1" dirty="0">
                <a:solidFill>
                  <a:srgbClr val="FF0000"/>
                </a:solidFill>
              </a:rPr>
              <a:t>分号必不可少</a:t>
            </a:r>
          </a:p>
          <a:p>
            <a:pPr marL="0" indent="0" eaLnBrk="1" hangingPunct="1">
              <a:buNone/>
            </a:pPr>
            <a:endParaRPr lang="zh-CN" altLang="en-US" sz="2400" b="1" dirty="0"/>
          </a:p>
        </p:txBody>
      </p:sp>
      <p:sp>
        <p:nvSpPr>
          <p:cNvPr id="6"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zh-CN"/>
            </a:defPPr>
            <a:lvl1pPr algn="ctr" eaLnBrk="1" hangingPunct="1">
              <a:defRPr sz="36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3.2.2  class</a:t>
            </a:r>
            <a:endParaRPr lang="zh-CN" altLang="zh-CN" dirty="0"/>
          </a:p>
        </p:txBody>
      </p:sp>
    </p:spTree>
    <p:extLst>
      <p:ext uri="{BB962C8B-B14F-4D97-AF65-F5344CB8AC3E}">
        <p14:creationId xmlns:p14="http://schemas.microsoft.com/office/powerpoint/2010/main" val="937609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 calcmode="lin" valueType="num">
                                      <p:cBhvr additive="base">
                                        <p:cTn id="19"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 calcmode="lin" valueType="num">
                                      <p:cBhvr additive="base">
                                        <p:cTn id="25"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123">
                                            <p:txEl>
                                              <p:pRg st="6" end="6"/>
                                            </p:txEl>
                                          </p:spTgt>
                                        </p:tgtEl>
                                        <p:attrNameLst>
                                          <p:attrName>style.visibility</p:attrName>
                                        </p:attrNameLst>
                                      </p:cBhvr>
                                      <p:to>
                                        <p:strVal val="visible"/>
                                      </p:to>
                                    </p:set>
                                    <p:anim calcmode="lin" valueType="num">
                                      <p:cBhvr additive="base">
                                        <p:cTn id="29"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123">
                                            <p:txEl>
                                              <p:pRg st="7" end="7"/>
                                            </p:txEl>
                                          </p:spTgt>
                                        </p:tgtEl>
                                        <p:attrNameLst>
                                          <p:attrName>style.visibility</p:attrName>
                                        </p:attrNameLst>
                                      </p:cBhvr>
                                      <p:to>
                                        <p:strVal val="visible"/>
                                      </p:to>
                                    </p:set>
                                    <p:anim calcmode="lin" valueType="num">
                                      <p:cBhvr additive="base">
                                        <p:cTn id="33"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2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23">
                                            <p:txEl>
                                              <p:pRg st="8" end="8"/>
                                            </p:txEl>
                                          </p:spTgt>
                                        </p:tgtEl>
                                        <p:attrNameLst>
                                          <p:attrName>style.visibility</p:attrName>
                                        </p:attrNameLst>
                                      </p:cBhvr>
                                      <p:to>
                                        <p:strVal val="visible"/>
                                      </p:to>
                                    </p:set>
                                    <p:anim calcmode="lin" valueType="num">
                                      <p:cBhvr additive="base">
                                        <p:cTn id="37" dur="500" fill="hold"/>
                                        <p:tgtEl>
                                          <p:spTgt spid="512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123">
                                            <p:txEl>
                                              <p:pRg st="9" end="9"/>
                                            </p:txEl>
                                          </p:spTgt>
                                        </p:tgtEl>
                                        <p:attrNameLst>
                                          <p:attrName>style.visibility</p:attrName>
                                        </p:attrNameLst>
                                      </p:cBhvr>
                                      <p:to>
                                        <p:strVal val="visible"/>
                                      </p:to>
                                    </p:set>
                                    <p:anim calcmode="lin" valueType="num">
                                      <p:cBhvr additive="base">
                                        <p:cTn id="41" dur="500" fill="hold"/>
                                        <p:tgtEl>
                                          <p:spTgt spid="512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12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123">
                                            <p:txEl>
                                              <p:pRg st="10" end="10"/>
                                            </p:txEl>
                                          </p:spTgt>
                                        </p:tgtEl>
                                        <p:attrNameLst>
                                          <p:attrName>style.visibility</p:attrName>
                                        </p:attrNameLst>
                                      </p:cBhvr>
                                      <p:to>
                                        <p:strVal val="visible"/>
                                      </p:to>
                                    </p:set>
                                    <p:anim calcmode="lin" valueType="num">
                                      <p:cBhvr additive="base">
                                        <p:cTn id="45" dur="500" fill="hold"/>
                                        <p:tgtEl>
                                          <p:spTgt spid="512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12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123">
                                            <p:txEl>
                                              <p:pRg st="11" end="11"/>
                                            </p:txEl>
                                          </p:spTgt>
                                        </p:tgtEl>
                                        <p:attrNameLst>
                                          <p:attrName>style.visibility</p:attrName>
                                        </p:attrNameLst>
                                      </p:cBhvr>
                                      <p:to>
                                        <p:strVal val="visible"/>
                                      </p:to>
                                    </p:set>
                                    <p:anim calcmode="lin" valueType="num">
                                      <p:cBhvr additive="base">
                                        <p:cTn id="49" dur="500" fill="hold"/>
                                        <p:tgtEl>
                                          <p:spTgt spid="512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12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123">
                                            <p:txEl>
                                              <p:pRg st="12" end="12"/>
                                            </p:txEl>
                                          </p:spTgt>
                                        </p:tgtEl>
                                        <p:attrNameLst>
                                          <p:attrName>style.visibility</p:attrName>
                                        </p:attrNameLst>
                                      </p:cBhvr>
                                      <p:to>
                                        <p:strVal val="visible"/>
                                      </p:to>
                                    </p:set>
                                    <p:anim calcmode="lin" valueType="num">
                                      <p:cBhvr additive="base">
                                        <p:cTn id="53" dur="500" fill="hold"/>
                                        <p:tgtEl>
                                          <p:spTgt spid="512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12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528" y="980728"/>
            <a:ext cx="8496944" cy="5184576"/>
          </a:xfrm>
          <a:noFill/>
        </p:spPr>
        <p:txBody>
          <a:bodyPr/>
          <a:lstStyle/>
          <a:p>
            <a:pPr marL="0" indent="0" eaLnBrk="1" hangingPunct="1">
              <a:buNone/>
            </a:pPr>
            <a:r>
              <a:rPr lang="en-US" altLang="zh-CN" sz="2400" b="1" dirty="0" smtClean="0">
                <a:solidFill>
                  <a:srgbClr val="0000CC"/>
                </a:solidFill>
              </a:rPr>
              <a:t>3. </a:t>
            </a:r>
            <a:r>
              <a:rPr lang="zh-CN" altLang="en-US" sz="2400" b="1" dirty="0" smtClean="0">
                <a:solidFill>
                  <a:srgbClr val="0000CC"/>
                </a:solidFill>
              </a:rPr>
              <a:t>对</a:t>
            </a:r>
            <a:r>
              <a:rPr lang="en-US" altLang="zh-CN" sz="2400" b="1" dirty="0">
                <a:solidFill>
                  <a:srgbClr val="0000CC"/>
                </a:solidFill>
              </a:rPr>
              <a:t>class</a:t>
            </a:r>
            <a:r>
              <a:rPr lang="zh-CN" altLang="en-US" sz="2400" b="1" dirty="0">
                <a:solidFill>
                  <a:srgbClr val="0000CC"/>
                </a:solidFill>
              </a:rPr>
              <a:t>的几点说明</a:t>
            </a:r>
            <a:endParaRPr lang="en-US" altLang="zh-CN" sz="2400" b="1" dirty="0">
              <a:solidFill>
                <a:srgbClr val="0000CC"/>
              </a:solidFill>
            </a:endParaRPr>
          </a:p>
          <a:p>
            <a:pPr marL="400050" lvl="1" indent="0" eaLnBrk="1" hangingPunct="1">
              <a:buNone/>
            </a:pPr>
            <a:r>
              <a:rPr lang="zh-CN" altLang="en-US" sz="2400" b="1" dirty="0" smtClean="0">
                <a:solidFill>
                  <a:srgbClr val="FF0000"/>
                </a:solidFill>
              </a:rPr>
              <a:t>（</a:t>
            </a:r>
            <a:r>
              <a:rPr lang="en-US" altLang="zh-CN" sz="2400" b="1" dirty="0" smtClean="0">
                <a:solidFill>
                  <a:srgbClr val="FF0000"/>
                </a:solidFill>
              </a:rPr>
              <a:t>1</a:t>
            </a:r>
            <a:r>
              <a:rPr lang="zh-CN" altLang="en-US" sz="2400" b="1" dirty="0" smtClean="0">
                <a:solidFill>
                  <a:srgbClr val="FF0000"/>
                </a:solidFill>
              </a:rPr>
              <a:t>）类域</a:t>
            </a:r>
            <a:endParaRPr lang="en-US" altLang="zh-CN" sz="2400" b="1" dirty="0">
              <a:solidFill>
                <a:srgbClr val="FF0000"/>
              </a:solidFill>
            </a:endParaRPr>
          </a:p>
          <a:p>
            <a:pPr lvl="2" indent="-342900" eaLnBrk="1" hangingPunct="1"/>
            <a:r>
              <a:rPr lang="en-US" altLang="zh-CN" sz="2200" b="1" dirty="0"/>
              <a:t>class</a:t>
            </a:r>
            <a:r>
              <a:rPr lang="zh-CN" altLang="zh-CN" sz="2200" b="1" dirty="0"/>
              <a:t>或</a:t>
            </a:r>
            <a:r>
              <a:rPr lang="en-US" altLang="zh-CN" sz="2200" b="1" dirty="0" err="1"/>
              <a:t>struct</a:t>
            </a:r>
            <a:r>
              <a:rPr lang="zh-CN" altLang="zh-CN" sz="2200" b="1" dirty="0"/>
              <a:t>后一对大括号“</a:t>
            </a:r>
            <a:r>
              <a:rPr lang="en-US" altLang="zh-CN" sz="2200" b="1" dirty="0"/>
              <a:t>{</a:t>
            </a:r>
            <a:r>
              <a:rPr lang="zh-CN" altLang="zh-CN" sz="2200" b="1" dirty="0"/>
              <a:t>……</a:t>
            </a:r>
            <a:r>
              <a:rPr lang="en-US" altLang="zh-CN" sz="2200" b="1" dirty="0"/>
              <a:t>}</a:t>
            </a:r>
            <a:r>
              <a:rPr lang="zh-CN" altLang="zh-CN" sz="2200" b="1" dirty="0"/>
              <a:t>；”所包围的区域是一种独立的作用域，称为</a:t>
            </a:r>
            <a:r>
              <a:rPr lang="zh-CN" altLang="zh-CN" sz="2200" b="1" dirty="0">
                <a:solidFill>
                  <a:srgbClr val="FF0000"/>
                </a:solidFill>
              </a:rPr>
              <a:t>类域</a:t>
            </a:r>
            <a:r>
              <a:rPr lang="zh-CN" altLang="zh-CN" sz="2200" b="1" dirty="0"/>
              <a:t>。</a:t>
            </a:r>
            <a:endParaRPr lang="en-US" altLang="zh-CN" sz="2200" b="1" dirty="0"/>
          </a:p>
          <a:p>
            <a:pPr lvl="2" indent="-342900" eaLnBrk="1" hangingPunct="1"/>
            <a:r>
              <a:rPr lang="zh-CN" altLang="zh-CN" sz="2200" b="1" dirty="0"/>
              <a:t>类域之中的数据和函数通称</a:t>
            </a:r>
            <a:r>
              <a:rPr lang="zh-CN" altLang="zh-CN" sz="2200" b="1" dirty="0">
                <a:solidFill>
                  <a:srgbClr val="FF0000"/>
                </a:solidFill>
              </a:rPr>
              <a:t>成员</a:t>
            </a:r>
            <a:r>
              <a:rPr lang="zh-CN" altLang="zh-CN" sz="2200" b="1" dirty="0"/>
              <a:t>，其中数据称为</a:t>
            </a:r>
            <a:r>
              <a:rPr lang="zh-CN" altLang="zh-CN" sz="2200" b="1" dirty="0">
                <a:solidFill>
                  <a:srgbClr val="FF0000"/>
                </a:solidFill>
              </a:rPr>
              <a:t>数据成员</a:t>
            </a:r>
            <a:r>
              <a:rPr lang="zh-CN" altLang="zh-CN" sz="2200" b="1" dirty="0"/>
              <a:t>，函数则常被称作</a:t>
            </a:r>
            <a:r>
              <a:rPr lang="zh-CN" altLang="zh-CN" sz="2200" b="1" dirty="0">
                <a:solidFill>
                  <a:srgbClr val="FF0000"/>
                </a:solidFill>
              </a:rPr>
              <a:t>成员函数</a:t>
            </a:r>
            <a:r>
              <a:rPr lang="zh-CN" altLang="zh-CN" sz="2200" b="1" dirty="0"/>
              <a:t>。</a:t>
            </a:r>
            <a:endParaRPr lang="en-US" altLang="zh-CN" sz="2200" b="1" dirty="0"/>
          </a:p>
          <a:p>
            <a:pPr lvl="2" indent="-342900" eaLnBrk="1" hangingPunct="1"/>
            <a:r>
              <a:rPr lang="zh-CN" altLang="zh-CN" sz="2200" b="1" dirty="0"/>
              <a:t>同一类域里的成员不受访问</a:t>
            </a:r>
            <a:r>
              <a:rPr lang="en-US" altLang="zh-CN" sz="2200" b="1" dirty="0"/>
              <a:t>public</a:t>
            </a:r>
            <a:r>
              <a:rPr lang="zh-CN" altLang="zh-CN" sz="2200" b="1" dirty="0"/>
              <a:t>、</a:t>
            </a:r>
            <a:r>
              <a:rPr lang="en-US" altLang="zh-CN" sz="2200" b="1" dirty="0"/>
              <a:t>private</a:t>
            </a:r>
            <a:r>
              <a:rPr lang="zh-CN" altLang="zh-CN" sz="2200" b="1" dirty="0"/>
              <a:t>和</a:t>
            </a:r>
            <a:r>
              <a:rPr lang="en-US" altLang="zh-CN" sz="2200" b="1" dirty="0"/>
              <a:t>protected</a:t>
            </a:r>
            <a:r>
              <a:rPr lang="zh-CN" altLang="zh-CN" sz="2200" b="1" dirty="0"/>
              <a:t>访问权限的限制，相互之间可以直接访问。</a:t>
            </a:r>
            <a:endParaRPr lang="en-US" altLang="zh-CN" sz="2200" b="1" dirty="0"/>
          </a:p>
          <a:p>
            <a:pPr marL="400050" lvl="1" indent="0" eaLnBrk="1" hangingPunct="1">
              <a:buNone/>
            </a:pPr>
            <a:r>
              <a:rPr lang="zh-CN" altLang="en-US" sz="2400" b="1" dirty="0" smtClean="0">
                <a:solidFill>
                  <a:srgbClr val="FF0000"/>
                </a:solidFill>
              </a:rPr>
              <a:t>（</a:t>
            </a:r>
            <a:r>
              <a:rPr lang="en-US" altLang="zh-CN" sz="2400" b="1" dirty="0" smtClean="0">
                <a:solidFill>
                  <a:srgbClr val="FF0000"/>
                </a:solidFill>
              </a:rPr>
              <a:t>2</a:t>
            </a:r>
            <a:r>
              <a:rPr lang="zh-CN" altLang="en-US" sz="2400" b="1" dirty="0" smtClean="0">
                <a:solidFill>
                  <a:srgbClr val="FF0000"/>
                </a:solidFill>
              </a:rPr>
              <a:t>）访问</a:t>
            </a:r>
            <a:r>
              <a:rPr lang="zh-CN" altLang="en-US" sz="2400" b="1" dirty="0">
                <a:solidFill>
                  <a:srgbClr val="FF0000"/>
                </a:solidFill>
              </a:rPr>
              <a:t>权限控制</a:t>
            </a:r>
            <a:endParaRPr lang="en-US" altLang="zh-CN" sz="2400" b="1" dirty="0">
              <a:solidFill>
                <a:srgbClr val="FF0000"/>
              </a:solidFill>
            </a:endParaRPr>
          </a:p>
          <a:p>
            <a:pPr lvl="2" indent="-342900" eaLnBrk="1" hangingPunct="1"/>
            <a:r>
              <a:rPr lang="en-US" altLang="zh-CN" sz="2200" b="1" dirty="0"/>
              <a:t>class</a:t>
            </a:r>
            <a:r>
              <a:rPr lang="zh-CN" altLang="zh-CN" sz="2200" b="1" dirty="0"/>
              <a:t>声明中的访问限定符</a:t>
            </a:r>
            <a:r>
              <a:rPr lang="en-US" altLang="zh-CN" sz="2200" b="1" dirty="0"/>
              <a:t>private</a:t>
            </a:r>
            <a:r>
              <a:rPr lang="zh-CN" altLang="zh-CN" sz="2200" b="1" dirty="0"/>
              <a:t>、</a:t>
            </a:r>
            <a:r>
              <a:rPr lang="en-US" altLang="zh-CN" sz="2200" b="1" dirty="0"/>
              <a:t>public</a:t>
            </a:r>
            <a:r>
              <a:rPr lang="zh-CN" altLang="zh-CN" sz="2200" b="1" dirty="0"/>
              <a:t>、</a:t>
            </a:r>
            <a:r>
              <a:rPr lang="en-US" altLang="zh-CN" sz="2200" b="1" dirty="0" smtClean="0"/>
              <a:t>protected</a:t>
            </a:r>
            <a:r>
              <a:rPr lang="zh-CN" altLang="en-US" sz="2200" b="1" dirty="0" smtClean="0"/>
              <a:t>的</a:t>
            </a:r>
            <a:r>
              <a:rPr lang="zh-CN" altLang="zh-CN" sz="2200" b="1" dirty="0" smtClean="0"/>
              <a:t>出现</a:t>
            </a:r>
            <a:r>
              <a:rPr lang="zh-CN" altLang="zh-CN" sz="2200" b="1" dirty="0"/>
              <a:t>次数没有限制</a:t>
            </a:r>
            <a:r>
              <a:rPr lang="zh-CN" altLang="en-US" sz="2200" b="1" dirty="0"/>
              <a:t>，也</a:t>
            </a:r>
            <a:r>
              <a:rPr lang="zh-CN" altLang="zh-CN" sz="2200" b="1" dirty="0"/>
              <a:t>没有先后次序之分</a:t>
            </a:r>
            <a:r>
              <a:rPr lang="zh-CN" altLang="en-US" sz="2200" b="1" dirty="0"/>
              <a:t>。</a:t>
            </a:r>
            <a:endParaRPr lang="en-US" altLang="zh-CN" sz="2200" b="1" dirty="0"/>
          </a:p>
          <a:p>
            <a:pPr lvl="2" indent="-342900" eaLnBrk="1" hangingPunct="1"/>
            <a:r>
              <a:rPr lang="zh-CN" altLang="zh-CN" sz="2200" b="1" dirty="0"/>
              <a:t>方便用户了解类的可访问接口</a:t>
            </a:r>
            <a:r>
              <a:rPr lang="zh-CN" altLang="en-US" sz="2200" b="1" dirty="0"/>
              <a:t>，</a:t>
            </a:r>
            <a:r>
              <a:rPr lang="zh-CN" altLang="zh-CN" sz="2200" b="1" dirty="0"/>
              <a:t>通常将</a:t>
            </a:r>
            <a:r>
              <a:rPr lang="en-US" altLang="zh-CN" sz="2200" b="1" dirty="0"/>
              <a:t>public</a:t>
            </a:r>
            <a:r>
              <a:rPr lang="zh-CN" altLang="zh-CN" sz="2200" b="1" dirty="0"/>
              <a:t>成员放在前面，</a:t>
            </a:r>
            <a:r>
              <a:rPr lang="en-US" altLang="zh-CN" sz="2200" b="1" dirty="0"/>
              <a:t>private</a:t>
            </a:r>
            <a:r>
              <a:rPr lang="zh-CN" altLang="zh-CN" sz="2200" b="1" dirty="0"/>
              <a:t>成员的声明放在类的后面。</a:t>
            </a:r>
            <a:endParaRPr lang="en-US" altLang="zh-CN" sz="2200" b="1" dirty="0"/>
          </a:p>
          <a:p>
            <a:pPr marL="0" indent="0" eaLnBrk="1" hangingPunct="1">
              <a:buNone/>
            </a:pPr>
            <a:endParaRPr lang="zh-CN" altLang="en-US" sz="2400" b="1" dirty="0"/>
          </a:p>
        </p:txBody>
      </p:sp>
      <p:sp>
        <p:nvSpPr>
          <p:cNvPr id="6"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zh-CN"/>
            </a:defPPr>
            <a:lvl1pPr algn="ctr" eaLnBrk="1" hangingPunct="1">
              <a:defRPr sz="36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3.2.2  class</a:t>
            </a:r>
            <a:endParaRPr lang="zh-CN" altLang="zh-CN" dirty="0"/>
          </a:p>
        </p:txBody>
      </p:sp>
    </p:spTree>
    <p:extLst>
      <p:ext uri="{BB962C8B-B14F-4D97-AF65-F5344CB8AC3E}">
        <p14:creationId xmlns:p14="http://schemas.microsoft.com/office/powerpoint/2010/main" val="38931076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46930" y="1124744"/>
            <a:ext cx="8374239" cy="3960440"/>
          </a:xfrm>
          <a:noFill/>
        </p:spPr>
        <p:txBody>
          <a:bodyPr/>
          <a:lstStyle/>
          <a:p>
            <a:pPr marL="0" indent="0" eaLnBrk="1" hangingPunct="1">
              <a:buNone/>
            </a:pPr>
            <a:r>
              <a:rPr lang="zh-CN" altLang="en-US" sz="2400" b="1" dirty="0" smtClean="0">
                <a:solidFill>
                  <a:srgbClr val="FF0000"/>
                </a:solidFill>
              </a:rPr>
              <a:t>（</a:t>
            </a:r>
            <a:r>
              <a:rPr lang="en-US" altLang="zh-CN" sz="2400" b="1" dirty="0" smtClean="0">
                <a:solidFill>
                  <a:srgbClr val="FF0000"/>
                </a:solidFill>
              </a:rPr>
              <a:t>3</a:t>
            </a:r>
            <a:r>
              <a:rPr lang="zh-CN" altLang="en-US" sz="2400" b="1" dirty="0" smtClean="0">
                <a:solidFill>
                  <a:srgbClr val="FF0000"/>
                </a:solidFill>
              </a:rPr>
              <a:t>）</a:t>
            </a:r>
            <a:r>
              <a:rPr lang="en-US" altLang="zh-CN" sz="2400" b="1" dirty="0" smtClean="0">
                <a:solidFill>
                  <a:srgbClr val="FF0000"/>
                </a:solidFill>
              </a:rPr>
              <a:t>Class</a:t>
            </a:r>
            <a:r>
              <a:rPr lang="zh-CN" altLang="en-US" sz="2400" b="1" dirty="0">
                <a:solidFill>
                  <a:srgbClr val="FF0000"/>
                </a:solidFill>
              </a:rPr>
              <a:t>和</a:t>
            </a:r>
            <a:r>
              <a:rPr lang="en-US" altLang="zh-CN" sz="2400" b="1" dirty="0" err="1">
                <a:solidFill>
                  <a:srgbClr val="FF0000"/>
                </a:solidFill>
              </a:rPr>
              <a:t>struct</a:t>
            </a:r>
            <a:r>
              <a:rPr lang="zh-CN" altLang="en-US" sz="2400" b="1" dirty="0">
                <a:solidFill>
                  <a:srgbClr val="FF0000"/>
                </a:solidFill>
              </a:rPr>
              <a:t>的区别</a:t>
            </a:r>
            <a:endParaRPr lang="en-US" altLang="zh-CN" sz="2400" b="1" dirty="0">
              <a:solidFill>
                <a:srgbClr val="FF0000"/>
              </a:solidFill>
            </a:endParaRPr>
          </a:p>
          <a:p>
            <a:pPr marL="857250" lvl="1" indent="-457200" eaLnBrk="1" hangingPunct="1"/>
            <a:r>
              <a:rPr lang="en-US" altLang="zh-CN" sz="2400" b="1" dirty="0" err="1"/>
              <a:t>struct</a:t>
            </a:r>
            <a:r>
              <a:rPr lang="zh-CN" altLang="zh-CN" sz="2400" b="1" dirty="0"/>
              <a:t>也是一种类，与</a:t>
            </a:r>
            <a:r>
              <a:rPr lang="en-US" altLang="zh-CN" sz="2400" b="1" dirty="0"/>
              <a:t>class</a:t>
            </a:r>
            <a:r>
              <a:rPr lang="zh-CN" altLang="zh-CN" sz="2400" b="1" dirty="0"/>
              <a:t>具有相同的功能，用法也相同</a:t>
            </a:r>
            <a:r>
              <a:rPr lang="zh-CN" altLang="en-US" sz="2400" b="1" dirty="0"/>
              <a:t>。</a:t>
            </a:r>
            <a:endParaRPr lang="en-US" altLang="zh-CN" sz="2400" b="1" dirty="0"/>
          </a:p>
          <a:p>
            <a:pPr marL="857250" lvl="1" indent="-457200" eaLnBrk="1" hangingPunct="1"/>
            <a:r>
              <a:rPr lang="zh-CN" altLang="en-US" sz="2400" b="1" dirty="0"/>
              <a:t>两者</a:t>
            </a:r>
            <a:r>
              <a:rPr lang="zh-CN" altLang="zh-CN" sz="2400" b="1" dirty="0"/>
              <a:t>唯一的区别是，在没有指定成员的访问权限时，</a:t>
            </a:r>
            <a:r>
              <a:rPr lang="en-US" altLang="zh-CN" sz="2400" b="1" dirty="0" err="1">
                <a:solidFill>
                  <a:srgbClr val="0000CC"/>
                </a:solidFill>
              </a:rPr>
              <a:t>struct</a:t>
            </a:r>
            <a:r>
              <a:rPr lang="zh-CN" altLang="zh-CN" sz="2400" b="1" dirty="0">
                <a:solidFill>
                  <a:srgbClr val="0000CC"/>
                </a:solidFill>
              </a:rPr>
              <a:t>中的成员具有</a:t>
            </a:r>
            <a:r>
              <a:rPr lang="en-US" altLang="zh-CN" sz="2400" b="1" dirty="0">
                <a:solidFill>
                  <a:srgbClr val="0000CC"/>
                </a:solidFill>
              </a:rPr>
              <a:t>public</a:t>
            </a:r>
            <a:r>
              <a:rPr lang="zh-CN" altLang="zh-CN" sz="2400" b="1" dirty="0">
                <a:solidFill>
                  <a:srgbClr val="0000CC"/>
                </a:solidFill>
              </a:rPr>
              <a:t>权限，而</a:t>
            </a:r>
            <a:r>
              <a:rPr lang="en-US" altLang="zh-CN" sz="2400" b="1" dirty="0">
                <a:solidFill>
                  <a:srgbClr val="0000CC"/>
                </a:solidFill>
              </a:rPr>
              <a:t>class</a:t>
            </a:r>
            <a:r>
              <a:rPr lang="zh-CN" altLang="zh-CN" sz="2400" b="1" dirty="0">
                <a:solidFill>
                  <a:srgbClr val="0000CC"/>
                </a:solidFill>
              </a:rPr>
              <a:t>中的成员则具有</a:t>
            </a:r>
            <a:r>
              <a:rPr lang="en-US" altLang="zh-CN" sz="2400" b="1" dirty="0">
                <a:solidFill>
                  <a:srgbClr val="0000CC"/>
                </a:solidFill>
              </a:rPr>
              <a:t>private</a:t>
            </a:r>
            <a:r>
              <a:rPr lang="zh-CN" altLang="zh-CN" sz="2400" b="1" dirty="0">
                <a:solidFill>
                  <a:srgbClr val="0000CC"/>
                </a:solidFill>
              </a:rPr>
              <a:t>权限</a:t>
            </a:r>
            <a:r>
              <a:rPr lang="zh-CN" altLang="zh-CN" sz="2400" b="1" dirty="0"/>
              <a:t>。</a:t>
            </a:r>
            <a:endParaRPr lang="en-US" altLang="zh-CN" sz="2400" b="1" dirty="0"/>
          </a:p>
          <a:p>
            <a:pPr marL="857250" lvl="1" indent="-457200" eaLnBrk="1" hangingPunct="1"/>
            <a:r>
              <a:rPr lang="zh-CN" altLang="en-US" sz="2400" b="1" dirty="0"/>
              <a:t>在实际应用中，为兼容</a:t>
            </a:r>
            <a:r>
              <a:rPr lang="en-US" altLang="zh-CN" sz="2400" b="1" dirty="0"/>
              <a:t>C</a:t>
            </a:r>
            <a:r>
              <a:rPr lang="zh-CN" altLang="en-US" sz="2400" b="1" dirty="0"/>
              <a:t>程序的编程特征，常用</a:t>
            </a:r>
            <a:r>
              <a:rPr lang="en-US" altLang="zh-CN" sz="2400" b="1" dirty="0" err="1"/>
              <a:t>struct</a:t>
            </a:r>
            <a:r>
              <a:rPr lang="zh-CN" altLang="en-US" sz="2400" b="1" dirty="0"/>
              <a:t>设计只有数据成员的结构，用</a:t>
            </a:r>
            <a:r>
              <a:rPr lang="en-US" altLang="zh-CN" sz="2400" b="1" dirty="0"/>
              <a:t>class</a:t>
            </a:r>
            <a:r>
              <a:rPr lang="zh-CN" altLang="en-US" sz="2400" b="1" dirty="0"/>
              <a:t>设计既用数据成员，也有成员函数的类。</a:t>
            </a:r>
          </a:p>
        </p:txBody>
      </p:sp>
      <p:sp>
        <p:nvSpPr>
          <p:cNvPr id="6"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zh-CN"/>
            </a:defPPr>
            <a:lvl1pPr algn="ctr" eaLnBrk="1" hangingPunct="1">
              <a:defRPr sz="36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3.2.2  class</a:t>
            </a:r>
            <a:endParaRPr lang="zh-CN" altLang="zh-CN" dirty="0"/>
          </a:p>
        </p:txBody>
      </p:sp>
    </p:spTree>
    <p:extLst>
      <p:ext uri="{BB962C8B-B14F-4D97-AF65-F5344CB8AC3E}">
        <p14:creationId xmlns:p14="http://schemas.microsoft.com/office/powerpoint/2010/main" val="1567140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3.1  </a:t>
            </a:r>
            <a:r>
              <a:rPr lang="zh-CN" altLang="zh-CN" sz="3600" b="1" dirty="0">
                <a:solidFill>
                  <a:srgbClr val="C00000"/>
                </a:solidFill>
              </a:rPr>
              <a:t>类的抽象与封装</a:t>
            </a:r>
            <a:endParaRPr lang="zh-CN" altLang="en-US" sz="3600" b="1" dirty="0">
              <a:solidFill>
                <a:srgbClr val="C00000"/>
              </a:solidFill>
            </a:endParaRPr>
          </a:p>
        </p:txBody>
      </p:sp>
      <p:sp>
        <p:nvSpPr>
          <p:cNvPr id="3" name="内容占位符 2"/>
          <p:cNvSpPr>
            <a:spLocks noGrp="1"/>
          </p:cNvSpPr>
          <p:nvPr>
            <p:ph idx="1"/>
          </p:nvPr>
        </p:nvSpPr>
        <p:spPr>
          <a:xfrm>
            <a:off x="260394" y="1124744"/>
            <a:ext cx="8623212" cy="4032448"/>
          </a:xfrm>
        </p:spPr>
        <p:txBody>
          <a:bodyPr/>
          <a:lstStyle/>
          <a:p>
            <a:pPr marL="0" indent="0">
              <a:spcBef>
                <a:spcPts val="1200"/>
              </a:spcBef>
              <a:buNone/>
            </a:pPr>
            <a:r>
              <a:rPr lang="en-US" altLang="zh-CN" sz="2400" b="1" dirty="0" smtClean="0">
                <a:solidFill>
                  <a:srgbClr val="0000CC"/>
                </a:solidFill>
              </a:rPr>
              <a:t>1. ADT</a:t>
            </a:r>
            <a:r>
              <a:rPr lang="zh-CN" altLang="en-US" sz="2400" b="1" dirty="0">
                <a:solidFill>
                  <a:srgbClr val="0000CC"/>
                </a:solidFill>
              </a:rPr>
              <a:t>的概念</a:t>
            </a:r>
            <a:endParaRPr lang="en-US" altLang="zh-CN" sz="2400" b="1" dirty="0">
              <a:solidFill>
                <a:srgbClr val="0000CC"/>
              </a:solidFill>
            </a:endParaRPr>
          </a:p>
          <a:p>
            <a:pPr lvl="1">
              <a:spcBef>
                <a:spcPts val="1200"/>
              </a:spcBef>
            </a:pPr>
            <a:r>
              <a:rPr lang="en-US" altLang="zh-CN" sz="2200" b="1" dirty="0"/>
              <a:t>ADT</a:t>
            </a:r>
            <a:r>
              <a:rPr lang="zh-CN" altLang="zh-CN" sz="2200" b="1" dirty="0"/>
              <a:t>（</a:t>
            </a:r>
            <a:r>
              <a:rPr lang="en-US" altLang="zh-CN" sz="2200" b="1" dirty="0"/>
              <a:t>Abstract Data Type</a:t>
            </a:r>
            <a:r>
              <a:rPr lang="zh-CN" altLang="zh-CN" sz="2200" b="1" dirty="0"/>
              <a:t>）</a:t>
            </a:r>
            <a:r>
              <a:rPr lang="en-US" altLang="zh-CN" sz="2200" b="1" dirty="0"/>
              <a:t> </a:t>
            </a:r>
            <a:r>
              <a:rPr lang="zh-CN" altLang="zh-CN" sz="2200" b="1" dirty="0"/>
              <a:t>是指由用户定义，用以</a:t>
            </a:r>
            <a:r>
              <a:rPr lang="zh-CN" altLang="en-US" sz="2200" b="1" dirty="0">
                <a:solidFill>
                  <a:srgbClr val="FF0000"/>
                </a:solidFill>
              </a:rPr>
              <a:t>描述</a:t>
            </a:r>
            <a:r>
              <a:rPr lang="zh-CN" altLang="zh-CN" sz="2200" b="1" dirty="0">
                <a:solidFill>
                  <a:srgbClr val="FF0000"/>
                </a:solidFill>
              </a:rPr>
              <a:t>应用问题的数据模型</a:t>
            </a:r>
            <a:r>
              <a:rPr lang="zh-CN" altLang="zh-CN" sz="2200" b="1" dirty="0"/>
              <a:t>，它常由基本数据类型（如</a:t>
            </a:r>
            <a:r>
              <a:rPr lang="en-US" altLang="zh-CN" sz="2200" b="1" dirty="0" err="1"/>
              <a:t>int</a:t>
            </a:r>
            <a:r>
              <a:rPr lang="zh-CN" altLang="zh-CN" sz="2200" b="1" dirty="0"/>
              <a:t>，</a:t>
            </a:r>
            <a:r>
              <a:rPr lang="en-US" altLang="zh-CN" sz="2200" b="1" dirty="0"/>
              <a:t>char</a:t>
            </a:r>
            <a:r>
              <a:rPr lang="zh-CN" altLang="zh-CN" sz="2200" b="1" dirty="0"/>
              <a:t>，</a:t>
            </a:r>
            <a:r>
              <a:rPr lang="en-US" altLang="zh-CN" sz="2200" b="1" dirty="0"/>
              <a:t>double</a:t>
            </a:r>
            <a:r>
              <a:rPr lang="zh-CN" altLang="zh-CN" sz="2200" b="1" dirty="0"/>
              <a:t>等）</a:t>
            </a:r>
            <a:r>
              <a:rPr lang="zh-CN" altLang="en-US" sz="2200" b="1" dirty="0">
                <a:solidFill>
                  <a:srgbClr val="FF0000"/>
                </a:solidFill>
              </a:rPr>
              <a:t>组合而</a:t>
            </a:r>
            <a:r>
              <a:rPr lang="zh-CN" altLang="zh-CN" sz="2200" b="1" dirty="0">
                <a:solidFill>
                  <a:srgbClr val="FF0000"/>
                </a:solidFill>
              </a:rPr>
              <a:t>成</a:t>
            </a:r>
            <a:r>
              <a:rPr lang="zh-CN" altLang="zh-CN" sz="2200" b="1" dirty="0"/>
              <a:t>，并包括一组服务（即实现特定功能的函数），常称之为</a:t>
            </a:r>
            <a:r>
              <a:rPr lang="en-US" altLang="zh-CN" sz="2200" b="1" dirty="0"/>
              <a:t>ADT</a:t>
            </a:r>
            <a:r>
              <a:rPr lang="zh-CN" altLang="zh-CN" sz="2200" b="1" dirty="0"/>
              <a:t>的接口。</a:t>
            </a:r>
            <a:endParaRPr lang="en-US" altLang="zh-CN" sz="2200" b="1" dirty="0"/>
          </a:p>
          <a:p>
            <a:pPr marL="0" indent="0">
              <a:spcBef>
                <a:spcPts val="1200"/>
              </a:spcBef>
              <a:buNone/>
            </a:pPr>
            <a:r>
              <a:rPr lang="en-US" altLang="zh-CN" sz="2400" b="1" dirty="0" smtClean="0">
                <a:solidFill>
                  <a:srgbClr val="0000CC"/>
                </a:solidFill>
              </a:rPr>
              <a:t>2. </a:t>
            </a:r>
            <a:r>
              <a:rPr lang="zh-CN" altLang="en-US" sz="2400" b="1" dirty="0" smtClean="0">
                <a:solidFill>
                  <a:srgbClr val="0000CC"/>
                </a:solidFill>
              </a:rPr>
              <a:t>面向对象程序设计</a:t>
            </a:r>
            <a:r>
              <a:rPr lang="zh-CN" altLang="en-US" sz="2400" b="1" dirty="0">
                <a:solidFill>
                  <a:srgbClr val="0000CC"/>
                </a:solidFill>
              </a:rPr>
              <a:t>的主要任务</a:t>
            </a:r>
            <a:endParaRPr lang="en-US" altLang="zh-CN" sz="2400" b="1" dirty="0">
              <a:solidFill>
                <a:srgbClr val="0000CC"/>
              </a:solidFill>
            </a:endParaRPr>
          </a:p>
          <a:p>
            <a:pPr lvl="1">
              <a:spcBef>
                <a:spcPts val="1200"/>
              </a:spcBef>
            </a:pPr>
            <a:r>
              <a:rPr lang="zh-CN" altLang="zh-CN" sz="2200" b="1" dirty="0" smtClean="0"/>
              <a:t>对</a:t>
            </a:r>
            <a:r>
              <a:rPr lang="zh-CN" altLang="zh-CN" sz="2200" b="1" dirty="0"/>
              <a:t>求解问题域中的各类事物进行数据抽象，然后把它封装成对应的</a:t>
            </a:r>
            <a:r>
              <a:rPr lang="en-US" altLang="zh-CN" sz="2200" b="1" dirty="0"/>
              <a:t>ADT——</a:t>
            </a:r>
            <a:r>
              <a:rPr lang="zh-CN" altLang="zh-CN" sz="2200" b="1" dirty="0">
                <a:solidFill>
                  <a:srgbClr val="FF0000"/>
                </a:solidFill>
              </a:rPr>
              <a:t>类</a:t>
            </a:r>
            <a:r>
              <a:rPr lang="zh-CN" altLang="zh-CN" sz="2200" b="1" dirty="0"/>
              <a:t>。</a:t>
            </a:r>
            <a:endParaRPr lang="zh-CN" altLang="en-US" sz="2200" b="1" dirty="0"/>
          </a:p>
        </p:txBody>
      </p:sp>
    </p:spTree>
    <p:extLst>
      <p:ext uri="{BB962C8B-B14F-4D97-AF65-F5344CB8AC3E}">
        <p14:creationId xmlns:p14="http://schemas.microsoft.com/office/powerpoint/2010/main" val="193873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214542" y="3131908"/>
            <a:ext cx="5040560" cy="3181032"/>
          </a:xfrm>
          <a:noFill/>
        </p:spPr>
        <p:txBody>
          <a:bodyPr/>
          <a:lstStyle/>
          <a:p>
            <a:pPr marL="0" indent="0">
              <a:spcBef>
                <a:spcPct val="0"/>
              </a:spcBef>
              <a:buNone/>
            </a:pPr>
            <a:r>
              <a:rPr lang="zh-CN" altLang="zh-CN" sz="2400" b="1" kern="1200" dirty="0">
                <a:solidFill>
                  <a:srgbClr val="FF0000"/>
                </a:solidFill>
                <a:latin typeface="Arial" panose="020B0604020202020204" pitchFamily="34" charset="0"/>
                <a:ea typeface="宋体" panose="02010600030101010101" pitchFamily="2" charset="-122"/>
              </a:rPr>
              <a:t>（</a:t>
            </a:r>
            <a:r>
              <a:rPr lang="en-US" altLang="zh-CN" sz="2400" b="1" kern="1200" dirty="0">
                <a:solidFill>
                  <a:srgbClr val="FF0000"/>
                </a:solidFill>
                <a:latin typeface="Arial" panose="020B0604020202020204" pitchFamily="34" charset="0"/>
                <a:ea typeface="宋体" panose="02010600030101010101" pitchFamily="2" charset="-122"/>
              </a:rPr>
              <a:t>2</a:t>
            </a:r>
            <a:r>
              <a:rPr lang="zh-CN" altLang="zh-CN" sz="2400" b="1" kern="1200" dirty="0">
                <a:solidFill>
                  <a:srgbClr val="FF0000"/>
                </a:solidFill>
                <a:latin typeface="Arial" panose="020B0604020202020204" pitchFamily="34" charset="0"/>
                <a:ea typeface="宋体" panose="02010600030101010101" pitchFamily="2" charset="-122"/>
              </a:rPr>
              <a:t>）数据抽象</a:t>
            </a:r>
          </a:p>
          <a:p>
            <a:pPr lvl="1"/>
            <a:r>
              <a:rPr lang="zh-CN" altLang="zh-CN" sz="2200" b="1" dirty="0"/>
              <a:t>出于信息隐藏目的，将复数实部、虚部设置为</a:t>
            </a:r>
            <a:r>
              <a:rPr lang="en-US" altLang="zh-CN" sz="2200" b="1" dirty="0"/>
              <a:t>double</a:t>
            </a:r>
            <a:r>
              <a:rPr lang="zh-CN" altLang="zh-CN" sz="2200" b="1" dirty="0"/>
              <a:t>类型的私有</a:t>
            </a:r>
            <a:r>
              <a:rPr lang="zh-CN" altLang="zh-CN" sz="2200" b="1" dirty="0" smtClean="0"/>
              <a:t>成员</a:t>
            </a:r>
            <a:r>
              <a:rPr lang="zh-CN" altLang="en-US" sz="2200" b="1" dirty="0" smtClean="0"/>
              <a:t>。</a:t>
            </a:r>
            <a:endParaRPr lang="en-US" altLang="zh-CN" sz="2200" b="1" dirty="0"/>
          </a:p>
          <a:p>
            <a:pPr lvl="1"/>
            <a:r>
              <a:rPr lang="zh-CN" altLang="zh-CN" sz="2200" b="1" dirty="0"/>
              <a:t>设置输入、修改、显示它们的接口函数</a:t>
            </a:r>
            <a:r>
              <a:rPr lang="en-US" altLang="zh-CN" sz="2200" b="1" dirty="0" err="1"/>
              <a:t>inputData</a:t>
            </a:r>
            <a:r>
              <a:rPr lang="zh-CN" altLang="zh-CN" sz="2200" b="1" dirty="0"/>
              <a:t>，</a:t>
            </a:r>
            <a:r>
              <a:rPr lang="en-US" altLang="zh-CN" sz="2200" b="1" dirty="0" err="1"/>
              <a:t>setReal</a:t>
            </a:r>
            <a:r>
              <a:rPr lang="zh-CN" altLang="zh-CN" sz="2200" b="1" dirty="0"/>
              <a:t>，</a:t>
            </a:r>
            <a:r>
              <a:rPr lang="en-US" altLang="zh-CN" sz="2200" b="1" dirty="0" err="1"/>
              <a:t>setImage</a:t>
            </a:r>
            <a:r>
              <a:rPr lang="zh-CN" altLang="zh-CN" sz="2200" b="1" dirty="0"/>
              <a:t>，</a:t>
            </a:r>
            <a:r>
              <a:rPr lang="en-US" altLang="zh-CN" sz="2200" b="1" dirty="0"/>
              <a:t>display</a:t>
            </a:r>
            <a:r>
              <a:rPr lang="zh-CN" altLang="en-US" sz="2200" b="1" dirty="0"/>
              <a:t>。</a:t>
            </a:r>
            <a:endParaRPr lang="en-US" altLang="zh-CN" sz="2200" b="1" dirty="0"/>
          </a:p>
          <a:p>
            <a:pPr lvl="1"/>
            <a:r>
              <a:rPr lang="zh-CN" altLang="en-US" sz="2200" b="1" dirty="0"/>
              <a:t>数据抽象结果如图所示。</a:t>
            </a:r>
            <a:endParaRPr lang="zh-CN" altLang="zh-CN" sz="2200" b="1" dirty="0"/>
          </a:p>
          <a:p>
            <a:pPr marL="0" indent="0" eaLnBrk="1" hangingPunct="1">
              <a:buNone/>
            </a:pPr>
            <a:endParaRPr lang="zh-CN" altLang="en-US" sz="2400" b="1" dirty="0"/>
          </a:p>
        </p:txBody>
      </p:sp>
      <p:sp>
        <p:nvSpPr>
          <p:cNvPr id="6"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zh-CN"/>
            </a:defPPr>
            <a:lvl1pPr algn="ctr" eaLnBrk="1" hangingPunct="1">
              <a:defRPr sz="36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3.2.2  class</a:t>
            </a:r>
            <a:endParaRPr lang="zh-CN"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229" y="3356992"/>
            <a:ext cx="3394243" cy="3186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34150" y="975751"/>
            <a:ext cx="8586322" cy="1877437"/>
          </a:xfrm>
          <a:prstGeom prst="rect">
            <a:avLst/>
          </a:prstGeom>
        </p:spPr>
        <p:txBody>
          <a:bodyPr wrap="square">
            <a:spAutoFit/>
          </a:bodyPr>
          <a:lstStyle/>
          <a:p>
            <a:pPr marL="0" indent="0" eaLnBrk="1" hangingPunct="1">
              <a:buNone/>
            </a:pPr>
            <a:r>
              <a:rPr lang="zh-CN" altLang="zh-CN" sz="2400" b="1" dirty="0">
                <a:solidFill>
                  <a:srgbClr val="0000CC"/>
                </a:solidFill>
              </a:rPr>
              <a:t>【例</a:t>
            </a:r>
            <a:r>
              <a:rPr lang="en-US" altLang="zh-CN" sz="2400" b="1" dirty="0">
                <a:solidFill>
                  <a:srgbClr val="0000CC"/>
                </a:solidFill>
              </a:rPr>
              <a:t>3-4</a:t>
            </a:r>
            <a:r>
              <a:rPr lang="zh-CN" altLang="zh-CN" sz="2400" b="1" dirty="0">
                <a:solidFill>
                  <a:srgbClr val="0000CC"/>
                </a:solidFill>
              </a:rPr>
              <a:t>】 设计复数类</a:t>
            </a:r>
            <a:r>
              <a:rPr lang="en-US" altLang="zh-CN" sz="2400" b="1" dirty="0">
                <a:solidFill>
                  <a:srgbClr val="0000CC"/>
                </a:solidFill>
              </a:rPr>
              <a:t>Complex</a:t>
            </a:r>
            <a:r>
              <a:rPr lang="zh-CN" altLang="zh-CN" sz="2400" b="1" dirty="0">
                <a:solidFill>
                  <a:srgbClr val="0000CC"/>
                </a:solidFill>
              </a:rPr>
              <a:t>，提供复数的修改、输入和显示功能</a:t>
            </a:r>
            <a:r>
              <a:rPr lang="zh-CN" altLang="en-US" sz="2400" b="1" dirty="0">
                <a:solidFill>
                  <a:srgbClr val="0000CC"/>
                </a:solidFill>
              </a:rPr>
              <a:t>。</a:t>
            </a:r>
            <a:endParaRPr lang="en-US" altLang="zh-CN" sz="2400" b="1" dirty="0">
              <a:solidFill>
                <a:srgbClr val="0000CC"/>
              </a:solidFill>
            </a:endParaRPr>
          </a:p>
          <a:p>
            <a:pPr marL="0" indent="0">
              <a:buNone/>
            </a:pPr>
            <a:r>
              <a:rPr lang="zh-CN" altLang="zh-CN" sz="2400" b="1" dirty="0">
                <a:solidFill>
                  <a:srgbClr val="FF0000"/>
                </a:solidFill>
              </a:rPr>
              <a:t>（</a:t>
            </a:r>
            <a:r>
              <a:rPr lang="en-US" altLang="zh-CN" sz="2400" b="1" dirty="0">
                <a:solidFill>
                  <a:srgbClr val="FF0000"/>
                </a:solidFill>
              </a:rPr>
              <a:t>1</a:t>
            </a:r>
            <a:r>
              <a:rPr lang="zh-CN" altLang="zh-CN" sz="2400" b="1" dirty="0">
                <a:solidFill>
                  <a:srgbClr val="FF0000"/>
                </a:solidFill>
              </a:rPr>
              <a:t>）问题分析</a:t>
            </a:r>
          </a:p>
          <a:p>
            <a:pPr lvl="1"/>
            <a:r>
              <a:rPr lang="zh-CN" altLang="zh-CN" sz="2200" b="1" dirty="0"/>
              <a:t>复数由实部和虚部组成，能够进行加、减、乘、除等数学运算，但本问题并未要求实现这些功能，因此忽略这些运算。</a:t>
            </a:r>
            <a:endParaRPr lang="en-US" altLang="zh-CN" sz="2200" b="1" dirty="0"/>
          </a:p>
        </p:txBody>
      </p:sp>
    </p:spTree>
    <p:extLst>
      <p:ext uri="{BB962C8B-B14F-4D97-AF65-F5344CB8AC3E}">
        <p14:creationId xmlns:p14="http://schemas.microsoft.com/office/powerpoint/2010/main" val="3064318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3">
                                            <p:txEl>
                                              <p:pRg st="0" end="0"/>
                                            </p:txEl>
                                          </p:spTgt>
                                        </p:tgtEl>
                                        <p:attrNameLst>
                                          <p:attrName>style.visibility</p:attrName>
                                        </p:attrNameLst>
                                      </p:cBhvr>
                                      <p:to>
                                        <p:strVal val="visible"/>
                                      </p:to>
                                    </p:set>
                                    <p:anim calcmode="lin" valueType="num">
                                      <p:cBhvr additive="base">
                                        <p:cTn id="19"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xEl>
                                              <p:pRg st="1" end="1"/>
                                            </p:txEl>
                                          </p:spTgt>
                                        </p:tgtEl>
                                        <p:attrNameLst>
                                          <p:attrName>style.visibility</p:attrName>
                                        </p:attrNameLst>
                                      </p:cBhvr>
                                      <p:to>
                                        <p:strVal val="visible"/>
                                      </p:to>
                                    </p:set>
                                    <p:anim calcmode="lin" valueType="num">
                                      <p:cBhvr additive="base">
                                        <p:cTn id="25"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123">
                                            <p:txEl>
                                              <p:pRg st="2" end="2"/>
                                            </p:txEl>
                                          </p:spTgt>
                                        </p:tgtEl>
                                        <p:attrNameLst>
                                          <p:attrName>style.visibility</p:attrName>
                                        </p:attrNameLst>
                                      </p:cBhvr>
                                      <p:to>
                                        <p:strVal val="visible"/>
                                      </p:to>
                                    </p:set>
                                    <p:anim calcmode="lin" valueType="num">
                                      <p:cBhvr additive="base">
                                        <p:cTn id="31"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23">
                                            <p:txEl>
                                              <p:pRg st="3" end="3"/>
                                            </p:txEl>
                                          </p:spTgt>
                                        </p:tgtEl>
                                        <p:attrNameLst>
                                          <p:attrName>style.visibility</p:attrName>
                                        </p:attrNameLst>
                                      </p:cBhvr>
                                      <p:to>
                                        <p:strVal val="visible"/>
                                      </p:to>
                                    </p:set>
                                    <p:anim calcmode="lin" valueType="num">
                                      <p:cBhvr additive="base">
                                        <p:cTn id="37"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anim calcmode="lin" valueType="num">
                                      <p:cBhvr additive="base">
                                        <p:cTn id="41" dur="500" fill="hold"/>
                                        <p:tgtEl>
                                          <p:spTgt spid="1026"/>
                                        </p:tgtEl>
                                        <p:attrNameLst>
                                          <p:attrName>ppt_x</p:attrName>
                                        </p:attrNameLst>
                                      </p:cBhvr>
                                      <p:tavLst>
                                        <p:tav tm="0">
                                          <p:val>
                                            <p:strVal val="#ppt_x"/>
                                          </p:val>
                                        </p:tav>
                                        <p:tav tm="100000">
                                          <p:val>
                                            <p:strVal val="#ppt_x"/>
                                          </p:val>
                                        </p:tav>
                                      </p:tavLst>
                                    </p:anim>
                                    <p:anim calcmode="lin" valueType="num">
                                      <p:cBhvr additive="base">
                                        <p:cTn id="4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body" idx="4294967295"/>
          </p:nvPr>
        </p:nvSpPr>
        <p:spPr>
          <a:xfrm>
            <a:off x="323528" y="908720"/>
            <a:ext cx="8568952" cy="5832648"/>
          </a:xfrm>
          <a:noFill/>
        </p:spPr>
        <p:txBody>
          <a:bodyPr/>
          <a:lstStyle/>
          <a:p>
            <a:pPr marL="0" indent="0" eaLnBrk="1" hangingPunct="1">
              <a:spcBef>
                <a:spcPts val="0"/>
              </a:spcBef>
              <a:buNone/>
            </a:pPr>
            <a:r>
              <a:rPr lang="en-US" altLang="zh-CN" sz="2400" b="1" dirty="0" smtClean="0">
                <a:solidFill>
                  <a:srgbClr val="0000CC"/>
                </a:solidFill>
              </a:rPr>
              <a:t>4. </a:t>
            </a:r>
            <a:r>
              <a:rPr lang="zh-CN" altLang="en-US" sz="2400" b="1" dirty="0" smtClean="0">
                <a:solidFill>
                  <a:srgbClr val="0000CC"/>
                </a:solidFill>
              </a:rPr>
              <a:t>封装</a:t>
            </a:r>
            <a:r>
              <a:rPr lang="zh-CN" altLang="en-US" sz="2400" b="1" dirty="0">
                <a:solidFill>
                  <a:srgbClr val="0000CC"/>
                </a:solidFill>
              </a:rPr>
              <a:t>后的</a:t>
            </a:r>
            <a:r>
              <a:rPr lang="en-US" altLang="zh-CN" sz="2400" b="1" dirty="0">
                <a:solidFill>
                  <a:srgbClr val="0000CC"/>
                </a:solidFill>
              </a:rPr>
              <a:t>complex</a:t>
            </a:r>
            <a:r>
              <a:rPr lang="zh-CN" altLang="en-US" sz="2400" b="1" dirty="0">
                <a:solidFill>
                  <a:srgbClr val="0000CC"/>
                </a:solidFill>
              </a:rPr>
              <a:t>类及其应用</a:t>
            </a:r>
            <a:endParaRPr lang="en-US" altLang="zh-CN" sz="2400" b="1" dirty="0">
              <a:solidFill>
                <a:srgbClr val="0000CC"/>
              </a:solidFill>
            </a:endParaRPr>
          </a:p>
          <a:p>
            <a:pPr marL="0" indent="0">
              <a:spcBef>
                <a:spcPts val="0"/>
              </a:spcBef>
              <a:buNone/>
            </a:pPr>
            <a:r>
              <a:rPr lang="en-US" altLang="zh-CN" sz="1600" b="1" dirty="0"/>
              <a:t>#include&lt;</a:t>
            </a:r>
            <a:r>
              <a:rPr lang="en-US" altLang="zh-CN" sz="1600" b="1" dirty="0" err="1"/>
              <a:t>iostream</a:t>
            </a:r>
            <a:r>
              <a:rPr lang="en-US" altLang="zh-CN" sz="1600" b="1" dirty="0"/>
              <a:t>&gt;</a:t>
            </a:r>
            <a:endParaRPr lang="zh-CN" altLang="zh-CN" sz="1600" b="1" dirty="0"/>
          </a:p>
          <a:p>
            <a:pPr marL="0" indent="0">
              <a:spcBef>
                <a:spcPts val="0"/>
              </a:spcBef>
              <a:buNone/>
            </a:pPr>
            <a:r>
              <a:rPr lang="en-US" altLang="zh-CN" sz="1600" b="1" dirty="0"/>
              <a:t>using namespace </a:t>
            </a:r>
            <a:r>
              <a:rPr lang="en-US" altLang="zh-CN" sz="1600" b="1" dirty="0" err="1"/>
              <a:t>std</a:t>
            </a:r>
            <a:r>
              <a:rPr lang="en-US" altLang="zh-CN" sz="1600" b="1" dirty="0"/>
              <a:t>;</a:t>
            </a:r>
            <a:endParaRPr lang="zh-CN" altLang="zh-CN" sz="1600" b="1" dirty="0"/>
          </a:p>
          <a:p>
            <a:pPr marL="0" indent="0">
              <a:spcBef>
                <a:spcPts val="0"/>
              </a:spcBef>
              <a:buNone/>
            </a:pPr>
            <a:r>
              <a:rPr lang="en-US" altLang="zh-CN" sz="1600" b="1" dirty="0"/>
              <a:t>class Complex{</a:t>
            </a:r>
            <a:endParaRPr lang="zh-CN" altLang="zh-CN" sz="1600" b="1" dirty="0"/>
          </a:p>
          <a:p>
            <a:pPr marL="0" indent="0">
              <a:spcBef>
                <a:spcPts val="0"/>
              </a:spcBef>
              <a:buNone/>
            </a:pPr>
            <a:r>
              <a:rPr lang="en-US" altLang="zh-CN" sz="1600" b="1" dirty="0">
                <a:solidFill>
                  <a:srgbClr val="0000CC"/>
                </a:solidFill>
              </a:rPr>
              <a:t>public:</a:t>
            </a:r>
            <a:endParaRPr lang="zh-CN" altLang="zh-CN" sz="1600" b="1" dirty="0">
              <a:solidFill>
                <a:srgbClr val="0000CC"/>
              </a:solidFill>
            </a:endParaRPr>
          </a:p>
          <a:p>
            <a:pPr marL="0" indent="0">
              <a:spcBef>
                <a:spcPts val="0"/>
              </a:spcBef>
              <a:buNone/>
            </a:pPr>
            <a:r>
              <a:rPr lang="en-US" altLang="zh-CN" sz="1600" b="1" dirty="0"/>
              <a:t>	void display() { </a:t>
            </a:r>
            <a:r>
              <a:rPr lang="en-US" altLang="zh-CN" sz="1600" b="1" dirty="0" err="1"/>
              <a:t>cout</a:t>
            </a:r>
            <a:r>
              <a:rPr lang="en-US" altLang="zh-CN" sz="1600" b="1" dirty="0"/>
              <a:t> &lt;&lt; real &lt;&lt; "+" &lt;&lt; image &lt;&lt; "</a:t>
            </a:r>
            <a:r>
              <a:rPr lang="en-US" altLang="zh-CN" sz="1600" b="1" dirty="0" err="1"/>
              <a:t>i</a:t>
            </a:r>
            <a:r>
              <a:rPr lang="en-US" altLang="zh-CN" sz="1600" b="1" dirty="0"/>
              <a:t>" &lt;&lt; </a:t>
            </a:r>
            <a:r>
              <a:rPr lang="en-US" altLang="zh-CN" sz="1600" b="1" dirty="0" err="1"/>
              <a:t>endl</a:t>
            </a:r>
            <a:r>
              <a:rPr lang="en-US" altLang="zh-CN" sz="1600" b="1" dirty="0"/>
              <a:t>; }</a:t>
            </a:r>
            <a:endParaRPr lang="zh-CN" altLang="zh-CN" sz="1600" b="1" dirty="0"/>
          </a:p>
          <a:p>
            <a:pPr marL="0" indent="0">
              <a:spcBef>
                <a:spcPts val="0"/>
              </a:spcBef>
              <a:buNone/>
            </a:pPr>
            <a:r>
              <a:rPr lang="en-US" altLang="zh-CN" sz="1600" b="1" dirty="0"/>
              <a:t>	void </a:t>
            </a:r>
            <a:r>
              <a:rPr lang="en-US" altLang="zh-CN" sz="1600" b="1" dirty="0" err="1"/>
              <a:t>inputData</a:t>
            </a:r>
            <a:r>
              <a:rPr lang="en-US" altLang="zh-CN" sz="1600" b="1" dirty="0"/>
              <a:t>() { </a:t>
            </a:r>
            <a:endParaRPr lang="zh-CN" altLang="zh-CN" sz="1600" b="1" dirty="0"/>
          </a:p>
          <a:p>
            <a:pPr marL="0" indent="0">
              <a:spcBef>
                <a:spcPts val="0"/>
              </a:spcBef>
              <a:buNone/>
            </a:pPr>
            <a:r>
              <a:rPr lang="en-US" altLang="zh-CN" sz="1600" b="1" dirty="0"/>
              <a:t>		</a:t>
            </a:r>
            <a:r>
              <a:rPr lang="en-US" altLang="zh-CN" sz="1600" b="1" dirty="0" err="1"/>
              <a:t>cout</a:t>
            </a:r>
            <a:r>
              <a:rPr lang="en-US" altLang="zh-CN" sz="1600" b="1" dirty="0"/>
              <a:t> &lt;&lt; "input real:  "; </a:t>
            </a:r>
            <a:r>
              <a:rPr lang="en-US" altLang="zh-CN" sz="1600" b="1" dirty="0" err="1" smtClean="0"/>
              <a:t>cin</a:t>
            </a:r>
            <a:r>
              <a:rPr lang="en-US" altLang="zh-CN" sz="1600" b="1" dirty="0" smtClean="0"/>
              <a:t> </a:t>
            </a:r>
            <a:r>
              <a:rPr lang="en-US" altLang="zh-CN" sz="1600" b="1" dirty="0"/>
              <a:t>&gt;&gt; real;</a:t>
            </a:r>
            <a:endParaRPr lang="zh-CN" altLang="zh-CN" sz="1600" b="1" dirty="0"/>
          </a:p>
          <a:p>
            <a:pPr marL="0" indent="0">
              <a:spcBef>
                <a:spcPts val="0"/>
              </a:spcBef>
              <a:buNone/>
            </a:pPr>
            <a:r>
              <a:rPr lang="en-US" altLang="zh-CN" sz="1600" b="1" dirty="0"/>
              <a:t>		</a:t>
            </a:r>
            <a:r>
              <a:rPr lang="en-US" altLang="zh-CN" sz="1600" b="1" dirty="0" err="1"/>
              <a:t>cout</a:t>
            </a:r>
            <a:r>
              <a:rPr lang="en-US" altLang="zh-CN" sz="1600" b="1" dirty="0"/>
              <a:t> &lt;&lt; </a:t>
            </a:r>
            <a:r>
              <a:rPr lang="en-US" altLang="zh-CN" sz="1600" b="1" dirty="0" err="1"/>
              <a:t>endl</a:t>
            </a:r>
            <a:r>
              <a:rPr lang="en-US" altLang="zh-CN" sz="1600" b="1" dirty="0"/>
              <a:t> &lt;&lt; "input image:  </a:t>
            </a:r>
            <a:r>
              <a:rPr lang="en-US" altLang="zh-CN" sz="1600" b="1" dirty="0" smtClean="0"/>
              <a:t>";</a:t>
            </a:r>
            <a:r>
              <a:rPr lang="en-US" altLang="zh-CN" sz="1600" b="1" dirty="0" err="1" smtClean="0"/>
              <a:t>cin</a:t>
            </a:r>
            <a:r>
              <a:rPr lang="en-US" altLang="zh-CN" sz="1600" b="1" dirty="0" smtClean="0"/>
              <a:t> </a:t>
            </a:r>
            <a:r>
              <a:rPr lang="en-US" altLang="zh-CN" sz="1600" b="1" dirty="0"/>
              <a:t>&gt;&gt; image;</a:t>
            </a:r>
            <a:endParaRPr lang="zh-CN" altLang="zh-CN" sz="1600" b="1" dirty="0"/>
          </a:p>
          <a:p>
            <a:pPr marL="0" indent="0">
              <a:spcBef>
                <a:spcPts val="0"/>
              </a:spcBef>
              <a:buNone/>
            </a:pPr>
            <a:r>
              <a:rPr lang="en-US" altLang="zh-CN" sz="1600" b="1" dirty="0"/>
              <a:t>	}</a:t>
            </a:r>
            <a:endParaRPr lang="zh-CN" altLang="zh-CN" sz="1600" b="1" dirty="0"/>
          </a:p>
          <a:p>
            <a:pPr marL="0" indent="0">
              <a:spcBef>
                <a:spcPts val="0"/>
              </a:spcBef>
              <a:buNone/>
            </a:pPr>
            <a:r>
              <a:rPr lang="en-US" altLang="zh-CN" sz="1600" b="1" dirty="0"/>
              <a:t>	void </a:t>
            </a:r>
            <a:r>
              <a:rPr lang="en-US" altLang="zh-CN" sz="1600" b="1" dirty="0" err="1"/>
              <a:t>setImage</a:t>
            </a:r>
            <a:r>
              <a:rPr lang="en-US" altLang="zh-CN" sz="1600" b="1" dirty="0"/>
              <a:t>(double </a:t>
            </a:r>
            <a:r>
              <a:rPr lang="en-US" altLang="zh-CN" sz="1600" b="1" dirty="0" err="1"/>
              <a:t>i</a:t>
            </a:r>
            <a:r>
              <a:rPr lang="en-US" altLang="zh-CN" sz="1600" b="1" dirty="0"/>
              <a:t>) { image = </a:t>
            </a:r>
            <a:r>
              <a:rPr lang="en-US" altLang="zh-CN" sz="1600" b="1" dirty="0" err="1"/>
              <a:t>i</a:t>
            </a:r>
            <a:r>
              <a:rPr lang="en-US" altLang="zh-CN" sz="1600" b="1" dirty="0"/>
              <a:t>; }</a:t>
            </a:r>
            <a:endParaRPr lang="zh-CN" altLang="zh-CN" sz="1600" b="1" dirty="0"/>
          </a:p>
          <a:p>
            <a:pPr marL="0" indent="0">
              <a:spcBef>
                <a:spcPts val="0"/>
              </a:spcBef>
              <a:buNone/>
            </a:pPr>
            <a:r>
              <a:rPr lang="en-US" altLang="zh-CN" sz="1600" b="1" dirty="0"/>
              <a:t>	void </a:t>
            </a:r>
            <a:r>
              <a:rPr lang="en-US" altLang="zh-CN" sz="1600" b="1" dirty="0" err="1"/>
              <a:t>setReal</a:t>
            </a:r>
            <a:r>
              <a:rPr lang="en-US" altLang="zh-CN" sz="1600" b="1" dirty="0"/>
              <a:t>(double r) { real = r; }</a:t>
            </a:r>
            <a:endParaRPr lang="zh-CN" altLang="zh-CN" sz="1600" b="1" dirty="0"/>
          </a:p>
          <a:p>
            <a:pPr marL="0" indent="0">
              <a:spcBef>
                <a:spcPts val="0"/>
              </a:spcBef>
              <a:buNone/>
            </a:pPr>
            <a:r>
              <a:rPr lang="en-US" altLang="zh-CN" sz="1600" b="1" dirty="0">
                <a:solidFill>
                  <a:srgbClr val="0000CC"/>
                </a:solidFill>
              </a:rPr>
              <a:t>private:</a:t>
            </a:r>
            <a:endParaRPr lang="zh-CN" altLang="zh-CN" sz="1600" b="1" dirty="0">
              <a:solidFill>
                <a:srgbClr val="0000CC"/>
              </a:solidFill>
            </a:endParaRPr>
          </a:p>
          <a:p>
            <a:pPr marL="0" indent="0">
              <a:spcBef>
                <a:spcPts val="0"/>
              </a:spcBef>
              <a:buNone/>
            </a:pPr>
            <a:r>
              <a:rPr lang="en-US" altLang="zh-CN" sz="1600" b="1" dirty="0"/>
              <a:t>	double image;</a:t>
            </a:r>
            <a:endParaRPr lang="zh-CN" altLang="zh-CN" sz="1600" b="1" dirty="0"/>
          </a:p>
          <a:p>
            <a:pPr marL="0" indent="0">
              <a:spcBef>
                <a:spcPts val="0"/>
              </a:spcBef>
              <a:buNone/>
            </a:pPr>
            <a:r>
              <a:rPr lang="en-US" altLang="zh-CN" sz="1600" b="1" dirty="0"/>
              <a:t>	double real;</a:t>
            </a:r>
            <a:endParaRPr lang="zh-CN" altLang="zh-CN" sz="1600" b="1" dirty="0"/>
          </a:p>
          <a:p>
            <a:pPr marL="0" indent="0">
              <a:spcBef>
                <a:spcPts val="0"/>
              </a:spcBef>
              <a:buNone/>
            </a:pPr>
            <a:r>
              <a:rPr lang="en-US" altLang="zh-CN" sz="1600" b="1" dirty="0" smtClean="0"/>
              <a:t>};</a:t>
            </a:r>
          </a:p>
          <a:p>
            <a:pPr marL="0" indent="0">
              <a:buNone/>
            </a:pPr>
            <a:r>
              <a:rPr lang="en-US" altLang="zh-CN" sz="1600" b="1" dirty="0"/>
              <a:t>void main() {</a:t>
            </a:r>
            <a:endParaRPr lang="zh-CN" altLang="zh-CN" sz="1600" b="1" dirty="0"/>
          </a:p>
          <a:p>
            <a:pPr marL="0" indent="0">
              <a:buNone/>
            </a:pPr>
            <a:r>
              <a:rPr lang="en-US" altLang="zh-CN" sz="1600" b="1" dirty="0"/>
              <a:t>	Complex c1;</a:t>
            </a:r>
            <a:endParaRPr lang="zh-CN" altLang="zh-CN" sz="1600" b="1" dirty="0"/>
          </a:p>
          <a:p>
            <a:pPr marL="0" indent="0">
              <a:buNone/>
            </a:pPr>
            <a:r>
              <a:rPr lang="en-US" altLang="zh-CN" sz="1600" b="1" dirty="0"/>
              <a:t>	//c1.image = 9.2</a:t>
            </a:r>
            <a:r>
              <a:rPr lang="en-US" altLang="zh-CN" sz="1400" b="1" dirty="0">
                <a:solidFill>
                  <a:srgbClr val="FF0000"/>
                </a:solidFill>
              </a:rPr>
              <a:t>;          //  </a:t>
            </a:r>
            <a:r>
              <a:rPr lang="zh-CN" altLang="zh-CN" sz="1400" b="1" dirty="0">
                <a:solidFill>
                  <a:srgbClr val="FF0000"/>
                </a:solidFill>
              </a:rPr>
              <a:t>错误</a:t>
            </a:r>
            <a:r>
              <a:rPr lang="zh-CN" altLang="en-US" sz="1400" b="1" dirty="0">
                <a:solidFill>
                  <a:srgbClr val="FF0000"/>
                </a:solidFill>
              </a:rPr>
              <a:t>，访问</a:t>
            </a:r>
            <a:r>
              <a:rPr lang="en-US" altLang="zh-CN" sz="1400" b="1" dirty="0">
                <a:solidFill>
                  <a:srgbClr val="FF0000"/>
                </a:solidFill>
              </a:rPr>
              <a:t>private</a:t>
            </a:r>
            <a:r>
              <a:rPr lang="zh-CN" altLang="en-US" sz="1400" b="1" dirty="0">
                <a:solidFill>
                  <a:srgbClr val="FF0000"/>
                </a:solidFill>
              </a:rPr>
              <a:t>成员</a:t>
            </a:r>
            <a:endParaRPr lang="zh-CN" altLang="zh-CN" sz="1400" b="1" dirty="0">
              <a:solidFill>
                <a:srgbClr val="FF0000"/>
              </a:solidFill>
            </a:endParaRPr>
          </a:p>
          <a:p>
            <a:pPr marL="0" indent="0">
              <a:buNone/>
            </a:pPr>
            <a:r>
              <a:rPr lang="en-US" altLang="zh-CN" sz="1600" b="1" dirty="0"/>
              <a:t>	c1.inputData</a:t>
            </a:r>
            <a:r>
              <a:rPr lang="en-US" altLang="zh-CN" sz="1600" b="1" dirty="0" smtClean="0"/>
              <a:t>();  c1.display</a:t>
            </a:r>
            <a:r>
              <a:rPr lang="en-US" altLang="zh-CN" sz="1600" b="1" dirty="0"/>
              <a:t>();</a:t>
            </a:r>
            <a:endParaRPr lang="zh-CN" altLang="zh-CN" sz="1600" b="1" dirty="0"/>
          </a:p>
          <a:p>
            <a:pPr marL="0" indent="0">
              <a:buNone/>
            </a:pPr>
            <a:r>
              <a:rPr lang="en-US" altLang="zh-CN" sz="1600" b="1" dirty="0"/>
              <a:t>	c1.setImage(9.2); </a:t>
            </a:r>
            <a:r>
              <a:rPr lang="en-US" altLang="zh-CN" sz="1600" b="1" dirty="0" smtClean="0"/>
              <a:t>c1.setReal(5.3); c1.display</a:t>
            </a:r>
            <a:r>
              <a:rPr lang="en-US" altLang="zh-CN" sz="1600" b="1" dirty="0"/>
              <a:t>();	</a:t>
            </a:r>
            <a:endParaRPr lang="zh-CN" altLang="zh-CN" sz="1600" b="1" dirty="0"/>
          </a:p>
          <a:p>
            <a:pPr marL="0" indent="0">
              <a:buNone/>
            </a:pPr>
            <a:r>
              <a:rPr lang="en-US" altLang="zh-CN" sz="1600" b="1" dirty="0"/>
              <a:t>}</a:t>
            </a:r>
            <a:endParaRPr lang="zh-CN" altLang="zh-CN" sz="1600" b="1" dirty="0"/>
          </a:p>
          <a:p>
            <a:pPr marL="0" indent="0">
              <a:spcBef>
                <a:spcPts val="0"/>
              </a:spcBef>
              <a:buNone/>
            </a:pPr>
            <a:endParaRPr lang="zh-CN" altLang="zh-CN" sz="1600" b="1" dirty="0"/>
          </a:p>
          <a:p>
            <a:pPr marL="0" indent="0" eaLnBrk="1" hangingPunct="1">
              <a:buNone/>
            </a:pPr>
            <a:endParaRPr lang="zh-CN" altLang="en-US" sz="1800" b="1" dirty="0">
              <a:solidFill>
                <a:srgbClr val="0000CC"/>
              </a:solidFill>
            </a:endParaRPr>
          </a:p>
        </p:txBody>
      </p:sp>
      <p:sp>
        <p:nvSpPr>
          <p:cNvPr id="6" name="Rectangle 2"/>
          <p:cNvSpPr txBox="1">
            <a:spLocks noChangeArrowheads="1"/>
          </p:cNvSpPr>
          <p:nvPr/>
        </p:nvSpPr>
        <p:spPr bwMode="auto">
          <a:xfrm>
            <a:off x="323528" y="0"/>
            <a:ext cx="8229600" cy="70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zh-CN"/>
            </a:defPPr>
            <a:lvl1pPr algn="ctr" eaLnBrk="1" hangingPunct="1">
              <a:defRPr sz="36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3.2.2  class</a:t>
            </a:r>
            <a:endParaRPr lang="zh-CN" altLang="zh-CN" dirty="0"/>
          </a:p>
        </p:txBody>
      </p:sp>
      <p:sp>
        <p:nvSpPr>
          <p:cNvPr id="4" name="椭圆 3"/>
          <p:cNvSpPr/>
          <p:nvPr/>
        </p:nvSpPr>
        <p:spPr>
          <a:xfrm>
            <a:off x="1547664" y="5877272"/>
            <a:ext cx="4032448" cy="6617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对话气泡: 矩形 1"/>
          <p:cNvSpPr/>
          <p:nvPr/>
        </p:nvSpPr>
        <p:spPr>
          <a:xfrm>
            <a:off x="6156176" y="5157192"/>
            <a:ext cx="2592288" cy="1224136"/>
          </a:xfrm>
          <a:prstGeom prst="wedgeRectCallout">
            <a:avLst>
              <a:gd name="adj1" fmla="val -70956"/>
              <a:gd name="adj2" fmla="val 299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成员函数的</a:t>
            </a:r>
            <a:r>
              <a:rPr lang="zh-CN" altLang="en-US" b="1" dirty="0" smtClean="0">
                <a:solidFill>
                  <a:srgbClr val="FF0000"/>
                </a:solidFill>
              </a:rPr>
              <a:t>访问方法</a:t>
            </a:r>
            <a:endParaRPr lang="en-US" altLang="zh-CN" b="1" dirty="0">
              <a:solidFill>
                <a:srgbClr val="FF0000"/>
              </a:solidFill>
            </a:endParaRPr>
          </a:p>
          <a:p>
            <a:pPr algn="ctr"/>
            <a:r>
              <a:rPr lang="zh-CN" altLang="en-US" dirty="0">
                <a:solidFill>
                  <a:schemeClr val="tx1"/>
                </a:solidFill>
              </a:rPr>
              <a:t>　</a:t>
            </a:r>
            <a:r>
              <a:rPr lang="zh-CN" altLang="en-US" dirty="0" smtClean="0">
                <a:solidFill>
                  <a:schemeClr val="tx1"/>
                </a:solidFill>
              </a:rPr>
              <a:t>在</a:t>
            </a:r>
            <a:r>
              <a:rPr lang="zh-CN" altLang="en-US" dirty="0">
                <a:solidFill>
                  <a:schemeClr val="tx1"/>
                </a:solidFill>
              </a:rPr>
              <a:t>类外，通过对象成员访问符“</a:t>
            </a:r>
            <a:r>
              <a:rPr lang="en-US" altLang="zh-CN" dirty="0">
                <a:solidFill>
                  <a:schemeClr val="tx1"/>
                </a:solidFill>
              </a:rPr>
              <a:t>.</a:t>
            </a:r>
            <a:r>
              <a:rPr lang="zh-CN" altLang="en-US" dirty="0">
                <a:solidFill>
                  <a:schemeClr val="tx1"/>
                </a:solidFill>
              </a:rPr>
              <a:t>”调用</a:t>
            </a:r>
            <a:r>
              <a:rPr lang="en-US" altLang="zh-CN" dirty="0">
                <a:solidFill>
                  <a:schemeClr val="tx1"/>
                </a:solidFill>
              </a:rPr>
              <a:t>public</a:t>
            </a:r>
            <a:r>
              <a:rPr lang="zh-CN" altLang="en-US" dirty="0">
                <a:solidFill>
                  <a:schemeClr val="tx1"/>
                </a:solidFill>
              </a:rPr>
              <a:t>成员</a:t>
            </a:r>
          </a:p>
        </p:txBody>
      </p:sp>
    </p:spTree>
    <p:extLst>
      <p:ext uri="{BB962C8B-B14F-4D97-AF65-F5344CB8AC3E}">
        <p14:creationId xmlns:p14="http://schemas.microsoft.com/office/powerpoint/2010/main" val="1048070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fade">
                                      <p:cBhvr>
                                        <p:cTn id="7" dur="500"/>
                                        <p:tgtEl>
                                          <p:spTgt spid="512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3">
                                            <p:txEl>
                                              <p:pRg st="2" end="2"/>
                                            </p:txEl>
                                          </p:spTgt>
                                        </p:tgtEl>
                                        <p:attrNameLst>
                                          <p:attrName>style.visibility</p:attrName>
                                        </p:attrNameLst>
                                      </p:cBhvr>
                                      <p:to>
                                        <p:strVal val="visible"/>
                                      </p:to>
                                    </p:set>
                                    <p:animEffect transition="in" filter="fade">
                                      <p:cBhvr>
                                        <p:cTn id="10" dur="500"/>
                                        <p:tgtEl>
                                          <p:spTgt spid="512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animEffect transition="in" filter="fade">
                                      <p:cBhvr>
                                        <p:cTn id="13" dur="500"/>
                                        <p:tgtEl>
                                          <p:spTgt spid="512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123">
                                            <p:txEl>
                                              <p:pRg st="4" end="4"/>
                                            </p:txEl>
                                          </p:spTgt>
                                        </p:tgtEl>
                                        <p:attrNameLst>
                                          <p:attrName>style.visibility</p:attrName>
                                        </p:attrNameLst>
                                      </p:cBhvr>
                                      <p:to>
                                        <p:strVal val="visible"/>
                                      </p:to>
                                    </p:set>
                                    <p:animEffect transition="in" filter="fade">
                                      <p:cBhvr>
                                        <p:cTn id="16" dur="500"/>
                                        <p:tgtEl>
                                          <p:spTgt spid="512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123">
                                            <p:txEl>
                                              <p:pRg st="5" end="5"/>
                                            </p:txEl>
                                          </p:spTgt>
                                        </p:tgtEl>
                                        <p:attrNameLst>
                                          <p:attrName>style.visibility</p:attrName>
                                        </p:attrNameLst>
                                      </p:cBhvr>
                                      <p:to>
                                        <p:strVal val="visible"/>
                                      </p:to>
                                    </p:set>
                                    <p:animEffect transition="in" filter="fade">
                                      <p:cBhvr>
                                        <p:cTn id="19" dur="500"/>
                                        <p:tgtEl>
                                          <p:spTgt spid="512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123">
                                            <p:txEl>
                                              <p:pRg st="6" end="6"/>
                                            </p:txEl>
                                          </p:spTgt>
                                        </p:tgtEl>
                                        <p:attrNameLst>
                                          <p:attrName>style.visibility</p:attrName>
                                        </p:attrNameLst>
                                      </p:cBhvr>
                                      <p:to>
                                        <p:strVal val="visible"/>
                                      </p:to>
                                    </p:set>
                                    <p:animEffect transition="in" filter="fade">
                                      <p:cBhvr>
                                        <p:cTn id="22" dur="500"/>
                                        <p:tgtEl>
                                          <p:spTgt spid="512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123">
                                            <p:txEl>
                                              <p:pRg st="7" end="7"/>
                                            </p:txEl>
                                          </p:spTgt>
                                        </p:tgtEl>
                                        <p:attrNameLst>
                                          <p:attrName>style.visibility</p:attrName>
                                        </p:attrNameLst>
                                      </p:cBhvr>
                                      <p:to>
                                        <p:strVal val="visible"/>
                                      </p:to>
                                    </p:set>
                                    <p:animEffect transition="in" filter="fade">
                                      <p:cBhvr>
                                        <p:cTn id="25" dur="500"/>
                                        <p:tgtEl>
                                          <p:spTgt spid="512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xEl>
                                              <p:pRg st="8" end="8"/>
                                            </p:txEl>
                                          </p:spTgt>
                                        </p:tgtEl>
                                        <p:attrNameLst>
                                          <p:attrName>style.visibility</p:attrName>
                                        </p:attrNameLst>
                                      </p:cBhvr>
                                      <p:to>
                                        <p:strVal val="visible"/>
                                      </p:to>
                                    </p:set>
                                    <p:animEffect transition="in" filter="fade">
                                      <p:cBhvr>
                                        <p:cTn id="28" dur="500"/>
                                        <p:tgtEl>
                                          <p:spTgt spid="512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123">
                                            <p:txEl>
                                              <p:pRg st="9" end="9"/>
                                            </p:txEl>
                                          </p:spTgt>
                                        </p:tgtEl>
                                        <p:attrNameLst>
                                          <p:attrName>style.visibility</p:attrName>
                                        </p:attrNameLst>
                                      </p:cBhvr>
                                      <p:to>
                                        <p:strVal val="visible"/>
                                      </p:to>
                                    </p:set>
                                    <p:animEffect transition="in" filter="fade">
                                      <p:cBhvr>
                                        <p:cTn id="31" dur="500"/>
                                        <p:tgtEl>
                                          <p:spTgt spid="512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123">
                                            <p:txEl>
                                              <p:pRg st="10" end="10"/>
                                            </p:txEl>
                                          </p:spTgt>
                                        </p:tgtEl>
                                        <p:attrNameLst>
                                          <p:attrName>style.visibility</p:attrName>
                                        </p:attrNameLst>
                                      </p:cBhvr>
                                      <p:to>
                                        <p:strVal val="visible"/>
                                      </p:to>
                                    </p:set>
                                    <p:animEffect transition="in" filter="fade">
                                      <p:cBhvr>
                                        <p:cTn id="34" dur="500"/>
                                        <p:tgtEl>
                                          <p:spTgt spid="512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123">
                                            <p:txEl>
                                              <p:pRg st="11" end="11"/>
                                            </p:txEl>
                                          </p:spTgt>
                                        </p:tgtEl>
                                        <p:attrNameLst>
                                          <p:attrName>style.visibility</p:attrName>
                                        </p:attrNameLst>
                                      </p:cBhvr>
                                      <p:to>
                                        <p:strVal val="visible"/>
                                      </p:to>
                                    </p:set>
                                    <p:animEffect transition="in" filter="fade">
                                      <p:cBhvr>
                                        <p:cTn id="37" dur="500"/>
                                        <p:tgtEl>
                                          <p:spTgt spid="5123">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123">
                                            <p:txEl>
                                              <p:pRg st="12" end="12"/>
                                            </p:txEl>
                                          </p:spTgt>
                                        </p:tgtEl>
                                        <p:attrNameLst>
                                          <p:attrName>style.visibility</p:attrName>
                                        </p:attrNameLst>
                                      </p:cBhvr>
                                      <p:to>
                                        <p:strVal val="visible"/>
                                      </p:to>
                                    </p:set>
                                    <p:animEffect transition="in" filter="fade">
                                      <p:cBhvr>
                                        <p:cTn id="40" dur="500"/>
                                        <p:tgtEl>
                                          <p:spTgt spid="5123">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123">
                                            <p:txEl>
                                              <p:pRg st="13" end="13"/>
                                            </p:txEl>
                                          </p:spTgt>
                                        </p:tgtEl>
                                        <p:attrNameLst>
                                          <p:attrName>style.visibility</p:attrName>
                                        </p:attrNameLst>
                                      </p:cBhvr>
                                      <p:to>
                                        <p:strVal val="visible"/>
                                      </p:to>
                                    </p:set>
                                    <p:animEffect transition="in" filter="fade">
                                      <p:cBhvr>
                                        <p:cTn id="43" dur="500"/>
                                        <p:tgtEl>
                                          <p:spTgt spid="5123">
                                            <p:txEl>
                                              <p:pRg st="13" end="1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123">
                                            <p:txEl>
                                              <p:pRg st="14" end="14"/>
                                            </p:txEl>
                                          </p:spTgt>
                                        </p:tgtEl>
                                        <p:attrNameLst>
                                          <p:attrName>style.visibility</p:attrName>
                                        </p:attrNameLst>
                                      </p:cBhvr>
                                      <p:to>
                                        <p:strVal val="visible"/>
                                      </p:to>
                                    </p:set>
                                    <p:animEffect transition="in" filter="fade">
                                      <p:cBhvr>
                                        <p:cTn id="46" dur="500"/>
                                        <p:tgtEl>
                                          <p:spTgt spid="5123">
                                            <p:txEl>
                                              <p:pRg st="14" end="1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123">
                                            <p:txEl>
                                              <p:pRg st="15" end="15"/>
                                            </p:txEl>
                                          </p:spTgt>
                                        </p:tgtEl>
                                        <p:attrNameLst>
                                          <p:attrName>style.visibility</p:attrName>
                                        </p:attrNameLst>
                                      </p:cBhvr>
                                      <p:to>
                                        <p:strVal val="visible"/>
                                      </p:to>
                                    </p:set>
                                    <p:animEffect transition="in" filter="fade">
                                      <p:cBhvr>
                                        <p:cTn id="49" dur="500"/>
                                        <p:tgtEl>
                                          <p:spTgt spid="5123">
                                            <p:txEl>
                                              <p:pRg st="15" end="1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5123">
                                            <p:txEl>
                                              <p:pRg st="16" end="16"/>
                                            </p:txEl>
                                          </p:spTgt>
                                        </p:tgtEl>
                                        <p:attrNameLst>
                                          <p:attrName>style.visibility</p:attrName>
                                        </p:attrNameLst>
                                      </p:cBhvr>
                                      <p:to>
                                        <p:strVal val="visible"/>
                                      </p:to>
                                    </p:set>
                                    <p:animEffect transition="in" filter="fade">
                                      <p:cBhvr>
                                        <p:cTn id="54" dur="1000"/>
                                        <p:tgtEl>
                                          <p:spTgt spid="5123">
                                            <p:txEl>
                                              <p:pRg st="16" end="16"/>
                                            </p:txEl>
                                          </p:spTgt>
                                        </p:tgtEl>
                                      </p:cBhvr>
                                    </p:animEffect>
                                    <p:anim calcmode="lin" valueType="num">
                                      <p:cBhvr>
                                        <p:cTn id="55" dur="1000" fill="hold"/>
                                        <p:tgtEl>
                                          <p:spTgt spid="5123">
                                            <p:txEl>
                                              <p:pRg st="16" end="16"/>
                                            </p:txEl>
                                          </p:spTgt>
                                        </p:tgtEl>
                                        <p:attrNameLst>
                                          <p:attrName>ppt_x</p:attrName>
                                        </p:attrNameLst>
                                      </p:cBhvr>
                                      <p:tavLst>
                                        <p:tav tm="0">
                                          <p:val>
                                            <p:strVal val="#ppt_x"/>
                                          </p:val>
                                        </p:tav>
                                        <p:tav tm="100000">
                                          <p:val>
                                            <p:strVal val="#ppt_x"/>
                                          </p:val>
                                        </p:tav>
                                      </p:tavLst>
                                    </p:anim>
                                    <p:anim calcmode="lin" valueType="num">
                                      <p:cBhvr>
                                        <p:cTn id="56" dur="1000" fill="hold"/>
                                        <p:tgtEl>
                                          <p:spTgt spid="5123">
                                            <p:txEl>
                                              <p:pRg st="16" end="16"/>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123">
                                            <p:txEl>
                                              <p:pRg st="17" end="17"/>
                                            </p:txEl>
                                          </p:spTgt>
                                        </p:tgtEl>
                                        <p:attrNameLst>
                                          <p:attrName>style.visibility</p:attrName>
                                        </p:attrNameLst>
                                      </p:cBhvr>
                                      <p:to>
                                        <p:strVal val="visible"/>
                                      </p:to>
                                    </p:set>
                                    <p:animEffect transition="in" filter="fade">
                                      <p:cBhvr>
                                        <p:cTn id="59" dur="1000"/>
                                        <p:tgtEl>
                                          <p:spTgt spid="5123">
                                            <p:txEl>
                                              <p:pRg st="17" end="17"/>
                                            </p:txEl>
                                          </p:spTgt>
                                        </p:tgtEl>
                                      </p:cBhvr>
                                    </p:animEffect>
                                    <p:anim calcmode="lin" valueType="num">
                                      <p:cBhvr>
                                        <p:cTn id="60" dur="1000" fill="hold"/>
                                        <p:tgtEl>
                                          <p:spTgt spid="5123">
                                            <p:txEl>
                                              <p:pRg st="17" end="17"/>
                                            </p:txEl>
                                          </p:spTgt>
                                        </p:tgtEl>
                                        <p:attrNameLst>
                                          <p:attrName>ppt_x</p:attrName>
                                        </p:attrNameLst>
                                      </p:cBhvr>
                                      <p:tavLst>
                                        <p:tav tm="0">
                                          <p:val>
                                            <p:strVal val="#ppt_x"/>
                                          </p:val>
                                        </p:tav>
                                        <p:tav tm="100000">
                                          <p:val>
                                            <p:strVal val="#ppt_x"/>
                                          </p:val>
                                        </p:tav>
                                      </p:tavLst>
                                    </p:anim>
                                    <p:anim calcmode="lin" valueType="num">
                                      <p:cBhvr>
                                        <p:cTn id="61" dur="1000" fill="hold"/>
                                        <p:tgtEl>
                                          <p:spTgt spid="5123">
                                            <p:txEl>
                                              <p:pRg st="17" end="17"/>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5123">
                                            <p:txEl>
                                              <p:pRg st="18" end="18"/>
                                            </p:txEl>
                                          </p:spTgt>
                                        </p:tgtEl>
                                        <p:attrNameLst>
                                          <p:attrName>style.visibility</p:attrName>
                                        </p:attrNameLst>
                                      </p:cBhvr>
                                      <p:to>
                                        <p:strVal val="visible"/>
                                      </p:to>
                                    </p:set>
                                    <p:animEffect transition="in" filter="fade">
                                      <p:cBhvr>
                                        <p:cTn id="64" dur="1000"/>
                                        <p:tgtEl>
                                          <p:spTgt spid="5123">
                                            <p:txEl>
                                              <p:pRg st="18" end="18"/>
                                            </p:txEl>
                                          </p:spTgt>
                                        </p:tgtEl>
                                      </p:cBhvr>
                                    </p:animEffect>
                                    <p:anim calcmode="lin" valueType="num">
                                      <p:cBhvr>
                                        <p:cTn id="65" dur="1000" fill="hold"/>
                                        <p:tgtEl>
                                          <p:spTgt spid="5123">
                                            <p:txEl>
                                              <p:pRg st="18" end="18"/>
                                            </p:txEl>
                                          </p:spTgt>
                                        </p:tgtEl>
                                        <p:attrNameLst>
                                          <p:attrName>ppt_x</p:attrName>
                                        </p:attrNameLst>
                                      </p:cBhvr>
                                      <p:tavLst>
                                        <p:tav tm="0">
                                          <p:val>
                                            <p:strVal val="#ppt_x"/>
                                          </p:val>
                                        </p:tav>
                                        <p:tav tm="100000">
                                          <p:val>
                                            <p:strVal val="#ppt_x"/>
                                          </p:val>
                                        </p:tav>
                                      </p:tavLst>
                                    </p:anim>
                                    <p:anim calcmode="lin" valueType="num">
                                      <p:cBhvr>
                                        <p:cTn id="66" dur="1000" fill="hold"/>
                                        <p:tgtEl>
                                          <p:spTgt spid="5123">
                                            <p:txEl>
                                              <p:pRg st="18" end="18"/>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123">
                                            <p:txEl>
                                              <p:pRg st="19" end="19"/>
                                            </p:txEl>
                                          </p:spTgt>
                                        </p:tgtEl>
                                        <p:attrNameLst>
                                          <p:attrName>style.visibility</p:attrName>
                                        </p:attrNameLst>
                                      </p:cBhvr>
                                      <p:to>
                                        <p:strVal val="visible"/>
                                      </p:to>
                                    </p:set>
                                    <p:animEffect transition="in" filter="fade">
                                      <p:cBhvr>
                                        <p:cTn id="69" dur="1000"/>
                                        <p:tgtEl>
                                          <p:spTgt spid="5123">
                                            <p:txEl>
                                              <p:pRg st="19" end="19"/>
                                            </p:txEl>
                                          </p:spTgt>
                                        </p:tgtEl>
                                      </p:cBhvr>
                                    </p:animEffect>
                                    <p:anim calcmode="lin" valueType="num">
                                      <p:cBhvr>
                                        <p:cTn id="70" dur="1000" fill="hold"/>
                                        <p:tgtEl>
                                          <p:spTgt spid="5123">
                                            <p:txEl>
                                              <p:pRg st="19" end="19"/>
                                            </p:txEl>
                                          </p:spTgt>
                                        </p:tgtEl>
                                        <p:attrNameLst>
                                          <p:attrName>ppt_x</p:attrName>
                                        </p:attrNameLst>
                                      </p:cBhvr>
                                      <p:tavLst>
                                        <p:tav tm="0">
                                          <p:val>
                                            <p:strVal val="#ppt_x"/>
                                          </p:val>
                                        </p:tav>
                                        <p:tav tm="100000">
                                          <p:val>
                                            <p:strVal val="#ppt_x"/>
                                          </p:val>
                                        </p:tav>
                                      </p:tavLst>
                                    </p:anim>
                                    <p:anim calcmode="lin" valueType="num">
                                      <p:cBhvr>
                                        <p:cTn id="71" dur="1000" fill="hold"/>
                                        <p:tgtEl>
                                          <p:spTgt spid="5123">
                                            <p:txEl>
                                              <p:pRg st="19" end="19"/>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5123">
                                            <p:txEl>
                                              <p:pRg st="20" end="20"/>
                                            </p:txEl>
                                          </p:spTgt>
                                        </p:tgtEl>
                                        <p:attrNameLst>
                                          <p:attrName>style.visibility</p:attrName>
                                        </p:attrNameLst>
                                      </p:cBhvr>
                                      <p:to>
                                        <p:strVal val="visible"/>
                                      </p:to>
                                    </p:set>
                                    <p:animEffect transition="in" filter="fade">
                                      <p:cBhvr>
                                        <p:cTn id="74" dur="1000"/>
                                        <p:tgtEl>
                                          <p:spTgt spid="5123">
                                            <p:txEl>
                                              <p:pRg st="20" end="20"/>
                                            </p:txEl>
                                          </p:spTgt>
                                        </p:tgtEl>
                                      </p:cBhvr>
                                    </p:animEffect>
                                    <p:anim calcmode="lin" valueType="num">
                                      <p:cBhvr>
                                        <p:cTn id="75" dur="1000" fill="hold"/>
                                        <p:tgtEl>
                                          <p:spTgt spid="5123">
                                            <p:txEl>
                                              <p:pRg st="20" end="20"/>
                                            </p:txEl>
                                          </p:spTgt>
                                        </p:tgtEl>
                                        <p:attrNameLst>
                                          <p:attrName>ppt_x</p:attrName>
                                        </p:attrNameLst>
                                      </p:cBhvr>
                                      <p:tavLst>
                                        <p:tav tm="0">
                                          <p:val>
                                            <p:strVal val="#ppt_x"/>
                                          </p:val>
                                        </p:tav>
                                        <p:tav tm="100000">
                                          <p:val>
                                            <p:strVal val="#ppt_x"/>
                                          </p:val>
                                        </p:tav>
                                      </p:tavLst>
                                    </p:anim>
                                    <p:anim calcmode="lin" valueType="num">
                                      <p:cBhvr>
                                        <p:cTn id="76" dur="1000" fill="hold"/>
                                        <p:tgtEl>
                                          <p:spTgt spid="5123">
                                            <p:txEl>
                                              <p:pRg st="20" end="20"/>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5123">
                                            <p:txEl>
                                              <p:pRg st="21" end="21"/>
                                            </p:txEl>
                                          </p:spTgt>
                                        </p:tgtEl>
                                        <p:attrNameLst>
                                          <p:attrName>style.visibility</p:attrName>
                                        </p:attrNameLst>
                                      </p:cBhvr>
                                      <p:to>
                                        <p:strVal val="visible"/>
                                      </p:to>
                                    </p:set>
                                    <p:animEffect transition="in" filter="fade">
                                      <p:cBhvr>
                                        <p:cTn id="79" dur="1000"/>
                                        <p:tgtEl>
                                          <p:spTgt spid="5123">
                                            <p:txEl>
                                              <p:pRg st="21" end="21"/>
                                            </p:txEl>
                                          </p:spTgt>
                                        </p:tgtEl>
                                      </p:cBhvr>
                                    </p:animEffect>
                                    <p:anim calcmode="lin" valueType="num">
                                      <p:cBhvr>
                                        <p:cTn id="80" dur="1000" fill="hold"/>
                                        <p:tgtEl>
                                          <p:spTgt spid="5123">
                                            <p:txEl>
                                              <p:pRg st="21" end="21"/>
                                            </p:txEl>
                                          </p:spTgt>
                                        </p:tgtEl>
                                        <p:attrNameLst>
                                          <p:attrName>ppt_x</p:attrName>
                                        </p:attrNameLst>
                                      </p:cBhvr>
                                      <p:tavLst>
                                        <p:tav tm="0">
                                          <p:val>
                                            <p:strVal val="#ppt_x"/>
                                          </p:val>
                                        </p:tav>
                                        <p:tav tm="100000">
                                          <p:val>
                                            <p:strVal val="#ppt_x"/>
                                          </p:val>
                                        </p:tav>
                                      </p:tavLst>
                                    </p:anim>
                                    <p:anim calcmode="lin" valueType="num">
                                      <p:cBhvr>
                                        <p:cTn id="81" dur="1000" fill="hold"/>
                                        <p:tgtEl>
                                          <p:spTgt spid="5123">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down)">
                                      <p:cBhvr>
                                        <p:cTn id="86" dur="500"/>
                                        <p:tgtEl>
                                          <p:spTgt spid="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
                                        </p:tgtEl>
                                        <p:attrNameLst>
                                          <p:attrName>style.visibility</p:attrName>
                                        </p:attrNameLst>
                                      </p:cBhvr>
                                      <p:to>
                                        <p:strVal val="visible"/>
                                      </p:to>
                                    </p:set>
                                    <p:animEffect transition="in" filter="fade">
                                      <p:cBhvr>
                                        <p:cTn id="9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4294967295"/>
          </p:nvPr>
        </p:nvSpPr>
        <p:spPr>
          <a:xfrm>
            <a:off x="105917" y="980728"/>
            <a:ext cx="8928991" cy="5616624"/>
          </a:xfrm>
        </p:spPr>
        <p:txBody>
          <a:bodyPr/>
          <a:lstStyle/>
          <a:p>
            <a:pPr eaLnBrk="1" hangingPunct="1">
              <a:lnSpc>
                <a:spcPct val="80000"/>
              </a:lnSpc>
              <a:buFontTx/>
              <a:buNone/>
            </a:pPr>
            <a:r>
              <a:rPr lang="en-US" altLang="zh-CN" sz="2400" b="1" dirty="0" smtClean="0">
                <a:solidFill>
                  <a:srgbClr val="0000CC"/>
                </a:solidFill>
              </a:rPr>
              <a:t>1. </a:t>
            </a:r>
            <a:r>
              <a:rPr lang="zh-CN" altLang="en-US" sz="2400" b="1" dirty="0" smtClean="0">
                <a:solidFill>
                  <a:srgbClr val="0000CC"/>
                </a:solidFill>
              </a:rPr>
              <a:t>数据</a:t>
            </a:r>
            <a:r>
              <a:rPr lang="zh-CN" altLang="en-US" sz="2400" b="1" dirty="0">
                <a:solidFill>
                  <a:srgbClr val="0000CC"/>
                </a:solidFill>
              </a:rPr>
              <a:t>成员的类型</a:t>
            </a:r>
            <a:endParaRPr lang="en-US" altLang="zh-CN" sz="2400" b="1" dirty="0">
              <a:solidFill>
                <a:srgbClr val="0000CC"/>
              </a:solidFill>
            </a:endParaRPr>
          </a:p>
          <a:p>
            <a:pPr lvl="1" eaLnBrk="1" hangingPunct="1"/>
            <a:r>
              <a:rPr lang="zh-CN" altLang="en-US" sz="2000" b="1" dirty="0" smtClean="0"/>
              <a:t>数据</a:t>
            </a:r>
            <a:r>
              <a:rPr lang="zh-CN" altLang="en-US" sz="2000" b="1" dirty="0"/>
              <a:t>成员可以是任何数据类型，如整型、浮点型、字符型、数组、指针、引用等，也可以是另外一个类的对象或指向对象的指针。</a:t>
            </a:r>
            <a:endParaRPr lang="en-US" altLang="zh-CN" sz="2000" b="1" dirty="0"/>
          </a:p>
          <a:p>
            <a:pPr lvl="1" eaLnBrk="1" hangingPunct="1"/>
            <a:r>
              <a:rPr lang="zh-CN" altLang="en-US" sz="2000" b="1" dirty="0"/>
              <a:t>数据成员可以是指向自身类的指针或引用，不能是自身类的对象。</a:t>
            </a:r>
            <a:endParaRPr lang="en-US" altLang="zh-CN" sz="2000" b="1" dirty="0"/>
          </a:p>
          <a:p>
            <a:pPr lvl="1" eaLnBrk="1" hangingPunct="1"/>
            <a:r>
              <a:rPr lang="zh-CN" altLang="en-US" sz="2000" b="1" dirty="0"/>
              <a:t>可</a:t>
            </a:r>
            <a:r>
              <a:rPr lang="zh-CN" altLang="zh-CN" sz="2000" b="1" dirty="0"/>
              <a:t>以是</a:t>
            </a:r>
            <a:r>
              <a:rPr lang="en-US" altLang="zh-CN" sz="2000" b="1" dirty="0" err="1"/>
              <a:t>const</a:t>
            </a:r>
            <a:r>
              <a:rPr lang="zh-CN" altLang="zh-CN" sz="2000" b="1" dirty="0"/>
              <a:t>常量，可以用</a:t>
            </a:r>
            <a:r>
              <a:rPr lang="en-US" altLang="zh-CN" sz="2000" b="1" dirty="0" err="1"/>
              <a:t>decltype</a:t>
            </a:r>
            <a:r>
              <a:rPr lang="zh-CN" altLang="zh-CN" sz="2000" b="1" dirty="0"/>
              <a:t>推断定义，但不能是</a:t>
            </a:r>
            <a:r>
              <a:rPr lang="en-US" altLang="zh-CN" sz="2000" b="1" dirty="0" err="1"/>
              <a:t>constexpr</a:t>
            </a:r>
            <a:r>
              <a:rPr lang="zh-CN" altLang="zh-CN" sz="2000" b="1" dirty="0"/>
              <a:t>常量，不能用</a:t>
            </a:r>
            <a:r>
              <a:rPr lang="en-US" altLang="zh-CN" sz="2000" b="1" dirty="0"/>
              <a:t>auto</a:t>
            </a:r>
            <a:r>
              <a:rPr lang="zh-CN" altLang="zh-CN" sz="2000" b="1" dirty="0"/>
              <a:t>推断定义</a:t>
            </a:r>
            <a:r>
              <a:rPr lang="zh-CN" altLang="zh-CN" sz="2000" b="1" dirty="0" smtClean="0"/>
              <a:t>。</a:t>
            </a:r>
            <a:endParaRPr lang="en-US" altLang="zh-CN" sz="2000" b="1" dirty="0"/>
          </a:p>
          <a:p>
            <a:pPr lvl="1" eaLnBrk="1" hangingPunct="1"/>
            <a:r>
              <a:rPr lang="zh-CN" altLang="en-US" sz="2000" b="1" dirty="0" smtClean="0"/>
              <a:t>数据</a:t>
            </a:r>
            <a:r>
              <a:rPr lang="zh-CN" altLang="en-US" sz="2000" b="1" dirty="0"/>
              <a:t>成员不能指定为寄存器（</a:t>
            </a:r>
            <a:r>
              <a:rPr lang="en-US" altLang="zh-CN" sz="2000" b="1" dirty="0"/>
              <a:t>register</a:t>
            </a:r>
            <a:r>
              <a:rPr lang="zh-CN" altLang="en-US" sz="2000" b="1" dirty="0"/>
              <a:t>）和外部（</a:t>
            </a:r>
            <a:r>
              <a:rPr lang="en-US" altLang="zh-CN" sz="2000" b="1" dirty="0"/>
              <a:t>extern</a:t>
            </a:r>
            <a:r>
              <a:rPr lang="zh-CN" altLang="en-US" sz="2000" b="1" dirty="0"/>
              <a:t>）存储类型</a:t>
            </a:r>
            <a:r>
              <a:rPr lang="zh-CN" altLang="en-US" sz="2000" b="1" dirty="0" smtClean="0"/>
              <a:t>。</a:t>
            </a:r>
            <a:endParaRPr lang="en-US" altLang="zh-CN" sz="2000" b="1" dirty="0" smtClean="0"/>
          </a:p>
          <a:p>
            <a:pPr lvl="1"/>
            <a:r>
              <a:rPr lang="zh-CN" altLang="en-US" sz="2000" b="1" dirty="0">
                <a:solidFill>
                  <a:srgbClr val="0000CC"/>
                </a:solidFill>
              </a:rPr>
              <a:t>分析类</a:t>
            </a:r>
            <a:r>
              <a:rPr lang="en-US" altLang="zh-CN" sz="2000" b="1" dirty="0">
                <a:solidFill>
                  <a:srgbClr val="0000CC"/>
                </a:solidFill>
              </a:rPr>
              <a:t>B</a:t>
            </a:r>
            <a:r>
              <a:rPr lang="zh-CN" altLang="en-US" sz="2000" b="1" dirty="0">
                <a:solidFill>
                  <a:srgbClr val="0000CC"/>
                </a:solidFill>
              </a:rPr>
              <a:t>数据成员错误的原因</a:t>
            </a:r>
            <a:endParaRPr lang="en-US" altLang="zh-CN" sz="2000" b="1" dirty="0">
              <a:solidFill>
                <a:srgbClr val="0000CC"/>
              </a:solidFill>
            </a:endParaRPr>
          </a:p>
          <a:p>
            <a:pPr marL="0" indent="0">
              <a:spcBef>
                <a:spcPts val="0"/>
              </a:spcBef>
              <a:buNone/>
            </a:pPr>
            <a:r>
              <a:rPr lang="en-US" altLang="zh-CN" sz="1600" b="1" dirty="0"/>
              <a:t>	</a:t>
            </a:r>
            <a:r>
              <a:rPr lang="en-US" altLang="zh-CN" sz="1600" b="1" dirty="0" smtClean="0"/>
              <a:t>class </a:t>
            </a:r>
            <a:r>
              <a:rPr lang="en-US" altLang="zh-CN" sz="1600" b="1" dirty="0"/>
              <a:t>A{</a:t>
            </a:r>
            <a:r>
              <a:rPr lang="zh-CN" altLang="zh-CN" sz="1600" b="1" dirty="0"/>
              <a:t>……</a:t>
            </a:r>
            <a:r>
              <a:rPr lang="en-US" altLang="zh-CN" sz="1600" b="1" dirty="0"/>
              <a:t>};</a:t>
            </a:r>
            <a:endParaRPr lang="zh-CN" altLang="zh-CN" sz="1600" b="1" dirty="0"/>
          </a:p>
          <a:p>
            <a:pPr marL="0" indent="0">
              <a:spcBef>
                <a:spcPts val="0"/>
              </a:spcBef>
              <a:buNone/>
            </a:pPr>
            <a:r>
              <a:rPr lang="en-US" altLang="zh-CN" sz="1600" b="1" dirty="0" smtClean="0"/>
              <a:t>	class </a:t>
            </a:r>
            <a:r>
              <a:rPr lang="en-US" altLang="zh-CN" sz="1600" b="1" dirty="0"/>
              <a:t>B{</a:t>
            </a:r>
            <a:endParaRPr lang="zh-CN" altLang="zh-CN" sz="1600" b="1" dirty="0"/>
          </a:p>
          <a:p>
            <a:pPr marL="0" indent="0">
              <a:spcBef>
                <a:spcPts val="0"/>
              </a:spcBef>
              <a:buNone/>
            </a:pPr>
            <a:r>
              <a:rPr lang="en-US" altLang="zh-CN" sz="1600" b="1" dirty="0" smtClean="0"/>
              <a:t>	private</a:t>
            </a:r>
            <a:r>
              <a:rPr lang="en-US" altLang="zh-CN" sz="1600" b="1" dirty="0"/>
              <a:t>:</a:t>
            </a:r>
            <a:endParaRPr lang="zh-CN" altLang="zh-CN" sz="1600" b="1" dirty="0"/>
          </a:p>
          <a:p>
            <a:pPr marL="0" indent="0">
              <a:spcBef>
                <a:spcPts val="0"/>
              </a:spcBef>
              <a:buNone/>
            </a:pPr>
            <a:r>
              <a:rPr lang="en-US" altLang="zh-CN" sz="1600" b="1" dirty="0"/>
              <a:t>	</a:t>
            </a:r>
            <a:r>
              <a:rPr lang="en-US" altLang="zh-CN" sz="1600" b="1" dirty="0" smtClean="0"/>
              <a:t>	</a:t>
            </a:r>
            <a:r>
              <a:rPr lang="en-US" altLang="zh-CN" sz="1600" b="1" dirty="0" err="1" smtClean="0"/>
              <a:t>int</a:t>
            </a:r>
            <a:r>
              <a:rPr lang="en-US" altLang="zh-CN" sz="1600" b="1" dirty="0" smtClean="0"/>
              <a:t> a;  A  </a:t>
            </a:r>
            <a:r>
              <a:rPr lang="en-US" altLang="zh-CN" sz="1600" b="1" dirty="0"/>
              <a:t>obja1*,obja2;  </a:t>
            </a:r>
            <a:r>
              <a:rPr lang="en-US" altLang="zh-CN" sz="1600" b="1" dirty="0" smtClean="0"/>
              <a:t> B  </a:t>
            </a:r>
            <a:r>
              <a:rPr lang="en-US" altLang="zh-CN" sz="1600" b="1" dirty="0"/>
              <a:t>*</a:t>
            </a:r>
            <a:r>
              <a:rPr lang="en-US" altLang="zh-CN" sz="1600" b="1" dirty="0" err="1"/>
              <a:t>objb</a:t>
            </a:r>
            <a:r>
              <a:rPr lang="en-US" altLang="zh-CN" sz="1600" b="1" dirty="0"/>
              <a:t>,&amp;</a:t>
            </a:r>
            <a:r>
              <a:rPr lang="en-US" altLang="zh-CN" sz="1600" b="1" dirty="0" err="1"/>
              <a:t>objr</a:t>
            </a:r>
            <a:r>
              <a:rPr lang="en-US" altLang="zh-CN" sz="1600" b="1" dirty="0"/>
              <a:t>; </a:t>
            </a:r>
            <a:r>
              <a:rPr lang="en-US" altLang="zh-CN" sz="1600" b="1" dirty="0" smtClean="0"/>
              <a:t>	//</a:t>
            </a:r>
            <a:r>
              <a:rPr lang="zh-CN" altLang="zh-CN" sz="1600" b="1" dirty="0"/>
              <a:t>正确</a:t>
            </a:r>
          </a:p>
          <a:p>
            <a:pPr marL="0" indent="0">
              <a:spcBef>
                <a:spcPts val="0"/>
              </a:spcBef>
              <a:buNone/>
            </a:pPr>
            <a:r>
              <a:rPr lang="en-US" altLang="zh-CN" sz="1600" b="1" dirty="0"/>
              <a:t>	</a:t>
            </a:r>
            <a:r>
              <a:rPr lang="en-US" altLang="zh-CN" sz="1600" b="1" dirty="0" smtClean="0"/>
              <a:t>	</a:t>
            </a:r>
            <a:r>
              <a:rPr lang="en-US" altLang="zh-CN" sz="1600" b="1" dirty="0" smtClean="0">
                <a:solidFill>
                  <a:srgbClr val="FF0000"/>
                </a:solidFill>
              </a:rPr>
              <a:t>B  </a:t>
            </a:r>
            <a:r>
              <a:rPr lang="en-US" altLang="zh-CN" sz="1600" b="1" dirty="0">
                <a:solidFill>
                  <a:srgbClr val="FF0000"/>
                </a:solidFill>
              </a:rPr>
              <a:t>b1;          		//</a:t>
            </a:r>
            <a:r>
              <a:rPr lang="zh-CN" altLang="zh-CN" sz="1600" b="1" dirty="0">
                <a:solidFill>
                  <a:srgbClr val="FF0000"/>
                </a:solidFill>
              </a:rPr>
              <a:t>错误</a:t>
            </a:r>
          </a:p>
          <a:p>
            <a:pPr marL="0" indent="0">
              <a:spcBef>
                <a:spcPts val="0"/>
              </a:spcBef>
              <a:buNone/>
            </a:pPr>
            <a:r>
              <a:rPr lang="en-US" altLang="zh-CN" sz="1600" b="1" dirty="0"/>
              <a:t>	</a:t>
            </a:r>
            <a:r>
              <a:rPr lang="en-US" altLang="zh-CN" sz="1600" b="1" dirty="0" smtClean="0"/>
              <a:t>	</a:t>
            </a:r>
            <a:r>
              <a:rPr lang="en-US" altLang="zh-CN" sz="1600" b="1" dirty="0" smtClean="0">
                <a:solidFill>
                  <a:srgbClr val="FF0000"/>
                </a:solidFill>
              </a:rPr>
              <a:t>auto  </a:t>
            </a:r>
            <a:r>
              <a:rPr lang="en-US" altLang="zh-CN" sz="1600" b="1" dirty="0">
                <a:solidFill>
                  <a:srgbClr val="FF0000"/>
                </a:solidFill>
              </a:rPr>
              <a:t>b=a+1;       	</a:t>
            </a:r>
            <a:r>
              <a:rPr lang="en-US" altLang="zh-CN" sz="1600" b="1" dirty="0" smtClean="0">
                <a:solidFill>
                  <a:srgbClr val="FF0000"/>
                </a:solidFill>
              </a:rPr>
              <a:t>	//</a:t>
            </a:r>
            <a:r>
              <a:rPr lang="zh-CN" altLang="zh-CN" sz="1600" b="1" dirty="0">
                <a:solidFill>
                  <a:srgbClr val="FF0000"/>
                </a:solidFill>
              </a:rPr>
              <a:t>错误</a:t>
            </a:r>
          </a:p>
          <a:p>
            <a:pPr marL="0" indent="0">
              <a:spcBef>
                <a:spcPts val="0"/>
              </a:spcBef>
              <a:buNone/>
            </a:pPr>
            <a:r>
              <a:rPr lang="en-US" altLang="zh-CN" sz="1600" b="1" dirty="0"/>
              <a:t>    	</a:t>
            </a:r>
            <a:r>
              <a:rPr lang="en-US" altLang="zh-CN" sz="1600" b="1" dirty="0" smtClean="0"/>
              <a:t>	</a:t>
            </a:r>
            <a:r>
              <a:rPr lang="en-US" altLang="zh-CN" sz="1600" b="1" dirty="0" err="1" smtClean="0"/>
              <a:t>decltype</a:t>
            </a:r>
            <a:r>
              <a:rPr lang="en-US" altLang="zh-CN" sz="1600" b="1" dirty="0" smtClean="0"/>
              <a:t> </a:t>
            </a:r>
            <a:r>
              <a:rPr lang="en-US" altLang="zh-CN" sz="1600" b="1" dirty="0"/>
              <a:t>(r) a;          	//</a:t>
            </a:r>
            <a:r>
              <a:rPr lang="zh-CN" altLang="zh-CN" sz="1600" b="1" dirty="0"/>
              <a:t>正确</a:t>
            </a:r>
          </a:p>
          <a:p>
            <a:pPr marL="0" indent="0">
              <a:spcBef>
                <a:spcPts val="0"/>
              </a:spcBef>
              <a:buNone/>
            </a:pPr>
            <a:r>
              <a:rPr lang="en-US" altLang="zh-CN" sz="1600" b="1" dirty="0"/>
              <a:t>	</a:t>
            </a:r>
            <a:r>
              <a:rPr lang="en-US" altLang="zh-CN" sz="1600" b="1" dirty="0" smtClean="0"/>
              <a:t>	</a:t>
            </a:r>
            <a:r>
              <a:rPr lang="en-US" altLang="zh-CN" sz="1600" b="1" dirty="0" smtClean="0">
                <a:solidFill>
                  <a:srgbClr val="FF0000"/>
                </a:solidFill>
              </a:rPr>
              <a:t>extern </a:t>
            </a:r>
            <a:r>
              <a:rPr lang="en-US" altLang="zh-CN" sz="1600" b="1" dirty="0" err="1">
                <a:solidFill>
                  <a:srgbClr val="FF0000"/>
                </a:solidFill>
              </a:rPr>
              <a:t>int</a:t>
            </a:r>
            <a:r>
              <a:rPr lang="en-US" altLang="zh-CN" sz="1600" b="1" dirty="0">
                <a:solidFill>
                  <a:srgbClr val="FF0000"/>
                </a:solidFill>
              </a:rPr>
              <a:t> c;      	</a:t>
            </a:r>
            <a:r>
              <a:rPr lang="en-US" altLang="zh-CN" sz="1600" b="1" dirty="0" smtClean="0">
                <a:solidFill>
                  <a:srgbClr val="FF0000"/>
                </a:solidFill>
              </a:rPr>
              <a:t>	//</a:t>
            </a:r>
            <a:r>
              <a:rPr lang="zh-CN" altLang="zh-CN" sz="1600" b="1" dirty="0">
                <a:solidFill>
                  <a:srgbClr val="FF0000"/>
                </a:solidFill>
              </a:rPr>
              <a:t>错误</a:t>
            </a:r>
          </a:p>
          <a:p>
            <a:pPr marL="0" indent="0">
              <a:spcBef>
                <a:spcPts val="0"/>
              </a:spcBef>
              <a:buNone/>
            </a:pPr>
            <a:r>
              <a:rPr lang="en-US" altLang="zh-CN" sz="1600" b="1" dirty="0"/>
              <a:t>    	</a:t>
            </a:r>
            <a:r>
              <a:rPr lang="en-US" altLang="zh-CN" sz="1600" b="1" dirty="0" smtClean="0"/>
              <a:t>	</a:t>
            </a:r>
            <a:r>
              <a:rPr lang="en-US" altLang="zh-CN" sz="1600" b="1" dirty="0" err="1" smtClean="0"/>
              <a:t>const</a:t>
            </a:r>
            <a:r>
              <a:rPr lang="en-US" altLang="zh-CN" sz="1600" b="1" dirty="0" smtClean="0"/>
              <a:t> </a:t>
            </a:r>
            <a:r>
              <a:rPr lang="en-US" altLang="zh-CN" sz="1600" b="1" dirty="0" err="1"/>
              <a:t>int</a:t>
            </a:r>
            <a:r>
              <a:rPr lang="en-US" altLang="zh-CN" sz="1600" b="1" dirty="0"/>
              <a:t> x;              	//</a:t>
            </a:r>
            <a:r>
              <a:rPr lang="zh-CN" altLang="zh-CN" sz="1600" b="1" dirty="0"/>
              <a:t>正确</a:t>
            </a:r>
          </a:p>
          <a:p>
            <a:pPr marL="0" indent="0">
              <a:spcBef>
                <a:spcPts val="0"/>
              </a:spcBef>
              <a:buNone/>
            </a:pPr>
            <a:r>
              <a:rPr lang="en-US" altLang="zh-CN" sz="1600" b="1" dirty="0"/>
              <a:t>	</a:t>
            </a:r>
            <a:r>
              <a:rPr lang="en-US" altLang="zh-CN" sz="1600" b="1" dirty="0" smtClean="0"/>
              <a:t>	</a:t>
            </a:r>
            <a:r>
              <a:rPr lang="en-US" altLang="zh-CN" sz="1600" b="1" dirty="0" err="1" smtClean="0">
                <a:solidFill>
                  <a:srgbClr val="FF0000"/>
                </a:solidFill>
              </a:rPr>
              <a:t>constexpr</a:t>
            </a:r>
            <a:r>
              <a:rPr lang="en-US" altLang="zh-CN" sz="1600" b="1" dirty="0" smtClean="0">
                <a:solidFill>
                  <a:srgbClr val="FF0000"/>
                </a:solidFill>
              </a:rPr>
              <a:t> </a:t>
            </a:r>
            <a:r>
              <a:rPr lang="en-US" altLang="zh-CN" sz="1600" b="1" dirty="0" err="1">
                <a:solidFill>
                  <a:srgbClr val="FF0000"/>
                </a:solidFill>
              </a:rPr>
              <a:t>int</a:t>
            </a:r>
            <a:r>
              <a:rPr lang="en-US" altLang="zh-CN" sz="1600" b="1" dirty="0">
                <a:solidFill>
                  <a:srgbClr val="FF0000"/>
                </a:solidFill>
              </a:rPr>
              <a:t> y;       	//</a:t>
            </a:r>
            <a:r>
              <a:rPr lang="zh-CN" altLang="zh-CN" sz="1600" b="1" dirty="0">
                <a:solidFill>
                  <a:srgbClr val="FF0000"/>
                </a:solidFill>
              </a:rPr>
              <a:t>错误</a:t>
            </a:r>
          </a:p>
          <a:p>
            <a:pPr marL="0" indent="0">
              <a:spcBef>
                <a:spcPts val="0"/>
              </a:spcBef>
              <a:buNone/>
            </a:pPr>
            <a:r>
              <a:rPr lang="en-US" altLang="zh-CN" sz="1600" b="1" dirty="0" smtClean="0"/>
              <a:t>	};</a:t>
            </a:r>
            <a:endParaRPr lang="zh-CN" altLang="zh-CN" sz="1600" b="1" dirty="0"/>
          </a:p>
          <a:p>
            <a:pPr lvl="1" eaLnBrk="1" hangingPunct="1"/>
            <a:endParaRPr lang="zh-CN" altLang="en-US" sz="2000" b="1" dirty="0"/>
          </a:p>
        </p:txBody>
      </p:sp>
      <p:sp>
        <p:nvSpPr>
          <p:cNvPr id="1026" name="Rectangle 2"/>
          <p:cNvSpPr>
            <a:spLocks noChangeArrowheads="1"/>
          </p:cNvSpPr>
          <p:nvPr/>
        </p:nvSpPr>
        <p:spPr bwMode="auto">
          <a:xfrm>
            <a:off x="684213" y="188641"/>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zh-CN" altLang="en-US" sz="3600" b="1" dirty="0">
                <a:solidFill>
                  <a:srgbClr val="C00000"/>
                </a:solidFill>
                <a:latin typeface="+mj-lt"/>
                <a:ea typeface="+mj-ea"/>
                <a:cs typeface="+mj-cs"/>
              </a:rPr>
              <a:t> </a:t>
            </a:r>
            <a:r>
              <a:rPr lang="en-US" altLang="zh-CN" sz="3600" b="1" dirty="0">
                <a:solidFill>
                  <a:srgbClr val="C00000"/>
                </a:solidFill>
                <a:latin typeface="+mj-lt"/>
                <a:ea typeface="+mj-ea"/>
                <a:cs typeface="+mj-cs"/>
              </a:rPr>
              <a:t>3.3  </a:t>
            </a:r>
            <a:r>
              <a:rPr lang="zh-CN" altLang="en-US" sz="3600" b="1" dirty="0">
                <a:solidFill>
                  <a:srgbClr val="C00000"/>
                </a:solidFill>
                <a:latin typeface="+mj-lt"/>
                <a:ea typeface="+mj-ea"/>
                <a:cs typeface="+mj-cs"/>
              </a:rPr>
              <a:t>数据成员</a:t>
            </a:r>
            <a:endParaRPr lang="en-US" altLang="zh-CN" sz="3600" b="1" dirty="0">
              <a:solidFill>
                <a:srgbClr val="C00000"/>
              </a:solidFill>
              <a:latin typeface="+mj-lt"/>
              <a:ea typeface="+mj-ea"/>
              <a:cs typeface="+mj-cs"/>
            </a:endParaRPr>
          </a:p>
        </p:txBody>
      </p:sp>
    </p:spTree>
    <p:extLst>
      <p:ext uri="{BB962C8B-B14F-4D97-AF65-F5344CB8AC3E}">
        <p14:creationId xmlns:p14="http://schemas.microsoft.com/office/powerpoint/2010/main" val="2090371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anim calcmode="lin" valueType="num">
                                      <p:cBhvr additive="base">
                                        <p:cTn id="7" dur="500" fill="hold"/>
                                        <p:tgtEl>
                                          <p:spTgt spid="102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anim calcmode="lin" valueType="num">
                                      <p:cBhvr additive="base">
                                        <p:cTn id="13"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2">
                                            <p:txEl>
                                              <p:pRg st="3" end="3"/>
                                            </p:txEl>
                                          </p:spTgt>
                                        </p:tgtEl>
                                        <p:attrNameLst>
                                          <p:attrName>style.visibility</p:attrName>
                                        </p:attrNameLst>
                                      </p:cBhvr>
                                      <p:to>
                                        <p:strVal val="visible"/>
                                      </p:to>
                                    </p:set>
                                    <p:anim calcmode="lin" valueType="num">
                                      <p:cBhvr additive="base">
                                        <p:cTn id="19" dur="500" fill="hold"/>
                                        <p:tgtEl>
                                          <p:spTgt spid="1024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2">
                                            <p:txEl>
                                              <p:pRg st="4" end="4"/>
                                            </p:txEl>
                                          </p:spTgt>
                                        </p:tgtEl>
                                        <p:attrNameLst>
                                          <p:attrName>style.visibility</p:attrName>
                                        </p:attrNameLst>
                                      </p:cBhvr>
                                      <p:to>
                                        <p:strVal val="visible"/>
                                      </p:to>
                                    </p:set>
                                    <p:anim calcmode="lin" valueType="num">
                                      <p:cBhvr additive="base">
                                        <p:cTn id="25" dur="5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2">
                                            <p:txEl>
                                              <p:pRg st="5" end="5"/>
                                            </p:txEl>
                                          </p:spTgt>
                                        </p:tgtEl>
                                        <p:attrNameLst>
                                          <p:attrName>style.visibility</p:attrName>
                                        </p:attrNameLst>
                                      </p:cBhvr>
                                      <p:to>
                                        <p:strVal val="visible"/>
                                      </p:to>
                                    </p:set>
                                    <p:anim calcmode="lin" valueType="num">
                                      <p:cBhvr additive="base">
                                        <p:cTn id="31" dur="500" fill="hold"/>
                                        <p:tgtEl>
                                          <p:spTgt spid="1024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42">
                                            <p:txEl>
                                              <p:pRg st="6" end="6"/>
                                            </p:txEl>
                                          </p:spTgt>
                                        </p:tgtEl>
                                        <p:attrNameLst>
                                          <p:attrName>style.visibility</p:attrName>
                                        </p:attrNameLst>
                                      </p:cBhvr>
                                      <p:to>
                                        <p:strVal val="visible"/>
                                      </p:to>
                                    </p:set>
                                    <p:anim calcmode="lin" valueType="num">
                                      <p:cBhvr additive="base">
                                        <p:cTn id="37" dur="500" fill="hold"/>
                                        <p:tgtEl>
                                          <p:spTgt spid="1024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42">
                                            <p:txEl>
                                              <p:pRg st="7" end="7"/>
                                            </p:txEl>
                                          </p:spTgt>
                                        </p:tgtEl>
                                        <p:attrNameLst>
                                          <p:attrName>style.visibility</p:attrName>
                                        </p:attrNameLst>
                                      </p:cBhvr>
                                      <p:to>
                                        <p:strVal val="visible"/>
                                      </p:to>
                                    </p:set>
                                    <p:anim calcmode="lin" valueType="num">
                                      <p:cBhvr additive="base">
                                        <p:cTn id="43" dur="500" fill="hold"/>
                                        <p:tgtEl>
                                          <p:spTgt spid="1024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242">
                                            <p:txEl>
                                              <p:pRg st="8" end="8"/>
                                            </p:txEl>
                                          </p:spTgt>
                                        </p:tgtEl>
                                        <p:attrNameLst>
                                          <p:attrName>style.visibility</p:attrName>
                                        </p:attrNameLst>
                                      </p:cBhvr>
                                      <p:to>
                                        <p:strVal val="visible"/>
                                      </p:to>
                                    </p:set>
                                    <p:anim calcmode="lin" valueType="num">
                                      <p:cBhvr additive="base">
                                        <p:cTn id="49" dur="500" fill="hold"/>
                                        <p:tgtEl>
                                          <p:spTgt spid="1024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4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242">
                                            <p:txEl>
                                              <p:pRg st="9" end="9"/>
                                            </p:txEl>
                                          </p:spTgt>
                                        </p:tgtEl>
                                        <p:attrNameLst>
                                          <p:attrName>style.visibility</p:attrName>
                                        </p:attrNameLst>
                                      </p:cBhvr>
                                      <p:to>
                                        <p:strVal val="visible"/>
                                      </p:to>
                                    </p:set>
                                    <p:anim calcmode="lin" valueType="num">
                                      <p:cBhvr additive="base">
                                        <p:cTn id="55" dur="500" fill="hold"/>
                                        <p:tgtEl>
                                          <p:spTgt spid="1024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4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242">
                                            <p:txEl>
                                              <p:pRg st="10" end="10"/>
                                            </p:txEl>
                                          </p:spTgt>
                                        </p:tgtEl>
                                        <p:attrNameLst>
                                          <p:attrName>style.visibility</p:attrName>
                                        </p:attrNameLst>
                                      </p:cBhvr>
                                      <p:to>
                                        <p:strVal val="visible"/>
                                      </p:to>
                                    </p:set>
                                    <p:anim calcmode="lin" valueType="num">
                                      <p:cBhvr additive="base">
                                        <p:cTn id="61" dur="500" fill="hold"/>
                                        <p:tgtEl>
                                          <p:spTgt spid="10242">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24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242">
                                            <p:txEl>
                                              <p:pRg st="11" end="11"/>
                                            </p:txEl>
                                          </p:spTgt>
                                        </p:tgtEl>
                                        <p:attrNameLst>
                                          <p:attrName>style.visibility</p:attrName>
                                        </p:attrNameLst>
                                      </p:cBhvr>
                                      <p:to>
                                        <p:strVal val="visible"/>
                                      </p:to>
                                    </p:set>
                                    <p:anim calcmode="lin" valueType="num">
                                      <p:cBhvr additive="base">
                                        <p:cTn id="67" dur="500" fill="hold"/>
                                        <p:tgtEl>
                                          <p:spTgt spid="10242">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24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242">
                                            <p:txEl>
                                              <p:pRg st="12" end="12"/>
                                            </p:txEl>
                                          </p:spTgt>
                                        </p:tgtEl>
                                        <p:attrNameLst>
                                          <p:attrName>style.visibility</p:attrName>
                                        </p:attrNameLst>
                                      </p:cBhvr>
                                      <p:to>
                                        <p:strVal val="visible"/>
                                      </p:to>
                                    </p:set>
                                    <p:anim calcmode="lin" valueType="num">
                                      <p:cBhvr additive="base">
                                        <p:cTn id="73" dur="500" fill="hold"/>
                                        <p:tgtEl>
                                          <p:spTgt spid="10242">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24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242">
                                            <p:txEl>
                                              <p:pRg st="13" end="13"/>
                                            </p:txEl>
                                          </p:spTgt>
                                        </p:tgtEl>
                                        <p:attrNameLst>
                                          <p:attrName>style.visibility</p:attrName>
                                        </p:attrNameLst>
                                      </p:cBhvr>
                                      <p:to>
                                        <p:strVal val="visible"/>
                                      </p:to>
                                    </p:set>
                                    <p:anim calcmode="lin" valueType="num">
                                      <p:cBhvr additive="base">
                                        <p:cTn id="79" dur="500" fill="hold"/>
                                        <p:tgtEl>
                                          <p:spTgt spid="10242">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24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0242">
                                            <p:txEl>
                                              <p:pRg st="14" end="14"/>
                                            </p:txEl>
                                          </p:spTgt>
                                        </p:tgtEl>
                                        <p:attrNameLst>
                                          <p:attrName>style.visibility</p:attrName>
                                        </p:attrNameLst>
                                      </p:cBhvr>
                                      <p:to>
                                        <p:strVal val="visible"/>
                                      </p:to>
                                    </p:set>
                                    <p:anim calcmode="lin" valueType="num">
                                      <p:cBhvr additive="base">
                                        <p:cTn id="85" dur="500" fill="hold"/>
                                        <p:tgtEl>
                                          <p:spTgt spid="10242">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024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0242">
                                            <p:txEl>
                                              <p:pRg st="15" end="15"/>
                                            </p:txEl>
                                          </p:spTgt>
                                        </p:tgtEl>
                                        <p:attrNameLst>
                                          <p:attrName>style.visibility</p:attrName>
                                        </p:attrNameLst>
                                      </p:cBhvr>
                                      <p:to>
                                        <p:strVal val="visible"/>
                                      </p:to>
                                    </p:set>
                                    <p:anim calcmode="lin" valueType="num">
                                      <p:cBhvr additive="base">
                                        <p:cTn id="91" dur="500" fill="hold"/>
                                        <p:tgtEl>
                                          <p:spTgt spid="10242">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0242">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0242">
                                            <p:txEl>
                                              <p:pRg st="16" end="16"/>
                                            </p:txEl>
                                          </p:spTgt>
                                        </p:tgtEl>
                                        <p:attrNameLst>
                                          <p:attrName>style.visibility</p:attrName>
                                        </p:attrNameLst>
                                      </p:cBhvr>
                                      <p:to>
                                        <p:strVal val="visible"/>
                                      </p:to>
                                    </p:set>
                                    <p:anim calcmode="lin" valueType="num">
                                      <p:cBhvr additive="base">
                                        <p:cTn id="97" dur="500" fill="hold"/>
                                        <p:tgtEl>
                                          <p:spTgt spid="10242">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0242">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4294967295"/>
          </p:nvPr>
        </p:nvSpPr>
        <p:spPr>
          <a:xfrm>
            <a:off x="178718" y="980728"/>
            <a:ext cx="8783389" cy="5472608"/>
          </a:xfrm>
        </p:spPr>
        <p:txBody>
          <a:bodyPr/>
          <a:lstStyle/>
          <a:p>
            <a:pPr marL="0" indent="0" eaLnBrk="1" hangingPunct="1">
              <a:buNone/>
            </a:pPr>
            <a:r>
              <a:rPr lang="en-US" altLang="zh-CN" sz="2400" b="1" dirty="0" smtClean="0">
                <a:solidFill>
                  <a:srgbClr val="0000CC"/>
                </a:solidFill>
              </a:rPr>
              <a:t>2. </a:t>
            </a:r>
            <a:r>
              <a:rPr lang="zh-CN" altLang="en-US" sz="2400" b="1" dirty="0" smtClean="0">
                <a:solidFill>
                  <a:srgbClr val="0000CC"/>
                </a:solidFill>
              </a:rPr>
              <a:t>数据</a:t>
            </a:r>
            <a:r>
              <a:rPr lang="zh-CN" altLang="en-US" sz="2400" b="1" dirty="0">
                <a:solidFill>
                  <a:srgbClr val="0000CC"/>
                </a:solidFill>
              </a:rPr>
              <a:t>成员的类内</a:t>
            </a:r>
            <a:r>
              <a:rPr lang="zh-CN" altLang="en-US" sz="2400" b="1" dirty="0" smtClean="0">
                <a:solidFill>
                  <a:srgbClr val="0000CC"/>
                </a:solidFill>
              </a:rPr>
              <a:t>初始值</a:t>
            </a:r>
            <a:r>
              <a:rPr lang="en-US" altLang="zh-CN" sz="2400" b="1" dirty="0" smtClean="0">
                <a:solidFill>
                  <a:srgbClr val="0000CC"/>
                </a:solidFill>
              </a:rPr>
              <a:t>(C++11)</a:t>
            </a:r>
          </a:p>
          <a:p>
            <a:pPr lvl="1"/>
            <a:r>
              <a:rPr lang="en-US" altLang="zh-CN" sz="2200" b="1" dirty="0" smtClean="0"/>
              <a:t>C++11</a:t>
            </a:r>
            <a:r>
              <a:rPr lang="zh-CN" altLang="zh-CN" sz="2200" b="1" dirty="0" smtClean="0"/>
              <a:t>标准规定，可以为数据成员提供一个类内初始值，用于创建类对象时初始化数据成员。</a:t>
            </a:r>
          </a:p>
          <a:p>
            <a:pPr marL="800100" lvl="2" indent="0">
              <a:buNone/>
            </a:pPr>
            <a:r>
              <a:rPr lang="en-US" altLang="zh-CN" sz="1800" b="1" dirty="0" smtClean="0"/>
              <a:t>class A {</a:t>
            </a:r>
            <a:endParaRPr lang="zh-CN" altLang="zh-CN" sz="1800" b="1" dirty="0" smtClean="0"/>
          </a:p>
          <a:p>
            <a:pPr marL="800100" lvl="2" indent="0">
              <a:buNone/>
            </a:pPr>
            <a:r>
              <a:rPr lang="en-US" altLang="zh-CN" sz="1800" b="1" dirty="0" smtClean="0"/>
              <a:t>private:</a:t>
            </a:r>
            <a:endParaRPr lang="zh-CN" altLang="zh-CN" sz="1800" b="1" dirty="0" smtClean="0"/>
          </a:p>
          <a:p>
            <a:pPr marL="800100" lvl="2" indent="0">
              <a:buNone/>
            </a:pPr>
            <a:r>
              <a:rPr lang="en-US" altLang="zh-CN" sz="1800" b="1" dirty="0" smtClean="0">
                <a:solidFill>
                  <a:srgbClr val="FF0000"/>
                </a:solidFill>
              </a:rPr>
              <a:t>	</a:t>
            </a:r>
            <a:r>
              <a:rPr lang="en-US" altLang="zh-CN" sz="1800" b="1" dirty="0" err="1" smtClean="0">
                <a:solidFill>
                  <a:srgbClr val="FF0000"/>
                </a:solidFill>
              </a:rPr>
              <a:t>int</a:t>
            </a:r>
            <a:r>
              <a:rPr lang="en-US" altLang="zh-CN" sz="1800" b="1" dirty="0" smtClean="0">
                <a:solidFill>
                  <a:srgbClr val="FF0000"/>
                </a:solidFill>
              </a:rPr>
              <a:t> a = 0</a:t>
            </a:r>
            <a:r>
              <a:rPr lang="zh-CN" altLang="en-US" sz="1800" b="1" dirty="0" smtClean="0">
                <a:solidFill>
                  <a:srgbClr val="FF0000"/>
                </a:solidFill>
              </a:rPr>
              <a:t>，</a:t>
            </a:r>
            <a:r>
              <a:rPr lang="en-US" altLang="zh-CN" sz="1800" b="1" dirty="0" smtClean="0">
                <a:solidFill>
                  <a:srgbClr val="FF0000"/>
                </a:solidFill>
              </a:rPr>
              <a:t>y = { 0 };        	//C++11</a:t>
            </a:r>
            <a:r>
              <a:rPr lang="zh-CN" altLang="zh-CN" sz="1800" b="1" dirty="0" smtClean="0">
                <a:solidFill>
                  <a:srgbClr val="FF0000"/>
                </a:solidFill>
              </a:rPr>
              <a:t>之前错误，</a:t>
            </a:r>
            <a:r>
              <a:rPr lang="en-US" altLang="zh-CN" sz="1800" b="1" dirty="0" smtClean="0">
                <a:solidFill>
                  <a:srgbClr val="FF0000"/>
                </a:solidFill>
              </a:rPr>
              <a:t>C++11</a:t>
            </a:r>
            <a:r>
              <a:rPr lang="zh-CN" altLang="zh-CN" sz="1800" b="1" dirty="0" smtClean="0">
                <a:solidFill>
                  <a:srgbClr val="FF0000"/>
                </a:solidFill>
              </a:rPr>
              <a:t>之后正确</a:t>
            </a:r>
          </a:p>
          <a:p>
            <a:pPr marL="800100" lvl="2" indent="0">
              <a:buNone/>
            </a:pPr>
            <a:r>
              <a:rPr lang="en-US" altLang="zh-CN" sz="1800" b="1" dirty="0" smtClean="0">
                <a:solidFill>
                  <a:srgbClr val="FF0000"/>
                </a:solidFill>
              </a:rPr>
              <a:t>	</a:t>
            </a:r>
            <a:r>
              <a:rPr lang="en-US" altLang="zh-CN" sz="1800" b="1" dirty="0" err="1" smtClean="0">
                <a:solidFill>
                  <a:srgbClr val="FF0000"/>
                </a:solidFill>
              </a:rPr>
              <a:t>int</a:t>
            </a:r>
            <a:r>
              <a:rPr lang="en-US" altLang="zh-CN" sz="1800" b="1" dirty="0" smtClean="0">
                <a:solidFill>
                  <a:srgbClr val="FF0000"/>
                </a:solidFill>
              </a:rPr>
              <a:t> b[3] = { 1,2,3 };        	//C++11</a:t>
            </a:r>
            <a:r>
              <a:rPr lang="zh-CN" altLang="zh-CN" sz="1800" b="1" dirty="0" smtClean="0">
                <a:solidFill>
                  <a:srgbClr val="FF0000"/>
                </a:solidFill>
              </a:rPr>
              <a:t>之前错误，</a:t>
            </a:r>
            <a:r>
              <a:rPr lang="en-US" altLang="zh-CN" sz="1800" b="1" dirty="0" smtClean="0">
                <a:solidFill>
                  <a:srgbClr val="FF0000"/>
                </a:solidFill>
              </a:rPr>
              <a:t>C++11</a:t>
            </a:r>
            <a:r>
              <a:rPr lang="zh-CN" altLang="zh-CN" sz="1800" b="1" dirty="0" smtClean="0">
                <a:solidFill>
                  <a:srgbClr val="FF0000"/>
                </a:solidFill>
              </a:rPr>
              <a:t>之后正确</a:t>
            </a:r>
          </a:p>
          <a:p>
            <a:pPr marL="800100" lvl="2" indent="0">
              <a:buNone/>
            </a:pPr>
            <a:r>
              <a:rPr lang="en-US" altLang="zh-CN" sz="1800" b="1" dirty="0" smtClean="0">
                <a:solidFill>
                  <a:srgbClr val="FF0000"/>
                </a:solidFill>
              </a:rPr>
              <a:t>	</a:t>
            </a:r>
            <a:r>
              <a:rPr lang="en-US" altLang="zh-CN" sz="1800" b="1" dirty="0" err="1" smtClean="0">
                <a:solidFill>
                  <a:srgbClr val="FF0000"/>
                </a:solidFill>
              </a:rPr>
              <a:t>const</a:t>
            </a:r>
            <a:r>
              <a:rPr lang="en-US" altLang="zh-CN" sz="1800" b="1" dirty="0" smtClean="0">
                <a:solidFill>
                  <a:srgbClr val="FF0000"/>
                </a:solidFill>
              </a:rPr>
              <a:t> </a:t>
            </a:r>
            <a:r>
              <a:rPr lang="en-US" altLang="zh-CN" sz="1800" b="1" dirty="0" err="1" smtClean="0">
                <a:solidFill>
                  <a:srgbClr val="FF0000"/>
                </a:solidFill>
              </a:rPr>
              <a:t>int</a:t>
            </a:r>
            <a:r>
              <a:rPr lang="en-US" altLang="zh-CN" sz="1800" b="1" dirty="0" smtClean="0">
                <a:solidFill>
                  <a:srgbClr val="FF0000"/>
                </a:solidFill>
              </a:rPr>
              <a:t> c = a;             	//C++11</a:t>
            </a:r>
            <a:r>
              <a:rPr lang="zh-CN" altLang="zh-CN" sz="1800" b="1" dirty="0" smtClean="0">
                <a:solidFill>
                  <a:srgbClr val="FF0000"/>
                </a:solidFill>
              </a:rPr>
              <a:t>之前错误，</a:t>
            </a:r>
            <a:r>
              <a:rPr lang="en-US" altLang="zh-CN" sz="1800" b="1" dirty="0" smtClean="0">
                <a:solidFill>
                  <a:srgbClr val="FF0000"/>
                </a:solidFill>
              </a:rPr>
              <a:t>C++11</a:t>
            </a:r>
            <a:r>
              <a:rPr lang="zh-CN" altLang="zh-CN" sz="1800" b="1" dirty="0" smtClean="0">
                <a:solidFill>
                  <a:srgbClr val="FF0000"/>
                </a:solidFill>
              </a:rPr>
              <a:t>之后正确</a:t>
            </a:r>
            <a:r>
              <a:rPr lang="en-US" altLang="zh-CN" sz="1800" b="1" dirty="0" smtClean="0">
                <a:solidFill>
                  <a:srgbClr val="FF0000"/>
                </a:solidFill>
              </a:rPr>
              <a:t>   </a:t>
            </a:r>
            <a:endParaRPr lang="zh-CN" altLang="zh-CN" sz="1800" b="1" dirty="0" smtClean="0">
              <a:solidFill>
                <a:srgbClr val="FF0000"/>
              </a:solidFill>
            </a:endParaRPr>
          </a:p>
          <a:p>
            <a:pPr marL="800100" lvl="2" indent="0">
              <a:buNone/>
            </a:pPr>
            <a:r>
              <a:rPr lang="zh-CN" altLang="en-US" sz="1800" b="1" dirty="0" smtClean="0"/>
              <a:t>　</a:t>
            </a:r>
            <a:r>
              <a:rPr lang="zh-CN" altLang="zh-CN" sz="1800" b="1" dirty="0" smtClean="0"/>
              <a:t>……</a:t>
            </a:r>
          </a:p>
          <a:p>
            <a:pPr marL="800100" lvl="2" indent="0">
              <a:buNone/>
            </a:pPr>
            <a:r>
              <a:rPr lang="en-US" altLang="zh-CN" sz="1800" b="1" dirty="0" smtClean="0"/>
              <a:t>};</a:t>
            </a:r>
          </a:p>
          <a:p>
            <a:pPr marL="0" indent="0">
              <a:buNone/>
            </a:pPr>
            <a:r>
              <a:rPr lang="en-US" altLang="zh-CN" sz="2400" b="1" dirty="0" smtClean="0">
                <a:solidFill>
                  <a:srgbClr val="0000CC"/>
                </a:solidFill>
              </a:rPr>
              <a:t>3. </a:t>
            </a:r>
            <a:r>
              <a:rPr lang="zh-CN" altLang="en-US" sz="2400" b="1" dirty="0" smtClean="0">
                <a:solidFill>
                  <a:srgbClr val="0000CC"/>
                </a:solidFill>
              </a:rPr>
              <a:t>数据</a:t>
            </a:r>
            <a:r>
              <a:rPr lang="zh-CN" altLang="en-US" sz="2400" b="1" dirty="0">
                <a:solidFill>
                  <a:srgbClr val="0000CC"/>
                </a:solidFill>
              </a:rPr>
              <a:t>成员初始化说明</a:t>
            </a:r>
            <a:endParaRPr lang="en-US" altLang="zh-CN" sz="2400" b="1" dirty="0">
              <a:solidFill>
                <a:srgbClr val="0000CC"/>
              </a:solidFill>
            </a:endParaRPr>
          </a:p>
          <a:p>
            <a:pPr lvl="1"/>
            <a:r>
              <a:rPr lang="zh-CN" altLang="zh-CN" sz="2200" b="1" dirty="0"/>
              <a:t>类的声明（或定义）只是增加了一种自定义数据类型，此时类内部的数据成员并没有获取到相应的内存空间。</a:t>
            </a:r>
            <a:endParaRPr lang="en-US" altLang="zh-CN" sz="2200" b="1" dirty="0"/>
          </a:p>
          <a:p>
            <a:pPr lvl="1"/>
            <a:r>
              <a:rPr lang="zh-CN" altLang="zh-CN" sz="2200" b="1" dirty="0">
                <a:solidFill>
                  <a:srgbClr val="FF0000"/>
                </a:solidFill>
              </a:rPr>
              <a:t>只有在用类定义对象时，才会为数据成员分配空间</a:t>
            </a:r>
            <a:r>
              <a:rPr lang="zh-CN" altLang="zh-CN" sz="2200" b="1" dirty="0"/>
              <a:t>，在这个时间点上才会用相应的初始值初始化数据成员</a:t>
            </a:r>
            <a:r>
              <a:rPr lang="zh-CN" altLang="zh-CN" sz="2400" b="1" dirty="0"/>
              <a:t>。</a:t>
            </a:r>
            <a:endParaRPr lang="en-US" altLang="zh-CN" sz="2400" b="1" dirty="0"/>
          </a:p>
          <a:p>
            <a:endParaRPr lang="zh-CN" altLang="zh-CN" sz="2800" dirty="0"/>
          </a:p>
          <a:p>
            <a:pPr marL="400050" lvl="1" indent="0" eaLnBrk="1" hangingPunct="1">
              <a:buNone/>
            </a:pPr>
            <a:endParaRPr lang="en-US" altLang="zh-CN" sz="2000" b="1" dirty="0">
              <a:solidFill>
                <a:srgbClr val="0000CC"/>
              </a:solidFill>
            </a:endParaRPr>
          </a:p>
          <a:p>
            <a:pPr marL="0" indent="0" eaLnBrk="1" hangingPunct="1">
              <a:buNone/>
            </a:pPr>
            <a:endParaRPr lang="en-US" altLang="zh-CN" b="1" dirty="0">
              <a:solidFill>
                <a:srgbClr val="0000CC"/>
              </a:solidFill>
            </a:endParaRPr>
          </a:p>
        </p:txBody>
      </p:sp>
      <p:sp>
        <p:nvSpPr>
          <p:cNvPr id="4" name="Rectangle 2"/>
          <p:cNvSpPr>
            <a:spLocks noChangeArrowheads="1"/>
          </p:cNvSpPr>
          <p:nvPr/>
        </p:nvSpPr>
        <p:spPr bwMode="auto">
          <a:xfrm>
            <a:off x="684213" y="188641"/>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smtClean="0">
                <a:solidFill>
                  <a:srgbClr val="C00000"/>
                </a:solidFill>
                <a:latin typeface="+mj-lt"/>
                <a:ea typeface="+mj-ea"/>
                <a:cs typeface="+mj-cs"/>
              </a:rPr>
              <a:t>3.3  </a:t>
            </a:r>
            <a:r>
              <a:rPr lang="zh-CN" altLang="en-US" sz="3600" b="1" dirty="0" smtClean="0">
                <a:solidFill>
                  <a:srgbClr val="C00000"/>
                </a:solidFill>
                <a:latin typeface="+mj-lt"/>
                <a:ea typeface="+mj-ea"/>
                <a:cs typeface="+mj-cs"/>
              </a:rPr>
              <a:t>数据</a:t>
            </a:r>
            <a:r>
              <a:rPr lang="zh-CN" altLang="en-US" sz="3600" b="1" dirty="0">
                <a:solidFill>
                  <a:srgbClr val="C00000"/>
                </a:solidFill>
                <a:latin typeface="+mj-lt"/>
                <a:ea typeface="+mj-ea"/>
                <a:cs typeface="+mj-cs"/>
              </a:rPr>
              <a:t>成员</a:t>
            </a:r>
            <a:endParaRPr lang="en-US" altLang="zh-CN" sz="3600" b="1" dirty="0">
              <a:solidFill>
                <a:srgbClr val="C00000"/>
              </a:solidFill>
              <a:latin typeface="+mj-lt"/>
              <a:ea typeface="+mj-ea"/>
              <a:cs typeface="+mj-cs"/>
            </a:endParaRPr>
          </a:p>
        </p:txBody>
      </p:sp>
    </p:spTree>
    <p:extLst>
      <p:ext uri="{BB962C8B-B14F-4D97-AF65-F5344CB8AC3E}">
        <p14:creationId xmlns:p14="http://schemas.microsoft.com/office/powerpoint/2010/main" val="3392110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anim calcmode="lin" valueType="num">
                                      <p:cBhvr additive="base">
                                        <p:cTn id="7" dur="500" fill="hold"/>
                                        <p:tgtEl>
                                          <p:spTgt spid="102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anim calcmode="lin" valueType="num">
                                      <p:cBhvr additive="base">
                                        <p:cTn id="13"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42">
                                            <p:txEl>
                                              <p:pRg st="3" end="3"/>
                                            </p:txEl>
                                          </p:spTgt>
                                        </p:tgtEl>
                                        <p:attrNameLst>
                                          <p:attrName>style.visibility</p:attrName>
                                        </p:attrNameLst>
                                      </p:cBhvr>
                                      <p:to>
                                        <p:strVal val="visible"/>
                                      </p:to>
                                    </p:set>
                                    <p:anim calcmode="lin" valueType="num">
                                      <p:cBhvr additive="base">
                                        <p:cTn id="17" dur="500" fill="hold"/>
                                        <p:tgtEl>
                                          <p:spTgt spid="1024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42">
                                            <p:txEl>
                                              <p:pRg st="4" end="4"/>
                                            </p:txEl>
                                          </p:spTgt>
                                        </p:tgtEl>
                                        <p:attrNameLst>
                                          <p:attrName>style.visibility</p:attrName>
                                        </p:attrNameLst>
                                      </p:cBhvr>
                                      <p:to>
                                        <p:strVal val="visible"/>
                                      </p:to>
                                    </p:set>
                                    <p:anim calcmode="lin" valueType="num">
                                      <p:cBhvr additive="base">
                                        <p:cTn id="21" dur="5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42">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242">
                                            <p:txEl>
                                              <p:pRg st="5" end="5"/>
                                            </p:txEl>
                                          </p:spTgt>
                                        </p:tgtEl>
                                        <p:attrNameLst>
                                          <p:attrName>style.visibility</p:attrName>
                                        </p:attrNameLst>
                                      </p:cBhvr>
                                      <p:to>
                                        <p:strVal val="visible"/>
                                      </p:to>
                                    </p:set>
                                    <p:anim calcmode="lin" valueType="num">
                                      <p:cBhvr additive="base">
                                        <p:cTn id="25" dur="500" fill="hold"/>
                                        <p:tgtEl>
                                          <p:spTgt spid="1024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2">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2">
                                            <p:txEl>
                                              <p:pRg st="6" end="6"/>
                                            </p:txEl>
                                          </p:spTgt>
                                        </p:tgtEl>
                                        <p:attrNameLst>
                                          <p:attrName>style.visibility</p:attrName>
                                        </p:attrNameLst>
                                      </p:cBhvr>
                                      <p:to>
                                        <p:strVal val="visible"/>
                                      </p:to>
                                    </p:set>
                                    <p:anim calcmode="lin" valueType="num">
                                      <p:cBhvr additive="base">
                                        <p:cTn id="29" dur="500" fill="hold"/>
                                        <p:tgtEl>
                                          <p:spTgt spid="1024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2">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42">
                                            <p:txEl>
                                              <p:pRg st="7" end="7"/>
                                            </p:txEl>
                                          </p:spTgt>
                                        </p:tgtEl>
                                        <p:attrNameLst>
                                          <p:attrName>style.visibility</p:attrName>
                                        </p:attrNameLst>
                                      </p:cBhvr>
                                      <p:to>
                                        <p:strVal val="visible"/>
                                      </p:to>
                                    </p:set>
                                    <p:anim calcmode="lin" valueType="num">
                                      <p:cBhvr additive="base">
                                        <p:cTn id="33" dur="500" fill="hold"/>
                                        <p:tgtEl>
                                          <p:spTgt spid="10242">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42">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242">
                                            <p:txEl>
                                              <p:pRg st="8" end="8"/>
                                            </p:txEl>
                                          </p:spTgt>
                                        </p:tgtEl>
                                        <p:attrNameLst>
                                          <p:attrName>style.visibility</p:attrName>
                                        </p:attrNameLst>
                                      </p:cBhvr>
                                      <p:to>
                                        <p:strVal val="visible"/>
                                      </p:to>
                                    </p:set>
                                    <p:anim calcmode="lin" valueType="num">
                                      <p:cBhvr additive="base">
                                        <p:cTn id="37" dur="500" fill="hold"/>
                                        <p:tgtEl>
                                          <p:spTgt spid="1024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42">
                                            <p:txEl>
                                              <p:pRg st="9" end="9"/>
                                            </p:txEl>
                                          </p:spTgt>
                                        </p:tgtEl>
                                        <p:attrNameLst>
                                          <p:attrName>style.visibility</p:attrName>
                                        </p:attrNameLst>
                                      </p:cBhvr>
                                      <p:to>
                                        <p:strVal val="visible"/>
                                      </p:to>
                                    </p:set>
                                    <p:anim calcmode="lin" valueType="num">
                                      <p:cBhvr additive="base">
                                        <p:cTn id="43" dur="500" fill="hold"/>
                                        <p:tgtEl>
                                          <p:spTgt spid="1024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242">
                                            <p:txEl>
                                              <p:pRg st="10" end="10"/>
                                            </p:txEl>
                                          </p:spTgt>
                                        </p:tgtEl>
                                        <p:attrNameLst>
                                          <p:attrName>style.visibility</p:attrName>
                                        </p:attrNameLst>
                                      </p:cBhvr>
                                      <p:to>
                                        <p:strVal val="visible"/>
                                      </p:to>
                                    </p:set>
                                    <p:anim calcmode="lin" valueType="num">
                                      <p:cBhvr additive="base">
                                        <p:cTn id="49" dur="500" fill="hold"/>
                                        <p:tgtEl>
                                          <p:spTgt spid="1024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4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242">
                                            <p:txEl>
                                              <p:pRg st="11" end="11"/>
                                            </p:txEl>
                                          </p:spTgt>
                                        </p:tgtEl>
                                        <p:attrNameLst>
                                          <p:attrName>style.visibility</p:attrName>
                                        </p:attrNameLst>
                                      </p:cBhvr>
                                      <p:to>
                                        <p:strVal val="visible"/>
                                      </p:to>
                                    </p:set>
                                    <p:anim calcmode="lin" valueType="num">
                                      <p:cBhvr additive="base">
                                        <p:cTn id="55" dur="500" fill="hold"/>
                                        <p:tgtEl>
                                          <p:spTgt spid="10242">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4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4294967295"/>
          </p:nvPr>
        </p:nvSpPr>
        <p:spPr>
          <a:xfrm>
            <a:off x="395536" y="980728"/>
            <a:ext cx="8352928" cy="5544616"/>
          </a:xfrm>
        </p:spPr>
        <p:txBody>
          <a:bodyPr/>
          <a:lstStyle/>
          <a:p>
            <a:pPr marL="0" indent="0">
              <a:buNone/>
            </a:pPr>
            <a:r>
              <a:rPr lang="en-US" altLang="zh-CN" sz="2400" b="1" dirty="0" smtClean="0">
                <a:solidFill>
                  <a:srgbClr val="0000CC"/>
                </a:solidFill>
              </a:rPr>
              <a:t>3.4.1  </a:t>
            </a:r>
            <a:r>
              <a:rPr lang="zh-CN" altLang="zh-CN" sz="2400" b="1" dirty="0">
                <a:solidFill>
                  <a:srgbClr val="0000CC"/>
                </a:solidFill>
              </a:rPr>
              <a:t>成员函数定义方式和</a:t>
            </a:r>
            <a:r>
              <a:rPr lang="en-US" altLang="zh-CN" sz="2400" b="1" dirty="0">
                <a:solidFill>
                  <a:srgbClr val="0000CC"/>
                </a:solidFill>
              </a:rPr>
              <a:t>inline</a:t>
            </a:r>
            <a:r>
              <a:rPr lang="zh-CN" altLang="zh-CN" sz="2400" b="1" dirty="0">
                <a:solidFill>
                  <a:srgbClr val="0000CC"/>
                </a:solidFill>
              </a:rPr>
              <a:t>函数</a:t>
            </a:r>
            <a:endParaRPr lang="en-US" altLang="zh-CN" sz="2400" b="1" dirty="0">
              <a:solidFill>
                <a:srgbClr val="0000CC"/>
              </a:solidFill>
            </a:endParaRPr>
          </a:p>
          <a:p>
            <a:pPr marL="0" indent="0">
              <a:buNone/>
            </a:pPr>
            <a:r>
              <a:rPr lang="en-US" altLang="zh-CN" sz="2400" b="1" dirty="0" smtClean="0">
                <a:solidFill>
                  <a:srgbClr val="FF0000"/>
                </a:solidFill>
              </a:rPr>
              <a:t>1. </a:t>
            </a:r>
            <a:r>
              <a:rPr lang="zh-CN" altLang="zh-CN" sz="2400" b="1" dirty="0" smtClean="0">
                <a:solidFill>
                  <a:srgbClr val="FF0000"/>
                </a:solidFill>
              </a:rPr>
              <a:t>类</a:t>
            </a:r>
            <a:r>
              <a:rPr lang="zh-CN" altLang="zh-CN" sz="2400" b="1" dirty="0">
                <a:solidFill>
                  <a:srgbClr val="FF0000"/>
                </a:solidFill>
              </a:rPr>
              <a:t>内定义成员函数</a:t>
            </a:r>
          </a:p>
          <a:p>
            <a:pPr lvl="1"/>
            <a:r>
              <a:rPr lang="zh-CN" altLang="zh-CN" sz="2200" b="1" dirty="0"/>
              <a:t>在声明类时，直接在类的内部就给出成员函数的定义，以这种方式定义的成员函数若符合内联函数的条件就会被处理为内联函数。</a:t>
            </a:r>
          </a:p>
          <a:p>
            <a:pPr marL="800100" lvl="2" indent="0">
              <a:buNone/>
            </a:pPr>
            <a:r>
              <a:rPr lang="en-US" altLang="zh-CN" sz="2000" b="1" dirty="0"/>
              <a:t>class Date{</a:t>
            </a:r>
            <a:endParaRPr lang="zh-CN" altLang="zh-CN" sz="2000" b="1" dirty="0"/>
          </a:p>
          <a:p>
            <a:pPr marL="800100" lvl="2" indent="0">
              <a:buNone/>
            </a:pPr>
            <a:r>
              <a:rPr lang="en-US" altLang="zh-CN" sz="2000" b="1" dirty="0"/>
              <a:t>   </a:t>
            </a:r>
            <a:r>
              <a:rPr lang="en-US" altLang="zh-CN" sz="2000" b="1" dirty="0" err="1"/>
              <a:t>int</a:t>
            </a:r>
            <a:r>
              <a:rPr lang="en-US" altLang="zh-CN" sz="2000" b="1" dirty="0"/>
              <a:t> </a:t>
            </a:r>
            <a:r>
              <a:rPr lang="en-US" altLang="zh-CN" sz="2000" b="1" dirty="0" err="1"/>
              <a:t>day,month,year</a:t>
            </a:r>
            <a:r>
              <a:rPr lang="en-US" altLang="zh-CN" sz="2000" b="1" dirty="0"/>
              <a:t>;</a:t>
            </a:r>
            <a:endParaRPr lang="zh-CN" altLang="zh-CN" sz="2000" b="1" dirty="0"/>
          </a:p>
          <a:p>
            <a:pPr marL="800100" lvl="2" indent="0">
              <a:buNone/>
            </a:pPr>
            <a:r>
              <a:rPr lang="en-US" altLang="zh-CN" sz="2000" b="1" dirty="0"/>
              <a:t>public:</a:t>
            </a:r>
            <a:endParaRPr lang="zh-CN" altLang="zh-CN" sz="2000" b="1" dirty="0"/>
          </a:p>
          <a:p>
            <a:pPr marL="800100" lvl="2" indent="0">
              <a:buNone/>
            </a:pPr>
            <a:r>
              <a:rPr lang="en-US" altLang="zh-CN" sz="2000" b="1" dirty="0"/>
              <a:t>	  void </a:t>
            </a:r>
            <a:r>
              <a:rPr lang="en-US" altLang="zh-CN" sz="2000" b="1" dirty="0" err="1"/>
              <a:t>init</a:t>
            </a:r>
            <a:r>
              <a:rPr lang="en-US" altLang="zh-CN" sz="2000" b="1" dirty="0"/>
              <a:t>(</a:t>
            </a:r>
            <a:r>
              <a:rPr lang="en-US" altLang="zh-CN" sz="2000" b="1" dirty="0" err="1"/>
              <a:t>int</a:t>
            </a:r>
            <a:r>
              <a:rPr lang="en-US" altLang="zh-CN" sz="2000" b="1" dirty="0"/>
              <a:t> </a:t>
            </a:r>
            <a:r>
              <a:rPr lang="en-US" altLang="zh-CN" sz="2000" b="1" dirty="0" err="1"/>
              <a:t>d,int</a:t>
            </a:r>
            <a:r>
              <a:rPr lang="en-US" altLang="zh-CN" sz="2000" b="1" dirty="0"/>
              <a:t> </a:t>
            </a:r>
            <a:r>
              <a:rPr lang="en-US" altLang="zh-CN" sz="2000" b="1" dirty="0" err="1"/>
              <a:t>m,int</a:t>
            </a:r>
            <a:r>
              <a:rPr lang="en-US" altLang="zh-CN" sz="2000" b="1" dirty="0"/>
              <a:t> y){                 </a:t>
            </a:r>
            <a:r>
              <a:rPr lang="en-US" altLang="zh-CN" sz="2000" b="1" dirty="0" smtClean="0"/>
              <a:t>	</a:t>
            </a:r>
            <a:r>
              <a:rPr lang="en-US" altLang="zh-CN" sz="2000" b="1" dirty="0" smtClean="0">
                <a:solidFill>
                  <a:srgbClr val="0000CC"/>
                </a:solidFill>
              </a:rPr>
              <a:t>//</a:t>
            </a:r>
            <a:r>
              <a:rPr lang="en-US" altLang="zh-CN" sz="2000" b="1" dirty="0">
                <a:solidFill>
                  <a:srgbClr val="0000CC"/>
                </a:solidFill>
              </a:rPr>
              <a:t>inline</a:t>
            </a:r>
            <a:r>
              <a:rPr lang="zh-CN" altLang="en-US" sz="2000" b="1" dirty="0">
                <a:solidFill>
                  <a:srgbClr val="0000CC"/>
                </a:solidFill>
              </a:rPr>
              <a:t>函数</a:t>
            </a:r>
            <a:endParaRPr lang="zh-CN" altLang="zh-CN" sz="2000" b="1" dirty="0">
              <a:solidFill>
                <a:srgbClr val="0000CC"/>
              </a:solidFill>
            </a:endParaRPr>
          </a:p>
          <a:p>
            <a:pPr marL="800100" lvl="2" indent="0">
              <a:buNone/>
            </a:pPr>
            <a:r>
              <a:rPr lang="en-US" altLang="zh-CN" sz="2000" b="1" dirty="0"/>
              <a:t>		day=d;	month=m; year=y;</a:t>
            </a:r>
            <a:endParaRPr lang="zh-CN" altLang="zh-CN" sz="2000" b="1" dirty="0"/>
          </a:p>
          <a:p>
            <a:pPr marL="800100" lvl="2" indent="0">
              <a:buNone/>
            </a:pPr>
            <a:r>
              <a:rPr lang="en-US" altLang="zh-CN" sz="2000" b="1" dirty="0"/>
              <a:t>	}</a:t>
            </a:r>
            <a:endParaRPr lang="zh-CN" altLang="zh-CN" sz="2000" b="1" dirty="0"/>
          </a:p>
          <a:p>
            <a:pPr marL="800100" lvl="2" indent="0">
              <a:buNone/>
            </a:pPr>
            <a:r>
              <a:rPr lang="en-US" altLang="zh-CN" sz="2000" b="1" dirty="0"/>
              <a:t>	</a:t>
            </a:r>
            <a:r>
              <a:rPr lang="en-US" altLang="zh-CN" sz="2000" b="1" dirty="0" err="1"/>
              <a:t>int</a:t>
            </a:r>
            <a:r>
              <a:rPr lang="en-US" altLang="zh-CN" sz="2000" b="1" dirty="0"/>
              <a:t> </a:t>
            </a:r>
            <a:r>
              <a:rPr lang="en-US" altLang="zh-CN" sz="2000" b="1" dirty="0" err="1"/>
              <a:t>getDay</a:t>
            </a:r>
            <a:r>
              <a:rPr lang="en-US" altLang="zh-CN" sz="2000" b="1" dirty="0"/>
              <a:t>() {return day;}　　         </a:t>
            </a:r>
            <a:r>
              <a:rPr lang="en-US" altLang="zh-CN" sz="2000" b="1" dirty="0" smtClean="0"/>
              <a:t>	</a:t>
            </a:r>
            <a:r>
              <a:rPr lang="en-US" altLang="zh-CN" sz="2000" b="1" dirty="0" smtClean="0">
                <a:solidFill>
                  <a:srgbClr val="0000CC"/>
                </a:solidFill>
              </a:rPr>
              <a:t>//</a:t>
            </a:r>
            <a:r>
              <a:rPr lang="en-US" altLang="zh-CN" sz="2000" b="1" dirty="0">
                <a:solidFill>
                  <a:srgbClr val="0000CC"/>
                </a:solidFill>
              </a:rPr>
              <a:t>inline</a:t>
            </a:r>
            <a:r>
              <a:rPr lang="zh-CN" altLang="en-US" sz="2000" b="1" dirty="0">
                <a:solidFill>
                  <a:srgbClr val="0000CC"/>
                </a:solidFill>
              </a:rPr>
              <a:t>函数</a:t>
            </a:r>
            <a:r>
              <a:rPr lang="en-US" altLang="zh-CN" sz="2000" b="1" dirty="0"/>
              <a:t>　　　　　　　</a:t>
            </a:r>
            <a:endParaRPr lang="zh-CN" altLang="zh-CN" sz="2000" b="1" dirty="0"/>
          </a:p>
          <a:p>
            <a:pPr marL="800100" lvl="2" indent="0">
              <a:buNone/>
            </a:pPr>
            <a:r>
              <a:rPr lang="zh-CN" altLang="zh-CN" sz="2000" b="1" dirty="0"/>
              <a:t>……</a:t>
            </a:r>
          </a:p>
          <a:p>
            <a:pPr marL="800100" lvl="2" indent="0">
              <a:buNone/>
            </a:pPr>
            <a:r>
              <a:rPr lang="en-US" altLang="zh-CN" sz="2000" b="1" dirty="0"/>
              <a:t>};</a:t>
            </a:r>
            <a:endParaRPr lang="zh-CN" altLang="zh-CN" sz="2000" b="1" dirty="0"/>
          </a:p>
          <a:p>
            <a:pPr marL="0" indent="0">
              <a:buNone/>
            </a:pPr>
            <a:endParaRPr lang="zh-CN" altLang="en-US" b="1" dirty="0"/>
          </a:p>
          <a:p>
            <a:pPr marL="457200" lvl="1" indent="0" eaLnBrk="1" hangingPunct="1">
              <a:lnSpc>
                <a:spcPct val="90000"/>
              </a:lnSpc>
              <a:buNone/>
            </a:pPr>
            <a:endParaRPr lang="zh-CN" altLang="en-US" b="1" dirty="0"/>
          </a:p>
        </p:txBody>
      </p:sp>
      <p:sp>
        <p:nvSpPr>
          <p:cNvPr id="1026" name="Rectangle 2"/>
          <p:cNvSpPr>
            <a:spLocks noChangeArrowheads="1"/>
          </p:cNvSpPr>
          <p:nvPr/>
        </p:nvSpPr>
        <p:spPr bwMode="auto">
          <a:xfrm>
            <a:off x="684213"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a:solidFill>
                  <a:srgbClr val="C00000"/>
                </a:solidFill>
                <a:latin typeface="+mj-lt"/>
                <a:ea typeface="+mj-ea"/>
                <a:cs typeface="+mj-cs"/>
              </a:rPr>
              <a:t>3.4  </a:t>
            </a:r>
            <a:r>
              <a:rPr lang="zh-CN" altLang="en-US" sz="3600" b="1" dirty="0">
                <a:solidFill>
                  <a:srgbClr val="C00000"/>
                </a:solidFill>
                <a:latin typeface="+mj-lt"/>
                <a:ea typeface="+mj-ea"/>
                <a:cs typeface="+mj-cs"/>
              </a:rPr>
              <a:t>成员函数</a:t>
            </a:r>
          </a:p>
        </p:txBody>
      </p:sp>
    </p:spTree>
    <p:extLst>
      <p:ext uri="{BB962C8B-B14F-4D97-AF65-F5344CB8AC3E}">
        <p14:creationId xmlns:p14="http://schemas.microsoft.com/office/powerpoint/2010/main" val="165218533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661597" y="908720"/>
            <a:ext cx="7772400" cy="5832648"/>
          </a:xfrm>
        </p:spPr>
        <p:txBody>
          <a:bodyPr/>
          <a:lstStyle/>
          <a:p>
            <a:pPr marL="533400" indent="-533400" eaLnBrk="1" hangingPunct="1">
              <a:lnSpc>
                <a:spcPct val="80000"/>
              </a:lnSpc>
              <a:buFontTx/>
              <a:buNone/>
            </a:pPr>
            <a:r>
              <a:rPr lang="en-US" altLang="zh-CN" sz="2400" b="1" dirty="0" smtClean="0">
                <a:solidFill>
                  <a:srgbClr val="FF0000"/>
                </a:solidFill>
              </a:rPr>
              <a:t>2. </a:t>
            </a:r>
            <a:r>
              <a:rPr lang="zh-CN" altLang="en-US" sz="2400" b="1" dirty="0" smtClean="0">
                <a:solidFill>
                  <a:srgbClr val="FF0000"/>
                </a:solidFill>
              </a:rPr>
              <a:t>外</a:t>
            </a:r>
            <a:r>
              <a:rPr lang="zh-CN" altLang="en-US" sz="2400" b="1" dirty="0">
                <a:solidFill>
                  <a:srgbClr val="FF0000"/>
                </a:solidFill>
              </a:rPr>
              <a:t>类定义成员函数</a:t>
            </a:r>
            <a:endParaRPr lang="en-US" altLang="zh-CN" sz="2400" b="1" dirty="0">
              <a:solidFill>
                <a:srgbClr val="FF0000"/>
              </a:solidFill>
            </a:endParaRPr>
          </a:p>
          <a:p>
            <a:pPr lvl="1"/>
            <a:r>
              <a:rPr lang="zh-CN" altLang="zh-CN" sz="2200" b="1" dirty="0"/>
              <a:t>在声明类时，若只声明了成员函数的原型，就需要在类的外部定义该成员函数，方法是：</a:t>
            </a:r>
          </a:p>
          <a:p>
            <a:pPr marL="457200" lvl="1" indent="0">
              <a:buNone/>
            </a:pPr>
            <a:r>
              <a:rPr lang="en-US" altLang="zh-CN" sz="2200" b="1" dirty="0" err="1"/>
              <a:t>r_type</a:t>
            </a:r>
            <a:r>
              <a:rPr lang="en-US" altLang="zh-CN" sz="2200" b="1" dirty="0"/>
              <a:t> </a:t>
            </a:r>
            <a:r>
              <a:rPr lang="en-US" altLang="zh-CN" sz="2200" b="1" dirty="0" err="1"/>
              <a:t>class_name</a:t>
            </a:r>
            <a:r>
              <a:rPr lang="en-US" altLang="zh-CN" sz="2200" b="1" dirty="0"/>
              <a:t>::</a:t>
            </a:r>
            <a:r>
              <a:rPr lang="en-US" altLang="zh-CN" sz="2200" b="1" dirty="0" err="1"/>
              <a:t>f_Name</a:t>
            </a:r>
            <a:r>
              <a:rPr lang="en-US" altLang="zh-CN" sz="2200" b="1" dirty="0"/>
              <a:t>(T1 p1, T2 p2,</a:t>
            </a:r>
            <a:r>
              <a:rPr lang="zh-CN" altLang="zh-CN" sz="2200" b="1" dirty="0"/>
              <a:t>…</a:t>
            </a:r>
            <a:r>
              <a:rPr lang="en-US" altLang="zh-CN" sz="2200" b="1" dirty="0"/>
              <a:t>);</a:t>
            </a:r>
            <a:endParaRPr lang="zh-CN" altLang="zh-CN" sz="2200" b="1" dirty="0"/>
          </a:p>
          <a:p>
            <a:pPr lvl="1">
              <a:lnSpc>
                <a:spcPct val="80000"/>
              </a:lnSpc>
            </a:pPr>
            <a:r>
              <a:rPr lang="zh-CN" altLang="en-US" sz="2200" b="1" dirty="0"/>
              <a:t>例如：类</a:t>
            </a:r>
            <a:r>
              <a:rPr lang="en-US" altLang="zh-CN" sz="2200" b="1" dirty="0"/>
              <a:t>Date</a:t>
            </a:r>
            <a:r>
              <a:rPr lang="zh-CN" altLang="en-US" sz="2200" b="1" dirty="0"/>
              <a:t>定义</a:t>
            </a:r>
            <a:endParaRPr lang="en-US" altLang="zh-CN" sz="2200" b="1" dirty="0"/>
          </a:p>
          <a:p>
            <a:pPr marL="400050" lvl="1" indent="0">
              <a:buNone/>
            </a:pPr>
            <a:r>
              <a:rPr lang="en-US" altLang="zh-CN" sz="1800" b="1" dirty="0"/>
              <a:t>class Date{</a:t>
            </a:r>
            <a:endParaRPr lang="zh-CN" altLang="zh-CN" sz="1800" b="1" dirty="0"/>
          </a:p>
          <a:p>
            <a:pPr marL="400050" lvl="1" indent="0">
              <a:buNone/>
            </a:pPr>
            <a:r>
              <a:rPr lang="en-US" altLang="zh-CN" sz="1800" b="1" dirty="0"/>
              <a:t>	</a:t>
            </a:r>
            <a:r>
              <a:rPr lang="en-US" altLang="zh-CN" sz="1800" b="1" dirty="0" err="1"/>
              <a:t>int</a:t>
            </a:r>
            <a:r>
              <a:rPr lang="en-US" altLang="zh-CN" sz="1800" b="1" dirty="0"/>
              <a:t> </a:t>
            </a:r>
            <a:r>
              <a:rPr lang="en-US" altLang="zh-CN" sz="1800" b="1" dirty="0" err="1"/>
              <a:t>day,month,year</a:t>
            </a:r>
            <a:r>
              <a:rPr lang="en-US" altLang="zh-CN" sz="1800" b="1" dirty="0"/>
              <a:t>;</a:t>
            </a:r>
            <a:endParaRPr lang="zh-CN" altLang="zh-CN" sz="1800" b="1" dirty="0"/>
          </a:p>
          <a:p>
            <a:pPr marL="400050" lvl="1" indent="0">
              <a:buNone/>
            </a:pPr>
            <a:r>
              <a:rPr lang="en-US" altLang="zh-CN" sz="1800" b="1" dirty="0"/>
              <a:t>public:</a:t>
            </a:r>
            <a:endParaRPr lang="zh-CN" altLang="zh-CN" sz="1800" b="1" dirty="0"/>
          </a:p>
          <a:p>
            <a:pPr marL="400050" lvl="1" indent="0">
              <a:buNone/>
            </a:pPr>
            <a:r>
              <a:rPr lang="en-US" altLang="zh-CN" sz="1800" b="1" dirty="0"/>
              <a:t>	void </a:t>
            </a:r>
            <a:r>
              <a:rPr lang="en-US" altLang="zh-CN" sz="1800" b="1" dirty="0" err="1"/>
              <a:t>init</a:t>
            </a:r>
            <a:r>
              <a:rPr lang="en-US" altLang="zh-CN" sz="1800" b="1" dirty="0"/>
              <a:t>(</a:t>
            </a:r>
            <a:r>
              <a:rPr lang="en-US" altLang="zh-CN" sz="1800" b="1" dirty="0" err="1"/>
              <a:t>int</a:t>
            </a:r>
            <a:r>
              <a:rPr lang="en-US" altLang="zh-CN" sz="1800" b="1" dirty="0"/>
              <a:t> ,</a:t>
            </a:r>
            <a:r>
              <a:rPr lang="en-US" altLang="zh-CN" sz="1800" b="1" dirty="0" err="1"/>
              <a:t>int</a:t>
            </a:r>
            <a:r>
              <a:rPr lang="en-US" altLang="zh-CN" sz="1800" b="1" dirty="0"/>
              <a:t> ,</a:t>
            </a:r>
            <a:r>
              <a:rPr lang="en-US" altLang="zh-CN" sz="1800" b="1" dirty="0" err="1"/>
              <a:t>int</a:t>
            </a:r>
            <a:r>
              <a:rPr lang="en-US" altLang="zh-CN" sz="1800" b="1" dirty="0"/>
              <a:t> );               </a:t>
            </a:r>
            <a:r>
              <a:rPr lang="en-US" altLang="zh-CN" sz="1800" b="1" dirty="0" smtClean="0"/>
              <a:t>		</a:t>
            </a:r>
            <a:r>
              <a:rPr lang="en-US" altLang="zh-CN" sz="1800" b="1" dirty="0" smtClean="0">
                <a:solidFill>
                  <a:srgbClr val="FF0000"/>
                </a:solidFill>
              </a:rPr>
              <a:t>//</a:t>
            </a:r>
            <a:r>
              <a:rPr lang="zh-CN" altLang="zh-CN" sz="1800" b="1" dirty="0">
                <a:solidFill>
                  <a:srgbClr val="FF0000"/>
                </a:solidFill>
              </a:rPr>
              <a:t>省略了形式参数</a:t>
            </a:r>
          </a:p>
          <a:p>
            <a:pPr marL="400050" lvl="1" indent="0">
              <a:buNone/>
            </a:pPr>
            <a:r>
              <a:rPr lang="en-US" altLang="zh-CN" sz="1800" b="1" dirty="0"/>
              <a:t>	</a:t>
            </a:r>
            <a:r>
              <a:rPr lang="en-US" altLang="zh-CN" sz="1800" b="1" dirty="0" err="1"/>
              <a:t>int</a:t>
            </a:r>
            <a:r>
              <a:rPr lang="en-US" altLang="zh-CN" sz="1800" b="1" dirty="0"/>
              <a:t> </a:t>
            </a:r>
            <a:r>
              <a:rPr lang="en-US" altLang="zh-CN" sz="1800" b="1" dirty="0" err="1"/>
              <a:t>getDay</a:t>
            </a:r>
            <a:r>
              <a:rPr lang="en-US" altLang="zh-CN" sz="1800" b="1" dirty="0"/>
              <a:t>();</a:t>
            </a:r>
            <a:endParaRPr lang="zh-CN" altLang="zh-CN" sz="1800" b="1" dirty="0"/>
          </a:p>
          <a:p>
            <a:pPr marL="400050" lvl="1" indent="0">
              <a:buNone/>
            </a:pPr>
            <a:r>
              <a:rPr lang="en-US" altLang="zh-CN" sz="1800" b="1" dirty="0"/>
              <a:t>     inline </a:t>
            </a:r>
            <a:r>
              <a:rPr lang="en-US" altLang="zh-CN" sz="1800" b="1" dirty="0" err="1"/>
              <a:t>int</a:t>
            </a:r>
            <a:r>
              <a:rPr lang="en-US" altLang="zh-CN" sz="1800" b="1" dirty="0"/>
              <a:t> </a:t>
            </a:r>
            <a:r>
              <a:rPr lang="en-US" altLang="zh-CN" sz="1800" b="1" dirty="0" err="1"/>
              <a:t>getMonth</a:t>
            </a:r>
            <a:r>
              <a:rPr lang="en-US" altLang="zh-CN" sz="1800" b="1" dirty="0"/>
              <a:t>()</a:t>
            </a:r>
            <a:endParaRPr lang="zh-CN" altLang="zh-CN" sz="1800" b="1" dirty="0"/>
          </a:p>
          <a:p>
            <a:pPr marL="400050" lvl="1" indent="0">
              <a:buNone/>
            </a:pPr>
            <a:r>
              <a:rPr lang="en-US" altLang="zh-CN" sz="1800" b="1" dirty="0"/>
              <a:t>};</a:t>
            </a:r>
            <a:endParaRPr lang="zh-CN" altLang="zh-CN" sz="1800" b="1" dirty="0"/>
          </a:p>
          <a:p>
            <a:pPr marL="400050" lvl="1" indent="0">
              <a:buNone/>
            </a:pPr>
            <a:r>
              <a:rPr lang="en-US" altLang="zh-CN" sz="1800" b="1" dirty="0" err="1"/>
              <a:t>int</a:t>
            </a:r>
            <a:r>
              <a:rPr lang="en-US" altLang="zh-CN" sz="1800" b="1" dirty="0"/>
              <a:t> Date::</a:t>
            </a:r>
            <a:r>
              <a:rPr lang="en-US" altLang="zh-CN" sz="1800" b="1" dirty="0" err="1"/>
              <a:t>getDay</a:t>
            </a:r>
            <a:r>
              <a:rPr lang="en-US" altLang="zh-CN" sz="1800" b="1" dirty="0"/>
              <a:t>() {return day;}                      </a:t>
            </a:r>
            <a:r>
              <a:rPr lang="en-US" altLang="zh-CN" sz="1800" b="1" dirty="0" smtClean="0"/>
              <a:t>	//</a:t>
            </a:r>
            <a:r>
              <a:rPr lang="zh-CN" altLang="en-US" sz="1800" b="1" dirty="0"/>
              <a:t>非</a:t>
            </a:r>
            <a:r>
              <a:rPr lang="en-US" altLang="zh-CN" sz="1800" b="1" dirty="0"/>
              <a:t>inline</a:t>
            </a:r>
            <a:r>
              <a:rPr lang="zh-CN" altLang="en-US" sz="1800" b="1" dirty="0"/>
              <a:t>函数</a:t>
            </a:r>
            <a:endParaRPr lang="zh-CN" altLang="zh-CN" sz="1800" b="1" dirty="0"/>
          </a:p>
          <a:p>
            <a:pPr marL="400050" lvl="1" indent="0">
              <a:buNone/>
            </a:pPr>
            <a:r>
              <a:rPr lang="en-US" altLang="zh-CN" sz="1800" b="1" dirty="0" err="1"/>
              <a:t>int</a:t>
            </a:r>
            <a:r>
              <a:rPr lang="en-US" altLang="zh-CN" sz="1800" b="1" dirty="0"/>
              <a:t> Date::</a:t>
            </a:r>
            <a:r>
              <a:rPr lang="en-US" altLang="zh-CN" sz="1800" b="1" dirty="0" err="1"/>
              <a:t>getMonth</a:t>
            </a:r>
            <a:r>
              <a:rPr lang="en-US" altLang="zh-CN" sz="1800" b="1" dirty="0"/>
              <a:t>(){return month;}                </a:t>
            </a:r>
            <a:r>
              <a:rPr lang="en-US" altLang="zh-CN" sz="1800" b="1" dirty="0" smtClean="0"/>
              <a:t>	//</a:t>
            </a:r>
            <a:r>
              <a:rPr lang="zh-CN" altLang="en-US" sz="1800" b="1" dirty="0"/>
              <a:t>非</a:t>
            </a:r>
            <a:r>
              <a:rPr lang="en-US" altLang="zh-CN" sz="1800" b="1" dirty="0"/>
              <a:t>inline</a:t>
            </a:r>
            <a:r>
              <a:rPr lang="zh-CN" altLang="en-US" sz="1800" b="1" dirty="0"/>
              <a:t>函数</a:t>
            </a:r>
            <a:endParaRPr lang="zh-CN" altLang="zh-CN" sz="1800" b="1" dirty="0"/>
          </a:p>
          <a:p>
            <a:pPr marL="400050" lvl="1" indent="0">
              <a:buNone/>
            </a:pPr>
            <a:r>
              <a:rPr lang="fr-FR" altLang="zh-CN" sz="1800" b="1" dirty="0">
                <a:solidFill>
                  <a:srgbClr val="FF0000"/>
                </a:solidFill>
              </a:rPr>
              <a:t>inline</a:t>
            </a:r>
            <a:r>
              <a:rPr lang="fr-FR" altLang="zh-CN" sz="1800" b="1" dirty="0"/>
              <a:t> void Date::init(int d,int m,int y)	{          </a:t>
            </a:r>
            <a:r>
              <a:rPr lang="fr-FR" altLang="zh-CN" sz="1800" b="1" dirty="0" smtClean="0"/>
              <a:t>	</a:t>
            </a:r>
            <a:r>
              <a:rPr lang="fr-FR" altLang="zh-CN" sz="1800" b="1" dirty="0" smtClean="0">
                <a:solidFill>
                  <a:srgbClr val="FF0000"/>
                </a:solidFill>
              </a:rPr>
              <a:t>//</a:t>
            </a:r>
            <a:r>
              <a:rPr lang="en-US" altLang="zh-CN" sz="1800" b="1" dirty="0">
                <a:solidFill>
                  <a:srgbClr val="FF0000"/>
                </a:solidFill>
              </a:rPr>
              <a:t>inline</a:t>
            </a:r>
            <a:r>
              <a:rPr lang="zh-CN" altLang="en-US" sz="1800" b="1" dirty="0">
                <a:solidFill>
                  <a:srgbClr val="FF0000"/>
                </a:solidFill>
              </a:rPr>
              <a:t>函数</a:t>
            </a:r>
            <a:endParaRPr lang="zh-CN" altLang="zh-CN" sz="1800" b="1" dirty="0">
              <a:solidFill>
                <a:srgbClr val="FF0000"/>
              </a:solidFill>
            </a:endParaRPr>
          </a:p>
          <a:p>
            <a:pPr marL="400050" lvl="1" indent="0">
              <a:buNone/>
            </a:pPr>
            <a:r>
              <a:rPr lang="fr-FR" altLang="zh-CN" sz="1800" b="1" dirty="0"/>
              <a:t>	</a:t>
            </a:r>
            <a:r>
              <a:rPr lang="en-US" altLang="zh-CN" sz="1800" b="1" dirty="0"/>
              <a:t>day=d;	month=m;	year=y;</a:t>
            </a:r>
            <a:endParaRPr lang="zh-CN" altLang="zh-CN" sz="1800" b="1" dirty="0"/>
          </a:p>
          <a:p>
            <a:pPr marL="400050" lvl="1" indent="0">
              <a:buNone/>
            </a:pPr>
            <a:r>
              <a:rPr lang="en-US" altLang="zh-CN" sz="1800" b="1" dirty="0"/>
              <a:t>}</a:t>
            </a:r>
            <a:endParaRPr lang="zh-CN" altLang="zh-CN" sz="1800" b="1" dirty="0"/>
          </a:p>
          <a:p>
            <a:pPr lvl="1" eaLnBrk="1" hangingPunct="1">
              <a:lnSpc>
                <a:spcPct val="80000"/>
              </a:lnSpc>
            </a:pPr>
            <a:endParaRPr lang="zh-CN" altLang="en-US" sz="2000" b="1" dirty="0">
              <a:solidFill>
                <a:srgbClr val="0000CC"/>
              </a:solidFill>
            </a:endParaRPr>
          </a:p>
        </p:txBody>
      </p:sp>
      <p:sp>
        <p:nvSpPr>
          <p:cNvPr id="4" name="Rectangle 2"/>
          <p:cNvSpPr>
            <a:spLocks noChangeArrowheads="1"/>
          </p:cNvSpPr>
          <p:nvPr/>
        </p:nvSpPr>
        <p:spPr bwMode="auto">
          <a:xfrm>
            <a:off x="684212" y="116632"/>
            <a:ext cx="8280275"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smtClean="0">
                <a:solidFill>
                  <a:srgbClr val="C00000"/>
                </a:solidFill>
                <a:latin typeface="+mj-lt"/>
                <a:ea typeface="+mj-ea"/>
                <a:cs typeface="+mj-cs"/>
              </a:rPr>
              <a:t>3.4.1  </a:t>
            </a:r>
            <a:r>
              <a:rPr lang="zh-CN" altLang="zh-CN" sz="3600" b="1" dirty="0" smtClean="0">
                <a:solidFill>
                  <a:srgbClr val="C00000"/>
                </a:solidFill>
                <a:latin typeface="+mj-lt"/>
                <a:ea typeface="+mj-ea"/>
                <a:cs typeface="+mj-cs"/>
              </a:rPr>
              <a:t>成员</a:t>
            </a:r>
            <a:r>
              <a:rPr lang="zh-CN" altLang="zh-CN" sz="3600" b="1" dirty="0">
                <a:solidFill>
                  <a:srgbClr val="C00000"/>
                </a:solidFill>
                <a:latin typeface="+mj-lt"/>
                <a:ea typeface="+mj-ea"/>
                <a:cs typeface="+mj-cs"/>
              </a:rPr>
              <a:t>函数定义方式和</a:t>
            </a:r>
            <a:r>
              <a:rPr lang="en-US" altLang="zh-CN" sz="3600" b="1" dirty="0">
                <a:solidFill>
                  <a:srgbClr val="C00000"/>
                </a:solidFill>
                <a:latin typeface="+mj-lt"/>
                <a:ea typeface="+mj-ea"/>
                <a:cs typeface="+mj-cs"/>
              </a:rPr>
              <a:t>inline</a:t>
            </a:r>
            <a:r>
              <a:rPr lang="zh-CN" altLang="zh-CN" sz="3600" b="1" dirty="0">
                <a:solidFill>
                  <a:srgbClr val="C00000"/>
                </a:solidFill>
                <a:latin typeface="+mj-lt"/>
                <a:ea typeface="+mj-ea"/>
                <a:cs typeface="+mj-cs"/>
              </a:rPr>
              <a:t>函数</a:t>
            </a:r>
            <a:endParaRPr lang="en-US" altLang="zh-CN" sz="3600" b="1" dirty="0">
              <a:solidFill>
                <a:srgbClr val="C00000"/>
              </a:solidFill>
              <a:latin typeface="+mj-lt"/>
              <a:ea typeface="+mj-ea"/>
              <a:cs typeface="+mj-cs"/>
            </a:endParaRPr>
          </a:p>
        </p:txBody>
      </p:sp>
    </p:spTree>
    <p:extLst>
      <p:ext uri="{BB962C8B-B14F-4D97-AF65-F5344CB8AC3E}">
        <p14:creationId xmlns:p14="http://schemas.microsoft.com/office/powerpoint/2010/main" val="2390711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anim calcmode="lin" valueType="num">
                                      <p:cBhvr additive="base">
                                        <p:cTn id="7" dur="500" fill="hold"/>
                                        <p:tgtEl>
                                          <p:spTgt spid="1433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anim calcmode="lin" valueType="num">
                                      <p:cBhvr additive="base">
                                        <p:cTn id="13" dur="500" fill="hold"/>
                                        <p:tgtEl>
                                          <p:spTgt spid="1433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anim calcmode="lin" valueType="num">
                                      <p:cBhvr additive="base">
                                        <p:cTn id="19" dur="500" fill="hold"/>
                                        <p:tgtEl>
                                          <p:spTgt spid="1433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8">
                                            <p:txEl>
                                              <p:pRg st="4" end="4"/>
                                            </p:txEl>
                                          </p:spTgt>
                                        </p:tgtEl>
                                        <p:attrNameLst>
                                          <p:attrName>style.visibility</p:attrName>
                                        </p:attrNameLst>
                                      </p:cBhvr>
                                      <p:to>
                                        <p:strVal val="visible"/>
                                      </p:to>
                                    </p:set>
                                    <p:anim calcmode="lin" valueType="num">
                                      <p:cBhvr additive="base">
                                        <p:cTn id="25" dur="500" fill="hold"/>
                                        <p:tgtEl>
                                          <p:spTgt spid="1433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338">
                                            <p:txEl>
                                              <p:pRg st="5" end="5"/>
                                            </p:txEl>
                                          </p:spTgt>
                                        </p:tgtEl>
                                        <p:attrNameLst>
                                          <p:attrName>style.visibility</p:attrName>
                                        </p:attrNameLst>
                                      </p:cBhvr>
                                      <p:to>
                                        <p:strVal val="visible"/>
                                      </p:to>
                                    </p:set>
                                    <p:anim calcmode="lin" valueType="num">
                                      <p:cBhvr additive="base">
                                        <p:cTn id="29" dur="500" fill="hold"/>
                                        <p:tgtEl>
                                          <p:spTgt spid="1433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33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338">
                                            <p:txEl>
                                              <p:pRg st="6" end="6"/>
                                            </p:txEl>
                                          </p:spTgt>
                                        </p:tgtEl>
                                        <p:attrNameLst>
                                          <p:attrName>style.visibility</p:attrName>
                                        </p:attrNameLst>
                                      </p:cBhvr>
                                      <p:to>
                                        <p:strVal val="visible"/>
                                      </p:to>
                                    </p:set>
                                    <p:anim calcmode="lin" valueType="num">
                                      <p:cBhvr additive="base">
                                        <p:cTn id="33" dur="500" fill="hold"/>
                                        <p:tgtEl>
                                          <p:spTgt spid="1433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33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338">
                                            <p:txEl>
                                              <p:pRg st="7" end="7"/>
                                            </p:txEl>
                                          </p:spTgt>
                                        </p:tgtEl>
                                        <p:attrNameLst>
                                          <p:attrName>style.visibility</p:attrName>
                                        </p:attrNameLst>
                                      </p:cBhvr>
                                      <p:to>
                                        <p:strVal val="visible"/>
                                      </p:to>
                                    </p:set>
                                    <p:anim calcmode="lin" valueType="num">
                                      <p:cBhvr additive="base">
                                        <p:cTn id="37" dur="500" fill="hold"/>
                                        <p:tgtEl>
                                          <p:spTgt spid="1433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338">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338">
                                            <p:txEl>
                                              <p:pRg st="8" end="8"/>
                                            </p:txEl>
                                          </p:spTgt>
                                        </p:tgtEl>
                                        <p:attrNameLst>
                                          <p:attrName>style.visibility</p:attrName>
                                        </p:attrNameLst>
                                      </p:cBhvr>
                                      <p:to>
                                        <p:strVal val="visible"/>
                                      </p:to>
                                    </p:set>
                                    <p:anim calcmode="lin" valueType="num">
                                      <p:cBhvr additive="base">
                                        <p:cTn id="41" dur="500" fill="hold"/>
                                        <p:tgtEl>
                                          <p:spTgt spid="14338">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338">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338">
                                            <p:txEl>
                                              <p:pRg st="9" end="9"/>
                                            </p:txEl>
                                          </p:spTgt>
                                        </p:tgtEl>
                                        <p:attrNameLst>
                                          <p:attrName>style.visibility</p:attrName>
                                        </p:attrNameLst>
                                      </p:cBhvr>
                                      <p:to>
                                        <p:strVal val="visible"/>
                                      </p:to>
                                    </p:set>
                                    <p:anim calcmode="lin" valueType="num">
                                      <p:cBhvr additive="base">
                                        <p:cTn id="45" dur="500" fill="hold"/>
                                        <p:tgtEl>
                                          <p:spTgt spid="14338">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338">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338">
                                            <p:txEl>
                                              <p:pRg st="10" end="10"/>
                                            </p:txEl>
                                          </p:spTgt>
                                        </p:tgtEl>
                                        <p:attrNameLst>
                                          <p:attrName>style.visibility</p:attrName>
                                        </p:attrNameLst>
                                      </p:cBhvr>
                                      <p:to>
                                        <p:strVal val="visible"/>
                                      </p:to>
                                    </p:set>
                                    <p:anim calcmode="lin" valueType="num">
                                      <p:cBhvr additive="base">
                                        <p:cTn id="49" dur="500" fill="hold"/>
                                        <p:tgtEl>
                                          <p:spTgt spid="14338">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33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338">
                                            <p:txEl>
                                              <p:pRg st="11" end="11"/>
                                            </p:txEl>
                                          </p:spTgt>
                                        </p:tgtEl>
                                        <p:attrNameLst>
                                          <p:attrName>style.visibility</p:attrName>
                                        </p:attrNameLst>
                                      </p:cBhvr>
                                      <p:to>
                                        <p:strVal val="visible"/>
                                      </p:to>
                                    </p:set>
                                    <p:anim calcmode="lin" valueType="num">
                                      <p:cBhvr additive="base">
                                        <p:cTn id="55" dur="500" fill="hold"/>
                                        <p:tgtEl>
                                          <p:spTgt spid="14338">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338">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4338">
                                            <p:txEl>
                                              <p:pRg st="12" end="12"/>
                                            </p:txEl>
                                          </p:spTgt>
                                        </p:tgtEl>
                                        <p:attrNameLst>
                                          <p:attrName>style.visibility</p:attrName>
                                        </p:attrNameLst>
                                      </p:cBhvr>
                                      <p:to>
                                        <p:strVal val="visible"/>
                                      </p:to>
                                    </p:set>
                                    <p:anim calcmode="lin" valueType="num">
                                      <p:cBhvr additive="base">
                                        <p:cTn id="59" dur="500" fill="hold"/>
                                        <p:tgtEl>
                                          <p:spTgt spid="14338">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433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4338">
                                            <p:txEl>
                                              <p:pRg st="13" end="13"/>
                                            </p:txEl>
                                          </p:spTgt>
                                        </p:tgtEl>
                                        <p:attrNameLst>
                                          <p:attrName>style.visibility</p:attrName>
                                        </p:attrNameLst>
                                      </p:cBhvr>
                                      <p:to>
                                        <p:strVal val="visible"/>
                                      </p:to>
                                    </p:set>
                                    <p:anim calcmode="lin" valueType="num">
                                      <p:cBhvr additive="base">
                                        <p:cTn id="65" dur="500" fill="hold"/>
                                        <p:tgtEl>
                                          <p:spTgt spid="14338">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4338">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4338">
                                            <p:txEl>
                                              <p:pRg st="14" end="14"/>
                                            </p:txEl>
                                          </p:spTgt>
                                        </p:tgtEl>
                                        <p:attrNameLst>
                                          <p:attrName>style.visibility</p:attrName>
                                        </p:attrNameLst>
                                      </p:cBhvr>
                                      <p:to>
                                        <p:strVal val="visible"/>
                                      </p:to>
                                    </p:set>
                                    <p:anim calcmode="lin" valueType="num">
                                      <p:cBhvr additive="base">
                                        <p:cTn id="69" dur="500" fill="hold"/>
                                        <p:tgtEl>
                                          <p:spTgt spid="14338">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4338">
                                            <p:txEl>
                                              <p:pRg st="14" end="14"/>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4338">
                                            <p:txEl>
                                              <p:pRg st="15" end="15"/>
                                            </p:txEl>
                                          </p:spTgt>
                                        </p:tgtEl>
                                        <p:attrNameLst>
                                          <p:attrName>style.visibility</p:attrName>
                                        </p:attrNameLst>
                                      </p:cBhvr>
                                      <p:to>
                                        <p:strVal val="visible"/>
                                      </p:to>
                                    </p:set>
                                    <p:anim calcmode="lin" valueType="num">
                                      <p:cBhvr additive="base">
                                        <p:cTn id="73" dur="500" fill="hold"/>
                                        <p:tgtEl>
                                          <p:spTgt spid="14338">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4338">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244699" y="1052736"/>
            <a:ext cx="8647781" cy="3672408"/>
          </a:xfrm>
        </p:spPr>
        <p:txBody>
          <a:bodyPr/>
          <a:lstStyle/>
          <a:p>
            <a:pPr lvl="1"/>
            <a:r>
              <a:rPr lang="zh-CN" altLang="en-US" sz="2400" b="1" dirty="0">
                <a:solidFill>
                  <a:srgbClr val="FF0000"/>
                </a:solidFill>
              </a:rPr>
              <a:t>对类外成员函数定义的几点</a:t>
            </a:r>
            <a:r>
              <a:rPr lang="zh-CN" altLang="zh-CN" sz="2400" b="1" dirty="0" smtClean="0">
                <a:solidFill>
                  <a:srgbClr val="FF0000"/>
                </a:solidFill>
              </a:rPr>
              <a:t>说明</a:t>
            </a:r>
            <a:r>
              <a:rPr lang="zh-CN" altLang="en-US" sz="2400" b="1" dirty="0" smtClean="0">
                <a:solidFill>
                  <a:srgbClr val="FF0000"/>
                </a:solidFill>
              </a:rPr>
              <a:t>：</a:t>
            </a:r>
            <a:endParaRPr lang="en-US" altLang="zh-CN" sz="2400" b="1" dirty="0">
              <a:solidFill>
                <a:srgbClr val="FF0000"/>
              </a:solidFill>
            </a:endParaRPr>
          </a:p>
          <a:p>
            <a:pPr lvl="1" indent="0" algn="just">
              <a:spcAft>
                <a:spcPts val="0"/>
              </a:spcAft>
              <a:buNone/>
            </a:pPr>
            <a:r>
              <a:rPr lang="zh-CN" altLang="en-US" sz="2200" b="1" kern="1000" dirty="0" smtClean="0">
                <a:latin typeface="Times New Roman" panose="02020603050405020304" pitchFamily="18" charset="0"/>
              </a:rPr>
              <a:t>（</a:t>
            </a:r>
            <a:r>
              <a:rPr lang="en-US" altLang="zh-CN" sz="2200" b="1" kern="1000" dirty="0" smtClean="0">
                <a:latin typeface="Times New Roman" panose="02020603050405020304" pitchFamily="18" charset="0"/>
              </a:rPr>
              <a:t>1</a:t>
            </a:r>
            <a:r>
              <a:rPr lang="zh-CN" altLang="en-US" sz="2200" b="1" kern="1000" dirty="0" smtClean="0">
                <a:latin typeface="Times New Roman" panose="02020603050405020304" pitchFamily="18" charset="0"/>
              </a:rPr>
              <a:t>）</a:t>
            </a:r>
            <a:r>
              <a:rPr lang="zh-CN" altLang="zh-CN" sz="2200" b="1" kern="1000" dirty="0" smtClean="0">
                <a:latin typeface="Times New Roman" panose="02020603050405020304" pitchFamily="18" charset="0"/>
              </a:rPr>
              <a:t>若</a:t>
            </a:r>
            <a:r>
              <a:rPr lang="zh-CN" altLang="zh-CN" sz="2200" b="1" kern="1000" dirty="0">
                <a:latin typeface="Times New Roman" panose="02020603050405020304" pitchFamily="18" charset="0"/>
              </a:rPr>
              <a:t>采用类外方式定义成员函数，则类声明时成员函数原型中的形参名可以省略，只声明各个形参的类型；</a:t>
            </a:r>
            <a:endParaRPr lang="en-US" altLang="zh-CN" sz="2200" b="1" kern="1000" dirty="0">
              <a:latin typeface="Times New Roman" panose="02020603050405020304" pitchFamily="18" charset="0"/>
            </a:endParaRPr>
          </a:p>
          <a:p>
            <a:pPr lvl="1" indent="0" algn="just">
              <a:spcAft>
                <a:spcPts val="0"/>
              </a:spcAft>
              <a:buNone/>
            </a:pPr>
            <a:r>
              <a:rPr lang="zh-CN" altLang="en-US" sz="2200" b="1" kern="1000" dirty="0" smtClean="0">
                <a:latin typeface="Times New Roman" panose="02020603050405020304" pitchFamily="18" charset="0"/>
              </a:rPr>
              <a:t>（</a:t>
            </a:r>
            <a:r>
              <a:rPr lang="en-US" altLang="zh-CN" sz="2200" b="1" kern="1000" dirty="0" smtClean="0">
                <a:latin typeface="Times New Roman" panose="02020603050405020304" pitchFamily="18" charset="0"/>
              </a:rPr>
              <a:t>2</a:t>
            </a:r>
            <a:r>
              <a:rPr lang="zh-CN" altLang="en-US" sz="2200" b="1" kern="1000" dirty="0" smtClean="0">
                <a:latin typeface="Times New Roman" panose="02020603050405020304" pitchFamily="18" charset="0"/>
              </a:rPr>
              <a:t>）</a:t>
            </a:r>
            <a:r>
              <a:rPr lang="zh-CN" altLang="zh-CN" sz="2200" b="1" kern="1000" dirty="0" smtClean="0">
                <a:latin typeface="Times New Roman" panose="02020603050405020304" pitchFamily="18" charset="0"/>
              </a:rPr>
              <a:t>在</a:t>
            </a:r>
            <a:r>
              <a:rPr lang="zh-CN" altLang="zh-CN" sz="2200" b="1" kern="1000" dirty="0">
                <a:latin typeface="Times New Roman" panose="02020603050405020304" pitchFamily="18" charset="0"/>
              </a:rPr>
              <a:t>类外定义成员函数时，成员函数的返回类型、函数名称、参数表必须与成员函数原型的声明完全相同，而且必须指出每个形参的名字；</a:t>
            </a:r>
            <a:endParaRPr lang="en-US" altLang="zh-CN" sz="2200" b="1" kern="1000" dirty="0">
              <a:latin typeface="Times New Roman" panose="02020603050405020304" pitchFamily="18" charset="0"/>
            </a:endParaRPr>
          </a:p>
          <a:p>
            <a:pPr lvl="1" indent="0" algn="just">
              <a:spcAft>
                <a:spcPts val="0"/>
              </a:spcAft>
              <a:buNone/>
            </a:pPr>
            <a:r>
              <a:rPr lang="zh-CN" altLang="en-US" sz="2200" b="1" kern="1000" dirty="0" smtClean="0">
                <a:latin typeface="Times New Roman" panose="02020603050405020304" pitchFamily="18" charset="0"/>
              </a:rPr>
              <a:t>（</a:t>
            </a:r>
            <a:r>
              <a:rPr lang="en-US" altLang="zh-CN" sz="2200" b="1" kern="1000" dirty="0" smtClean="0">
                <a:latin typeface="Times New Roman" panose="02020603050405020304" pitchFamily="18" charset="0"/>
              </a:rPr>
              <a:t>3</a:t>
            </a:r>
            <a:r>
              <a:rPr lang="zh-CN" altLang="en-US" sz="2200" b="1" kern="1000" dirty="0" smtClean="0">
                <a:latin typeface="Times New Roman" panose="02020603050405020304" pitchFamily="18" charset="0"/>
              </a:rPr>
              <a:t>）</a:t>
            </a:r>
            <a:r>
              <a:rPr lang="zh-CN" altLang="zh-CN" sz="2200" b="1" kern="1000" dirty="0" smtClean="0">
                <a:latin typeface="Times New Roman" panose="02020603050405020304" pitchFamily="18" charset="0"/>
              </a:rPr>
              <a:t>在</a:t>
            </a:r>
            <a:r>
              <a:rPr lang="zh-CN" altLang="zh-CN" sz="2200" b="1" kern="1000" dirty="0">
                <a:latin typeface="Times New Roman" panose="02020603050405020304" pitchFamily="18" charset="0"/>
              </a:rPr>
              <a:t>类外定义成员函数时，必须在成员函数名前面加上类名，并且在类名与成员函数之间用“</a:t>
            </a:r>
            <a:r>
              <a:rPr lang="en-US" altLang="zh-CN" sz="2200" b="1" kern="1000" dirty="0">
                <a:latin typeface="Times New Roman" panose="02020603050405020304" pitchFamily="18" charset="0"/>
              </a:rPr>
              <a:t>::</a:t>
            </a:r>
            <a:r>
              <a:rPr lang="zh-CN" altLang="zh-CN" sz="2200" b="1" kern="1000" dirty="0">
                <a:latin typeface="Times New Roman" panose="02020603050405020304" pitchFamily="18" charset="0"/>
              </a:rPr>
              <a:t>”间隔。</a:t>
            </a:r>
            <a:endParaRPr lang="zh-CN" altLang="zh-CN" sz="2200" b="1" kern="100" dirty="0">
              <a:latin typeface="Times New Roman" panose="02020603050405020304" pitchFamily="18" charset="0"/>
            </a:endParaRPr>
          </a:p>
          <a:p>
            <a:pPr lvl="1" eaLnBrk="1" hangingPunct="1">
              <a:lnSpc>
                <a:spcPct val="80000"/>
              </a:lnSpc>
            </a:pPr>
            <a:endParaRPr lang="zh-CN" altLang="en-US" sz="2000" b="1" dirty="0">
              <a:solidFill>
                <a:srgbClr val="0000CC"/>
              </a:solidFill>
            </a:endParaRPr>
          </a:p>
        </p:txBody>
      </p:sp>
      <p:sp>
        <p:nvSpPr>
          <p:cNvPr id="5" name="Rectangle 2"/>
          <p:cNvSpPr>
            <a:spLocks noChangeArrowheads="1"/>
          </p:cNvSpPr>
          <p:nvPr/>
        </p:nvSpPr>
        <p:spPr bwMode="auto">
          <a:xfrm>
            <a:off x="684212" y="116632"/>
            <a:ext cx="8280275"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smtClean="0">
                <a:solidFill>
                  <a:srgbClr val="C00000"/>
                </a:solidFill>
                <a:latin typeface="+mj-lt"/>
                <a:ea typeface="+mj-ea"/>
                <a:cs typeface="+mj-cs"/>
              </a:rPr>
              <a:t>3.4.1  </a:t>
            </a:r>
            <a:r>
              <a:rPr lang="zh-CN" altLang="zh-CN" sz="3600" b="1" dirty="0" smtClean="0">
                <a:solidFill>
                  <a:srgbClr val="C00000"/>
                </a:solidFill>
                <a:latin typeface="+mj-lt"/>
                <a:ea typeface="+mj-ea"/>
                <a:cs typeface="+mj-cs"/>
              </a:rPr>
              <a:t>成员</a:t>
            </a:r>
            <a:r>
              <a:rPr lang="zh-CN" altLang="zh-CN" sz="3600" b="1" dirty="0">
                <a:solidFill>
                  <a:srgbClr val="C00000"/>
                </a:solidFill>
                <a:latin typeface="+mj-lt"/>
                <a:ea typeface="+mj-ea"/>
                <a:cs typeface="+mj-cs"/>
              </a:rPr>
              <a:t>函数定义方式和</a:t>
            </a:r>
            <a:r>
              <a:rPr lang="en-US" altLang="zh-CN" sz="3600" b="1" dirty="0">
                <a:solidFill>
                  <a:srgbClr val="C00000"/>
                </a:solidFill>
                <a:latin typeface="+mj-lt"/>
                <a:ea typeface="+mj-ea"/>
                <a:cs typeface="+mj-cs"/>
              </a:rPr>
              <a:t>inline</a:t>
            </a:r>
            <a:r>
              <a:rPr lang="zh-CN" altLang="zh-CN" sz="3600" b="1" dirty="0">
                <a:solidFill>
                  <a:srgbClr val="C00000"/>
                </a:solidFill>
                <a:latin typeface="+mj-lt"/>
                <a:ea typeface="+mj-ea"/>
                <a:cs typeface="+mj-cs"/>
              </a:rPr>
              <a:t>函数</a:t>
            </a:r>
            <a:endParaRPr lang="en-US" altLang="zh-CN" sz="3600" b="1" dirty="0">
              <a:solidFill>
                <a:srgbClr val="C00000"/>
              </a:solidFill>
              <a:latin typeface="+mj-lt"/>
              <a:ea typeface="+mj-ea"/>
              <a:cs typeface="+mj-cs"/>
            </a:endParaRPr>
          </a:p>
        </p:txBody>
      </p:sp>
    </p:spTree>
    <p:extLst>
      <p:ext uri="{BB962C8B-B14F-4D97-AF65-F5344CB8AC3E}">
        <p14:creationId xmlns:p14="http://schemas.microsoft.com/office/powerpoint/2010/main" val="2361487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anim calcmode="lin" valueType="num">
                                      <p:cBhvr additive="base">
                                        <p:cTn id="7" dur="500" fill="hold"/>
                                        <p:tgtEl>
                                          <p:spTgt spid="1433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anim calcmode="lin" valueType="num">
                                      <p:cBhvr additive="base">
                                        <p:cTn id="13" dur="500" fill="hold"/>
                                        <p:tgtEl>
                                          <p:spTgt spid="1433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anim calcmode="lin" valueType="num">
                                      <p:cBhvr additive="base">
                                        <p:cTn id="19" dur="500" fill="hold"/>
                                        <p:tgtEl>
                                          <p:spTgt spid="1433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179512" y="1052736"/>
            <a:ext cx="8964488" cy="5400600"/>
          </a:xfrm>
        </p:spPr>
        <p:txBody>
          <a:bodyPr/>
          <a:lstStyle/>
          <a:p>
            <a:pPr marL="0" indent="0" eaLnBrk="1" hangingPunct="1">
              <a:spcBef>
                <a:spcPts val="0"/>
              </a:spcBef>
              <a:spcAft>
                <a:spcPts val="0"/>
              </a:spcAft>
              <a:buNone/>
            </a:pPr>
            <a:r>
              <a:rPr lang="en-US" altLang="zh-CN" sz="2400" b="1" dirty="0" smtClean="0">
                <a:solidFill>
                  <a:srgbClr val="0000CC"/>
                </a:solidFill>
              </a:rPr>
              <a:t>1. </a:t>
            </a:r>
            <a:r>
              <a:rPr lang="zh-CN" altLang="en-US" sz="2400" b="1" dirty="0" smtClean="0">
                <a:solidFill>
                  <a:srgbClr val="0000CC"/>
                </a:solidFill>
              </a:rPr>
              <a:t>常量</a:t>
            </a:r>
            <a:r>
              <a:rPr lang="zh-CN" altLang="en-US" sz="2400" b="1" dirty="0">
                <a:solidFill>
                  <a:srgbClr val="0000CC"/>
                </a:solidFill>
              </a:rPr>
              <a:t>成员函数的功能与定义</a:t>
            </a:r>
            <a:endParaRPr lang="en-US" altLang="zh-CN" sz="2400" b="1" dirty="0">
              <a:solidFill>
                <a:srgbClr val="0000CC"/>
              </a:solidFill>
            </a:endParaRPr>
          </a:p>
          <a:p>
            <a:pPr lvl="1" eaLnBrk="1" hangingPunct="1">
              <a:spcBef>
                <a:spcPts val="0"/>
              </a:spcBef>
              <a:spcAft>
                <a:spcPts val="0"/>
              </a:spcAft>
            </a:pPr>
            <a:r>
              <a:rPr lang="zh-CN" altLang="en-US" sz="2000" b="1" dirty="0"/>
              <a:t>在</a:t>
            </a:r>
            <a:r>
              <a:rPr lang="en-US" altLang="zh-CN" sz="2000" b="1" dirty="0"/>
              <a:t>C++</a:t>
            </a:r>
            <a:r>
              <a:rPr lang="zh-CN" altLang="en-US" sz="2000" b="1" dirty="0"/>
              <a:t>中，常量成员函数用于禁止成员函数修改数据成员的值。</a:t>
            </a:r>
            <a:endParaRPr lang="en-US" altLang="zh-CN" sz="2000" b="1" dirty="0"/>
          </a:p>
          <a:p>
            <a:pPr lvl="1" eaLnBrk="1" hangingPunct="1">
              <a:spcBef>
                <a:spcPts val="0"/>
              </a:spcBef>
              <a:spcAft>
                <a:spcPts val="0"/>
              </a:spcAft>
            </a:pPr>
            <a:r>
              <a:rPr lang="zh-CN" altLang="en-US" sz="2000" b="1" dirty="0"/>
              <a:t>定义方式</a:t>
            </a:r>
          </a:p>
          <a:p>
            <a:pPr marL="1314450" lvl="2" indent="-457200" eaLnBrk="1" hangingPunct="1">
              <a:spcBef>
                <a:spcPts val="0"/>
              </a:spcBef>
              <a:spcAft>
                <a:spcPts val="0"/>
              </a:spcAft>
              <a:buFontTx/>
              <a:buNone/>
            </a:pPr>
            <a:r>
              <a:rPr lang="en-US" altLang="zh-CN" sz="1800" b="1" dirty="0"/>
              <a:t>class X{</a:t>
            </a:r>
          </a:p>
          <a:p>
            <a:pPr marL="1314450" lvl="2" indent="-457200" eaLnBrk="1" hangingPunct="1">
              <a:spcBef>
                <a:spcPts val="0"/>
              </a:spcBef>
              <a:spcAft>
                <a:spcPts val="0"/>
              </a:spcAft>
              <a:buFontTx/>
              <a:buNone/>
            </a:pPr>
            <a:r>
              <a:rPr lang="en-US" altLang="zh-CN" sz="1800" b="1" dirty="0"/>
              <a:t>……</a:t>
            </a:r>
          </a:p>
          <a:p>
            <a:pPr marL="1314450" lvl="2" indent="-457200" eaLnBrk="1" hangingPunct="1">
              <a:spcBef>
                <a:spcPts val="0"/>
              </a:spcBef>
              <a:spcAft>
                <a:spcPts val="0"/>
              </a:spcAft>
              <a:buFontTx/>
              <a:buNone/>
            </a:pPr>
            <a:r>
              <a:rPr lang="en-US" altLang="zh-CN" sz="1800" b="1" dirty="0"/>
              <a:t>    T  f(…) </a:t>
            </a:r>
            <a:r>
              <a:rPr lang="en-US" altLang="zh-CN" sz="1800" b="1" dirty="0" err="1">
                <a:solidFill>
                  <a:srgbClr val="FF3300"/>
                </a:solidFill>
              </a:rPr>
              <a:t>const</a:t>
            </a:r>
            <a:r>
              <a:rPr lang="en-US" altLang="zh-CN" sz="1800" b="1" dirty="0">
                <a:solidFill>
                  <a:srgbClr val="FF3300"/>
                </a:solidFill>
              </a:rPr>
              <a:t>;　</a:t>
            </a:r>
          </a:p>
          <a:p>
            <a:pPr marL="1314450" lvl="2" indent="-457200" eaLnBrk="1" hangingPunct="1">
              <a:spcBef>
                <a:spcPts val="0"/>
              </a:spcBef>
              <a:spcAft>
                <a:spcPts val="0"/>
              </a:spcAft>
              <a:buFontTx/>
              <a:buNone/>
            </a:pPr>
            <a:r>
              <a:rPr lang="en-US" altLang="zh-CN" sz="1800" b="1" dirty="0"/>
              <a:t>……</a:t>
            </a:r>
          </a:p>
          <a:p>
            <a:pPr marL="1314450" lvl="2" indent="-457200" eaLnBrk="1" hangingPunct="1">
              <a:spcBef>
                <a:spcPts val="0"/>
              </a:spcBef>
              <a:spcAft>
                <a:spcPts val="0"/>
              </a:spcAft>
              <a:buFontTx/>
              <a:buNone/>
            </a:pPr>
            <a:r>
              <a:rPr lang="en-US" altLang="zh-CN" sz="1800" b="1" dirty="0" smtClean="0"/>
              <a:t>};</a:t>
            </a:r>
          </a:p>
          <a:p>
            <a:pPr marL="0" indent="0" eaLnBrk="1" hangingPunct="1">
              <a:spcBef>
                <a:spcPts val="0"/>
              </a:spcBef>
              <a:spcAft>
                <a:spcPts val="0"/>
              </a:spcAft>
              <a:buNone/>
            </a:pPr>
            <a:r>
              <a:rPr lang="en-US" altLang="zh-CN" sz="2400" b="1" dirty="0" smtClean="0">
                <a:solidFill>
                  <a:srgbClr val="0000CC"/>
                </a:solidFill>
              </a:rPr>
              <a:t>2. </a:t>
            </a:r>
            <a:r>
              <a:rPr lang="zh-CN" altLang="en-US" sz="2400" b="1" dirty="0">
                <a:solidFill>
                  <a:srgbClr val="0000CC"/>
                </a:solidFill>
              </a:rPr>
              <a:t>常量函数使用注意事项</a:t>
            </a:r>
          </a:p>
          <a:p>
            <a:pPr marL="533400" indent="-533400" eaLnBrk="1" hangingPunct="1">
              <a:spcBef>
                <a:spcPts val="0"/>
              </a:spcBef>
              <a:spcAft>
                <a:spcPts val="0"/>
              </a:spcAft>
              <a:buFontTx/>
              <a:buNone/>
            </a:pPr>
            <a:r>
              <a:rPr lang="zh-CN" altLang="en-US" sz="2000" b="1" dirty="0"/>
              <a:t>（</a:t>
            </a:r>
            <a:r>
              <a:rPr lang="en-US" altLang="zh-CN" sz="2000" b="1" dirty="0"/>
              <a:t>1</a:t>
            </a:r>
            <a:r>
              <a:rPr lang="zh-CN" altLang="en-US" sz="2000" b="1" dirty="0"/>
              <a:t>）只有类的成员函数才能定义为常量函数，普通函数不能定义为常量函数。下面的函数定义是错误的：</a:t>
            </a:r>
          </a:p>
          <a:p>
            <a:pPr marL="914400" lvl="1" indent="-457200" eaLnBrk="1" hangingPunct="1">
              <a:spcBef>
                <a:spcPts val="0"/>
              </a:spcBef>
              <a:spcAft>
                <a:spcPts val="0"/>
              </a:spcAft>
              <a:buFontTx/>
              <a:buNone/>
            </a:pPr>
            <a:r>
              <a:rPr lang="en-US" altLang="zh-CN" sz="1800" b="1" dirty="0" err="1"/>
              <a:t>int</a:t>
            </a:r>
            <a:r>
              <a:rPr lang="en-US" altLang="zh-CN" sz="1800" b="1" dirty="0"/>
              <a:t>  f(</a:t>
            </a:r>
            <a:r>
              <a:rPr lang="en-US" altLang="zh-CN" sz="1800" b="1" dirty="0" err="1"/>
              <a:t>int</a:t>
            </a:r>
            <a:r>
              <a:rPr lang="en-US" altLang="zh-CN" sz="1800" b="1" dirty="0"/>
              <a:t> x) </a:t>
            </a:r>
            <a:r>
              <a:rPr lang="en-US" altLang="zh-CN" sz="1800" b="1" dirty="0" err="1"/>
              <a:t>const</a:t>
            </a:r>
            <a:r>
              <a:rPr lang="en-US" altLang="zh-CN" sz="1800" b="1" dirty="0"/>
              <a:t>{		</a:t>
            </a:r>
            <a:r>
              <a:rPr lang="en-US" altLang="zh-CN" sz="1800" b="1" dirty="0">
                <a:solidFill>
                  <a:srgbClr val="FF0000"/>
                </a:solidFill>
              </a:rPr>
              <a:t>//</a:t>
            </a:r>
            <a:r>
              <a:rPr lang="zh-CN" altLang="en-US" sz="1800" b="1" dirty="0">
                <a:solidFill>
                  <a:srgbClr val="FF0000"/>
                </a:solidFill>
              </a:rPr>
              <a:t>错误，普通函数不能指定为</a:t>
            </a:r>
            <a:r>
              <a:rPr lang="en-US" altLang="zh-CN" sz="1800" b="1" dirty="0" err="1">
                <a:solidFill>
                  <a:srgbClr val="FF0000"/>
                </a:solidFill>
              </a:rPr>
              <a:t>const</a:t>
            </a:r>
            <a:endParaRPr lang="en-US" altLang="zh-CN" sz="1800" b="1" dirty="0">
              <a:solidFill>
                <a:srgbClr val="FF0000"/>
              </a:solidFill>
            </a:endParaRPr>
          </a:p>
          <a:p>
            <a:pPr marL="914400" lvl="1" indent="-457200" eaLnBrk="1" hangingPunct="1">
              <a:spcBef>
                <a:spcPts val="0"/>
              </a:spcBef>
              <a:spcAft>
                <a:spcPts val="0"/>
              </a:spcAft>
              <a:buFontTx/>
              <a:buNone/>
            </a:pPr>
            <a:r>
              <a:rPr lang="en-US" altLang="zh-CN" sz="1800" b="1" dirty="0"/>
              <a:t>	</a:t>
            </a:r>
            <a:r>
              <a:rPr lang="en-US" altLang="zh-CN" sz="1800" b="1" dirty="0" err="1"/>
              <a:t>int</a:t>
            </a:r>
            <a:r>
              <a:rPr lang="en-US" altLang="zh-CN" sz="1800" b="1" dirty="0"/>
              <a:t> b=x*x;</a:t>
            </a:r>
          </a:p>
          <a:p>
            <a:pPr marL="914400" lvl="1" indent="-457200" eaLnBrk="1" hangingPunct="1">
              <a:spcBef>
                <a:spcPts val="0"/>
              </a:spcBef>
              <a:spcAft>
                <a:spcPts val="0"/>
              </a:spcAft>
              <a:buFontTx/>
              <a:buNone/>
            </a:pPr>
            <a:r>
              <a:rPr lang="en-US" altLang="zh-CN" sz="1800" b="1" dirty="0"/>
              <a:t>    	return b;</a:t>
            </a:r>
          </a:p>
          <a:p>
            <a:pPr marL="914400" lvl="1" indent="-457200" eaLnBrk="1" hangingPunct="1">
              <a:spcBef>
                <a:spcPts val="0"/>
              </a:spcBef>
              <a:spcAft>
                <a:spcPts val="0"/>
              </a:spcAft>
              <a:buFontTx/>
              <a:buNone/>
            </a:pPr>
            <a:r>
              <a:rPr lang="en-US" altLang="zh-CN" sz="1800" b="1" dirty="0"/>
              <a:t>}</a:t>
            </a:r>
          </a:p>
          <a:p>
            <a:pPr marL="533400" indent="-533400" eaLnBrk="1" hangingPunct="1">
              <a:spcBef>
                <a:spcPts val="0"/>
              </a:spcBef>
              <a:spcAft>
                <a:spcPts val="0"/>
              </a:spcAft>
              <a:buFontTx/>
              <a:buNone/>
            </a:pPr>
            <a:r>
              <a:rPr lang="zh-CN" altLang="en-US" sz="2000" b="1" dirty="0"/>
              <a:t>（</a:t>
            </a:r>
            <a:r>
              <a:rPr lang="en-US" altLang="zh-CN" sz="2000" b="1" dirty="0"/>
              <a:t>2</a:t>
            </a:r>
            <a:r>
              <a:rPr lang="zh-CN" altLang="en-US" sz="2000" b="1" dirty="0"/>
              <a:t>）常量参数与常量成员函数是有区别的，常量参数限制函数对参数的修改，但与数据成员是否被修改无关。</a:t>
            </a:r>
            <a:endParaRPr lang="en-US" altLang="zh-CN" sz="2000" b="1" dirty="0"/>
          </a:p>
          <a:p>
            <a:pPr marL="1314450" lvl="2" indent="-457200" eaLnBrk="1" hangingPunct="1">
              <a:buFontTx/>
              <a:buNone/>
            </a:pPr>
            <a:endParaRPr lang="en-US" altLang="zh-CN" sz="2000" b="1" dirty="0"/>
          </a:p>
        </p:txBody>
      </p:sp>
      <p:sp>
        <p:nvSpPr>
          <p:cNvPr id="4" name="Rectangle 2"/>
          <p:cNvSpPr>
            <a:spLocks noChangeArrowheads="1"/>
          </p:cNvSpPr>
          <p:nvPr/>
        </p:nvSpPr>
        <p:spPr bwMode="auto">
          <a:xfrm>
            <a:off x="684213"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smtClean="0">
                <a:solidFill>
                  <a:srgbClr val="C00000"/>
                </a:solidFill>
                <a:latin typeface="+mj-lt"/>
                <a:ea typeface="+mj-ea"/>
                <a:cs typeface="+mj-cs"/>
              </a:rPr>
              <a:t>3.4.2  </a:t>
            </a:r>
            <a:r>
              <a:rPr lang="zh-CN" altLang="en-US" sz="3600" b="1" dirty="0">
                <a:solidFill>
                  <a:srgbClr val="C00000"/>
                </a:solidFill>
                <a:latin typeface="+mj-lt"/>
                <a:ea typeface="+mj-ea"/>
                <a:cs typeface="+mj-cs"/>
              </a:rPr>
              <a:t>常量</a:t>
            </a:r>
            <a:r>
              <a:rPr lang="zh-CN" altLang="zh-CN" sz="3600" b="1" dirty="0">
                <a:solidFill>
                  <a:srgbClr val="C00000"/>
                </a:solidFill>
                <a:latin typeface="+mj-lt"/>
                <a:ea typeface="+mj-ea"/>
                <a:cs typeface="+mj-cs"/>
              </a:rPr>
              <a:t>成员函数</a:t>
            </a:r>
            <a:endParaRPr lang="en-US" altLang="zh-CN" sz="3600" b="1" dirty="0">
              <a:solidFill>
                <a:srgbClr val="C00000"/>
              </a:solidFill>
              <a:latin typeface="+mj-lt"/>
              <a:ea typeface="+mj-ea"/>
              <a:cs typeface="+mj-cs"/>
            </a:endParaRPr>
          </a:p>
        </p:txBody>
      </p:sp>
      <p:sp>
        <p:nvSpPr>
          <p:cNvPr id="2" name="对话气泡: 矩形 1"/>
          <p:cNvSpPr/>
          <p:nvPr/>
        </p:nvSpPr>
        <p:spPr>
          <a:xfrm>
            <a:off x="4211961" y="2132856"/>
            <a:ext cx="3312368" cy="1224136"/>
          </a:xfrm>
          <a:prstGeom prst="wedgeRectCallout">
            <a:avLst>
              <a:gd name="adj1" fmla="val -88081"/>
              <a:gd name="adj2" fmla="val 4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a:solidFill>
                  <a:schemeClr val="tx1"/>
                </a:solidFill>
              </a:rPr>
              <a:t>f</a:t>
            </a:r>
            <a:r>
              <a:rPr lang="zh-CN" altLang="en-US" sz="2000" b="1" dirty="0">
                <a:solidFill>
                  <a:schemeClr val="tx1"/>
                </a:solidFill>
              </a:rPr>
              <a:t>被声明为常量成员函数，在其函数体内不能有任何修改类</a:t>
            </a:r>
            <a:r>
              <a:rPr lang="en-US" altLang="zh-CN" sz="2000" b="1" dirty="0">
                <a:solidFill>
                  <a:schemeClr val="tx1"/>
                </a:solidFill>
              </a:rPr>
              <a:t>X</a:t>
            </a:r>
            <a:r>
              <a:rPr lang="zh-CN" altLang="en-US" sz="2000" b="1" dirty="0">
                <a:solidFill>
                  <a:schemeClr val="tx1"/>
                </a:solidFill>
              </a:rPr>
              <a:t>数据成员的</a:t>
            </a:r>
            <a:r>
              <a:rPr lang="zh-CN" altLang="en-US" sz="2000" b="1" dirty="0" smtClean="0">
                <a:solidFill>
                  <a:schemeClr val="tx1"/>
                </a:solidFill>
              </a:rPr>
              <a:t>语句。</a:t>
            </a:r>
            <a:endParaRPr lang="zh-CN" altLang="en-US" sz="2000" b="1" dirty="0">
              <a:solidFill>
                <a:schemeClr val="tx1"/>
              </a:solidFill>
            </a:endParaRPr>
          </a:p>
        </p:txBody>
      </p:sp>
    </p:spTree>
    <p:extLst>
      <p:ext uri="{BB962C8B-B14F-4D97-AF65-F5344CB8AC3E}">
        <p14:creationId xmlns:p14="http://schemas.microsoft.com/office/powerpoint/2010/main" val="1829378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anim calcmode="lin" valueType="num">
                                      <p:cBhvr additive="base">
                                        <p:cTn id="7" dur="500" fill="hold"/>
                                        <p:tgtEl>
                                          <p:spTgt spid="1638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anim calcmode="lin" valueType="num">
                                      <p:cBhvr additive="base">
                                        <p:cTn id="13" dur="500" fill="hold"/>
                                        <p:tgtEl>
                                          <p:spTgt spid="1638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386">
                                            <p:txEl>
                                              <p:pRg st="3" end="3"/>
                                            </p:txEl>
                                          </p:spTgt>
                                        </p:tgtEl>
                                        <p:attrNameLst>
                                          <p:attrName>style.visibility</p:attrName>
                                        </p:attrNameLst>
                                      </p:cBhvr>
                                      <p:to>
                                        <p:strVal val="visible"/>
                                      </p:to>
                                    </p:set>
                                    <p:anim calcmode="lin" valueType="num">
                                      <p:cBhvr additive="base">
                                        <p:cTn id="17" dur="500" fill="hold"/>
                                        <p:tgtEl>
                                          <p:spTgt spid="1638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386">
                                            <p:txEl>
                                              <p:pRg st="4" end="4"/>
                                            </p:txEl>
                                          </p:spTgt>
                                        </p:tgtEl>
                                        <p:attrNameLst>
                                          <p:attrName>style.visibility</p:attrName>
                                        </p:attrNameLst>
                                      </p:cBhvr>
                                      <p:to>
                                        <p:strVal val="visible"/>
                                      </p:to>
                                    </p:set>
                                    <p:anim calcmode="lin" valueType="num">
                                      <p:cBhvr additive="base">
                                        <p:cTn id="21" dur="500" fill="hold"/>
                                        <p:tgtEl>
                                          <p:spTgt spid="1638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38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386">
                                            <p:txEl>
                                              <p:pRg st="5" end="5"/>
                                            </p:txEl>
                                          </p:spTgt>
                                        </p:tgtEl>
                                        <p:attrNameLst>
                                          <p:attrName>style.visibility</p:attrName>
                                        </p:attrNameLst>
                                      </p:cBhvr>
                                      <p:to>
                                        <p:strVal val="visible"/>
                                      </p:to>
                                    </p:set>
                                    <p:anim calcmode="lin" valueType="num">
                                      <p:cBhvr additive="base">
                                        <p:cTn id="25" dur="500" fill="hold"/>
                                        <p:tgtEl>
                                          <p:spTgt spid="1638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anim calcmode="lin" valueType="num">
                                      <p:cBhvr additive="base">
                                        <p:cTn id="29" dur="500" fill="hold"/>
                                        <p:tgtEl>
                                          <p:spTgt spid="1638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386">
                                            <p:txEl>
                                              <p:pRg st="7" end="7"/>
                                            </p:txEl>
                                          </p:spTgt>
                                        </p:tgtEl>
                                        <p:attrNameLst>
                                          <p:attrName>style.visibility</p:attrName>
                                        </p:attrNameLst>
                                      </p:cBhvr>
                                      <p:to>
                                        <p:strVal val="visible"/>
                                      </p:to>
                                    </p:set>
                                    <p:anim calcmode="lin" valueType="num">
                                      <p:cBhvr additive="base">
                                        <p:cTn id="33" dur="500" fill="hold"/>
                                        <p:tgtEl>
                                          <p:spTgt spid="1638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6">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anim calcmode="lin" valueType="num">
                                      <p:cBhvr additive="base">
                                        <p:cTn id="37" dur="500" fill="hold"/>
                                        <p:tgtEl>
                                          <p:spTgt spid="1638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6">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386">
                                            <p:txEl>
                                              <p:pRg st="9" end="9"/>
                                            </p:txEl>
                                          </p:spTgt>
                                        </p:tgtEl>
                                        <p:attrNameLst>
                                          <p:attrName>style.visibility</p:attrName>
                                        </p:attrNameLst>
                                      </p:cBhvr>
                                      <p:to>
                                        <p:strVal val="visible"/>
                                      </p:to>
                                    </p:set>
                                    <p:anim calcmode="lin" valueType="num">
                                      <p:cBhvr additive="base">
                                        <p:cTn id="41" dur="500" fill="hold"/>
                                        <p:tgtEl>
                                          <p:spTgt spid="16386">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386">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6386">
                                            <p:txEl>
                                              <p:pRg st="10" end="10"/>
                                            </p:txEl>
                                          </p:spTgt>
                                        </p:tgtEl>
                                        <p:attrNameLst>
                                          <p:attrName>style.visibility</p:attrName>
                                        </p:attrNameLst>
                                      </p:cBhvr>
                                      <p:to>
                                        <p:strVal val="visible"/>
                                      </p:to>
                                    </p:set>
                                    <p:anim calcmode="lin" valueType="num">
                                      <p:cBhvr additive="base">
                                        <p:cTn id="45" dur="500" fill="hold"/>
                                        <p:tgtEl>
                                          <p:spTgt spid="16386">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386">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386">
                                            <p:txEl>
                                              <p:pRg st="11" end="11"/>
                                            </p:txEl>
                                          </p:spTgt>
                                        </p:tgtEl>
                                        <p:attrNameLst>
                                          <p:attrName>style.visibility</p:attrName>
                                        </p:attrNameLst>
                                      </p:cBhvr>
                                      <p:to>
                                        <p:strVal val="visible"/>
                                      </p:to>
                                    </p:set>
                                    <p:anim calcmode="lin" valueType="num">
                                      <p:cBhvr additive="base">
                                        <p:cTn id="49" dur="500" fill="hold"/>
                                        <p:tgtEl>
                                          <p:spTgt spid="16386">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386">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386">
                                            <p:txEl>
                                              <p:pRg st="12" end="12"/>
                                            </p:txEl>
                                          </p:spTgt>
                                        </p:tgtEl>
                                        <p:attrNameLst>
                                          <p:attrName>style.visibility</p:attrName>
                                        </p:attrNameLst>
                                      </p:cBhvr>
                                      <p:to>
                                        <p:strVal val="visible"/>
                                      </p:to>
                                    </p:set>
                                    <p:anim calcmode="lin" valueType="num">
                                      <p:cBhvr additive="base">
                                        <p:cTn id="53" dur="500" fill="hold"/>
                                        <p:tgtEl>
                                          <p:spTgt spid="16386">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386">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6386">
                                            <p:txEl>
                                              <p:pRg st="13" end="13"/>
                                            </p:txEl>
                                          </p:spTgt>
                                        </p:tgtEl>
                                        <p:attrNameLst>
                                          <p:attrName>style.visibility</p:attrName>
                                        </p:attrNameLst>
                                      </p:cBhvr>
                                      <p:to>
                                        <p:strVal val="visible"/>
                                      </p:to>
                                    </p:set>
                                    <p:anim calcmode="lin" valueType="num">
                                      <p:cBhvr additive="base">
                                        <p:cTn id="57" dur="500" fill="hold"/>
                                        <p:tgtEl>
                                          <p:spTgt spid="16386">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6386">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6386">
                                            <p:txEl>
                                              <p:pRg st="14" end="14"/>
                                            </p:txEl>
                                          </p:spTgt>
                                        </p:tgtEl>
                                        <p:attrNameLst>
                                          <p:attrName>style.visibility</p:attrName>
                                        </p:attrNameLst>
                                      </p:cBhvr>
                                      <p:to>
                                        <p:strVal val="visible"/>
                                      </p:to>
                                    </p:set>
                                    <p:anim calcmode="lin" valueType="num">
                                      <p:cBhvr additive="base">
                                        <p:cTn id="61" dur="500" fill="hold"/>
                                        <p:tgtEl>
                                          <p:spTgt spid="16386">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386">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right)">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251520" y="836712"/>
            <a:ext cx="8424936" cy="6021288"/>
          </a:xfrm>
        </p:spPr>
        <p:txBody>
          <a:bodyPr/>
          <a:lstStyle/>
          <a:p>
            <a:pPr marL="0" indent="0" eaLnBrk="1" hangingPunct="1">
              <a:buNone/>
            </a:pPr>
            <a:r>
              <a:rPr lang="en-US" altLang="zh-CN" sz="2400" b="1" dirty="0" smtClean="0">
                <a:solidFill>
                  <a:srgbClr val="0000CC"/>
                </a:solidFill>
              </a:rPr>
              <a:t>3. </a:t>
            </a:r>
            <a:r>
              <a:rPr lang="zh-CN" altLang="en-US" sz="2400" b="1" dirty="0" smtClean="0">
                <a:solidFill>
                  <a:srgbClr val="0000CC"/>
                </a:solidFill>
              </a:rPr>
              <a:t>常量</a:t>
            </a:r>
            <a:r>
              <a:rPr lang="zh-CN" altLang="en-US" sz="2400" b="1" dirty="0">
                <a:solidFill>
                  <a:srgbClr val="0000CC"/>
                </a:solidFill>
              </a:rPr>
              <a:t>成员函数应用案例</a:t>
            </a:r>
            <a:endParaRPr lang="en-US" altLang="zh-CN" sz="2400" b="1" dirty="0">
              <a:solidFill>
                <a:srgbClr val="0000CC"/>
              </a:solidFill>
            </a:endParaRPr>
          </a:p>
          <a:p>
            <a:pPr marL="0" indent="0">
              <a:buNone/>
            </a:pPr>
            <a:r>
              <a:rPr lang="en-US" altLang="zh-CN" sz="1600" b="1" dirty="0"/>
              <a:t>class Employee{</a:t>
            </a:r>
            <a:endParaRPr lang="zh-CN" altLang="zh-CN" sz="1600" b="1" dirty="0"/>
          </a:p>
          <a:p>
            <a:pPr marL="0" indent="0">
              <a:buNone/>
            </a:pPr>
            <a:r>
              <a:rPr lang="en-US" altLang="zh-CN" sz="1600" b="1" dirty="0"/>
              <a:t>   char *</a:t>
            </a:r>
            <a:r>
              <a:rPr lang="en-US" altLang="zh-CN" sz="1600" b="1" dirty="0" smtClean="0"/>
              <a:t>name;</a:t>
            </a:r>
            <a:r>
              <a:rPr lang="en-US" altLang="zh-CN" sz="1600" b="1" dirty="0"/>
              <a:t> </a:t>
            </a:r>
            <a:r>
              <a:rPr lang="en-US" altLang="zh-CN" sz="1600" b="1" dirty="0" smtClean="0"/>
              <a:t>double </a:t>
            </a:r>
            <a:r>
              <a:rPr lang="en-US" altLang="zh-CN" sz="1600" b="1" dirty="0"/>
              <a:t>salary;</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a:t>   void </a:t>
            </a:r>
            <a:r>
              <a:rPr lang="en-US" altLang="zh-CN" sz="1600" b="1" dirty="0" err="1"/>
              <a:t>init</a:t>
            </a:r>
            <a:r>
              <a:rPr lang="en-US" altLang="zh-CN" sz="1600" b="1" dirty="0"/>
              <a:t>(</a:t>
            </a:r>
            <a:r>
              <a:rPr lang="en-US" altLang="zh-CN" sz="1600" b="1" dirty="0" err="1"/>
              <a:t>const</a:t>
            </a:r>
            <a:r>
              <a:rPr lang="en-US" altLang="zh-CN" sz="1600" b="1" dirty="0"/>
              <a:t> char *</a:t>
            </a:r>
            <a:r>
              <a:rPr lang="en-US" altLang="zh-CN" sz="1600" b="1" dirty="0" err="1"/>
              <a:t>Name,const</a:t>
            </a:r>
            <a:r>
              <a:rPr lang="en-US" altLang="zh-CN" sz="1600" b="1" dirty="0"/>
              <a:t> double y);   </a:t>
            </a:r>
            <a:endParaRPr lang="zh-CN" altLang="zh-CN" sz="1600" b="1" dirty="0"/>
          </a:p>
          <a:p>
            <a:pPr marL="0" indent="0">
              <a:buNone/>
            </a:pPr>
            <a:r>
              <a:rPr lang="en-US" altLang="zh-CN" sz="1600" b="1" dirty="0"/>
              <a:t>   double </a:t>
            </a:r>
            <a:r>
              <a:rPr lang="en-US" altLang="zh-CN" sz="1600" b="1" dirty="0" err="1"/>
              <a:t>getSalary</a:t>
            </a:r>
            <a:r>
              <a:rPr lang="en-US" altLang="zh-CN" sz="1600" b="1" dirty="0"/>
              <a:t>() </a:t>
            </a:r>
            <a:r>
              <a:rPr lang="en-US" altLang="zh-CN" sz="1600" b="1" dirty="0" err="1">
                <a:solidFill>
                  <a:srgbClr val="FF0000"/>
                </a:solidFill>
              </a:rPr>
              <a:t>const</a:t>
            </a:r>
            <a:r>
              <a:rPr lang="en-US" altLang="zh-CN" sz="1600" b="1" dirty="0" smtClean="0">
                <a:solidFill>
                  <a:srgbClr val="FF0000"/>
                </a:solidFill>
              </a:rPr>
              <a:t>;</a:t>
            </a:r>
            <a:r>
              <a:rPr lang="en-US" altLang="zh-CN" sz="1600" b="1" dirty="0"/>
              <a:t>	</a:t>
            </a:r>
            <a:r>
              <a:rPr lang="en-US" altLang="zh-CN" sz="1600" b="1" dirty="0" smtClean="0"/>
              <a:t>	//</a:t>
            </a:r>
            <a:r>
              <a:rPr lang="zh-CN" altLang="zh-CN" sz="1600" b="1" dirty="0"/>
              <a:t>不能通过它修改</a:t>
            </a:r>
            <a:r>
              <a:rPr lang="en-US" altLang="zh-CN" sz="1600" b="1" dirty="0"/>
              <a:t>name</a:t>
            </a:r>
            <a:r>
              <a:rPr lang="zh-CN" altLang="zh-CN" sz="1600" b="1" dirty="0"/>
              <a:t>和</a:t>
            </a:r>
            <a:r>
              <a:rPr lang="en-US" altLang="zh-CN" sz="1600" b="1" dirty="0"/>
              <a:t>salary</a:t>
            </a:r>
            <a:endParaRPr lang="zh-CN" altLang="zh-CN" sz="1600" b="1" dirty="0"/>
          </a:p>
          <a:p>
            <a:pPr marL="0" indent="0">
              <a:buNone/>
            </a:pPr>
            <a:r>
              <a:rPr lang="en-US" altLang="zh-CN" sz="1600" b="1" dirty="0"/>
              <a:t>   char *</a:t>
            </a:r>
            <a:r>
              <a:rPr lang="en-US" altLang="zh-CN" sz="1600" b="1" dirty="0" err="1"/>
              <a:t>getName</a:t>
            </a:r>
            <a:r>
              <a:rPr lang="en-US" altLang="zh-CN" sz="1600" b="1" dirty="0"/>
              <a:t>()</a:t>
            </a:r>
            <a:r>
              <a:rPr lang="en-US" altLang="zh-CN" sz="1600" b="1" dirty="0" err="1">
                <a:solidFill>
                  <a:srgbClr val="FF0000"/>
                </a:solidFill>
              </a:rPr>
              <a:t>const</a:t>
            </a:r>
            <a:r>
              <a:rPr lang="en-US" altLang="zh-CN" sz="1600" b="1" dirty="0">
                <a:solidFill>
                  <a:srgbClr val="FF0000"/>
                </a:solidFill>
              </a:rPr>
              <a:t>;</a:t>
            </a:r>
            <a:r>
              <a:rPr lang="en-US" altLang="zh-CN" sz="1600" b="1" dirty="0"/>
              <a:t>	   </a:t>
            </a:r>
            <a:r>
              <a:rPr lang="en-US" altLang="zh-CN" sz="1600" b="1" dirty="0" smtClean="0"/>
              <a:t>	//</a:t>
            </a:r>
            <a:r>
              <a:rPr lang="zh-CN" altLang="zh-CN" sz="1600" b="1" dirty="0"/>
              <a:t>不能通过它修改</a:t>
            </a:r>
            <a:r>
              <a:rPr lang="en-US" altLang="zh-CN" sz="1600" b="1" dirty="0"/>
              <a:t>name</a:t>
            </a:r>
            <a:r>
              <a:rPr lang="zh-CN" altLang="zh-CN" sz="1600" b="1" dirty="0"/>
              <a:t>和</a:t>
            </a:r>
            <a:r>
              <a:rPr lang="en-US" altLang="zh-CN" sz="1600" b="1" dirty="0"/>
              <a:t>salary</a:t>
            </a:r>
            <a:endParaRPr lang="zh-CN" altLang="zh-CN" sz="1600" b="1" dirty="0"/>
          </a:p>
          <a:p>
            <a:pPr marL="0" indent="0">
              <a:buNone/>
            </a:pPr>
            <a:r>
              <a:rPr lang="en-US" altLang="zh-CN" sz="1600" b="1" dirty="0"/>
              <a:t>   void </a:t>
            </a:r>
            <a:r>
              <a:rPr lang="en-US" altLang="zh-CN" sz="1600" b="1" dirty="0" err="1"/>
              <a:t>addSalary</a:t>
            </a:r>
            <a:r>
              <a:rPr lang="en-US" altLang="zh-CN" sz="1600" b="1" dirty="0"/>
              <a:t>(double x) </a:t>
            </a:r>
            <a:r>
              <a:rPr lang="en-US" altLang="zh-CN" sz="1600" b="1" dirty="0" err="1">
                <a:solidFill>
                  <a:srgbClr val="FF0000"/>
                </a:solidFill>
              </a:rPr>
              <a:t>const</a:t>
            </a:r>
            <a:r>
              <a:rPr lang="en-US" altLang="zh-CN" sz="1600" b="1" dirty="0">
                <a:solidFill>
                  <a:srgbClr val="FF0000"/>
                </a:solidFill>
              </a:rPr>
              <a:t>;   </a:t>
            </a:r>
            <a:r>
              <a:rPr lang="en-US" altLang="zh-CN" sz="1600" b="1" dirty="0" smtClean="0">
                <a:solidFill>
                  <a:srgbClr val="FF0000"/>
                </a:solidFill>
              </a:rPr>
              <a:t>	</a:t>
            </a:r>
            <a:r>
              <a:rPr lang="en-US" altLang="zh-CN" sz="1600" b="1" dirty="0" smtClean="0"/>
              <a:t>//</a:t>
            </a:r>
            <a:r>
              <a:rPr lang="zh-CN" altLang="zh-CN" sz="1600" b="1" dirty="0"/>
              <a:t>不能通过它修改</a:t>
            </a:r>
            <a:r>
              <a:rPr lang="en-US" altLang="zh-CN" sz="1600" b="1" dirty="0"/>
              <a:t>name</a:t>
            </a:r>
            <a:r>
              <a:rPr lang="zh-CN" altLang="zh-CN" sz="1600" b="1" dirty="0"/>
              <a:t>和</a:t>
            </a:r>
            <a:r>
              <a:rPr lang="en-US" altLang="zh-CN" sz="1600" b="1" dirty="0" smtClean="0"/>
              <a:t>salary</a:t>
            </a:r>
          </a:p>
          <a:p>
            <a:pPr marL="0" indent="0">
              <a:buNone/>
            </a:pPr>
            <a:r>
              <a:rPr lang="en-US" altLang="zh-CN" sz="1600" b="1" dirty="0" smtClean="0"/>
              <a:t>};</a:t>
            </a:r>
            <a:endParaRPr lang="zh-CN" altLang="zh-CN" sz="1600" b="1" dirty="0"/>
          </a:p>
          <a:p>
            <a:pPr marL="0" indent="0">
              <a:buNone/>
            </a:pPr>
            <a:r>
              <a:rPr lang="en-US" altLang="zh-CN" sz="1600" b="1" dirty="0"/>
              <a:t>void Employee::</a:t>
            </a:r>
            <a:r>
              <a:rPr lang="en-US" altLang="zh-CN" sz="1600" b="1" dirty="0" err="1"/>
              <a:t>init</a:t>
            </a:r>
            <a:r>
              <a:rPr lang="en-US" altLang="zh-CN" sz="1600" b="1" dirty="0"/>
              <a:t>(</a:t>
            </a:r>
            <a:r>
              <a:rPr lang="en-US" altLang="zh-CN" sz="1600" b="1" dirty="0" err="1"/>
              <a:t>const</a:t>
            </a:r>
            <a:r>
              <a:rPr lang="en-US" altLang="zh-CN" sz="1600" b="1" dirty="0"/>
              <a:t> char *Name, </a:t>
            </a:r>
            <a:r>
              <a:rPr lang="en-US" altLang="zh-CN" sz="1600" b="1" dirty="0" err="1"/>
              <a:t>const</a:t>
            </a:r>
            <a:r>
              <a:rPr lang="en-US" altLang="zh-CN" sz="1600" b="1" dirty="0"/>
              <a:t> double y) </a:t>
            </a:r>
            <a:r>
              <a:rPr lang="en-US" altLang="zh-CN" sz="1600" b="1" dirty="0" smtClean="0"/>
              <a:t>{</a:t>
            </a:r>
          </a:p>
          <a:p>
            <a:pPr marL="0" indent="0">
              <a:buNone/>
            </a:pPr>
            <a:r>
              <a:rPr lang="en-US" altLang="zh-CN" sz="1600" b="1" dirty="0"/>
              <a:t> </a:t>
            </a:r>
            <a:r>
              <a:rPr lang="en-US" altLang="zh-CN" sz="1600" b="1" dirty="0" smtClean="0"/>
              <a:t>  name=new </a:t>
            </a:r>
            <a:r>
              <a:rPr lang="en-US" altLang="zh-CN" sz="1600" b="1" dirty="0"/>
              <a:t>char[</a:t>
            </a:r>
            <a:r>
              <a:rPr lang="en-US" altLang="zh-CN" sz="1600" b="1" dirty="0" err="1"/>
              <a:t>strlen</a:t>
            </a:r>
            <a:r>
              <a:rPr lang="en-US" altLang="zh-CN" sz="1600" b="1" dirty="0"/>
              <a:t>(Name)+1];</a:t>
            </a:r>
            <a:endParaRPr lang="zh-CN" altLang="zh-CN" sz="1600" b="1" dirty="0"/>
          </a:p>
          <a:p>
            <a:pPr marL="0" indent="0">
              <a:buNone/>
            </a:pPr>
            <a:r>
              <a:rPr lang="en-US" altLang="zh-CN" sz="1600" b="1" dirty="0"/>
              <a:t>   </a:t>
            </a:r>
            <a:r>
              <a:rPr lang="en-US" altLang="zh-CN" sz="1600" b="1" dirty="0" err="1"/>
              <a:t>strcpy</a:t>
            </a:r>
            <a:r>
              <a:rPr lang="en-US" altLang="zh-CN" sz="1600" b="1" dirty="0"/>
              <a:t>(</a:t>
            </a:r>
            <a:r>
              <a:rPr lang="en-US" altLang="zh-CN" sz="1600" b="1" dirty="0" err="1"/>
              <a:t>name,Name</a:t>
            </a:r>
            <a:r>
              <a:rPr lang="en-US" altLang="zh-CN" sz="1600" b="1" dirty="0"/>
              <a:t>);</a:t>
            </a:r>
            <a:endParaRPr lang="zh-CN" altLang="zh-CN" sz="1600" b="1" dirty="0"/>
          </a:p>
          <a:p>
            <a:pPr marL="0" indent="0">
              <a:buNone/>
            </a:pPr>
            <a:r>
              <a:rPr lang="en-US" altLang="zh-CN" sz="1600" b="1" dirty="0"/>
              <a:t>   salary=y;</a:t>
            </a:r>
            <a:endParaRPr lang="zh-CN" altLang="zh-CN" sz="1600" b="1" dirty="0"/>
          </a:p>
          <a:p>
            <a:pPr marL="0" indent="0">
              <a:buNone/>
            </a:pPr>
            <a:r>
              <a:rPr lang="en-US" altLang="zh-CN" sz="1600" b="1" dirty="0" smtClean="0"/>
              <a:t>}</a:t>
            </a:r>
          </a:p>
          <a:p>
            <a:pPr marL="0" indent="0">
              <a:buNone/>
            </a:pPr>
            <a:r>
              <a:rPr lang="en-US" altLang="zh-CN" sz="1600" b="1" dirty="0"/>
              <a:t>double Employee::</a:t>
            </a:r>
            <a:r>
              <a:rPr lang="en-US" altLang="zh-CN" sz="1600" b="1" dirty="0" err="1"/>
              <a:t>getSalary</a:t>
            </a:r>
            <a:r>
              <a:rPr lang="en-US" altLang="zh-CN" sz="1600" b="1" dirty="0"/>
              <a:t>() </a:t>
            </a:r>
            <a:r>
              <a:rPr lang="en-US" altLang="zh-CN" sz="1600" b="1" dirty="0" err="1"/>
              <a:t>const</a:t>
            </a:r>
            <a:r>
              <a:rPr lang="en-US" altLang="zh-CN" sz="1600" b="1" dirty="0"/>
              <a:t>    //</a:t>
            </a:r>
            <a:r>
              <a:rPr lang="zh-CN" altLang="zh-CN" sz="1600" b="1" dirty="0"/>
              <a:t>正确</a:t>
            </a:r>
          </a:p>
          <a:p>
            <a:pPr marL="0" indent="0">
              <a:buNone/>
            </a:pPr>
            <a:r>
              <a:rPr lang="en-US" altLang="zh-CN" sz="1600" b="1" dirty="0"/>
              <a:t>  {  return salary; }</a:t>
            </a:r>
            <a:endParaRPr lang="zh-CN" altLang="zh-CN" sz="1600" b="1" dirty="0"/>
          </a:p>
          <a:p>
            <a:pPr marL="0" indent="0">
              <a:buNone/>
            </a:pPr>
            <a:r>
              <a:rPr lang="en-US" altLang="zh-CN" sz="1600" b="1" dirty="0"/>
              <a:t>void Employee::</a:t>
            </a:r>
            <a:r>
              <a:rPr lang="en-US" altLang="zh-CN" sz="1600" b="1" dirty="0" err="1"/>
              <a:t>addSalary</a:t>
            </a:r>
            <a:r>
              <a:rPr lang="en-US" altLang="zh-CN" sz="1600" b="1" dirty="0"/>
              <a:t>(double x) </a:t>
            </a:r>
            <a:r>
              <a:rPr lang="en-US" altLang="zh-CN" sz="1600" b="1" dirty="0" err="1"/>
              <a:t>const</a:t>
            </a:r>
            <a:endParaRPr lang="zh-CN" altLang="zh-CN" sz="1600" b="1" dirty="0"/>
          </a:p>
          <a:p>
            <a:pPr marL="0" indent="0">
              <a:buNone/>
            </a:pPr>
            <a:r>
              <a:rPr lang="en-US" altLang="zh-CN" sz="1600" b="1" dirty="0"/>
              <a:t>  { salary+=x</a:t>
            </a:r>
            <a:r>
              <a:rPr lang="en-US" altLang="zh-CN" sz="1600" b="1" dirty="0" smtClean="0"/>
              <a:t>;}</a:t>
            </a:r>
            <a:r>
              <a:rPr lang="en-US" altLang="zh-CN" sz="1600" b="1" dirty="0" smtClean="0">
                <a:solidFill>
                  <a:srgbClr val="FF0000"/>
                </a:solidFill>
              </a:rPr>
              <a:t> 			//</a:t>
            </a:r>
            <a:r>
              <a:rPr lang="zh-CN" altLang="zh-CN" sz="1600" b="1" dirty="0">
                <a:solidFill>
                  <a:srgbClr val="FF0000"/>
                </a:solidFill>
              </a:rPr>
              <a:t>错误，常量成员函数不能修改数据成员</a:t>
            </a:r>
            <a:r>
              <a:rPr lang="en-US" altLang="zh-CN" sz="1600" b="1" dirty="0">
                <a:solidFill>
                  <a:srgbClr val="FF0000"/>
                </a:solidFill>
              </a:rPr>
              <a:t>                    </a:t>
            </a:r>
            <a:endParaRPr lang="zh-CN" altLang="zh-CN" sz="1600" b="1" dirty="0">
              <a:solidFill>
                <a:srgbClr val="FF0000"/>
              </a:solidFill>
            </a:endParaRPr>
          </a:p>
          <a:p>
            <a:pPr marL="0" indent="0">
              <a:buNone/>
            </a:pPr>
            <a:r>
              <a:rPr lang="en-US" altLang="zh-CN" sz="1600" b="1" dirty="0"/>
              <a:t>char *Employee::</a:t>
            </a:r>
            <a:r>
              <a:rPr lang="en-US" altLang="zh-CN" sz="1600" b="1" dirty="0" err="1"/>
              <a:t>getName</a:t>
            </a:r>
            <a:r>
              <a:rPr lang="en-US" altLang="zh-CN" sz="1600" b="1" dirty="0"/>
              <a:t>() </a:t>
            </a:r>
            <a:r>
              <a:rPr lang="en-US" altLang="zh-CN" sz="1600" b="1" dirty="0" smtClean="0"/>
              <a:t>		</a:t>
            </a:r>
            <a:r>
              <a:rPr lang="en-US" altLang="zh-CN" sz="1600" b="1" dirty="0" smtClean="0">
                <a:solidFill>
                  <a:srgbClr val="FF0000"/>
                </a:solidFill>
              </a:rPr>
              <a:t>//</a:t>
            </a:r>
            <a:r>
              <a:rPr lang="zh-CN" altLang="zh-CN" sz="1600" b="1" dirty="0">
                <a:solidFill>
                  <a:srgbClr val="FF0000"/>
                </a:solidFill>
              </a:rPr>
              <a:t>错误，缺少</a:t>
            </a:r>
            <a:r>
              <a:rPr lang="en-US" altLang="zh-CN" sz="1600" b="1" dirty="0" err="1">
                <a:solidFill>
                  <a:srgbClr val="0000CC"/>
                </a:solidFill>
              </a:rPr>
              <a:t>const</a:t>
            </a:r>
            <a:r>
              <a:rPr lang="zh-CN" altLang="zh-CN" sz="1600" b="1" dirty="0">
                <a:solidFill>
                  <a:srgbClr val="FF0000"/>
                </a:solidFill>
              </a:rPr>
              <a:t>，与类中声明的原型不符</a:t>
            </a:r>
          </a:p>
          <a:p>
            <a:pPr marL="0" indent="0">
              <a:buNone/>
            </a:pPr>
            <a:r>
              <a:rPr lang="en-US" altLang="zh-CN" sz="1600" b="1" dirty="0"/>
              <a:t>  {  return name; }</a:t>
            </a:r>
          </a:p>
          <a:p>
            <a:pPr marL="0" indent="0">
              <a:buNone/>
            </a:pPr>
            <a:endParaRPr lang="zh-CN" altLang="zh-CN" sz="1800" b="1" dirty="0"/>
          </a:p>
        </p:txBody>
      </p:sp>
      <p:sp>
        <p:nvSpPr>
          <p:cNvPr id="5" name="Rectangle 2"/>
          <p:cNvSpPr>
            <a:spLocks noChangeArrowheads="1"/>
          </p:cNvSpPr>
          <p:nvPr/>
        </p:nvSpPr>
        <p:spPr bwMode="auto">
          <a:xfrm>
            <a:off x="684213"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smtClean="0">
                <a:solidFill>
                  <a:srgbClr val="C00000"/>
                </a:solidFill>
                <a:latin typeface="+mj-lt"/>
                <a:ea typeface="+mj-ea"/>
                <a:cs typeface="+mj-cs"/>
              </a:rPr>
              <a:t>3.4.2  </a:t>
            </a:r>
            <a:r>
              <a:rPr lang="zh-CN" altLang="en-US" sz="3600" b="1" dirty="0">
                <a:solidFill>
                  <a:srgbClr val="C00000"/>
                </a:solidFill>
                <a:latin typeface="+mj-lt"/>
                <a:ea typeface="+mj-ea"/>
                <a:cs typeface="+mj-cs"/>
              </a:rPr>
              <a:t>常量</a:t>
            </a:r>
            <a:r>
              <a:rPr lang="zh-CN" altLang="zh-CN" sz="3600" b="1" dirty="0">
                <a:solidFill>
                  <a:srgbClr val="C00000"/>
                </a:solidFill>
                <a:latin typeface="+mj-lt"/>
                <a:ea typeface="+mj-ea"/>
                <a:cs typeface="+mj-cs"/>
              </a:rPr>
              <a:t>成员函数</a:t>
            </a:r>
            <a:endParaRPr lang="en-US" altLang="zh-CN" sz="3600" b="1" dirty="0">
              <a:solidFill>
                <a:srgbClr val="C00000"/>
              </a:solidFill>
              <a:latin typeface="+mj-lt"/>
              <a:ea typeface="+mj-ea"/>
              <a:cs typeface="+mj-cs"/>
            </a:endParaRPr>
          </a:p>
        </p:txBody>
      </p:sp>
    </p:spTree>
    <p:extLst>
      <p:ext uri="{BB962C8B-B14F-4D97-AF65-F5344CB8AC3E}">
        <p14:creationId xmlns:p14="http://schemas.microsoft.com/office/powerpoint/2010/main" val="122814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anim calcmode="lin" valueType="num">
                                      <p:cBhvr additive="base">
                                        <p:cTn id="7" dur="500" fill="hold"/>
                                        <p:tgtEl>
                                          <p:spTgt spid="1638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anim calcmode="lin" valueType="num">
                                      <p:cBhvr additive="base">
                                        <p:cTn id="11" dur="500" fill="hold"/>
                                        <p:tgtEl>
                                          <p:spTgt spid="1638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anim calcmode="lin" valueType="num">
                                      <p:cBhvr additive="base">
                                        <p:cTn id="15" dur="500" fill="hold"/>
                                        <p:tgtEl>
                                          <p:spTgt spid="1638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8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anim calcmode="lin" valueType="num">
                                      <p:cBhvr additive="base">
                                        <p:cTn id="19" dur="500" fill="hold"/>
                                        <p:tgtEl>
                                          <p:spTgt spid="1638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6">
                                            <p:txEl>
                                              <p:pRg st="5" end="5"/>
                                            </p:txEl>
                                          </p:spTgt>
                                        </p:tgtEl>
                                        <p:attrNameLst>
                                          <p:attrName>style.visibility</p:attrName>
                                        </p:attrNameLst>
                                      </p:cBhvr>
                                      <p:to>
                                        <p:strVal val="visible"/>
                                      </p:to>
                                    </p:set>
                                    <p:anim calcmode="lin" valueType="num">
                                      <p:cBhvr additive="base">
                                        <p:cTn id="25" dur="500" fill="hold"/>
                                        <p:tgtEl>
                                          <p:spTgt spid="1638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anim calcmode="lin" valueType="num">
                                      <p:cBhvr additive="base">
                                        <p:cTn id="29" dur="500" fill="hold"/>
                                        <p:tgtEl>
                                          <p:spTgt spid="1638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386">
                                            <p:txEl>
                                              <p:pRg st="7" end="7"/>
                                            </p:txEl>
                                          </p:spTgt>
                                        </p:tgtEl>
                                        <p:attrNameLst>
                                          <p:attrName>style.visibility</p:attrName>
                                        </p:attrNameLst>
                                      </p:cBhvr>
                                      <p:to>
                                        <p:strVal val="visible"/>
                                      </p:to>
                                    </p:set>
                                    <p:anim calcmode="lin" valueType="num">
                                      <p:cBhvr additive="base">
                                        <p:cTn id="33" dur="500" fill="hold"/>
                                        <p:tgtEl>
                                          <p:spTgt spid="1638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6">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anim calcmode="lin" valueType="num">
                                      <p:cBhvr additive="base">
                                        <p:cTn id="37" dur="500" fill="hold"/>
                                        <p:tgtEl>
                                          <p:spTgt spid="1638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386">
                                            <p:txEl>
                                              <p:pRg st="9" end="9"/>
                                            </p:txEl>
                                          </p:spTgt>
                                        </p:tgtEl>
                                        <p:attrNameLst>
                                          <p:attrName>style.visibility</p:attrName>
                                        </p:attrNameLst>
                                      </p:cBhvr>
                                      <p:to>
                                        <p:strVal val="visible"/>
                                      </p:to>
                                    </p:set>
                                    <p:anim calcmode="lin" valueType="num">
                                      <p:cBhvr additive="base">
                                        <p:cTn id="43" dur="500" fill="hold"/>
                                        <p:tgtEl>
                                          <p:spTgt spid="16386">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6">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386">
                                            <p:txEl>
                                              <p:pRg st="10" end="10"/>
                                            </p:txEl>
                                          </p:spTgt>
                                        </p:tgtEl>
                                        <p:attrNameLst>
                                          <p:attrName>style.visibility</p:attrName>
                                        </p:attrNameLst>
                                      </p:cBhvr>
                                      <p:to>
                                        <p:strVal val="visible"/>
                                      </p:to>
                                    </p:set>
                                    <p:anim calcmode="lin" valueType="num">
                                      <p:cBhvr additive="base">
                                        <p:cTn id="47" dur="500" fill="hold"/>
                                        <p:tgtEl>
                                          <p:spTgt spid="16386">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386">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386">
                                            <p:txEl>
                                              <p:pRg st="11" end="11"/>
                                            </p:txEl>
                                          </p:spTgt>
                                        </p:tgtEl>
                                        <p:attrNameLst>
                                          <p:attrName>style.visibility</p:attrName>
                                        </p:attrNameLst>
                                      </p:cBhvr>
                                      <p:to>
                                        <p:strVal val="visible"/>
                                      </p:to>
                                    </p:set>
                                    <p:anim calcmode="lin" valueType="num">
                                      <p:cBhvr additive="base">
                                        <p:cTn id="51" dur="500" fill="hold"/>
                                        <p:tgtEl>
                                          <p:spTgt spid="16386">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386">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386">
                                            <p:txEl>
                                              <p:pRg st="12" end="12"/>
                                            </p:txEl>
                                          </p:spTgt>
                                        </p:tgtEl>
                                        <p:attrNameLst>
                                          <p:attrName>style.visibility</p:attrName>
                                        </p:attrNameLst>
                                      </p:cBhvr>
                                      <p:to>
                                        <p:strVal val="visible"/>
                                      </p:to>
                                    </p:set>
                                    <p:anim calcmode="lin" valueType="num">
                                      <p:cBhvr additive="base">
                                        <p:cTn id="55" dur="500" fill="hold"/>
                                        <p:tgtEl>
                                          <p:spTgt spid="16386">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386">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386">
                                            <p:txEl>
                                              <p:pRg st="13" end="13"/>
                                            </p:txEl>
                                          </p:spTgt>
                                        </p:tgtEl>
                                        <p:attrNameLst>
                                          <p:attrName>style.visibility</p:attrName>
                                        </p:attrNameLst>
                                      </p:cBhvr>
                                      <p:to>
                                        <p:strVal val="visible"/>
                                      </p:to>
                                    </p:set>
                                    <p:anim calcmode="lin" valueType="num">
                                      <p:cBhvr additive="base">
                                        <p:cTn id="59" dur="500" fill="hold"/>
                                        <p:tgtEl>
                                          <p:spTgt spid="16386">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38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6386">
                                            <p:txEl>
                                              <p:pRg st="14" end="14"/>
                                            </p:txEl>
                                          </p:spTgt>
                                        </p:tgtEl>
                                        <p:attrNameLst>
                                          <p:attrName>style.visibility</p:attrName>
                                        </p:attrNameLst>
                                      </p:cBhvr>
                                      <p:to>
                                        <p:strVal val="visible"/>
                                      </p:to>
                                    </p:set>
                                    <p:animEffect transition="in" filter="fade">
                                      <p:cBhvr>
                                        <p:cTn id="65" dur="1000"/>
                                        <p:tgtEl>
                                          <p:spTgt spid="16386">
                                            <p:txEl>
                                              <p:pRg st="14" end="14"/>
                                            </p:txEl>
                                          </p:spTgt>
                                        </p:tgtEl>
                                      </p:cBhvr>
                                    </p:animEffect>
                                    <p:anim calcmode="lin" valueType="num">
                                      <p:cBhvr>
                                        <p:cTn id="66" dur="1000" fill="hold"/>
                                        <p:tgtEl>
                                          <p:spTgt spid="16386">
                                            <p:txEl>
                                              <p:pRg st="14" end="14"/>
                                            </p:txEl>
                                          </p:spTgt>
                                        </p:tgtEl>
                                        <p:attrNameLst>
                                          <p:attrName>ppt_x</p:attrName>
                                        </p:attrNameLst>
                                      </p:cBhvr>
                                      <p:tavLst>
                                        <p:tav tm="0">
                                          <p:val>
                                            <p:strVal val="#ppt_x"/>
                                          </p:val>
                                        </p:tav>
                                        <p:tav tm="100000">
                                          <p:val>
                                            <p:strVal val="#ppt_x"/>
                                          </p:val>
                                        </p:tav>
                                      </p:tavLst>
                                    </p:anim>
                                    <p:anim calcmode="lin" valueType="num">
                                      <p:cBhvr>
                                        <p:cTn id="67" dur="1000" fill="hold"/>
                                        <p:tgtEl>
                                          <p:spTgt spid="16386">
                                            <p:txEl>
                                              <p:pRg st="14" end="14"/>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16386">
                                            <p:txEl>
                                              <p:pRg st="15" end="15"/>
                                            </p:txEl>
                                          </p:spTgt>
                                        </p:tgtEl>
                                        <p:attrNameLst>
                                          <p:attrName>style.visibility</p:attrName>
                                        </p:attrNameLst>
                                      </p:cBhvr>
                                      <p:to>
                                        <p:strVal val="visible"/>
                                      </p:to>
                                    </p:set>
                                    <p:animEffect transition="in" filter="fade">
                                      <p:cBhvr>
                                        <p:cTn id="70" dur="1000"/>
                                        <p:tgtEl>
                                          <p:spTgt spid="16386">
                                            <p:txEl>
                                              <p:pRg st="15" end="15"/>
                                            </p:txEl>
                                          </p:spTgt>
                                        </p:tgtEl>
                                      </p:cBhvr>
                                    </p:animEffect>
                                    <p:anim calcmode="lin" valueType="num">
                                      <p:cBhvr>
                                        <p:cTn id="71" dur="1000" fill="hold"/>
                                        <p:tgtEl>
                                          <p:spTgt spid="16386">
                                            <p:txEl>
                                              <p:pRg st="15" end="15"/>
                                            </p:txEl>
                                          </p:spTgt>
                                        </p:tgtEl>
                                        <p:attrNameLst>
                                          <p:attrName>ppt_x</p:attrName>
                                        </p:attrNameLst>
                                      </p:cBhvr>
                                      <p:tavLst>
                                        <p:tav tm="0">
                                          <p:val>
                                            <p:strVal val="#ppt_x"/>
                                          </p:val>
                                        </p:tav>
                                        <p:tav tm="100000">
                                          <p:val>
                                            <p:strVal val="#ppt_x"/>
                                          </p:val>
                                        </p:tav>
                                      </p:tavLst>
                                    </p:anim>
                                    <p:anim calcmode="lin" valueType="num">
                                      <p:cBhvr>
                                        <p:cTn id="72" dur="1000" fill="hold"/>
                                        <p:tgtEl>
                                          <p:spTgt spid="16386">
                                            <p:txEl>
                                              <p:pRg st="15" end="15"/>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6386">
                                            <p:txEl>
                                              <p:pRg st="16" end="16"/>
                                            </p:txEl>
                                          </p:spTgt>
                                        </p:tgtEl>
                                        <p:attrNameLst>
                                          <p:attrName>style.visibility</p:attrName>
                                        </p:attrNameLst>
                                      </p:cBhvr>
                                      <p:to>
                                        <p:strVal val="visible"/>
                                      </p:to>
                                    </p:set>
                                    <p:animEffect transition="in" filter="fade">
                                      <p:cBhvr>
                                        <p:cTn id="75" dur="1000"/>
                                        <p:tgtEl>
                                          <p:spTgt spid="16386">
                                            <p:txEl>
                                              <p:pRg st="16" end="16"/>
                                            </p:txEl>
                                          </p:spTgt>
                                        </p:tgtEl>
                                      </p:cBhvr>
                                    </p:animEffect>
                                    <p:anim calcmode="lin" valueType="num">
                                      <p:cBhvr>
                                        <p:cTn id="76" dur="1000" fill="hold"/>
                                        <p:tgtEl>
                                          <p:spTgt spid="16386">
                                            <p:txEl>
                                              <p:pRg st="16" end="16"/>
                                            </p:txEl>
                                          </p:spTgt>
                                        </p:tgtEl>
                                        <p:attrNameLst>
                                          <p:attrName>ppt_x</p:attrName>
                                        </p:attrNameLst>
                                      </p:cBhvr>
                                      <p:tavLst>
                                        <p:tav tm="0">
                                          <p:val>
                                            <p:strVal val="#ppt_x"/>
                                          </p:val>
                                        </p:tav>
                                        <p:tav tm="100000">
                                          <p:val>
                                            <p:strVal val="#ppt_x"/>
                                          </p:val>
                                        </p:tav>
                                      </p:tavLst>
                                    </p:anim>
                                    <p:anim calcmode="lin" valueType="num">
                                      <p:cBhvr>
                                        <p:cTn id="77" dur="1000" fill="hold"/>
                                        <p:tgtEl>
                                          <p:spTgt spid="16386">
                                            <p:txEl>
                                              <p:pRg st="16" end="16"/>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6386">
                                            <p:txEl>
                                              <p:pRg st="17" end="17"/>
                                            </p:txEl>
                                          </p:spTgt>
                                        </p:tgtEl>
                                        <p:attrNameLst>
                                          <p:attrName>style.visibility</p:attrName>
                                        </p:attrNameLst>
                                      </p:cBhvr>
                                      <p:to>
                                        <p:strVal val="visible"/>
                                      </p:to>
                                    </p:set>
                                    <p:animEffect transition="in" filter="fade">
                                      <p:cBhvr>
                                        <p:cTn id="80" dur="1000"/>
                                        <p:tgtEl>
                                          <p:spTgt spid="16386">
                                            <p:txEl>
                                              <p:pRg st="17" end="17"/>
                                            </p:txEl>
                                          </p:spTgt>
                                        </p:tgtEl>
                                      </p:cBhvr>
                                    </p:animEffect>
                                    <p:anim calcmode="lin" valueType="num">
                                      <p:cBhvr>
                                        <p:cTn id="81" dur="1000" fill="hold"/>
                                        <p:tgtEl>
                                          <p:spTgt spid="16386">
                                            <p:txEl>
                                              <p:pRg st="17" end="17"/>
                                            </p:txEl>
                                          </p:spTgt>
                                        </p:tgtEl>
                                        <p:attrNameLst>
                                          <p:attrName>ppt_x</p:attrName>
                                        </p:attrNameLst>
                                      </p:cBhvr>
                                      <p:tavLst>
                                        <p:tav tm="0">
                                          <p:val>
                                            <p:strVal val="#ppt_x"/>
                                          </p:val>
                                        </p:tav>
                                        <p:tav tm="100000">
                                          <p:val>
                                            <p:strVal val="#ppt_x"/>
                                          </p:val>
                                        </p:tav>
                                      </p:tavLst>
                                    </p:anim>
                                    <p:anim calcmode="lin" valueType="num">
                                      <p:cBhvr>
                                        <p:cTn id="82" dur="1000" fill="hold"/>
                                        <p:tgtEl>
                                          <p:spTgt spid="16386">
                                            <p:txEl>
                                              <p:pRg st="17" end="17"/>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6386">
                                            <p:txEl>
                                              <p:pRg st="18" end="18"/>
                                            </p:txEl>
                                          </p:spTgt>
                                        </p:tgtEl>
                                        <p:attrNameLst>
                                          <p:attrName>style.visibility</p:attrName>
                                        </p:attrNameLst>
                                      </p:cBhvr>
                                      <p:to>
                                        <p:strVal val="visible"/>
                                      </p:to>
                                    </p:set>
                                    <p:animEffect transition="in" filter="fade">
                                      <p:cBhvr>
                                        <p:cTn id="85" dur="1000"/>
                                        <p:tgtEl>
                                          <p:spTgt spid="16386">
                                            <p:txEl>
                                              <p:pRg st="18" end="18"/>
                                            </p:txEl>
                                          </p:spTgt>
                                        </p:tgtEl>
                                      </p:cBhvr>
                                    </p:animEffect>
                                    <p:anim calcmode="lin" valueType="num">
                                      <p:cBhvr>
                                        <p:cTn id="86" dur="1000" fill="hold"/>
                                        <p:tgtEl>
                                          <p:spTgt spid="16386">
                                            <p:txEl>
                                              <p:pRg st="18" end="18"/>
                                            </p:txEl>
                                          </p:spTgt>
                                        </p:tgtEl>
                                        <p:attrNameLst>
                                          <p:attrName>ppt_x</p:attrName>
                                        </p:attrNameLst>
                                      </p:cBhvr>
                                      <p:tavLst>
                                        <p:tav tm="0">
                                          <p:val>
                                            <p:strVal val="#ppt_x"/>
                                          </p:val>
                                        </p:tav>
                                        <p:tav tm="100000">
                                          <p:val>
                                            <p:strVal val="#ppt_x"/>
                                          </p:val>
                                        </p:tav>
                                      </p:tavLst>
                                    </p:anim>
                                    <p:anim calcmode="lin" valueType="num">
                                      <p:cBhvr>
                                        <p:cTn id="87" dur="1000" fill="hold"/>
                                        <p:tgtEl>
                                          <p:spTgt spid="16386">
                                            <p:txEl>
                                              <p:pRg st="18" end="18"/>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16386">
                                            <p:txEl>
                                              <p:pRg st="19" end="19"/>
                                            </p:txEl>
                                          </p:spTgt>
                                        </p:tgtEl>
                                        <p:attrNameLst>
                                          <p:attrName>style.visibility</p:attrName>
                                        </p:attrNameLst>
                                      </p:cBhvr>
                                      <p:to>
                                        <p:strVal val="visible"/>
                                      </p:to>
                                    </p:set>
                                    <p:animEffect transition="in" filter="fade">
                                      <p:cBhvr>
                                        <p:cTn id="90" dur="1000"/>
                                        <p:tgtEl>
                                          <p:spTgt spid="16386">
                                            <p:txEl>
                                              <p:pRg st="19" end="19"/>
                                            </p:txEl>
                                          </p:spTgt>
                                        </p:tgtEl>
                                      </p:cBhvr>
                                    </p:animEffect>
                                    <p:anim calcmode="lin" valueType="num">
                                      <p:cBhvr>
                                        <p:cTn id="91" dur="1000" fill="hold"/>
                                        <p:tgtEl>
                                          <p:spTgt spid="16386">
                                            <p:txEl>
                                              <p:pRg st="19" end="19"/>
                                            </p:txEl>
                                          </p:spTgt>
                                        </p:tgtEl>
                                        <p:attrNameLst>
                                          <p:attrName>ppt_x</p:attrName>
                                        </p:attrNameLst>
                                      </p:cBhvr>
                                      <p:tavLst>
                                        <p:tav tm="0">
                                          <p:val>
                                            <p:strVal val="#ppt_x"/>
                                          </p:val>
                                        </p:tav>
                                        <p:tav tm="100000">
                                          <p:val>
                                            <p:strVal val="#ppt_x"/>
                                          </p:val>
                                        </p:tav>
                                      </p:tavLst>
                                    </p:anim>
                                    <p:anim calcmode="lin" valueType="num">
                                      <p:cBhvr>
                                        <p:cTn id="92" dur="1000" fill="hold"/>
                                        <p:tgtEl>
                                          <p:spTgt spid="16386">
                                            <p:txEl>
                                              <p:pRg st="19" end="1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251520" y="1052736"/>
            <a:ext cx="8640960" cy="4824537"/>
          </a:xfrm>
        </p:spPr>
        <p:txBody>
          <a:bodyPr/>
          <a:lstStyle/>
          <a:p>
            <a:pPr marL="533400" indent="-533400" eaLnBrk="1" hangingPunct="1">
              <a:lnSpc>
                <a:spcPct val="80000"/>
              </a:lnSpc>
            </a:pPr>
            <a:r>
              <a:rPr lang="zh-CN" altLang="en-US" sz="2400" b="1" dirty="0">
                <a:solidFill>
                  <a:srgbClr val="0000CC"/>
                </a:solidFill>
              </a:rPr>
              <a:t>成员函数重载和默认参数规则</a:t>
            </a:r>
            <a:endParaRPr lang="en-US" altLang="zh-CN" sz="2400" b="1" dirty="0">
              <a:solidFill>
                <a:srgbClr val="0000CC"/>
              </a:solidFill>
            </a:endParaRPr>
          </a:p>
          <a:p>
            <a:pPr marL="933450" lvl="1" indent="-533400" eaLnBrk="1" hangingPunct="1">
              <a:lnSpc>
                <a:spcPct val="80000"/>
              </a:lnSpc>
            </a:pPr>
            <a:r>
              <a:rPr lang="zh-CN" altLang="zh-CN" sz="2200" b="1" dirty="0"/>
              <a:t>重载成员函数必须具有不同的参数表</a:t>
            </a:r>
            <a:endParaRPr lang="en-US" altLang="zh-CN" sz="2200" b="1" dirty="0"/>
          </a:p>
          <a:p>
            <a:pPr marL="933450" lvl="1" indent="-533400" eaLnBrk="1" hangingPunct="1">
              <a:lnSpc>
                <a:spcPct val="80000"/>
              </a:lnSpc>
            </a:pPr>
            <a:r>
              <a:rPr lang="zh-CN" altLang="zh-CN" sz="2200" b="1" dirty="0"/>
              <a:t>在指定参数缺省值时，如果某个参数指定的缺省值，就要求它右边的全部参数都必须指定默认值。</a:t>
            </a:r>
            <a:endParaRPr lang="en-US" altLang="zh-CN" sz="2200" b="1" dirty="0"/>
          </a:p>
          <a:p>
            <a:pPr marL="0" indent="0">
              <a:buNone/>
            </a:pPr>
            <a:r>
              <a:rPr lang="en-US" altLang="zh-CN" sz="1800" b="1" dirty="0"/>
              <a:t>class Date {</a:t>
            </a:r>
            <a:endParaRPr lang="zh-CN" altLang="zh-CN" sz="1800" b="1" dirty="0"/>
          </a:p>
          <a:p>
            <a:pPr marL="0" indent="0">
              <a:buNone/>
            </a:pPr>
            <a:r>
              <a:rPr lang="en-US" altLang="zh-CN" sz="1800" b="1" dirty="0"/>
              <a:t>	</a:t>
            </a:r>
            <a:r>
              <a:rPr lang="en-US" altLang="zh-CN" sz="1800" b="1" dirty="0" err="1"/>
              <a:t>int</a:t>
            </a:r>
            <a:r>
              <a:rPr lang="en-US" altLang="zh-CN" sz="1800" b="1" dirty="0"/>
              <a:t> day, month, year;</a:t>
            </a:r>
            <a:endParaRPr lang="zh-CN" altLang="zh-CN" sz="1800" b="1" dirty="0"/>
          </a:p>
          <a:p>
            <a:pPr marL="0" indent="0">
              <a:buNone/>
            </a:pPr>
            <a:r>
              <a:rPr lang="en-US" altLang="zh-CN" sz="1800" b="1" dirty="0"/>
              <a:t>public:</a:t>
            </a:r>
            <a:endParaRPr lang="zh-CN" altLang="zh-CN" sz="1800" b="1" dirty="0"/>
          </a:p>
          <a:p>
            <a:pPr marL="0" indent="0">
              <a:buNone/>
            </a:pPr>
            <a:r>
              <a:rPr lang="en-US" altLang="zh-CN" sz="1800" b="1" dirty="0"/>
              <a:t>	void </a:t>
            </a:r>
            <a:r>
              <a:rPr lang="en-US" altLang="zh-CN" sz="1800" b="1" dirty="0" err="1">
                <a:solidFill>
                  <a:srgbClr val="0000CC"/>
                </a:solidFill>
              </a:rPr>
              <a:t>init</a:t>
            </a:r>
            <a:r>
              <a:rPr lang="en-US" altLang="zh-CN" sz="1800" b="1" dirty="0">
                <a:solidFill>
                  <a:srgbClr val="0000CC"/>
                </a:solidFill>
              </a:rPr>
              <a:t>(</a:t>
            </a:r>
            <a:r>
              <a:rPr lang="en-US" altLang="zh-CN" sz="1800" b="1" dirty="0" err="1">
                <a:solidFill>
                  <a:srgbClr val="0000CC"/>
                </a:solidFill>
              </a:rPr>
              <a:t>int</a:t>
            </a:r>
            <a:r>
              <a:rPr lang="en-US" altLang="zh-CN" sz="1800" b="1" dirty="0">
                <a:solidFill>
                  <a:srgbClr val="0000CC"/>
                </a:solidFill>
              </a:rPr>
              <a:t> d, </a:t>
            </a:r>
            <a:r>
              <a:rPr lang="en-US" altLang="zh-CN" sz="1800" b="1" dirty="0" err="1">
                <a:solidFill>
                  <a:srgbClr val="0000CC"/>
                </a:solidFill>
              </a:rPr>
              <a:t>int</a:t>
            </a:r>
            <a:r>
              <a:rPr lang="en-US" altLang="zh-CN" sz="1800" b="1" dirty="0">
                <a:solidFill>
                  <a:srgbClr val="0000CC"/>
                </a:solidFill>
              </a:rPr>
              <a:t> m=8, </a:t>
            </a:r>
            <a:r>
              <a:rPr lang="en-US" altLang="zh-CN" sz="1800" b="1" dirty="0" err="1">
                <a:solidFill>
                  <a:srgbClr val="0000CC"/>
                </a:solidFill>
              </a:rPr>
              <a:t>int</a:t>
            </a:r>
            <a:r>
              <a:rPr lang="en-US" altLang="zh-CN" sz="1800" b="1" dirty="0">
                <a:solidFill>
                  <a:srgbClr val="0000CC"/>
                </a:solidFill>
              </a:rPr>
              <a:t> y=2016) </a:t>
            </a:r>
            <a:r>
              <a:rPr lang="en-US" altLang="zh-CN" sz="1800" b="1" dirty="0"/>
              <a:t>		</a:t>
            </a:r>
          </a:p>
          <a:p>
            <a:pPr marL="0" indent="0">
              <a:buNone/>
            </a:pPr>
            <a:r>
              <a:rPr lang="en-US" altLang="zh-CN" sz="1800" b="1" dirty="0"/>
              <a:t>		{　day = d;	month = m;	year = y; </a:t>
            </a:r>
            <a:r>
              <a:rPr lang="en-US" altLang="zh-CN" sz="1800" b="1" dirty="0" smtClean="0"/>
              <a:t> }</a:t>
            </a:r>
            <a:endParaRPr lang="zh-CN" altLang="zh-CN" sz="1800" b="1" dirty="0"/>
          </a:p>
          <a:p>
            <a:pPr marL="0" indent="0">
              <a:buNone/>
            </a:pPr>
            <a:r>
              <a:rPr lang="en-US" altLang="zh-CN" sz="1800" b="1" dirty="0"/>
              <a:t>	</a:t>
            </a:r>
            <a:r>
              <a:rPr lang="en-US" altLang="zh-CN" sz="1800" b="1" dirty="0">
                <a:solidFill>
                  <a:srgbClr val="0000CC"/>
                </a:solidFill>
              </a:rPr>
              <a:t>void </a:t>
            </a:r>
            <a:r>
              <a:rPr lang="en-US" altLang="zh-CN" sz="1800" b="1" dirty="0" err="1">
                <a:solidFill>
                  <a:srgbClr val="0000CC"/>
                </a:solidFill>
              </a:rPr>
              <a:t>init</a:t>
            </a:r>
            <a:r>
              <a:rPr lang="en-US" altLang="zh-CN" sz="1800" b="1" dirty="0">
                <a:solidFill>
                  <a:srgbClr val="0000CC"/>
                </a:solidFill>
              </a:rPr>
              <a:t>(</a:t>
            </a:r>
            <a:r>
              <a:rPr lang="en-US" altLang="zh-CN" sz="1800" b="1" dirty="0" err="1">
                <a:solidFill>
                  <a:srgbClr val="0000CC"/>
                </a:solidFill>
              </a:rPr>
              <a:t>int</a:t>
            </a:r>
            <a:r>
              <a:rPr lang="en-US" altLang="zh-CN" sz="1800" b="1" dirty="0">
                <a:solidFill>
                  <a:srgbClr val="0000CC"/>
                </a:solidFill>
              </a:rPr>
              <a:t> d, </a:t>
            </a:r>
            <a:r>
              <a:rPr lang="en-US" altLang="zh-CN" sz="1800" b="1" dirty="0" err="1">
                <a:solidFill>
                  <a:srgbClr val="0000CC"/>
                </a:solidFill>
              </a:rPr>
              <a:t>int</a:t>
            </a:r>
            <a:r>
              <a:rPr lang="en-US" altLang="zh-CN" sz="1800" b="1" dirty="0">
                <a:solidFill>
                  <a:srgbClr val="0000CC"/>
                </a:solidFill>
              </a:rPr>
              <a:t> m)</a:t>
            </a:r>
            <a:endParaRPr lang="zh-CN" altLang="zh-CN" sz="1800" b="1" dirty="0">
              <a:solidFill>
                <a:srgbClr val="0000CC"/>
              </a:solidFill>
            </a:endParaRPr>
          </a:p>
          <a:p>
            <a:pPr marL="0" indent="0">
              <a:buNone/>
            </a:pPr>
            <a:r>
              <a:rPr lang="en-US" altLang="zh-CN" sz="1800" b="1" dirty="0"/>
              <a:t>		{　day = d;	month = m;	year = 2016</a:t>
            </a:r>
            <a:r>
              <a:rPr lang="en-US" altLang="zh-CN" sz="1800" b="1" dirty="0" smtClean="0"/>
              <a:t>;  }</a:t>
            </a:r>
            <a:endParaRPr lang="zh-CN" altLang="zh-CN" sz="1800" b="1" dirty="0"/>
          </a:p>
          <a:p>
            <a:pPr marL="0" indent="0">
              <a:buNone/>
            </a:pPr>
            <a:r>
              <a:rPr lang="en-US" altLang="zh-CN" sz="1800" b="1" dirty="0"/>
              <a:t>	</a:t>
            </a:r>
            <a:r>
              <a:rPr lang="en-US" altLang="zh-CN" sz="1800" b="1" dirty="0">
                <a:solidFill>
                  <a:srgbClr val="0000CC"/>
                </a:solidFill>
              </a:rPr>
              <a:t>void </a:t>
            </a:r>
            <a:r>
              <a:rPr lang="en-US" altLang="zh-CN" sz="1800" b="1" dirty="0" err="1">
                <a:solidFill>
                  <a:srgbClr val="0000CC"/>
                </a:solidFill>
              </a:rPr>
              <a:t>init</a:t>
            </a:r>
            <a:r>
              <a:rPr lang="en-US" altLang="zh-CN" sz="1800" b="1" dirty="0">
                <a:solidFill>
                  <a:srgbClr val="0000CC"/>
                </a:solidFill>
              </a:rPr>
              <a:t>(</a:t>
            </a:r>
            <a:r>
              <a:rPr lang="en-US" altLang="zh-CN" sz="1800" b="1" dirty="0" err="1">
                <a:solidFill>
                  <a:srgbClr val="0000CC"/>
                </a:solidFill>
              </a:rPr>
              <a:t>int</a:t>
            </a:r>
            <a:r>
              <a:rPr lang="en-US" altLang="zh-CN" sz="1800" b="1" dirty="0">
                <a:solidFill>
                  <a:srgbClr val="0000CC"/>
                </a:solidFill>
              </a:rPr>
              <a:t> d)</a:t>
            </a:r>
          </a:p>
          <a:p>
            <a:pPr marL="0" indent="0">
              <a:buNone/>
            </a:pPr>
            <a:r>
              <a:rPr lang="zh-CN" altLang="en-US" sz="1800" b="1" dirty="0"/>
              <a:t>　　　　　　</a:t>
            </a:r>
            <a:r>
              <a:rPr lang="en-US" altLang="zh-CN" sz="1800" b="1" dirty="0"/>
              <a:t> </a:t>
            </a:r>
            <a:r>
              <a:rPr lang="en-US" altLang="zh-CN" sz="1800" b="1" dirty="0" smtClean="0"/>
              <a:t>	{    day </a:t>
            </a:r>
            <a:r>
              <a:rPr lang="en-US" altLang="zh-CN" sz="1800" b="1" dirty="0"/>
              <a:t>= d;	month = 8; </a:t>
            </a:r>
            <a:r>
              <a:rPr lang="en-US" altLang="zh-CN" sz="1800" b="1" dirty="0" smtClean="0"/>
              <a:t>	year </a:t>
            </a:r>
            <a:r>
              <a:rPr lang="en-US" altLang="zh-CN" sz="1800" b="1" dirty="0"/>
              <a:t>= d</a:t>
            </a:r>
            <a:r>
              <a:rPr lang="en-US" altLang="zh-CN" sz="1800" b="1" dirty="0" smtClean="0"/>
              <a:t>;  }</a:t>
            </a:r>
            <a:endParaRPr lang="zh-CN" altLang="zh-CN" sz="1800" b="1" dirty="0"/>
          </a:p>
          <a:p>
            <a:pPr marL="0" indent="0">
              <a:buNone/>
            </a:pPr>
            <a:r>
              <a:rPr lang="en-US" altLang="zh-CN" sz="1800" b="1" dirty="0"/>
              <a:t>};</a:t>
            </a:r>
            <a:endParaRPr lang="zh-CN" altLang="zh-CN" sz="1800" b="1" dirty="0"/>
          </a:p>
          <a:p>
            <a:pPr marL="933450" lvl="1" indent="-533400" eaLnBrk="1" hangingPunct="1">
              <a:lnSpc>
                <a:spcPct val="80000"/>
              </a:lnSpc>
            </a:pPr>
            <a:endParaRPr lang="zh-CN" altLang="zh-CN" sz="2000" dirty="0"/>
          </a:p>
          <a:p>
            <a:pPr marL="533400" indent="-533400" eaLnBrk="1" hangingPunct="1">
              <a:lnSpc>
                <a:spcPct val="80000"/>
              </a:lnSpc>
            </a:pPr>
            <a:endParaRPr lang="en-US" altLang="zh-CN" sz="1800" b="1" dirty="0"/>
          </a:p>
        </p:txBody>
      </p:sp>
      <p:sp>
        <p:nvSpPr>
          <p:cNvPr id="4" name="Rectangle 2"/>
          <p:cNvSpPr>
            <a:spLocks noChangeArrowheads="1"/>
          </p:cNvSpPr>
          <p:nvPr/>
        </p:nvSpPr>
        <p:spPr bwMode="auto">
          <a:xfrm>
            <a:off x="684213"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a:solidFill>
                  <a:srgbClr val="C00000"/>
                </a:solidFill>
                <a:latin typeface="+mj-lt"/>
                <a:ea typeface="+mj-ea"/>
                <a:cs typeface="+mj-cs"/>
              </a:rPr>
              <a:t>3.4.3  </a:t>
            </a:r>
            <a:r>
              <a:rPr lang="zh-CN" altLang="zh-CN" sz="3600" b="1" dirty="0">
                <a:solidFill>
                  <a:srgbClr val="C00000"/>
                </a:solidFill>
                <a:latin typeface="+mj-lt"/>
                <a:ea typeface="+mj-ea"/>
                <a:cs typeface="+mj-cs"/>
              </a:rPr>
              <a:t>成员函数</a:t>
            </a:r>
            <a:r>
              <a:rPr lang="zh-CN" altLang="en-US" sz="3600" b="1" dirty="0">
                <a:solidFill>
                  <a:srgbClr val="C00000"/>
                </a:solidFill>
                <a:latin typeface="+mj-lt"/>
                <a:ea typeface="+mj-ea"/>
                <a:cs typeface="+mj-cs"/>
              </a:rPr>
              <a:t>重载和默认参数</a:t>
            </a:r>
            <a:endParaRPr lang="en-US" altLang="zh-CN" sz="3600" b="1" dirty="0">
              <a:solidFill>
                <a:srgbClr val="C00000"/>
              </a:solidFill>
              <a:latin typeface="+mj-lt"/>
              <a:ea typeface="+mj-ea"/>
              <a:cs typeface="+mj-cs"/>
            </a:endParaRPr>
          </a:p>
        </p:txBody>
      </p:sp>
    </p:spTree>
    <p:extLst>
      <p:ext uri="{BB962C8B-B14F-4D97-AF65-F5344CB8AC3E}">
        <p14:creationId xmlns:p14="http://schemas.microsoft.com/office/powerpoint/2010/main" val="41095016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 calcmode="lin" valueType="num">
                                      <p:cBhvr additive="base">
                                        <p:cTn id="7" dur="500" fill="hold"/>
                                        <p:tgtEl>
                                          <p:spTgt spid="184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4">
                                            <p:txEl>
                                              <p:pRg st="2" end="2"/>
                                            </p:txEl>
                                          </p:spTgt>
                                        </p:tgtEl>
                                        <p:attrNameLst>
                                          <p:attrName>style.visibility</p:attrName>
                                        </p:attrNameLst>
                                      </p:cBhvr>
                                      <p:to>
                                        <p:strVal val="visible"/>
                                      </p:to>
                                    </p:set>
                                    <p:anim calcmode="lin" valueType="num">
                                      <p:cBhvr additive="base">
                                        <p:cTn id="13" dur="5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anim calcmode="lin" valueType="num">
                                      <p:cBhvr additive="base">
                                        <p:cTn id="19" dur="500" fill="hold"/>
                                        <p:tgtEl>
                                          <p:spTgt spid="1843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434">
                                            <p:txEl>
                                              <p:pRg st="4" end="4"/>
                                            </p:txEl>
                                          </p:spTgt>
                                        </p:tgtEl>
                                        <p:attrNameLst>
                                          <p:attrName>style.visibility</p:attrName>
                                        </p:attrNameLst>
                                      </p:cBhvr>
                                      <p:to>
                                        <p:strVal val="visible"/>
                                      </p:to>
                                    </p:set>
                                    <p:anim calcmode="lin" valueType="num">
                                      <p:cBhvr additive="base">
                                        <p:cTn id="23" dur="500" fill="hold"/>
                                        <p:tgtEl>
                                          <p:spTgt spid="1843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434">
                                            <p:txEl>
                                              <p:pRg st="5" end="5"/>
                                            </p:txEl>
                                          </p:spTgt>
                                        </p:tgtEl>
                                        <p:attrNameLst>
                                          <p:attrName>style.visibility</p:attrName>
                                        </p:attrNameLst>
                                      </p:cBhvr>
                                      <p:to>
                                        <p:strVal val="visible"/>
                                      </p:to>
                                    </p:set>
                                    <p:anim calcmode="lin" valueType="num">
                                      <p:cBhvr additive="base">
                                        <p:cTn id="27" dur="500" fill="hold"/>
                                        <p:tgtEl>
                                          <p:spTgt spid="1843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434">
                                            <p:txEl>
                                              <p:pRg st="6" end="6"/>
                                            </p:txEl>
                                          </p:spTgt>
                                        </p:tgtEl>
                                        <p:attrNameLst>
                                          <p:attrName>style.visibility</p:attrName>
                                        </p:attrNameLst>
                                      </p:cBhvr>
                                      <p:to>
                                        <p:strVal val="visible"/>
                                      </p:to>
                                    </p:set>
                                    <p:anim calcmode="lin" valueType="num">
                                      <p:cBhvr additive="base">
                                        <p:cTn id="31" dur="500" fill="hold"/>
                                        <p:tgtEl>
                                          <p:spTgt spid="1843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434">
                                            <p:txEl>
                                              <p:pRg st="7" end="7"/>
                                            </p:txEl>
                                          </p:spTgt>
                                        </p:tgtEl>
                                        <p:attrNameLst>
                                          <p:attrName>style.visibility</p:attrName>
                                        </p:attrNameLst>
                                      </p:cBhvr>
                                      <p:to>
                                        <p:strVal val="visible"/>
                                      </p:to>
                                    </p:set>
                                    <p:anim calcmode="lin" valueType="num">
                                      <p:cBhvr additive="base">
                                        <p:cTn id="35" dur="500" fill="hold"/>
                                        <p:tgtEl>
                                          <p:spTgt spid="1843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43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434">
                                            <p:txEl>
                                              <p:pRg st="8" end="8"/>
                                            </p:txEl>
                                          </p:spTgt>
                                        </p:tgtEl>
                                        <p:attrNameLst>
                                          <p:attrName>style.visibility</p:attrName>
                                        </p:attrNameLst>
                                      </p:cBhvr>
                                      <p:to>
                                        <p:strVal val="visible"/>
                                      </p:to>
                                    </p:set>
                                    <p:anim calcmode="lin" valueType="num">
                                      <p:cBhvr additive="base">
                                        <p:cTn id="39" dur="500" fill="hold"/>
                                        <p:tgtEl>
                                          <p:spTgt spid="1843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43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8434">
                                            <p:txEl>
                                              <p:pRg st="9" end="9"/>
                                            </p:txEl>
                                          </p:spTgt>
                                        </p:tgtEl>
                                        <p:attrNameLst>
                                          <p:attrName>style.visibility</p:attrName>
                                        </p:attrNameLst>
                                      </p:cBhvr>
                                      <p:to>
                                        <p:strVal val="visible"/>
                                      </p:to>
                                    </p:set>
                                    <p:anim calcmode="lin" valueType="num">
                                      <p:cBhvr additive="base">
                                        <p:cTn id="43" dur="500" fill="hold"/>
                                        <p:tgtEl>
                                          <p:spTgt spid="1843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4">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434">
                                            <p:txEl>
                                              <p:pRg st="10" end="10"/>
                                            </p:txEl>
                                          </p:spTgt>
                                        </p:tgtEl>
                                        <p:attrNameLst>
                                          <p:attrName>style.visibility</p:attrName>
                                        </p:attrNameLst>
                                      </p:cBhvr>
                                      <p:to>
                                        <p:strVal val="visible"/>
                                      </p:to>
                                    </p:set>
                                    <p:anim calcmode="lin" valueType="num">
                                      <p:cBhvr additive="base">
                                        <p:cTn id="47" dur="500" fill="hold"/>
                                        <p:tgtEl>
                                          <p:spTgt spid="18434">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8434">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434">
                                            <p:txEl>
                                              <p:pRg st="11" end="11"/>
                                            </p:txEl>
                                          </p:spTgt>
                                        </p:tgtEl>
                                        <p:attrNameLst>
                                          <p:attrName>style.visibility</p:attrName>
                                        </p:attrNameLst>
                                      </p:cBhvr>
                                      <p:to>
                                        <p:strVal val="visible"/>
                                      </p:to>
                                    </p:set>
                                    <p:anim calcmode="lin" valueType="num">
                                      <p:cBhvr additive="base">
                                        <p:cTn id="51" dur="500" fill="hold"/>
                                        <p:tgtEl>
                                          <p:spTgt spid="18434">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8434">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8434">
                                            <p:txEl>
                                              <p:pRg st="12" end="12"/>
                                            </p:txEl>
                                          </p:spTgt>
                                        </p:tgtEl>
                                        <p:attrNameLst>
                                          <p:attrName>style.visibility</p:attrName>
                                        </p:attrNameLst>
                                      </p:cBhvr>
                                      <p:to>
                                        <p:strVal val="visible"/>
                                      </p:to>
                                    </p:set>
                                    <p:anim calcmode="lin" valueType="num">
                                      <p:cBhvr additive="base">
                                        <p:cTn id="55" dur="500" fill="hold"/>
                                        <p:tgtEl>
                                          <p:spTgt spid="18434">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843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3.1.1 </a:t>
            </a:r>
            <a:r>
              <a:rPr lang="zh-CN" altLang="zh-CN" sz="3600" b="1" dirty="0">
                <a:solidFill>
                  <a:srgbClr val="C00000"/>
                </a:solidFill>
              </a:rPr>
              <a:t>抽象</a:t>
            </a:r>
            <a:endParaRPr lang="zh-CN" altLang="en-US" sz="3600" b="1" dirty="0">
              <a:solidFill>
                <a:srgbClr val="C00000"/>
              </a:solidFill>
            </a:endParaRPr>
          </a:p>
        </p:txBody>
      </p:sp>
      <p:sp>
        <p:nvSpPr>
          <p:cNvPr id="3" name="内容占位符 2"/>
          <p:cNvSpPr>
            <a:spLocks noGrp="1"/>
          </p:cNvSpPr>
          <p:nvPr>
            <p:ph idx="1"/>
          </p:nvPr>
        </p:nvSpPr>
        <p:spPr>
          <a:xfrm>
            <a:off x="143508" y="1124744"/>
            <a:ext cx="8856984" cy="5544616"/>
          </a:xfrm>
        </p:spPr>
        <p:txBody>
          <a:bodyPr/>
          <a:lstStyle/>
          <a:p>
            <a:pPr marL="0" indent="0">
              <a:buNone/>
            </a:pPr>
            <a:r>
              <a:rPr lang="en-US" altLang="zh-CN" sz="2400" b="1" dirty="0" smtClean="0">
                <a:solidFill>
                  <a:srgbClr val="0000CC"/>
                </a:solidFill>
              </a:rPr>
              <a:t>1. </a:t>
            </a:r>
            <a:r>
              <a:rPr lang="zh-CN" altLang="en-US" sz="2400" b="1" dirty="0" smtClean="0">
                <a:solidFill>
                  <a:srgbClr val="0000CC"/>
                </a:solidFill>
              </a:rPr>
              <a:t>抽象</a:t>
            </a:r>
            <a:r>
              <a:rPr lang="zh-CN" altLang="en-US" sz="2400" b="1" dirty="0">
                <a:solidFill>
                  <a:srgbClr val="0000CC"/>
                </a:solidFill>
              </a:rPr>
              <a:t>的概念</a:t>
            </a:r>
            <a:endParaRPr lang="en-US" altLang="zh-CN" sz="2400" b="1" dirty="0">
              <a:solidFill>
                <a:srgbClr val="0000CC"/>
              </a:solidFill>
            </a:endParaRPr>
          </a:p>
          <a:p>
            <a:pPr lvl="1"/>
            <a:r>
              <a:rPr lang="zh-CN" altLang="zh-CN" sz="2000" b="1" dirty="0"/>
              <a:t>抽象</a:t>
            </a:r>
            <a:r>
              <a:rPr lang="zh-CN" altLang="zh-CN" sz="2000" b="1" dirty="0" smtClean="0"/>
              <a:t>是指</a:t>
            </a:r>
            <a:r>
              <a:rPr lang="zh-CN" altLang="zh-CN" sz="2000" b="1" dirty="0"/>
              <a:t>在描述客观事物时</a:t>
            </a:r>
            <a:r>
              <a:rPr lang="zh-CN" altLang="zh-CN" sz="2000" b="1" dirty="0" smtClean="0"/>
              <a:t>，去掉考察对象次要</a:t>
            </a:r>
            <a:r>
              <a:rPr lang="zh-CN" altLang="zh-CN" sz="2000" b="1" dirty="0"/>
              <a:t>部分和具体细节，只抽取出与当前问题相关的重要性</a:t>
            </a:r>
            <a:r>
              <a:rPr lang="zh-CN" altLang="zh-CN" sz="2000" b="1" dirty="0" smtClean="0"/>
              <a:t>特征，</a:t>
            </a:r>
            <a:r>
              <a:rPr lang="zh-CN" altLang="zh-CN" sz="2000" b="1" dirty="0"/>
              <a:t>形成</a:t>
            </a:r>
            <a:r>
              <a:rPr lang="zh-CN" altLang="zh-CN" sz="2000" b="1" dirty="0" smtClean="0"/>
              <a:t>可代表</a:t>
            </a:r>
            <a:r>
              <a:rPr lang="zh-CN" altLang="zh-CN" sz="2000" b="1" dirty="0"/>
              <a:t>对应事物的概念</a:t>
            </a:r>
            <a:r>
              <a:rPr lang="zh-CN" altLang="en-US" sz="2000" b="1" dirty="0"/>
              <a:t>。</a:t>
            </a:r>
            <a:endParaRPr lang="en-US" altLang="zh-CN" sz="2000" b="1" dirty="0"/>
          </a:p>
          <a:p>
            <a:pPr marL="0" indent="0">
              <a:buNone/>
            </a:pPr>
            <a:r>
              <a:rPr lang="en-US" altLang="zh-CN" sz="2400" b="1" dirty="0" smtClean="0">
                <a:solidFill>
                  <a:srgbClr val="0000CC"/>
                </a:solidFill>
              </a:rPr>
              <a:t>2. </a:t>
            </a:r>
            <a:r>
              <a:rPr lang="zh-CN" altLang="en-US" sz="2400" b="1" dirty="0" smtClean="0">
                <a:solidFill>
                  <a:srgbClr val="0000CC"/>
                </a:solidFill>
              </a:rPr>
              <a:t>抽象的类型：</a:t>
            </a:r>
            <a:r>
              <a:rPr lang="zh-CN" altLang="en-US" sz="2000" b="1" dirty="0" smtClean="0"/>
              <a:t>过程抽象</a:t>
            </a:r>
            <a:r>
              <a:rPr lang="en-US" altLang="zh-CN" sz="2000" b="1" dirty="0" smtClean="0"/>
              <a:t>&amp;</a:t>
            </a:r>
            <a:r>
              <a:rPr lang="zh-CN" altLang="en-US" sz="2000" b="1" dirty="0" smtClean="0"/>
              <a:t>数据抽象</a:t>
            </a:r>
            <a:endParaRPr lang="en-US" altLang="zh-CN" sz="2000" b="1" dirty="0" smtClean="0"/>
          </a:p>
          <a:p>
            <a:pPr marL="0" indent="0">
              <a:buNone/>
            </a:pPr>
            <a:r>
              <a:rPr lang="en-US" altLang="zh-CN" sz="2400" b="1" dirty="0" smtClean="0">
                <a:solidFill>
                  <a:srgbClr val="0000CC"/>
                </a:solidFill>
              </a:rPr>
              <a:t>3. </a:t>
            </a:r>
            <a:r>
              <a:rPr lang="zh-CN" altLang="en-US" sz="2400" b="1" dirty="0" smtClean="0">
                <a:solidFill>
                  <a:srgbClr val="0000CC"/>
                </a:solidFill>
              </a:rPr>
              <a:t>抽象的结果</a:t>
            </a:r>
            <a:endParaRPr lang="en-US" altLang="zh-CN" sz="2400" b="1" dirty="0" smtClean="0">
              <a:solidFill>
                <a:srgbClr val="0000CC"/>
              </a:solidFill>
            </a:endParaRPr>
          </a:p>
          <a:p>
            <a:pPr lvl="1"/>
            <a:r>
              <a:rPr lang="zh-CN" altLang="en-US" sz="2000" b="1" dirty="0" smtClean="0"/>
              <a:t>形成事物</a:t>
            </a:r>
            <a:r>
              <a:rPr lang="zh-CN" altLang="en-US" sz="2000" b="1" dirty="0"/>
              <a:t>的</a:t>
            </a:r>
            <a:r>
              <a:rPr lang="en-US" altLang="zh-CN" sz="2000" b="1" dirty="0"/>
              <a:t>ADT</a:t>
            </a:r>
            <a:r>
              <a:rPr lang="zh-CN" altLang="en-US" sz="2000" b="1" dirty="0"/>
              <a:t>描述，</a:t>
            </a:r>
            <a:r>
              <a:rPr lang="zh-CN" altLang="en-US" sz="2000" b="1" dirty="0">
                <a:solidFill>
                  <a:srgbClr val="FF0000"/>
                </a:solidFill>
              </a:rPr>
              <a:t>设计</a:t>
            </a:r>
            <a:r>
              <a:rPr lang="zh-CN" altLang="en-US" sz="2000" b="1" dirty="0" smtClean="0">
                <a:solidFill>
                  <a:srgbClr val="FF0000"/>
                </a:solidFill>
              </a:rPr>
              <a:t>出能够</a:t>
            </a:r>
            <a:r>
              <a:rPr lang="zh-CN" altLang="en-US" sz="2000" b="1" dirty="0">
                <a:solidFill>
                  <a:srgbClr val="FF0000"/>
                </a:solidFill>
              </a:rPr>
              <a:t>代表客观事物特征和行为的</a:t>
            </a:r>
            <a:r>
              <a:rPr lang="en-US" altLang="zh-CN" sz="2000" b="1" dirty="0">
                <a:solidFill>
                  <a:srgbClr val="FF0000"/>
                </a:solidFill>
              </a:rPr>
              <a:t>ADT</a:t>
            </a:r>
            <a:r>
              <a:rPr lang="zh-CN" altLang="en-US" sz="2000" b="1" dirty="0">
                <a:solidFill>
                  <a:srgbClr val="FF0000"/>
                </a:solidFill>
              </a:rPr>
              <a:t>的接口</a:t>
            </a:r>
            <a:r>
              <a:rPr lang="zh-CN" altLang="en-US" sz="2000" b="1" dirty="0"/>
              <a:t>。其它对象通过此接口能够了解到此</a:t>
            </a:r>
            <a:r>
              <a:rPr lang="en-US" altLang="zh-CN" sz="2000" b="1" dirty="0"/>
              <a:t>ADT</a:t>
            </a:r>
            <a:r>
              <a:rPr lang="zh-CN" altLang="en-US" sz="2000" b="1" dirty="0"/>
              <a:t>是什么</a:t>
            </a:r>
            <a:r>
              <a:rPr lang="zh-CN" altLang="en-US" sz="2000" b="1" dirty="0" smtClean="0"/>
              <a:t>类型对象</a:t>
            </a:r>
            <a:r>
              <a:rPr lang="zh-CN" altLang="en-US" sz="2000" b="1" dirty="0"/>
              <a:t>，具有什么特征和功能，以及使用这些功能（接口函数）的方法。</a:t>
            </a:r>
            <a:endParaRPr lang="en-US" altLang="zh-CN" sz="2000" b="1" dirty="0"/>
          </a:p>
          <a:p>
            <a:pPr lvl="1"/>
            <a:r>
              <a:rPr lang="zh-CN" altLang="en-US" sz="2000" b="1" dirty="0" smtClean="0">
                <a:solidFill>
                  <a:srgbClr val="FF0000"/>
                </a:solidFill>
              </a:rPr>
              <a:t>抽象</a:t>
            </a:r>
            <a:r>
              <a:rPr lang="zh-CN" altLang="en-US" sz="2000" b="1" dirty="0">
                <a:solidFill>
                  <a:srgbClr val="FF0000"/>
                </a:solidFill>
              </a:rPr>
              <a:t>并未实现</a:t>
            </a:r>
            <a:r>
              <a:rPr lang="en-US" altLang="zh-CN" sz="2000" b="1" dirty="0">
                <a:solidFill>
                  <a:srgbClr val="FF0000"/>
                </a:solidFill>
              </a:rPr>
              <a:t>ADT</a:t>
            </a:r>
            <a:r>
              <a:rPr lang="zh-CN" altLang="en-US" sz="2000" b="1" dirty="0">
                <a:solidFill>
                  <a:srgbClr val="FF0000"/>
                </a:solidFill>
              </a:rPr>
              <a:t>的内部细节</a:t>
            </a:r>
            <a:r>
              <a:rPr lang="zh-CN" altLang="en-US" sz="2000" b="1" dirty="0" smtClean="0"/>
              <a:t>（特征数据定义</a:t>
            </a:r>
            <a:r>
              <a:rPr lang="zh-CN" altLang="en-US" sz="2000" b="1" dirty="0"/>
              <a:t>和接口</a:t>
            </a:r>
            <a:r>
              <a:rPr lang="zh-CN" altLang="en-US" sz="2000" b="1" dirty="0" smtClean="0"/>
              <a:t>函数实现）</a:t>
            </a:r>
            <a:endParaRPr lang="en-US" altLang="zh-CN" sz="2000" b="1" dirty="0" smtClean="0"/>
          </a:p>
          <a:p>
            <a:pPr marL="0" indent="0">
              <a:buNone/>
            </a:pPr>
            <a:r>
              <a:rPr lang="en-US" altLang="zh-CN" sz="2400" b="1" dirty="0">
                <a:solidFill>
                  <a:srgbClr val="0000CC"/>
                </a:solidFill>
              </a:rPr>
              <a:t>4. </a:t>
            </a:r>
            <a:r>
              <a:rPr lang="zh-CN" altLang="en-US" sz="2400" b="1" dirty="0">
                <a:solidFill>
                  <a:srgbClr val="0000CC"/>
                </a:solidFill>
              </a:rPr>
              <a:t>过程</a:t>
            </a:r>
            <a:r>
              <a:rPr lang="zh-CN" altLang="en-US" sz="2400" b="1" dirty="0" smtClean="0">
                <a:solidFill>
                  <a:srgbClr val="0000CC"/>
                </a:solidFill>
              </a:rPr>
              <a:t>抽象</a:t>
            </a:r>
            <a:endParaRPr lang="en-US" altLang="zh-CN" sz="2400" b="1" dirty="0" smtClean="0">
              <a:solidFill>
                <a:srgbClr val="0000CC"/>
              </a:solidFill>
            </a:endParaRPr>
          </a:p>
          <a:p>
            <a:pPr lvl="1"/>
            <a:r>
              <a:rPr lang="zh-CN" altLang="zh-CN" sz="2000" b="1" dirty="0"/>
              <a:t>面向过程程序设计</a:t>
            </a:r>
            <a:r>
              <a:rPr lang="zh-CN" altLang="zh-CN" sz="2000" b="1" dirty="0" smtClean="0"/>
              <a:t>采用“</a:t>
            </a:r>
            <a:r>
              <a:rPr lang="zh-CN" altLang="zh-CN" sz="2000" b="1" dirty="0" smtClean="0">
                <a:solidFill>
                  <a:srgbClr val="C00000"/>
                </a:solidFill>
              </a:rPr>
              <a:t>功能为中心</a:t>
            </a:r>
            <a:r>
              <a:rPr lang="zh-CN" altLang="zh-CN" sz="2000" b="1" dirty="0" smtClean="0"/>
              <a:t>”</a:t>
            </a:r>
            <a:r>
              <a:rPr lang="zh-CN" altLang="zh-CN" sz="2000" b="1" dirty="0"/>
              <a:t>的抽象方法，它将整个系统的功能划分为若干部分，每部分则由若干</a:t>
            </a:r>
            <a:r>
              <a:rPr lang="zh-CN" altLang="zh-CN" sz="2000" b="1" dirty="0">
                <a:solidFill>
                  <a:srgbClr val="C00000"/>
                </a:solidFill>
              </a:rPr>
              <a:t>过程（函数）</a:t>
            </a:r>
            <a:r>
              <a:rPr lang="zh-CN" altLang="zh-CN" sz="2000" b="1" dirty="0"/>
              <a:t>完成。</a:t>
            </a:r>
            <a:endParaRPr lang="en-US" altLang="zh-CN" sz="2000" b="1" dirty="0"/>
          </a:p>
          <a:p>
            <a:pPr lvl="1"/>
            <a:r>
              <a:rPr lang="zh-CN" altLang="zh-CN" sz="2000" b="1" dirty="0"/>
              <a:t>该方法强调过程的功能设计，只须</a:t>
            </a:r>
            <a:r>
              <a:rPr lang="zh-CN" altLang="zh-CN" sz="2000" b="1" dirty="0" smtClean="0"/>
              <a:t>准确描述</a:t>
            </a:r>
            <a:r>
              <a:rPr lang="zh-CN" altLang="zh-CN" sz="2000" b="1" dirty="0"/>
              <a:t>每个</a:t>
            </a:r>
            <a:r>
              <a:rPr lang="zh-CN" altLang="zh-CN" sz="2000" b="1" dirty="0" smtClean="0"/>
              <a:t>过程</a:t>
            </a:r>
            <a:r>
              <a:rPr lang="zh-CN" altLang="en-US" sz="2000" b="1" dirty="0"/>
              <a:t>所</a:t>
            </a:r>
            <a:r>
              <a:rPr lang="zh-CN" altLang="en-US" sz="2000" b="1" dirty="0" smtClean="0"/>
              <a:t>需</a:t>
            </a:r>
            <a:r>
              <a:rPr lang="zh-CN" altLang="zh-CN" sz="2000" b="1" dirty="0" smtClean="0"/>
              <a:t>功能，过程</a:t>
            </a:r>
            <a:r>
              <a:rPr lang="zh-CN" altLang="zh-CN" sz="2000" b="1" dirty="0"/>
              <a:t>抽象的结果</a:t>
            </a:r>
            <a:r>
              <a:rPr lang="zh-CN" altLang="zh-CN" sz="2000" b="1" dirty="0">
                <a:solidFill>
                  <a:srgbClr val="FF0000"/>
                </a:solidFill>
              </a:rPr>
              <a:t>给出了</a:t>
            </a:r>
            <a:r>
              <a:rPr lang="zh-CN" altLang="zh-CN" sz="2000" b="1" dirty="0" smtClean="0">
                <a:solidFill>
                  <a:srgbClr val="FF0000"/>
                </a:solidFill>
              </a:rPr>
              <a:t>函数名称</a:t>
            </a:r>
            <a:r>
              <a:rPr lang="zh-CN" altLang="zh-CN" sz="2000" b="1" dirty="0">
                <a:solidFill>
                  <a:srgbClr val="FF0000"/>
                </a:solidFill>
              </a:rPr>
              <a:t>，</a:t>
            </a:r>
            <a:r>
              <a:rPr lang="zh-CN" altLang="zh-CN" sz="2000" b="1" dirty="0" smtClean="0">
                <a:solidFill>
                  <a:srgbClr val="FF0000"/>
                </a:solidFill>
              </a:rPr>
              <a:t>接收参数</a:t>
            </a:r>
            <a:r>
              <a:rPr lang="zh-CN" altLang="zh-CN" sz="2000" b="1" dirty="0">
                <a:solidFill>
                  <a:srgbClr val="FF0000"/>
                </a:solidFill>
              </a:rPr>
              <a:t>和能够提供的功能</a:t>
            </a:r>
            <a:r>
              <a:rPr lang="zh-CN" altLang="zh-CN" sz="2000" b="1" dirty="0" smtClean="0"/>
              <a:t>，</a:t>
            </a:r>
            <a:r>
              <a:rPr lang="zh-CN" altLang="en-US" sz="2000" b="1" dirty="0" smtClean="0"/>
              <a:t>并</a:t>
            </a:r>
            <a:r>
              <a:rPr lang="zh-CN" altLang="en-US" sz="2000" b="1" dirty="0"/>
              <a:t>未给出函数具体实现，</a:t>
            </a:r>
            <a:r>
              <a:rPr lang="zh-CN" altLang="en-US" sz="2000" b="1" dirty="0" smtClean="0"/>
              <a:t>函数不同</a:t>
            </a:r>
            <a:r>
              <a:rPr lang="zh-CN" altLang="en-US" sz="2000" b="1" dirty="0"/>
              <a:t>实现并不会</a:t>
            </a:r>
            <a:r>
              <a:rPr lang="zh-CN" altLang="en-US" sz="2000" b="1" dirty="0" smtClean="0"/>
              <a:t>影响函数使用。</a:t>
            </a:r>
            <a:endParaRPr lang="en-US" altLang="zh-CN" sz="2000" b="1" dirty="0" smtClean="0">
              <a:solidFill>
                <a:srgbClr val="0000CC"/>
              </a:solidFill>
            </a:endParaRPr>
          </a:p>
          <a:p>
            <a:pPr marL="0" indent="0">
              <a:buNone/>
            </a:pPr>
            <a:r>
              <a:rPr lang="en-US" altLang="zh-CN" sz="2400" b="1" dirty="0">
                <a:solidFill>
                  <a:srgbClr val="0000CC"/>
                </a:solidFill>
              </a:rPr>
              <a:t>	</a:t>
            </a:r>
          </a:p>
          <a:p>
            <a:pPr lvl="1"/>
            <a:endParaRPr lang="zh-CN" altLang="en-US" sz="2000" b="1" dirty="0"/>
          </a:p>
        </p:txBody>
      </p:sp>
    </p:spTree>
    <p:extLst>
      <p:ext uri="{BB962C8B-B14F-4D97-AF65-F5344CB8AC3E}">
        <p14:creationId xmlns:p14="http://schemas.microsoft.com/office/powerpoint/2010/main" val="99904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3.5  </a:t>
            </a:r>
            <a:r>
              <a:rPr lang="zh-CN" altLang="zh-CN" sz="3600" b="1" kern="1200" dirty="0">
                <a:solidFill>
                  <a:srgbClr val="C00000"/>
                </a:solidFill>
              </a:rPr>
              <a:t>对象</a:t>
            </a:r>
            <a:endParaRPr lang="zh-CN" altLang="en-US" sz="3600" b="1" kern="1200" dirty="0">
              <a:solidFill>
                <a:srgbClr val="C00000"/>
              </a:solidFill>
            </a:endParaRPr>
          </a:p>
        </p:txBody>
      </p:sp>
      <p:sp>
        <p:nvSpPr>
          <p:cNvPr id="3" name="内容占位符 2"/>
          <p:cNvSpPr>
            <a:spLocks noGrp="1"/>
          </p:cNvSpPr>
          <p:nvPr>
            <p:ph idx="1"/>
          </p:nvPr>
        </p:nvSpPr>
        <p:spPr>
          <a:xfrm>
            <a:off x="179512" y="1196752"/>
            <a:ext cx="8784976" cy="4824536"/>
          </a:xfrm>
        </p:spPr>
        <p:txBody>
          <a:bodyPr/>
          <a:lstStyle/>
          <a:p>
            <a:pPr marL="0" indent="0">
              <a:buNone/>
            </a:pPr>
            <a:r>
              <a:rPr lang="en-US" altLang="zh-CN" sz="2400" b="1" dirty="0" smtClean="0">
                <a:solidFill>
                  <a:srgbClr val="0000CC"/>
                </a:solidFill>
              </a:rPr>
              <a:t>1. </a:t>
            </a:r>
            <a:r>
              <a:rPr lang="zh-CN" altLang="en-US" sz="2400" b="1" dirty="0" smtClean="0">
                <a:solidFill>
                  <a:srgbClr val="0000CC"/>
                </a:solidFill>
              </a:rPr>
              <a:t>对象</a:t>
            </a:r>
            <a:r>
              <a:rPr lang="zh-CN" altLang="en-US" sz="2400" b="1" dirty="0">
                <a:solidFill>
                  <a:srgbClr val="0000CC"/>
                </a:solidFill>
              </a:rPr>
              <a:t>的概念</a:t>
            </a:r>
            <a:endParaRPr lang="en-US" altLang="zh-CN" sz="2400" b="1" dirty="0">
              <a:solidFill>
                <a:srgbClr val="0000CC"/>
              </a:solidFill>
            </a:endParaRPr>
          </a:p>
          <a:p>
            <a:pPr lvl="1"/>
            <a:r>
              <a:rPr lang="zh-CN" altLang="zh-CN" sz="2200" b="1" dirty="0"/>
              <a:t>类描述了同类事物共有的属性和行为，类是抽象的、概念性的范畴</a:t>
            </a:r>
            <a:r>
              <a:rPr lang="zh-CN" altLang="en-US" sz="2200" b="1" dirty="0"/>
              <a:t>。用类定义的变量就是对象，</a:t>
            </a:r>
            <a:r>
              <a:rPr lang="zh-CN" altLang="zh-CN" sz="2200" b="1" dirty="0"/>
              <a:t>对象是实际存在的个体</a:t>
            </a:r>
            <a:r>
              <a:rPr lang="zh-CN" altLang="en-US" sz="2200" b="1" dirty="0"/>
              <a:t>，需要在内存空间中独立存在。</a:t>
            </a:r>
            <a:endParaRPr lang="en-US" altLang="zh-CN" sz="2200" b="1" dirty="0"/>
          </a:p>
          <a:p>
            <a:pPr lvl="1"/>
            <a:r>
              <a:rPr lang="zh-CN" altLang="en-US" sz="2200" b="1" dirty="0"/>
              <a:t>在用类定义对象时，才会为数据成员分配内存空间，对象同</a:t>
            </a:r>
            <a:r>
              <a:rPr lang="en-US" altLang="zh-CN" sz="2200" b="1" dirty="0"/>
              <a:t>C</a:t>
            </a:r>
            <a:r>
              <a:rPr lang="zh-CN" altLang="en-US" sz="2200" b="1" dirty="0"/>
              <a:t>程序中的变量一样，可以是全局对象、局部对象、静态对象，遵守同样的作用域和生存期规则。</a:t>
            </a:r>
            <a:endParaRPr lang="en-US" altLang="zh-CN" sz="2200" b="1" dirty="0"/>
          </a:p>
          <a:p>
            <a:pPr lvl="1"/>
            <a:r>
              <a:rPr lang="zh-CN" altLang="zh-CN" sz="2200" b="1" dirty="0"/>
              <a:t>广义地讲，在面向对象程序设计中用任何数据类型定义的变量都可以称为对象。</a:t>
            </a:r>
            <a:endParaRPr lang="en-US" altLang="zh-CN" sz="2200" b="1" dirty="0"/>
          </a:p>
          <a:p>
            <a:pPr marL="0" indent="0">
              <a:buNone/>
            </a:pPr>
            <a:r>
              <a:rPr lang="en-US" altLang="zh-CN" sz="2400" b="1" dirty="0" smtClean="0">
                <a:solidFill>
                  <a:srgbClr val="0000CC"/>
                </a:solidFill>
              </a:rPr>
              <a:t>2. </a:t>
            </a:r>
            <a:r>
              <a:rPr lang="zh-CN" altLang="en-US" sz="2400" b="1" dirty="0" smtClean="0">
                <a:solidFill>
                  <a:srgbClr val="0000CC"/>
                </a:solidFill>
              </a:rPr>
              <a:t>对象</a:t>
            </a:r>
            <a:r>
              <a:rPr lang="zh-CN" altLang="en-US" sz="2400" b="1" dirty="0">
                <a:solidFill>
                  <a:srgbClr val="0000CC"/>
                </a:solidFill>
              </a:rPr>
              <a:t>的定义</a:t>
            </a:r>
            <a:endParaRPr lang="en-US" altLang="zh-CN" sz="2400" b="1" dirty="0">
              <a:solidFill>
                <a:srgbClr val="0000CC"/>
              </a:solidFill>
            </a:endParaRPr>
          </a:p>
          <a:p>
            <a:pPr lvl="1"/>
            <a:r>
              <a:rPr lang="zh-CN" altLang="zh-CN" sz="2200" b="1" dirty="0"/>
              <a:t>定义对象的方法与定义一个普通变量</a:t>
            </a:r>
            <a:r>
              <a:rPr lang="zh-CN" altLang="en-US" sz="2200" b="1" dirty="0"/>
              <a:t>相同</a:t>
            </a:r>
            <a:r>
              <a:rPr lang="zh-CN" altLang="zh-CN" sz="2200" b="1" dirty="0"/>
              <a:t>，形式如下：</a:t>
            </a:r>
          </a:p>
          <a:p>
            <a:pPr marL="857250" lvl="2" indent="0">
              <a:buNone/>
            </a:pPr>
            <a:r>
              <a:rPr lang="zh-CN" altLang="zh-CN" sz="2200" b="1" dirty="0">
                <a:solidFill>
                  <a:srgbClr val="FF0000"/>
                </a:solidFill>
              </a:rPr>
              <a:t>类名</a:t>
            </a:r>
            <a:r>
              <a:rPr lang="en-US" altLang="zh-CN" sz="2200" b="1" dirty="0">
                <a:solidFill>
                  <a:srgbClr val="FF0000"/>
                </a:solidFill>
              </a:rPr>
              <a:t>  </a:t>
            </a:r>
            <a:r>
              <a:rPr lang="zh-CN" altLang="zh-CN" sz="2200" b="1" dirty="0">
                <a:solidFill>
                  <a:srgbClr val="FF0000"/>
                </a:solidFill>
              </a:rPr>
              <a:t>对象</a:t>
            </a:r>
            <a:r>
              <a:rPr lang="en-US" altLang="zh-CN" sz="2200" b="1" dirty="0">
                <a:solidFill>
                  <a:srgbClr val="FF0000"/>
                </a:solidFill>
              </a:rPr>
              <a:t>1</a:t>
            </a:r>
            <a:r>
              <a:rPr lang="en-US" altLang="zh-CN" sz="2200" b="1" dirty="0" smtClean="0">
                <a:solidFill>
                  <a:srgbClr val="FF0000"/>
                </a:solidFill>
              </a:rPr>
              <a:t>, </a:t>
            </a:r>
            <a:r>
              <a:rPr lang="zh-CN" altLang="zh-CN" sz="2200" b="1" dirty="0" smtClean="0">
                <a:solidFill>
                  <a:srgbClr val="FF0000"/>
                </a:solidFill>
              </a:rPr>
              <a:t>对象</a:t>
            </a:r>
            <a:r>
              <a:rPr lang="en-US" altLang="zh-CN" sz="2200" b="1" dirty="0">
                <a:solidFill>
                  <a:srgbClr val="FF0000"/>
                </a:solidFill>
              </a:rPr>
              <a:t>2;</a:t>
            </a:r>
            <a:endParaRPr lang="zh-CN" altLang="en-US" sz="2200" b="1" dirty="0">
              <a:solidFill>
                <a:srgbClr val="FF0000"/>
              </a:solidFill>
            </a:endParaRPr>
          </a:p>
        </p:txBody>
      </p:sp>
    </p:spTree>
    <p:extLst>
      <p:ext uri="{BB962C8B-B14F-4D97-AF65-F5344CB8AC3E}">
        <p14:creationId xmlns:p14="http://schemas.microsoft.com/office/powerpoint/2010/main" val="403657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96752"/>
            <a:ext cx="8640960" cy="3960440"/>
          </a:xfrm>
        </p:spPr>
        <p:txBody>
          <a:bodyPr/>
          <a:lstStyle/>
          <a:p>
            <a:pPr marL="0" indent="0">
              <a:buNone/>
            </a:pPr>
            <a:r>
              <a:rPr lang="zh-CN" altLang="zh-CN" sz="2400" b="1" dirty="0">
                <a:solidFill>
                  <a:srgbClr val="0000CC"/>
                </a:solidFill>
              </a:rPr>
              <a:t>【例</a:t>
            </a:r>
            <a:r>
              <a:rPr lang="en-US" altLang="zh-CN" sz="2400" b="1" dirty="0">
                <a:solidFill>
                  <a:srgbClr val="0000CC"/>
                </a:solidFill>
              </a:rPr>
              <a:t>3-5</a:t>
            </a:r>
            <a:r>
              <a:rPr lang="zh-CN" altLang="zh-CN" sz="2400" b="1" dirty="0">
                <a:solidFill>
                  <a:srgbClr val="0000CC"/>
                </a:solidFill>
              </a:rPr>
              <a:t>】设计时钟类，要求能够完成时间的设置和显示，并创建时钟类的对象，演示对象的概念和用法。</a:t>
            </a:r>
            <a:endParaRPr lang="en-US" altLang="zh-CN" sz="2400" b="1" dirty="0">
              <a:solidFill>
                <a:srgbClr val="0000CC"/>
              </a:solidFill>
            </a:endParaRPr>
          </a:p>
          <a:p>
            <a:pPr marL="0" indent="0">
              <a:buNone/>
            </a:pPr>
            <a:r>
              <a:rPr lang="zh-CN" altLang="zh-CN" sz="2400" b="1" dirty="0">
                <a:solidFill>
                  <a:srgbClr val="FF0000"/>
                </a:solidFill>
              </a:rPr>
              <a:t>（</a:t>
            </a:r>
            <a:r>
              <a:rPr lang="en-US" altLang="zh-CN" sz="2400" b="1" dirty="0">
                <a:solidFill>
                  <a:srgbClr val="FF0000"/>
                </a:solidFill>
              </a:rPr>
              <a:t>1</a:t>
            </a:r>
            <a:r>
              <a:rPr lang="zh-CN" altLang="zh-CN" sz="2400" b="1" dirty="0">
                <a:solidFill>
                  <a:srgbClr val="FF0000"/>
                </a:solidFill>
              </a:rPr>
              <a:t>）问题分析</a:t>
            </a:r>
          </a:p>
          <a:p>
            <a:pPr lvl="1"/>
            <a:r>
              <a:rPr lang="zh-CN" altLang="en-US" sz="2200" b="1" dirty="0">
                <a:solidFill>
                  <a:srgbClr val="0000CC"/>
                </a:solidFill>
              </a:rPr>
              <a:t>接口设计：</a:t>
            </a:r>
            <a:r>
              <a:rPr lang="zh-CN" altLang="zh-CN" sz="2200" b="1" dirty="0"/>
              <a:t>任何时钟都是一个独立存在的有形实体，在钟面设置有时针、分针、秒针，人们通过这些指针查看时间，如果时间不准确，还可以通过这些指针调整时间。这些是时钟提供经人们使用的接口，可以</a:t>
            </a:r>
            <a:r>
              <a:rPr lang="zh-CN" altLang="zh-CN" sz="2200" b="1" dirty="0" smtClean="0"/>
              <a:t>设置</a:t>
            </a:r>
            <a:r>
              <a:rPr lang="en-US" altLang="zh-CN" sz="2200" b="1" dirty="0" smtClean="0"/>
              <a:t>public</a:t>
            </a:r>
            <a:r>
              <a:rPr lang="zh-CN" altLang="zh-CN" sz="2200" b="1" dirty="0"/>
              <a:t>函数来实现这一功能。</a:t>
            </a:r>
          </a:p>
          <a:p>
            <a:pPr lvl="1"/>
            <a:r>
              <a:rPr lang="zh-CN" altLang="en-US" sz="2200" b="1" dirty="0">
                <a:solidFill>
                  <a:srgbClr val="0000CC"/>
                </a:solidFill>
              </a:rPr>
              <a:t>信息隐藏</a:t>
            </a:r>
            <a:r>
              <a:rPr lang="zh-CN" altLang="en-US" sz="2200" b="1" dirty="0"/>
              <a:t>：时、分、秒的保存和变化，以及</a:t>
            </a:r>
            <a:r>
              <a:rPr lang="zh-CN" altLang="zh-CN" sz="2200" b="1" dirty="0"/>
              <a:t>指针</a:t>
            </a:r>
            <a:r>
              <a:rPr lang="zh-CN" altLang="en-US" sz="2200" b="1" dirty="0"/>
              <a:t>运行</a:t>
            </a:r>
            <a:r>
              <a:rPr lang="zh-CN" altLang="zh-CN" sz="2200" b="1" dirty="0"/>
              <a:t>是电流驱动还是机械驱动呢？</a:t>
            </a:r>
            <a:r>
              <a:rPr lang="zh-CN" altLang="en-US" sz="2200" b="1" dirty="0"/>
              <a:t>由</a:t>
            </a:r>
            <a:r>
              <a:rPr lang="zh-CN" altLang="zh-CN" sz="2200" b="1" dirty="0"/>
              <a:t>时钟</a:t>
            </a:r>
            <a:r>
              <a:rPr lang="zh-CN" altLang="en-US" sz="2200" b="1" dirty="0"/>
              <a:t>内部管理，人们无须了解和干预，</a:t>
            </a:r>
            <a:r>
              <a:rPr lang="zh-CN" altLang="zh-CN" sz="2200" b="1" dirty="0"/>
              <a:t>可以设置</a:t>
            </a:r>
            <a:r>
              <a:rPr lang="en-US" altLang="zh-CN" sz="2200" b="1" dirty="0"/>
              <a:t>private</a:t>
            </a:r>
            <a:r>
              <a:rPr lang="zh-CN" altLang="zh-CN" sz="2200" b="1" dirty="0"/>
              <a:t>成员来实现对它们的隐藏</a:t>
            </a:r>
            <a:r>
              <a:rPr lang="zh-CN" altLang="zh-CN" sz="2200" b="1" dirty="0" smtClean="0"/>
              <a:t>。</a:t>
            </a:r>
            <a:endParaRPr lang="zh-CN" altLang="zh-CN" sz="2200" b="1" dirty="0"/>
          </a:p>
        </p:txBody>
      </p:sp>
      <p:sp>
        <p:nvSpPr>
          <p:cNvPr id="4"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3.5  </a:t>
            </a:r>
            <a:r>
              <a:rPr lang="zh-CN" altLang="zh-CN" sz="3600" b="1" kern="1200" dirty="0">
                <a:solidFill>
                  <a:srgbClr val="C00000"/>
                </a:solidFill>
              </a:rPr>
              <a:t>对象</a:t>
            </a:r>
            <a:endParaRPr lang="zh-CN" altLang="en-US" sz="3600" b="1" kern="1200" dirty="0">
              <a:solidFill>
                <a:srgbClr val="C00000"/>
              </a:solidFill>
            </a:endParaRPr>
          </a:p>
        </p:txBody>
      </p:sp>
    </p:spTree>
    <p:extLst>
      <p:ext uri="{BB962C8B-B14F-4D97-AF65-F5344CB8AC3E}">
        <p14:creationId xmlns:p14="http://schemas.microsoft.com/office/powerpoint/2010/main" val="203511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3.5  </a:t>
            </a:r>
            <a:r>
              <a:rPr lang="zh-CN" altLang="zh-CN" sz="3600" b="1" kern="1200" dirty="0">
                <a:solidFill>
                  <a:srgbClr val="C00000"/>
                </a:solidFill>
              </a:rPr>
              <a:t>对象</a:t>
            </a:r>
            <a:endParaRPr lang="zh-CN" altLang="en-US" sz="3600" b="1" kern="1200" dirty="0">
              <a:solidFill>
                <a:srgbClr val="C00000"/>
              </a:solidFill>
            </a:endParaRPr>
          </a:p>
        </p:txBody>
      </p:sp>
      <p:sp>
        <p:nvSpPr>
          <p:cNvPr id="3" name="内容占位符 2"/>
          <p:cNvSpPr>
            <a:spLocks noGrp="1"/>
          </p:cNvSpPr>
          <p:nvPr>
            <p:ph idx="1"/>
          </p:nvPr>
        </p:nvSpPr>
        <p:spPr>
          <a:xfrm>
            <a:off x="179512" y="1076591"/>
            <a:ext cx="8784976" cy="2496425"/>
          </a:xfrm>
        </p:spPr>
        <p:txBody>
          <a:bodyPr/>
          <a:lstStyle/>
          <a:p>
            <a:pPr marL="0" indent="0">
              <a:buNone/>
            </a:pPr>
            <a:r>
              <a:rPr lang="zh-CN" altLang="zh-CN" sz="2400" b="1" dirty="0">
                <a:solidFill>
                  <a:srgbClr val="FF0000"/>
                </a:solidFill>
              </a:rPr>
              <a:t>（</a:t>
            </a:r>
            <a:r>
              <a:rPr lang="en-US" altLang="zh-CN" sz="2400" b="1" dirty="0">
                <a:solidFill>
                  <a:srgbClr val="FF0000"/>
                </a:solidFill>
              </a:rPr>
              <a:t>2</a:t>
            </a:r>
            <a:r>
              <a:rPr lang="zh-CN" altLang="zh-CN" sz="2400" b="1" dirty="0">
                <a:solidFill>
                  <a:srgbClr val="FF0000"/>
                </a:solidFill>
              </a:rPr>
              <a:t>）数据抽象</a:t>
            </a:r>
          </a:p>
          <a:p>
            <a:pPr lvl="1"/>
            <a:r>
              <a:rPr lang="zh-CN" altLang="zh-CN" sz="2200" b="1" dirty="0"/>
              <a:t>用类</a:t>
            </a:r>
            <a:r>
              <a:rPr lang="en-US" altLang="zh-CN" sz="2200" b="1" dirty="0"/>
              <a:t>Clock</a:t>
            </a:r>
            <a:r>
              <a:rPr lang="zh-CN" altLang="zh-CN" sz="2200" b="1" dirty="0"/>
              <a:t>来抽象与封装时钟类，用私有成员</a:t>
            </a:r>
            <a:r>
              <a:rPr lang="en-US" altLang="zh-CN" sz="2200" b="1" dirty="0">
                <a:solidFill>
                  <a:srgbClr val="0000CC"/>
                </a:solidFill>
              </a:rPr>
              <a:t>hour</a:t>
            </a:r>
            <a:r>
              <a:rPr lang="zh-CN" altLang="zh-CN" sz="2200" b="1" dirty="0">
                <a:solidFill>
                  <a:srgbClr val="0000CC"/>
                </a:solidFill>
              </a:rPr>
              <a:t>、</a:t>
            </a:r>
            <a:r>
              <a:rPr lang="en-US" altLang="zh-CN" sz="2200" b="1" dirty="0">
                <a:solidFill>
                  <a:srgbClr val="0000CC"/>
                </a:solidFill>
              </a:rPr>
              <a:t>minute</a:t>
            </a:r>
            <a:r>
              <a:rPr lang="zh-CN" altLang="zh-CN" sz="2200" b="1" dirty="0">
                <a:solidFill>
                  <a:srgbClr val="0000CC"/>
                </a:solidFill>
              </a:rPr>
              <a:t>、</a:t>
            </a:r>
            <a:r>
              <a:rPr lang="en-US" altLang="zh-CN" sz="2200" b="1" dirty="0">
                <a:solidFill>
                  <a:srgbClr val="0000CC"/>
                </a:solidFill>
              </a:rPr>
              <a:t>second</a:t>
            </a:r>
            <a:r>
              <a:rPr lang="zh-CN" altLang="zh-CN" sz="2200" b="1" dirty="0"/>
              <a:t>表示时、分、秒，函数</a:t>
            </a:r>
            <a:r>
              <a:rPr lang="en-US" altLang="zh-CN" sz="2200" b="1" dirty="0">
                <a:solidFill>
                  <a:srgbClr val="0000CC"/>
                </a:solidFill>
              </a:rPr>
              <a:t>run</a:t>
            </a:r>
            <a:r>
              <a:rPr lang="zh-CN" altLang="zh-CN" sz="2200" b="1" dirty="0"/>
              <a:t>仿真时钟内部运行机制</a:t>
            </a:r>
            <a:r>
              <a:rPr lang="zh-CN" altLang="en-US" sz="2200" b="1" dirty="0"/>
              <a:t>；</a:t>
            </a:r>
            <a:endParaRPr lang="en-US" altLang="zh-CN" sz="2200" b="1" dirty="0"/>
          </a:p>
          <a:p>
            <a:pPr lvl="1"/>
            <a:r>
              <a:rPr lang="zh-CN" altLang="zh-CN" sz="2200" b="1" dirty="0"/>
              <a:t>把时钟提供给人们的操作（如设置时、分、秒）分别用</a:t>
            </a:r>
            <a:r>
              <a:rPr lang="en-US" altLang="zh-CN" sz="2200" b="1" dirty="0" err="1">
                <a:solidFill>
                  <a:srgbClr val="0000CC"/>
                </a:solidFill>
              </a:rPr>
              <a:t>setTime</a:t>
            </a:r>
            <a:r>
              <a:rPr lang="zh-CN" altLang="zh-CN" sz="2200" b="1" dirty="0">
                <a:solidFill>
                  <a:srgbClr val="0000CC"/>
                </a:solidFill>
              </a:rPr>
              <a:t>、</a:t>
            </a:r>
            <a:r>
              <a:rPr lang="en-US" altLang="zh-CN" sz="2200" b="1" dirty="0" err="1">
                <a:solidFill>
                  <a:srgbClr val="0000CC"/>
                </a:solidFill>
              </a:rPr>
              <a:t>setMinute</a:t>
            </a:r>
            <a:r>
              <a:rPr lang="zh-CN" altLang="zh-CN" sz="2200" b="1" dirty="0">
                <a:solidFill>
                  <a:srgbClr val="0000CC"/>
                </a:solidFill>
              </a:rPr>
              <a:t>和</a:t>
            </a:r>
            <a:r>
              <a:rPr lang="en-US" altLang="zh-CN" sz="2200" b="1" dirty="0" err="1">
                <a:solidFill>
                  <a:srgbClr val="0000CC"/>
                </a:solidFill>
              </a:rPr>
              <a:t>setSecond</a:t>
            </a:r>
            <a:r>
              <a:rPr lang="zh-CN" altLang="zh-CN" sz="2200" b="1" dirty="0"/>
              <a:t>公有成员函数来模仿，通过它们调整时间，用</a:t>
            </a:r>
            <a:r>
              <a:rPr lang="en-US" altLang="zh-CN" sz="2200" b="1" dirty="0" err="1">
                <a:solidFill>
                  <a:srgbClr val="0000CC"/>
                </a:solidFill>
              </a:rPr>
              <a:t>dispTime</a:t>
            </a:r>
            <a:r>
              <a:rPr lang="zh-CN" altLang="zh-CN" sz="2200" b="1" dirty="0"/>
              <a:t>模仿时间的显示。</a:t>
            </a:r>
            <a:endParaRPr lang="zh-CN" altLang="en-US" sz="22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05670"/>
            <a:ext cx="8345219" cy="2786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27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3.5  </a:t>
            </a:r>
            <a:r>
              <a:rPr lang="zh-CN" altLang="zh-CN" sz="3600" b="1" kern="1200" dirty="0">
                <a:solidFill>
                  <a:srgbClr val="C00000"/>
                </a:solidFill>
              </a:rPr>
              <a:t>对象</a:t>
            </a:r>
            <a:endParaRPr lang="zh-CN" altLang="en-US" sz="3600" b="1" kern="1200" dirty="0">
              <a:solidFill>
                <a:srgbClr val="C00000"/>
              </a:solidFill>
            </a:endParaRPr>
          </a:p>
        </p:txBody>
      </p:sp>
      <p:sp>
        <p:nvSpPr>
          <p:cNvPr id="3" name="内容占位符 2"/>
          <p:cNvSpPr>
            <a:spLocks noGrp="1"/>
          </p:cNvSpPr>
          <p:nvPr>
            <p:ph idx="1"/>
          </p:nvPr>
        </p:nvSpPr>
        <p:spPr>
          <a:xfrm>
            <a:off x="260394" y="1052736"/>
            <a:ext cx="8623212" cy="3024336"/>
          </a:xfrm>
        </p:spPr>
        <p:txBody>
          <a:bodyPr/>
          <a:lstStyle/>
          <a:p>
            <a:pPr marL="0" indent="0">
              <a:buNone/>
            </a:pPr>
            <a:r>
              <a:rPr lang="zh-CN" altLang="en-US" sz="2400" b="1" dirty="0">
                <a:solidFill>
                  <a:srgbClr val="FF0000"/>
                </a:solidFill>
              </a:rPr>
              <a:t>（</a:t>
            </a:r>
            <a:r>
              <a:rPr lang="en-US" altLang="zh-CN" sz="2400" b="1" dirty="0">
                <a:solidFill>
                  <a:srgbClr val="FF0000"/>
                </a:solidFill>
              </a:rPr>
              <a:t>3）Clock</a:t>
            </a:r>
            <a:r>
              <a:rPr lang="zh-CN" altLang="en-US" sz="2400" b="1" dirty="0">
                <a:solidFill>
                  <a:srgbClr val="FF0000"/>
                </a:solidFill>
              </a:rPr>
              <a:t>对象定义及内存结构</a:t>
            </a:r>
            <a:endParaRPr lang="en-US" altLang="zh-CN" sz="2400" b="1" dirty="0">
              <a:solidFill>
                <a:srgbClr val="FF0000"/>
              </a:solidFill>
            </a:endParaRPr>
          </a:p>
          <a:p>
            <a:pPr marL="400050" lvl="1" indent="0">
              <a:buNone/>
            </a:pPr>
            <a:r>
              <a:rPr lang="en-US" altLang="zh-CN" sz="2200" b="1" dirty="0"/>
              <a:t>Clock  </a:t>
            </a:r>
            <a:r>
              <a:rPr lang="en-US" altLang="zh-CN" sz="2200" b="1" dirty="0" err="1"/>
              <a:t>myClock</a:t>
            </a:r>
            <a:r>
              <a:rPr lang="en-US" altLang="zh-CN" sz="2200" b="1" dirty="0"/>
              <a:t>, </a:t>
            </a:r>
            <a:r>
              <a:rPr lang="en-US" altLang="zh-CN" sz="2200" b="1" dirty="0" err="1"/>
              <a:t>yourClock</a:t>
            </a:r>
            <a:r>
              <a:rPr lang="en-US" altLang="zh-CN" sz="2200" b="1" dirty="0"/>
              <a:t>;</a:t>
            </a:r>
          </a:p>
          <a:p>
            <a:pPr marL="857250" lvl="1" indent="-457200"/>
            <a:r>
              <a:rPr lang="zh-CN" altLang="en-US" sz="2200" b="1" dirty="0"/>
              <a:t>这条语句定义了两个对象，</a:t>
            </a:r>
            <a:r>
              <a:rPr lang="zh-CN" altLang="zh-CN" sz="2200" b="1" dirty="0"/>
              <a:t>每个对象都有</a:t>
            </a:r>
            <a:r>
              <a:rPr lang="en-US" altLang="zh-CN" sz="2200" b="1" dirty="0"/>
              <a:t>8</a:t>
            </a:r>
            <a:r>
              <a:rPr lang="zh-CN" altLang="zh-CN" sz="2200" b="1" dirty="0"/>
              <a:t>个成员，其中有</a:t>
            </a:r>
            <a:r>
              <a:rPr lang="en-US" altLang="zh-CN" sz="2200" b="1" dirty="0"/>
              <a:t>hour</a:t>
            </a:r>
            <a:r>
              <a:rPr lang="zh-CN" altLang="zh-CN" sz="2200" b="1" dirty="0"/>
              <a:t>、</a:t>
            </a:r>
            <a:r>
              <a:rPr lang="en-US" altLang="zh-CN" sz="2200" b="1" dirty="0"/>
              <a:t>minute</a:t>
            </a:r>
            <a:r>
              <a:rPr lang="zh-CN" altLang="zh-CN" sz="2200" b="1" dirty="0"/>
              <a:t>、</a:t>
            </a:r>
            <a:r>
              <a:rPr lang="en-US" altLang="zh-CN" sz="2200" b="1" dirty="0"/>
              <a:t>second</a:t>
            </a:r>
            <a:r>
              <a:rPr lang="zh-CN" altLang="zh-CN" sz="2200" b="1" dirty="0"/>
              <a:t>三个数据成员，</a:t>
            </a:r>
            <a:r>
              <a:rPr lang="en-US" altLang="zh-CN" sz="2200" b="1" dirty="0"/>
              <a:t>run</a:t>
            </a:r>
            <a:r>
              <a:rPr lang="zh-CN" altLang="zh-CN" sz="2200" b="1" dirty="0"/>
              <a:t>、</a:t>
            </a:r>
            <a:r>
              <a:rPr lang="en-US" altLang="zh-CN" sz="2200" b="1" dirty="0" err="1"/>
              <a:t>dispTime</a:t>
            </a:r>
            <a:r>
              <a:rPr lang="zh-CN" altLang="zh-CN" sz="2200" b="1" dirty="0"/>
              <a:t>、</a:t>
            </a:r>
            <a:r>
              <a:rPr lang="en-US" altLang="zh-CN" sz="2200" b="1" dirty="0" err="1"/>
              <a:t>setHour</a:t>
            </a:r>
            <a:r>
              <a:rPr lang="zh-CN" altLang="zh-CN" sz="2200" b="1" dirty="0"/>
              <a:t>、</a:t>
            </a:r>
            <a:r>
              <a:rPr lang="en-US" altLang="zh-CN" sz="2200" b="1" dirty="0" err="1"/>
              <a:t>setMinute</a:t>
            </a:r>
            <a:r>
              <a:rPr lang="zh-CN" altLang="zh-CN" sz="2200" b="1" dirty="0"/>
              <a:t>和</a:t>
            </a:r>
            <a:r>
              <a:rPr lang="en-US" altLang="zh-CN" sz="2200" b="1" dirty="0" err="1"/>
              <a:t>setSecond</a:t>
            </a:r>
            <a:r>
              <a:rPr lang="zh-CN" altLang="zh-CN" sz="2200" b="1" dirty="0"/>
              <a:t>五个成员函数。</a:t>
            </a:r>
            <a:endParaRPr lang="en-US" altLang="zh-CN" sz="2200" b="1" dirty="0"/>
          </a:p>
          <a:p>
            <a:pPr marL="857250" lvl="1" indent="-457200"/>
            <a:r>
              <a:rPr lang="zh-CN" altLang="en-US" sz="2200" b="1" dirty="0"/>
              <a:t>每个对象的数据成员具有独立的内存空间，而成员函数则只有一分内存副本，由同类对象所有对象共用</a:t>
            </a:r>
            <a:r>
              <a:rPr lang="zh-CN" altLang="en-US" sz="2200" b="1" dirty="0" smtClean="0"/>
              <a:t>。</a:t>
            </a:r>
            <a:endParaRPr lang="en-US" altLang="zh-CN" sz="2200" b="1" dirty="0" smtClean="0"/>
          </a:p>
          <a:p>
            <a:pPr marL="857250" lvl="1" indent="-457200"/>
            <a:r>
              <a:rPr lang="en-US" altLang="zh-CN" sz="2200" b="1" dirty="0" err="1"/>
              <a:t>myClock</a:t>
            </a:r>
            <a:r>
              <a:rPr lang="en-US" altLang="zh-CN" sz="2200" b="1" dirty="0"/>
              <a:t>, </a:t>
            </a:r>
            <a:r>
              <a:rPr lang="en-US" altLang="zh-CN" sz="2200" b="1" dirty="0" err="1"/>
              <a:t>yourClock</a:t>
            </a:r>
            <a:r>
              <a:rPr lang="zh-CN" altLang="en-US" sz="2200" b="1" dirty="0"/>
              <a:t>对象内存结构示意图</a:t>
            </a:r>
          </a:p>
          <a:p>
            <a:pPr marL="857250" lvl="1" indent="-457200"/>
            <a:endParaRPr lang="zh-CN" altLang="zh-CN" sz="2200"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4202009"/>
            <a:ext cx="8426406" cy="26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888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3.5  </a:t>
            </a:r>
            <a:r>
              <a:rPr lang="zh-CN" altLang="zh-CN" sz="3600" b="1" kern="1200" dirty="0">
                <a:solidFill>
                  <a:srgbClr val="C00000"/>
                </a:solidFill>
              </a:rPr>
              <a:t>对象</a:t>
            </a:r>
            <a:endParaRPr lang="zh-CN" altLang="en-US" sz="3600" b="1" kern="1200" dirty="0">
              <a:solidFill>
                <a:srgbClr val="C00000"/>
              </a:solidFill>
            </a:endParaRPr>
          </a:p>
        </p:txBody>
      </p:sp>
      <p:sp>
        <p:nvSpPr>
          <p:cNvPr id="3" name="内容占位符 2"/>
          <p:cNvSpPr>
            <a:spLocks noGrp="1"/>
          </p:cNvSpPr>
          <p:nvPr>
            <p:ph idx="1"/>
          </p:nvPr>
        </p:nvSpPr>
        <p:spPr>
          <a:xfrm>
            <a:off x="143508" y="1124744"/>
            <a:ext cx="8856984" cy="5472608"/>
          </a:xfrm>
        </p:spPr>
        <p:txBody>
          <a:bodyPr/>
          <a:lstStyle/>
          <a:p>
            <a:pPr marL="0" indent="0">
              <a:buNone/>
            </a:pPr>
            <a:r>
              <a:rPr lang="en-US" altLang="zh-CN" sz="2400" b="1" dirty="0" smtClean="0">
                <a:solidFill>
                  <a:srgbClr val="0000CC"/>
                </a:solidFill>
              </a:rPr>
              <a:t>2. </a:t>
            </a:r>
            <a:r>
              <a:rPr lang="zh-CN" altLang="zh-CN" sz="2400" b="1" dirty="0" smtClean="0">
                <a:solidFill>
                  <a:srgbClr val="0000CC"/>
                </a:solidFill>
              </a:rPr>
              <a:t>对象</a:t>
            </a:r>
            <a:r>
              <a:rPr lang="zh-CN" altLang="zh-CN" sz="2400" b="1" dirty="0">
                <a:solidFill>
                  <a:srgbClr val="0000CC"/>
                </a:solidFill>
              </a:rPr>
              <a:t>的</a:t>
            </a:r>
            <a:r>
              <a:rPr lang="zh-CN" altLang="zh-CN" sz="2400" b="1" dirty="0" smtClean="0">
                <a:solidFill>
                  <a:srgbClr val="0000CC"/>
                </a:solidFill>
              </a:rPr>
              <a:t>引用</a:t>
            </a:r>
            <a:endParaRPr lang="en-US" altLang="zh-CN" sz="2400" b="1" dirty="0" smtClean="0">
              <a:solidFill>
                <a:srgbClr val="0000CC"/>
              </a:solidFill>
            </a:endParaRPr>
          </a:p>
          <a:p>
            <a:pPr marL="0" indent="0">
              <a:buNone/>
            </a:pPr>
            <a:r>
              <a:rPr lang="zh-CN" altLang="en-US" sz="2200" b="1" dirty="0" smtClean="0">
                <a:solidFill>
                  <a:srgbClr val="FF0000"/>
                </a:solidFill>
              </a:rPr>
              <a:t>（</a:t>
            </a:r>
            <a:r>
              <a:rPr lang="en-US" altLang="zh-CN" sz="2200" b="1" dirty="0">
                <a:solidFill>
                  <a:srgbClr val="FF0000"/>
                </a:solidFill>
              </a:rPr>
              <a:t>1）</a:t>
            </a:r>
            <a:r>
              <a:rPr lang="zh-CN" altLang="en-US" sz="2200" b="1" dirty="0">
                <a:solidFill>
                  <a:srgbClr val="FF0000"/>
                </a:solidFill>
              </a:rPr>
              <a:t>通过对象访问成员函数</a:t>
            </a:r>
            <a:endParaRPr lang="en-US" altLang="zh-CN" sz="2200" b="1" dirty="0">
              <a:solidFill>
                <a:srgbClr val="FF0000"/>
              </a:solidFill>
            </a:endParaRPr>
          </a:p>
          <a:p>
            <a:pPr lvl="1"/>
            <a:r>
              <a:rPr lang="zh-CN" altLang="zh-CN" sz="2000" b="1" dirty="0"/>
              <a:t>对象引用是指调用对象的接口函数获取类的功能，方法是用成员访问限定符“．”作为对象名和对象成员之间的间隔符</a:t>
            </a:r>
            <a:r>
              <a:rPr lang="zh-CN" altLang="en-US" sz="2000" b="1" dirty="0"/>
              <a:t>。</a:t>
            </a:r>
            <a:r>
              <a:rPr lang="zh-CN" altLang="zh-CN" sz="2000" b="1" dirty="0"/>
              <a:t>形式如下：</a:t>
            </a:r>
          </a:p>
          <a:p>
            <a:pPr marL="857250" lvl="2" indent="0">
              <a:buNone/>
            </a:pPr>
            <a:r>
              <a:rPr lang="zh-CN" altLang="zh-CN" sz="2000" b="1" dirty="0">
                <a:solidFill>
                  <a:srgbClr val="0000CC"/>
                </a:solidFill>
              </a:rPr>
              <a:t>对象名</a:t>
            </a:r>
            <a:r>
              <a:rPr lang="en-US" altLang="zh-CN" sz="2000" b="1" dirty="0">
                <a:solidFill>
                  <a:srgbClr val="0000CC"/>
                </a:solidFill>
              </a:rPr>
              <a:t>.</a:t>
            </a:r>
            <a:r>
              <a:rPr lang="zh-CN" altLang="zh-CN" sz="2000" b="1" dirty="0">
                <a:solidFill>
                  <a:srgbClr val="FF0000"/>
                </a:solidFill>
              </a:rPr>
              <a:t>数据成员名</a:t>
            </a:r>
            <a:r>
              <a:rPr lang="zh-CN" altLang="en-US" sz="2000" b="1" dirty="0" smtClean="0">
                <a:solidFill>
                  <a:srgbClr val="FF0000"/>
                </a:solidFill>
              </a:rPr>
              <a:t>；</a:t>
            </a:r>
            <a:r>
              <a:rPr lang="en-US" altLang="zh-CN" sz="2000" b="1" dirty="0">
                <a:solidFill>
                  <a:srgbClr val="FF0000"/>
                </a:solidFill>
              </a:rPr>
              <a:t> </a:t>
            </a:r>
            <a:r>
              <a:rPr lang="en-US" altLang="zh-CN" sz="2000" b="1" dirty="0" smtClean="0">
                <a:solidFill>
                  <a:srgbClr val="FF0000"/>
                </a:solidFill>
              </a:rPr>
              <a:t>   </a:t>
            </a:r>
            <a:r>
              <a:rPr lang="zh-CN" altLang="zh-CN" sz="2000" b="1" dirty="0" smtClean="0">
                <a:solidFill>
                  <a:srgbClr val="0000CC"/>
                </a:solidFill>
              </a:rPr>
              <a:t>对象</a:t>
            </a:r>
            <a:r>
              <a:rPr lang="zh-CN" altLang="zh-CN" sz="2000" b="1" dirty="0">
                <a:solidFill>
                  <a:srgbClr val="0000CC"/>
                </a:solidFill>
              </a:rPr>
              <a:t>名</a:t>
            </a:r>
            <a:r>
              <a:rPr lang="en-US" altLang="zh-CN" sz="2000" b="1" dirty="0">
                <a:solidFill>
                  <a:srgbClr val="0000CC"/>
                </a:solidFill>
              </a:rPr>
              <a:t>.</a:t>
            </a:r>
            <a:r>
              <a:rPr lang="zh-CN" altLang="zh-CN" sz="2000" b="1" dirty="0">
                <a:solidFill>
                  <a:srgbClr val="FF0000"/>
                </a:solidFill>
              </a:rPr>
              <a:t>成员函数名</a:t>
            </a:r>
            <a:r>
              <a:rPr lang="en-US" altLang="zh-CN" sz="2000" b="1" dirty="0">
                <a:solidFill>
                  <a:srgbClr val="FF0000"/>
                </a:solidFill>
              </a:rPr>
              <a:t>(</a:t>
            </a:r>
            <a:r>
              <a:rPr lang="zh-CN" altLang="zh-CN" sz="2000" b="1" dirty="0">
                <a:solidFill>
                  <a:srgbClr val="FF0000"/>
                </a:solidFill>
              </a:rPr>
              <a:t>实参表</a:t>
            </a:r>
            <a:r>
              <a:rPr lang="en-US" altLang="zh-CN" sz="2000" b="1" dirty="0">
                <a:solidFill>
                  <a:srgbClr val="FF0000"/>
                </a:solidFill>
              </a:rPr>
              <a:t>)；</a:t>
            </a:r>
            <a:endParaRPr lang="zh-CN" altLang="zh-CN" sz="2000" b="1" dirty="0">
              <a:solidFill>
                <a:srgbClr val="FF0000"/>
              </a:solidFill>
            </a:endParaRPr>
          </a:p>
          <a:p>
            <a:pPr lvl="1"/>
            <a:r>
              <a:rPr lang="zh-CN" altLang="zh-CN" sz="2000" b="1" dirty="0"/>
              <a:t>例如，访问</a:t>
            </a:r>
            <a:r>
              <a:rPr lang="en-US" altLang="zh-CN" sz="2000" b="1" dirty="0" err="1"/>
              <a:t>myClock</a:t>
            </a:r>
            <a:r>
              <a:rPr lang="zh-CN" altLang="zh-CN" sz="2000" b="1" dirty="0"/>
              <a:t>的成</a:t>
            </a:r>
            <a:r>
              <a:rPr lang="zh-CN" altLang="en-US" sz="2000" b="1" dirty="0"/>
              <a:t>员函数</a:t>
            </a:r>
            <a:r>
              <a:rPr lang="zh-CN" altLang="zh-CN" sz="2200" b="1" dirty="0"/>
              <a:t>：</a:t>
            </a:r>
          </a:p>
          <a:p>
            <a:pPr marL="857250" lvl="2" indent="0">
              <a:buNone/>
            </a:pPr>
            <a:r>
              <a:rPr lang="en-US" altLang="zh-CN" sz="1800" b="1" dirty="0" err="1"/>
              <a:t>myClock.setHour</a:t>
            </a:r>
            <a:r>
              <a:rPr lang="en-US" altLang="zh-CN" sz="1800" b="1" dirty="0"/>
              <a:t>(12);</a:t>
            </a:r>
            <a:endParaRPr lang="zh-CN" altLang="zh-CN" sz="1800" b="1" dirty="0"/>
          </a:p>
          <a:p>
            <a:pPr marL="857250" lvl="2" indent="0">
              <a:buNone/>
            </a:pPr>
            <a:r>
              <a:rPr lang="en-US" altLang="zh-CN" sz="1800" b="1" dirty="0" err="1"/>
              <a:t>myClock.dispTime</a:t>
            </a:r>
            <a:r>
              <a:rPr lang="en-US" altLang="zh-CN" sz="1800" b="1" dirty="0" smtClean="0"/>
              <a:t>();</a:t>
            </a:r>
          </a:p>
          <a:p>
            <a:pPr marL="0" indent="0">
              <a:buNone/>
            </a:pPr>
            <a:r>
              <a:rPr lang="zh-CN" altLang="en-US" sz="2200" b="1" dirty="0">
                <a:solidFill>
                  <a:srgbClr val="FF0000"/>
                </a:solidFill>
              </a:rPr>
              <a:t>（</a:t>
            </a:r>
            <a:r>
              <a:rPr lang="en-US" altLang="zh-CN" sz="2200" b="1" dirty="0">
                <a:solidFill>
                  <a:srgbClr val="FF0000"/>
                </a:solidFill>
              </a:rPr>
              <a:t>2）</a:t>
            </a:r>
            <a:r>
              <a:rPr lang="zh-CN" altLang="en-US" sz="2200" b="1" dirty="0">
                <a:solidFill>
                  <a:srgbClr val="FF0000"/>
                </a:solidFill>
              </a:rPr>
              <a:t>通过指针访问成员函数</a:t>
            </a:r>
            <a:endParaRPr lang="en-US" altLang="zh-CN" sz="2200" b="1" dirty="0">
              <a:solidFill>
                <a:srgbClr val="FF0000"/>
              </a:solidFill>
            </a:endParaRPr>
          </a:p>
          <a:p>
            <a:pPr lvl="1"/>
            <a:r>
              <a:rPr lang="zh-CN" altLang="zh-CN" sz="2000" b="1" dirty="0"/>
              <a:t>如果定义了对象指针，在通过指针访问对象的公有成员时，要用“</a:t>
            </a:r>
            <a:r>
              <a:rPr lang="en-US" altLang="zh-CN" sz="2000" b="1" dirty="0">
                <a:solidFill>
                  <a:srgbClr val="FF0000"/>
                </a:solidFill>
              </a:rPr>
              <a:t>-&gt;</a:t>
            </a:r>
            <a:r>
              <a:rPr lang="zh-CN" altLang="zh-CN" sz="2000" b="1" dirty="0"/>
              <a:t>”作为指针对象和对象成员之间的间隔符</a:t>
            </a:r>
            <a:r>
              <a:rPr lang="zh-CN" altLang="en-US" sz="2000" b="1" dirty="0"/>
              <a:t>。</a:t>
            </a:r>
            <a:endParaRPr lang="zh-CN" altLang="zh-CN" sz="2000" b="1" dirty="0"/>
          </a:p>
          <a:p>
            <a:pPr marL="857250" lvl="2" indent="0">
              <a:buNone/>
            </a:pPr>
            <a:r>
              <a:rPr lang="en-US" altLang="zh-CN" sz="1600" b="1" dirty="0"/>
              <a:t>Clock *</a:t>
            </a:r>
            <a:r>
              <a:rPr lang="en-US" altLang="zh-CN" sz="1600" b="1" dirty="0" err="1" smtClean="0"/>
              <a:t>pClock</a:t>
            </a:r>
            <a:r>
              <a:rPr lang="en-US" altLang="zh-CN" sz="1600" b="1" dirty="0" smtClean="0"/>
              <a:t>;  </a:t>
            </a:r>
            <a:r>
              <a:rPr lang="en-US" altLang="zh-CN" sz="1600" b="1" dirty="0" err="1" smtClean="0"/>
              <a:t>pClock</a:t>
            </a:r>
            <a:r>
              <a:rPr lang="en-US" altLang="zh-CN" sz="1600" b="1" dirty="0" smtClean="0"/>
              <a:t>=new </a:t>
            </a:r>
            <a:r>
              <a:rPr lang="en-US" altLang="zh-CN" sz="1600" b="1" dirty="0"/>
              <a:t>Clock;</a:t>
            </a:r>
            <a:endParaRPr lang="zh-CN" altLang="zh-CN" sz="1600" b="1" dirty="0"/>
          </a:p>
          <a:p>
            <a:pPr marL="857250" lvl="2" indent="0">
              <a:buNone/>
            </a:pPr>
            <a:r>
              <a:rPr lang="en-US" altLang="zh-CN" sz="1600" b="1" dirty="0" err="1"/>
              <a:t>pClock</a:t>
            </a:r>
            <a:r>
              <a:rPr lang="en-US" altLang="zh-CN" sz="1600" b="1" dirty="0"/>
              <a:t>-&gt;</a:t>
            </a:r>
            <a:r>
              <a:rPr lang="en-US" altLang="zh-CN" sz="1600" b="1" dirty="0" err="1"/>
              <a:t>setHour</a:t>
            </a:r>
            <a:r>
              <a:rPr lang="en-US" altLang="zh-CN" sz="1600" b="1" dirty="0"/>
              <a:t>(10</a:t>
            </a:r>
            <a:r>
              <a:rPr lang="en-US" altLang="zh-CN" sz="1600" b="1" dirty="0" smtClean="0"/>
              <a:t>);  </a:t>
            </a:r>
            <a:r>
              <a:rPr lang="en-US" altLang="zh-CN" sz="1600" b="1" dirty="0" err="1" smtClean="0"/>
              <a:t>pClock</a:t>
            </a:r>
            <a:r>
              <a:rPr lang="en-US" altLang="zh-CN" sz="1600" b="1" dirty="0" smtClean="0"/>
              <a:t>-</a:t>
            </a:r>
            <a:r>
              <a:rPr lang="en-US" altLang="zh-CN" sz="1600" b="1" dirty="0"/>
              <a:t>&gt;</a:t>
            </a:r>
            <a:r>
              <a:rPr lang="en-US" altLang="zh-CN" sz="1600" b="1" dirty="0" err="1"/>
              <a:t>dispTime</a:t>
            </a:r>
            <a:r>
              <a:rPr lang="en-US" altLang="zh-CN" sz="1600" b="1" dirty="0"/>
              <a:t>();</a:t>
            </a:r>
          </a:p>
          <a:p>
            <a:pPr marL="0" indent="0">
              <a:buNone/>
            </a:pPr>
            <a:r>
              <a:rPr lang="zh-CN" altLang="en-US" sz="2200" b="1" dirty="0">
                <a:solidFill>
                  <a:srgbClr val="FF0000"/>
                </a:solidFill>
              </a:rPr>
              <a:t>（</a:t>
            </a:r>
            <a:r>
              <a:rPr lang="en-US" altLang="zh-CN" sz="2200" b="1" dirty="0">
                <a:solidFill>
                  <a:srgbClr val="FF0000"/>
                </a:solidFill>
              </a:rPr>
              <a:t>3）</a:t>
            </a:r>
            <a:r>
              <a:rPr lang="zh-CN" altLang="en-US" sz="2200" b="1" dirty="0">
                <a:solidFill>
                  <a:srgbClr val="FF0000"/>
                </a:solidFill>
              </a:rPr>
              <a:t>访问对象的注意事项</a:t>
            </a:r>
            <a:endParaRPr lang="en-US" altLang="zh-CN" sz="2200" b="1" dirty="0">
              <a:solidFill>
                <a:srgbClr val="FF0000"/>
              </a:solidFill>
            </a:endParaRPr>
          </a:p>
          <a:p>
            <a:pPr lvl="1"/>
            <a:r>
              <a:rPr lang="zh-CN" altLang="zh-CN" sz="2000" b="1" dirty="0"/>
              <a:t>在类外只能访问对象的公有成员，不能访问对象的私有和受保护成员</a:t>
            </a:r>
            <a:r>
              <a:rPr lang="zh-CN" altLang="en-US" sz="2000" b="1" dirty="0"/>
              <a:t>。</a:t>
            </a:r>
            <a:endParaRPr lang="en-US" altLang="zh-CN" sz="2000" b="1" dirty="0"/>
          </a:p>
          <a:p>
            <a:pPr marL="857250" lvl="2" indent="0">
              <a:buNone/>
            </a:pPr>
            <a:endParaRPr lang="zh-CN" altLang="zh-CN" sz="1800" b="1" dirty="0"/>
          </a:p>
        </p:txBody>
      </p:sp>
    </p:spTree>
    <p:extLst>
      <p:ext uri="{BB962C8B-B14F-4D97-AF65-F5344CB8AC3E}">
        <p14:creationId xmlns:p14="http://schemas.microsoft.com/office/powerpoint/2010/main" val="6082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179512" y="1052736"/>
            <a:ext cx="8496944" cy="3960439"/>
          </a:xfrm>
        </p:spPr>
        <p:txBody>
          <a:bodyPr/>
          <a:lstStyle/>
          <a:p>
            <a:pPr eaLnBrk="1" hangingPunct="1">
              <a:buFontTx/>
              <a:buNone/>
            </a:pPr>
            <a:r>
              <a:rPr lang="en-US" altLang="zh-CN" sz="2400" b="1" dirty="0" smtClean="0">
                <a:solidFill>
                  <a:srgbClr val="0000CC"/>
                </a:solidFill>
              </a:rPr>
              <a:t>3. </a:t>
            </a:r>
            <a:r>
              <a:rPr lang="zh-CN" altLang="en-US" sz="2400" b="1" dirty="0" smtClean="0">
                <a:solidFill>
                  <a:srgbClr val="0000CC"/>
                </a:solidFill>
              </a:rPr>
              <a:t>对象</a:t>
            </a:r>
            <a:r>
              <a:rPr lang="zh-CN" altLang="en-US" sz="2400" b="1" dirty="0">
                <a:solidFill>
                  <a:srgbClr val="0000CC"/>
                </a:solidFill>
              </a:rPr>
              <a:t>赋值</a:t>
            </a:r>
            <a:endParaRPr lang="en-US" altLang="zh-CN" sz="2400" b="1" dirty="0">
              <a:solidFill>
                <a:srgbClr val="0000CC"/>
              </a:solidFill>
            </a:endParaRPr>
          </a:p>
          <a:p>
            <a:pPr lvl="1"/>
            <a:r>
              <a:rPr lang="zh-CN" altLang="zh-CN" sz="2200" b="1" dirty="0"/>
              <a:t>同一个类的不同对象之间，以及同一个类的对象指针之间可以相互赋值</a:t>
            </a:r>
            <a:r>
              <a:rPr lang="zh-CN" altLang="en-US" sz="2200" b="1" dirty="0"/>
              <a:t>。</a:t>
            </a:r>
          </a:p>
          <a:p>
            <a:pPr lvl="2" eaLnBrk="1" hangingPunct="1">
              <a:buFontTx/>
              <a:buNone/>
            </a:pPr>
            <a:r>
              <a:rPr lang="zh-CN" altLang="en-US" b="1" dirty="0"/>
              <a:t>对象名</a:t>
            </a:r>
            <a:r>
              <a:rPr lang="en-US" altLang="zh-CN" b="1" dirty="0"/>
              <a:t>1</a:t>
            </a:r>
            <a:r>
              <a:rPr lang="zh-CN" altLang="en-US" b="1" dirty="0"/>
              <a:t>＝对象名</a:t>
            </a:r>
            <a:r>
              <a:rPr lang="en-US" altLang="zh-CN" b="1" dirty="0"/>
              <a:t>2</a:t>
            </a:r>
            <a:r>
              <a:rPr lang="zh-CN" altLang="en-US" b="1" dirty="0" smtClean="0"/>
              <a:t>；</a:t>
            </a:r>
            <a:endParaRPr lang="en-US" altLang="zh-CN" b="1" dirty="0"/>
          </a:p>
          <a:p>
            <a:pPr lvl="1">
              <a:buFontTx/>
              <a:buChar char="–"/>
            </a:pPr>
            <a:r>
              <a:rPr lang="zh-CN" altLang="en-US" sz="2200" b="1" dirty="0"/>
              <a:t>例如：</a:t>
            </a:r>
            <a:endParaRPr lang="en-US" altLang="zh-CN" sz="2200" b="1" dirty="0"/>
          </a:p>
          <a:p>
            <a:pPr marL="400050" lvl="1" indent="0">
              <a:buNone/>
            </a:pPr>
            <a:r>
              <a:rPr lang="en-US" altLang="zh-CN" sz="2200" b="1" dirty="0" smtClean="0"/>
              <a:t>	</a:t>
            </a:r>
            <a:r>
              <a:rPr lang="en-US" altLang="zh-CN" sz="2000" b="1" dirty="0" smtClean="0"/>
              <a:t>Clock </a:t>
            </a:r>
            <a:r>
              <a:rPr lang="en-US" altLang="zh-CN" sz="2000" b="1" dirty="0"/>
              <a:t>*pa,*</a:t>
            </a:r>
            <a:r>
              <a:rPr lang="en-US" altLang="zh-CN" sz="2000" b="1" dirty="0" err="1"/>
              <a:t>pb,aClock,bClock</a:t>
            </a:r>
            <a:r>
              <a:rPr lang="en-US" altLang="zh-CN" sz="2000" b="1" dirty="0"/>
              <a:t>;</a:t>
            </a:r>
            <a:endParaRPr lang="zh-CN" altLang="zh-CN" sz="2000" b="1" dirty="0"/>
          </a:p>
          <a:p>
            <a:pPr marL="400050" lvl="1" indent="0">
              <a:buNone/>
            </a:pPr>
            <a:r>
              <a:rPr lang="en-US" altLang="zh-CN" sz="2000" b="1" dirty="0" smtClean="0"/>
              <a:t>	</a:t>
            </a:r>
            <a:r>
              <a:rPr lang="en-US" altLang="zh-CN" sz="2000" b="1" dirty="0" err="1" smtClean="0"/>
              <a:t>bClock</a:t>
            </a:r>
            <a:r>
              <a:rPr lang="en-US" altLang="zh-CN" sz="2000" b="1" dirty="0" smtClean="0"/>
              <a:t>=</a:t>
            </a:r>
            <a:r>
              <a:rPr lang="en-US" altLang="zh-CN" sz="2000" b="1" dirty="0" err="1" smtClean="0"/>
              <a:t>aClock</a:t>
            </a:r>
            <a:r>
              <a:rPr lang="en-US" altLang="zh-CN" sz="2000" b="1" dirty="0"/>
              <a:t>;</a:t>
            </a:r>
            <a:endParaRPr lang="zh-CN" altLang="zh-CN" sz="2000" b="1" dirty="0"/>
          </a:p>
          <a:p>
            <a:pPr marL="400050" lvl="1" indent="0">
              <a:buNone/>
            </a:pPr>
            <a:r>
              <a:rPr lang="en-US" altLang="zh-CN" sz="2000" b="1" dirty="0" smtClean="0"/>
              <a:t>	pa=new </a:t>
            </a:r>
            <a:r>
              <a:rPr lang="en-US" altLang="zh-CN" sz="2000" b="1" dirty="0"/>
              <a:t>Clock;</a:t>
            </a:r>
            <a:endParaRPr lang="zh-CN" altLang="zh-CN" sz="2000" b="1" dirty="0"/>
          </a:p>
          <a:p>
            <a:pPr marL="400050" lvl="1" indent="0">
              <a:buNone/>
            </a:pPr>
            <a:r>
              <a:rPr lang="en-US" altLang="zh-CN" sz="2000" b="1" dirty="0" smtClean="0"/>
              <a:t>	</a:t>
            </a:r>
            <a:r>
              <a:rPr lang="en-US" altLang="zh-CN" sz="2000" b="1" dirty="0" err="1" smtClean="0"/>
              <a:t>pb</a:t>
            </a:r>
            <a:r>
              <a:rPr lang="en-US" altLang="zh-CN" sz="2000" b="1" dirty="0" smtClean="0"/>
              <a:t>=pa</a:t>
            </a:r>
            <a:r>
              <a:rPr lang="en-US" altLang="zh-CN" sz="2000" b="1" dirty="0"/>
              <a:t>;</a:t>
            </a:r>
            <a:endParaRPr lang="zh-CN" altLang="zh-CN" sz="2000" b="1" dirty="0"/>
          </a:p>
        </p:txBody>
      </p:sp>
      <p:sp>
        <p:nvSpPr>
          <p:cNvPr id="19460" name="AutoShape 4"/>
          <p:cNvSpPr>
            <a:spLocks noChangeArrowheads="1"/>
          </p:cNvSpPr>
          <p:nvPr/>
        </p:nvSpPr>
        <p:spPr bwMode="auto">
          <a:xfrm>
            <a:off x="4500743" y="3573016"/>
            <a:ext cx="4248472" cy="2250349"/>
          </a:xfrm>
          <a:prstGeom prst="wedgeRoundRectCallout">
            <a:avLst>
              <a:gd name="adj1" fmla="val -65754"/>
              <a:gd name="adj2" fmla="val -95133"/>
              <a:gd name="adj3" fmla="val 16667"/>
            </a:avLst>
          </a:prstGeom>
          <a:noFill/>
          <a:ln w="3175">
            <a:solidFill>
              <a:schemeClr val="tx1"/>
            </a:solidFill>
            <a:miter lim="800000"/>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000" b="1" dirty="0">
                <a:solidFill>
                  <a:srgbClr val="FF0000"/>
                </a:solidFill>
                <a:latin typeface="Times New Roman" panose="02020603050405020304" pitchFamily="18" charset="0"/>
              </a:rPr>
              <a:t>对象赋值的注意事项：</a:t>
            </a:r>
            <a:endParaRPr kumimoji="1" lang="en-US" altLang="zh-CN" sz="2000" b="1" dirty="0">
              <a:solidFill>
                <a:srgbClr val="FF0000"/>
              </a:solidFill>
              <a:latin typeface="Times New Roman" panose="02020603050405020304" pitchFamily="18" charset="0"/>
            </a:endParaRPr>
          </a:p>
          <a:p>
            <a:pPr algn="just" eaLnBrk="1" hangingPunct="1">
              <a:spcBef>
                <a:spcPct val="0"/>
              </a:spcBef>
              <a:buFontTx/>
              <a:buNone/>
            </a:pPr>
            <a:r>
              <a:rPr kumimoji="1" lang="en-US" altLang="zh-CN" sz="2000" b="1" dirty="0">
                <a:latin typeface="Times New Roman" panose="02020603050405020304" pitchFamily="18" charset="0"/>
              </a:rPr>
              <a:t>1</a:t>
            </a:r>
            <a:r>
              <a:rPr kumimoji="1" lang="zh-CN" altLang="en-US" sz="2000" b="1" dirty="0">
                <a:latin typeface="Times New Roman" panose="02020603050405020304" pitchFamily="18" charset="0"/>
              </a:rPr>
              <a:t>、两个对象必须类型相同</a:t>
            </a:r>
          </a:p>
          <a:p>
            <a:pPr algn="just" eaLnBrk="1" hangingPunct="1">
              <a:spcBef>
                <a:spcPct val="0"/>
              </a:spcBef>
              <a:buFontTx/>
              <a:buNone/>
            </a:pPr>
            <a:r>
              <a:rPr kumimoji="1" lang="en-US" altLang="zh-CN" sz="2000" b="1" dirty="0">
                <a:latin typeface="Times New Roman" panose="02020603050405020304" pitchFamily="18" charset="0"/>
              </a:rPr>
              <a:t>2</a:t>
            </a:r>
            <a:r>
              <a:rPr kumimoji="1" lang="zh-CN" altLang="en-US" sz="2000" b="1" dirty="0">
                <a:latin typeface="Times New Roman" panose="02020603050405020304" pitchFamily="18" charset="0"/>
              </a:rPr>
              <a:t>、进行数据成员的值拷贝，赋值之后，两不相干</a:t>
            </a:r>
          </a:p>
          <a:p>
            <a:pPr algn="just" eaLnBrk="1" hangingPunct="1">
              <a:spcBef>
                <a:spcPct val="0"/>
              </a:spcBef>
              <a:buFontTx/>
              <a:buNone/>
            </a:pPr>
            <a:r>
              <a:rPr kumimoji="1" lang="en-US" altLang="zh-CN" sz="2000" b="1" dirty="0">
                <a:latin typeface="Times New Roman" panose="02020603050405020304" pitchFamily="18" charset="0"/>
              </a:rPr>
              <a:t>3</a:t>
            </a:r>
            <a:r>
              <a:rPr kumimoji="1" lang="zh-CN" altLang="en-US" sz="2000" b="1" dirty="0">
                <a:latin typeface="Times New Roman" panose="02020603050405020304" pitchFamily="18" charset="0"/>
              </a:rPr>
              <a:t>、若对象有指针数据成员，赋值可能产生问题</a:t>
            </a:r>
          </a:p>
        </p:txBody>
      </p:sp>
      <p:sp>
        <p:nvSpPr>
          <p:cNvPr id="26628" name="Rectangle 4"/>
          <p:cNvSpPr>
            <a:spLocks noChangeArrowheads="1"/>
          </p:cNvSpPr>
          <p:nvPr/>
        </p:nvSpPr>
        <p:spPr bwMode="auto">
          <a:xfrm>
            <a:off x="611560" y="-23395"/>
            <a:ext cx="7772400" cy="71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smtClean="0">
                <a:solidFill>
                  <a:srgbClr val="C00000"/>
                </a:solidFill>
                <a:latin typeface="+mj-lt"/>
                <a:ea typeface="+mj-ea"/>
                <a:cs typeface="+mj-cs"/>
              </a:rPr>
              <a:t>3.5  </a:t>
            </a:r>
            <a:r>
              <a:rPr lang="zh-CN" altLang="en-US" sz="3600" b="1" dirty="0" smtClean="0">
                <a:solidFill>
                  <a:srgbClr val="C00000"/>
                </a:solidFill>
                <a:latin typeface="+mj-lt"/>
                <a:ea typeface="+mj-ea"/>
                <a:cs typeface="+mj-cs"/>
              </a:rPr>
              <a:t>对象</a:t>
            </a:r>
            <a:endParaRPr lang="zh-CN" altLang="en-US" sz="3600" b="1" dirty="0">
              <a:solidFill>
                <a:srgbClr val="C00000"/>
              </a:solidFill>
              <a:latin typeface="+mj-lt"/>
              <a:ea typeface="+mj-ea"/>
              <a:cs typeface="+mj-cs"/>
            </a:endParaRPr>
          </a:p>
        </p:txBody>
      </p:sp>
    </p:spTree>
    <p:extLst>
      <p:ext uri="{BB962C8B-B14F-4D97-AF65-F5344CB8AC3E}">
        <p14:creationId xmlns:p14="http://schemas.microsoft.com/office/powerpoint/2010/main" val="15769867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 calcmode="lin" valueType="num">
                                      <p:cBhvr additive="base">
                                        <p:cTn id="7" dur="500" fill="hold"/>
                                        <p:tgtEl>
                                          <p:spTgt spid="2765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0">
                                            <p:txEl>
                                              <p:pRg st="3" end="3"/>
                                            </p:txEl>
                                          </p:spTgt>
                                        </p:tgtEl>
                                        <p:attrNameLst>
                                          <p:attrName>style.visibility</p:attrName>
                                        </p:attrNameLst>
                                      </p:cBhvr>
                                      <p:to>
                                        <p:strVal val="visible"/>
                                      </p:to>
                                    </p:set>
                                    <p:anim calcmode="lin" valueType="num">
                                      <p:cBhvr additive="base">
                                        <p:cTn id="13" dur="500" fill="hold"/>
                                        <p:tgtEl>
                                          <p:spTgt spid="2765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650">
                                            <p:txEl>
                                              <p:pRg st="4" end="4"/>
                                            </p:txEl>
                                          </p:spTgt>
                                        </p:tgtEl>
                                        <p:attrNameLst>
                                          <p:attrName>style.visibility</p:attrName>
                                        </p:attrNameLst>
                                      </p:cBhvr>
                                      <p:to>
                                        <p:strVal val="visible"/>
                                      </p:to>
                                    </p:set>
                                    <p:anim calcmode="lin" valueType="num">
                                      <p:cBhvr additive="base">
                                        <p:cTn id="19" dur="500" fill="hold"/>
                                        <p:tgtEl>
                                          <p:spTgt spid="2765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0">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650">
                                            <p:txEl>
                                              <p:pRg st="5" end="5"/>
                                            </p:txEl>
                                          </p:spTgt>
                                        </p:tgtEl>
                                        <p:attrNameLst>
                                          <p:attrName>style.visibility</p:attrName>
                                        </p:attrNameLst>
                                      </p:cBhvr>
                                      <p:to>
                                        <p:strVal val="visible"/>
                                      </p:to>
                                    </p:set>
                                    <p:anim calcmode="lin" valueType="num">
                                      <p:cBhvr additive="base">
                                        <p:cTn id="23" dur="500" fill="hold"/>
                                        <p:tgtEl>
                                          <p:spTgt spid="2765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0">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650">
                                            <p:txEl>
                                              <p:pRg st="6" end="6"/>
                                            </p:txEl>
                                          </p:spTgt>
                                        </p:tgtEl>
                                        <p:attrNameLst>
                                          <p:attrName>style.visibility</p:attrName>
                                        </p:attrNameLst>
                                      </p:cBhvr>
                                      <p:to>
                                        <p:strVal val="visible"/>
                                      </p:to>
                                    </p:set>
                                    <p:anim calcmode="lin" valueType="num">
                                      <p:cBhvr additive="base">
                                        <p:cTn id="27" dur="500" fill="hold"/>
                                        <p:tgtEl>
                                          <p:spTgt spid="2765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650">
                                            <p:txEl>
                                              <p:pRg st="7" end="7"/>
                                            </p:txEl>
                                          </p:spTgt>
                                        </p:tgtEl>
                                        <p:attrNameLst>
                                          <p:attrName>style.visibility</p:attrName>
                                        </p:attrNameLst>
                                      </p:cBhvr>
                                      <p:to>
                                        <p:strVal val="visible"/>
                                      </p:to>
                                    </p:set>
                                    <p:anim calcmode="lin" valueType="num">
                                      <p:cBhvr additive="base">
                                        <p:cTn id="31" dur="500" fill="hold"/>
                                        <p:tgtEl>
                                          <p:spTgt spid="2765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19460"/>
                                        </p:tgtEl>
                                        <p:attrNameLst>
                                          <p:attrName>style.visibility</p:attrName>
                                        </p:attrNameLst>
                                      </p:cBhvr>
                                      <p:to>
                                        <p:strVal val="visible"/>
                                      </p:to>
                                    </p:set>
                                    <p:anim calcmode="lin" valueType="num">
                                      <p:cBhvr additive="base">
                                        <p:cTn id="37" dur="500" fill="hold"/>
                                        <p:tgtEl>
                                          <p:spTgt spid="19460"/>
                                        </p:tgtEl>
                                        <p:attrNameLst>
                                          <p:attrName>ppt_x</p:attrName>
                                        </p:attrNameLst>
                                      </p:cBhvr>
                                      <p:tavLst>
                                        <p:tav tm="0">
                                          <p:val>
                                            <p:strVal val="#ppt_x"/>
                                          </p:val>
                                        </p:tav>
                                        <p:tav tm="100000">
                                          <p:val>
                                            <p:strVal val="#ppt_x"/>
                                          </p:val>
                                        </p:tav>
                                      </p:tavLst>
                                    </p:anim>
                                    <p:anim calcmode="lin" valueType="num">
                                      <p:cBhvr additive="base">
                                        <p:cTn id="3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6" presetClass="emph" presetSubtype="0" fill="hold" grpId="0" nodeType="clickEffect">
                                  <p:stCondLst>
                                    <p:cond delay="0"/>
                                  </p:stCondLst>
                                  <p:childTnLst>
                                    <p:animScale>
                                      <p:cBhvr>
                                        <p:cTn id="42" dur="2000" fill="hold"/>
                                        <p:tgtEl>
                                          <p:spTgt spid="19460"/>
                                        </p:tgtEl>
                                      </p:cBhvr>
                                      <p:by x="150000" y="150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2" nodeType="clickEffect">
                                  <p:stCondLst>
                                    <p:cond delay="0"/>
                                  </p:stCondLst>
                                  <p:childTnLst>
                                    <p:set>
                                      <p:cBhvr>
                                        <p:cTn id="46" dur="1" fill="hold">
                                          <p:stCondLst>
                                            <p:cond delay="0"/>
                                          </p:stCondLst>
                                        </p:cTn>
                                        <p:tgtEl>
                                          <p:spTgt spid="19460"/>
                                        </p:tgtEl>
                                        <p:attrNameLst>
                                          <p:attrName>style.visibility</p:attrName>
                                        </p:attrNameLst>
                                      </p:cBhvr>
                                      <p:to>
                                        <p:strVal val="visible"/>
                                      </p:to>
                                    </p:set>
                                    <p:animEffect transition="in" filter="wipe(down)">
                                      <p:cBhvr>
                                        <p:cTn id="4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0" grpId="1" animBg="1"/>
      <p:bldP spid="19460"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323528" y="1052513"/>
            <a:ext cx="8134672" cy="5616847"/>
          </a:xfrm>
        </p:spPr>
        <p:txBody>
          <a:bodyPr/>
          <a:lstStyle/>
          <a:p>
            <a:pPr marL="0" indent="0" eaLnBrk="1" hangingPunct="1">
              <a:lnSpc>
                <a:spcPct val="80000"/>
              </a:lnSpc>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3-5】  Clock</a:t>
            </a:r>
            <a:r>
              <a:rPr lang="zh-CN" altLang="en-US" sz="2400" b="1" dirty="0">
                <a:solidFill>
                  <a:srgbClr val="0000CC"/>
                </a:solidFill>
              </a:rPr>
              <a:t>类及其对象的完整例程。</a:t>
            </a:r>
          </a:p>
          <a:p>
            <a:pPr marL="0" indent="0">
              <a:buNone/>
            </a:pPr>
            <a:r>
              <a:rPr lang="en-US" altLang="zh-CN" sz="2000" b="1" dirty="0"/>
              <a:t>#include&lt;</a:t>
            </a:r>
            <a:r>
              <a:rPr lang="en-US" altLang="zh-CN" sz="2000" b="1" dirty="0" err="1"/>
              <a:t>iostream</a:t>
            </a:r>
            <a:r>
              <a:rPr lang="en-US" altLang="zh-CN" sz="2000" b="1" dirty="0"/>
              <a:t>&gt;</a:t>
            </a:r>
            <a:endParaRPr lang="zh-CN" altLang="zh-CN" sz="2000" b="1" dirty="0"/>
          </a:p>
          <a:p>
            <a:pPr marL="0" indent="0">
              <a:buNone/>
            </a:pPr>
            <a:r>
              <a:rPr lang="en-US" altLang="zh-CN" sz="2000" b="1" dirty="0"/>
              <a:t>#include&lt;string&gt;</a:t>
            </a:r>
            <a:endParaRPr lang="zh-CN" altLang="zh-CN" sz="2000" b="1" dirty="0"/>
          </a:p>
          <a:p>
            <a:pPr marL="0" indent="0">
              <a:buNone/>
            </a:pPr>
            <a:r>
              <a:rPr lang="en-US" altLang="zh-CN" sz="2000" b="1" dirty="0"/>
              <a:t>using namespace </a:t>
            </a:r>
            <a:r>
              <a:rPr lang="en-US" altLang="zh-CN" sz="2000" b="1" dirty="0" err="1"/>
              <a:t>std</a:t>
            </a:r>
            <a:r>
              <a:rPr lang="en-US" altLang="zh-CN" sz="2000" b="1" dirty="0"/>
              <a:t>;</a:t>
            </a:r>
            <a:endParaRPr lang="zh-CN" altLang="zh-CN" sz="2000" b="1" dirty="0"/>
          </a:p>
          <a:p>
            <a:pPr marL="0" indent="0">
              <a:buNone/>
            </a:pPr>
            <a:r>
              <a:rPr lang="en-US" altLang="zh-CN" sz="2000" b="1" dirty="0"/>
              <a:t>class Clock{</a:t>
            </a:r>
            <a:endParaRPr lang="zh-CN" altLang="zh-CN" sz="2000" b="1" dirty="0"/>
          </a:p>
          <a:p>
            <a:pPr marL="0" indent="0">
              <a:buNone/>
            </a:pPr>
            <a:r>
              <a:rPr lang="en-US" altLang="zh-CN" sz="2000" b="1" dirty="0"/>
              <a:t>public:</a:t>
            </a:r>
            <a:endParaRPr lang="zh-CN" altLang="zh-CN" sz="2000" b="1" dirty="0"/>
          </a:p>
          <a:p>
            <a:pPr marL="0" indent="0">
              <a:buNone/>
            </a:pPr>
            <a:r>
              <a:rPr lang="en-US" altLang="zh-CN" sz="2000" b="1" dirty="0"/>
              <a:t>    void </a:t>
            </a:r>
            <a:r>
              <a:rPr lang="en-US" altLang="zh-CN" sz="2000" b="1" dirty="0" err="1"/>
              <a:t>setHour</a:t>
            </a:r>
            <a:r>
              <a:rPr lang="en-US" altLang="zh-CN" sz="2000" b="1" dirty="0"/>
              <a:t>(</a:t>
            </a:r>
            <a:r>
              <a:rPr lang="en-US" altLang="zh-CN" sz="2000" b="1" dirty="0" err="1"/>
              <a:t>int</a:t>
            </a:r>
            <a:r>
              <a:rPr lang="en-US" altLang="zh-CN" sz="2000" b="1" dirty="0"/>
              <a:t> h)   { hour=h;   }</a:t>
            </a:r>
            <a:endParaRPr lang="zh-CN" altLang="zh-CN" sz="2000" b="1" dirty="0"/>
          </a:p>
          <a:p>
            <a:pPr marL="0" indent="0">
              <a:buNone/>
            </a:pPr>
            <a:r>
              <a:rPr lang="en-US" altLang="zh-CN" sz="2000" b="1" dirty="0"/>
              <a:t>    void </a:t>
            </a:r>
            <a:r>
              <a:rPr lang="en-US" altLang="zh-CN" sz="2000" b="1" dirty="0" err="1"/>
              <a:t>setMinute</a:t>
            </a:r>
            <a:r>
              <a:rPr lang="en-US" altLang="zh-CN" sz="2000" b="1" dirty="0"/>
              <a:t>(</a:t>
            </a:r>
            <a:r>
              <a:rPr lang="en-US" altLang="zh-CN" sz="2000" b="1" dirty="0" err="1"/>
              <a:t>int</a:t>
            </a:r>
            <a:r>
              <a:rPr lang="en-US" altLang="zh-CN" sz="2000" b="1" dirty="0"/>
              <a:t> m) { minute=m; }</a:t>
            </a:r>
            <a:endParaRPr lang="zh-CN" altLang="zh-CN" sz="2000" b="1" dirty="0"/>
          </a:p>
          <a:p>
            <a:pPr marL="0" indent="0">
              <a:buNone/>
            </a:pPr>
            <a:r>
              <a:rPr lang="en-US" altLang="zh-CN" sz="2000" b="1" dirty="0"/>
              <a:t>    void </a:t>
            </a:r>
            <a:r>
              <a:rPr lang="en-US" altLang="zh-CN" sz="2000" b="1" dirty="0" err="1"/>
              <a:t>setSecond</a:t>
            </a:r>
            <a:r>
              <a:rPr lang="en-US" altLang="zh-CN" sz="2000" b="1" dirty="0"/>
              <a:t>(</a:t>
            </a:r>
            <a:r>
              <a:rPr lang="en-US" altLang="zh-CN" sz="2000" b="1" dirty="0" err="1"/>
              <a:t>int</a:t>
            </a:r>
            <a:r>
              <a:rPr lang="en-US" altLang="zh-CN" sz="2000" b="1" dirty="0"/>
              <a:t> s) { second=s; }</a:t>
            </a:r>
            <a:endParaRPr lang="zh-CN" altLang="zh-CN" sz="2000" b="1" dirty="0"/>
          </a:p>
          <a:p>
            <a:pPr marL="0" indent="0">
              <a:buNone/>
            </a:pPr>
            <a:r>
              <a:rPr lang="en-US" altLang="zh-CN" sz="2000" b="1" dirty="0"/>
              <a:t>    void </a:t>
            </a:r>
            <a:r>
              <a:rPr lang="en-US" altLang="zh-CN" sz="2000" b="1" dirty="0" err="1"/>
              <a:t>dispTime</a:t>
            </a:r>
            <a:r>
              <a:rPr lang="en-US" altLang="zh-CN" sz="2000" b="1" dirty="0"/>
              <a:t>(){</a:t>
            </a:r>
            <a:endParaRPr lang="zh-CN" altLang="zh-CN" sz="2000" b="1" dirty="0"/>
          </a:p>
          <a:p>
            <a:pPr marL="0" indent="0">
              <a:buNone/>
            </a:pPr>
            <a:r>
              <a:rPr lang="en-US" altLang="zh-CN" sz="2000" b="1" dirty="0"/>
              <a:t>        </a:t>
            </a:r>
            <a:r>
              <a:rPr lang="en-US" altLang="zh-CN" sz="2000" b="1" dirty="0" err="1"/>
              <a:t>cout</a:t>
            </a:r>
            <a:r>
              <a:rPr lang="en-US" altLang="zh-CN" sz="2000" b="1" dirty="0"/>
              <a:t>&lt;&lt;"Now is: "&lt;&lt;hour&lt;&lt;":"&lt;&lt;minute&lt;&lt;":"&lt;&lt;second&lt;&lt;</a:t>
            </a:r>
            <a:r>
              <a:rPr lang="en-US" altLang="zh-CN" sz="2000" b="1" dirty="0" err="1"/>
              <a:t>endl</a:t>
            </a:r>
            <a:r>
              <a:rPr lang="en-US" altLang="zh-CN" sz="2000" b="1" dirty="0"/>
              <a:t>;</a:t>
            </a:r>
            <a:endParaRPr lang="zh-CN" altLang="zh-CN" sz="2000" b="1" dirty="0"/>
          </a:p>
          <a:p>
            <a:pPr marL="0" indent="0">
              <a:buNone/>
            </a:pPr>
            <a:r>
              <a:rPr lang="en-US" altLang="zh-CN" sz="2000" b="1" dirty="0"/>
              <a:t>    }</a:t>
            </a:r>
            <a:endParaRPr lang="zh-CN" altLang="zh-CN" sz="2000" b="1" dirty="0"/>
          </a:p>
          <a:p>
            <a:pPr marL="0" indent="0">
              <a:buNone/>
            </a:pPr>
            <a:r>
              <a:rPr lang="en-US" altLang="zh-CN" sz="2000" b="1" dirty="0"/>
              <a:t>private:</a:t>
            </a:r>
            <a:endParaRPr lang="zh-CN" altLang="zh-CN" sz="2000" b="1" dirty="0"/>
          </a:p>
          <a:p>
            <a:pPr marL="0" indent="0">
              <a:buNone/>
            </a:pPr>
            <a:r>
              <a:rPr lang="en-US" altLang="zh-CN" sz="2000" b="1" dirty="0"/>
              <a:t>    </a:t>
            </a:r>
            <a:r>
              <a:rPr lang="en-US" altLang="zh-CN" sz="2000" b="1" dirty="0" err="1"/>
              <a:t>int</a:t>
            </a:r>
            <a:r>
              <a:rPr lang="en-US" altLang="zh-CN" sz="2000" b="1" dirty="0"/>
              <a:t> </a:t>
            </a:r>
            <a:r>
              <a:rPr lang="en-US" altLang="zh-CN" sz="2000" b="1" dirty="0" err="1"/>
              <a:t>hour,minute,second</a:t>
            </a:r>
            <a:r>
              <a:rPr lang="en-US" altLang="zh-CN" sz="2000" b="1" dirty="0"/>
              <a:t>;</a:t>
            </a:r>
            <a:endParaRPr lang="zh-CN" altLang="zh-CN" sz="2000" b="1" dirty="0"/>
          </a:p>
          <a:p>
            <a:pPr marL="0" indent="0">
              <a:buNone/>
            </a:pPr>
            <a:r>
              <a:rPr lang="en-US" altLang="zh-CN" sz="2000" b="1" dirty="0"/>
              <a:t>};</a:t>
            </a:r>
            <a:endParaRPr lang="zh-CN" altLang="zh-CN" sz="2000" b="1" dirty="0"/>
          </a:p>
        </p:txBody>
      </p:sp>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smtClean="0">
                <a:solidFill>
                  <a:srgbClr val="C00000"/>
                </a:solidFill>
              </a:rPr>
              <a:t>3.5  </a:t>
            </a:r>
            <a:r>
              <a:rPr lang="zh-CN" altLang="en-US" sz="3600" b="1" kern="1200" dirty="0">
                <a:solidFill>
                  <a:srgbClr val="C00000"/>
                </a:solidFill>
              </a:rPr>
              <a:t>对象</a:t>
            </a:r>
          </a:p>
        </p:txBody>
      </p:sp>
    </p:spTree>
    <p:extLst>
      <p:ext uri="{BB962C8B-B14F-4D97-AF65-F5344CB8AC3E}">
        <p14:creationId xmlns:p14="http://schemas.microsoft.com/office/powerpoint/2010/main" val="27980949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84213" y="1052736"/>
            <a:ext cx="7772400" cy="5043487"/>
          </a:xfrm>
        </p:spPr>
        <p:txBody>
          <a:bodyPr/>
          <a:lstStyle/>
          <a:p>
            <a:pPr marL="0" indent="0">
              <a:buNone/>
            </a:pPr>
            <a:r>
              <a:rPr lang="en-US" altLang="zh-CN" sz="2000" b="1" dirty="0"/>
              <a:t>void main(){</a:t>
            </a:r>
            <a:endParaRPr lang="zh-CN" altLang="zh-CN" sz="2000" b="1" dirty="0"/>
          </a:p>
          <a:p>
            <a:pPr marL="0" indent="0">
              <a:buNone/>
            </a:pPr>
            <a:r>
              <a:rPr lang="en-US" altLang="zh-CN" sz="2000" b="1" dirty="0"/>
              <a:t>    Clock *pa,*</a:t>
            </a:r>
            <a:r>
              <a:rPr lang="en-US" altLang="zh-CN" sz="2000" b="1" dirty="0" err="1"/>
              <a:t>pb,aClock,bClock</a:t>
            </a:r>
            <a:r>
              <a:rPr lang="en-US" altLang="zh-CN" sz="2000" b="1" dirty="0"/>
              <a:t>;</a:t>
            </a:r>
            <a:endParaRPr lang="zh-CN" altLang="zh-CN" sz="2000" b="1" dirty="0"/>
          </a:p>
          <a:p>
            <a:pPr marL="0" indent="0">
              <a:buNone/>
            </a:pPr>
            <a:r>
              <a:rPr lang="en-US" altLang="zh-CN" sz="2000" b="1" dirty="0"/>
              <a:t>    </a:t>
            </a:r>
            <a:r>
              <a:rPr lang="en-US" altLang="zh-CN" sz="2000" b="1" dirty="0" err="1"/>
              <a:t>aClock.setMinute</a:t>
            </a:r>
            <a:r>
              <a:rPr lang="en-US" altLang="zh-CN" sz="2000" b="1" dirty="0"/>
              <a:t>(12);</a:t>
            </a:r>
            <a:endParaRPr lang="zh-CN" altLang="zh-CN" sz="2000" b="1" dirty="0"/>
          </a:p>
          <a:p>
            <a:pPr marL="0" indent="0">
              <a:buNone/>
            </a:pPr>
            <a:r>
              <a:rPr lang="en-US" altLang="zh-CN" sz="2000" b="1" dirty="0"/>
              <a:t>    </a:t>
            </a:r>
            <a:r>
              <a:rPr lang="en-US" altLang="zh-CN" sz="2000" b="1" dirty="0" err="1"/>
              <a:t>aClock.setHour</a:t>
            </a:r>
            <a:r>
              <a:rPr lang="en-US" altLang="zh-CN" sz="2000" b="1" dirty="0"/>
              <a:t>(16);</a:t>
            </a:r>
            <a:endParaRPr lang="zh-CN" altLang="zh-CN" sz="2000" b="1" dirty="0"/>
          </a:p>
          <a:p>
            <a:pPr marL="0" indent="0">
              <a:buNone/>
            </a:pPr>
            <a:r>
              <a:rPr lang="en-US" altLang="zh-CN" sz="2000" b="1" dirty="0"/>
              <a:t>    </a:t>
            </a:r>
            <a:r>
              <a:rPr lang="en-US" altLang="zh-CN" sz="2000" b="1" dirty="0" err="1"/>
              <a:t>aClock.setSecond</a:t>
            </a:r>
            <a:r>
              <a:rPr lang="en-US" altLang="zh-CN" sz="2000" b="1" dirty="0"/>
              <a:t>(27);</a:t>
            </a:r>
            <a:endParaRPr lang="zh-CN" altLang="zh-CN" sz="2000" b="1" dirty="0"/>
          </a:p>
          <a:p>
            <a:pPr marL="0" indent="0">
              <a:buNone/>
            </a:pPr>
            <a:r>
              <a:rPr lang="en-US" altLang="zh-CN" sz="2000" b="1" dirty="0"/>
              <a:t>    </a:t>
            </a:r>
            <a:r>
              <a:rPr lang="en-US" altLang="zh-CN" sz="2000" b="1" dirty="0" err="1"/>
              <a:t>bClock</a:t>
            </a:r>
            <a:r>
              <a:rPr lang="en-US" altLang="zh-CN" sz="2000" b="1" dirty="0"/>
              <a:t>=</a:t>
            </a:r>
            <a:r>
              <a:rPr lang="en-US" altLang="zh-CN" sz="2000" b="1" dirty="0" err="1"/>
              <a:t>aClock</a:t>
            </a:r>
            <a:r>
              <a:rPr lang="en-US" altLang="zh-CN" sz="2000" b="1" dirty="0"/>
              <a:t>;</a:t>
            </a:r>
            <a:endParaRPr lang="zh-CN" altLang="zh-CN" sz="2000" b="1" dirty="0"/>
          </a:p>
          <a:p>
            <a:pPr marL="0" indent="0">
              <a:buNone/>
            </a:pPr>
            <a:r>
              <a:rPr lang="en-US" altLang="zh-CN" sz="2000" b="1" dirty="0"/>
              <a:t>    pa=new Clock;</a:t>
            </a:r>
            <a:endParaRPr lang="zh-CN" altLang="zh-CN" sz="2000" b="1" dirty="0"/>
          </a:p>
          <a:p>
            <a:pPr marL="0" indent="0">
              <a:buNone/>
            </a:pPr>
            <a:r>
              <a:rPr lang="en-US" altLang="zh-CN" sz="2000" b="1" dirty="0"/>
              <a:t>    pa-&gt;</a:t>
            </a:r>
            <a:r>
              <a:rPr lang="en-US" altLang="zh-CN" sz="2000" b="1" dirty="0" err="1"/>
              <a:t>setHour</a:t>
            </a:r>
            <a:r>
              <a:rPr lang="en-US" altLang="zh-CN" sz="2000" b="1" dirty="0"/>
              <a:t>(10);</a:t>
            </a:r>
            <a:endParaRPr lang="zh-CN" altLang="zh-CN" sz="2000" b="1" dirty="0"/>
          </a:p>
          <a:p>
            <a:pPr marL="0" indent="0">
              <a:buNone/>
            </a:pPr>
            <a:r>
              <a:rPr lang="en-US" altLang="zh-CN" sz="2000" b="1" dirty="0"/>
              <a:t>    pa-&gt;</a:t>
            </a:r>
            <a:r>
              <a:rPr lang="en-US" altLang="zh-CN" sz="2000" b="1" dirty="0" err="1"/>
              <a:t>setMinute</a:t>
            </a:r>
            <a:r>
              <a:rPr lang="en-US" altLang="zh-CN" sz="2000" b="1" dirty="0"/>
              <a:t>(23);</a:t>
            </a:r>
            <a:endParaRPr lang="zh-CN" altLang="zh-CN" sz="2000" b="1" dirty="0"/>
          </a:p>
          <a:p>
            <a:pPr marL="0" indent="0">
              <a:buNone/>
            </a:pPr>
            <a:r>
              <a:rPr lang="en-US" altLang="zh-CN" sz="2000" b="1" dirty="0"/>
              <a:t>    pa-&gt;</a:t>
            </a:r>
            <a:r>
              <a:rPr lang="en-US" altLang="zh-CN" sz="2000" b="1" dirty="0" err="1"/>
              <a:t>setSecond</a:t>
            </a:r>
            <a:r>
              <a:rPr lang="en-US" altLang="zh-CN" sz="2000" b="1" dirty="0"/>
              <a:t>(34);</a:t>
            </a:r>
            <a:endParaRPr lang="zh-CN" altLang="zh-CN" sz="2000" b="1" dirty="0"/>
          </a:p>
          <a:p>
            <a:pPr marL="0" indent="0">
              <a:buNone/>
            </a:pPr>
            <a:r>
              <a:rPr lang="en-US" altLang="zh-CN" sz="2000" b="1" dirty="0"/>
              <a:t>    </a:t>
            </a:r>
            <a:r>
              <a:rPr lang="en-US" altLang="zh-CN" sz="2000" b="1" dirty="0" err="1"/>
              <a:t>pb</a:t>
            </a:r>
            <a:r>
              <a:rPr lang="en-US" altLang="zh-CN" sz="2000" b="1" dirty="0"/>
              <a:t>=pa;</a:t>
            </a:r>
            <a:endParaRPr lang="zh-CN" altLang="zh-CN" sz="2000" b="1" dirty="0"/>
          </a:p>
          <a:p>
            <a:pPr marL="0" indent="0">
              <a:buNone/>
            </a:pPr>
            <a:r>
              <a:rPr lang="en-US" altLang="zh-CN" sz="2000" b="1" dirty="0"/>
              <a:t>    pa-&gt;</a:t>
            </a:r>
            <a:r>
              <a:rPr lang="en-US" altLang="zh-CN" sz="2000" b="1" dirty="0" err="1"/>
              <a:t>dispTime</a:t>
            </a:r>
            <a:r>
              <a:rPr lang="en-US" altLang="zh-CN" sz="2000" b="1" dirty="0"/>
              <a:t>();</a:t>
            </a:r>
            <a:endParaRPr lang="zh-CN" altLang="zh-CN" sz="2000" b="1" dirty="0"/>
          </a:p>
          <a:p>
            <a:pPr marL="0" indent="0">
              <a:buNone/>
            </a:pPr>
            <a:r>
              <a:rPr lang="en-US" altLang="zh-CN" sz="2000" b="1" dirty="0"/>
              <a:t>    </a:t>
            </a:r>
            <a:r>
              <a:rPr lang="en-US" altLang="zh-CN" sz="2000" b="1" dirty="0" err="1"/>
              <a:t>pb</a:t>
            </a:r>
            <a:r>
              <a:rPr lang="en-US" altLang="zh-CN" sz="2000" b="1" dirty="0"/>
              <a:t>-&gt;</a:t>
            </a:r>
            <a:r>
              <a:rPr lang="en-US" altLang="zh-CN" sz="2000" b="1" dirty="0" err="1"/>
              <a:t>dispTime</a:t>
            </a:r>
            <a:r>
              <a:rPr lang="en-US" altLang="zh-CN" sz="2000" b="1" dirty="0"/>
              <a:t>();</a:t>
            </a:r>
            <a:endParaRPr lang="zh-CN" altLang="zh-CN" sz="2000" b="1" dirty="0"/>
          </a:p>
          <a:p>
            <a:pPr marL="0" indent="0">
              <a:buNone/>
            </a:pPr>
            <a:r>
              <a:rPr lang="en-US" altLang="zh-CN" sz="2000" b="1" dirty="0"/>
              <a:t>    </a:t>
            </a:r>
            <a:r>
              <a:rPr lang="en-US" altLang="zh-CN" sz="2000" b="1" dirty="0" err="1"/>
              <a:t>aClock.dispTime</a:t>
            </a:r>
            <a:r>
              <a:rPr lang="en-US" altLang="zh-CN" sz="2000" b="1" dirty="0"/>
              <a:t>();</a:t>
            </a:r>
            <a:endParaRPr lang="zh-CN" altLang="zh-CN" sz="2000" b="1" dirty="0"/>
          </a:p>
          <a:p>
            <a:pPr marL="0" indent="0">
              <a:buNone/>
            </a:pPr>
            <a:r>
              <a:rPr lang="en-US" altLang="zh-CN" sz="2000" b="1" dirty="0"/>
              <a:t>    </a:t>
            </a:r>
            <a:r>
              <a:rPr lang="en-US" altLang="zh-CN" sz="2000" b="1" dirty="0" err="1"/>
              <a:t>bClock.dispTime</a:t>
            </a:r>
            <a:r>
              <a:rPr lang="en-US" altLang="zh-CN" sz="2000" b="1" dirty="0"/>
              <a:t>();</a:t>
            </a:r>
            <a:endParaRPr lang="zh-CN" altLang="zh-CN" sz="2000" b="1" dirty="0"/>
          </a:p>
          <a:p>
            <a:pPr marL="0" indent="0">
              <a:buNone/>
            </a:pPr>
            <a:r>
              <a:rPr lang="en-US" altLang="zh-CN" sz="2000" b="1" dirty="0"/>
              <a:t>}</a:t>
            </a:r>
          </a:p>
        </p:txBody>
      </p:sp>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smtClean="0">
                <a:solidFill>
                  <a:srgbClr val="C00000"/>
                </a:solidFill>
              </a:rPr>
              <a:t>3.5  </a:t>
            </a:r>
            <a:r>
              <a:rPr lang="zh-CN" altLang="en-US" sz="3600" b="1" kern="1200" dirty="0">
                <a:solidFill>
                  <a:srgbClr val="C00000"/>
                </a:solidFill>
              </a:rPr>
              <a:t>对象</a:t>
            </a:r>
          </a:p>
        </p:txBody>
      </p:sp>
    </p:spTree>
    <p:extLst>
      <p:ext uri="{BB962C8B-B14F-4D97-AF65-F5344CB8AC3E}">
        <p14:creationId xmlns:p14="http://schemas.microsoft.com/office/powerpoint/2010/main" val="7940442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11560" y="188640"/>
            <a:ext cx="7772400" cy="64837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 </a:t>
            </a:r>
            <a:r>
              <a:rPr lang="zh-CN" altLang="en-US" sz="3600" b="1" kern="1200" dirty="0">
                <a:solidFill>
                  <a:srgbClr val="C00000"/>
                </a:solidFill>
              </a:rPr>
              <a:t>构造函数设计</a:t>
            </a:r>
          </a:p>
        </p:txBody>
      </p:sp>
      <p:sp>
        <p:nvSpPr>
          <p:cNvPr id="29699" name="Rectangle 3"/>
          <p:cNvSpPr>
            <a:spLocks noGrp="1" noChangeArrowheads="1"/>
          </p:cNvSpPr>
          <p:nvPr>
            <p:ph type="body" idx="1"/>
          </p:nvPr>
        </p:nvSpPr>
        <p:spPr>
          <a:xfrm>
            <a:off x="141276" y="1124744"/>
            <a:ext cx="8712968" cy="4608512"/>
          </a:xfrm>
        </p:spPr>
        <p:txBody>
          <a:bodyPr/>
          <a:lstStyle/>
          <a:p>
            <a:pPr marL="0" indent="0" eaLnBrk="1" hangingPunct="1">
              <a:buNone/>
            </a:pPr>
            <a:r>
              <a:rPr lang="en-US" altLang="zh-CN" sz="2400" b="1" dirty="0" smtClean="0">
                <a:solidFill>
                  <a:srgbClr val="0000CC"/>
                </a:solidFill>
              </a:rPr>
              <a:t>1. </a:t>
            </a:r>
            <a:r>
              <a:rPr lang="zh-CN" altLang="en-US" sz="2400" b="1" dirty="0" smtClean="0">
                <a:solidFill>
                  <a:srgbClr val="0000CC"/>
                </a:solidFill>
              </a:rPr>
              <a:t>构造</a:t>
            </a:r>
            <a:r>
              <a:rPr lang="zh-CN" altLang="en-US" sz="2400" b="1" dirty="0">
                <a:solidFill>
                  <a:srgbClr val="0000CC"/>
                </a:solidFill>
              </a:rPr>
              <a:t>函数和析构函数与类的关系</a:t>
            </a:r>
            <a:endParaRPr lang="en-US" altLang="zh-CN" sz="2400" b="1" dirty="0">
              <a:solidFill>
                <a:srgbClr val="0000CC"/>
              </a:solidFill>
            </a:endParaRPr>
          </a:p>
          <a:p>
            <a:pPr lvl="1" eaLnBrk="1" hangingPunct="1"/>
            <a:r>
              <a:rPr lang="zh-CN" altLang="en-US" sz="2200" b="1" dirty="0">
                <a:solidFill>
                  <a:srgbClr val="FF0000"/>
                </a:solidFill>
              </a:rPr>
              <a:t>构造函数与析构函数</a:t>
            </a:r>
            <a:r>
              <a:rPr lang="zh-CN" altLang="en-US" sz="2200" b="1" dirty="0"/>
              <a:t>是设计类时必须考虑和设计的两个极其特殊的函数，它们由系统自动执行，在程序中不可显示地调用它们</a:t>
            </a:r>
            <a:r>
              <a:rPr lang="zh-CN" altLang="en-US" sz="2200" b="1" dirty="0" smtClean="0"/>
              <a:t>。</a:t>
            </a:r>
            <a:endParaRPr lang="en-US" altLang="zh-CN" sz="2200" b="1" dirty="0" smtClean="0"/>
          </a:p>
          <a:p>
            <a:pPr lvl="1" eaLnBrk="1" hangingPunct="1"/>
            <a:r>
              <a:rPr lang="zh-CN" altLang="en-US" sz="2200" b="1" dirty="0" smtClean="0"/>
              <a:t>构造</a:t>
            </a:r>
            <a:r>
              <a:rPr lang="zh-CN" altLang="en-US" sz="2200" b="1" dirty="0"/>
              <a:t>函数的主要作用是用于建立对象时</a:t>
            </a:r>
            <a:r>
              <a:rPr lang="zh-CN" altLang="en-US" sz="2200" b="1" dirty="0" smtClean="0"/>
              <a:t>对数据</a:t>
            </a:r>
            <a:r>
              <a:rPr lang="zh-CN" altLang="en-US" sz="2200" b="1" dirty="0"/>
              <a:t>成员进行初始化；而析构函数主要用于对象生命期结束时回收对象。</a:t>
            </a:r>
            <a:endParaRPr lang="en-US" altLang="zh-CN" sz="2200" b="1" dirty="0"/>
          </a:p>
          <a:p>
            <a:pPr marL="0" indent="0" eaLnBrk="1" hangingPunct="1">
              <a:buNone/>
            </a:pPr>
            <a:r>
              <a:rPr lang="en-US" altLang="zh-CN" sz="2400" b="1" dirty="0" smtClean="0">
                <a:solidFill>
                  <a:srgbClr val="0000CC"/>
                </a:solidFill>
              </a:rPr>
              <a:t>2. </a:t>
            </a:r>
            <a:r>
              <a:rPr lang="zh-CN" altLang="en-US" sz="2400" b="1" dirty="0" smtClean="0">
                <a:solidFill>
                  <a:srgbClr val="0000CC"/>
                </a:solidFill>
              </a:rPr>
              <a:t>设计</a:t>
            </a:r>
            <a:r>
              <a:rPr lang="zh-CN" altLang="en-US" sz="2400" b="1" dirty="0">
                <a:solidFill>
                  <a:srgbClr val="0000CC"/>
                </a:solidFill>
              </a:rPr>
              <a:t>类时应当考虑的重要函数</a:t>
            </a:r>
            <a:endParaRPr lang="en-US" altLang="zh-CN" sz="2400" b="1" dirty="0">
              <a:solidFill>
                <a:srgbClr val="0000CC"/>
              </a:solidFill>
            </a:endParaRPr>
          </a:p>
          <a:p>
            <a:pPr lvl="1" indent="-342900" eaLnBrk="1" hangingPunct="1"/>
            <a:r>
              <a:rPr lang="zh-CN" altLang="zh-CN" sz="2200" b="1" dirty="0"/>
              <a:t>从程序设计的角度出发，在设计类时还应当考虑对象定义时数据成员的初始化，对象之间的复制、赋值、移动和销毁等</a:t>
            </a:r>
            <a:r>
              <a:rPr lang="zh-CN" altLang="zh-CN" sz="2200" b="1" dirty="0" smtClean="0"/>
              <a:t>问题</a:t>
            </a:r>
            <a:r>
              <a:rPr lang="zh-CN" altLang="en-US" sz="2200" b="1" dirty="0" smtClean="0"/>
              <a:t>。</a:t>
            </a:r>
            <a:endParaRPr lang="en-US" altLang="zh-CN" sz="2200" b="1" dirty="0"/>
          </a:p>
          <a:p>
            <a:pPr lvl="1" indent="-342900" eaLnBrk="1" hangingPunct="1"/>
            <a:r>
              <a:rPr lang="zh-CN" altLang="zh-CN" sz="2200" b="1" dirty="0" smtClean="0"/>
              <a:t>这些</a:t>
            </a:r>
            <a:r>
              <a:rPr lang="zh-CN" altLang="zh-CN" sz="2200" b="1" dirty="0"/>
              <a:t>是通过构造函数、拷贝构造函数、拷贝赋值运算符、移动构造函数、移动赋值运算符和析构函数来实现的。</a:t>
            </a:r>
            <a:endParaRPr lang="zh-CN" altLang="en-US" sz="2200" b="1" dirty="0"/>
          </a:p>
        </p:txBody>
      </p:sp>
    </p:spTree>
    <p:extLst>
      <p:ext uri="{BB962C8B-B14F-4D97-AF65-F5344CB8AC3E}">
        <p14:creationId xmlns:p14="http://schemas.microsoft.com/office/powerpoint/2010/main" val="59499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699">
                                            <p:txEl>
                                              <p:pRg st="4" end="4"/>
                                            </p:txEl>
                                          </p:spTgt>
                                        </p:tgtEl>
                                        <p:attrNameLst>
                                          <p:attrName>style.visibility</p:attrName>
                                        </p:attrNameLst>
                                      </p:cBhvr>
                                      <p:to>
                                        <p:strVal val="visible"/>
                                      </p:to>
                                    </p:set>
                                    <p:anim calcmode="lin" valueType="num">
                                      <p:cBhvr additive="base">
                                        <p:cTn id="31"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699">
                                            <p:txEl>
                                              <p:pRg st="5" end="5"/>
                                            </p:txEl>
                                          </p:spTgt>
                                        </p:tgtEl>
                                        <p:attrNameLst>
                                          <p:attrName>style.visibility</p:attrName>
                                        </p:attrNameLst>
                                      </p:cBhvr>
                                      <p:to>
                                        <p:strVal val="visible"/>
                                      </p:to>
                                    </p:set>
                                    <p:anim calcmode="lin" valueType="num">
                                      <p:cBhvr additive="base">
                                        <p:cTn id="37"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64569" y="116632"/>
            <a:ext cx="7772400" cy="8367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3.6.1 </a:t>
            </a:r>
            <a:r>
              <a:rPr lang="zh-CN" altLang="en-US" sz="3600" b="1" kern="1200" dirty="0">
                <a:solidFill>
                  <a:srgbClr val="C00000"/>
                </a:solidFill>
              </a:rPr>
              <a:t>构造函数和类内初始值</a:t>
            </a:r>
          </a:p>
        </p:txBody>
      </p:sp>
      <p:sp>
        <p:nvSpPr>
          <p:cNvPr id="30723" name="Rectangle 3"/>
          <p:cNvSpPr>
            <a:spLocks noGrp="1" noChangeArrowheads="1"/>
          </p:cNvSpPr>
          <p:nvPr>
            <p:ph type="body" idx="1"/>
          </p:nvPr>
        </p:nvSpPr>
        <p:spPr>
          <a:xfrm>
            <a:off x="483433" y="1124744"/>
            <a:ext cx="8134672" cy="5328592"/>
          </a:xfrm>
        </p:spPr>
        <p:txBody>
          <a:bodyPr/>
          <a:lstStyle/>
          <a:p>
            <a:pPr eaLnBrk="1" hangingPunct="1">
              <a:buFontTx/>
              <a:buNone/>
            </a:pPr>
            <a:r>
              <a:rPr lang="en-US" altLang="zh-CN" sz="2400" b="1" dirty="0" smtClean="0">
                <a:solidFill>
                  <a:srgbClr val="0000CC"/>
                </a:solidFill>
              </a:rPr>
              <a:t>1. </a:t>
            </a:r>
            <a:r>
              <a:rPr lang="zh-CN" altLang="en-US" sz="2400" b="1" dirty="0" smtClean="0">
                <a:solidFill>
                  <a:srgbClr val="0000CC"/>
                </a:solidFill>
              </a:rPr>
              <a:t>构造</a:t>
            </a:r>
            <a:r>
              <a:rPr lang="zh-CN" altLang="en-US" sz="2400" b="1" dirty="0">
                <a:solidFill>
                  <a:srgbClr val="0000CC"/>
                </a:solidFill>
              </a:rPr>
              <a:t>函数和类内初始值的概念</a:t>
            </a:r>
          </a:p>
          <a:p>
            <a:pPr eaLnBrk="1" hangingPunct="1"/>
            <a:r>
              <a:rPr lang="zh-CN" altLang="en-US" sz="2400" b="1" dirty="0">
                <a:solidFill>
                  <a:srgbClr val="FF0000"/>
                </a:solidFill>
              </a:rPr>
              <a:t>构造函数（</a:t>
            </a:r>
            <a:r>
              <a:rPr lang="en-US" altLang="zh-CN" sz="2400" b="1" dirty="0">
                <a:solidFill>
                  <a:srgbClr val="FF0000"/>
                </a:solidFill>
              </a:rPr>
              <a:t>constructor</a:t>
            </a:r>
            <a:r>
              <a:rPr lang="zh-CN" altLang="en-US" sz="2400" b="1" dirty="0">
                <a:solidFill>
                  <a:srgbClr val="FF0000"/>
                </a:solidFill>
              </a:rPr>
              <a:t>）</a:t>
            </a:r>
            <a:endParaRPr lang="en-US" altLang="zh-CN" sz="2400" b="1" dirty="0">
              <a:solidFill>
                <a:srgbClr val="FF0000"/>
              </a:solidFill>
            </a:endParaRPr>
          </a:p>
          <a:p>
            <a:pPr lvl="1" eaLnBrk="1" hangingPunct="1"/>
            <a:r>
              <a:rPr lang="zh-CN" altLang="en-US" sz="2000" b="1" dirty="0"/>
              <a:t>与类同名的特殊成员函数，主要用来初始化对象的数据成员。</a:t>
            </a:r>
            <a:endParaRPr lang="en-US" altLang="zh-CN" sz="2000" b="1" dirty="0"/>
          </a:p>
          <a:p>
            <a:pPr eaLnBrk="1" hangingPunct="1"/>
            <a:r>
              <a:rPr lang="zh-CN" altLang="zh-CN" sz="2400" b="1" dirty="0">
                <a:solidFill>
                  <a:srgbClr val="FF0000"/>
                </a:solidFill>
              </a:rPr>
              <a:t>类内初始值</a:t>
            </a:r>
            <a:endParaRPr lang="en-US" altLang="zh-CN" sz="2400" b="1" dirty="0">
              <a:solidFill>
                <a:srgbClr val="FF0000"/>
              </a:solidFill>
            </a:endParaRPr>
          </a:p>
          <a:p>
            <a:pPr lvl="1" eaLnBrk="1" hangingPunct="1"/>
            <a:r>
              <a:rPr lang="zh-CN" altLang="zh-CN" sz="2000" b="1" dirty="0"/>
              <a:t>指在类声明时，为数据成员指定的</a:t>
            </a:r>
            <a:r>
              <a:rPr lang="zh-CN" altLang="zh-CN" sz="2000" b="1" dirty="0" smtClean="0"/>
              <a:t>初始值</a:t>
            </a:r>
            <a:r>
              <a:rPr lang="zh-CN" altLang="en-US" sz="2000" b="1" dirty="0" smtClean="0"/>
              <a:t>。</a:t>
            </a:r>
            <a:r>
              <a:rPr lang="en-US" altLang="zh-CN" sz="2000" b="1" dirty="0" smtClean="0"/>
              <a:t>(C</a:t>
            </a:r>
            <a:r>
              <a:rPr lang="en-US" altLang="zh-CN" sz="2000" b="1" dirty="0"/>
              <a:t>++</a:t>
            </a:r>
            <a:r>
              <a:rPr lang="en-US" altLang="zh-CN" sz="2000" b="1" dirty="0" smtClean="0"/>
              <a:t>11)</a:t>
            </a:r>
            <a:endParaRPr lang="en-US" altLang="zh-CN" sz="2000" b="1" dirty="0"/>
          </a:p>
          <a:p>
            <a:pPr lvl="1" eaLnBrk="1" hangingPunct="1"/>
            <a:r>
              <a:rPr lang="zh-CN" altLang="zh-CN" sz="2000" b="1" dirty="0"/>
              <a:t>以前的标准禁止在类声明数据成员时指定初值。</a:t>
            </a:r>
            <a:endParaRPr lang="en-US" altLang="zh-CN" sz="2000" b="1" dirty="0"/>
          </a:p>
          <a:p>
            <a:pPr eaLnBrk="1" hangingPunct="1"/>
            <a:r>
              <a:rPr lang="zh-CN" altLang="en-US" sz="2400" b="1" dirty="0">
                <a:solidFill>
                  <a:srgbClr val="FF0000"/>
                </a:solidFill>
              </a:rPr>
              <a:t>在类中的定义形式如下</a:t>
            </a:r>
            <a:endParaRPr lang="en-US" altLang="zh-CN" sz="2400" b="1" dirty="0">
              <a:solidFill>
                <a:srgbClr val="FF0000"/>
              </a:solidFill>
            </a:endParaRPr>
          </a:p>
          <a:p>
            <a:pPr marL="800100" lvl="2" indent="0">
              <a:buNone/>
            </a:pPr>
            <a:r>
              <a:rPr lang="en-US" altLang="zh-CN" sz="2000" b="1" dirty="0"/>
              <a:t>class X{</a:t>
            </a:r>
            <a:endParaRPr lang="zh-CN" altLang="zh-CN" sz="2000" b="1" dirty="0"/>
          </a:p>
          <a:p>
            <a:pPr marL="800100" lvl="2" indent="0">
              <a:buNone/>
            </a:pPr>
            <a:r>
              <a:rPr lang="en-US" altLang="zh-CN" sz="2000" b="1" dirty="0"/>
              <a:t>   </a:t>
            </a:r>
            <a:r>
              <a:rPr lang="zh-CN" altLang="zh-CN" sz="2000" b="1" dirty="0"/>
              <a:t>……</a:t>
            </a:r>
          </a:p>
          <a:p>
            <a:pPr marL="800100" lvl="2" indent="0">
              <a:buNone/>
            </a:pPr>
            <a:r>
              <a:rPr lang="en-US" altLang="zh-CN" sz="2000" b="1" dirty="0"/>
              <a:t>   X(</a:t>
            </a:r>
            <a:r>
              <a:rPr lang="zh-CN" altLang="zh-CN" sz="2000" b="1" dirty="0"/>
              <a:t>…</a:t>
            </a:r>
            <a:r>
              <a:rPr lang="en-US" altLang="zh-CN" sz="2000" b="1" dirty="0"/>
              <a:t>);                                           //</a:t>
            </a:r>
            <a:r>
              <a:rPr lang="zh-CN" altLang="zh-CN" sz="2000" b="1" dirty="0"/>
              <a:t>构造函数</a:t>
            </a:r>
          </a:p>
          <a:p>
            <a:pPr marL="800100" lvl="2" indent="0">
              <a:buNone/>
            </a:pPr>
            <a:r>
              <a:rPr lang="en-US" altLang="zh-CN" sz="2000" b="1" dirty="0"/>
              <a:t>   T m=a;                                        //</a:t>
            </a:r>
            <a:r>
              <a:rPr lang="zh-CN" altLang="zh-CN" sz="2000" b="1" dirty="0"/>
              <a:t>类内</a:t>
            </a:r>
            <a:r>
              <a:rPr lang="zh-CN" altLang="zh-CN" sz="2000" b="1" dirty="0" smtClean="0"/>
              <a:t>初始值</a:t>
            </a:r>
            <a:r>
              <a:rPr lang="en-US" altLang="zh-CN" sz="2000" b="1" dirty="0"/>
              <a:t>(</a:t>
            </a:r>
            <a:r>
              <a:rPr lang="en-US" altLang="zh-CN" sz="2000" b="1" dirty="0" smtClean="0"/>
              <a:t>C++11)</a:t>
            </a:r>
            <a:endParaRPr lang="zh-CN" altLang="zh-CN" sz="2000" b="1" dirty="0"/>
          </a:p>
          <a:p>
            <a:pPr marL="800100" lvl="2" indent="0">
              <a:buNone/>
            </a:pPr>
            <a:r>
              <a:rPr lang="en-US" altLang="zh-CN" sz="2000" b="1" dirty="0"/>
              <a:t>   </a:t>
            </a:r>
            <a:r>
              <a:rPr lang="zh-CN" altLang="zh-CN" sz="2000" b="1" dirty="0"/>
              <a:t>……</a:t>
            </a:r>
          </a:p>
          <a:p>
            <a:pPr marL="800100" lvl="2" indent="0">
              <a:buNone/>
            </a:pPr>
            <a:r>
              <a:rPr lang="en-US" altLang="zh-CN" sz="2000" b="1" dirty="0"/>
              <a:t>}</a:t>
            </a:r>
            <a:endParaRPr lang="zh-CN" altLang="zh-CN" sz="2000" b="1" dirty="0"/>
          </a:p>
          <a:p>
            <a:pPr eaLnBrk="1" hangingPunct="1"/>
            <a:endParaRPr lang="zh-CN" altLang="en-US" sz="2400" b="1" dirty="0">
              <a:solidFill>
                <a:srgbClr val="FF0000"/>
              </a:solidFill>
            </a:endParaRPr>
          </a:p>
        </p:txBody>
      </p:sp>
    </p:spTree>
    <p:extLst>
      <p:ext uri="{BB962C8B-B14F-4D97-AF65-F5344CB8AC3E}">
        <p14:creationId xmlns:p14="http://schemas.microsoft.com/office/powerpoint/2010/main" val="51814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4" end="4"/>
                                            </p:txEl>
                                          </p:spTgt>
                                        </p:tgtEl>
                                        <p:attrNameLst>
                                          <p:attrName>style.visibility</p:attrName>
                                        </p:attrNameLst>
                                      </p:cBhvr>
                                      <p:to>
                                        <p:strVal val="visible"/>
                                      </p:to>
                                    </p:set>
                                    <p:anim calcmode="lin" valueType="num">
                                      <p:cBhvr additive="base">
                                        <p:cTn id="13"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anim calcmode="lin" valueType="num">
                                      <p:cBhvr additive="base">
                                        <p:cTn id="19"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3">
                                            <p:txEl>
                                              <p:pRg st="6" end="6"/>
                                            </p:txEl>
                                          </p:spTgt>
                                        </p:tgtEl>
                                        <p:attrNameLst>
                                          <p:attrName>style.visibility</p:attrName>
                                        </p:attrNameLst>
                                      </p:cBhvr>
                                      <p:to>
                                        <p:strVal val="visible"/>
                                      </p:to>
                                    </p:set>
                                    <p:anim calcmode="lin" valueType="num">
                                      <p:cBhvr additive="base">
                                        <p:cTn id="25"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23">
                                            <p:txEl>
                                              <p:pRg st="7" end="7"/>
                                            </p:txEl>
                                          </p:spTgt>
                                        </p:tgtEl>
                                        <p:attrNameLst>
                                          <p:attrName>style.visibility</p:attrName>
                                        </p:attrNameLst>
                                      </p:cBhvr>
                                      <p:to>
                                        <p:strVal val="visible"/>
                                      </p:to>
                                    </p:set>
                                    <p:anim calcmode="lin" valueType="num">
                                      <p:cBhvr additive="base">
                                        <p:cTn id="29" dur="5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2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23">
                                            <p:txEl>
                                              <p:pRg st="8" end="8"/>
                                            </p:txEl>
                                          </p:spTgt>
                                        </p:tgtEl>
                                        <p:attrNameLst>
                                          <p:attrName>style.visibility</p:attrName>
                                        </p:attrNameLst>
                                      </p:cBhvr>
                                      <p:to>
                                        <p:strVal val="visible"/>
                                      </p:to>
                                    </p:set>
                                    <p:anim calcmode="lin" valueType="num">
                                      <p:cBhvr additive="base">
                                        <p:cTn id="33" dur="5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2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723">
                                            <p:txEl>
                                              <p:pRg st="9" end="9"/>
                                            </p:txEl>
                                          </p:spTgt>
                                        </p:tgtEl>
                                        <p:attrNameLst>
                                          <p:attrName>style.visibility</p:attrName>
                                        </p:attrNameLst>
                                      </p:cBhvr>
                                      <p:to>
                                        <p:strVal val="visible"/>
                                      </p:to>
                                    </p:set>
                                    <p:anim calcmode="lin" valueType="num">
                                      <p:cBhvr additive="base">
                                        <p:cTn id="37" dur="500" fill="hold"/>
                                        <p:tgtEl>
                                          <p:spTgt spid="3072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2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 calcmode="lin" valueType="num">
                                      <p:cBhvr additive="base">
                                        <p:cTn id="41" dur="500" fill="hold"/>
                                        <p:tgtEl>
                                          <p:spTgt spid="3072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72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23">
                                            <p:txEl>
                                              <p:pRg st="11" end="11"/>
                                            </p:txEl>
                                          </p:spTgt>
                                        </p:tgtEl>
                                        <p:attrNameLst>
                                          <p:attrName>style.visibility</p:attrName>
                                        </p:attrNameLst>
                                      </p:cBhvr>
                                      <p:to>
                                        <p:strVal val="visible"/>
                                      </p:to>
                                    </p:set>
                                    <p:anim calcmode="lin" valueType="num">
                                      <p:cBhvr additive="base">
                                        <p:cTn id="45" dur="500" fill="hold"/>
                                        <p:tgtEl>
                                          <p:spTgt spid="3072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072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0723">
                                            <p:txEl>
                                              <p:pRg st="12" end="12"/>
                                            </p:txEl>
                                          </p:spTgt>
                                        </p:tgtEl>
                                        <p:attrNameLst>
                                          <p:attrName>style.visibility</p:attrName>
                                        </p:attrNameLst>
                                      </p:cBhvr>
                                      <p:to>
                                        <p:strVal val="visible"/>
                                      </p:to>
                                    </p:set>
                                    <p:anim calcmode="lin" valueType="num">
                                      <p:cBhvr additive="base">
                                        <p:cTn id="49" dur="500" fill="hold"/>
                                        <p:tgtEl>
                                          <p:spTgt spid="3072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72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6343" y="1124744"/>
            <a:ext cx="8811314" cy="4464496"/>
          </a:xfrm>
        </p:spPr>
        <p:txBody>
          <a:bodyPr/>
          <a:lstStyle/>
          <a:p>
            <a:pPr marL="0" indent="0">
              <a:buNone/>
            </a:pPr>
            <a:r>
              <a:rPr lang="en-US" altLang="zh-CN" sz="2400" b="1" dirty="0" smtClean="0">
                <a:solidFill>
                  <a:srgbClr val="0000CC"/>
                </a:solidFill>
              </a:rPr>
              <a:t>5. </a:t>
            </a:r>
            <a:r>
              <a:rPr lang="zh-CN" altLang="zh-CN" sz="2400" b="1" dirty="0" smtClean="0">
                <a:solidFill>
                  <a:srgbClr val="0000CC"/>
                </a:solidFill>
              </a:rPr>
              <a:t>数据抽象</a:t>
            </a:r>
            <a:endParaRPr lang="en-US" altLang="zh-CN" sz="2400" b="1" dirty="0">
              <a:solidFill>
                <a:srgbClr val="0000CC"/>
              </a:solidFill>
            </a:endParaRPr>
          </a:p>
          <a:p>
            <a:pPr marL="800100" lvl="1" indent="-342900"/>
            <a:r>
              <a:rPr lang="zh-CN" altLang="en-US" sz="2200" b="1" dirty="0">
                <a:solidFill>
                  <a:srgbClr val="FF0000"/>
                </a:solidFill>
              </a:rPr>
              <a:t>数据抽象的概念</a:t>
            </a:r>
            <a:endParaRPr lang="en-US" altLang="zh-CN" sz="2200" b="1" dirty="0">
              <a:solidFill>
                <a:srgbClr val="FF0000"/>
              </a:solidFill>
            </a:endParaRPr>
          </a:p>
          <a:p>
            <a:pPr marL="857250" lvl="2" indent="0">
              <a:buNone/>
            </a:pPr>
            <a:r>
              <a:rPr lang="zh-CN" altLang="zh-CN" sz="2000" b="1" dirty="0"/>
              <a:t>面向对象程序设计方法采用以“数据为中心”的</a:t>
            </a:r>
            <a:r>
              <a:rPr lang="zh-CN" altLang="zh-CN" sz="2000" b="1" dirty="0" smtClean="0"/>
              <a:t>抽象方法</a:t>
            </a:r>
            <a:endParaRPr lang="en-US" altLang="zh-CN" sz="2000" b="1" dirty="0">
              <a:solidFill>
                <a:srgbClr val="0000CC"/>
              </a:solidFill>
            </a:endParaRPr>
          </a:p>
          <a:p>
            <a:pPr lvl="1"/>
            <a:r>
              <a:rPr lang="zh-CN" altLang="en-US" sz="2200" b="1" dirty="0">
                <a:solidFill>
                  <a:srgbClr val="FF0000"/>
                </a:solidFill>
              </a:rPr>
              <a:t>数据抽象的</a:t>
            </a:r>
            <a:r>
              <a:rPr lang="zh-CN" altLang="en-US" sz="2200" b="1" dirty="0" smtClean="0">
                <a:solidFill>
                  <a:srgbClr val="FF0000"/>
                </a:solidFill>
              </a:rPr>
              <a:t>方法</a:t>
            </a:r>
            <a:endParaRPr lang="en-US" altLang="zh-CN" sz="2200" b="1" dirty="0" smtClean="0">
              <a:solidFill>
                <a:srgbClr val="FF0000"/>
              </a:solidFill>
            </a:endParaRPr>
          </a:p>
          <a:p>
            <a:pPr marL="914400" lvl="2" indent="0">
              <a:buNone/>
            </a:pPr>
            <a:r>
              <a:rPr lang="zh-CN" altLang="en-US" sz="2000" b="1" dirty="0" smtClean="0"/>
              <a:t>有意</a:t>
            </a:r>
            <a:r>
              <a:rPr lang="zh-CN" altLang="zh-CN" sz="2000" b="1" dirty="0" smtClean="0"/>
              <a:t>忽略事物与当前问题域无关的、不重要的部分和具体细节，</a:t>
            </a:r>
            <a:r>
              <a:rPr lang="zh-CN" altLang="zh-CN" sz="2000" b="1" dirty="0" smtClean="0">
                <a:solidFill>
                  <a:srgbClr val="0000CC"/>
                </a:solidFill>
              </a:rPr>
              <a:t>抽取同类事物与当前所研究问题相关联的、共有的基本特征和行为，形成关于该事物的抽象数据类型</a:t>
            </a:r>
            <a:r>
              <a:rPr lang="zh-CN" altLang="en-US" sz="2000" b="1" dirty="0" smtClean="0">
                <a:solidFill>
                  <a:srgbClr val="0000CC"/>
                </a:solidFill>
              </a:rPr>
              <a:t>。</a:t>
            </a:r>
            <a:endParaRPr lang="en-US" altLang="zh-CN" sz="2000" b="1" dirty="0" smtClean="0"/>
          </a:p>
          <a:p>
            <a:pPr lvl="1"/>
            <a:r>
              <a:rPr lang="zh-CN" altLang="en-US" sz="2200" b="1" dirty="0" smtClean="0">
                <a:solidFill>
                  <a:srgbClr val="FF0000"/>
                </a:solidFill>
              </a:rPr>
              <a:t>数据抽象</a:t>
            </a:r>
            <a:r>
              <a:rPr lang="zh-CN" altLang="en-US" sz="2200" b="1" dirty="0">
                <a:solidFill>
                  <a:srgbClr val="FF0000"/>
                </a:solidFill>
              </a:rPr>
              <a:t>的结果</a:t>
            </a:r>
            <a:endParaRPr lang="en-US" altLang="zh-CN" sz="2200" b="1" dirty="0">
              <a:solidFill>
                <a:srgbClr val="FF0000"/>
              </a:solidFill>
            </a:endParaRPr>
          </a:p>
          <a:p>
            <a:pPr lvl="2"/>
            <a:r>
              <a:rPr lang="zh-CN" altLang="en-US" sz="2000" b="1" dirty="0"/>
              <a:t>形成了描述客观事物的</a:t>
            </a:r>
            <a:r>
              <a:rPr lang="en-US" altLang="zh-CN" sz="2000" b="1" dirty="0"/>
              <a:t>ADT</a:t>
            </a:r>
            <a:r>
              <a:rPr lang="zh-CN" altLang="en-US" sz="2000" b="1" dirty="0"/>
              <a:t>接口。</a:t>
            </a:r>
            <a:endParaRPr lang="en-US" altLang="zh-CN" sz="2000" b="1" dirty="0"/>
          </a:p>
          <a:p>
            <a:pPr lvl="2"/>
            <a:r>
              <a:rPr lang="en-US" altLang="zh-CN" sz="2000" b="1" dirty="0"/>
              <a:t>ADT</a:t>
            </a:r>
            <a:r>
              <a:rPr lang="zh-CN" altLang="en-US" sz="2000" b="1" dirty="0"/>
              <a:t>中用</a:t>
            </a:r>
            <a:r>
              <a:rPr lang="zh-CN" altLang="zh-CN" sz="2000" b="1" dirty="0"/>
              <a:t>数据表示事物的基本特征，称为</a:t>
            </a:r>
            <a:r>
              <a:rPr lang="zh-CN" altLang="zh-CN" sz="2000" b="1" dirty="0">
                <a:solidFill>
                  <a:srgbClr val="0000CC"/>
                </a:solidFill>
              </a:rPr>
              <a:t>数据成</a:t>
            </a:r>
            <a:r>
              <a:rPr lang="zh-CN" altLang="en-US" sz="2000" b="1" dirty="0">
                <a:solidFill>
                  <a:srgbClr val="0000CC"/>
                </a:solidFill>
              </a:rPr>
              <a:t>员；</a:t>
            </a:r>
            <a:r>
              <a:rPr lang="zh-CN" altLang="zh-CN" sz="2000" b="1" dirty="0"/>
              <a:t>用函数表示其行为，称为</a:t>
            </a:r>
            <a:r>
              <a:rPr lang="zh-CN" altLang="zh-CN" sz="2000" b="1" dirty="0">
                <a:solidFill>
                  <a:srgbClr val="0000CC"/>
                </a:solidFill>
              </a:rPr>
              <a:t>成员函数</a:t>
            </a:r>
            <a:r>
              <a:rPr lang="zh-CN" altLang="zh-CN" sz="2000" b="1" dirty="0" smtClean="0"/>
              <a:t>。</a:t>
            </a:r>
            <a:endParaRPr lang="zh-CN" altLang="zh-CN" sz="2000" b="1" dirty="0"/>
          </a:p>
        </p:txBody>
      </p:sp>
      <p:sp>
        <p:nvSpPr>
          <p:cNvPr id="4"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3.1.1 </a:t>
            </a:r>
            <a:r>
              <a:rPr lang="zh-CN" altLang="zh-CN" sz="3600" b="1" dirty="0">
                <a:solidFill>
                  <a:srgbClr val="C00000"/>
                </a:solidFill>
              </a:rPr>
              <a:t>抽象</a:t>
            </a:r>
            <a:endParaRPr lang="zh-CN" altLang="en-US" sz="3600" b="1" dirty="0">
              <a:solidFill>
                <a:srgbClr val="C00000"/>
              </a:solidFill>
            </a:endParaRPr>
          </a:p>
        </p:txBody>
      </p:sp>
    </p:spTree>
    <p:extLst>
      <p:ext uri="{BB962C8B-B14F-4D97-AF65-F5344CB8AC3E}">
        <p14:creationId xmlns:p14="http://schemas.microsoft.com/office/powerpoint/2010/main" val="141014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215516" y="1196752"/>
            <a:ext cx="8712968" cy="5040560"/>
          </a:xfrm>
        </p:spPr>
        <p:txBody>
          <a:bodyPr/>
          <a:lstStyle/>
          <a:p>
            <a:pPr eaLnBrk="1" hangingPunct="1">
              <a:buFontTx/>
              <a:buNone/>
            </a:pPr>
            <a:r>
              <a:rPr lang="en-US" altLang="zh-CN" sz="2400" b="1" dirty="0" smtClean="0">
                <a:solidFill>
                  <a:srgbClr val="0000CC"/>
                </a:solidFill>
              </a:rPr>
              <a:t>2. </a:t>
            </a:r>
            <a:r>
              <a:rPr lang="zh-CN" altLang="en-US" sz="2400" b="1" dirty="0" smtClean="0">
                <a:solidFill>
                  <a:srgbClr val="0000CC"/>
                </a:solidFill>
              </a:rPr>
              <a:t>构造</a:t>
            </a:r>
            <a:r>
              <a:rPr lang="zh-CN" altLang="en-US" sz="2400" b="1" dirty="0">
                <a:solidFill>
                  <a:srgbClr val="0000CC"/>
                </a:solidFill>
              </a:rPr>
              <a:t>函数的</a:t>
            </a:r>
            <a:r>
              <a:rPr lang="zh-CN" altLang="en-US" sz="2400" b="1" dirty="0" smtClean="0">
                <a:solidFill>
                  <a:srgbClr val="0000CC"/>
                </a:solidFill>
              </a:rPr>
              <a:t>特点</a:t>
            </a:r>
            <a:endParaRPr lang="en-US" altLang="zh-CN" sz="2400" b="1" dirty="0" smtClean="0">
              <a:solidFill>
                <a:srgbClr val="0000CC"/>
              </a:solidFill>
            </a:endParaRPr>
          </a:p>
          <a:p>
            <a:pPr eaLnBrk="1" hangingPunct="1">
              <a:buFontTx/>
              <a:buNone/>
            </a:pPr>
            <a:r>
              <a:rPr lang="en-US" altLang="zh-CN" sz="2200" b="1" dirty="0" smtClean="0"/>
              <a:t>	</a:t>
            </a:r>
            <a:r>
              <a:rPr lang="zh-CN" altLang="en-US" sz="2200" b="1" dirty="0" smtClean="0"/>
              <a:t>（</a:t>
            </a:r>
            <a:r>
              <a:rPr lang="en-US" altLang="zh-CN" sz="2200" b="1" dirty="0" smtClean="0"/>
              <a:t>1</a:t>
            </a:r>
            <a:r>
              <a:rPr lang="zh-CN" altLang="en-US" sz="2200" b="1" dirty="0" smtClean="0"/>
              <a:t>）</a:t>
            </a:r>
            <a:r>
              <a:rPr lang="zh-CN" altLang="zh-CN" sz="2200" b="1" dirty="0" smtClean="0"/>
              <a:t>构造</a:t>
            </a:r>
            <a:r>
              <a:rPr lang="zh-CN" altLang="zh-CN" sz="2200" b="1" dirty="0"/>
              <a:t>函数与类同名，并且没有返回类型</a:t>
            </a:r>
            <a:r>
              <a:rPr lang="zh-CN" altLang="zh-CN" sz="2200" b="1" dirty="0" smtClean="0"/>
              <a:t>；</a:t>
            </a:r>
            <a:endParaRPr lang="en-US" altLang="zh-CN" sz="2200" b="1" dirty="0" smtClean="0"/>
          </a:p>
          <a:p>
            <a:pPr eaLnBrk="1" hangingPunct="1">
              <a:buFontTx/>
              <a:buNone/>
            </a:pPr>
            <a:r>
              <a:rPr lang="en-US" altLang="zh-CN" sz="2200" b="1" dirty="0" smtClean="0"/>
              <a:t>	</a:t>
            </a:r>
            <a:r>
              <a:rPr lang="zh-CN" altLang="en-US" sz="2200" b="1" dirty="0" smtClean="0"/>
              <a:t>（</a:t>
            </a:r>
            <a:r>
              <a:rPr lang="en-US" altLang="zh-CN" sz="2200" b="1" dirty="0" smtClean="0"/>
              <a:t>2</a:t>
            </a:r>
            <a:r>
              <a:rPr lang="zh-CN" altLang="en-US" sz="2200" b="1" dirty="0" smtClean="0"/>
              <a:t>）</a:t>
            </a:r>
            <a:r>
              <a:rPr lang="zh-CN" altLang="zh-CN" sz="2200" b="1" dirty="0" smtClean="0"/>
              <a:t>构造</a:t>
            </a:r>
            <a:r>
              <a:rPr lang="zh-CN" altLang="zh-CN" sz="2200" b="1" dirty="0"/>
              <a:t>函数可以被重载</a:t>
            </a:r>
            <a:r>
              <a:rPr lang="zh-CN" altLang="zh-CN" sz="2200" b="1" dirty="0" smtClean="0"/>
              <a:t>；</a:t>
            </a:r>
            <a:endParaRPr lang="en-US" altLang="zh-CN" sz="2200" b="1" dirty="0" smtClean="0"/>
          </a:p>
          <a:p>
            <a:pPr eaLnBrk="1" hangingPunct="1">
              <a:buFontTx/>
              <a:buNone/>
            </a:pPr>
            <a:r>
              <a:rPr lang="en-US" altLang="zh-CN" sz="2200" b="1" dirty="0" smtClean="0"/>
              <a:t>	</a:t>
            </a:r>
            <a:r>
              <a:rPr lang="zh-CN" altLang="en-US" sz="2200" b="1" dirty="0" smtClean="0"/>
              <a:t>（</a:t>
            </a:r>
            <a:r>
              <a:rPr lang="en-US" altLang="zh-CN" sz="2200" b="1" dirty="0" smtClean="0"/>
              <a:t>3</a:t>
            </a:r>
            <a:r>
              <a:rPr lang="zh-CN" altLang="en-US" sz="2200" b="1" dirty="0" smtClean="0"/>
              <a:t>）</a:t>
            </a:r>
            <a:r>
              <a:rPr lang="zh-CN" altLang="zh-CN" sz="2200" b="1" dirty="0" smtClean="0"/>
              <a:t>构造</a:t>
            </a:r>
            <a:r>
              <a:rPr lang="zh-CN" altLang="zh-CN" sz="2200" b="1" dirty="0"/>
              <a:t>函数由系统自动调用，不允许在程序中显式</a:t>
            </a:r>
            <a:r>
              <a:rPr lang="zh-CN" altLang="zh-CN" sz="2200" b="1" dirty="0" smtClean="0"/>
              <a:t>调用</a:t>
            </a:r>
            <a:r>
              <a:rPr lang="zh-CN" altLang="en-US" sz="2200" b="1" dirty="0" smtClean="0"/>
              <a:t>；</a:t>
            </a:r>
            <a:endParaRPr lang="en-US" altLang="zh-CN" sz="2200" b="1" dirty="0" smtClean="0"/>
          </a:p>
          <a:p>
            <a:pPr eaLnBrk="1" hangingPunct="1">
              <a:buFontTx/>
              <a:buNone/>
            </a:pPr>
            <a:r>
              <a:rPr lang="en-US" altLang="zh-CN" sz="2200" b="1" dirty="0" smtClean="0"/>
              <a:t>	</a:t>
            </a:r>
            <a:r>
              <a:rPr lang="zh-CN" altLang="en-US" sz="2200" b="1" dirty="0" smtClean="0"/>
              <a:t>（</a:t>
            </a:r>
            <a:r>
              <a:rPr lang="en-US" altLang="zh-CN" sz="2200" b="1" dirty="0" smtClean="0"/>
              <a:t>4</a:t>
            </a:r>
            <a:r>
              <a:rPr lang="zh-CN" altLang="en-US" sz="2200" b="1" dirty="0" smtClean="0"/>
              <a:t>）</a:t>
            </a:r>
            <a:r>
              <a:rPr lang="zh-CN" altLang="zh-CN" sz="2200" b="1" dirty="0" smtClean="0"/>
              <a:t>构造函数不能被声明为</a:t>
            </a:r>
            <a:r>
              <a:rPr lang="en-US" altLang="zh-CN" sz="2200" b="1" dirty="0" err="1" smtClean="0"/>
              <a:t>const</a:t>
            </a:r>
            <a:r>
              <a:rPr lang="zh-CN" altLang="zh-CN" sz="2200" b="1" dirty="0" smtClean="0"/>
              <a:t>函数。</a:t>
            </a:r>
          </a:p>
          <a:p>
            <a:pPr eaLnBrk="1" hangingPunct="1">
              <a:buNone/>
            </a:pPr>
            <a:r>
              <a:rPr lang="en-US" altLang="zh-CN" sz="2400" b="1" dirty="0" smtClean="0">
                <a:solidFill>
                  <a:srgbClr val="0000CC"/>
                </a:solidFill>
              </a:rPr>
              <a:t>3. </a:t>
            </a:r>
            <a:r>
              <a:rPr lang="zh-CN" altLang="zh-CN" sz="2400" b="1" dirty="0" smtClean="0">
                <a:solidFill>
                  <a:srgbClr val="0000CC"/>
                </a:solidFill>
              </a:rPr>
              <a:t>类</a:t>
            </a:r>
            <a:r>
              <a:rPr lang="zh-CN" altLang="zh-CN" sz="2400" b="1" dirty="0">
                <a:solidFill>
                  <a:srgbClr val="0000CC"/>
                </a:solidFill>
              </a:rPr>
              <a:t>内初始值和构造函数的执行</a:t>
            </a:r>
            <a:r>
              <a:rPr lang="zh-CN" altLang="zh-CN" sz="2400" b="1" dirty="0" smtClean="0">
                <a:solidFill>
                  <a:srgbClr val="0000CC"/>
                </a:solidFill>
              </a:rPr>
              <a:t>时机</a:t>
            </a:r>
            <a:endParaRPr lang="en-US" altLang="zh-CN" sz="2400" b="1" dirty="0">
              <a:solidFill>
                <a:srgbClr val="0000CC"/>
              </a:solidFill>
            </a:endParaRPr>
          </a:p>
          <a:p>
            <a:pPr eaLnBrk="1" hangingPunct="1">
              <a:buNone/>
            </a:pPr>
            <a:r>
              <a:rPr lang="en-US" altLang="zh-CN" sz="2200" b="1" dirty="0"/>
              <a:t>	</a:t>
            </a:r>
            <a:r>
              <a:rPr lang="zh-CN" altLang="zh-CN" sz="2200" b="1" dirty="0" smtClean="0"/>
              <a:t>在</a:t>
            </a:r>
            <a:r>
              <a:rPr lang="zh-CN" altLang="zh-CN" sz="2200" b="1" dirty="0"/>
              <a:t>用类定义对象时，将按以下次序</a:t>
            </a:r>
            <a:r>
              <a:rPr lang="zh-CN" altLang="en-US" sz="2200" b="1" dirty="0"/>
              <a:t>依次</a:t>
            </a:r>
            <a:r>
              <a:rPr lang="zh-CN" altLang="zh-CN" sz="2200" b="1" dirty="0"/>
              <a:t>执行</a:t>
            </a:r>
            <a:r>
              <a:rPr lang="zh-CN" altLang="zh-CN" sz="2200" b="1" dirty="0" smtClean="0"/>
              <a:t>：</a:t>
            </a:r>
            <a:endParaRPr lang="en-US" altLang="zh-CN" sz="2200" b="1" dirty="0"/>
          </a:p>
          <a:p>
            <a:pPr marL="400050" lvl="1" indent="0">
              <a:buNone/>
            </a:pPr>
            <a:r>
              <a:rPr lang="zh-CN" altLang="en-US" sz="2200" b="1" dirty="0" smtClean="0"/>
              <a:t>（</a:t>
            </a:r>
            <a:r>
              <a:rPr lang="en-US" altLang="zh-CN" sz="2200" b="1" dirty="0" smtClean="0"/>
              <a:t>1</a:t>
            </a:r>
            <a:r>
              <a:rPr lang="zh-CN" altLang="en-US" sz="2200" b="1" dirty="0" smtClean="0"/>
              <a:t>）</a:t>
            </a:r>
            <a:r>
              <a:rPr lang="zh-CN" altLang="zh-CN" sz="2200" b="1" dirty="0" smtClean="0"/>
              <a:t>编译器</a:t>
            </a:r>
            <a:r>
              <a:rPr lang="zh-CN" altLang="zh-CN" sz="2200" b="1" dirty="0"/>
              <a:t>建立对象，为数据成员分配内存空间；</a:t>
            </a:r>
          </a:p>
          <a:p>
            <a:pPr marL="400050" lvl="1" indent="0">
              <a:buNone/>
            </a:pPr>
            <a:r>
              <a:rPr lang="zh-CN" altLang="en-US" sz="2200" b="1" dirty="0" smtClean="0"/>
              <a:t>（</a:t>
            </a:r>
            <a:r>
              <a:rPr lang="en-US" altLang="zh-CN" sz="2200" b="1" dirty="0" smtClean="0"/>
              <a:t>2</a:t>
            </a:r>
            <a:r>
              <a:rPr lang="zh-CN" altLang="en-US" sz="2200" b="1" dirty="0" smtClean="0"/>
              <a:t>）</a:t>
            </a:r>
            <a:r>
              <a:rPr lang="zh-CN" altLang="zh-CN" sz="2200" b="1" dirty="0" smtClean="0"/>
              <a:t>若</a:t>
            </a:r>
            <a:r>
              <a:rPr lang="zh-CN" altLang="zh-CN" sz="2200" b="1" dirty="0"/>
              <a:t>指定了数据成员的类内初始值，则用类内初始值初始化数据成员；</a:t>
            </a:r>
          </a:p>
          <a:p>
            <a:pPr marL="400050" lvl="1" indent="0">
              <a:buNone/>
            </a:pPr>
            <a:r>
              <a:rPr lang="zh-CN" altLang="en-US" sz="2200" b="1" dirty="0" smtClean="0"/>
              <a:t>（</a:t>
            </a:r>
            <a:r>
              <a:rPr lang="en-US" altLang="zh-CN" sz="2200" b="1" dirty="0" smtClean="0"/>
              <a:t>3</a:t>
            </a:r>
            <a:r>
              <a:rPr lang="zh-CN" altLang="en-US" sz="2200" b="1" dirty="0" smtClean="0"/>
              <a:t>）</a:t>
            </a:r>
            <a:r>
              <a:rPr lang="zh-CN" altLang="zh-CN" sz="2200" b="1" dirty="0" smtClean="0"/>
              <a:t>根据</a:t>
            </a:r>
            <a:r>
              <a:rPr lang="zh-CN" altLang="zh-CN" sz="2200" b="1" dirty="0"/>
              <a:t>定义对象时提供的参数匹配正确的构造函数，执行构造函数。</a:t>
            </a:r>
          </a:p>
          <a:p>
            <a:pPr eaLnBrk="1" hangingPunct="1"/>
            <a:endParaRPr lang="en-US" altLang="zh-CN" b="1" dirty="0"/>
          </a:p>
        </p:txBody>
      </p:sp>
      <p:sp>
        <p:nvSpPr>
          <p:cNvPr id="5"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3.6.1 </a:t>
            </a:r>
            <a:r>
              <a:rPr lang="zh-CN" altLang="en-US" sz="3600" b="1" kern="1200" dirty="0">
                <a:solidFill>
                  <a:srgbClr val="C00000"/>
                </a:solidFill>
              </a:rPr>
              <a:t>构造函数和类内初始值</a:t>
            </a:r>
          </a:p>
        </p:txBody>
      </p:sp>
    </p:spTree>
    <p:extLst>
      <p:ext uri="{BB962C8B-B14F-4D97-AF65-F5344CB8AC3E}">
        <p14:creationId xmlns:p14="http://schemas.microsoft.com/office/powerpoint/2010/main" val="9406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5" end="5"/>
                                            </p:txEl>
                                          </p:spTgt>
                                        </p:tgtEl>
                                        <p:attrNameLst>
                                          <p:attrName>style.visibility</p:attrName>
                                        </p:attrNameLst>
                                      </p:cBhvr>
                                      <p:to>
                                        <p:strVal val="visible"/>
                                      </p:to>
                                    </p:set>
                                    <p:anim calcmode="lin" valueType="num">
                                      <p:cBhvr additive="base">
                                        <p:cTn id="7"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6" end="6"/>
                                            </p:txEl>
                                          </p:spTgt>
                                        </p:tgtEl>
                                        <p:attrNameLst>
                                          <p:attrName>style.visibility</p:attrName>
                                        </p:attrNameLst>
                                      </p:cBhvr>
                                      <p:to>
                                        <p:strVal val="visible"/>
                                      </p:to>
                                    </p:set>
                                    <p:anim calcmode="lin" valueType="num">
                                      <p:cBhvr additive="base">
                                        <p:cTn id="13"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7" end="7"/>
                                            </p:txEl>
                                          </p:spTgt>
                                        </p:tgtEl>
                                        <p:attrNameLst>
                                          <p:attrName>style.visibility</p:attrName>
                                        </p:attrNameLst>
                                      </p:cBhvr>
                                      <p:to>
                                        <p:strVal val="visible"/>
                                      </p:to>
                                    </p:set>
                                    <p:anim calcmode="lin" valueType="num">
                                      <p:cBhvr additive="base">
                                        <p:cTn id="19" dur="5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771">
                                            <p:txEl>
                                              <p:pRg st="8" end="8"/>
                                            </p:txEl>
                                          </p:spTgt>
                                        </p:tgtEl>
                                        <p:attrNameLst>
                                          <p:attrName>style.visibility</p:attrName>
                                        </p:attrNameLst>
                                      </p:cBhvr>
                                      <p:to>
                                        <p:strVal val="visible"/>
                                      </p:to>
                                    </p:set>
                                    <p:anim calcmode="lin" valueType="num">
                                      <p:cBhvr additive="base">
                                        <p:cTn id="25" dur="5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771">
                                            <p:txEl>
                                              <p:pRg st="9" end="9"/>
                                            </p:txEl>
                                          </p:spTgt>
                                        </p:tgtEl>
                                        <p:attrNameLst>
                                          <p:attrName>style.visibility</p:attrName>
                                        </p:attrNameLst>
                                      </p:cBhvr>
                                      <p:to>
                                        <p:strVal val="visible"/>
                                      </p:to>
                                    </p:set>
                                    <p:anim calcmode="lin" valueType="num">
                                      <p:cBhvr additive="base">
                                        <p:cTn id="31" dur="500" fill="hold"/>
                                        <p:tgtEl>
                                          <p:spTgt spid="32771">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457200" y="1124744"/>
            <a:ext cx="7772400" cy="3816424"/>
          </a:xfrm>
        </p:spPr>
        <p:txBody>
          <a:bodyPr/>
          <a:lstStyle/>
          <a:p>
            <a:pPr eaLnBrk="1" hangingPunct="1">
              <a:lnSpc>
                <a:spcPct val="90000"/>
              </a:lnSpc>
              <a:buFontTx/>
              <a:buNone/>
            </a:pPr>
            <a:r>
              <a:rPr lang="en-US" altLang="zh-CN" sz="2400" b="1" dirty="0">
                <a:solidFill>
                  <a:srgbClr val="0000CC"/>
                </a:solidFill>
              </a:rPr>
              <a:t>4</a:t>
            </a:r>
            <a:r>
              <a:rPr lang="zh-CN" altLang="en-US" sz="2400" b="1" dirty="0">
                <a:solidFill>
                  <a:srgbClr val="0000CC"/>
                </a:solidFill>
              </a:rPr>
              <a:t>．构造函数的</a:t>
            </a:r>
            <a:r>
              <a:rPr lang="zh-CN" altLang="en-US" sz="2400" b="1" dirty="0" smtClean="0">
                <a:solidFill>
                  <a:srgbClr val="0000CC"/>
                </a:solidFill>
              </a:rPr>
              <a:t>调用</a:t>
            </a:r>
            <a:endParaRPr lang="zh-CN" altLang="en-US" sz="2400" b="1" dirty="0"/>
          </a:p>
          <a:p>
            <a:pPr lvl="1" eaLnBrk="1" hangingPunct="1">
              <a:lnSpc>
                <a:spcPct val="90000"/>
              </a:lnSpc>
            </a:pPr>
            <a:r>
              <a:rPr lang="zh-CN" altLang="en-US" sz="2400" b="1" dirty="0"/>
              <a:t>只能在定义对象时，由系统自动调用！</a:t>
            </a:r>
          </a:p>
          <a:p>
            <a:pPr lvl="1" eaLnBrk="1" hangingPunct="1">
              <a:lnSpc>
                <a:spcPct val="90000"/>
              </a:lnSpc>
            </a:pPr>
            <a:r>
              <a:rPr lang="zh-CN" altLang="en-US" sz="2400" b="1" dirty="0"/>
              <a:t>调用形式：</a:t>
            </a:r>
            <a:br>
              <a:rPr lang="zh-CN" altLang="en-US" sz="2400" b="1" dirty="0"/>
            </a:br>
            <a:r>
              <a:rPr lang="zh-CN" altLang="en-US" sz="2400" b="1" dirty="0"/>
              <a:t>类名    对象名（参数表）；</a:t>
            </a:r>
          </a:p>
          <a:p>
            <a:pPr lvl="2" eaLnBrk="1" hangingPunct="1">
              <a:lnSpc>
                <a:spcPct val="90000"/>
              </a:lnSpc>
            </a:pPr>
            <a:r>
              <a:rPr lang="zh-CN" altLang="en-US" sz="2000" b="1" dirty="0">
                <a:solidFill>
                  <a:srgbClr val="FF3300"/>
                </a:solidFill>
              </a:rPr>
              <a:t>系统将根据参数表调用某个构造函数</a:t>
            </a:r>
          </a:p>
          <a:p>
            <a:pPr lvl="2" eaLnBrk="1" hangingPunct="1">
              <a:lnSpc>
                <a:spcPct val="90000"/>
              </a:lnSpc>
            </a:pPr>
            <a:r>
              <a:rPr lang="zh-CN" altLang="en-US" sz="2000" b="1" dirty="0">
                <a:solidFill>
                  <a:srgbClr val="FF3300"/>
                </a:solidFill>
              </a:rPr>
              <a:t>若无参数表将调用缺省构造函数。</a:t>
            </a:r>
          </a:p>
          <a:p>
            <a:pPr lvl="1" eaLnBrk="1" hangingPunct="1">
              <a:lnSpc>
                <a:spcPct val="90000"/>
              </a:lnSpc>
              <a:buFontTx/>
              <a:buNone/>
            </a:pPr>
            <a:r>
              <a:rPr lang="zh-CN" altLang="en-US" sz="2400" b="1" dirty="0">
                <a:solidFill>
                  <a:srgbClr val="FF3300"/>
                </a:solidFill>
              </a:rPr>
              <a:t>   </a:t>
            </a:r>
          </a:p>
          <a:p>
            <a:pPr lvl="1" eaLnBrk="1" hangingPunct="1">
              <a:lnSpc>
                <a:spcPct val="90000"/>
              </a:lnSpc>
            </a:pPr>
            <a:r>
              <a:rPr lang="zh-CN" altLang="en-US" sz="2400" b="1" dirty="0"/>
              <a:t>不允许程序员在程序中显示调用构造函数的名称，任何时候都不允许</a:t>
            </a:r>
            <a:r>
              <a:rPr lang="zh-CN" altLang="en-US" sz="2400" b="1" dirty="0" smtClean="0"/>
              <a:t>！</a:t>
            </a:r>
            <a:endParaRPr lang="zh-CN" altLang="en-US" sz="2400" b="1" dirty="0"/>
          </a:p>
        </p:txBody>
      </p:sp>
      <p:sp>
        <p:nvSpPr>
          <p:cNvPr id="4" name="Rectangle 2"/>
          <p:cNvSpPr txBox="1">
            <a:spLocks noChangeArrowheads="1"/>
          </p:cNvSpPr>
          <p:nvPr/>
        </p:nvSpPr>
        <p:spPr>
          <a:xfrm>
            <a:off x="457200" y="73673"/>
            <a:ext cx="8229600" cy="691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eaLnBrk="1" hangingPunct="1">
              <a:defRPr sz="36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3.6.1 </a:t>
            </a:r>
            <a:r>
              <a:rPr lang="zh-CN" altLang="en-US" dirty="0"/>
              <a:t>构造函数和类内初始值</a:t>
            </a:r>
          </a:p>
        </p:txBody>
      </p:sp>
    </p:spTree>
    <p:extLst>
      <p:ext uri="{BB962C8B-B14F-4D97-AF65-F5344CB8AC3E}">
        <p14:creationId xmlns:p14="http://schemas.microsoft.com/office/powerpoint/2010/main" val="406901688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195570" y="884867"/>
            <a:ext cx="8752860" cy="5040313"/>
          </a:xfrm>
        </p:spPr>
        <p:txBody>
          <a:bodyPr/>
          <a:lstStyle/>
          <a:p>
            <a:pPr marL="0" indent="0" eaLnBrk="1" hangingPunct="1">
              <a:lnSpc>
                <a:spcPct val="80000"/>
              </a:lnSpc>
              <a:buNone/>
            </a:pPr>
            <a:r>
              <a:rPr lang="en-US" altLang="zh-CN" sz="2000" b="1" dirty="0">
                <a:solidFill>
                  <a:srgbClr val="0000CC"/>
                </a:solidFill>
              </a:rPr>
              <a:t>【</a:t>
            </a:r>
            <a:r>
              <a:rPr lang="zh-CN" altLang="en-US" sz="2000" b="1" dirty="0">
                <a:solidFill>
                  <a:srgbClr val="0000CC"/>
                </a:solidFill>
              </a:rPr>
              <a:t>例</a:t>
            </a:r>
            <a:r>
              <a:rPr lang="en-US" altLang="zh-CN" sz="2000" b="1" dirty="0">
                <a:solidFill>
                  <a:srgbClr val="0000CC"/>
                </a:solidFill>
              </a:rPr>
              <a:t>3-6】  </a:t>
            </a:r>
            <a:r>
              <a:rPr lang="zh-CN" altLang="en-US" sz="2000" b="1" dirty="0">
                <a:solidFill>
                  <a:srgbClr val="0000CC"/>
                </a:solidFill>
              </a:rPr>
              <a:t>一个桌子类的构造函数和类内初始值。</a:t>
            </a:r>
          </a:p>
          <a:p>
            <a:pPr marL="0" indent="0">
              <a:buNone/>
            </a:pPr>
            <a:r>
              <a:rPr lang="en-US" altLang="zh-CN" sz="1600" b="1" dirty="0"/>
              <a:t>#include &lt;</a:t>
            </a:r>
            <a:r>
              <a:rPr lang="en-US" altLang="zh-CN" sz="1600" b="1" dirty="0" err="1"/>
              <a:t>iostream</a:t>
            </a:r>
            <a:r>
              <a:rPr lang="en-US" altLang="zh-CN" sz="1600" b="1" dirty="0"/>
              <a:t>&gt;</a:t>
            </a:r>
            <a:endParaRPr lang="zh-CN" altLang="zh-CN" sz="1600" b="1" dirty="0"/>
          </a:p>
          <a:p>
            <a:pPr marL="0" indent="0">
              <a:buNone/>
            </a:pPr>
            <a:r>
              <a:rPr lang="en-US" altLang="zh-CN" sz="1600" b="1" dirty="0"/>
              <a:t>using namespace </a:t>
            </a:r>
            <a:r>
              <a:rPr lang="en-US" altLang="zh-CN" sz="1600" b="1" dirty="0" err="1"/>
              <a:t>std</a:t>
            </a:r>
            <a:r>
              <a:rPr lang="en-US" altLang="zh-CN" sz="1600" b="1" dirty="0"/>
              <a:t>;</a:t>
            </a:r>
            <a:endParaRPr lang="zh-CN" altLang="zh-CN" sz="1600" b="1" dirty="0"/>
          </a:p>
          <a:p>
            <a:pPr marL="0" indent="0">
              <a:buNone/>
            </a:pPr>
            <a:r>
              <a:rPr lang="en-US" altLang="zh-CN" sz="1600" b="1" dirty="0"/>
              <a:t>class Desk {</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a:t>	</a:t>
            </a:r>
            <a:r>
              <a:rPr lang="en-US" altLang="zh-CN" sz="1600" b="1" dirty="0">
                <a:solidFill>
                  <a:srgbClr val="FF0000"/>
                </a:solidFill>
              </a:rPr>
              <a:t>Desk(</a:t>
            </a:r>
            <a:r>
              <a:rPr lang="en-US" altLang="zh-CN" sz="1600" b="1" dirty="0" err="1">
                <a:solidFill>
                  <a:srgbClr val="FF0000"/>
                </a:solidFill>
              </a:rPr>
              <a:t>int</a:t>
            </a:r>
            <a:r>
              <a:rPr lang="en-US" altLang="zh-CN" sz="1600" b="1" dirty="0">
                <a:solidFill>
                  <a:srgbClr val="FF0000"/>
                </a:solidFill>
              </a:rPr>
              <a:t>, </a:t>
            </a:r>
            <a:r>
              <a:rPr lang="en-US" altLang="zh-CN" sz="1600" b="1" dirty="0" err="1">
                <a:solidFill>
                  <a:srgbClr val="FF0000"/>
                </a:solidFill>
              </a:rPr>
              <a:t>int</a:t>
            </a:r>
            <a:r>
              <a:rPr lang="en-US" altLang="zh-CN" sz="1600" b="1" dirty="0">
                <a:solidFill>
                  <a:srgbClr val="FF0000"/>
                </a:solidFill>
              </a:rPr>
              <a:t>);</a:t>
            </a:r>
            <a:r>
              <a:rPr lang="en-US" altLang="zh-CN" sz="1600" b="1" dirty="0"/>
              <a:t>		//</a:t>
            </a:r>
            <a:r>
              <a:rPr lang="zh-CN" altLang="zh-CN" sz="1600" b="1" dirty="0"/>
              <a:t>构造函数声明</a:t>
            </a:r>
            <a:r>
              <a:rPr lang="en-US" altLang="zh-CN" sz="1600" b="1" dirty="0"/>
              <a:t>					void  </a:t>
            </a:r>
            <a:r>
              <a:rPr lang="en-US" altLang="zh-CN" sz="1600" b="1" dirty="0" err="1"/>
              <a:t>outData</a:t>
            </a:r>
            <a:r>
              <a:rPr lang="en-US" altLang="zh-CN" sz="1600" b="1" dirty="0"/>
              <a:t>() {</a:t>
            </a:r>
            <a:endParaRPr lang="zh-CN" altLang="zh-CN" sz="1600" b="1" dirty="0"/>
          </a:p>
          <a:p>
            <a:pPr marL="0" indent="0">
              <a:buNone/>
            </a:pPr>
            <a:r>
              <a:rPr lang="en-US" altLang="zh-CN" sz="1600" b="1" dirty="0"/>
              <a:t>	</a:t>
            </a:r>
            <a:r>
              <a:rPr lang="en-US" altLang="zh-CN" sz="1600" b="1" dirty="0" err="1"/>
              <a:t>cout</a:t>
            </a:r>
            <a:r>
              <a:rPr lang="en-US" altLang="zh-CN" sz="1600" b="1" dirty="0"/>
              <a:t> &lt;&lt; "Wight= " &lt;&lt; weight &lt;&lt; "\</a:t>
            </a:r>
            <a:r>
              <a:rPr lang="en-US" altLang="zh-CN" sz="1600" b="1" dirty="0" err="1"/>
              <a:t>tHeight</a:t>
            </a:r>
            <a:r>
              <a:rPr lang="en-US" altLang="zh-CN" sz="1600" b="1" dirty="0"/>
              <a:t>=" &lt;&lt; high &lt;&lt; </a:t>
            </a:r>
            <a:r>
              <a:rPr lang="en-US" altLang="zh-CN" sz="1600" b="1" dirty="0" err="1"/>
              <a:t>endl</a:t>
            </a:r>
            <a:r>
              <a:rPr lang="en-US" altLang="zh-CN" sz="1600" b="1" dirty="0"/>
              <a:t>;</a:t>
            </a:r>
            <a:endParaRPr lang="zh-CN" altLang="zh-CN" sz="1600" b="1" dirty="0"/>
          </a:p>
          <a:p>
            <a:pPr marL="0" indent="0">
              <a:buNone/>
            </a:pPr>
            <a:r>
              <a:rPr lang="en-US" altLang="zh-CN" sz="1600" b="1" dirty="0"/>
              <a:t>	</a:t>
            </a:r>
            <a:r>
              <a:rPr lang="en-US" altLang="zh-CN" sz="1600" b="1" dirty="0" err="1"/>
              <a:t>cout</a:t>
            </a:r>
            <a:r>
              <a:rPr lang="en-US" altLang="zh-CN" sz="1600" b="1" dirty="0"/>
              <a:t> &lt;&lt; "</a:t>
            </a:r>
            <a:r>
              <a:rPr lang="en-US" altLang="zh-CN" sz="1600" b="1" dirty="0" err="1"/>
              <a:t>Lenght</a:t>
            </a:r>
            <a:r>
              <a:rPr lang="en-US" altLang="zh-CN" sz="1600" b="1" dirty="0"/>
              <a:t>=" &lt;&lt; length &lt;&lt; "\</a:t>
            </a:r>
            <a:r>
              <a:rPr lang="en-US" altLang="zh-CN" sz="1600" b="1" dirty="0" err="1"/>
              <a:t>tWidth</a:t>
            </a:r>
            <a:r>
              <a:rPr lang="en-US" altLang="zh-CN" sz="1600" b="1" dirty="0"/>
              <a:t>=" &lt;&lt; width &lt;&lt; </a:t>
            </a:r>
            <a:r>
              <a:rPr lang="en-US" altLang="zh-CN" sz="1600" b="1" dirty="0" err="1"/>
              <a:t>endl</a:t>
            </a:r>
            <a:r>
              <a:rPr lang="en-US" altLang="zh-CN" sz="1600" b="1" dirty="0"/>
              <a:t>;</a:t>
            </a:r>
            <a:endParaRPr lang="zh-CN" altLang="zh-CN" sz="1600" b="1" dirty="0"/>
          </a:p>
          <a:p>
            <a:pPr marL="0" indent="0">
              <a:buNone/>
            </a:pPr>
            <a:r>
              <a:rPr lang="en-US" altLang="zh-CN" sz="1600" b="1" dirty="0"/>
              <a:t>	}</a:t>
            </a:r>
            <a:endParaRPr lang="zh-CN" altLang="zh-CN" sz="1600" b="1" dirty="0"/>
          </a:p>
          <a:p>
            <a:pPr marL="0" indent="0">
              <a:buNone/>
            </a:pPr>
            <a:r>
              <a:rPr lang="en-US" altLang="zh-CN" sz="1600" b="1" dirty="0"/>
              <a:t>private:</a:t>
            </a:r>
            <a:endParaRPr lang="zh-CN" altLang="zh-CN" sz="1600" b="1" dirty="0"/>
          </a:p>
          <a:p>
            <a:pPr marL="0" indent="0">
              <a:buNone/>
            </a:pPr>
            <a:r>
              <a:rPr lang="en-US" altLang="zh-CN" sz="1600" b="1" dirty="0"/>
              <a:t>	</a:t>
            </a:r>
            <a:r>
              <a:rPr lang="en-US" altLang="zh-CN" sz="1600" b="1" dirty="0" err="1"/>
              <a:t>int</a:t>
            </a:r>
            <a:r>
              <a:rPr lang="en-US" altLang="zh-CN" sz="1600" b="1" dirty="0"/>
              <a:t> </a:t>
            </a:r>
            <a:r>
              <a:rPr lang="en-US" altLang="zh-CN" sz="1600" b="1" dirty="0" err="1"/>
              <a:t>width,length</a:t>
            </a:r>
            <a:r>
              <a:rPr lang="en-US" altLang="zh-CN" sz="1600" b="1" dirty="0"/>
              <a:t>, </a:t>
            </a:r>
            <a:r>
              <a:rPr lang="en-US" altLang="zh-CN" sz="1600" b="1" dirty="0">
                <a:solidFill>
                  <a:srgbClr val="FF0000"/>
                </a:solidFill>
              </a:rPr>
              <a:t>weight=2, high=3;</a:t>
            </a:r>
            <a:endParaRPr lang="zh-CN" altLang="zh-CN" sz="1600" b="1" dirty="0">
              <a:solidFill>
                <a:srgbClr val="FF0000"/>
              </a:solidFill>
            </a:endParaRPr>
          </a:p>
          <a:p>
            <a:pPr marL="0" indent="0">
              <a:buNone/>
            </a:pPr>
            <a:r>
              <a:rPr lang="en-US" altLang="zh-CN" sz="1600" b="1" dirty="0"/>
              <a:t>};</a:t>
            </a:r>
            <a:endParaRPr lang="zh-CN" altLang="zh-CN" sz="1600" b="1" dirty="0"/>
          </a:p>
          <a:p>
            <a:pPr marL="0" indent="0">
              <a:buNone/>
            </a:pPr>
            <a:r>
              <a:rPr lang="en-US" altLang="zh-CN" sz="1600" b="1" dirty="0">
                <a:solidFill>
                  <a:srgbClr val="FF0000"/>
                </a:solidFill>
              </a:rPr>
              <a:t>Desk::Desk(</a:t>
            </a:r>
            <a:r>
              <a:rPr lang="en-US" altLang="zh-CN" sz="1600" b="1" dirty="0" err="1">
                <a:solidFill>
                  <a:srgbClr val="FF0000"/>
                </a:solidFill>
              </a:rPr>
              <a:t>int</a:t>
            </a:r>
            <a:r>
              <a:rPr lang="en-US" altLang="zh-CN" sz="1600" b="1" dirty="0">
                <a:solidFill>
                  <a:srgbClr val="FF0000"/>
                </a:solidFill>
              </a:rPr>
              <a:t> w, </a:t>
            </a:r>
            <a:r>
              <a:rPr lang="en-US" altLang="zh-CN" sz="1600" b="1" dirty="0" err="1">
                <a:solidFill>
                  <a:srgbClr val="FF0000"/>
                </a:solidFill>
              </a:rPr>
              <a:t>int</a:t>
            </a:r>
            <a:r>
              <a:rPr lang="en-US" altLang="zh-CN" sz="1600" b="1" dirty="0">
                <a:solidFill>
                  <a:srgbClr val="FF0000"/>
                </a:solidFill>
              </a:rPr>
              <a:t> h) </a:t>
            </a:r>
            <a:r>
              <a:rPr lang="en-US" altLang="zh-CN" sz="1600" b="1" dirty="0"/>
              <a:t>{		//</a:t>
            </a:r>
            <a:r>
              <a:rPr lang="zh-CN" altLang="zh-CN" sz="1600" b="1" dirty="0"/>
              <a:t>构造函数定义</a:t>
            </a:r>
            <a:r>
              <a:rPr lang="en-US" altLang="zh-CN" sz="1600" b="1" dirty="0"/>
              <a:t>					width = w;    length = h;</a:t>
            </a:r>
            <a:endParaRPr lang="zh-CN" altLang="zh-CN" sz="1600" b="1" dirty="0"/>
          </a:p>
          <a:p>
            <a:pPr marL="0" indent="0">
              <a:buNone/>
            </a:pPr>
            <a:r>
              <a:rPr lang="en-US" altLang="zh-CN" sz="1600" b="1" dirty="0"/>
              <a:t>	</a:t>
            </a:r>
            <a:r>
              <a:rPr lang="en-US" altLang="zh-CN" sz="1600" b="1" dirty="0" err="1"/>
              <a:t>cout</a:t>
            </a:r>
            <a:r>
              <a:rPr lang="en-US" altLang="zh-CN" sz="1600" b="1" dirty="0"/>
              <a:t> &lt;&lt; "call constructor  !" &lt;&lt; </a:t>
            </a:r>
            <a:r>
              <a:rPr lang="en-US" altLang="zh-CN" sz="1600" b="1" dirty="0" err="1"/>
              <a:t>endl</a:t>
            </a:r>
            <a:r>
              <a:rPr lang="en-US" altLang="zh-CN" sz="1600" b="1" dirty="0"/>
              <a:t>;</a:t>
            </a:r>
            <a:endParaRPr lang="zh-CN" altLang="zh-CN" sz="1600" b="1" dirty="0"/>
          </a:p>
          <a:p>
            <a:pPr marL="0" indent="0">
              <a:buNone/>
            </a:pPr>
            <a:r>
              <a:rPr lang="en-US" altLang="zh-CN" sz="1600" b="1" dirty="0"/>
              <a:t>}</a:t>
            </a:r>
            <a:endParaRPr lang="zh-CN" altLang="zh-CN" sz="1600" b="1" dirty="0"/>
          </a:p>
          <a:p>
            <a:pPr marL="0" indent="0">
              <a:buNone/>
            </a:pPr>
            <a:r>
              <a:rPr lang="en-US" altLang="zh-CN" sz="1600" b="1" dirty="0"/>
              <a:t>void main() {</a:t>
            </a:r>
            <a:endParaRPr lang="zh-CN" altLang="zh-CN" sz="1600" b="1" dirty="0"/>
          </a:p>
          <a:p>
            <a:pPr marL="0" indent="0">
              <a:buNone/>
            </a:pPr>
            <a:r>
              <a:rPr lang="en-US" altLang="zh-CN" sz="1600" b="1" dirty="0"/>
              <a:t>	Desk d(3, 5);</a:t>
            </a:r>
            <a:endParaRPr lang="zh-CN" altLang="zh-CN" sz="1600" b="1" dirty="0"/>
          </a:p>
          <a:p>
            <a:pPr marL="0" indent="0">
              <a:buNone/>
            </a:pPr>
            <a:r>
              <a:rPr lang="en-US" altLang="zh-CN" sz="1600" b="1" dirty="0"/>
              <a:t>	</a:t>
            </a:r>
            <a:r>
              <a:rPr lang="en-US" altLang="zh-CN" sz="1600" b="1" dirty="0" err="1"/>
              <a:t>d.outData</a:t>
            </a:r>
            <a:r>
              <a:rPr lang="en-US" altLang="zh-CN" sz="1600" b="1" dirty="0"/>
              <a:t>();</a:t>
            </a:r>
            <a:endParaRPr lang="zh-CN" altLang="zh-CN" sz="1600" b="1" dirty="0"/>
          </a:p>
          <a:p>
            <a:pPr marL="0" indent="0">
              <a:buNone/>
            </a:pPr>
            <a:r>
              <a:rPr lang="en-US" altLang="zh-CN" sz="1600" b="1" dirty="0"/>
              <a:t>}</a:t>
            </a:r>
            <a:endParaRPr lang="zh-CN" altLang="zh-CN" sz="1600" b="1" dirty="0"/>
          </a:p>
        </p:txBody>
      </p:sp>
      <p:sp>
        <p:nvSpPr>
          <p:cNvPr id="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3.6.1 </a:t>
            </a:r>
            <a:r>
              <a:rPr lang="zh-CN" altLang="en-US" sz="3600" b="1" kern="1200" dirty="0">
                <a:solidFill>
                  <a:srgbClr val="C00000"/>
                </a:solidFill>
              </a:rPr>
              <a:t>构造函数和类内初始值</a:t>
            </a:r>
          </a:p>
        </p:txBody>
      </p:sp>
      <p:sp>
        <p:nvSpPr>
          <p:cNvPr id="3" name="对话气泡: 矩形 2"/>
          <p:cNvSpPr/>
          <p:nvPr/>
        </p:nvSpPr>
        <p:spPr>
          <a:xfrm>
            <a:off x="5312534" y="3933056"/>
            <a:ext cx="3635896" cy="2592288"/>
          </a:xfrm>
          <a:prstGeom prst="wedgeRectCallout">
            <a:avLst>
              <a:gd name="adj1" fmla="val -128109"/>
              <a:gd name="adj2" fmla="val 3774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b="1" dirty="0">
                <a:solidFill>
                  <a:srgbClr val="0000CC"/>
                </a:solidFill>
              </a:rPr>
              <a:t>构用</a:t>
            </a:r>
            <a:r>
              <a:rPr lang="en-US" altLang="zh-CN" sz="2000" b="1" dirty="0">
                <a:solidFill>
                  <a:srgbClr val="0000CC"/>
                </a:solidFill>
              </a:rPr>
              <a:t>Desk</a:t>
            </a:r>
            <a:r>
              <a:rPr lang="zh-CN" altLang="zh-CN" sz="2000" b="1" dirty="0">
                <a:solidFill>
                  <a:srgbClr val="0000CC"/>
                </a:solidFill>
              </a:rPr>
              <a:t>定义对象</a:t>
            </a:r>
            <a:r>
              <a:rPr lang="en-US" altLang="zh-CN" sz="2000" b="1" dirty="0">
                <a:solidFill>
                  <a:srgbClr val="0000CC"/>
                </a:solidFill>
              </a:rPr>
              <a:t>d</a:t>
            </a:r>
            <a:r>
              <a:rPr lang="zh-CN" altLang="zh-CN" sz="2000" b="1" dirty="0">
                <a:solidFill>
                  <a:srgbClr val="0000CC"/>
                </a:solidFill>
              </a:rPr>
              <a:t>时，</a:t>
            </a:r>
            <a:r>
              <a:rPr lang="zh-CN" altLang="en-US" sz="2000" b="1" dirty="0">
                <a:solidFill>
                  <a:srgbClr val="0000CC"/>
                </a:solidFill>
              </a:rPr>
              <a:t>会自动调用构造函数．</a:t>
            </a:r>
            <a:r>
              <a:rPr lang="zh-CN" altLang="zh-CN" sz="2000" b="1" dirty="0">
                <a:solidFill>
                  <a:srgbClr val="0000CC"/>
                </a:solidFill>
              </a:rPr>
              <a:t>对于语句，</a:t>
            </a:r>
          </a:p>
          <a:p>
            <a:r>
              <a:rPr lang="en-US" altLang="zh-CN" sz="2000" b="1" dirty="0">
                <a:solidFill>
                  <a:srgbClr val="0000CC"/>
                </a:solidFill>
              </a:rPr>
              <a:t>Desk d(3,5);</a:t>
            </a:r>
            <a:endParaRPr lang="zh-CN" altLang="zh-CN" sz="2000" b="1" dirty="0">
              <a:solidFill>
                <a:srgbClr val="0000CC"/>
              </a:solidFill>
            </a:endParaRPr>
          </a:p>
          <a:p>
            <a:r>
              <a:rPr lang="zh-CN" altLang="zh-CN" sz="2000" b="1" dirty="0">
                <a:solidFill>
                  <a:srgbClr val="0000CC"/>
                </a:solidFill>
              </a:rPr>
              <a:t>编译器可能将其扩展成下面的语句组：</a:t>
            </a:r>
          </a:p>
          <a:p>
            <a:pPr marL="457200" indent="-457200">
              <a:buFont typeface="+mj-ea"/>
              <a:buAutoNum type="circleNumDbPlain"/>
            </a:pPr>
            <a:r>
              <a:rPr lang="en-US" altLang="zh-CN" sz="2000" b="1" dirty="0">
                <a:solidFill>
                  <a:schemeClr val="tx1"/>
                </a:solidFill>
              </a:rPr>
              <a:t>Desk d;</a:t>
            </a:r>
            <a:endParaRPr lang="zh-CN" altLang="zh-CN" sz="2000" b="1" dirty="0">
              <a:solidFill>
                <a:schemeClr val="tx1"/>
              </a:solidFill>
            </a:endParaRPr>
          </a:p>
          <a:p>
            <a:pPr marL="457200" indent="-457200">
              <a:buFont typeface="+mj-ea"/>
              <a:buAutoNum type="circleNumDbPlain"/>
            </a:pPr>
            <a:r>
              <a:rPr lang="zh-CN" altLang="zh-CN" sz="2000" b="1" dirty="0">
                <a:solidFill>
                  <a:schemeClr val="tx1"/>
                </a:solidFill>
              </a:rPr>
              <a:t>执行类内初始化；</a:t>
            </a:r>
          </a:p>
          <a:p>
            <a:pPr marL="457200" indent="-457200">
              <a:buFont typeface="+mj-ea"/>
              <a:buAutoNum type="circleNumDbPlain"/>
            </a:pPr>
            <a:r>
              <a:rPr lang="en-US" altLang="zh-CN" sz="2000" b="1" dirty="0" err="1">
                <a:solidFill>
                  <a:schemeClr val="tx1"/>
                </a:solidFill>
              </a:rPr>
              <a:t>d.Desk</a:t>
            </a:r>
            <a:r>
              <a:rPr lang="en-US" altLang="zh-CN" sz="2000" b="1" dirty="0">
                <a:solidFill>
                  <a:schemeClr val="tx1"/>
                </a:solidFill>
              </a:rPr>
              <a:t>::Desk(3,5);</a:t>
            </a:r>
            <a:endParaRPr lang="zh-CN" altLang="zh-CN" sz="2000" b="1" dirty="0">
              <a:solidFill>
                <a:schemeClr val="tx1"/>
              </a:solidFill>
            </a:endParaRPr>
          </a:p>
        </p:txBody>
      </p:sp>
    </p:spTree>
    <p:extLst>
      <p:ext uri="{BB962C8B-B14F-4D97-AF65-F5344CB8AC3E}">
        <p14:creationId xmlns:p14="http://schemas.microsoft.com/office/powerpoint/2010/main" val="200920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 calcmode="lin" valueType="num">
                                      <p:cBhvr additive="base">
                                        <p:cTn id="7"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anim calcmode="lin" valueType="num">
                                      <p:cBhvr additive="base">
                                        <p:cTn id="11"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81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anim calcmode="lin" valueType="num">
                                      <p:cBhvr additive="base">
                                        <p:cTn id="15"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81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anim calcmode="lin" valueType="num">
                                      <p:cBhvr additive="base">
                                        <p:cTn id="19"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anim calcmode="lin" valueType="num">
                                      <p:cBhvr additive="base">
                                        <p:cTn id="23"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81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 calcmode="lin" valueType="num">
                                      <p:cBhvr additive="base">
                                        <p:cTn id="27"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81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819">
                                            <p:txEl>
                                              <p:pRg st="7" end="7"/>
                                            </p:txEl>
                                          </p:spTgt>
                                        </p:tgtEl>
                                        <p:attrNameLst>
                                          <p:attrName>style.visibility</p:attrName>
                                        </p:attrNameLst>
                                      </p:cBhvr>
                                      <p:to>
                                        <p:strVal val="visible"/>
                                      </p:to>
                                    </p:set>
                                    <p:anim calcmode="lin" valueType="num">
                                      <p:cBhvr additive="base">
                                        <p:cTn id="31" dur="500" fill="hold"/>
                                        <p:tgtEl>
                                          <p:spTgt spid="3481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 calcmode="lin" valueType="num">
                                      <p:cBhvr additive="base">
                                        <p:cTn id="35" dur="500" fill="hold"/>
                                        <p:tgtEl>
                                          <p:spTgt spid="3481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4819">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4819">
                                            <p:txEl>
                                              <p:pRg st="9" end="9"/>
                                            </p:txEl>
                                          </p:spTgt>
                                        </p:tgtEl>
                                        <p:attrNameLst>
                                          <p:attrName>style.visibility</p:attrName>
                                        </p:attrNameLst>
                                      </p:cBhvr>
                                      <p:to>
                                        <p:strVal val="visible"/>
                                      </p:to>
                                    </p:set>
                                    <p:anim calcmode="lin" valueType="num">
                                      <p:cBhvr additive="base">
                                        <p:cTn id="39" dur="500" fill="hold"/>
                                        <p:tgtEl>
                                          <p:spTgt spid="34819">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4819">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4819">
                                            <p:txEl>
                                              <p:pRg st="10" end="10"/>
                                            </p:txEl>
                                          </p:spTgt>
                                        </p:tgtEl>
                                        <p:attrNameLst>
                                          <p:attrName>style.visibility</p:attrName>
                                        </p:attrNameLst>
                                      </p:cBhvr>
                                      <p:to>
                                        <p:strVal val="visible"/>
                                      </p:to>
                                    </p:set>
                                    <p:anim calcmode="lin" valueType="num">
                                      <p:cBhvr additive="base">
                                        <p:cTn id="43" dur="500" fill="hold"/>
                                        <p:tgtEl>
                                          <p:spTgt spid="3481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4819">
                                            <p:txEl>
                                              <p:pRg st="11" end="11"/>
                                            </p:txEl>
                                          </p:spTgt>
                                        </p:tgtEl>
                                        <p:attrNameLst>
                                          <p:attrName>style.visibility</p:attrName>
                                        </p:attrNameLst>
                                      </p:cBhvr>
                                      <p:to>
                                        <p:strVal val="visible"/>
                                      </p:to>
                                    </p:set>
                                    <p:anim calcmode="lin" valueType="num">
                                      <p:cBhvr additive="base">
                                        <p:cTn id="47" dur="500" fill="hold"/>
                                        <p:tgtEl>
                                          <p:spTgt spid="34819">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4819">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4819">
                                            <p:txEl>
                                              <p:pRg st="12" end="12"/>
                                            </p:txEl>
                                          </p:spTgt>
                                        </p:tgtEl>
                                        <p:attrNameLst>
                                          <p:attrName>style.visibility</p:attrName>
                                        </p:attrNameLst>
                                      </p:cBhvr>
                                      <p:to>
                                        <p:strVal val="visible"/>
                                      </p:to>
                                    </p:set>
                                    <p:anim calcmode="lin" valueType="num">
                                      <p:cBhvr additive="base">
                                        <p:cTn id="51" dur="500" fill="hold"/>
                                        <p:tgtEl>
                                          <p:spTgt spid="34819">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4819">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4819">
                                            <p:txEl>
                                              <p:pRg st="13" end="13"/>
                                            </p:txEl>
                                          </p:spTgt>
                                        </p:tgtEl>
                                        <p:attrNameLst>
                                          <p:attrName>style.visibility</p:attrName>
                                        </p:attrNameLst>
                                      </p:cBhvr>
                                      <p:to>
                                        <p:strVal val="visible"/>
                                      </p:to>
                                    </p:set>
                                    <p:anim calcmode="lin" valueType="num">
                                      <p:cBhvr additive="base">
                                        <p:cTn id="55" dur="500" fill="hold"/>
                                        <p:tgtEl>
                                          <p:spTgt spid="34819">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4819">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4819">
                                            <p:txEl>
                                              <p:pRg st="14" end="14"/>
                                            </p:txEl>
                                          </p:spTgt>
                                        </p:tgtEl>
                                        <p:attrNameLst>
                                          <p:attrName>style.visibility</p:attrName>
                                        </p:attrNameLst>
                                      </p:cBhvr>
                                      <p:to>
                                        <p:strVal val="visible"/>
                                      </p:to>
                                    </p:set>
                                    <p:anim calcmode="lin" valueType="num">
                                      <p:cBhvr additive="base">
                                        <p:cTn id="59" dur="500" fill="hold"/>
                                        <p:tgtEl>
                                          <p:spTgt spid="34819">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4819">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4819">
                                            <p:txEl>
                                              <p:pRg st="15" end="15"/>
                                            </p:txEl>
                                          </p:spTgt>
                                        </p:tgtEl>
                                        <p:attrNameLst>
                                          <p:attrName>style.visibility</p:attrName>
                                        </p:attrNameLst>
                                      </p:cBhvr>
                                      <p:to>
                                        <p:strVal val="visible"/>
                                      </p:to>
                                    </p:set>
                                    <p:anim calcmode="lin" valueType="num">
                                      <p:cBhvr additive="base">
                                        <p:cTn id="63" dur="500" fill="hold"/>
                                        <p:tgtEl>
                                          <p:spTgt spid="34819">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4819">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4819">
                                            <p:txEl>
                                              <p:pRg st="16" end="16"/>
                                            </p:txEl>
                                          </p:spTgt>
                                        </p:tgtEl>
                                        <p:attrNameLst>
                                          <p:attrName>style.visibility</p:attrName>
                                        </p:attrNameLst>
                                      </p:cBhvr>
                                      <p:to>
                                        <p:strVal val="visible"/>
                                      </p:to>
                                    </p:set>
                                    <p:anim calcmode="lin" valueType="num">
                                      <p:cBhvr additive="base">
                                        <p:cTn id="67" dur="500" fill="hold"/>
                                        <p:tgtEl>
                                          <p:spTgt spid="34819">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4819">
                                            <p:txEl>
                                              <p:pRg st="16" end="16"/>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4819">
                                            <p:txEl>
                                              <p:pRg st="17" end="17"/>
                                            </p:txEl>
                                          </p:spTgt>
                                        </p:tgtEl>
                                        <p:attrNameLst>
                                          <p:attrName>style.visibility</p:attrName>
                                        </p:attrNameLst>
                                      </p:cBhvr>
                                      <p:to>
                                        <p:strVal val="visible"/>
                                      </p:to>
                                    </p:set>
                                    <p:anim calcmode="lin" valueType="num">
                                      <p:cBhvr additive="base">
                                        <p:cTn id="71" dur="500" fill="hold"/>
                                        <p:tgtEl>
                                          <p:spTgt spid="34819">
                                            <p:txEl>
                                              <p:pRg st="17" end="1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4819">
                                            <p:txEl>
                                              <p:pRg st="17" end="17"/>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4819">
                                            <p:txEl>
                                              <p:pRg st="18" end="18"/>
                                            </p:txEl>
                                          </p:spTgt>
                                        </p:tgtEl>
                                        <p:attrNameLst>
                                          <p:attrName>style.visibility</p:attrName>
                                        </p:attrNameLst>
                                      </p:cBhvr>
                                      <p:to>
                                        <p:strVal val="visible"/>
                                      </p:to>
                                    </p:set>
                                    <p:anim calcmode="lin" valueType="num">
                                      <p:cBhvr additive="base">
                                        <p:cTn id="75" dur="500" fill="hold"/>
                                        <p:tgtEl>
                                          <p:spTgt spid="34819">
                                            <p:txEl>
                                              <p:pRg st="18" end="1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819">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wipe(down)">
                                      <p:cBhvr>
                                        <p:cTn id="8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179512" y="1268760"/>
            <a:ext cx="8712968" cy="4176464"/>
          </a:xfrm>
        </p:spPr>
        <p:txBody>
          <a:bodyPr/>
          <a:lstStyle/>
          <a:p>
            <a:pPr eaLnBrk="1" hangingPunct="1">
              <a:spcBef>
                <a:spcPts val="600"/>
              </a:spcBef>
              <a:buFontTx/>
              <a:buNone/>
            </a:pPr>
            <a:r>
              <a:rPr lang="en-US" altLang="zh-CN" sz="2400" b="1" dirty="0" smtClean="0">
                <a:solidFill>
                  <a:srgbClr val="0000CC"/>
                </a:solidFill>
              </a:rPr>
              <a:t>5. </a:t>
            </a:r>
            <a:r>
              <a:rPr lang="zh-CN" altLang="en-US" sz="2400" b="1" dirty="0" smtClean="0">
                <a:solidFill>
                  <a:srgbClr val="0000CC"/>
                </a:solidFill>
              </a:rPr>
              <a:t>使用</a:t>
            </a:r>
            <a:r>
              <a:rPr lang="zh-CN" altLang="en-US" sz="2400" b="1" dirty="0">
                <a:solidFill>
                  <a:srgbClr val="0000CC"/>
                </a:solidFill>
              </a:rPr>
              <a:t>构函数函数应注意的问题</a:t>
            </a:r>
          </a:p>
          <a:p>
            <a:pPr lvl="1" eaLnBrk="1" hangingPunct="1">
              <a:spcBef>
                <a:spcPts val="600"/>
              </a:spcBef>
              <a:buFontTx/>
              <a:buNone/>
            </a:pPr>
            <a:r>
              <a:rPr lang="zh-CN" altLang="en-US" sz="2200" b="1" dirty="0" smtClean="0"/>
              <a:t>（</a:t>
            </a:r>
            <a:r>
              <a:rPr lang="en-US" altLang="zh-CN" sz="2200" b="1" dirty="0" smtClean="0"/>
              <a:t>1</a:t>
            </a:r>
            <a:r>
              <a:rPr lang="zh-CN" altLang="en-US" sz="2200" b="1" dirty="0" smtClean="0"/>
              <a:t>）构造</a:t>
            </a:r>
            <a:r>
              <a:rPr lang="zh-CN" altLang="en-US" sz="2200" b="1" dirty="0"/>
              <a:t>函数不能有返回类型，即使</a:t>
            </a:r>
            <a:r>
              <a:rPr lang="en-US" altLang="zh-CN" sz="2200" b="1" dirty="0"/>
              <a:t>void</a:t>
            </a:r>
            <a:r>
              <a:rPr lang="zh-CN" altLang="en-US" sz="2200" b="1" dirty="0"/>
              <a:t>也不行。</a:t>
            </a:r>
          </a:p>
          <a:p>
            <a:pPr lvl="1" eaLnBrk="1" hangingPunct="1">
              <a:spcBef>
                <a:spcPts val="600"/>
              </a:spcBef>
              <a:buFontTx/>
              <a:buNone/>
            </a:pPr>
            <a:r>
              <a:rPr lang="zh-CN" altLang="en-US" sz="2200" b="1" dirty="0" smtClean="0"/>
              <a:t>（</a:t>
            </a:r>
            <a:r>
              <a:rPr lang="en-US" altLang="zh-CN" sz="2200" b="1" dirty="0" smtClean="0"/>
              <a:t>2</a:t>
            </a:r>
            <a:r>
              <a:rPr lang="zh-CN" altLang="en-US" sz="2200" b="1" dirty="0" smtClean="0"/>
              <a:t>）构造</a:t>
            </a:r>
            <a:r>
              <a:rPr lang="zh-CN" altLang="en-US" sz="2200" b="1" dirty="0"/>
              <a:t>函数由系统自动调用，不能在程序中显式调用构造函数。</a:t>
            </a:r>
          </a:p>
          <a:p>
            <a:pPr lvl="1" eaLnBrk="1" hangingPunct="1">
              <a:spcBef>
                <a:spcPts val="600"/>
              </a:spcBef>
              <a:buFontTx/>
              <a:buNone/>
            </a:pPr>
            <a:r>
              <a:rPr lang="zh-CN" altLang="en-US" sz="2200" b="1" dirty="0" smtClean="0"/>
              <a:t>（</a:t>
            </a:r>
            <a:r>
              <a:rPr lang="en-US" altLang="zh-CN" sz="2200" b="1" dirty="0" smtClean="0"/>
              <a:t>3</a:t>
            </a:r>
            <a:r>
              <a:rPr lang="zh-CN" altLang="en-US" sz="2200" b="1" dirty="0" smtClean="0"/>
              <a:t>）构造</a:t>
            </a:r>
            <a:r>
              <a:rPr lang="zh-CN" altLang="en-US" sz="2200" b="1" dirty="0"/>
              <a:t>函数的调用时机是定义对象之后的第一时间，即构造函数是对象的第一个被调用函数。 </a:t>
            </a:r>
          </a:p>
          <a:p>
            <a:pPr lvl="1" eaLnBrk="1" hangingPunct="1">
              <a:spcBef>
                <a:spcPts val="600"/>
              </a:spcBef>
              <a:buFontTx/>
              <a:buNone/>
            </a:pPr>
            <a:r>
              <a:rPr lang="zh-CN" altLang="en-US" sz="2200" b="1" dirty="0" smtClean="0"/>
              <a:t>（</a:t>
            </a:r>
            <a:r>
              <a:rPr lang="en-US" altLang="zh-CN" sz="2200" b="1" dirty="0" smtClean="0"/>
              <a:t>4</a:t>
            </a:r>
            <a:r>
              <a:rPr lang="zh-CN" altLang="en-US" sz="2200" b="1" dirty="0" smtClean="0"/>
              <a:t>）定义</a:t>
            </a:r>
            <a:r>
              <a:rPr lang="zh-CN" altLang="en-US" sz="2200" b="1" dirty="0"/>
              <a:t>对象数组或用</a:t>
            </a:r>
            <a:r>
              <a:rPr lang="en-US" altLang="zh-CN" sz="2200" b="1" dirty="0"/>
              <a:t>new</a:t>
            </a:r>
            <a:r>
              <a:rPr lang="zh-CN" altLang="en-US" sz="2200" b="1" dirty="0"/>
              <a:t>创建动态对象时，也要调用构造函数。但定义数组对象时，必须有不需要参数的构造</a:t>
            </a:r>
            <a:r>
              <a:rPr lang="zh-CN" altLang="en-US" sz="2200" b="1" dirty="0" smtClean="0"/>
              <a:t>函数</a:t>
            </a:r>
            <a:r>
              <a:rPr lang="zh-CN" altLang="en-US" sz="2200" b="1" dirty="0"/>
              <a:t>。</a:t>
            </a:r>
          </a:p>
          <a:p>
            <a:pPr lvl="1" eaLnBrk="1" hangingPunct="1">
              <a:spcBef>
                <a:spcPts val="600"/>
              </a:spcBef>
              <a:buFontTx/>
              <a:buNone/>
            </a:pPr>
            <a:r>
              <a:rPr lang="zh-CN" altLang="en-US" sz="2200" b="1" dirty="0" smtClean="0"/>
              <a:t>（</a:t>
            </a:r>
            <a:r>
              <a:rPr lang="en-US" altLang="zh-CN" sz="2200" b="1" dirty="0" smtClean="0"/>
              <a:t>5</a:t>
            </a:r>
            <a:r>
              <a:rPr lang="zh-CN" altLang="en-US" sz="2200" b="1" dirty="0" smtClean="0"/>
              <a:t>）构造</a:t>
            </a:r>
            <a:r>
              <a:rPr lang="zh-CN" altLang="en-US" sz="2200" b="1" dirty="0"/>
              <a:t>函数通常应定义为公有成员，因为在程序中定义对象时，要涉及构造函数的调用，尽管是由编译系统进行的隐式调用，但也是在类外进行的成员函数访问。  </a:t>
            </a:r>
          </a:p>
        </p:txBody>
      </p:sp>
      <p:sp>
        <p:nvSpPr>
          <p:cNvPr id="5"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3.6.1 </a:t>
            </a:r>
            <a:r>
              <a:rPr lang="zh-CN" altLang="en-US" sz="3600" b="1" kern="1200" dirty="0">
                <a:solidFill>
                  <a:srgbClr val="C00000"/>
                </a:solidFill>
              </a:rPr>
              <a:t>构造函数和类内初始值</a:t>
            </a:r>
          </a:p>
        </p:txBody>
      </p:sp>
    </p:spTree>
    <p:extLst>
      <p:ext uri="{BB962C8B-B14F-4D97-AF65-F5344CB8AC3E}">
        <p14:creationId xmlns:p14="http://schemas.microsoft.com/office/powerpoint/2010/main" val="3946289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 calcmode="lin" valueType="num">
                                      <p:cBhvr additive="base">
                                        <p:cTn id="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 calcmode="lin" valueType="num">
                                      <p:cBhvr additive="base">
                                        <p:cTn id="13"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anim calcmode="lin" valueType="num">
                                      <p:cBhvr additive="base">
                                        <p:cTn id="19"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843">
                                            <p:txEl>
                                              <p:pRg st="5" end="5"/>
                                            </p:txEl>
                                          </p:spTgt>
                                        </p:tgtEl>
                                        <p:attrNameLst>
                                          <p:attrName>style.visibility</p:attrName>
                                        </p:attrNameLst>
                                      </p:cBhvr>
                                      <p:to>
                                        <p:strVal val="visible"/>
                                      </p:to>
                                    </p:set>
                                    <p:anim calcmode="lin" valueType="num">
                                      <p:cBhvr additive="base">
                                        <p:cTn id="31"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5040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zh-CN" altLang="en-US" sz="3200" b="1" kern="1200" dirty="0">
                <a:solidFill>
                  <a:srgbClr val="C00000"/>
                </a:solidFill>
              </a:rPr>
              <a:t>构造函数错误分析案例</a:t>
            </a:r>
          </a:p>
        </p:txBody>
      </p:sp>
      <p:sp>
        <p:nvSpPr>
          <p:cNvPr id="3" name="内容占位符 2"/>
          <p:cNvSpPr>
            <a:spLocks noGrp="1"/>
          </p:cNvSpPr>
          <p:nvPr>
            <p:ph idx="1"/>
          </p:nvPr>
        </p:nvSpPr>
        <p:spPr>
          <a:xfrm>
            <a:off x="260394" y="980728"/>
            <a:ext cx="8623212" cy="5805264"/>
          </a:xfrm>
        </p:spPr>
        <p:txBody>
          <a:bodyPr/>
          <a:lstStyle/>
          <a:p>
            <a:pPr marL="0" indent="0">
              <a:buNone/>
            </a:pPr>
            <a:r>
              <a:rPr lang="en-US" altLang="zh-CN" sz="1800" b="1" dirty="0"/>
              <a:t>class Desk{</a:t>
            </a:r>
            <a:endParaRPr lang="zh-CN" altLang="zh-CN" sz="1800" b="1" dirty="0"/>
          </a:p>
          <a:p>
            <a:pPr marL="0" indent="0">
              <a:buNone/>
            </a:pPr>
            <a:r>
              <a:rPr lang="en-US" altLang="zh-CN" sz="1800" b="1" dirty="0"/>
              <a:t>   Desk(){	weight=high=width=length=0;}     //</a:t>
            </a:r>
            <a:r>
              <a:rPr lang="zh-CN" altLang="zh-CN" sz="1800" b="1" dirty="0"/>
              <a:t>无参构造函数为</a:t>
            </a:r>
            <a:r>
              <a:rPr lang="en-US" altLang="zh-CN" sz="1800" b="1" dirty="0"/>
              <a:t>private</a:t>
            </a:r>
            <a:endParaRPr lang="zh-CN" altLang="zh-CN" sz="1800" b="1" dirty="0"/>
          </a:p>
          <a:p>
            <a:pPr marL="0" indent="0">
              <a:buNone/>
            </a:pPr>
            <a:r>
              <a:rPr lang="en-US" altLang="zh-CN" sz="1800" b="1" dirty="0"/>
              <a:t>public:</a:t>
            </a:r>
            <a:endParaRPr lang="zh-CN" altLang="zh-CN" sz="1800" b="1" dirty="0"/>
          </a:p>
          <a:p>
            <a:pPr marL="0" indent="0">
              <a:buNone/>
            </a:pPr>
            <a:r>
              <a:rPr lang="en-US" altLang="zh-CN" sz="1800" b="1" dirty="0"/>
              <a:t>   </a:t>
            </a:r>
            <a:r>
              <a:rPr lang="en-US" altLang="zh-CN" sz="1800" b="1" dirty="0">
                <a:solidFill>
                  <a:srgbClr val="FF0000"/>
                </a:solidFill>
              </a:rPr>
              <a:t>void</a:t>
            </a:r>
            <a:r>
              <a:rPr lang="en-US" altLang="zh-CN" sz="1800" b="1" dirty="0"/>
              <a:t> Desk::Desk(</a:t>
            </a:r>
            <a:r>
              <a:rPr lang="en-US" altLang="zh-CN" sz="1800" b="1" dirty="0" err="1"/>
              <a:t>int</a:t>
            </a:r>
            <a:r>
              <a:rPr lang="en-US" altLang="zh-CN" sz="1800" b="1" dirty="0"/>
              <a:t> </a:t>
            </a:r>
            <a:r>
              <a:rPr lang="en-US" altLang="zh-CN" sz="1800" b="1" dirty="0" err="1"/>
              <a:t>ww,int</a:t>
            </a:r>
            <a:r>
              <a:rPr lang="en-US" altLang="zh-CN" sz="1800" b="1" dirty="0"/>
              <a:t> </a:t>
            </a:r>
            <a:r>
              <a:rPr lang="en-US" altLang="zh-CN" sz="1800" b="1" dirty="0" err="1"/>
              <a:t>l,int</a:t>
            </a:r>
            <a:r>
              <a:rPr lang="en-US" altLang="zh-CN" sz="1800" b="1" dirty="0"/>
              <a:t> </a:t>
            </a:r>
            <a:r>
              <a:rPr lang="en-US" altLang="zh-CN" sz="1800" b="1" dirty="0" err="1"/>
              <a:t>w,int</a:t>
            </a:r>
            <a:r>
              <a:rPr lang="en-US" altLang="zh-CN" sz="1800" b="1" dirty="0"/>
              <a:t> h) { </a:t>
            </a:r>
            <a:r>
              <a:rPr lang="en-US" altLang="zh-CN" sz="1800" b="1" dirty="0" smtClean="0"/>
              <a:t>	//</a:t>
            </a:r>
            <a:r>
              <a:rPr lang="zh-CN" altLang="zh-CN" sz="1800" b="1" dirty="0"/>
              <a:t>错误，不能有返回类型</a:t>
            </a:r>
          </a:p>
          <a:p>
            <a:pPr marL="0" indent="0">
              <a:buNone/>
            </a:pPr>
            <a:r>
              <a:rPr lang="en-US" altLang="zh-CN" sz="1800" b="1" dirty="0"/>
              <a:t>      weight=</a:t>
            </a:r>
            <a:r>
              <a:rPr lang="en-US" altLang="zh-CN" sz="1800" b="1" dirty="0" err="1"/>
              <a:t>ww</a:t>
            </a:r>
            <a:r>
              <a:rPr lang="en-US" altLang="zh-CN" sz="1800" b="1" dirty="0"/>
              <a:t>;  high=l;</a:t>
            </a:r>
            <a:endParaRPr lang="zh-CN" altLang="zh-CN" sz="1800" b="1" dirty="0"/>
          </a:p>
          <a:p>
            <a:pPr marL="0" indent="0">
              <a:buNone/>
            </a:pPr>
            <a:r>
              <a:rPr lang="en-US" altLang="zh-CN" sz="1800" b="1" dirty="0"/>
              <a:t>      width=w;    length=h;</a:t>
            </a:r>
            <a:endParaRPr lang="zh-CN" altLang="zh-CN" sz="1800" b="1" dirty="0"/>
          </a:p>
          <a:p>
            <a:pPr marL="0" indent="0">
              <a:buNone/>
            </a:pPr>
            <a:r>
              <a:rPr lang="en-US" altLang="zh-CN" sz="1800" b="1" dirty="0"/>
              <a:t>   }</a:t>
            </a:r>
            <a:endParaRPr lang="zh-CN" altLang="zh-CN" sz="1800" b="1" dirty="0"/>
          </a:p>
          <a:p>
            <a:pPr marL="0" indent="0">
              <a:buNone/>
            </a:pPr>
            <a:r>
              <a:rPr lang="en-US" altLang="zh-CN" sz="1800" b="1" dirty="0"/>
              <a:t>private:</a:t>
            </a:r>
            <a:endParaRPr lang="zh-CN" altLang="zh-CN" sz="1800" b="1" dirty="0"/>
          </a:p>
          <a:p>
            <a:pPr marL="0" indent="0">
              <a:buNone/>
            </a:pPr>
            <a:r>
              <a:rPr lang="en-US" altLang="zh-CN" sz="1800" b="1" dirty="0"/>
              <a:t>   </a:t>
            </a:r>
            <a:r>
              <a:rPr lang="en-US" altLang="zh-CN" sz="1800" b="1" dirty="0" err="1"/>
              <a:t>int</a:t>
            </a:r>
            <a:r>
              <a:rPr lang="en-US" altLang="zh-CN" sz="1800" b="1" dirty="0"/>
              <a:t> </a:t>
            </a:r>
            <a:r>
              <a:rPr lang="en-US" altLang="zh-CN" sz="1800" b="1" dirty="0" err="1"/>
              <a:t>weight,length,width,high</a:t>
            </a:r>
            <a:r>
              <a:rPr lang="en-US" altLang="zh-CN" sz="1800" b="1" dirty="0"/>
              <a:t>;</a:t>
            </a:r>
            <a:endParaRPr lang="zh-CN" altLang="zh-CN" sz="1800" b="1" dirty="0"/>
          </a:p>
          <a:p>
            <a:pPr marL="0" indent="0">
              <a:buNone/>
            </a:pPr>
            <a:r>
              <a:rPr lang="en-US" altLang="zh-CN" sz="1800" b="1" dirty="0"/>
              <a:t>};</a:t>
            </a:r>
            <a:endParaRPr lang="zh-CN" altLang="zh-CN" sz="1800" b="1" dirty="0"/>
          </a:p>
          <a:p>
            <a:pPr marL="0" indent="0">
              <a:buNone/>
            </a:pPr>
            <a:r>
              <a:rPr lang="en-US" altLang="zh-CN" sz="1800" b="1" dirty="0"/>
              <a:t>void main(){</a:t>
            </a:r>
            <a:endParaRPr lang="zh-CN" altLang="zh-CN" sz="1800" b="1" dirty="0"/>
          </a:p>
          <a:p>
            <a:pPr marL="0" indent="0">
              <a:buNone/>
            </a:pPr>
            <a:r>
              <a:rPr lang="en-US" altLang="zh-CN" sz="1800" b="1" dirty="0"/>
              <a:t>   Desk d(2,3,3,5);		</a:t>
            </a:r>
            <a:r>
              <a:rPr lang="en-US" altLang="zh-CN" sz="1800" b="1" dirty="0" smtClean="0"/>
              <a:t>//</a:t>
            </a:r>
            <a:r>
              <a:rPr lang="zh-CN" altLang="zh-CN" sz="1800" b="1" dirty="0"/>
              <a:t>构造函数在定义对象时调用</a:t>
            </a:r>
          </a:p>
          <a:p>
            <a:pPr marL="0" indent="0">
              <a:buNone/>
            </a:pPr>
            <a:r>
              <a:rPr lang="en-US" altLang="zh-CN" sz="1800" b="1" dirty="0">
                <a:solidFill>
                  <a:srgbClr val="FF0000"/>
                </a:solidFill>
              </a:rPr>
              <a:t>   </a:t>
            </a:r>
            <a:r>
              <a:rPr lang="en-US" altLang="zh-CN" sz="1800" b="1" dirty="0" err="1">
                <a:solidFill>
                  <a:srgbClr val="FF0000"/>
                </a:solidFill>
              </a:rPr>
              <a:t>d.Desk</a:t>
            </a:r>
            <a:r>
              <a:rPr lang="en-US" altLang="zh-CN" sz="1800" b="1" dirty="0">
                <a:solidFill>
                  <a:srgbClr val="FF0000"/>
                </a:solidFill>
              </a:rPr>
              <a:t>(1,2,3,4);		</a:t>
            </a:r>
            <a:r>
              <a:rPr lang="en-US" altLang="zh-CN" sz="1800" b="1" dirty="0" smtClean="0"/>
              <a:t>//</a:t>
            </a:r>
            <a:r>
              <a:rPr lang="zh-CN" altLang="zh-CN" sz="1800" b="1" dirty="0"/>
              <a:t>错误，构造函数不能被显式调用</a:t>
            </a:r>
          </a:p>
          <a:p>
            <a:pPr marL="0" indent="0">
              <a:buNone/>
            </a:pPr>
            <a:r>
              <a:rPr lang="en-US" altLang="zh-CN" sz="1800" b="1" dirty="0">
                <a:solidFill>
                  <a:srgbClr val="FF0000"/>
                </a:solidFill>
              </a:rPr>
              <a:t>   Desk a[10];</a:t>
            </a:r>
            <a:r>
              <a:rPr lang="en-US" altLang="zh-CN" sz="1800" b="1" dirty="0"/>
              <a:t>			</a:t>
            </a:r>
            <a:r>
              <a:rPr lang="en-US" altLang="zh-CN" sz="1800" b="1" dirty="0" smtClean="0"/>
              <a:t>//</a:t>
            </a:r>
            <a:r>
              <a:rPr lang="zh-CN" altLang="zh-CN" sz="1800" b="1" dirty="0"/>
              <a:t>错误</a:t>
            </a:r>
            <a:r>
              <a:rPr lang="en-US" altLang="zh-CN" sz="1800" b="1" dirty="0"/>
              <a:t>,</a:t>
            </a:r>
            <a:r>
              <a:rPr lang="zh-CN" altLang="zh-CN" sz="1800" b="1" dirty="0"/>
              <a:t>须无参构造函数，但它是</a:t>
            </a:r>
            <a:r>
              <a:rPr lang="en-US" altLang="zh-CN" sz="1800" b="1" dirty="0"/>
              <a:t>private</a:t>
            </a:r>
            <a:endParaRPr lang="zh-CN" altLang="zh-CN" sz="1800" b="1" dirty="0"/>
          </a:p>
          <a:p>
            <a:pPr marL="0" indent="0">
              <a:buNone/>
            </a:pPr>
            <a:r>
              <a:rPr lang="en-US" altLang="zh-CN" sz="1800" b="1" dirty="0"/>
              <a:t>   Desk *</a:t>
            </a:r>
            <a:r>
              <a:rPr lang="en-US" altLang="zh-CN" sz="1800" b="1" dirty="0" err="1"/>
              <a:t>pd</a:t>
            </a:r>
            <a:r>
              <a:rPr lang="en-US" altLang="zh-CN" sz="1800" b="1" dirty="0"/>
              <a:t>;</a:t>
            </a:r>
            <a:endParaRPr lang="zh-CN" altLang="zh-CN" sz="1800" b="1" dirty="0"/>
          </a:p>
          <a:p>
            <a:pPr marL="0" indent="0">
              <a:buNone/>
            </a:pPr>
            <a:r>
              <a:rPr lang="en-US" altLang="zh-CN" sz="1800" b="1" dirty="0"/>
              <a:t>   </a:t>
            </a:r>
            <a:r>
              <a:rPr lang="en-US" altLang="zh-CN" sz="1800" b="1" dirty="0">
                <a:solidFill>
                  <a:srgbClr val="FF0000"/>
                </a:solidFill>
              </a:rPr>
              <a:t>Desk d;</a:t>
            </a:r>
            <a:r>
              <a:rPr lang="en-US" altLang="zh-CN" sz="1800" b="1" dirty="0"/>
              <a:t>			//</a:t>
            </a:r>
            <a:r>
              <a:rPr lang="zh-CN" altLang="zh-CN" sz="1800" b="1" dirty="0"/>
              <a:t>错误，调用</a:t>
            </a:r>
            <a:r>
              <a:rPr lang="en-US" altLang="zh-CN" sz="1800" b="1" dirty="0"/>
              <a:t>Desk::Desk()</a:t>
            </a:r>
            <a:r>
              <a:rPr lang="zh-CN" altLang="zh-CN" sz="1800" b="1" dirty="0"/>
              <a:t>，但它是</a:t>
            </a:r>
            <a:r>
              <a:rPr lang="en-US" altLang="zh-CN" sz="1800" b="1" dirty="0"/>
              <a:t>private</a:t>
            </a:r>
            <a:endParaRPr lang="zh-CN" altLang="zh-CN" sz="1800" b="1" dirty="0"/>
          </a:p>
          <a:p>
            <a:pPr marL="0" indent="0">
              <a:buNone/>
            </a:pPr>
            <a:r>
              <a:rPr lang="en-US" altLang="zh-CN" sz="1800" b="1" dirty="0"/>
              <a:t>   </a:t>
            </a:r>
            <a:r>
              <a:rPr lang="en-US" altLang="zh-CN" sz="1800" b="1" dirty="0" err="1"/>
              <a:t>pd</a:t>
            </a:r>
            <a:r>
              <a:rPr lang="en-US" altLang="zh-CN" sz="1800" b="1" dirty="0"/>
              <a:t>=new Desk(1,1,1,1);	              </a:t>
            </a:r>
            <a:r>
              <a:rPr lang="en-US" altLang="zh-CN" sz="1800" b="1" dirty="0" smtClean="0"/>
              <a:t>//</a:t>
            </a:r>
            <a:r>
              <a:rPr lang="zh-CN" altLang="zh-CN" sz="1800" b="1" dirty="0"/>
              <a:t>调用构造函数</a:t>
            </a:r>
            <a:r>
              <a:rPr lang="en-US" altLang="zh-CN" sz="1800" b="1" dirty="0"/>
              <a:t>Desk::Desk(</a:t>
            </a:r>
            <a:r>
              <a:rPr lang="en-US" altLang="zh-CN" sz="1800" b="1" dirty="0" err="1"/>
              <a:t>int,int,int,int</a:t>
            </a:r>
            <a:r>
              <a:rPr lang="en-US" altLang="zh-CN" sz="1800" b="1" dirty="0"/>
              <a:t>) </a:t>
            </a:r>
            <a:endParaRPr lang="zh-CN" altLang="zh-CN" sz="1800" b="1" dirty="0"/>
          </a:p>
          <a:p>
            <a:pPr marL="0" indent="0">
              <a:buNone/>
            </a:pPr>
            <a:r>
              <a:rPr lang="en-US" altLang="zh-CN" sz="1800" b="1" dirty="0"/>
              <a:t>}</a:t>
            </a:r>
            <a:endParaRPr lang="zh-CN" altLang="zh-CN" sz="1800" b="1" dirty="0"/>
          </a:p>
          <a:p>
            <a:pPr marL="0" indent="0">
              <a:buNone/>
            </a:pPr>
            <a:endParaRPr lang="zh-CN" altLang="en-US" sz="1800" dirty="0"/>
          </a:p>
        </p:txBody>
      </p:sp>
    </p:spTree>
    <p:extLst>
      <p:ext uri="{BB962C8B-B14F-4D97-AF65-F5344CB8AC3E}">
        <p14:creationId xmlns:p14="http://schemas.microsoft.com/office/powerpoint/2010/main" val="35373518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3.6.2  </a:t>
            </a:r>
            <a:r>
              <a:rPr lang="zh-CN" altLang="zh-CN" sz="3600" b="1" kern="1200" dirty="0">
                <a:solidFill>
                  <a:srgbClr val="C00000"/>
                </a:solidFill>
              </a:rPr>
              <a:t>默认构造函数</a:t>
            </a:r>
            <a:endParaRPr lang="zh-CN" altLang="en-US" sz="3600" b="1" kern="1200" dirty="0">
              <a:solidFill>
                <a:srgbClr val="C00000"/>
              </a:solidFill>
            </a:endParaRPr>
          </a:p>
        </p:txBody>
      </p:sp>
      <p:sp>
        <p:nvSpPr>
          <p:cNvPr id="3" name="内容占位符 2"/>
          <p:cNvSpPr>
            <a:spLocks noGrp="1"/>
          </p:cNvSpPr>
          <p:nvPr>
            <p:ph idx="1"/>
          </p:nvPr>
        </p:nvSpPr>
        <p:spPr>
          <a:xfrm>
            <a:off x="260394" y="1124744"/>
            <a:ext cx="8623212" cy="4968552"/>
          </a:xfrm>
        </p:spPr>
        <p:txBody>
          <a:bodyPr/>
          <a:lstStyle/>
          <a:p>
            <a:r>
              <a:rPr lang="zh-CN" altLang="en-US" sz="2400" b="1" dirty="0">
                <a:solidFill>
                  <a:srgbClr val="0000CC"/>
                </a:solidFill>
              </a:rPr>
              <a:t>默认构造函数的概念</a:t>
            </a:r>
            <a:endParaRPr lang="en-US" altLang="zh-CN" sz="2400" b="1" dirty="0">
              <a:solidFill>
                <a:srgbClr val="0000CC"/>
              </a:solidFill>
            </a:endParaRPr>
          </a:p>
          <a:p>
            <a:pPr lvl="1"/>
            <a:r>
              <a:rPr lang="zh-CN" altLang="zh-CN" sz="2200" b="1" dirty="0"/>
              <a:t>创建类对象时没有显式提供初始化值时调用的构造函数，称为默认构造函数。</a:t>
            </a:r>
            <a:endParaRPr lang="en-US" altLang="zh-CN" sz="2200" b="1" dirty="0"/>
          </a:p>
          <a:p>
            <a:r>
              <a:rPr lang="zh-CN" altLang="en-US" sz="2400" b="1" dirty="0">
                <a:solidFill>
                  <a:srgbClr val="0000CC"/>
                </a:solidFill>
              </a:rPr>
              <a:t>默认构造函数的类型</a:t>
            </a:r>
            <a:endParaRPr lang="en-US" altLang="zh-CN" sz="2400" b="1" dirty="0">
              <a:solidFill>
                <a:srgbClr val="0000CC"/>
              </a:solidFill>
            </a:endParaRPr>
          </a:p>
          <a:p>
            <a:pPr marL="457200" lvl="1" indent="0">
              <a:buNone/>
            </a:pPr>
            <a:r>
              <a:rPr lang="en-US" altLang="zh-CN" sz="2200" b="1" dirty="0" smtClean="0"/>
              <a:t>1. </a:t>
            </a:r>
            <a:r>
              <a:rPr lang="zh-CN" altLang="zh-CN" sz="2200" b="1" dirty="0" smtClean="0"/>
              <a:t>不</a:t>
            </a:r>
            <a:r>
              <a:rPr lang="zh-CN" altLang="zh-CN" sz="2200" b="1" dirty="0"/>
              <a:t>带参数的构造函数</a:t>
            </a:r>
            <a:endParaRPr lang="en-US" altLang="zh-CN" sz="2200" b="1" dirty="0"/>
          </a:p>
          <a:p>
            <a:pPr marL="457200" lvl="1" indent="0">
              <a:buNone/>
            </a:pPr>
            <a:r>
              <a:rPr lang="en-US" altLang="zh-CN" sz="2200" b="1" dirty="0" smtClean="0"/>
              <a:t>2. </a:t>
            </a:r>
            <a:r>
              <a:rPr lang="zh-CN" altLang="zh-CN" sz="2200" b="1" dirty="0" smtClean="0"/>
              <a:t>为</a:t>
            </a:r>
            <a:r>
              <a:rPr lang="zh-CN" altLang="zh-CN" sz="2200" b="1" dirty="0"/>
              <a:t>所有的形参都提供了默认值的构造函数。</a:t>
            </a:r>
            <a:endParaRPr lang="en-US" altLang="zh-CN" sz="2200" b="1" dirty="0"/>
          </a:p>
          <a:p>
            <a:r>
              <a:rPr lang="zh-CN" altLang="en-US" sz="2400" b="1" dirty="0">
                <a:solidFill>
                  <a:srgbClr val="0000CC"/>
                </a:solidFill>
              </a:rPr>
              <a:t>对象定义规则和应用默认构造函数的典型情况</a:t>
            </a:r>
            <a:endParaRPr lang="en-US" altLang="zh-CN" sz="2400" b="1" dirty="0">
              <a:solidFill>
                <a:srgbClr val="0000CC"/>
              </a:solidFill>
            </a:endParaRPr>
          </a:p>
          <a:p>
            <a:pPr lvl="1" indent="-342900"/>
            <a:r>
              <a:rPr lang="en-US" altLang="zh-CN" sz="2400" b="1" dirty="0">
                <a:solidFill>
                  <a:srgbClr val="FF0000"/>
                </a:solidFill>
              </a:rPr>
              <a:t>C++</a:t>
            </a:r>
            <a:r>
              <a:rPr lang="zh-CN" altLang="en-US" sz="2400" b="1" dirty="0">
                <a:solidFill>
                  <a:srgbClr val="FF0000"/>
                </a:solidFill>
              </a:rPr>
              <a:t>规则</a:t>
            </a:r>
            <a:r>
              <a:rPr lang="zh-CN" altLang="en-US" sz="2400" b="1" dirty="0" smtClean="0">
                <a:solidFill>
                  <a:srgbClr val="FF0000"/>
                </a:solidFill>
              </a:rPr>
              <a:t>：</a:t>
            </a:r>
            <a:endParaRPr lang="en-US" altLang="zh-CN" sz="2400" b="1" dirty="0" smtClean="0">
              <a:solidFill>
                <a:srgbClr val="FF0000"/>
              </a:solidFill>
            </a:endParaRPr>
          </a:p>
          <a:p>
            <a:pPr lvl="2" indent="-342900"/>
            <a:r>
              <a:rPr lang="zh-CN" altLang="en-US" sz="2000" b="1" dirty="0" smtClean="0"/>
              <a:t>在</a:t>
            </a:r>
            <a:r>
              <a:rPr lang="zh-CN" altLang="en-US" sz="2000" b="1" dirty="0"/>
              <a:t>定义对象时，必须调用构造函数</a:t>
            </a:r>
            <a:endParaRPr lang="en-US" altLang="zh-CN" sz="2000" b="1" dirty="0"/>
          </a:p>
          <a:p>
            <a:pPr lvl="2" indent="-342900"/>
            <a:r>
              <a:rPr lang="zh-CN" altLang="en-US" sz="2000" b="1" dirty="0"/>
              <a:t>定义无参</a:t>
            </a:r>
            <a:r>
              <a:rPr lang="zh-CN" altLang="en-US" sz="2000" b="1" dirty="0" smtClean="0"/>
              <a:t>对象</a:t>
            </a:r>
            <a:r>
              <a:rPr lang="zh-CN" altLang="en-US" sz="2000" b="1" dirty="0"/>
              <a:t>和</a:t>
            </a:r>
            <a:r>
              <a:rPr lang="zh-CN" altLang="en-US" sz="2000" b="1" dirty="0" smtClean="0"/>
              <a:t>定义数组时调用默认构造函数</a:t>
            </a:r>
            <a:endParaRPr lang="en-US" altLang="zh-CN" sz="2000" b="1" dirty="0"/>
          </a:p>
          <a:p>
            <a:pPr lvl="2" indent="-342900"/>
            <a:r>
              <a:rPr lang="zh-CN" altLang="en-US" sz="2000" b="1" dirty="0"/>
              <a:t>在派生类中可由系统自动调用基类或子对象的默认构造函数实施相应对象的</a:t>
            </a:r>
            <a:r>
              <a:rPr lang="zh-CN" altLang="en-US" sz="2000" b="1" dirty="0" smtClean="0"/>
              <a:t>初始化</a:t>
            </a:r>
            <a:endParaRPr lang="zh-CN" altLang="zh-CN" sz="2000" b="1" dirty="0"/>
          </a:p>
        </p:txBody>
      </p:sp>
    </p:spTree>
    <p:extLst>
      <p:ext uri="{BB962C8B-B14F-4D97-AF65-F5344CB8AC3E}">
        <p14:creationId xmlns:p14="http://schemas.microsoft.com/office/powerpoint/2010/main" val="26161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251520" y="1124745"/>
            <a:ext cx="8496944" cy="4392488"/>
          </a:xfrm>
        </p:spPr>
        <p:txBody>
          <a:bodyPr/>
          <a:lstStyle/>
          <a:p>
            <a:pPr marL="514350" indent="-514350" eaLnBrk="1" hangingPunct="1">
              <a:buFontTx/>
              <a:buAutoNum type="arabicPeriod"/>
            </a:pPr>
            <a:r>
              <a:rPr lang="zh-CN" altLang="en-US" sz="2400" b="1" dirty="0" smtClean="0">
                <a:solidFill>
                  <a:srgbClr val="0000CC"/>
                </a:solidFill>
              </a:rPr>
              <a:t>无参构造函数</a:t>
            </a:r>
            <a:endParaRPr lang="en-US" altLang="zh-CN" sz="2400" b="1" dirty="0" smtClean="0">
              <a:solidFill>
                <a:srgbClr val="0000CC"/>
              </a:solidFill>
            </a:endParaRPr>
          </a:p>
          <a:p>
            <a:pPr lvl="1" eaLnBrk="1" hangingPunct="1"/>
            <a:r>
              <a:rPr lang="en-US" altLang="zh-CN" sz="2200" b="1" dirty="0"/>
              <a:t> C++</a:t>
            </a:r>
            <a:r>
              <a:rPr lang="zh-CN" altLang="en-US" sz="2200" b="1" dirty="0"/>
              <a:t>规定，每个类必须有构造函数，如果一个类没有定义任何构造函数，在需要时编译器将会为自动为它生成一个默认构造函数，称为合成的构造函数。 </a:t>
            </a:r>
          </a:p>
          <a:p>
            <a:pPr lvl="2" eaLnBrk="1" hangingPunct="1">
              <a:buFontTx/>
              <a:buNone/>
            </a:pPr>
            <a:r>
              <a:rPr lang="en-US" altLang="zh-CN" sz="2000" b="1" dirty="0">
                <a:solidFill>
                  <a:srgbClr val="FF0000"/>
                </a:solidFill>
              </a:rPr>
              <a:t>class X {</a:t>
            </a:r>
          </a:p>
          <a:p>
            <a:pPr lvl="2" eaLnBrk="1" hangingPunct="1">
              <a:buFontTx/>
              <a:buNone/>
            </a:pPr>
            <a:r>
              <a:rPr lang="en-US" altLang="zh-CN" sz="2000" b="1" dirty="0">
                <a:solidFill>
                  <a:srgbClr val="FF0000"/>
                </a:solidFill>
              </a:rPr>
              <a:t>    X(){}    //</a:t>
            </a:r>
            <a:r>
              <a:rPr lang="zh-CN" altLang="en-US" sz="2000" b="1" dirty="0">
                <a:solidFill>
                  <a:srgbClr val="FF0000"/>
                </a:solidFill>
              </a:rPr>
              <a:t>系统默认构造函数类似于此</a:t>
            </a:r>
          </a:p>
          <a:p>
            <a:pPr lvl="2" eaLnBrk="1" hangingPunct="1">
              <a:buFontTx/>
              <a:buNone/>
            </a:pPr>
            <a:r>
              <a:rPr lang="zh-CN" altLang="en-US" sz="2000" b="1" dirty="0">
                <a:solidFill>
                  <a:srgbClr val="FF0000"/>
                </a:solidFill>
              </a:rPr>
              <a:t>    </a:t>
            </a:r>
            <a:r>
              <a:rPr lang="en-US" altLang="zh-CN" sz="2000" b="1" dirty="0">
                <a:solidFill>
                  <a:srgbClr val="FF0000"/>
                </a:solidFill>
              </a:rPr>
              <a:t>……</a:t>
            </a:r>
          </a:p>
          <a:p>
            <a:pPr lvl="2" eaLnBrk="1" hangingPunct="1">
              <a:buFontTx/>
              <a:buNone/>
            </a:pPr>
            <a:r>
              <a:rPr lang="en-US" altLang="zh-CN" sz="2000" b="1" dirty="0">
                <a:solidFill>
                  <a:srgbClr val="FF0000"/>
                </a:solidFill>
              </a:rPr>
              <a:t>}</a:t>
            </a:r>
          </a:p>
          <a:p>
            <a:pPr lvl="1" eaLnBrk="1" hangingPunct="1"/>
            <a:r>
              <a:rPr lang="zh-CN" altLang="en-US" sz="2200" b="1" dirty="0"/>
              <a:t>在</a:t>
            </a:r>
            <a:r>
              <a:rPr lang="zh-CN" altLang="en-US" sz="2200" b="1" dirty="0" smtClean="0"/>
              <a:t>用</a:t>
            </a:r>
            <a:r>
              <a:rPr lang="zh-CN" altLang="en-US" sz="2200" b="1" dirty="0"/>
              <a:t>无参</a:t>
            </a:r>
            <a:r>
              <a:rPr lang="zh-CN" altLang="en-US" sz="2200" b="1" dirty="0" smtClean="0"/>
              <a:t>构造</a:t>
            </a:r>
            <a:r>
              <a:rPr lang="zh-CN" altLang="en-US" sz="2200" b="1" dirty="0"/>
              <a:t>函数创建对象时，如果创建的是全局对象或静态对象，则对象所有数据成员初始化为</a:t>
            </a:r>
            <a:r>
              <a:rPr lang="en-US" altLang="zh-CN" sz="2200" b="1" dirty="0"/>
              <a:t>0</a:t>
            </a:r>
            <a:r>
              <a:rPr lang="zh-CN" altLang="en-US" sz="2200" b="1" dirty="0"/>
              <a:t>；如果创建的是局部对象，即不进行对象数据成员的初始化。</a:t>
            </a:r>
            <a:endParaRPr lang="zh-CN" altLang="en-US" sz="2200" b="1" dirty="0">
              <a:solidFill>
                <a:schemeClr val="accent2"/>
              </a:solidFill>
            </a:endParaRPr>
          </a:p>
          <a:p>
            <a:pPr eaLnBrk="1" hangingPunct="1">
              <a:buFontTx/>
              <a:buNone/>
            </a:pPr>
            <a:endParaRPr lang="en-US" altLang="zh-CN" sz="2800" b="1" dirty="0">
              <a:solidFill>
                <a:schemeClr val="accent2"/>
              </a:solidFill>
            </a:endParaRPr>
          </a:p>
        </p:txBody>
      </p:sp>
      <p:sp>
        <p:nvSpPr>
          <p:cNvPr id="5"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3.6.2  </a:t>
            </a:r>
            <a:r>
              <a:rPr lang="zh-CN" altLang="zh-CN" sz="3600" b="1" kern="1200" dirty="0">
                <a:solidFill>
                  <a:srgbClr val="C00000"/>
                </a:solidFill>
              </a:rPr>
              <a:t>默认构造函数</a:t>
            </a:r>
            <a:endParaRPr lang="zh-CN" altLang="en-US" sz="3600" b="1" kern="1200" dirty="0">
              <a:solidFill>
                <a:srgbClr val="C00000"/>
              </a:solidFill>
            </a:endParaRPr>
          </a:p>
        </p:txBody>
      </p:sp>
    </p:spTree>
    <p:extLst>
      <p:ext uri="{BB962C8B-B14F-4D97-AF65-F5344CB8AC3E}">
        <p14:creationId xmlns:p14="http://schemas.microsoft.com/office/powerpoint/2010/main" val="592418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 calcmode="lin" valueType="num">
                                      <p:cBhvr additive="base">
                                        <p:cTn id="7"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anim calcmode="lin" valueType="num">
                                      <p:cBhvr additive="base">
                                        <p:cTn id="11"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anim calcmode="lin" valueType="num">
                                      <p:cBhvr additive="base">
                                        <p:cTn id="15"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01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011">
                                            <p:txEl>
                                              <p:pRg st="5" end="5"/>
                                            </p:txEl>
                                          </p:spTgt>
                                        </p:tgtEl>
                                        <p:attrNameLst>
                                          <p:attrName>style.visibility</p:attrName>
                                        </p:attrNameLst>
                                      </p:cBhvr>
                                      <p:to>
                                        <p:strVal val="visible"/>
                                      </p:to>
                                    </p:set>
                                    <p:anim calcmode="lin" valueType="num">
                                      <p:cBhvr additive="base">
                                        <p:cTn id="19"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pRg st="6" end="6"/>
                                            </p:txEl>
                                          </p:spTgt>
                                        </p:tgtEl>
                                        <p:attrNameLst>
                                          <p:attrName>style.visibility</p:attrName>
                                        </p:attrNameLst>
                                      </p:cBhvr>
                                      <p:to>
                                        <p:strVal val="visible"/>
                                      </p:to>
                                    </p:set>
                                    <p:anim calcmode="lin" valueType="num">
                                      <p:cBhvr additive="base">
                                        <p:cTn id="25"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9" presetClass="entr" presetSubtype="0" decel="100000" fill="hold" nodeType="clickEffect">
                                  <p:stCondLst>
                                    <p:cond delay="0"/>
                                  </p:stCondLst>
                                  <p:childTnLst>
                                    <p:set>
                                      <p:cBhvr>
                                        <p:cTn id="30" dur="1" fill="hold">
                                          <p:stCondLst>
                                            <p:cond delay="0"/>
                                          </p:stCondLst>
                                        </p:cTn>
                                        <p:tgtEl>
                                          <p:spTgt spid="43011">
                                            <p:txEl>
                                              <p:pRg st="6" end="6"/>
                                            </p:txEl>
                                          </p:spTgt>
                                        </p:tgtEl>
                                        <p:attrNameLst>
                                          <p:attrName>style.visibility</p:attrName>
                                        </p:attrNameLst>
                                      </p:cBhvr>
                                      <p:to>
                                        <p:strVal val="visible"/>
                                      </p:to>
                                    </p:set>
                                    <p:anim calcmode="lin" valueType="num">
                                      <p:cBhvr>
                                        <p:cTn id="31" dur="500" fill="hold"/>
                                        <p:tgtEl>
                                          <p:spTgt spid="43011">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43011">
                                            <p:txEl>
                                              <p:pRg st="6" end="6"/>
                                            </p:txEl>
                                          </p:spTgt>
                                        </p:tgtEl>
                                        <p:attrNameLst>
                                          <p:attrName>ppt_h</p:attrName>
                                        </p:attrNameLst>
                                      </p:cBhvr>
                                      <p:tavLst>
                                        <p:tav tm="0">
                                          <p:val>
                                            <p:fltVal val="0"/>
                                          </p:val>
                                        </p:tav>
                                        <p:tav tm="100000">
                                          <p:val>
                                            <p:strVal val="#ppt_h"/>
                                          </p:val>
                                        </p:tav>
                                      </p:tavLst>
                                    </p:anim>
                                    <p:anim calcmode="lin" valueType="num">
                                      <p:cBhvr>
                                        <p:cTn id="33" dur="500" fill="hold"/>
                                        <p:tgtEl>
                                          <p:spTgt spid="43011">
                                            <p:txEl>
                                              <p:pRg st="6" end="6"/>
                                            </p:txEl>
                                          </p:spTgt>
                                        </p:tgtEl>
                                        <p:attrNameLst>
                                          <p:attrName>style.rotation</p:attrName>
                                        </p:attrNameLst>
                                      </p:cBhvr>
                                      <p:tavLst>
                                        <p:tav tm="0">
                                          <p:val>
                                            <p:fltVal val="360"/>
                                          </p:val>
                                        </p:tav>
                                        <p:tav tm="100000">
                                          <p:val>
                                            <p:fltVal val="0"/>
                                          </p:val>
                                        </p:tav>
                                      </p:tavLst>
                                    </p:anim>
                                    <p:animEffect transition="in" filter="fade">
                                      <p:cBhvr>
                                        <p:cTn id="34" dur="500"/>
                                        <p:tgtEl>
                                          <p:spTgt spid="43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323528" y="1052736"/>
            <a:ext cx="8136904" cy="5688632"/>
          </a:xfrm>
        </p:spPr>
        <p:txBody>
          <a:bodyPr/>
          <a:lstStyle/>
          <a:p>
            <a:pPr eaLnBrk="1" hangingPunct="1">
              <a:lnSpc>
                <a:spcPct val="80000"/>
              </a:lnSpc>
              <a:buFontTx/>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  point</a:t>
            </a:r>
            <a:r>
              <a:rPr lang="zh-CN" altLang="en-US" sz="2400" b="1" dirty="0">
                <a:solidFill>
                  <a:srgbClr val="0000CC"/>
                </a:solidFill>
              </a:rPr>
              <a:t>类的默认构造函数。</a:t>
            </a:r>
          </a:p>
          <a:p>
            <a:pPr eaLnBrk="1" hangingPunct="1">
              <a:lnSpc>
                <a:spcPct val="80000"/>
              </a:lnSpc>
              <a:buFontTx/>
              <a:buNone/>
            </a:pPr>
            <a:r>
              <a:rPr lang="en-US" altLang="zh-CN" sz="1800" b="1" dirty="0"/>
              <a:t>//Eg.cpp</a:t>
            </a:r>
          </a:p>
          <a:p>
            <a:pPr eaLnBrk="1" hangingPunct="1">
              <a:lnSpc>
                <a:spcPct val="80000"/>
              </a:lnSpc>
              <a:buFontTx/>
              <a:buNone/>
            </a:pPr>
            <a:r>
              <a:rPr lang="en-US" altLang="zh-CN" sz="1800" b="1" dirty="0"/>
              <a:t>#include &lt;</a:t>
            </a:r>
            <a:r>
              <a:rPr lang="en-US" altLang="zh-CN" sz="1800" b="1" dirty="0" err="1" smtClean="0"/>
              <a:t>iostream</a:t>
            </a:r>
            <a:r>
              <a:rPr lang="en-US" altLang="zh-CN" sz="1800" b="1" dirty="0" smtClean="0"/>
              <a:t>&gt;</a:t>
            </a:r>
            <a:endParaRPr lang="en-US" altLang="zh-CN" sz="1800" b="1" dirty="0"/>
          </a:p>
          <a:p>
            <a:pPr eaLnBrk="1" hangingPunct="1">
              <a:lnSpc>
                <a:spcPct val="80000"/>
              </a:lnSpc>
              <a:buFontTx/>
              <a:buNone/>
            </a:pPr>
            <a:r>
              <a:rPr lang="en-US" altLang="zh-CN" sz="1800" b="1" dirty="0"/>
              <a:t>using namespace </a:t>
            </a:r>
            <a:r>
              <a:rPr lang="en-US" altLang="zh-CN" sz="1800" b="1" dirty="0" err="1"/>
              <a:t>std</a:t>
            </a:r>
            <a:r>
              <a:rPr lang="en-US" altLang="zh-CN" sz="1800" b="1" dirty="0"/>
              <a:t>;</a:t>
            </a:r>
          </a:p>
          <a:p>
            <a:pPr eaLnBrk="1" hangingPunct="1">
              <a:lnSpc>
                <a:spcPct val="80000"/>
              </a:lnSpc>
              <a:buFontTx/>
              <a:buNone/>
            </a:pPr>
            <a:r>
              <a:rPr lang="en-US" altLang="zh-CN" sz="1800" b="1" dirty="0"/>
              <a:t>class point{</a:t>
            </a:r>
          </a:p>
          <a:p>
            <a:pPr eaLnBrk="1" hangingPunct="1">
              <a:lnSpc>
                <a:spcPct val="80000"/>
              </a:lnSpc>
              <a:buFontTx/>
              <a:buNone/>
            </a:pPr>
            <a:r>
              <a:rPr lang="en-US" altLang="zh-CN" sz="1800" b="1" dirty="0"/>
              <a:t>private:</a:t>
            </a:r>
          </a:p>
          <a:p>
            <a:pPr eaLnBrk="1" hangingPunct="1">
              <a:lnSpc>
                <a:spcPct val="80000"/>
              </a:lnSpc>
              <a:buFontTx/>
              <a:buNone/>
            </a:pPr>
            <a:r>
              <a:rPr lang="en-US" altLang="zh-CN" sz="1800" b="1" dirty="0"/>
              <a:t>    </a:t>
            </a:r>
            <a:r>
              <a:rPr lang="en-US" altLang="zh-CN" sz="1800" b="1" dirty="0" err="1"/>
              <a:t>int</a:t>
            </a:r>
            <a:r>
              <a:rPr lang="en-US" altLang="zh-CN" sz="1800" b="1" dirty="0"/>
              <a:t> </a:t>
            </a:r>
            <a:r>
              <a:rPr lang="en-US" altLang="zh-CN" sz="1800" b="1" dirty="0" err="1"/>
              <a:t>x,y</a:t>
            </a:r>
            <a:r>
              <a:rPr lang="en-US" altLang="zh-CN" sz="1800" b="1" dirty="0"/>
              <a:t>;</a:t>
            </a:r>
          </a:p>
          <a:p>
            <a:pPr eaLnBrk="1" hangingPunct="1">
              <a:lnSpc>
                <a:spcPct val="80000"/>
              </a:lnSpc>
              <a:buFontTx/>
              <a:buNone/>
            </a:pPr>
            <a:r>
              <a:rPr lang="en-US" altLang="zh-CN" sz="1800" b="1" dirty="0"/>
              <a:t>public:</a:t>
            </a:r>
          </a:p>
          <a:p>
            <a:pPr eaLnBrk="1" hangingPunct="1">
              <a:lnSpc>
                <a:spcPct val="80000"/>
              </a:lnSpc>
              <a:buFontTx/>
              <a:buNone/>
            </a:pPr>
            <a:r>
              <a:rPr lang="en-US" altLang="zh-CN" sz="1800" b="1" dirty="0"/>
              <a:t>    void </a:t>
            </a:r>
            <a:r>
              <a:rPr lang="en-US" altLang="zh-CN" sz="1800" b="1" dirty="0" err="1"/>
              <a:t>setpoint</a:t>
            </a:r>
            <a:r>
              <a:rPr lang="en-US" altLang="zh-CN" sz="1800" b="1" dirty="0"/>
              <a:t>(</a:t>
            </a:r>
            <a:r>
              <a:rPr lang="en-US" altLang="zh-CN" sz="1800" b="1" dirty="0" err="1"/>
              <a:t>int</a:t>
            </a:r>
            <a:r>
              <a:rPr lang="en-US" altLang="zh-CN" sz="1800" b="1" dirty="0"/>
              <a:t> </a:t>
            </a:r>
            <a:r>
              <a:rPr lang="en-US" altLang="zh-CN" sz="1800" b="1" dirty="0" err="1"/>
              <a:t>a,int</a:t>
            </a:r>
            <a:r>
              <a:rPr lang="en-US" altLang="zh-CN" sz="1800" b="1" dirty="0"/>
              <a:t> b) { x=a;    y=b;}</a:t>
            </a:r>
          </a:p>
          <a:p>
            <a:pPr eaLnBrk="1" hangingPunct="1">
              <a:lnSpc>
                <a:spcPct val="80000"/>
              </a:lnSpc>
              <a:buFontTx/>
              <a:buNone/>
            </a:pPr>
            <a:r>
              <a:rPr lang="en-US" altLang="zh-CN" sz="1800" b="1" dirty="0"/>
              <a:t>    </a:t>
            </a:r>
            <a:r>
              <a:rPr lang="en-US" altLang="zh-CN" sz="1800" b="1" dirty="0" err="1"/>
              <a:t>int</a:t>
            </a:r>
            <a:r>
              <a:rPr lang="en-US" altLang="zh-CN" sz="1800" b="1" dirty="0"/>
              <a:t> </a:t>
            </a:r>
            <a:r>
              <a:rPr lang="en-US" altLang="zh-CN" sz="1800" b="1" dirty="0" err="1"/>
              <a:t>getx</a:t>
            </a:r>
            <a:r>
              <a:rPr lang="en-US" altLang="zh-CN" sz="1800" b="1" dirty="0"/>
              <a:t>() { return x; }</a:t>
            </a:r>
          </a:p>
          <a:p>
            <a:pPr eaLnBrk="1" hangingPunct="1">
              <a:lnSpc>
                <a:spcPct val="80000"/>
              </a:lnSpc>
              <a:buFontTx/>
              <a:buNone/>
            </a:pPr>
            <a:r>
              <a:rPr lang="en-US" altLang="zh-CN" sz="1800" b="1" dirty="0"/>
              <a:t>    </a:t>
            </a:r>
            <a:r>
              <a:rPr lang="en-US" altLang="zh-CN" sz="1800" b="1" dirty="0" err="1"/>
              <a:t>int</a:t>
            </a:r>
            <a:r>
              <a:rPr lang="en-US" altLang="zh-CN" sz="1800" b="1" dirty="0"/>
              <a:t> </a:t>
            </a:r>
            <a:r>
              <a:rPr lang="en-US" altLang="zh-CN" sz="1800" b="1" dirty="0" err="1"/>
              <a:t>gety</a:t>
            </a:r>
            <a:r>
              <a:rPr lang="en-US" altLang="zh-CN" sz="1800" b="1" dirty="0"/>
              <a:t>() { return y; }</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solidFill>
                  <a:srgbClr val="FF0000"/>
                </a:solidFill>
              </a:rPr>
              <a:t>point p1; </a:t>
            </a:r>
            <a:r>
              <a:rPr lang="en-US" altLang="zh-CN" sz="1800" b="1" dirty="0"/>
              <a:t>				//</a:t>
            </a:r>
            <a:r>
              <a:rPr lang="zh-CN" altLang="en-US" sz="1800" b="1" dirty="0"/>
              <a:t>定义全局对象</a:t>
            </a:r>
          </a:p>
          <a:p>
            <a:pPr eaLnBrk="1" hangingPunct="1">
              <a:lnSpc>
                <a:spcPct val="80000"/>
              </a:lnSpc>
              <a:buFontTx/>
              <a:buNone/>
            </a:pPr>
            <a:r>
              <a:rPr lang="en-US" altLang="zh-CN" sz="1800" b="1" dirty="0"/>
              <a:t>void main(){</a:t>
            </a:r>
          </a:p>
          <a:p>
            <a:pPr eaLnBrk="1" hangingPunct="1">
              <a:lnSpc>
                <a:spcPct val="80000"/>
              </a:lnSpc>
              <a:buFontTx/>
              <a:buNone/>
            </a:pPr>
            <a:r>
              <a:rPr lang="en-US" altLang="zh-CN" sz="1800" b="1" dirty="0"/>
              <a:t>    </a:t>
            </a:r>
            <a:r>
              <a:rPr lang="en-US" altLang="zh-CN" sz="1800" b="1" dirty="0">
                <a:solidFill>
                  <a:srgbClr val="FF0000"/>
                </a:solidFill>
              </a:rPr>
              <a:t>static point p2;</a:t>
            </a:r>
            <a:r>
              <a:rPr lang="en-US" altLang="zh-CN" sz="1800" b="1" dirty="0"/>
              <a:t>			//</a:t>
            </a:r>
            <a:r>
              <a:rPr lang="zh-CN" altLang="en-US" sz="1800" b="1" dirty="0"/>
              <a:t>定义静态局部对象</a:t>
            </a:r>
          </a:p>
          <a:p>
            <a:pPr eaLnBrk="1" hangingPunct="1">
              <a:lnSpc>
                <a:spcPct val="80000"/>
              </a:lnSpc>
              <a:buFontTx/>
              <a:buNone/>
            </a:pPr>
            <a:r>
              <a:rPr lang="zh-CN" altLang="en-US" sz="1800" b="1" dirty="0"/>
              <a:t>    </a:t>
            </a:r>
            <a:r>
              <a:rPr lang="en-US" altLang="zh-CN" sz="1800" b="1" dirty="0">
                <a:solidFill>
                  <a:srgbClr val="FF0000"/>
                </a:solidFill>
              </a:rPr>
              <a:t>point p3;</a:t>
            </a:r>
            <a:r>
              <a:rPr lang="en-US" altLang="zh-CN" sz="1800" b="1" dirty="0"/>
              <a:t>				//</a:t>
            </a:r>
            <a:r>
              <a:rPr lang="zh-CN" altLang="en-US" sz="1800" b="1" dirty="0"/>
              <a:t>定义局部对象</a:t>
            </a:r>
          </a:p>
          <a:p>
            <a:pPr eaLnBrk="1" hangingPunct="1">
              <a:lnSpc>
                <a:spcPct val="80000"/>
              </a:lnSpc>
              <a:buFontTx/>
              <a:buNone/>
            </a:pPr>
            <a:r>
              <a:rPr lang="zh-CN" altLang="en-US" sz="1800" b="1" dirty="0"/>
              <a:t>    </a:t>
            </a:r>
            <a:r>
              <a:rPr lang="en-US" altLang="zh-CN" sz="1800" b="1" dirty="0" err="1"/>
              <a:t>cout</a:t>
            </a:r>
            <a:r>
              <a:rPr lang="en-US" altLang="zh-CN" sz="1800" b="1" dirty="0"/>
              <a:t>&lt;&lt;"p1: "&lt;&lt;p1.getx()&lt;&lt;","&lt;&lt;p1.gety()&lt;&lt;</a:t>
            </a:r>
            <a:r>
              <a:rPr lang="en-US" altLang="zh-CN" sz="1800" b="1" dirty="0" err="1"/>
              <a:t>endl</a:t>
            </a:r>
            <a:r>
              <a:rPr lang="en-US" altLang="zh-CN" sz="1800" b="1" dirty="0"/>
              <a:t>;</a:t>
            </a:r>
          </a:p>
          <a:p>
            <a:pPr eaLnBrk="1" hangingPunct="1">
              <a:lnSpc>
                <a:spcPct val="80000"/>
              </a:lnSpc>
              <a:buFontTx/>
              <a:buNone/>
            </a:pPr>
            <a:r>
              <a:rPr lang="en-US" altLang="zh-CN" sz="1800" b="1" dirty="0"/>
              <a:t>    </a:t>
            </a:r>
            <a:r>
              <a:rPr lang="en-US" altLang="zh-CN" sz="1800" b="1" dirty="0" err="1"/>
              <a:t>cout</a:t>
            </a:r>
            <a:r>
              <a:rPr lang="en-US" altLang="zh-CN" sz="1800" b="1" dirty="0"/>
              <a:t>&lt;&lt;"p2: "&lt;&lt;p2.getx()&lt;&lt;","&lt;&lt;p2.gety()&lt;&lt;</a:t>
            </a:r>
            <a:r>
              <a:rPr lang="en-US" altLang="zh-CN" sz="1800" b="1" dirty="0" err="1"/>
              <a:t>endl</a:t>
            </a:r>
            <a:r>
              <a:rPr lang="en-US" altLang="zh-CN" sz="1800" b="1" dirty="0"/>
              <a:t>;</a:t>
            </a:r>
          </a:p>
          <a:p>
            <a:pPr eaLnBrk="1" hangingPunct="1">
              <a:lnSpc>
                <a:spcPct val="80000"/>
              </a:lnSpc>
              <a:buFontTx/>
              <a:buNone/>
            </a:pPr>
            <a:r>
              <a:rPr lang="en-US" altLang="zh-CN" sz="1800" b="1" dirty="0"/>
              <a:t>    </a:t>
            </a:r>
            <a:r>
              <a:rPr lang="en-US" altLang="zh-CN" sz="1800" b="1" dirty="0" err="1"/>
              <a:t>cout</a:t>
            </a:r>
            <a:r>
              <a:rPr lang="en-US" altLang="zh-CN" sz="1800" b="1" dirty="0"/>
              <a:t>&lt;&lt;"p3: "&lt;&lt;p3.getx()&lt;&lt;","&lt;&lt;p3.gety()&lt;&lt;</a:t>
            </a:r>
            <a:r>
              <a:rPr lang="en-US" altLang="zh-CN" sz="1800" b="1" dirty="0" err="1"/>
              <a:t>endl</a:t>
            </a:r>
            <a:r>
              <a:rPr lang="en-US" altLang="zh-CN" sz="1800" b="1" dirty="0"/>
              <a:t>;</a:t>
            </a:r>
          </a:p>
          <a:p>
            <a:pPr eaLnBrk="1" hangingPunct="1">
              <a:lnSpc>
                <a:spcPct val="80000"/>
              </a:lnSpc>
              <a:buFontTx/>
              <a:buNone/>
            </a:pPr>
            <a:r>
              <a:rPr lang="en-US" altLang="zh-CN" sz="1800" b="1" dirty="0"/>
              <a:t>}</a:t>
            </a:r>
          </a:p>
        </p:txBody>
      </p:sp>
      <p:sp>
        <p:nvSpPr>
          <p:cNvPr id="6"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3.6.2  </a:t>
            </a:r>
            <a:r>
              <a:rPr lang="zh-CN" altLang="zh-CN" sz="3600" b="1" kern="1200" dirty="0">
                <a:solidFill>
                  <a:srgbClr val="C00000"/>
                </a:solidFill>
              </a:rPr>
              <a:t>默认构造函数</a:t>
            </a:r>
            <a:endParaRPr lang="zh-CN" altLang="en-US" sz="3600" b="1" kern="1200" dirty="0">
              <a:solidFill>
                <a:srgbClr val="C00000"/>
              </a:solidFill>
            </a:endParaRPr>
          </a:p>
        </p:txBody>
      </p:sp>
      <p:sp>
        <p:nvSpPr>
          <p:cNvPr id="3" name="对话气泡: 矩形 2"/>
          <p:cNvSpPr/>
          <p:nvPr/>
        </p:nvSpPr>
        <p:spPr>
          <a:xfrm>
            <a:off x="5076056" y="1700808"/>
            <a:ext cx="3744416" cy="2088232"/>
          </a:xfrm>
          <a:prstGeom prst="wedgeRectCallout">
            <a:avLst>
              <a:gd name="adj1" fmla="val -143083"/>
              <a:gd name="adj2" fmla="val 873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smtClean="0">
                <a:solidFill>
                  <a:schemeClr val="tx1"/>
                </a:solidFill>
              </a:rPr>
              <a:t>1. Point</a:t>
            </a:r>
            <a:r>
              <a:rPr lang="zh-CN" altLang="en-US" sz="2000" b="1" dirty="0">
                <a:solidFill>
                  <a:schemeClr val="tx1"/>
                </a:solidFill>
              </a:rPr>
              <a:t>类没有定义任何构造函数，但在定义对象时又必须调用构造函数</a:t>
            </a:r>
            <a:r>
              <a:rPr lang="zh-CN" altLang="en-US" sz="2000" b="1" dirty="0" smtClean="0">
                <a:solidFill>
                  <a:schemeClr val="tx1"/>
                </a:solidFill>
              </a:rPr>
              <a:t>！</a:t>
            </a:r>
            <a:endParaRPr lang="en-US" altLang="zh-CN" sz="2000" b="1" dirty="0">
              <a:solidFill>
                <a:schemeClr val="tx1"/>
              </a:solidFill>
            </a:endParaRPr>
          </a:p>
          <a:p>
            <a:pPr algn="just"/>
            <a:r>
              <a:rPr lang="en-US" altLang="zh-CN" sz="2000" b="1" dirty="0" smtClean="0">
                <a:solidFill>
                  <a:schemeClr val="tx1"/>
                </a:solidFill>
              </a:rPr>
              <a:t>2. </a:t>
            </a:r>
            <a:r>
              <a:rPr lang="zh-CN" altLang="en-US" sz="2000" b="1" dirty="0" smtClean="0">
                <a:solidFill>
                  <a:schemeClr val="tx1"/>
                </a:solidFill>
              </a:rPr>
              <a:t>编译器</a:t>
            </a:r>
            <a:r>
              <a:rPr lang="zh-CN" altLang="en-US" sz="2000" b="1" dirty="0">
                <a:solidFill>
                  <a:schemeClr val="tx1"/>
                </a:solidFill>
              </a:rPr>
              <a:t>会为</a:t>
            </a:r>
            <a:r>
              <a:rPr lang="en-US" altLang="zh-CN" sz="2000" b="1" dirty="0">
                <a:solidFill>
                  <a:schemeClr val="tx1"/>
                </a:solidFill>
              </a:rPr>
              <a:t>point</a:t>
            </a:r>
            <a:r>
              <a:rPr lang="zh-CN" altLang="en-US" sz="2000" b="1" dirty="0">
                <a:solidFill>
                  <a:schemeClr val="tx1"/>
                </a:solidFill>
              </a:rPr>
              <a:t>合成无参数构造函数，并在定义</a:t>
            </a:r>
            <a:r>
              <a:rPr lang="en-US" altLang="zh-CN" sz="2000" b="1" dirty="0">
                <a:solidFill>
                  <a:schemeClr val="tx1"/>
                </a:solidFill>
              </a:rPr>
              <a:t>p1,p2,p3</a:t>
            </a:r>
            <a:r>
              <a:rPr lang="zh-CN" altLang="en-US" sz="2000" b="1" dirty="0">
                <a:solidFill>
                  <a:schemeClr val="tx1"/>
                </a:solidFill>
              </a:rPr>
              <a:t>时调用此构造函数！</a:t>
            </a:r>
          </a:p>
        </p:txBody>
      </p:sp>
    </p:spTree>
    <p:extLst>
      <p:ext uri="{BB962C8B-B14F-4D97-AF65-F5344CB8AC3E}">
        <p14:creationId xmlns:p14="http://schemas.microsoft.com/office/powerpoint/2010/main" val="308672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179512" y="1124744"/>
            <a:ext cx="4681215" cy="5544616"/>
          </a:xfrm>
        </p:spPr>
        <p:txBody>
          <a:bodyPr/>
          <a:lstStyle/>
          <a:p>
            <a:pPr eaLnBrk="1" hangingPunct="1">
              <a:lnSpc>
                <a:spcPct val="80000"/>
              </a:lnSpc>
            </a:pPr>
            <a:r>
              <a:rPr lang="zh-CN" altLang="en-US" sz="2400" b="1" dirty="0">
                <a:solidFill>
                  <a:srgbClr val="0000CC"/>
                </a:solidFill>
              </a:rPr>
              <a:t>使用默认构造函数的注意事项</a:t>
            </a:r>
            <a:endParaRPr lang="en-US" altLang="zh-CN" sz="2400" b="1" dirty="0">
              <a:solidFill>
                <a:srgbClr val="0000CC"/>
              </a:solidFill>
            </a:endParaRPr>
          </a:p>
          <a:p>
            <a:pPr marL="400050" lvl="1" indent="0" eaLnBrk="1" hangingPunct="1">
              <a:buNone/>
            </a:pPr>
            <a:r>
              <a:rPr lang="zh-CN" altLang="en-US" sz="2000" b="1" dirty="0" smtClean="0"/>
              <a:t>（</a:t>
            </a:r>
            <a:r>
              <a:rPr lang="en-US" altLang="zh-CN" sz="2000" b="1" dirty="0" smtClean="0"/>
              <a:t>1</a:t>
            </a:r>
            <a:r>
              <a:rPr lang="zh-CN" altLang="en-US" sz="2000" b="1" dirty="0" smtClean="0"/>
              <a:t>）没有</a:t>
            </a:r>
            <a:r>
              <a:rPr lang="zh-CN" altLang="en-US" sz="2000" b="1" dirty="0"/>
              <a:t>定义任何构造函数时，系统才会为类合成默认构造函数。</a:t>
            </a:r>
            <a:r>
              <a:rPr lang="zh-CN" altLang="en-US" sz="2000" b="1" dirty="0">
                <a:solidFill>
                  <a:srgbClr val="FF3300"/>
                </a:solidFill>
              </a:rPr>
              <a:t>一旦定义了任何形式的构造函数，系统就不再产生默认构造函数。</a:t>
            </a:r>
            <a:endParaRPr lang="en-US" altLang="zh-CN" sz="2000" b="1" dirty="0">
              <a:solidFill>
                <a:srgbClr val="FF3300"/>
              </a:solidFill>
            </a:endParaRPr>
          </a:p>
          <a:p>
            <a:pPr lvl="1"/>
            <a:r>
              <a:rPr lang="zh-CN" altLang="en-US" sz="2000" b="1" dirty="0"/>
              <a:t>在类有需要参数构造数时</a:t>
            </a:r>
            <a:r>
              <a:rPr lang="zh-CN" altLang="zh-CN" sz="2000" b="1" dirty="0"/>
              <a:t>，若需要创建无参对象，必须显式定义无参构造函数。</a:t>
            </a:r>
            <a:r>
              <a:rPr lang="zh-CN" altLang="en-US" sz="2000" b="1" dirty="0"/>
              <a:t>但</a:t>
            </a:r>
            <a:r>
              <a:rPr lang="zh-CN" altLang="zh-CN" sz="2000" b="1" dirty="0"/>
              <a:t>在</a:t>
            </a:r>
            <a:r>
              <a:rPr lang="en-US" altLang="zh-CN" sz="2000" b="1" dirty="0"/>
              <a:t>C++11</a:t>
            </a:r>
            <a:r>
              <a:rPr lang="zh-CN" altLang="zh-CN" sz="2000" b="1" dirty="0"/>
              <a:t>中，也可以用下面的方式要求编译器创建合成的默认构造函数。</a:t>
            </a:r>
          </a:p>
          <a:p>
            <a:pPr marL="0" indent="0">
              <a:buNone/>
            </a:pPr>
            <a:r>
              <a:rPr lang="en-US" altLang="zh-CN" sz="2000" b="1" dirty="0"/>
              <a:t> </a:t>
            </a:r>
            <a:r>
              <a:rPr lang="en-US" altLang="zh-CN" sz="2000" b="1" dirty="0" smtClean="0"/>
              <a:t>   class </a:t>
            </a:r>
            <a:r>
              <a:rPr lang="en-US" altLang="zh-CN" sz="2000" b="1" dirty="0"/>
              <a:t>X {</a:t>
            </a:r>
            <a:endParaRPr lang="zh-CN" altLang="zh-CN" sz="2000" b="1" dirty="0"/>
          </a:p>
          <a:p>
            <a:pPr marL="0" indent="0">
              <a:buNone/>
            </a:pPr>
            <a:r>
              <a:rPr lang="en-US" altLang="zh-CN" sz="2000" b="1" dirty="0"/>
              <a:t>     </a:t>
            </a:r>
            <a:r>
              <a:rPr lang="en-US" altLang="zh-CN" sz="2000" b="1" dirty="0" smtClean="0"/>
              <a:t>   </a:t>
            </a:r>
            <a:r>
              <a:rPr lang="en-US" altLang="zh-CN" sz="2000" b="1" dirty="0" smtClean="0">
                <a:solidFill>
                  <a:srgbClr val="FF0000"/>
                </a:solidFill>
              </a:rPr>
              <a:t>X</a:t>
            </a:r>
            <a:r>
              <a:rPr lang="en-US" altLang="zh-CN" sz="2000" b="1" dirty="0">
                <a:solidFill>
                  <a:srgbClr val="FF0000"/>
                </a:solidFill>
              </a:rPr>
              <a:t>()=default;       </a:t>
            </a:r>
            <a:r>
              <a:rPr lang="en-US" altLang="zh-CN" sz="2000" b="1" dirty="0" smtClean="0">
                <a:solidFill>
                  <a:srgbClr val="FF0000"/>
                </a:solidFill>
              </a:rPr>
              <a:t>//C++11</a:t>
            </a:r>
            <a:endParaRPr lang="zh-CN" altLang="zh-CN" sz="2000" b="1" dirty="0">
              <a:solidFill>
                <a:srgbClr val="FF0000"/>
              </a:solidFill>
            </a:endParaRPr>
          </a:p>
          <a:p>
            <a:pPr marL="0" indent="0">
              <a:buNone/>
            </a:pPr>
            <a:r>
              <a:rPr lang="en-US" altLang="zh-CN" sz="2000" b="1" dirty="0"/>
              <a:t>    </a:t>
            </a:r>
            <a:r>
              <a:rPr lang="en-US" altLang="zh-CN" sz="2000" b="1" dirty="0" smtClean="0"/>
              <a:t>    X</a:t>
            </a:r>
            <a:r>
              <a:rPr lang="en-US" altLang="zh-CN" sz="2000" b="1" dirty="0"/>
              <a:t>(</a:t>
            </a:r>
            <a:r>
              <a:rPr lang="zh-CN" altLang="zh-CN" sz="2000" b="1" dirty="0"/>
              <a:t>……</a:t>
            </a:r>
            <a:r>
              <a:rPr lang="en-US" altLang="zh-CN" sz="2000" b="1" dirty="0"/>
              <a:t>){}      </a:t>
            </a:r>
            <a:r>
              <a:rPr lang="en-US" altLang="zh-CN" sz="2000" b="1" dirty="0" smtClean="0"/>
              <a:t>      //</a:t>
            </a:r>
            <a:r>
              <a:rPr lang="zh-CN" altLang="en-US" sz="2000" b="1" dirty="0"/>
              <a:t>有参</a:t>
            </a:r>
            <a:r>
              <a:rPr lang="zh-CN" altLang="zh-CN" sz="2000" b="1" dirty="0" smtClean="0"/>
              <a:t>构造</a:t>
            </a:r>
            <a:r>
              <a:rPr lang="zh-CN" altLang="zh-CN" sz="2000" b="1" dirty="0"/>
              <a:t>函数</a:t>
            </a:r>
            <a:r>
              <a:rPr lang="en-US" altLang="zh-CN" sz="2000" b="1" dirty="0"/>
              <a:t>       </a:t>
            </a:r>
            <a:endParaRPr lang="zh-CN" altLang="zh-CN" sz="2000" b="1" dirty="0"/>
          </a:p>
          <a:p>
            <a:pPr marL="0" indent="0">
              <a:buNone/>
            </a:pPr>
            <a:r>
              <a:rPr lang="en-US" altLang="zh-CN" sz="2000" b="1" dirty="0" smtClean="0"/>
              <a:t>        ……</a:t>
            </a:r>
            <a:endParaRPr lang="zh-CN" altLang="zh-CN" sz="2000" b="1" dirty="0"/>
          </a:p>
          <a:p>
            <a:pPr marL="0" indent="0">
              <a:buNone/>
            </a:pPr>
            <a:r>
              <a:rPr lang="en-US" altLang="zh-CN" sz="2000" b="1" dirty="0" smtClean="0"/>
              <a:t>    }</a:t>
            </a:r>
            <a:endParaRPr lang="zh-CN" altLang="zh-CN" sz="2000" b="1" dirty="0"/>
          </a:p>
          <a:p>
            <a:pPr marL="400050" lvl="1" indent="0" eaLnBrk="1" hangingPunct="1">
              <a:lnSpc>
                <a:spcPct val="80000"/>
              </a:lnSpc>
              <a:buNone/>
            </a:pPr>
            <a:endParaRPr lang="en-US" altLang="zh-CN" sz="2000" b="1" dirty="0">
              <a:solidFill>
                <a:srgbClr val="FF3300"/>
              </a:solidFill>
            </a:endParaRPr>
          </a:p>
        </p:txBody>
      </p:sp>
      <p:sp>
        <p:nvSpPr>
          <p:cNvPr id="4" name="标题 1"/>
          <p:cNvSpPr>
            <a:spLocks noGrp="1"/>
          </p:cNvSpPr>
          <p:nvPr>
            <p:ph type="title"/>
          </p:nvPr>
        </p:nvSpPr>
        <p:spPr>
          <a:xfrm>
            <a:off x="457200" y="7367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3.6.2  </a:t>
            </a:r>
            <a:r>
              <a:rPr lang="zh-CN" altLang="zh-CN" sz="3600" b="1" kern="1200" dirty="0">
                <a:solidFill>
                  <a:srgbClr val="C00000"/>
                </a:solidFill>
              </a:rPr>
              <a:t>默认构造函数</a:t>
            </a:r>
            <a:endParaRPr lang="zh-CN" altLang="en-US" sz="3600" b="1" kern="1200" dirty="0">
              <a:solidFill>
                <a:srgbClr val="C00000"/>
              </a:solidFill>
            </a:endParaRPr>
          </a:p>
        </p:txBody>
      </p:sp>
      <p:sp>
        <p:nvSpPr>
          <p:cNvPr id="2" name="矩形 1"/>
          <p:cNvSpPr/>
          <p:nvPr/>
        </p:nvSpPr>
        <p:spPr>
          <a:xfrm>
            <a:off x="4860727" y="1465617"/>
            <a:ext cx="4103836" cy="4862870"/>
          </a:xfrm>
          <a:prstGeom prst="rect">
            <a:avLst/>
          </a:prstGeom>
        </p:spPr>
        <p:txBody>
          <a:bodyPr wrap="square">
            <a:spAutoFit/>
          </a:bodyPr>
          <a:lstStyle/>
          <a:p>
            <a:pPr lvl="1" eaLnBrk="1" hangingPunct="1">
              <a:spcBef>
                <a:spcPts val="0"/>
              </a:spcBef>
              <a:spcAft>
                <a:spcPts val="0"/>
              </a:spcAft>
              <a:buFontTx/>
              <a:buNone/>
            </a:pPr>
            <a:r>
              <a:rPr lang="en-US" altLang="zh-CN" sz="2000" b="1" dirty="0">
                <a:solidFill>
                  <a:srgbClr val="0000CC"/>
                </a:solidFill>
              </a:rPr>
              <a:t>【</a:t>
            </a:r>
            <a:r>
              <a:rPr lang="zh-CN" altLang="en-US" sz="2000" b="1" dirty="0">
                <a:solidFill>
                  <a:srgbClr val="0000CC"/>
                </a:solidFill>
              </a:rPr>
              <a:t>例</a:t>
            </a:r>
            <a:r>
              <a:rPr lang="en-US" altLang="zh-CN" sz="2000" b="1" dirty="0" smtClean="0">
                <a:solidFill>
                  <a:srgbClr val="0000CC"/>
                </a:solidFill>
              </a:rPr>
              <a:t>】</a:t>
            </a:r>
            <a:r>
              <a:rPr lang="zh-CN" altLang="en-US" sz="2000" b="1" dirty="0" smtClean="0">
                <a:solidFill>
                  <a:srgbClr val="0000CC"/>
                </a:solidFill>
              </a:rPr>
              <a:t>未定义</a:t>
            </a:r>
            <a:r>
              <a:rPr lang="zh-CN" altLang="en-US" sz="2000" b="1" dirty="0">
                <a:solidFill>
                  <a:srgbClr val="0000CC"/>
                </a:solidFill>
              </a:rPr>
              <a:t>无参构造函数引发的错误。</a:t>
            </a:r>
          </a:p>
          <a:p>
            <a:pPr lvl="1" eaLnBrk="1" hangingPunct="1">
              <a:spcBef>
                <a:spcPts val="0"/>
              </a:spcBef>
              <a:spcAft>
                <a:spcPts val="0"/>
              </a:spcAft>
              <a:buFontTx/>
              <a:buNone/>
            </a:pPr>
            <a:r>
              <a:rPr lang="en-US" altLang="zh-CN" b="1" dirty="0"/>
              <a:t>#include &lt;</a:t>
            </a:r>
            <a:r>
              <a:rPr lang="en-US" altLang="zh-CN" b="1" dirty="0" err="1"/>
              <a:t>iostream</a:t>
            </a:r>
            <a:r>
              <a:rPr lang="en-US" altLang="zh-CN" b="1" dirty="0"/>
              <a:t>&gt;</a:t>
            </a:r>
          </a:p>
          <a:p>
            <a:pPr lvl="1" eaLnBrk="1" hangingPunct="1">
              <a:spcBef>
                <a:spcPts val="0"/>
              </a:spcBef>
              <a:spcAft>
                <a:spcPts val="0"/>
              </a:spcAft>
              <a:buFontTx/>
              <a:buNone/>
            </a:pPr>
            <a:r>
              <a:rPr lang="en-US" altLang="zh-CN" b="1" dirty="0"/>
              <a:t>using namespace </a:t>
            </a:r>
            <a:r>
              <a:rPr lang="en-US" altLang="zh-CN" b="1" dirty="0" err="1"/>
              <a:t>std</a:t>
            </a:r>
            <a:r>
              <a:rPr lang="en-US" altLang="zh-CN" b="1" dirty="0"/>
              <a:t>;</a:t>
            </a:r>
          </a:p>
          <a:p>
            <a:pPr lvl="1" eaLnBrk="1" hangingPunct="1">
              <a:spcBef>
                <a:spcPts val="0"/>
              </a:spcBef>
              <a:spcAft>
                <a:spcPts val="0"/>
              </a:spcAft>
              <a:buFontTx/>
              <a:buNone/>
            </a:pPr>
            <a:r>
              <a:rPr lang="en-US" altLang="zh-CN" b="1" dirty="0"/>
              <a:t>class point{</a:t>
            </a:r>
          </a:p>
          <a:p>
            <a:pPr lvl="1" eaLnBrk="1" hangingPunct="1">
              <a:spcBef>
                <a:spcPts val="0"/>
              </a:spcBef>
              <a:spcAft>
                <a:spcPts val="0"/>
              </a:spcAft>
              <a:buFontTx/>
              <a:buNone/>
            </a:pPr>
            <a:r>
              <a:rPr lang="en-US" altLang="zh-CN" b="1" dirty="0"/>
              <a:t>private:</a:t>
            </a:r>
          </a:p>
          <a:p>
            <a:pPr lvl="1" eaLnBrk="1" hangingPunct="1">
              <a:spcBef>
                <a:spcPts val="0"/>
              </a:spcBef>
              <a:spcAft>
                <a:spcPts val="0"/>
              </a:spcAft>
              <a:buFontTx/>
              <a:buNone/>
            </a:pPr>
            <a:r>
              <a:rPr lang="en-US" altLang="zh-CN" b="1" dirty="0"/>
              <a:t>    </a:t>
            </a:r>
            <a:r>
              <a:rPr lang="en-US" altLang="zh-CN" b="1" dirty="0" err="1"/>
              <a:t>int</a:t>
            </a:r>
            <a:r>
              <a:rPr lang="en-US" altLang="zh-CN" b="1" dirty="0"/>
              <a:t> </a:t>
            </a:r>
            <a:r>
              <a:rPr lang="en-US" altLang="zh-CN" b="1" dirty="0" err="1"/>
              <a:t>x,y</a:t>
            </a:r>
            <a:r>
              <a:rPr lang="en-US" altLang="zh-CN" b="1" dirty="0"/>
              <a:t>;</a:t>
            </a:r>
          </a:p>
          <a:p>
            <a:pPr lvl="1" eaLnBrk="1" hangingPunct="1">
              <a:spcBef>
                <a:spcPts val="0"/>
              </a:spcBef>
              <a:spcAft>
                <a:spcPts val="0"/>
              </a:spcAft>
              <a:buFontTx/>
              <a:buNone/>
            </a:pPr>
            <a:r>
              <a:rPr lang="en-US" altLang="zh-CN" b="1" dirty="0"/>
              <a:t>public:</a:t>
            </a:r>
          </a:p>
          <a:p>
            <a:pPr lvl="1" eaLnBrk="1" hangingPunct="1">
              <a:spcBef>
                <a:spcPts val="0"/>
              </a:spcBef>
              <a:spcAft>
                <a:spcPts val="0"/>
              </a:spcAft>
              <a:buFontTx/>
              <a:buNone/>
            </a:pPr>
            <a:r>
              <a:rPr lang="en-US" altLang="zh-CN" b="1" dirty="0"/>
              <a:t>    point(</a:t>
            </a:r>
            <a:r>
              <a:rPr lang="en-US" altLang="zh-CN" b="1" dirty="0" err="1"/>
              <a:t>int</a:t>
            </a:r>
            <a:r>
              <a:rPr lang="en-US" altLang="zh-CN" b="1" dirty="0"/>
              <a:t> </a:t>
            </a:r>
            <a:r>
              <a:rPr lang="en-US" altLang="zh-CN" b="1" dirty="0" err="1"/>
              <a:t>a,int</a:t>
            </a:r>
            <a:r>
              <a:rPr lang="en-US" altLang="zh-CN" b="1" dirty="0"/>
              <a:t> b) { x=a;    y=b; }</a:t>
            </a:r>
          </a:p>
          <a:p>
            <a:pPr lvl="1" eaLnBrk="1" hangingPunct="1">
              <a:spcBef>
                <a:spcPts val="0"/>
              </a:spcBef>
              <a:spcAft>
                <a:spcPts val="0"/>
              </a:spcAft>
              <a:buFontTx/>
              <a:buNone/>
            </a:pPr>
            <a:r>
              <a:rPr lang="en-US" altLang="zh-CN" b="1" dirty="0"/>
              <a:t>//    ……</a:t>
            </a:r>
          </a:p>
          <a:p>
            <a:pPr lvl="1" eaLnBrk="1" hangingPunct="1">
              <a:spcBef>
                <a:spcPts val="0"/>
              </a:spcBef>
              <a:spcAft>
                <a:spcPts val="0"/>
              </a:spcAft>
              <a:buFontTx/>
              <a:buNone/>
            </a:pPr>
            <a:r>
              <a:rPr lang="en-US" altLang="zh-CN" b="1" dirty="0"/>
              <a:t>};</a:t>
            </a:r>
          </a:p>
          <a:p>
            <a:pPr lvl="1" eaLnBrk="1" hangingPunct="1">
              <a:spcBef>
                <a:spcPts val="0"/>
              </a:spcBef>
              <a:spcAft>
                <a:spcPts val="0"/>
              </a:spcAft>
              <a:buFontTx/>
              <a:buNone/>
            </a:pPr>
            <a:r>
              <a:rPr lang="en-US" altLang="zh-CN" b="1" dirty="0">
                <a:solidFill>
                  <a:srgbClr val="FF0000"/>
                </a:solidFill>
              </a:rPr>
              <a:t>point p1;　　　　　　 </a:t>
            </a:r>
            <a:r>
              <a:rPr lang="en-US" altLang="zh-CN" b="1" dirty="0" smtClean="0">
                <a:solidFill>
                  <a:srgbClr val="FF0000"/>
                </a:solidFill>
              </a:rPr>
              <a:t> //</a:t>
            </a:r>
            <a:r>
              <a:rPr lang="zh-CN" altLang="en-US" b="1" dirty="0">
                <a:solidFill>
                  <a:srgbClr val="FF0000"/>
                </a:solidFill>
              </a:rPr>
              <a:t>错误</a:t>
            </a:r>
            <a:endParaRPr lang="en-US" altLang="zh-CN" b="1" dirty="0">
              <a:solidFill>
                <a:srgbClr val="FF0000"/>
              </a:solidFill>
            </a:endParaRPr>
          </a:p>
          <a:p>
            <a:pPr lvl="1" eaLnBrk="1" hangingPunct="1">
              <a:spcBef>
                <a:spcPts val="0"/>
              </a:spcBef>
              <a:spcAft>
                <a:spcPts val="0"/>
              </a:spcAft>
              <a:buFontTx/>
              <a:buNone/>
            </a:pPr>
            <a:r>
              <a:rPr lang="en-US" altLang="zh-CN" b="1" dirty="0"/>
              <a:t>void main(){</a:t>
            </a:r>
          </a:p>
          <a:p>
            <a:pPr lvl="1" eaLnBrk="1" hangingPunct="1">
              <a:spcBef>
                <a:spcPts val="0"/>
              </a:spcBef>
              <a:spcAft>
                <a:spcPts val="0"/>
              </a:spcAft>
              <a:buFontTx/>
              <a:buNone/>
            </a:pPr>
            <a:r>
              <a:rPr lang="en-US" altLang="zh-CN" b="1" dirty="0"/>
              <a:t>    static </a:t>
            </a:r>
            <a:r>
              <a:rPr lang="en-US" altLang="zh-CN" b="1" dirty="0">
                <a:solidFill>
                  <a:srgbClr val="FF0000"/>
                </a:solidFill>
              </a:rPr>
              <a:t>point p2;         //</a:t>
            </a:r>
            <a:r>
              <a:rPr lang="zh-CN" altLang="en-US" b="1" dirty="0">
                <a:solidFill>
                  <a:srgbClr val="FF0000"/>
                </a:solidFill>
              </a:rPr>
              <a:t>错误</a:t>
            </a:r>
            <a:endParaRPr lang="en-US" altLang="zh-CN" b="1" dirty="0">
              <a:solidFill>
                <a:srgbClr val="FF0000"/>
              </a:solidFill>
            </a:endParaRPr>
          </a:p>
          <a:p>
            <a:pPr lvl="1" eaLnBrk="1" hangingPunct="1">
              <a:spcBef>
                <a:spcPts val="0"/>
              </a:spcBef>
              <a:spcAft>
                <a:spcPts val="0"/>
              </a:spcAft>
              <a:buFontTx/>
              <a:buNone/>
            </a:pPr>
            <a:r>
              <a:rPr lang="en-US" altLang="zh-CN" b="1" dirty="0"/>
              <a:t>    </a:t>
            </a:r>
            <a:r>
              <a:rPr lang="en-US" altLang="zh-CN" b="1" dirty="0">
                <a:solidFill>
                  <a:srgbClr val="FF0000"/>
                </a:solidFill>
              </a:rPr>
              <a:t>point p3</a:t>
            </a:r>
            <a:r>
              <a:rPr lang="en-US" altLang="zh-CN" b="1" dirty="0"/>
              <a:t>,*p4,</a:t>
            </a:r>
            <a:r>
              <a:rPr lang="en-US" altLang="zh-CN" b="1" dirty="0">
                <a:solidFill>
                  <a:srgbClr val="FF0000"/>
                </a:solidFill>
              </a:rPr>
              <a:t>a[10];   </a:t>
            </a:r>
            <a:r>
              <a:rPr lang="en-US" altLang="zh-CN" b="1" dirty="0" smtClean="0">
                <a:solidFill>
                  <a:srgbClr val="FF0000"/>
                </a:solidFill>
              </a:rPr>
              <a:t>//</a:t>
            </a:r>
            <a:r>
              <a:rPr lang="zh-CN" altLang="en-US" b="1" dirty="0">
                <a:solidFill>
                  <a:srgbClr val="FF0000"/>
                </a:solidFill>
              </a:rPr>
              <a:t>错误</a:t>
            </a:r>
            <a:endParaRPr lang="en-US" altLang="zh-CN" b="1" dirty="0">
              <a:solidFill>
                <a:srgbClr val="FF0000"/>
              </a:solidFill>
            </a:endParaRPr>
          </a:p>
          <a:p>
            <a:pPr lvl="1" eaLnBrk="1" hangingPunct="1">
              <a:spcBef>
                <a:spcPts val="0"/>
              </a:spcBef>
              <a:spcAft>
                <a:spcPts val="0"/>
              </a:spcAft>
              <a:buFontTx/>
              <a:buNone/>
            </a:pPr>
            <a:r>
              <a:rPr lang="en-US" altLang="zh-CN" b="1" dirty="0"/>
              <a:t>    p4=new </a:t>
            </a:r>
            <a:r>
              <a:rPr lang="en-US" altLang="zh-CN" b="1" dirty="0">
                <a:solidFill>
                  <a:srgbClr val="FF0000"/>
                </a:solidFill>
              </a:rPr>
              <a:t>point;          //</a:t>
            </a:r>
            <a:r>
              <a:rPr lang="zh-CN" altLang="en-US" b="1" dirty="0">
                <a:solidFill>
                  <a:srgbClr val="FF0000"/>
                </a:solidFill>
              </a:rPr>
              <a:t>错误</a:t>
            </a:r>
            <a:endParaRPr lang="en-US" altLang="zh-CN" b="1" dirty="0">
              <a:solidFill>
                <a:srgbClr val="FF0000"/>
              </a:solidFill>
            </a:endParaRPr>
          </a:p>
          <a:p>
            <a:pPr lvl="1" eaLnBrk="1" hangingPunct="1">
              <a:spcBef>
                <a:spcPts val="0"/>
              </a:spcBef>
              <a:spcAft>
                <a:spcPts val="0"/>
              </a:spcAft>
              <a:buFontTx/>
              <a:buNone/>
            </a:pPr>
            <a:r>
              <a:rPr lang="en-US" altLang="zh-CN" b="1" dirty="0"/>
              <a:t>}</a:t>
            </a:r>
          </a:p>
        </p:txBody>
      </p:sp>
    </p:spTree>
    <p:extLst>
      <p:ext uri="{BB962C8B-B14F-4D97-AF65-F5344CB8AC3E}">
        <p14:creationId xmlns:p14="http://schemas.microsoft.com/office/powerpoint/2010/main" val="101741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 calcmode="lin" valueType="num">
                                      <p:cBhvr additive="base">
                                        <p:cTn id="7" dur="500" fill="hold"/>
                                        <p:tgtEl>
                                          <p:spTgt spid="450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8">
                                            <p:txEl>
                                              <p:pRg st="1" end="1"/>
                                            </p:txEl>
                                          </p:spTgt>
                                        </p:tgtEl>
                                        <p:attrNameLst>
                                          <p:attrName>style.visibility</p:attrName>
                                        </p:attrNameLst>
                                      </p:cBhvr>
                                      <p:to>
                                        <p:strVal val="visible"/>
                                      </p:to>
                                    </p:set>
                                    <p:anim calcmode="lin" valueType="num">
                                      <p:cBhvr additive="base">
                                        <p:cTn id="13" dur="500" fill="hold"/>
                                        <p:tgtEl>
                                          <p:spTgt spid="450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58">
                                            <p:txEl>
                                              <p:pRg st="2" end="2"/>
                                            </p:txEl>
                                          </p:spTgt>
                                        </p:tgtEl>
                                        <p:attrNameLst>
                                          <p:attrName>style.visibility</p:attrName>
                                        </p:attrNameLst>
                                      </p:cBhvr>
                                      <p:to>
                                        <p:strVal val="visible"/>
                                      </p:to>
                                    </p:set>
                                    <p:anim calcmode="lin" valueType="num">
                                      <p:cBhvr additive="base">
                                        <p:cTn id="19" dur="500" fill="hold"/>
                                        <p:tgtEl>
                                          <p:spTgt spid="4505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058">
                                            <p:txEl>
                                              <p:pRg st="3" end="3"/>
                                            </p:txEl>
                                          </p:spTgt>
                                        </p:tgtEl>
                                        <p:attrNameLst>
                                          <p:attrName>style.visibility</p:attrName>
                                        </p:attrNameLst>
                                      </p:cBhvr>
                                      <p:to>
                                        <p:strVal val="visible"/>
                                      </p:to>
                                    </p:set>
                                    <p:anim calcmode="lin" valueType="num">
                                      <p:cBhvr additive="base">
                                        <p:cTn id="25" dur="500" fill="hold"/>
                                        <p:tgtEl>
                                          <p:spTgt spid="4505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058">
                                            <p:txEl>
                                              <p:pRg st="4" end="4"/>
                                            </p:txEl>
                                          </p:spTgt>
                                        </p:tgtEl>
                                        <p:attrNameLst>
                                          <p:attrName>style.visibility</p:attrName>
                                        </p:attrNameLst>
                                      </p:cBhvr>
                                      <p:to>
                                        <p:strVal val="visible"/>
                                      </p:to>
                                    </p:set>
                                    <p:anim calcmode="lin" valueType="num">
                                      <p:cBhvr additive="base">
                                        <p:cTn id="31" dur="500" fill="hold"/>
                                        <p:tgtEl>
                                          <p:spTgt spid="4505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5058">
                                            <p:txEl>
                                              <p:pRg st="5" end="5"/>
                                            </p:txEl>
                                          </p:spTgt>
                                        </p:tgtEl>
                                        <p:attrNameLst>
                                          <p:attrName>style.visibility</p:attrName>
                                        </p:attrNameLst>
                                      </p:cBhvr>
                                      <p:to>
                                        <p:strVal val="visible"/>
                                      </p:to>
                                    </p:set>
                                    <p:anim calcmode="lin" valueType="num">
                                      <p:cBhvr additive="base">
                                        <p:cTn id="37" dur="500" fill="hold"/>
                                        <p:tgtEl>
                                          <p:spTgt spid="4505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0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5058">
                                            <p:txEl>
                                              <p:pRg st="6" end="6"/>
                                            </p:txEl>
                                          </p:spTgt>
                                        </p:tgtEl>
                                        <p:attrNameLst>
                                          <p:attrName>style.visibility</p:attrName>
                                        </p:attrNameLst>
                                      </p:cBhvr>
                                      <p:to>
                                        <p:strVal val="visible"/>
                                      </p:to>
                                    </p:set>
                                    <p:anim calcmode="lin" valueType="num">
                                      <p:cBhvr additive="base">
                                        <p:cTn id="43" dur="500" fill="hold"/>
                                        <p:tgtEl>
                                          <p:spTgt spid="4505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0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5058">
                                            <p:txEl>
                                              <p:pRg st="7" end="7"/>
                                            </p:txEl>
                                          </p:spTgt>
                                        </p:tgtEl>
                                        <p:attrNameLst>
                                          <p:attrName>style.visibility</p:attrName>
                                        </p:attrNameLst>
                                      </p:cBhvr>
                                      <p:to>
                                        <p:strVal val="visible"/>
                                      </p:to>
                                    </p:set>
                                    <p:anim calcmode="lin" valueType="num">
                                      <p:cBhvr additive="base">
                                        <p:cTn id="49" dur="500" fill="hold"/>
                                        <p:tgtEl>
                                          <p:spTgt spid="4505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50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323528" y="1196752"/>
            <a:ext cx="8496944" cy="4176464"/>
          </a:xfrm>
        </p:spPr>
        <p:txBody>
          <a:bodyPr/>
          <a:lstStyle/>
          <a:p>
            <a:pPr marL="0" indent="0">
              <a:buNone/>
            </a:pPr>
            <a:r>
              <a:rPr lang="zh-CN" altLang="en-US" sz="2400" b="1" dirty="0" smtClean="0">
                <a:solidFill>
                  <a:srgbClr val="FF0000"/>
                </a:solidFill>
              </a:rPr>
              <a:t>（</a:t>
            </a:r>
            <a:r>
              <a:rPr lang="en-US" altLang="zh-CN" sz="2400" b="1" dirty="0" smtClean="0">
                <a:solidFill>
                  <a:srgbClr val="FF0000"/>
                </a:solidFill>
              </a:rPr>
              <a:t>2</a:t>
            </a:r>
            <a:r>
              <a:rPr lang="zh-CN" altLang="en-US" sz="2400" b="1" dirty="0" smtClean="0">
                <a:solidFill>
                  <a:srgbClr val="FF0000"/>
                </a:solidFill>
              </a:rPr>
              <a:t>）默认</a:t>
            </a:r>
            <a:r>
              <a:rPr lang="zh-CN" altLang="en-US" sz="2400" b="1" dirty="0">
                <a:solidFill>
                  <a:srgbClr val="FF0000"/>
                </a:solidFill>
              </a:rPr>
              <a:t>构造函数引发的错误</a:t>
            </a:r>
            <a:endParaRPr lang="en-US" altLang="zh-CN" sz="2400" b="1" dirty="0">
              <a:solidFill>
                <a:srgbClr val="FF0000"/>
              </a:solidFill>
            </a:endParaRPr>
          </a:p>
          <a:p>
            <a:pPr lvl="1"/>
            <a:r>
              <a:rPr lang="zh-CN" altLang="zh-CN" sz="2200" b="1" dirty="0"/>
              <a:t>在某些情况下合成的默认构造函数会执行错误操作。比如，类具有数组或指针成员时，用合成的默认构造函数执行对象初始化，很有可能产生“指针悬挂”问题。</a:t>
            </a:r>
          </a:p>
          <a:p>
            <a:pPr marL="0" indent="0">
              <a:buNone/>
            </a:pPr>
            <a:r>
              <a:rPr lang="zh-CN" altLang="en-US" sz="2400" b="1" dirty="0" smtClean="0">
                <a:solidFill>
                  <a:srgbClr val="FF0000"/>
                </a:solidFill>
              </a:rPr>
              <a:t>（</a:t>
            </a:r>
            <a:r>
              <a:rPr lang="en-US" altLang="zh-CN" sz="2400" b="1" dirty="0" smtClean="0">
                <a:solidFill>
                  <a:srgbClr val="FF0000"/>
                </a:solidFill>
              </a:rPr>
              <a:t>3</a:t>
            </a:r>
            <a:r>
              <a:rPr lang="zh-CN" altLang="en-US" sz="2400" b="1" dirty="0" smtClean="0">
                <a:solidFill>
                  <a:srgbClr val="FF0000"/>
                </a:solidFill>
              </a:rPr>
              <a:t>）无法</a:t>
            </a:r>
            <a:r>
              <a:rPr lang="zh-CN" altLang="en-US" sz="2400" b="1" dirty="0">
                <a:solidFill>
                  <a:srgbClr val="FF0000"/>
                </a:solidFill>
              </a:rPr>
              <a:t>合成默认构造函数</a:t>
            </a:r>
            <a:endParaRPr lang="en-US" altLang="zh-CN" sz="2400" b="1" dirty="0">
              <a:solidFill>
                <a:srgbClr val="FF0000"/>
              </a:solidFill>
            </a:endParaRPr>
          </a:p>
          <a:p>
            <a:pPr lvl="1"/>
            <a:r>
              <a:rPr lang="zh-CN" altLang="zh-CN" sz="2200" b="1" dirty="0"/>
              <a:t>在某些情况下，编译器无法为类创建合成的默认构造函数。比如，类</a:t>
            </a:r>
            <a:r>
              <a:rPr lang="en-US" altLang="zh-CN" sz="2200" b="1" dirty="0"/>
              <a:t>A</a:t>
            </a:r>
            <a:r>
              <a:rPr lang="zh-CN" altLang="zh-CN" sz="2200" b="1" dirty="0"/>
              <a:t>的一个数据成员是用类</a:t>
            </a:r>
            <a:r>
              <a:rPr lang="en-US" altLang="zh-CN" sz="2200" b="1" dirty="0"/>
              <a:t>B</a:t>
            </a:r>
            <a:r>
              <a:rPr lang="zh-CN" altLang="zh-CN" sz="2200" b="1" dirty="0"/>
              <a:t>创建的，但类</a:t>
            </a:r>
            <a:r>
              <a:rPr lang="en-US" altLang="zh-CN" sz="2200" b="1" dirty="0"/>
              <a:t>B</a:t>
            </a:r>
            <a:r>
              <a:rPr lang="zh-CN" altLang="zh-CN" sz="2200" b="1" dirty="0"/>
              <a:t>有其它构造函数，却没有默认构造函数，在这种情况下类</a:t>
            </a:r>
            <a:r>
              <a:rPr lang="en-US" altLang="zh-CN" sz="2200" b="1" dirty="0"/>
              <a:t>A</a:t>
            </a:r>
            <a:r>
              <a:rPr lang="zh-CN" altLang="zh-CN" sz="2200" b="1" dirty="0"/>
              <a:t>必须定义构造函数，并负责为对象成员提供构造函数初值。</a:t>
            </a:r>
            <a:endParaRPr lang="en-US" altLang="zh-CN" sz="2200" b="1" dirty="0"/>
          </a:p>
          <a:p>
            <a:pPr lvl="1"/>
            <a:r>
              <a:rPr lang="zh-CN" altLang="en-US" sz="2200" b="1" dirty="0"/>
              <a:t>上面三种情况，需要程序员显式定义构造函数</a:t>
            </a:r>
            <a:endParaRPr lang="zh-CN" altLang="zh-CN" sz="2200" b="1" dirty="0"/>
          </a:p>
          <a:p>
            <a:pPr eaLnBrk="1" hangingPunct="1">
              <a:lnSpc>
                <a:spcPct val="90000"/>
              </a:lnSpc>
            </a:pPr>
            <a:endParaRPr lang="en-US" altLang="zh-CN" sz="2400" b="1" dirty="0"/>
          </a:p>
        </p:txBody>
      </p:sp>
      <p:sp>
        <p:nvSpPr>
          <p:cNvPr id="5"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3.6.2  </a:t>
            </a:r>
            <a:r>
              <a:rPr lang="zh-CN" altLang="zh-CN" sz="3600" b="1" kern="1200" dirty="0">
                <a:solidFill>
                  <a:srgbClr val="C00000"/>
                </a:solidFill>
              </a:rPr>
              <a:t>默认构造函数</a:t>
            </a:r>
            <a:endParaRPr lang="zh-CN" altLang="en-US" sz="3600" b="1" kern="1200" dirty="0">
              <a:solidFill>
                <a:srgbClr val="C00000"/>
              </a:solidFill>
            </a:endParaRPr>
          </a:p>
        </p:txBody>
      </p:sp>
    </p:spTree>
    <p:extLst>
      <p:ext uri="{BB962C8B-B14F-4D97-AF65-F5344CB8AC3E}">
        <p14:creationId xmlns:p14="http://schemas.microsoft.com/office/powerpoint/2010/main" val="52165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2">
                                            <p:txEl>
                                              <p:pRg st="1" end="1"/>
                                            </p:txEl>
                                          </p:spTgt>
                                        </p:tgtEl>
                                        <p:attrNameLst>
                                          <p:attrName>style.visibility</p:attrName>
                                        </p:attrNameLst>
                                      </p:cBhvr>
                                      <p:to>
                                        <p:strVal val="visible"/>
                                      </p:to>
                                    </p:set>
                                    <p:anim calcmode="lin" valueType="num">
                                      <p:cBhvr additive="base">
                                        <p:cTn id="7" dur="5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2">
                                            <p:txEl>
                                              <p:pRg st="2" end="2"/>
                                            </p:txEl>
                                          </p:spTgt>
                                        </p:tgtEl>
                                        <p:attrNameLst>
                                          <p:attrName>style.visibility</p:attrName>
                                        </p:attrNameLst>
                                      </p:cBhvr>
                                      <p:to>
                                        <p:strVal val="visible"/>
                                      </p:to>
                                    </p:set>
                                    <p:anim calcmode="lin" valueType="num">
                                      <p:cBhvr additive="base">
                                        <p:cTn id="13" dur="500" fill="hold"/>
                                        <p:tgtEl>
                                          <p:spTgt spid="4608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6082">
                                            <p:txEl>
                                              <p:pRg st="3" end="3"/>
                                            </p:txEl>
                                          </p:spTgt>
                                        </p:tgtEl>
                                        <p:attrNameLst>
                                          <p:attrName>style.visibility</p:attrName>
                                        </p:attrNameLst>
                                      </p:cBhvr>
                                      <p:to>
                                        <p:strVal val="visible"/>
                                      </p:to>
                                    </p:set>
                                    <p:animEffect transition="in" filter="fade">
                                      <p:cBhvr>
                                        <p:cTn id="19" dur="1000"/>
                                        <p:tgtEl>
                                          <p:spTgt spid="46082">
                                            <p:txEl>
                                              <p:pRg st="3" end="3"/>
                                            </p:txEl>
                                          </p:spTgt>
                                        </p:tgtEl>
                                      </p:cBhvr>
                                    </p:animEffect>
                                    <p:anim calcmode="lin" valueType="num">
                                      <p:cBhvr>
                                        <p:cTn id="20" dur="1000" fill="hold"/>
                                        <p:tgtEl>
                                          <p:spTgt spid="4608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608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6082">
                                            <p:txEl>
                                              <p:pRg st="4" end="4"/>
                                            </p:txEl>
                                          </p:spTgt>
                                        </p:tgtEl>
                                        <p:attrNameLst>
                                          <p:attrName>style.visibility</p:attrName>
                                        </p:attrNameLst>
                                      </p:cBhvr>
                                      <p:to>
                                        <p:strVal val="visible"/>
                                      </p:to>
                                    </p:set>
                                    <p:anim calcmode="lin" valueType="num">
                                      <p:cBhvr additive="base">
                                        <p:cTn id="26" dur="500" fill="hold"/>
                                        <p:tgtEl>
                                          <p:spTgt spid="46082">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608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3518" y="1196752"/>
            <a:ext cx="8676964" cy="5184576"/>
          </a:xfrm>
        </p:spPr>
        <p:txBody>
          <a:bodyPr/>
          <a:lstStyle/>
          <a:p>
            <a:pPr marL="0" indent="0">
              <a:buNone/>
            </a:pPr>
            <a:r>
              <a:rPr lang="zh-CN" altLang="zh-CN" sz="2400" b="1" dirty="0">
                <a:solidFill>
                  <a:srgbClr val="0000CC"/>
                </a:solidFill>
              </a:rPr>
              <a:t>【例</a:t>
            </a:r>
            <a:r>
              <a:rPr lang="en-US" altLang="zh-CN" sz="2400" b="1" dirty="0">
                <a:solidFill>
                  <a:srgbClr val="0000CC"/>
                </a:solidFill>
              </a:rPr>
              <a:t>3-1</a:t>
            </a:r>
            <a:r>
              <a:rPr lang="zh-CN" altLang="zh-CN" sz="2400" b="1" dirty="0">
                <a:solidFill>
                  <a:srgbClr val="0000CC"/>
                </a:solidFill>
              </a:rPr>
              <a:t>】某社区要对小区内的宠物狗实行信息化管理，设计出表示宠物狗的抽象数据类型。</a:t>
            </a:r>
            <a:endParaRPr lang="en-US" altLang="zh-CN" sz="2400" b="1" dirty="0">
              <a:solidFill>
                <a:srgbClr val="0000CC"/>
              </a:solidFill>
            </a:endParaRPr>
          </a:p>
          <a:p>
            <a:pPr marL="0" indent="0">
              <a:buNone/>
            </a:pPr>
            <a:r>
              <a:rPr lang="zh-CN" altLang="zh-CN" sz="2400" b="1" dirty="0">
                <a:solidFill>
                  <a:srgbClr val="FF0000"/>
                </a:solidFill>
              </a:rPr>
              <a:t>（</a:t>
            </a:r>
            <a:r>
              <a:rPr lang="en-US" altLang="zh-CN" sz="2400" b="1" dirty="0">
                <a:solidFill>
                  <a:srgbClr val="FF0000"/>
                </a:solidFill>
              </a:rPr>
              <a:t>1</a:t>
            </a:r>
            <a:r>
              <a:rPr lang="zh-CN" altLang="zh-CN" sz="2400" b="1" dirty="0">
                <a:solidFill>
                  <a:srgbClr val="FF0000"/>
                </a:solidFill>
              </a:rPr>
              <a:t>）问题分析</a:t>
            </a:r>
          </a:p>
          <a:p>
            <a:pPr lvl="1"/>
            <a:r>
              <a:rPr lang="zh-CN" altLang="zh-CN" sz="2000" b="1" dirty="0"/>
              <a:t>现实生活的各种宠物狗差别很大：有的</a:t>
            </a:r>
            <a:r>
              <a:rPr lang="zh-CN" altLang="zh-CN" sz="2000" b="1" dirty="0" smtClean="0"/>
              <a:t>高，</a:t>
            </a:r>
            <a:r>
              <a:rPr lang="zh-CN" altLang="zh-CN" sz="2000" b="1" dirty="0"/>
              <a:t>有的</a:t>
            </a:r>
            <a:r>
              <a:rPr lang="zh-CN" altLang="zh-CN" sz="2000" b="1" dirty="0" smtClean="0"/>
              <a:t>矮；</a:t>
            </a:r>
            <a:r>
              <a:rPr lang="zh-CN" altLang="zh-CN" sz="2000" b="1" dirty="0"/>
              <a:t>有的嘴长，有的嘴短；有的</a:t>
            </a:r>
            <a:r>
              <a:rPr lang="zh-CN" altLang="zh-CN" sz="2000" b="1" dirty="0" smtClean="0"/>
              <a:t>毛</a:t>
            </a:r>
            <a:r>
              <a:rPr lang="zh-CN" altLang="en-US" sz="2000" b="1" dirty="0" smtClean="0"/>
              <a:t>黑</a:t>
            </a:r>
            <a:r>
              <a:rPr lang="zh-CN" altLang="zh-CN" sz="2000" b="1" dirty="0" smtClean="0"/>
              <a:t>，</a:t>
            </a:r>
            <a:r>
              <a:rPr lang="zh-CN" altLang="zh-CN" sz="2000" b="1" dirty="0"/>
              <a:t>有的</a:t>
            </a:r>
            <a:r>
              <a:rPr lang="zh-CN" altLang="zh-CN" sz="2000" b="1" dirty="0" smtClean="0"/>
              <a:t>毛白</a:t>
            </a:r>
            <a:r>
              <a:rPr lang="zh-CN" altLang="en-US" sz="2000" b="1" dirty="0"/>
              <a:t>，</a:t>
            </a:r>
            <a:r>
              <a:rPr lang="zh-CN" altLang="zh-CN" sz="2000" b="1" dirty="0" smtClean="0"/>
              <a:t>……</a:t>
            </a:r>
            <a:endParaRPr lang="en-US" altLang="zh-CN" sz="2000" b="1" dirty="0"/>
          </a:p>
          <a:p>
            <a:pPr lvl="1"/>
            <a:r>
              <a:rPr lang="zh-CN" altLang="zh-CN" sz="2000" b="1" dirty="0" smtClean="0">
                <a:solidFill>
                  <a:srgbClr val="0000CC"/>
                </a:solidFill>
              </a:rPr>
              <a:t>这里</a:t>
            </a:r>
            <a:r>
              <a:rPr lang="zh-CN" altLang="zh-CN" sz="2000" b="1" dirty="0">
                <a:solidFill>
                  <a:srgbClr val="0000CC"/>
                </a:solidFill>
              </a:rPr>
              <a:t>的问题域是小区对宠物狗的管理</a:t>
            </a:r>
            <a:r>
              <a:rPr lang="zh-CN" altLang="zh-CN" sz="2000" b="1" dirty="0"/>
              <a:t>，</a:t>
            </a:r>
            <a:r>
              <a:rPr lang="zh-CN" altLang="zh-CN" sz="2000" b="1" dirty="0">
                <a:solidFill>
                  <a:srgbClr val="FF0000"/>
                </a:solidFill>
              </a:rPr>
              <a:t>不需要</a:t>
            </a:r>
            <a:r>
              <a:rPr lang="zh-CN" altLang="zh-CN" sz="2000" b="1" dirty="0" smtClean="0">
                <a:solidFill>
                  <a:srgbClr val="FF0000"/>
                </a:solidFill>
              </a:rPr>
              <a:t>把</a:t>
            </a:r>
            <a:r>
              <a:rPr lang="zh-CN" altLang="en-US" sz="2000" b="1" dirty="0" smtClean="0">
                <a:solidFill>
                  <a:srgbClr val="FF0000"/>
                </a:solidFill>
              </a:rPr>
              <a:t>宠物</a:t>
            </a:r>
            <a:r>
              <a:rPr lang="zh-CN" altLang="zh-CN" sz="2000" b="1" dirty="0" smtClean="0">
                <a:solidFill>
                  <a:srgbClr val="FF0000"/>
                </a:solidFill>
              </a:rPr>
              <a:t>狗</a:t>
            </a:r>
            <a:r>
              <a:rPr lang="zh-CN" altLang="zh-CN" sz="2000" b="1" dirty="0">
                <a:solidFill>
                  <a:srgbClr val="FF0000"/>
                </a:solidFill>
              </a:rPr>
              <a:t>的所有特征和行为都描述出来</a:t>
            </a:r>
            <a:r>
              <a:rPr lang="zh-CN" altLang="zh-CN" sz="2000" b="1" dirty="0" smtClean="0"/>
              <a:t>。</a:t>
            </a:r>
            <a:endParaRPr lang="en-US" altLang="zh-CN" sz="2000" b="1" dirty="0" smtClean="0"/>
          </a:p>
          <a:p>
            <a:pPr marL="0" lvl="1" indent="0">
              <a:buNone/>
            </a:pPr>
            <a:r>
              <a:rPr lang="zh-CN" altLang="zh-CN" sz="2400" b="1" dirty="0" smtClean="0">
                <a:solidFill>
                  <a:srgbClr val="FF0000"/>
                </a:solidFill>
                <a:cs typeface="+mn-cs"/>
              </a:rPr>
              <a:t>（</a:t>
            </a:r>
            <a:r>
              <a:rPr lang="en-US" altLang="zh-CN" sz="2400" b="1" dirty="0" smtClean="0">
                <a:solidFill>
                  <a:srgbClr val="FF0000"/>
                </a:solidFill>
                <a:cs typeface="+mn-cs"/>
              </a:rPr>
              <a:t>2</a:t>
            </a:r>
            <a:r>
              <a:rPr lang="zh-CN" altLang="zh-CN" sz="2400" b="1" dirty="0" smtClean="0">
                <a:solidFill>
                  <a:srgbClr val="FF0000"/>
                </a:solidFill>
                <a:cs typeface="+mn-cs"/>
              </a:rPr>
              <a:t>）</a:t>
            </a:r>
            <a:r>
              <a:rPr lang="zh-CN" altLang="en-US" sz="2400" b="1" dirty="0" smtClean="0">
                <a:solidFill>
                  <a:srgbClr val="FF0000"/>
                </a:solidFill>
                <a:cs typeface="+mn-cs"/>
              </a:rPr>
              <a:t>数据抽象</a:t>
            </a:r>
            <a:endParaRPr lang="zh-CN" altLang="zh-CN" sz="2400" b="1" dirty="0">
              <a:solidFill>
                <a:srgbClr val="FF0000"/>
              </a:solidFill>
              <a:cs typeface="+mn-cs"/>
            </a:endParaRPr>
          </a:p>
          <a:p>
            <a:pPr lvl="1"/>
            <a:r>
              <a:rPr lang="zh-CN" altLang="zh-CN" sz="2000" b="1" dirty="0" smtClean="0"/>
              <a:t>忽略与</a:t>
            </a:r>
            <a:r>
              <a:rPr lang="zh-CN" altLang="zh-CN" sz="2000" b="1" dirty="0"/>
              <a:t>本问题域无关的特征和行为</a:t>
            </a:r>
            <a:r>
              <a:rPr lang="zh-CN" altLang="zh-CN" sz="2000" b="1" dirty="0" smtClean="0"/>
              <a:t>：狗叫声，</a:t>
            </a:r>
            <a:r>
              <a:rPr lang="zh-CN" altLang="zh-CN" sz="2000" b="1" dirty="0"/>
              <a:t>狗</a:t>
            </a:r>
            <a:r>
              <a:rPr lang="zh-CN" altLang="zh-CN" sz="2000" b="1" dirty="0" smtClean="0"/>
              <a:t>尾长短</a:t>
            </a:r>
            <a:r>
              <a:rPr lang="zh-CN" altLang="zh-CN" sz="2000" b="1" dirty="0"/>
              <a:t>，狗</a:t>
            </a:r>
            <a:r>
              <a:rPr lang="zh-CN" altLang="zh-CN" sz="2000" b="1" dirty="0" smtClean="0"/>
              <a:t>的</a:t>
            </a:r>
            <a:r>
              <a:rPr lang="zh-CN" altLang="en-US" sz="2000" b="1" dirty="0" smtClean="0"/>
              <a:t>出生地、</a:t>
            </a:r>
            <a:r>
              <a:rPr lang="zh-CN" altLang="zh-CN" sz="2000" b="1" dirty="0" smtClean="0"/>
              <a:t>饮食习惯</a:t>
            </a:r>
            <a:r>
              <a:rPr lang="zh-CN" altLang="en-US" sz="2000" b="1" dirty="0" smtClean="0"/>
              <a:t>等</a:t>
            </a:r>
            <a:r>
              <a:rPr lang="zh-CN" altLang="zh-CN" sz="2000" b="1" dirty="0" smtClean="0"/>
              <a:t>……</a:t>
            </a:r>
            <a:endParaRPr lang="en-US" altLang="zh-CN" sz="2000" b="1" dirty="0" smtClean="0"/>
          </a:p>
          <a:p>
            <a:pPr lvl="1"/>
            <a:r>
              <a:rPr lang="zh-CN" altLang="zh-CN" sz="2000" b="1" dirty="0" smtClean="0"/>
              <a:t>对与</a:t>
            </a:r>
            <a:r>
              <a:rPr lang="zh-CN" altLang="zh-CN" sz="2000" b="1" dirty="0"/>
              <a:t>本问题研究有关的宠物狗共性特征进行抽取和描述</a:t>
            </a:r>
            <a:r>
              <a:rPr lang="zh-CN" altLang="en-US" sz="2000" b="1" dirty="0"/>
              <a:t>。如</a:t>
            </a:r>
            <a:r>
              <a:rPr lang="zh-CN" altLang="zh-CN" sz="2000" b="1" dirty="0"/>
              <a:t>毛色</a:t>
            </a:r>
            <a:r>
              <a:rPr lang="zh-CN" altLang="en-US" sz="2000" b="1" dirty="0"/>
              <a:t>，尺寸、</a:t>
            </a:r>
            <a:r>
              <a:rPr lang="zh-CN" altLang="en-US" sz="2000" b="1" dirty="0" smtClean="0"/>
              <a:t>主人等</a:t>
            </a:r>
            <a:r>
              <a:rPr lang="en-US" altLang="zh-CN" sz="2000" b="1" dirty="0" smtClean="0"/>
              <a:t>……</a:t>
            </a:r>
          </a:p>
          <a:p>
            <a:pPr lvl="2"/>
            <a:r>
              <a:rPr lang="zh-CN" altLang="en-US" sz="1600" b="1" dirty="0" smtClean="0"/>
              <a:t>狗毛颜色特征抽象时，</a:t>
            </a:r>
            <a:r>
              <a:rPr lang="zh-CN" altLang="zh-CN" sz="1600" b="1" dirty="0" smtClean="0"/>
              <a:t>只</a:t>
            </a:r>
            <a:r>
              <a:rPr lang="zh-CN" altLang="zh-CN" sz="1600" b="1" dirty="0"/>
              <a:t>关注狗毛是有颜色的，用</a:t>
            </a:r>
            <a:r>
              <a:rPr lang="en-US" altLang="zh-CN" sz="1600" b="1" dirty="0">
                <a:solidFill>
                  <a:srgbClr val="FF0000"/>
                </a:solidFill>
              </a:rPr>
              <a:t>color</a:t>
            </a:r>
            <a:r>
              <a:rPr lang="zh-CN" altLang="zh-CN" sz="1600" b="1" dirty="0"/>
              <a:t>表示；</a:t>
            </a:r>
            <a:endParaRPr lang="en-US" altLang="zh-CN" sz="1600" b="1" dirty="0"/>
          </a:p>
          <a:p>
            <a:pPr lvl="2"/>
            <a:r>
              <a:rPr lang="zh-CN" altLang="zh-CN" sz="1600" b="1" dirty="0"/>
              <a:t>在抽象狗的高低时</a:t>
            </a:r>
            <a:r>
              <a:rPr lang="zh-CN" altLang="zh-CN" sz="1600" b="1" dirty="0" smtClean="0"/>
              <a:t>，只</a:t>
            </a:r>
            <a:r>
              <a:rPr lang="zh-CN" altLang="zh-CN" sz="1600" b="1" dirty="0"/>
              <a:t>关注狗是有高度的，用</a:t>
            </a:r>
            <a:r>
              <a:rPr lang="en-US" altLang="zh-CN" sz="1600" b="1" dirty="0">
                <a:solidFill>
                  <a:srgbClr val="FF0000"/>
                </a:solidFill>
              </a:rPr>
              <a:t>high</a:t>
            </a:r>
            <a:r>
              <a:rPr lang="zh-CN" altLang="zh-CN" sz="1600" b="1" dirty="0"/>
              <a:t>表示；</a:t>
            </a:r>
            <a:endParaRPr lang="en-US" altLang="zh-CN" sz="1600" b="1" dirty="0"/>
          </a:p>
          <a:p>
            <a:pPr lvl="2"/>
            <a:r>
              <a:rPr lang="en-US" altLang="zh-CN" sz="1600" b="1" dirty="0">
                <a:solidFill>
                  <a:srgbClr val="0000CC"/>
                </a:solidFill>
              </a:rPr>
              <a:t>……</a:t>
            </a:r>
            <a:endParaRPr lang="zh-CN" altLang="en-US" sz="1600" b="1" dirty="0">
              <a:solidFill>
                <a:srgbClr val="0000CC"/>
              </a:solidFill>
            </a:endParaRPr>
          </a:p>
          <a:p>
            <a:pPr lvl="1"/>
            <a:endParaRPr lang="en-US" altLang="zh-CN" sz="2000" b="1" dirty="0"/>
          </a:p>
          <a:p>
            <a:pPr lvl="1"/>
            <a:endParaRPr lang="zh-CN" altLang="zh-CN" sz="2000" b="1" dirty="0"/>
          </a:p>
          <a:p>
            <a:pPr lvl="1"/>
            <a:endParaRPr lang="en-US" altLang="zh-CN" dirty="0"/>
          </a:p>
        </p:txBody>
      </p:sp>
      <p:sp>
        <p:nvSpPr>
          <p:cNvPr id="4"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3.1.1 </a:t>
            </a:r>
            <a:r>
              <a:rPr lang="zh-CN" altLang="zh-CN" sz="3600" b="1" dirty="0">
                <a:solidFill>
                  <a:srgbClr val="C00000"/>
                </a:solidFill>
              </a:rPr>
              <a:t>抽象</a:t>
            </a:r>
            <a:endParaRPr lang="zh-CN" altLang="en-US" sz="3600" b="1" dirty="0">
              <a:solidFill>
                <a:srgbClr val="C00000"/>
              </a:solidFill>
            </a:endParaRPr>
          </a:p>
        </p:txBody>
      </p:sp>
    </p:spTree>
    <p:extLst>
      <p:ext uri="{BB962C8B-B14F-4D97-AF65-F5344CB8AC3E}">
        <p14:creationId xmlns:p14="http://schemas.microsoft.com/office/powerpoint/2010/main" val="231779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1" y="1124744"/>
            <a:ext cx="5652528" cy="5112568"/>
          </a:xfrm>
        </p:spPr>
        <p:txBody>
          <a:bodyPr/>
          <a:lstStyle/>
          <a:p>
            <a:pPr marL="0" indent="0">
              <a:buNone/>
            </a:pPr>
            <a:r>
              <a:rPr lang="zh-CN" altLang="zh-CN" sz="2400" b="1" dirty="0">
                <a:solidFill>
                  <a:srgbClr val="0000CC"/>
                </a:solidFill>
              </a:rPr>
              <a:t>【例</a:t>
            </a:r>
            <a:r>
              <a:rPr lang="en-US" altLang="zh-CN" sz="2400" b="1" dirty="0">
                <a:solidFill>
                  <a:srgbClr val="0000CC"/>
                </a:solidFill>
              </a:rPr>
              <a:t>3-7</a:t>
            </a:r>
            <a:r>
              <a:rPr lang="zh-CN" altLang="zh-CN" sz="2400" b="1" dirty="0">
                <a:solidFill>
                  <a:srgbClr val="0000CC"/>
                </a:solidFill>
              </a:rPr>
              <a:t>】 设计表示平面坐标位置的点类，可以修改和获取点的</a:t>
            </a:r>
            <a:r>
              <a:rPr lang="en-US" altLang="zh-CN" sz="2400" b="1" dirty="0">
                <a:solidFill>
                  <a:srgbClr val="0000CC"/>
                </a:solidFill>
              </a:rPr>
              <a:t>x</a:t>
            </a:r>
            <a:r>
              <a:rPr lang="zh-CN" altLang="zh-CN" sz="2400" b="1" dirty="0">
                <a:solidFill>
                  <a:srgbClr val="0000CC"/>
                </a:solidFill>
              </a:rPr>
              <a:t>、</a:t>
            </a:r>
            <a:r>
              <a:rPr lang="en-US" altLang="zh-CN" sz="2400" b="1" dirty="0">
                <a:solidFill>
                  <a:srgbClr val="0000CC"/>
                </a:solidFill>
              </a:rPr>
              <a:t>y</a:t>
            </a:r>
            <a:r>
              <a:rPr lang="zh-CN" altLang="zh-CN" sz="2400" b="1" dirty="0">
                <a:solidFill>
                  <a:srgbClr val="0000CC"/>
                </a:solidFill>
              </a:rPr>
              <a:t>坐标值，设置构造函数对点的数据成员进行初始化，并且能够用数组保存一系列的点。</a:t>
            </a:r>
          </a:p>
          <a:p>
            <a:r>
              <a:rPr lang="zh-CN" altLang="zh-CN" sz="2400" b="1" dirty="0">
                <a:solidFill>
                  <a:srgbClr val="FF0000"/>
                </a:solidFill>
              </a:rPr>
              <a:t>问题分析与数据抽象</a:t>
            </a:r>
            <a:endParaRPr lang="en-US" altLang="zh-CN" sz="2400" b="1" dirty="0">
              <a:solidFill>
                <a:srgbClr val="FF0000"/>
              </a:solidFill>
            </a:endParaRPr>
          </a:p>
          <a:p>
            <a:pPr lvl="1"/>
            <a:r>
              <a:rPr lang="zh-CN" altLang="zh-CN" sz="2000" b="1" dirty="0"/>
              <a:t>将点抽象成</a:t>
            </a:r>
            <a:r>
              <a:rPr lang="en-US" altLang="zh-CN" sz="2000" b="1" dirty="0"/>
              <a:t>Point</a:t>
            </a:r>
            <a:r>
              <a:rPr lang="zh-CN" altLang="zh-CN" sz="2000" b="1" dirty="0"/>
              <a:t>类，将它的坐标值</a:t>
            </a:r>
            <a:r>
              <a:rPr lang="en-US" altLang="zh-CN" sz="2000" b="1" dirty="0"/>
              <a:t>x</a:t>
            </a:r>
            <a:r>
              <a:rPr lang="zh-CN" altLang="zh-CN" sz="2000" b="1" dirty="0"/>
              <a:t>、</a:t>
            </a:r>
            <a:r>
              <a:rPr lang="en-US" altLang="zh-CN" sz="2000" b="1" dirty="0"/>
              <a:t>y</a:t>
            </a:r>
            <a:r>
              <a:rPr lang="zh-CN" altLang="zh-CN" sz="2000" b="1" dirty="0"/>
              <a:t>设置为私有数据成员，并设置</a:t>
            </a:r>
            <a:r>
              <a:rPr lang="en-US" altLang="zh-CN" sz="2000" b="1" dirty="0" err="1"/>
              <a:t>setPoint</a:t>
            </a:r>
            <a:r>
              <a:rPr lang="zh-CN" altLang="zh-CN" sz="2000" b="1" dirty="0"/>
              <a:t>接口修改</a:t>
            </a:r>
            <a:r>
              <a:rPr lang="en-US" altLang="zh-CN" sz="2000" b="1" dirty="0"/>
              <a:t>x</a:t>
            </a:r>
            <a:r>
              <a:rPr lang="zh-CN" altLang="zh-CN" sz="2000" b="1" dirty="0"/>
              <a:t>、</a:t>
            </a:r>
            <a:r>
              <a:rPr lang="en-US" altLang="zh-CN" sz="2000" b="1" dirty="0"/>
              <a:t>y</a:t>
            </a:r>
            <a:r>
              <a:rPr lang="zh-CN" altLang="zh-CN" sz="2000" b="1" dirty="0" smtClean="0"/>
              <a:t>的值</a:t>
            </a:r>
            <a:r>
              <a:rPr lang="zh-CN" altLang="zh-CN" sz="2000" b="1" dirty="0"/>
              <a:t>，设置</a:t>
            </a:r>
            <a:r>
              <a:rPr lang="en-US" altLang="zh-CN" sz="2000" b="1" dirty="0" err="1"/>
              <a:t>getx</a:t>
            </a:r>
            <a:r>
              <a:rPr lang="zh-CN" altLang="zh-CN" sz="2000" b="1" dirty="0"/>
              <a:t>，</a:t>
            </a:r>
            <a:r>
              <a:rPr lang="en-US" altLang="zh-CN" sz="2000" b="1" dirty="0" err="1"/>
              <a:t>gety</a:t>
            </a:r>
            <a:r>
              <a:rPr lang="zh-CN" altLang="zh-CN" sz="2000" b="1" dirty="0"/>
              <a:t>接口获取坐标点的</a:t>
            </a:r>
            <a:r>
              <a:rPr lang="en-US" altLang="zh-CN" sz="2000" b="1" dirty="0"/>
              <a:t>x</a:t>
            </a:r>
            <a:r>
              <a:rPr lang="zh-CN" altLang="zh-CN" sz="2000" b="1" dirty="0"/>
              <a:t>，</a:t>
            </a:r>
            <a:r>
              <a:rPr lang="en-US" altLang="zh-CN" sz="2000" b="1" dirty="0"/>
              <a:t>y</a:t>
            </a:r>
            <a:r>
              <a:rPr lang="zh-CN" altLang="zh-CN" sz="2000" b="1" dirty="0"/>
              <a:t>值，设置构造函数</a:t>
            </a:r>
            <a:r>
              <a:rPr lang="en-US" altLang="zh-CN" sz="2000" b="1" dirty="0"/>
              <a:t>Point</a:t>
            </a:r>
            <a:r>
              <a:rPr lang="zh-CN" altLang="zh-CN" sz="2000" b="1" dirty="0"/>
              <a:t>（</a:t>
            </a:r>
            <a:r>
              <a:rPr lang="en-US" altLang="zh-CN" sz="2000" b="1" dirty="0" err="1"/>
              <a:t>int</a:t>
            </a:r>
            <a:r>
              <a:rPr lang="en-US" altLang="zh-CN" sz="2000" b="1" dirty="0"/>
              <a:t> xx</a:t>
            </a:r>
            <a:r>
              <a:rPr lang="en-US" altLang="zh-CN" sz="2000" b="1" dirty="0" smtClean="0"/>
              <a:t>, </a:t>
            </a:r>
            <a:r>
              <a:rPr lang="en-US" altLang="zh-CN" sz="2000" b="1" dirty="0" err="1" smtClean="0"/>
              <a:t>int</a:t>
            </a:r>
            <a:r>
              <a:rPr lang="en-US" altLang="zh-CN" sz="2000" b="1" dirty="0" smtClean="0"/>
              <a:t> </a:t>
            </a:r>
            <a:r>
              <a:rPr lang="en-US" altLang="zh-CN" sz="2000" b="1" dirty="0" err="1"/>
              <a:t>yy</a:t>
            </a:r>
            <a:r>
              <a:rPr lang="zh-CN" altLang="zh-CN" sz="2000" b="1" dirty="0"/>
              <a:t>）初始化点的坐标值。</a:t>
            </a:r>
            <a:endParaRPr lang="en-US" altLang="zh-CN" sz="2000" b="1" dirty="0"/>
          </a:p>
          <a:p>
            <a:pPr lvl="1"/>
            <a:r>
              <a:rPr lang="zh-CN" altLang="zh-CN" sz="2000" b="1" dirty="0"/>
              <a:t>由于要定义数组，而且已定义了有参数的构造函数，编译器就不会再创建合成的默认构造函数了，必须显式定义默认构造函数将坐标点初始化为</a:t>
            </a:r>
            <a:r>
              <a:rPr lang="en-US" altLang="zh-CN" sz="2000" b="1" dirty="0"/>
              <a:t>0</a:t>
            </a:r>
            <a:r>
              <a:rPr lang="zh-CN" altLang="zh-CN" sz="2000" b="1" dirty="0"/>
              <a:t>。</a:t>
            </a:r>
            <a:endParaRPr lang="zh-CN" altLang="en-US" sz="2000" b="1" dirty="0"/>
          </a:p>
        </p:txBody>
      </p:sp>
      <p:sp>
        <p:nvSpPr>
          <p:cNvPr id="5"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3.6.2  </a:t>
            </a:r>
            <a:r>
              <a:rPr lang="zh-CN" altLang="zh-CN" sz="3600" b="1" kern="1200" dirty="0">
                <a:solidFill>
                  <a:srgbClr val="C00000"/>
                </a:solidFill>
              </a:rPr>
              <a:t>默认构造函数</a:t>
            </a:r>
            <a:endParaRPr lang="zh-CN" altLang="en-US" sz="3600" b="1" kern="1200" dirty="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956349"/>
            <a:ext cx="2985946" cy="344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73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wipe(down)">
                                      <p:cBhvr>
                                        <p:cTn id="2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179512" y="1124744"/>
            <a:ext cx="8497888" cy="5528453"/>
          </a:xfrm>
        </p:spPr>
        <p:txBody>
          <a:bodyPr/>
          <a:lstStyle/>
          <a:p>
            <a:pPr marL="0" indent="0">
              <a:buNone/>
            </a:pPr>
            <a:r>
              <a:rPr lang="en-US" altLang="zh-CN" sz="2000" b="1" dirty="0"/>
              <a:t>//Eg3-7.cpp</a:t>
            </a:r>
            <a:endParaRPr lang="zh-CN" altLang="zh-CN" sz="2000" b="1" dirty="0"/>
          </a:p>
          <a:p>
            <a:pPr marL="0" indent="0">
              <a:buNone/>
            </a:pPr>
            <a:r>
              <a:rPr lang="en-US" altLang="zh-CN" sz="2000" b="1" dirty="0"/>
              <a:t>#include &lt;</a:t>
            </a:r>
            <a:r>
              <a:rPr lang="en-US" altLang="zh-CN" sz="2000" b="1" dirty="0" err="1"/>
              <a:t>iostream</a:t>
            </a:r>
            <a:r>
              <a:rPr lang="en-US" altLang="zh-CN" sz="2000" b="1" dirty="0"/>
              <a:t>&gt;</a:t>
            </a:r>
            <a:endParaRPr lang="zh-CN" altLang="zh-CN" sz="2000" b="1" dirty="0"/>
          </a:p>
          <a:p>
            <a:pPr marL="0" indent="0">
              <a:buNone/>
            </a:pPr>
            <a:r>
              <a:rPr lang="en-US" altLang="zh-CN" sz="2000" b="1" dirty="0"/>
              <a:t>using namespace </a:t>
            </a:r>
            <a:r>
              <a:rPr lang="en-US" altLang="zh-CN" sz="2000" b="1" dirty="0" err="1"/>
              <a:t>std</a:t>
            </a:r>
            <a:r>
              <a:rPr lang="en-US" altLang="zh-CN" sz="2000" b="1" dirty="0"/>
              <a:t>;</a:t>
            </a:r>
            <a:endParaRPr lang="zh-CN" altLang="zh-CN" sz="2000" b="1" dirty="0"/>
          </a:p>
          <a:p>
            <a:pPr marL="0" indent="0">
              <a:buNone/>
            </a:pPr>
            <a:r>
              <a:rPr lang="en-US" altLang="zh-CN" sz="2000" b="1" dirty="0"/>
              <a:t>class Point {</a:t>
            </a:r>
            <a:endParaRPr lang="zh-CN" altLang="zh-CN" sz="2000" b="1" dirty="0"/>
          </a:p>
          <a:p>
            <a:pPr marL="0" indent="0">
              <a:buNone/>
            </a:pPr>
            <a:r>
              <a:rPr lang="en-US" altLang="zh-CN" sz="2000" b="1" dirty="0"/>
              <a:t>private:</a:t>
            </a:r>
            <a:endParaRPr lang="zh-CN" altLang="zh-CN" sz="2000" b="1" dirty="0"/>
          </a:p>
          <a:p>
            <a:pPr marL="0" indent="0">
              <a:buNone/>
            </a:pPr>
            <a:r>
              <a:rPr lang="en-US" altLang="zh-CN" sz="2000" b="1" dirty="0"/>
              <a:t>	</a:t>
            </a:r>
            <a:r>
              <a:rPr lang="en-US" altLang="zh-CN" sz="2000" b="1" dirty="0" err="1"/>
              <a:t>int</a:t>
            </a:r>
            <a:r>
              <a:rPr lang="en-US" altLang="zh-CN" sz="2000" b="1" dirty="0"/>
              <a:t> x, y;</a:t>
            </a:r>
            <a:endParaRPr lang="zh-CN" altLang="zh-CN" sz="2000" b="1" dirty="0"/>
          </a:p>
          <a:p>
            <a:pPr marL="0" indent="0">
              <a:buNone/>
            </a:pPr>
            <a:r>
              <a:rPr lang="en-US" altLang="zh-CN" sz="2000" b="1" dirty="0"/>
              <a:t>public:</a:t>
            </a:r>
            <a:endParaRPr lang="zh-CN" altLang="zh-CN" sz="2000" b="1" dirty="0"/>
          </a:p>
          <a:p>
            <a:pPr marL="0" indent="0">
              <a:buNone/>
            </a:pPr>
            <a:r>
              <a:rPr lang="en-US" altLang="zh-CN" sz="2000" b="1" dirty="0"/>
              <a:t>	Point(</a:t>
            </a:r>
            <a:r>
              <a:rPr lang="en-US" altLang="zh-CN" sz="2000" b="1" dirty="0" err="1"/>
              <a:t>int</a:t>
            </a:r>
            <a:r>
              <a:rPr lang="en-US" altLang="zh-CN" sz="2000" b="1" dirty="0"/>
              <a:t> a, </a:t>
            </a:r>
            <a:r>
              <a:rPr lang="en-US" altLang="zh-CN" sz="2000" b="1" dirty="0" err="1"/>
              <a:t>int</a:t>
            </a:r>
            <a:r>
              <a:rPr lang="en-US" altLang="zh-CN" sz="2000" b="1" dirty="0"/>
              <a:t> b) { </a:t>
            </a:r>
            <a:r>
              <a:rPr lang="en-US" altLang="zh-CN" sz="2000" b="1" dirty="0" err="1"/>
              <a:t>setPoint</a:t>
            </a:r>
            <a:r>
              <a:rPr lang="en-US" altLang="zh-CN" sz="2000" b="1" dirty="0"/>
              <a:t>(a, b); }	//L1</a:t>
            </a:r>
            <a:endParaRPr lang="zh-CN" altLang="zh-CN" sz="2000" b="1" dirty="0"/>
          </a:p>
          <a:p>
            <a:pPr marL="0" indent="0">
              <a:buNone/>
            </a:pPr>
            <a:r>
              <a:rPr lang="en-US" altLang="zh-CN" sz="2000" b="1" dirty="0"/>
              <a:t>	</a:t>
            </a:r>
            <a:r>
              <a:rPr lang="en-US" altLang="zh-CN" sz="2000" b="1" dirty="0" err="1"/>
              <a:t>int</a:t>
            </a:r>
            <a:r>
              <a:rPr lang="en-US" altLang="zh-CN" sz="2000" b="1" dirty="0"/>
              <a:t> </a:t>
            </a:r>
            <a:r>
              <a:rPr lang="en-US" altLang="zh-CN" sz="2000" b="1" dirty="0" err="1"/>
              <a:t>getx</a:t>
            </a:r>
            <a:r>
              <a:rPr lang="en-US" altLang="zh-CN" sz="2000" b="1" dirty="0"/>
              <a:t>() { return x; }</a:t>
            </a:r>
            <a:endParaRPr lang="zh-CN" altLang="zh-CN" sz="2000" b="1" dirty="0"/>
          </a:p>
          <a:p>
            <a:pPr marL="0" indent="0">
              <a:buNone/>
            </a:pPr>
            <a:r>
              <a:rPr lang="en-US" altLang="zh-CN" sz="2000" b="1" dirty="0"/>
              <a:t>	</a:t>
            </a:r>
            <a:r>
              <a:rPr lang="en-US" altLang="zh-CN" sz="2000" b="1" dirty="0" err="1"/>
              <a:t>int</a:t>
            </a:r>
            <a:r>
              <a:rPr lang="en-US" altLang="zh-CN" sz="2000" b="1" dirty="0"/>
              <a:t> </a:t>
            </a:r>
            <a:r>
              <a:rPr lang="en-US" altLang="zh-CN" sz="2000" b="1" dirty="0" err="1"/>
              <a:t>gety</a:t>
            </a:r>
            <a:r>
              <a:rPr lang="en-US" altLang="zh-CN" sz="2000" b="1" dirty="0"/>
              <a:t>() { return y; }</a:t>
            </a:r>
            <a:endParaRPr lang="zh-CN" altLang="zh-CN" sz="2000" b="1" dirty="0"/>
          </a:p>
          <a:p>
            <a:pPr marL="0" indent="0">
              <a:buNone/>
            </a:pPr>
            <a:r>
              <a:rPr lang="en-US" altLang="zh-CN" sz="2000" b="1" dirty="0"/>
              <a:t>	</a:t>
            </a:r>
            <a:r>
              <a:rPr lang="en-US" altLang="zh-CN" sz="2000" b="1" dirty="0">
                <a:solidFill>
                  <a:srgbClr val="FF0000"/>
                </a:solidFill>
              </a:rPr>
              <a:t>Point() { x = 0; y = 0; }	</a:t>
            </a:r>
            <a:r>
              <a:rPr lang="en-US" altLang="zh-CN" sz="2000" b="1" dirty="0"/>
              <a:t>	//L2 </a:t>
            </a:r>
            <a:r>
              <a:rPr lang="zh-CN" altLang="zh-CN" sz="2000" b="1" dirty="0"/>
              <a:t>显式定义无参构造函数</a:t>
            </a:r>
          </a:p>
          <a:p>
            <a:pPr marL="0" indent="0">
              <a:buNone/>
            </a:pPr>
            <a:r>
              <a:rPr lang="en-US" altLang="zh-CN" sz="2000" b="1" dirty="0"/>
              <a:t>	void </a:t>
            </a:r>
            <a:r>
              <a:rPr lang="en-US" altLang="zh-CN" sz="2000" b="1" dirty="0" err="1"/>
              <a:t>setPoint</a:t>
            </a:r>
            <a:r>
              <a:rPr lang="en-US" altLang="zh-CN" sz="2000" b="1" dirty="0"/>
              <a:t>(</a:t>
            </a:r>
            <a:r>
              <a:rPr lang="en-US" altLang="zh-CN" sz="2000" b="1" dirty="0" err="1"/>
              <a:t>int</a:t>
            </a:r>
            <a:r>
              <a:rPr lang="en-US" altLang="zh-CN" sz="2000" b="1" dirty="0"/>
              <a:t> a, </a:t>
            </a:r>
            <a:r>
              <a:rPr lang="en-US" altLang="zh-CN" sz="2000" b="1" dirty="0" err="1"/>
              <a:t>int</a:t>
            </a:r>
            <a:r>
              <a:rPr lang="en-US" altLang="zh-CN" sz="2000" b="1" dirty="0"/>
              <a:t> b) { x = a; y = b; }</a:t>
            </a:r>
            <a:endParaRPr lang="zh-CN" altLang="zh-CN" sz="2000" b="1" dirty="0"/>
          </a:p>
          <a:p>
            <a:pPr marL="0" indent="0">
              <a:buNone/>
            </a:pPr>
            <a:r>
              <a:rPr lang="en-US" altLang="zh-CN" sz="2000" b="1" dirty="0"/>
              <a:t>};</a:t>
            </a:r>
            <a:endParaRPr lang="zh-CN" altLang="zh-CN" sz="2000" b="1" dirty="0"/>
          </a:p>
          <a:p>
            <a:pPr marL="0" indent="0">
              <a:buNone/>
            </a:pPr>
            <a:r>
              <a:rPr lang="en-US" altLang="zh-CN" sz="2000" b="1" dirty="0">
                <a:solidFill>
                  <a:srgbClr val="FF0000"/>
                </a:solidFill>
              </a:rPr>
              <a:t>Point p0;</a:t>
            </a:r>
            <a:r>
              <a:rPr lang="en-US" altLang="zh-CN" sz="2000" b="1" dirty="0"/>
              <a:t>			</a:t>
            </a:r>
            <a:r>
              <a:rPr lang="en-US" altLang="zh-CN" sz="2000" b="1" dirty="0" smtClean="0"/>
              <a:t>	//</a:t>
            </a:r>
            <a:r>
              <a:rPr lang="en-US" altLang="zh-CN" sz="2000" b="1" dirty="0"/>
              <a:t>L3</a:t>
            </a:r>
            <a:endParaRPr lang="zh-CN" altLang="zh-CN" sz="2000" b="1" dirty="0"/>
          </a:p>
          <a:p>
            <a:pPr marL="0" indent="0">
              <a:buNone/>
            </a:pPr>
            <a:r>
              <a:rPr lang="en-US" altLang="zh-CN" sz="2000" b="1" dirty="0"/>
              <a:t>Point p1(1, 1);			</a:t>
            </a:r>
            <a:r>
              <a:rPr lang="en-US" altLang="zh-CN" sz="2000" b="1" dirty="0" smtClean="0"/>
              <a:t>	//</a:t>
            </a:r>
            <a:r>
              <a:rPr lang="en-US" altLang="zh-CN" sz="2000" b="1" dirty="0"/>
              <a:t>L4 </a:t>
            </a:r>
            <a:r>
              <a:rPr lang="zh-CN" altLang="zh-CN" sz="2000" b="1" dirty="0"/>
              <a:t>调用构造函数</a:t>
            </a:r>
            <a:r>
              <a:rPr lang="en-US" altLang="zh-CN" sz="2000" b="1" dirty="0"/>
              <a:t>Point(</a:t>
            </a:r>
            <a:r>
              <a:rPr lang="en-US" altLang="zh-CN" sz="2000" b="1" dirty="0" err="1"/>
              <a:t>int,int</a:t>
            </a:r>
            <a:r>
              <a:rPr lang="en-US" altLang="zh-CN" sz="2000" b="1" dirty="0"/>
              <a:t>)</a:t>
            </a:r>
            <a:endParaRPr lang="zh-CN" altLang="zh-CN" sz="2000" b="1" dirty="0"/>
          </a:p>
        </p:txBody>
      </p:sp>
      <p:sp>
        <p:nvSpPr>
          <p:cNvPr id="4" name="标题 1"/>
          <p:cNvSpPr>
            <a:spLocks noGrp="1"/>
          </p:cNvSpPr>
          <p:nvPr>
            <p:ph type="title"/>
          </p:nvPr>
        </p:nvSpPr>
        <p:spPr>
          <a:xfrm>
            <a:off x="457200" y="7367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3.6.2  </a:t>
            </a:r>
            <a:r>
              <a:rPr lang="zh-CN" altLang="zh-CN" sz="3600" b="1" kern="1200" dirty="0">
                <a:solidFill>
                  <a:srgbClr val="C00000"/>
                </a:solidFill>
              </a:rPr>
              <a:t>默认构造函数</a:t>
            </a:r>
            <a:endParaRPr lang="zh-CN" altLang="en-US" sz="3600" b="1" kern="1200" dirty="0">
              <a:solidFill>
                <a:srgbClr val="C00000"/>
              </a:solidFill>
            </a:endParaRPr>
          </a:p>
        </p:txBody>
      </p:sp>
    </p:spTree>
    <p:extLst>
      <p:ext uri="{BB962C8B-B14F-4D97-AF65-F5344CB8AC3E}">
        <p14:creationId xmlns:p14="http://schemas.microsoft.com/office/powerpoint/2010/main" val="38368475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52736"/>
            <a:ext cx="8623212" cy="5544616"/>
          </a:xfrm>
        </p:spPr>
        <p:txBody>
          <a:bodyPr/>
          <a:lstStyle/>
          <a:p>
            <a:pPr marL="0" indent="0">
              <a:buNone/>
            </a:pPr>
            <a:r>
              <a:rPr lang="en-US" altLang="zh-CN" sz="2000" b="1" dirty="0"/>
              <a:t>void main() {</a:t>
            </a:r>
            <a:endParaRPr lang="zh-CN" altLang="zh-CN" sz="2000" b="1" dirty="0"/>
          </a:p>
          <a:p>
            <a:pPr marL="0" indent="0">
              <a:buNone/>
            </a:pPr>
            <a:r>
              <a:rPr lang="en-US" altLang="zh-CN" sz="2000" b="1" dirty="0"/>
              <a:t>	</a:t>
            </a:r>
            <a:r>
              <a:rPr lang="en-US" altLang="zh-CN" sz="2000" b="1" dirty="0">
                <a:solidFill>
                  <a:srgbClr val="FF0000"/>
                </a:solidFill>
              </a:rPr>
              <a:t>static Point p2;</a:t>
            </a:r>
            <a:r>
              <a:rPr lang="en-US" altLang="zh-CN" sz="2000" b="1" dirty="0"/>
              <a:t>		</a:t>
            </a:r>
            <a:r>
              <a:rPr lang="en-US" altLang="zh-CN" sz="2000" b="1" dirty="0" smtClean="0"/>
              <a:t>	//</a:t>
            </a:r>
            <a:r>
              <a:rPr lang="en-US" altLang="zh-CN" sz="2000" b="1" dirty="0"/>
              <a:t>L5 </a:t>
            </a:r>
            <a:r>
              <a:rPr lang="zh-CN" altLang="zh-CN" sz="2000" b="1" dirty="0"/>
              <a:t>调用构造函数</a:t>
            </a:r>
            <a:r>
              <a:rPr lang="en-US" altLang="zh-CN" sz="2000" b="1" dirty="0"/>
              <a:t>Point()</a:t>
            </a:r>
            <a:endParaRPr lang="zh-CN" altLang="zh-CN" sz="2000" b="1" dirty="0"/>
          </a:p>
          <a:p>
            <a:pPr marL="0" indent="0">
              <a:buNone/>
            </a:pPr>
            <a:r>
              <a:rPr lang="en-US" altLang="zh-CN" sz="2000" b="1" dirty="0"/>
              <a:t>	</a:t>
            </a:r>
            <a:r>
              <a:rPr lang="en-US" altLang="zh-CN" sz="2000" b="1" dirty="0">
                <a:solidFill>
                  <a:srgbClr val="FF0000"/>
                </a:solidFill>
              </a:rPr>
              <a:t>Point p3;</a:t>
            </a:r>
            <a:r>
              <a:rPr lang="en-US" altLang="zh-CN" sz="2000" b="1" dirty="0"/>
              <a:t>		</a:t>
            </a:r>
            <a:r>
              <a:rPr lang="en-US" altLang="zh-CN" sz="2000" b="1" dirty="0" smtClean="0"/>
              <a:t>	//</a:t>
            </a:r>
            <a:r>
              <a:rPr lang="en-US" altLang="zh-CN" sz="2000" b="1" dirty="0"/>
              <a:t>L6 </a:t>
            </a:r>
            <a:r>
              <a:rPr lang="zh-CN" altLang="zh-CN" sz="2000" b="1" dirty="0"/>
              <a:t>调用构造函数</a:t>
            </a:r>
            <a:r>
              <a:rPr lang="en-US" altLang="zh-CN" sz="2000" b="1" dirty="0"/>
              <a:t>Point()</a:t>
            </a:r>
            <a:endParaRPr lang="zh-CN" altLang="zh-CN" sz="2000" b="1" dirty="0"/>
          </a:p>
          <a:p>
            <a:pPr marL="0" indent="0">
              <a:buNone/>
            </a:pPr>
            <a:r>
              <a:rPr lang="en-US" altLang="zh-CN" sz="2000" b="1" dirty="0"/>
              <a:t>	</a:t>
            </a:r>
            <a:r>
              <a:rPr lang="en-US" altLang="zh-CN" sz="2000" b="1" dirty="0">
                <a:solidFill>
                  <a:srgbClr val="FF0000"/>
                </a:solidFill>
              </a:rPr>
              <a:t>Point a[10];</a:t>
            </a:r>
            <a:r>
              <a:rPr lang="en-US" altLang="zh-CN" sz="2000" b="1" dirty="0"/>
              <a:t>		</a:t>
            </a:r>
            <a:r>
              <a:rPr lang="en-US" altLang="zh-CN" sz="2000" b="1" dirty="0" smtClean="0"/>
              <a:t>	//</a:t>
            </a:r>
            <a:r>
              <a:rPr lang="en-US" altLang="zh-CN" sz="2000" b="1" dirty="0"/>
              <a:t>L7 </a:t>
            </a:r>
            <a:r>
              <a:rPr lang="zh-CN" altLang="zh-CN" sz="2000" b="1" dirty="0"/>
              <a:t>调用构造函数</a:t>
            </a:r>
            <a:r>
              <a:rPr lang="en-US" altLang="zh-CN" sz="2000" b="1" dirty="0"/>
              <a:t>Point()</a:t>
            </a:r>
            <a:endParaRPr lang="zh-CN" altLang="zh-CN" sz="2000" b="1" dirty="0"/>
          </a:p>
          <a:p>
            <a:pPr marL="0" indent="0">
              <a:buNone/>
            </a:pPr>
            <a:r>
              <a:rPr lang="en-US" altLang="zh-CN" sz="2000" b="1" dirty="0"/>
              <a:t>	</a:t>
            </a:r>
            <a:r>
              <a:rPr lang="en-US" altLang="zh-CN" sz="2000" b="1" dirty="0">
                <a:solidFill>
                  <a:srgbClr val="0000CC"/>
                </a:solidFill>
              </a:rPr>
              <a:t>Point  *p4;		</a:t>
            </a:r>
            <a:r>
              <a:rPr lang="en-US" altLang="zh-CN" sz="2000" b="1" dirty="0" smtClean="0">
                <a:solidFill>
                  <a:srgbClr val="0000CC"/>
                </a:solidFill>
              </a:rPr>
              <a:t>	//</a:t>
            </a:r>
            <a:r>
              <a:rPr lang="en-US" altLang="zh-CN" sz="2000" b="1" dirty="0">
                <a:solidFill>
                  <a:srgbClr val="0000CC"/>
                </a:solidFill>
              </a:rPr>
              <a:t>L8 </a:t>
            </a:r>
            <a:r>
              <a:rPr lang="zh-CN" altLang="zh-CN" sz="2000" b="1" dirty="0">
                <a:solidFill>
                  <a:srgbClr val="0000CC"/>
                </a:solidFill>
              </a:rPr>
              <a:t>不调用任何构造函数</a:t>
            </a:r>
          </a:p>
          <a:p>
            <a:pPr marL="0" indent="0">
              <a:buNone/>
            </a:pPr>
            <a:r>
              <a:rPr lang="en-US" altLang="zh-CN" sz="2000" b="1" dirty="0"/>
              <a:t>	p4 = new </a:t>
            </a:r>
            <a:r>
              <a:rPr lang="en-US" altLang="zh-CN" sz="2000" b="1" dirty="0">
                <a:solidFill>
                  <a:srgbClr val="0000CC"/>
                </a:solidFill>
              </a:rPr>
              <a:t>Point;</a:t>
            </a:r>
            <a:r>
              <a:rPr lang="en-US" altLang="zh-CN" sz="2000" b="1" dirty="0"/>
              <a:t>		//L9 </a:t>
            </a:r>
            <a:r>
              <a:rPr lang="zh-CN" altLang="zh-CN" sz="2000" b="1" dirty="0"/>
              <a:t>调用构造函数</a:t>
            </a:r>
            <a:r>
              <a:rPr lang="en-US" altLang="zh-CN" sz="2000" b="1" dirty="0"/>
              <a:t>Point()</a:t>
            </a:r>
            <a:endParaRPr lang="zh-CN" altLang="zh-CN" sz="2000" b="1" dirty="0"/>
          </a:p>
          <a:p>
            <a:pPr marL="0" indent="0">
              <a:buNone/>
            </a:pPr>
            <a:r>
              <a:rPr lang="en-US" altLang="zh-CN" sz="2000" b="1" dirty="0"/>
              <a:t>	p4-&gt;</a:t>
            </a:r>
            <a:r>
              <a:rPr lang="en-US" altLang="zh-CN" sz="2000" b="1" dirty="0" err="1"/>
              <a:t>setPoint</a:t>
            </a:r>
            <a:r>
              <a:rPr lang="en-US" altLang="zh-CN" sz="2000" b="1" dirty="0"/>
              <a:t>(8, 9);          </a:t>
            </a:r>
            <a:endParaRPr lang="zh-CN" altLang="zh-CN" sz="2000" b="1" dirty="0"/>
          </a:p>
          <a:p>
            <a:pPr marL="0" indent="0">
              <a:buNone/>
            </a:pPr>
            <a:r>
              <a:rPr lang="en-US" altLang="zh-CN" sz="2000" b="1" dirty="0"/>
              <a:t>	</a:t>
            </a:r>
            <a:r>
              <a:rPr lang="en-US" altLang="zh-CN" sz="2000" b="1" dirty="0" err="1"/>
              <a:t>cout</a:t>
            </a:r>
            <a:r>
              <a:rPr lang="en-US" altLang="zh-CN" sz="2000" b="1" dirty="0"/>
              <a:t> &lt;&lt; "p0: " &lt;&lt; p0.getx() &lt;&lt; "," &lt;&lt; p0.gety() &lt;&lt; </a:t>
            </a:r>
            <a:r>
              <a:rPr lang="en-US" altLang="zh-CN" sz="2000" b="1" dirty="0" err="1"/>
              <a:t>endl</a:t>
            </a:r>
            <a:r>
              <a:rPr lang="en-US" altLang="zh-CN" sz="2000" b="1" dirty="0"/>
              <a:t>;</a:t>
            </a:r>
            <a:endParaRPr lang="zh-CN" altLang="zh-CN" sz="2000" b="1" dirty="0"/>
          </a:p>
          <a:p>
            <a:pPr marL="0" indent="0">
              <a:buNone/>
            </a:pPr>
            <a:r>
              <a:rPr lang="en-US" altLang="zh-CN" sz="2000" b="1" dirty="0"/>
              <a:t>	</a:t>
            </a:r>
            <a:r>
              <a:rPr lang="en-US" altLang="zh-CN" sz="2000" b="1" dirty="0" err="1"/>
              <a:t>cout</a:t>
            </a:r>
            <a:r>
              <a:rPr lang="en-US" altLang="zh-CN" sz="2000" b="1" dirty="0"/>
              <a:t> &lt;&lt; "p1: " &lt;&lt; p1.getx() &lt;&lt; "," &lt;&lt; p1.gety() &lt;&lt; </a:t>
            </a:r>
            <a:r>
              <a:rPr lang="en-US" altLang="zh-CN" sz="2000" b="1" dirty="0" err="1"/>
              <a:t>endl</a:t>
            </a:r>
            <a:r>
              <a:rPr lang="en-US" altLang="zh-CN" sz="2000" b="1" dirty="0"/>
              <a:t>; 	//L10</a:t>
            </a:r>
            <a:endParaRPr lang="zh-CN" altLang="zh-CN" sz="2000" b="1" dirty="0"/>
          </a:p>
          <a:p>
            <a:pPr marL="0" indent="0">
              <a:buNone/>
            </a:pPr>
            <a:r>
              <a:rPr lang="en-US" altLang="zh-CN" sz="2000" b="1" dirty="0"/>
              <a:t>	</a:t>
            </a:r>
            <a:r>
              <a:rPr lang="en-US" altLang="zh-CN" sz="2000" b="1" dirty="0" err="1"/>
              <a:t>cout</a:t>
            </a:r>
            <a:r>
              <a:rPr lang="en-US" altLang="zh-CN" sz="2000" b="1" dirty="0"/>
              <a:t> &lt;&lt; "p2: " &lt;&lt; p2.getx() &lt;&lt; "," &lt;&lt; p2.gety() &lt;&lt; </a:t>
            </a:r>
            <a:r>
              <a:rPr lang="en-US" altLang="zh-CN" sz="2000" b="1" dirty="0" err="1"/>
              <a:t>endl</a:t>
            </a:r>
            <a:r>
              <a:rPr lang="en-US" altLang="zh-CN" sz="2000" b="1" dirty="0"/>
              <a:t>;</a:t>
            </a:r>
            <a:endParaRPr lang="zh-CN" altLang="zh-CN" sz="2000" b="1" dirty="0"/>
          </a:p>
          <a:p>
            <a:pPr marL="0" indent="0">
              <a:buNone/>
            </a:pPr>
            <a:r>
              <a:rPr lang="en-US" altLang="zh-CN" sz="2000" b="1" dirty="0"/>
              <a:t>	</a:t>
            </a:r>
            <a:r>
              <a:rPr lang="en-US" altLang="zh-CN" sz="2000" b="1" dirty="0" err="1"/>
              <a:t>cout</a:t>
            </a:r>
            <a:r>
              <a:rPr lang="en-US" altLang="zh-CN" sz="2000" b="1" dirty="0"/>
              <a:t> &lt;&lt; "p3: " &lt;&lt; p3.getx() &lt;&lt; "," &lt;&lt; p3.gety() &lt;&lt; </a:t>
            </a:r>
            <a:r>
              <a:rPr lang="en-US" altLang="zh-CN" sz="2000" b="1" dirty="0" err="1"/>
              <a:t>endl</a:t>
            </a:r>
            <a:r>
              <a:rPr lang="en-US" altLang="zh-CN" sz="2000" b="1" dirty="0"/>
              <a:t>;</a:t>
            </a:r>
            <a:endParaRPr lang="zh-CN" altLang="zh-CN" sz="2000" b="1" dirty="0"/>
          </a:p>
          <a:p>
            <a:pPr marL="0" indent="0">
              <a:buNone/>
            </a:pPr>
            <a:r>
              <a:rPr lang="en-US" altLang="zh-CN" sz="2000" b="1" dirty="0"/>
              <a:t>	</a:t>
            </a:r>
            <a:r>
              <a:rPr lang="en-US" altLang="zh-CN" sz="2000" b="1" dirty="0" err="1"/>
              <a:t>cout</a:t>
            </a:r>
            <a:r>
              <a:rPr lang="en-US" altLang="zh-CN" sz="2000" b="1" dirty="0"/>
              <a:t> &lt;&lt; "p4: " &lt;&lt; p4-&gt;</a:t>
            </a:r>
            <a:r>
              <a:rPr lang="en-US" altLang="zh-CN" sz="2000" b="1" dirty="0" err="1"/>
              <a:t>getx</a:t>
            </a:r>
            <a:r>
              <a:rPr lang="en-US" altLang="zh-CN" sz="2000" b="1" dirty="0"/>
              <a:t>() &lt;&lt; "," &lt;&lt; p4-&gt;</a:t>
            </a:r>
            <a:r>
              <a:rPr lang="en-US" altLang="zh-CN" sz="2000" b="1" dirty="0" err="1"/>
              <a:t>gety</a:t>
            </a:r>
            <a:r>
              <a:rPr lang="en-US" altLang="zh-CN" sz="2000" b="1" dirty="0"/>
              <a:t>() &lt;&lt; </a:t>
            </a:r>
            <a:r>
              <a:rPr lang="en-US" altLang="zh-CN" sz="2000" b="1" dirty="0" err="1"/>
              <a:t>endl</a:t>
            </a:r>
            <a:r>
              <a:rPr lang="en-US" altLang="zh-CN" sz="2000" b="1" dirty="0"/>
              <a:t>;</a:t>
            </a:r>
            <a:endParaRPr lang="zh-CN" altLang="zh-CN" sz="2000" b="1" dirty="0"/>
          </a:p>
          <a:p>
            <a:pPr marL="0" indent="0">
              <a:buNone/>
            </a:pPr>
            <a:r>
              <a:rPr lang="en-US" altLang="zh-CN" sz="2000" b="1" dirty="0"/>
              <a:t>	</a:t>
            </a:r>
            <a:r>
              <a:rPr lang="en-US" altLang="zh-CN" sz="2000" b="1" dirty="0" err="1"/>
              <a:t>cout</a:t>
            </a:r>
            <a:r>
              <a:rPr lang="en-US" altLang="zh-CN" sz="2000" b="1" dirty="0"/>
              <a:t> &lt;&lt; "a[0]: " &lt;&lt; a[0].</a:t>
            </a:r>
            <a:r>
              <a:rPr lang="en-US" altLang="zh-CN" sz="2000" b="1" dirty="0" err="1"/>
              <a:t>getx</a:t>
            </a:r>
            <a:r>
              <a:rPr lang="en-US" altLang="zh-CN" sz="2000" b="1" dirty="0"/>
              <a:t>() &lt;&lt; "," &lt;&lt; a[0].</a:t>
            </a:r>
            <a:r>
              <a:rPr lang="en-US" altLang="zh-CN" sz="2000" b="1" dirty="0" err="1"/>
              <a:t>gety</a:t>
            </a:r>
            <a:r>
              <a:rPr lang="en-US" altLang="zh-CN" sz="2000" b="1" dirty="0"/>
              <a:t>() &lt;&lt; </a:t>
            </a:r>
            <a:r>
              <a:rPr lang="en-US" altLang="zh-CN" sz="2000" b="1" dirty="0" err="1"/>
              <a:t>endl</a:t>
            </a:r>
            <a:r>
              <a:rPr lang="en-US" altLang="zh-CN" sz="2000" b="1" dirty="0"/>
              <a:t>;</a:t>
            </a:r>
            <a:endParaRPr lang="zh-CN" altLang="zh-CN" sz="2000" b="1" dirty="0"/>
          </a:p>
          <a:p>
            <a:pPr marL="0" indent="0">
              <a:buNone/>
            </a:pPr>
            <a:r>
              <a:rPr lang="en-US" altLang="zh-CN" sz="2000" b="1" dirty="0"/>
              <a:t>}</a:t>
            </a:r>
            <a:endParaRPr lang="zh-CN" altLang="zh-CN" sz="2000" b="1" dirty="0"/>
          </a:p>
          <a:p>
            <a:endParaRPr lang="zh-CN" altLang="en-US" sz="2000" dirty="0"/>
          </a:p>
        </p:txBody>
      </p:sp>
      <p:sp>
        <p:nvSpPr>
          <p:cNvPr id="4"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3.6.2  </a:t>
            </a:r>
            <a:r>
              <a:rPr lang="zh-CN" altLang="zh-CN" sz="3600" b="1" kern="1200" dirty="0">
                <a:solidFill>
                  <a:srgbClr val="C00000"/>
                </a:solidFill>
              </a:rPr>
              <a:t>默认构造函数</a:t>
            </a:r>
            <a:endParaRPr lang="zh-CN" altLang="en-US" sz="3600" b="1" kern="1200" dirty="0">
              <a:solidFill>
                <a:srgbClr val="C00000"/>
              </a:solidFill>
            </a:endParaRPr>
          </a:p>
        </p:txBody>
      </p:sp>
    </p:spTree>
    <p:extLst>
      <p:ext uri="{BB962C8B-B14F-4D97-AF65-F5344CB8AC3E}">
        <p14:creationId xmlns:p14="http://schemas.microsoft.com/office/powerpoint/2010/main" val="35134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251520" y="980728"/>
            <a:ext cx="5184576" cy="5760640"/>
          </a:xfrm>
        </p:spPr>
        <p:txBody>
          <a:bodyPr/>
          <a:lstStyle/>
          <a:p>
            <a:pPr marL="0" indent="0" eaLnBrk="1" hangingPunct="1">
              <a:buNone/>
            </a:pPr>
            <a:r>
              <a:rPr lang="en-US" altLang="zh-CN" sz="2400" b="1" dirty="0" smtClean="0">
                <a:solidFill>
                  <a:srgbClr val="0000CC"/>
                </a:solidFill>
              </a:rPr>
              <a:t>2. </a:t>
            </a:r>
            <a:r>
              <a:rPr lang="zh-CN" altLang="en-US" sz="2400" b="1" dirty="0" smtClean="0">
                <a:solidFill>
                  <a:srgbClr val="0000CC"/>
                </a:solidFill>
              </a:rPr>
              <a:t>缺省</a:t>
            </a:r>
            <a:r>
              <a:rPr lang="zh-CN" altLang="en-US" sz="2400" b="1" dirty="0">
                <a:solidFill>
                  <a:srgbClr val="0000CC"/>
                </a:solidFill>
              </a:rPr>
              <a:t>参数构造函数</a:t>
            </a:r>
            <a:endParaRPr lang="en-US" altLang="zh-CN" sz="2400" b="1" dirty="0">
              <a:solidFill>
                <a:srgbClr val="0000CC"/>
              </a:solidFill>
            </a:endParaRPr>
          </a:p>
          <a:p>
            <a:pPr lvl="1" eaLnBrk="1" hangingPunct="1"/>
            <a:r>
              <a:rPr lang="zh-CN" altLang="en-US" sz="2200" b="1" dirty="0"/>
              <a:t>在数据成员的取值比较固定时，可以通过为构造函数参数提供缺省参数初始化它们。</a:t>
            </a:r>
            <a:endParaRPr lang="en-US" altLang="zh-CN" sz="2200" b="1" dirty="0"/>
          </a:p>
          <a:p>
            <a:pPr marL="57150" indent="0" eaLnBrk="1" hangingPunct="1">
              <a:buNone/>
            </a:pPr>
            <a:r>
              <a:rPr lang="zh-CN" altLang="zh-CN" sz="2000" b="1" dirty="0">
                <a:solidFill>
                  <a:srgbClr val="0000CC"/>
                </a:solidFill>
              </a:rPr>
              <a:t>【例</a:t>
            </a:r>
            <a:r>
              <a:rPr lang="en-US" altLang="zh-CN" sz="2000" b="1" dirty="0">
                <a:solidFill>
                  <a:srgbClr val="0000CC"/>
                </a:solidFill>
              </a:rPr>
              <a:t>3-8</a:t>
            </a:r>
            <a:r>
              <a:rPr lang="zh-CN" altLang="zh-CN" sz="2000" b="1" dirty="0">
                <a:solidFill>
                  <a:srgbClr val="0000CC"/>
                </a:solidFill>
              </a:rPr>
              <a:t>】 </a:t>
            </a:r>
            <a:r>
              <a:rPr lang="zh-CN" altLang="zh-CN" sz="2000" b="1" dirty="0" smtClean="0">
                <a:solidFill>
                  <a:srgbClr val="0000CC"/>
                </a:solidFill>
              </a:rPr>
              <a:t>多数</a:t>
            </a:r>
            <a:r>
              <a:rPr lang="zh-CN" altLang="zh-CN" sz="2000" b="1" dirty="0">
                <a:solidFill>
                  <a:srgbClr val="0000CC"/>
                </a:solidFill>
              </a:rPr>
              <a:t>情况</a:t>
            </a:r>
            <a:r>
              <a:rPr lang="zh-CN" altLang="zh-CN" sz="2000" b="1" dirty="0" smtClean="0">
                <a:solidFill>
                  <a:srgbClr val="0000CC"/>
                </a:solidFill>
              </a:rPr>
              <a:t>下新建</a:t>
            </a:r>
            <a:r>
              <a:rPr lang="zh-CN" altLang="zh-CN" sz="2000" b="1" dirty="0">
                <a:solidFill>
                  <a:srgbClr val="0000CC"/>
                </a:solidFill>
              </a:rPr>
              <a:t>点坐标</a:t>
            </a:r>
            <a:r>
              <a:rPr lang="zh-CN" altLang="zh-CN" sz="2000" b="1" dirty="0" smtClean="0">
                <a:solidFill>
                  <a:srgbClr val="0000CC"/>
                </a:solidFill>
              </a:rPr>
              <a:t>都是</a:t>
            </a:r>
            <a:r>
              <a:rPr lang="en-US" altLang="zh-CN" sz="2000" b="1" dirty="0" smtClean="0">
                <a:solidFill>
                  <a:srgbClr val="0000CC"/>
                </a:solidFill>
              </a:rPr>
              <a:t>(0,0)</a:t>
            </a:r>
            <a:r>
              <a:rPr lang="zh-CN" altLang="zh-CN" sz="2000" b="1" dirty="0" smtClean="0">
                <a:solidFill>
                  <a:srgbClr val="0000CC"/>
                </a:solidFill>
              </a:rPr>
              <a:t>，</a:t>
            </a:r>
            <a:r>
              <a:rPr lang="zh-CN" altLang="zh-CN" sz="2000" b="1" dirty="0">
                <a:solidFill>
                  <a:srgbClr val="0000CC"/>
                </a:solidFill>
              </a:rPr>
              <a:t>修改例</a:t>
            </a:r>
            <a:r>
              <a:rPr lang="en-US" altLang="zh-CN" sz="2000" b="1" dirty="0">
                <a:solidFill>
                  <a:srgbClr val="0000CC"/>
                </a:solidFill>
              </a:rPr>
              <a:t>3-7</a:t>
            </a:r>
            <a:r>
              <a:rPr lang="zh-CN" altLang="zh-CN" sz="2000" b="1" dirty="0">
                <a:solidFill>
                  <a:srgbClr val="0000CC"/>
                </a:solidFill>
              </a:rPr>
              <a:t>设计的</a:t>
            </a:r>
            <a:r>
              <a:rPr lang="en-US" altLang="zh-CN" sz="2000" b="1" dirty="0">
                <a:solidFill>
                  <a:srgbClr val="0000CC"/>
                </a:solidFill>
              </a:rPr>
              <a:t>Point</a:t>
            </a:r>
            <a:r>
              <a:rPr lang="zh-CN" altLang="zh-CN" sz="2000" b="1" dirty="0">
                <a:solidFill>
                  <a:srgbClr val="0000CC"/>
                </a:solidFill>
              </a:rPr>
              <a:t>类，设置构造函数缺省参数值为</a:t>
            </a:r>
            <a:r>
              <a:rPr lang="zh-CN" altLang="zh-CN" sz="2000" b="1" dirty="0" smtClean="0">
                <a:solidFill>
                  <a:srgbClr val="0000CC"/>
                </a:solidFill>
              </a:rPr>
              <a:t>坐标</a:t>
            </a:r>
            <a:r>
              <a:rPr lang="en-US" altLang="zh-CN" sz="2000" b="1" dirty="0" smtClean="0">
                <a:solidFill>
                  <a:srgbClr val="0000CC"/>
                </a:solidFill>
              </a:rPr>
              <a:t>(0,0)</a:t>
            </a:r>
            <a:r>
              <a:rPr lang="zh-CN" altLang="zh-CN" sz="2000" b="1" dirty="0" smtClean="0"/>
              <a:t>。</a:t>
            </a:r>
            <a:endParaRPr lang="en-US" altLang="zh-CN" sz="2000" b="1" dirty="0"/>
          </a:p>
          <a:p>
            <a:pPr marL="0" indent="0">
              <a:buNone/>
            </a:pPr>
            <a:r>
              <a:rPr lang="en-US" altLang="zh-CN" sz="1600" b="1" dirty="0"/>
              <a:t>#include &lt;</a:t>
            </a:r>
            <a:r>
              <a:rPr lang="en-US" altLang="zh-CN" sz="1600" b="1" dirty="0" err="1"/>
              <a:t>iostream</a:t>
            </a:r>
            <a:r>
              <a:rPr lang="en-US" altLang="zh-CN" sz="1600" b="1" dirty="0"/>
              <a:t>&gt;</a:t>
            </a:r>
            <a:endParaRPr lang="zh-CN" altLang="zh-CN" sz="1600" b="1" dirty="0"/>
          </a:p>
          <a:p>
            <a:pPr marL="0" indent="0">
              <a:buNone/>
            </a:pPr>
            <a:r>
              <a:rPr lang="en-US" altLang="zh-CN" sz="1600" b="1" dirty="0"/>
              <a:t>using namespace </a:t>
            </a:r>
            <a:r>
              <a:rPr lang="en-US" altLang="zh-CN" sz="1600" b="1" dirty="0" err="1"/>
              <a:t>std</a:t>
            </a:r>
            <a:r>
              <a:rPr lang="en-US" altLang="zh-CN" sz="1600" b="1" dirty="0"/>
              <a:t>;</a:t>
            </a:r>
            <a:endParaRPr lang="zh-CN" altLang="zh-CN" sz="1600" b="1" dirty="0"/>
          </a:p>
          <a:p>
            <a:pPr marL="0" indent="0">
              <a:buNone/>
            </a:pPr>
            <a:r>
              <a:rPr lang="en-US" altLang="zh-CN" sz="1600" b="1" dirty="0"/>
              <a:t>class Point {</a:t>
            </a:r>
            <a:endParaRPr lang="zh-CN" altLang="zh-CN" sz="1600" b="1" dirty="0"/>
          </a:p>
          <a:p>
            <a:pPr marL="0" indent="0">
              <a:buNone/>
            </a:pPr>
            <a:r>
              <a:rPr lang="en-US" altLang="zh-CN" sz="1600" b="1" dirty="0"/>
              <a:t>private:</a:t>
            </a:r>
            <a:endParaRPr lang="zh-CN" altLang="zh-CN" sz="1600" b="1" dirty="0"/>
          </a:p>
          <a:p>
            <a:pPr marL="0" indent="0">
              <a:buNone/>
            </a:pPr>
            <a:r>
              <a:rPr lang="en-US" altLang="zh-CN" sz="1600" b="1" dirty="0"/>
              <a:t> </a:t>
            </a:r>
            <a:r>
              <a:rPr lang="en-US" altLang="zh-CN" sz="1600" b="1" dirty="0" smtClean="0"/>
              <a:t>   </a:t>
            </a:r>
            <a:r>
              <a:rPr lang="en-US" altLang="zh-CN" sz="1600" b="1" dirty="0" err="1" smtClean="0"/>
              <a:t>int</a:t>
            </a:r>
            <a:r>
              <a:rPr lang="en-US" altLang="zh-CN" sz="1600" b="1" dirty="0" smtClean="0"/>
              <a:t> </a:t>
            </a:r>
            <a:r>
              <a:rPr lang="en-US" altLang="zh-CN" sz="1600" b="1" dirty="0"/>
              <a:t>x, y;</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a:t> </a:t>
            </a:r>
            <a:r>
              <a:rPr lang="en-US" altLang="zh-CN" sz="1600" b="1" dirty="0" smtClean="0"/>
              <a:t>   </a:t>
            </a:r>
            <a:r>
              <a:rPr lang="en-US" altLang="zh-CN" sz="1600" b="1" dirty="0" smtClean="0">
                <a:solidFill>
                  <a:srgbClr val="0000CC"/>
                </a:solidFill>
              </a:rPr>
              <a:t>Point(</a:t>
            </a:r>
            <a:r>
              <a:rPr lang="en-US" altLang="zh-CN" sz="1600" b="1" dirty="0" err="1" smtClean="0">
                <a:solidFill>
                  <a:srgbClr val="0000CC"/>
                </a:solidFill>
              </a:rPr>
              <a:t>int</a:t>
            </a:r>
            <a:r>
              <a:rPr lang="en-US" altLang="zh-CN" sz="1600" b="1" dirty="0" smtClean="0">
                <a:solidFill>
                  <a:srgbClr val="0000CC"/>
                </a:solidFill>
              </a:rPr>
              <a:t> </a:t>
            </a:r>
            <a:r>
              <a:rPr lang="en-US" altLang="zh-CN" sz="1600" b="1" dirty="0">
                <a:solidFill>
                  <a:srgbClr val="0000CC"/>
                </a:solidFill>
              </a:rPr>
              <a:t>a=0, </a:t>
            </a:r>
            <a:r>
              <a:rPr lang="en-US" altLang="zh-CN" sz="1600" b="1" dirty="0" err="1">
                <a:solidFill>
                  <a:srgbClr val="0000CC"/>
                </a:solidFill>
              </a:rPr>
              <a:t>int</a:t>
            </a:r>
            <a:r>
              <a:rPr lang="en-US" altLang="zh-CN" sz="1600" b="1" dirty="0">
                <a:solidFill>
                  <a:srgbClr val="0000CC"/>
                </a:solidFill>
              </a:rPr>
              <a:t> b=0) </a:t>
            </a:r>
            <a:r>
              <a:rPr lang="en-US" altLang="zh-CN" sz="1600" b="1" dirty="0"/>
              <a:t>{ </a:t>
            </a:r>
            <a:r>
              <a:rPr lang="en-US" altLang="zh-CN" sz="1600" b="1" dirty="0" err="1"/>
              <a:t>setPoint</a:t>
            </a:r>
            <a:r>
              <a:rPr lang="en-US" altLang="zh-CN" sz="1600" b="1" dirty="0"/>
              <a:t>(a, b); </a:t>
            </a:r>
            <a:r>
              <a:rPr lang="en-US" altLang="zh-CN" sz="1600" b="1" dirty="0" smtClean="0"/>
              <a:t>}  //</a:t>
            </a:r>
            <a:r>
              <a:rPr lang="en-US" altLang="zh-CN" sz="1600" b="1" dirty="0"/>
              <a:t>L1</a:t>
            </a:r>
            <a:endParaRPr lang="zh-CN" altLang="zh-CN" sz="1600" b="1" dirty="0"/>
          </a:p>
          <a:p>
            <a:pPr marL="0" indent="0">
              <a:buNone/>
            </a:pPr>
            <a:r>
              <a:rPr lang="en-US" altLang="zh-CN" sz="1600" b="1" dirty="0">
                <a:solidFill>
                  <a:srgbClr val="FF0000"/>
                </a:solidFill>
              </a:rPr>
              <a:t> </a:t>
            </a:r>
            <a:r>
              <a:rPr lang="en-US" altLang="zh-CN" sz="1600" b="1" dirty="0" smtClean="0">
                <a:solidFill>
                  <a:srgbClr val="FF0000"/>
                </a:solidFill>
              </a:rPr>
              <a:t>   //</a:t>
            </a:r>
            <a:r>
              <a:rPr lang="en-US" altLang="zh-CN" sz="1600" b="1" dirty="0">
                <a:solidFill>
                  <a:srgbClr val="FF0000"/>
                </a:solidFill>
              </a:rPr>
              <a:t>Point() { x = 0; y = 0; </a:t>
            </a:r>
            <a:r>
              <a:rPr lang="en-US" altLang="zh-CN" sz="1600" b="1" dirty="0" smtClean="0">
                <a:solidFill>
                  <a:srgbClr val="FF0000"/>
                </a:solidFill>
              </a:rPr>
              <a:t>}//</a:t>
            </a:r>
            <a:r>
              <a:rPr lang="zh-CN" altLang="en-US" sz="1600" b="1" dirty="0" smtClean="0">
                <a:solidFill>
                  <a:srgbClr val="FF0000"/>
                </a:solidFill>
              </a:rPr>
              <a:t>与</a:t>
            </a:r>
            <a:r>
              <a:rPr lang="zh-CN" altLang="en-US" sz="1600" b="1" dirty="0">
                <a:solidFill>
                  <a:srgbClr val="FF0000"/>
                </a:solidFill>
              </a:rPr>
              <a:t>缺省参数构造函数冲突</a:t>
            </a:r>
            <a:endParaRPr lang="zh-CN" altLang="zh-CN" sz="1600" b="1" dirty="0">
              <a:solidFill>
                <a:srgbClr val="FF0000"/>
              </a:solidFill>
            </a:endParaRPr>
          </a:p>
          <a:p>
            <a:pPr marL="0" indent="0">
              <a:buNone/>
            </a:pPr>
            <a:r>
              <a:rPr lang="en-US" altLang="zh-CN" sz="1600" b="1" dirty="0"/>
              <a:t> </a:t>
            </a:r>
            <a:r>
              <a:rPr lang="en-US" altLang="zh-CN" sz="1600" b="1" dirty="0" smtClean="0"/>
              <a:t>   void </a:t>
            </a:r>
            <a:r>
              <a:rPr lang="en-US" altLang="zh-CN" sz="1600" b="1" dirty="0" err="1"/>
              <a:t>setPoint</a:t>
            </a:r>
            <a:r>
              <a:rPr lang="en-US" altLang="zh-CN" sz="1600" b="1" dirty="0"/>
              <a:t>(</a:t>
            </a:r>
            <a:r>
              <a:rPr lang="en-US" altLang="zh-CN" sz="1600" b="1" dirty="0" err="1"/>
              <a:t>int</a:t>
            </a:r>
            <a:r>
              <a:rPr lang="en-US" altLang="zh-CN" sz="1600" b="1" dirty="0"/>
              <a:t> a, </a:t>
            </a:r>
            <a:r>
              <a:rPr lang="en-US" altLang="zh-CN" sz="1600" b="1" dirty="0" err="1"/>
              <a:t>int</a:t>
            </a:r>
            <a:r>
              <a:rPr lang="en-US" altLang="zh-CN" sz="1600" b="1" dirty="0"/>
              <a:t> b) { x = a; y = b; }</a:t>
            </a:r>
            <a:endParaRPr lang="zh-CN" altLang="zh-CN" sz="1600" b="1" dirty="0"/>
          </a:p>
          <a:p>
            <a:pPr marL="0" indent="0">
              <a:buNone/>
            </a:pPr>
            <a:r>
              <a:rPr lang="en-US" altLang="zh-CN" sz="1600" b="1" dirty="0"/>
              <a:t>    ……</a:t>
            </a:r>
            <a:endParaRPr lang="zh-CN" altLang="zh-CN" sz="1600" b="1" dirty="0"/>
          </a:p>
          <a:p>
            <a:pPr marL="0" indent="0">
              <a:buNone/>
            </a:pPr>
            <a:r>
              <a:rPr lang="en-US" altLang="zh-CN" sz="1600" b="1" dirty="0"/>
              <a:t>};</a:t>
            </a:r>
            <a:endParaRPr lang="zh-CN" altLang="zh-CN" sz="1600" b="1" dirty="0"/>
          </a:p>
          <a:p>
            <a:pPr marL="0" indent="0" eaLnBrk="1" hangingPunct="1">
              <a:lnSpc>
                <a:spcPct val="80000"/>
              </a:lnSpc>
              <a:buNone/>
            </a:pPr>
            <a:endParaRPr lang="zh-CN" altLang="zh-CN" sz="2400" dirty="0"/>
          </a:p>
          <a:p>
            <a:pPr eaLnBrk="1" hangingPunct="1">
              <a:lnSpc>
                <a:spcPct val="80000"/>
              </a:lnSpc>
            </a:pPr>
            <a:endParaRPr lang="zh-CN" altLang="en-US" sz="2800" b="1" dirty="0"/>
          </a:p>
        </p:txBody>
      </p:sp>
      <p:sp>
        <p:nvSpPr>
          <p:cNvPr id="5"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3.6.2  </a:t>
            </a:r>
            <a:r>
              <a:rPr lang="zh-CN" altLang="zh-CN" sz="3600" b="1" kern="1200" dirty="0">
                <a:solidFill>
                  <a:srgbClr val="C00000"/>
                </a:solidFill>
              </a:rPr>
              <a:t>默认构造函数</a:t>
            </a:r>
            <a:endParaRPr lang="zh-CN" altLang="en-US" sz="3600" b="1" kern="1200" dirty="0">
              <a:solidFill>
                <a:srgbClr val="C00000"/>
              </a:solidFill>
            </a:endParaRPr>
          </a:p>
        </p:txBody>
      </p:sp>
      <p:sp>
        <p:nvSpPr>
          <p:cNvPr id="4" name="内容占位符 2"/>
          <p:cNvSpPr txBox="1">
            <a:spLocks/>
          </p:cNvSpPr>
          <p:nvPr/>
        </p:nvSpPr>
        <p:spPr bwMode="auto">
          <a:xfrm>
            <a:off x="5220072" y="3212976"/>
            <a:ext cx="3816424" cy="352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600" b="1" kern="0" dirty="0" smtClean="0"/>
              <a:t>Point p1(1,1);</a:t>
            </a:r>
            <a:r>
              <a:rPr lang="en-US" altLang="zh-CN" sz="1600" b="1" kern="0" dirty="0"/>
              <a:t> </a:t>
            </a:r>
            <a:endParaRPr lang="en-US" altLang="zh-CN" sz="1600" b="1" kern="0" dirty="0" smtClean="0"/>
          </a:p>
          <a:p>
            <a:pPr marL="0" indent="0">
              <a:buFontTx/>
              <a:buNone/>
            </a:pPr>
            <a:r>
              <a:rPr lang="en-US" altLang="zh-CN" sz="1600" b="1" kern="0" dirty="0" smtClean="0"/>
              <a:t>//L2 </a:t>
            </a:r>
            <a:r>
              <a:rPr lang="zh-CN" altLang="zh-CN" sz="1600" b="1" kern="0" dirty="0" smtClean="0"/>
              <a:t>调用</a:t>
            </a:r>
            <a:r>
              <a:rPr lang="en-US" altLang="zh-CN" sz="1600" b="1" kern="0" dirty="0" smtClean="0"/>
              <a:t>point(</a:t>
            </a:r>
            <a:r>
              <a:rPr lang="en-US" altLang="zh-CN" sz="1600" b="1" kern="0" dirty="0" err="1" smtClean="0"/>
              <a:t>int</a:t>
            </a:r>
            <a:r>
              <a:rPr lang="en-US" altLang="zh-CN" sz="1600" b="1" kern="0" dirty="0" smtClean="0"/>
              <a:t>, </a:t>
            </a:r>
            <a:r>
              <a:rPr lang="en-US" altLang="zh-CN" sz="1600" b="1" kern="0" dirty="0" err="1" smtClean="0"/>
              <a:t>int</a:t>
            </a:r>
            <a:r>
              <a:rPr lang="en-US" altLang="zh-CN" sz="1600" b="1" kern="0" dirty="0" smtClean="0"/>
              <a:t>)</a:t>
            </a:r>
            <a:r>
              <a:rPr lang="zh-CN" altLang="zh-CN" sz="1600" b="1" kern="0" dirty="0" smtClean="0"/>
              <a:t>构造函数</a:t>
            </a:r>
          </a:p>
          <a:p>
            <a:pPr marL="0" indent="0">
              <a:buFontTx/>
              <a:buNone/>
            </a:pPr>
            <a:r>
              <a:rPr lang="en-US" altLang="zh-CN" sz="1600" b="1" kern="0" dirty="0" smtClean="0"/>
              <a:t>void main (){</a:t>
            </a:r>
            <a:endParaRPr lang="zh-CN" altLang="zh-CN" sz="1600" b="1" kern="0" dirty="0" smtClean="0"/>
          </a:p>
          <a:p>
            <a:pPr marL="0" indent="0">
              <a:buFontTx/>
              <a:buNone/>
            </a:pPr>
            <a:r>
              <a:rPr lang="en-US" altLang="zh-CN" sz="1600" b="1" kern="0" dirty="0" smtClean="0"/>
              <a:t>    static Point </a:t>
            </a:r>
            <a:r>
              <a:rPr lang="en-US" altLang="zh-CN" sz="1600" b="1" kern="0" dirty="0" smtClean="0">
                <a:solidFill>
                  <a:srgbClr val="FF0000"/>
                </a:solidFill>
              </a:rPr>
              <a:t>p2;</a:t>
            </a:r>
            <a:r>
              <a:rPr lang="en-US" altLang="zh-CN" sz="1600" b="1" kern="0" dirty="0" smtClean="0"/>
              <a:t>		</a:t>
            </a:r>
          </a:p>
          <a:p>
            <a:pPr marL="0" indent="0">
              <a:buFontTx/>
              <a:buNone/>
            </a:pPr>
            <a:r>
              <a:rPr lang="en-US" altLang="zh-CN" sz="1600" b="1" kern="0" dirty="0"/>
              <a:t> </a:t>
            </a:r>
            <a:r>
              <a:rPr lang="en-US" altLang="zh-CN" sz="1600" b="1" kern="0" dirty="0" smtClean="0"/>
              <a:t>   //L3  </a:t>
            </a:r>
            <a:r>
              <a:rPr lang="zh-CN" altLang="zh-CN" sz="1600" b="1" kern="0" dirty="0" smtClean="0"/>
              <a:t>调用</a:t>
            </a:r>
            <a:r>
              <a:rPr lang="en-US" altLang="zh-CN" sz="1600" b="1" kern="0" dirty="0" smtClean="0"/>
              <a:t>point(a, b)</a:t>
            </a:r>
            <a:r>
              <a:rPr lang="zh-CN" altLang="zh-CN" sz="1600" b="1" kern="0" dirty="0" smtClean="0"/>
              <a:t>，</a:t>
            </a:r>
            <a:r>
              <a:rPr lang="en-US" altLang="zh-CN" sz="1600" b="1" kern="0" dirty="0" smtClean="0"/>
              <a:t>a</a:t>
            </a:r>
            <a:r>
              <a:rPr lang="zh-CN" altLang="zh-CN" sz="1600" b="1" kern="0" dirty="0" smtClean="0"/>
              <a:t>、</a:t>
            </a:r>
            <a:r>
              <a:rPr lang="en-US" altLang="zh-CN" sz="1600" b="1" kern="0" dirty="0" smtClean="0"/>
              <a:t>b </a:t>
            </a:r>
            <a:r>
              <a:rPr lang="zh-CN" altLang="zh-CN" sz="1600" b="1" kern="0" dirty="0" smtClean="0"/>
              <a:t>默认为</a:t>
            </a:r>
            <a:r>
              <a:rPr lang="en-US" altLang="zh-CN" sz="1600" b="1" kern="0" dirty="0" smtClean="0"/>
              <a:t>0</a:t>
            </a:r>
            <a:endParaRPr lang="zh-CN" altLang="zh-CN" sz="1600" b="1" kern="0" dirty="0" smtClean="0"/>
          </a:p>
          <a:p>
            <a:pPr marL="0" indent="0">
              <a:buFontTx/>
              <a:buNone/>
            </a:pPr>
            <a:r>
              <a:rPr lang="en-US" altLang="zh-CN" sz="1600" b="1" kern="0" dirty="0" smtClean="0"/>
              <a:t>    Point </a:t>
            </a:r>
            <a:r>
              <a:rPr lang="en-US" altLang="zh-CN" sz="1600" b="1" kern="0" dirty="0" smtClean="0">
                <a:solidFill>
                  <a:srgbClr val="FF0000"/>
                </a:solidFill>
              </a:rPr>
              <a:t>p3,a[10];</a:t>
            </a:r>
            <a:r>
              <a:rPr lang="en-US" altLang="zh-CN" sz="1600" b="1" kern="0" dirty="0" smtClean="0"/>
              <a:t>		</a:t>
            </a:r>
          </a:p>
          <a:p>
            <a:pPr marL="0" indent="0">
              <a:buFontTx/>
              <a:buNone/>
            </a:pPr>
            <a:r>
              <a:rPr lang="en-US" altLang="zh-CN" sz="1600" b="1" kern="0" dirty="0"/>
              <a:t> </a:t>
            </a:r>
            <a:r>
              <a:rPr lang="en-US" altLang="zh-CN" sz="1600" b="1" kern="0" dirty="0" smtClean="0"/>
              <a:t>   //L4  </a:t>
            </a:r>
            <a:r>
              <a:rPr lang="zh-CN" altLang="zh-CN" sz="1600" b="1" kern="0" dirty="0" smtClean="0"/>
              <a:t>调用</a:t>
            </a:r>
            <a:r>
              <a:rPr lang="en-US" altLang="zh-CN" sz="1600" b="1" kern="0" dirty="0" smtClean="0"/>
              <a:t>point(a, b)</a:t>
            </a:r>
            <a:r>
              <a:rPr lang="zh-CN" altLang="zh-CN" sz="1600" b="1" kern="0" dirty="0" smtClean="0"/>
              <a:t>，</a:t>
            </a:r>
            <a:r>
              <a:rPr lang="en-US" altLang="zh-CN" sz="1600" b="1" kern="0" dirty="0" smtClean="0"/>
              <a:t>a</a:t>
            </a:r>
            <a:r>
              <a:rPr lang="zh-CN" altLang="zh-CN" sz="1600" b="1" kern="0" dirty="0" smtClean="0"/>
              <a:t>、</a:t>
            </a:r>
            <a:r>
              <a:rPr lang="en-US" altLang="zh-CN" sz="1600" b="1" kern="0" dirty="0" smtClean="0"/>
              <a:t>b </a:t>
            </a:r>
            <a:r>
              <a:rPr lang="zh-CN" altLang="zh-CN" sz="1600" b="1" kern="0" dirty="0" smtClean="0"/>
              <a:t>默认为</a:t>
            </a:r>
            <a:r>
              <a:rPr lang="en-US" altLang="zh-CN" sz="1600" b="1" kern="0" dirty="0" smtClean="0"/>
              <a:t>0</a:t>
            </a:r>
            <a:endParaRPr lang="zh-CN" altLang="zh-CN" sz="1600" b="1" kern="0" dirty="0" smtClean="0"/>
          </a:p>
          <a:p>
            <a:pPr marL="0" indent="0">
              <a:buFontTx/>
              <a:buNone/>
            </a:pPr>
            <a:r>
              <a:rPr lang="en-US" altLang="zh-CN" sz="1600" b="1" kern="0" dirty="0" smtClean="0"/>
              <a:t>    Point  *p4;</a:t>
            </a:r>
            <a:endParaRPr lang="zh-CN" altLang="zh-CN" sz="1600" b="1" kern="0" dirty="0" smtClean="0"/>
          </a:p>
          <a:p>
            <a:pPr marL="0" indent="0">
              <a:buFontTx/>
              <a:buNone/>
            </a:pPr>
            <a:r>
              <a:rPr lang="en-US" altLang="zh-CN" sz="1600" b="1" kern="0" dirty="0" smtClean="0"/>
              <a:t>    P4=new </a:t>
            </a:r>
            <a:r>
              <a:rPr lang="en-US" altLang="zh-CN" sz="1600" b="1" kern="0" dirty="0" smtClean="0">
                <a:solidFill>
                  <a:srgbClr val="FF0000"/>
                </a:solidFill>
              </a:rPr>
              <a:t>Point;</a:t>
            </a:r>
            <a:endParaRPr lang="en-US" altLang="zh-CN" sz="1600" b="1" kern="0" dirty="0"/>
          </a:p>
          <a:p>
            <a:pPr marL="0" indent="0">
              <a:buFontTx/>
              <a:buNone/>
            </a:pPr>
            <a:r>
              <a:rPr lang="en-US" altLang="zh-CN" sz="1600" b="1" kern="0" dirty="0" smtClean="0"/>
              <a:t>    //L5 </a:t>
            </a:r>
            <a:r>
              <a:rPr lang="zh-CN" altLang="zh-CN" sz="1600" b="1" kern="0" dirty="0" smtClean="0"/>
              <a:t>调用</a:t>
            </a:r>
            <a:r>
              <a:rPr lang="en-US" altLang="zh-CN" sz="1600" b="1" kern="0" dirty="0" smtClean="0"/>
              <a:t>point(a, b)</a:t>
            </a:r>
            <a:r>
              <a:rPr lang="zh-CN" altLang="zh-CN" sz="1600" b="1" kern="0" dirty="0" smtClean="0"/>
              <a:t>，</a:t>
            </a:r>
            <a:r>
              <a:rPr lang="en-US" altLang="zh-CN" sz="1600" b="1" kern="0" dirty="0" smtClean="0"/>
              <a:t>a</a:t>
            </a:r>
            <a:r>
              <a:rPr lang="zh-CN" altLang="zh-CN" sz="1600" b="1" kern="0" dirty="0" smtClean="0"/>
              <a:t>、</a:t>
            </a:r>
            <a:r>
              <a:rPr lang="en-US" altLang="zh-CN" sz="1600" b="1" kern="0" dirty="0" smtClean="0"/>
              <a:t>b </a:t>
            </a:r>
            <a:r>
              <a:rPr lang="zh-CN" altLang="zh-CN" sz="1600" b="1" kern="0" dirty="0" smtClean="0"/>
              <a:t>默认为</a:t>
            </a:r>
            <a:r>
              <a:rPr lang="en-US" altLang="zh-CN" sz="1600" b="1" kern="0" dirty="0" smtClean="0"/>
              <a:t>0 </a:t>
            </a:r>
            <a:endParaRPr lang="zh-CN" altLang="zh-CN" sz="1600" b="1" kern="0" dirty="0" smtClean="0"/>
          </a:p>
          <a:p>
            <a:pPr marL="0" indent="0">
              <a:buFontTx/>
              <a:buNone/>
            </a:pPr>
            <a:r>
              <a:rPr lang="en-US" altLang="zh-CN" sz="1600" b="1" kern="0" dirty="0" smtClean="0"/>
              <a:t>    ……			</a:t>
            </a:r>
          </a:p>
          <a:p>
            <a:pPr marL="0" indent="0">
              <a:buFontTx/>
              <a:buNone/>
            </a:pPr>
            <a:r>
              <a:rPr lang="en-US" altLang="zh-CN" sz="1600" b="1" kern="0" dirty="0" smtClean="0"/>
              <a:t>}</a:t>
            </a:r>
            <a:endParaRPr lang="zh-CN" altLang="zh-CN" sz="1600" b="1" kern="0" dirty="0" smtClean="0"/>
          </a:p>
          <a:p>
            <a:pPr marL="0" indent="0">
              <a:buFontTx/>
              <a:buNone/>
            </a:pPr>
            <a:endParaRPr lang="zh-CN" altLang="en-US" sz="1600" b="1" kern="0" dirty="0"/>
          </a:p>
        </p:txBody>
      </p:sp>
    </p:spTree>
    <p:extLst>
      <p:ext uri="{BB962C8B-B14F-4D97-AF65-F5344CB8AC3E}">
        <p14:creationId xmlns:p14="http://schemas.microsoft.com/office/powerpoint/2010/main" val="150840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 calcmode="lin" valueType="num">
                                      <p:cBhvr additive="base">
                                        <p:cTn id="7"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anim calcmode="lin" valueType="num">
                                      <p:cBhvr additive="base">
                                        <p:cTn id="13"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animEffect transition="in" filter="fade">
                                      <p:cBhvr>
                                        <p:cTn id="19" dur="1000"/>
                                        <p:tgtEl>
                                          <p:spTgt spid="49155">
                                            <p:txEl>
                                              <p:pRg st="3" end="3"/>
                                            </p:txEl>
                                          </p:spTgt>
                                        </p:tgtEl>
                                      </p:cBhvr>
                                    </p:animEffect>
                                    <p:anim calcmode="lin" valueType="num">
                                      <p:cBhvr>
                                        <p:cTn id="20" dur="10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915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9155">
                                            <p:txEl>
                                              <p:pRg st="4" end="4"/>
                                            </p:txEl>
                                          </p:spTgt>
                                        </p:tgtEl>
                                        <p:attrNameLst>
                                          <p:attrName>style.visibility</p:attrName>
                                        </p:attrNameLst>
                                      </p:cBhvr>
                                      <p:to>
                                        <p:strVal val="visible"/>
                                      </p:to>
                                    </p:set>
                                    <p:animEffect transition="in" filter="fade">
                                      <p:cBhvr>
                                        <p:cTn id="24" dur="1000"/>
                                        <p:tgtEl>
                                          <p:spTgt spid="49155">
                                            <p:txEl>
                                              <p:pRg st="4" end="4"/>
                                            </p:txEl>
                                          </p:spTgt>
                                        </p:tgtEl>
                                      </p:cBhvr>
                                    </p:animEffect>
                                    <p:anim calcmode="lin" valueType="num">
                                      <p:cBhvr>
                                        <p:cTn id="25" dur="10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915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9155">
                                            <p:txEl>
                                              <p:pRg st="5" end="5"/>
                                            </p:txEl>
                                          </p:spTgt>
                                        </p:tgtEl>
                                        <p:attrNameLst>
                                          <p:attrName>style.visibility</p:attrName>
                                        </p:attrNameLst>
                                      </p:cBhvr>
                                      <p:to>
                                        <p:strVal val="visible"/>
                                      </p:to>
                                    </p:set>
                                    <p:animEffect transition="in" filter="fade">
                                      <p:cBhvr>
                                        <p:cTn id="29" dur="1000"/>
                                        <p:tgtEl>
                                          <p:spTgt spid="49155">
                                            <p:txEl>
                                              <p:pRg st="5" end="5"/>
                                            </p:txEl>
                                          </p:spTgt>
                                        </p:tgtEl>
                                      </p:cBhvr>
                                    </p:animEffect>
                                    <p:anim calcmode="lin" valueType="num">
                                      <p:cBhvr>
                                        <p:cTn id="30" dur="10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4915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9155">
                                            <p:txEl>
                                              <p:pRg st="6" end="6"/>
                                            </p:txEl>
                                          </p:spTgt>
                                        </p:tgtEl>
                                        <p:attrNameLst>
                                          <p:attrName>style.visibility</p:attrName>
                                        </p:attrNameLst>
                                      </p:cBhvr>
                                      <p:to>
                                        <p:strVal val="visible"/>
                                      </p:to>
                                    </p:set>
                                    <p:animEffect transition="in" filter="fade">
                                      <p:cBhvr>
                                        <p:cTn id="34" dur="1000"/>
                                        <p:tgtEl>
                                          <p:spTgt spid="49155">
                                            <p:txEl>
                                              <p:pRg st="6" end="6"/>
                                            </p:txEl>
                                          </p:spTgt>
                                        </p:tgtEl>
                                      </p:cBhvr>
                                    </p:animEffect>
                                    <p:anim calcmode="lin" valueType="num">
                                      <p:cBhvr>
                                        <p:cTn id="35" dur="1000" fill="hold"/>
                                        <p:tgtEl>
                                          <p:spTgt spid="4915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4915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9155">
                                            <p:txEl>
                                              <p:pRg st="7" end="7"/>
                                            </p:txEl>
                                          </p:spTgt>
                                        </p:tgtEl>
                                        <p:attrNameLst>
                                          <p:attrName>style.visibility</p:attrName>
                                        </p:attrNameLst>
                                      </p:cBhvr>
                                      <p:to>
                                        <p:strVal val="visible"/>
                                      </p:to>
                                    </p:set>
                                    <p:animEffect transition="in" filter="fade">
                                      <p:cBhvr>
                                        <p:cTn id="39" dur="1000"/>
                                        <p:tgtEl>
                                          <p:spTgt spid="49155">
                                            <p:txEl>
                                              <p:pRg st="7" end="7"/>
                                            </p:txEl>
                                          </p:spTgt>
                                        </p:tgtEl>
                                      </p:cBhvr>
                                    </p:animEffect>
                                    <p:anim calcmode="lin" valueType="num">
                                      <p:cBhvr>
                                        <p:cTn id="40" dur="1000" fill="hold"/>
                                        <p:tgtEl>
                                          <p:spTgt spid="4915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49155">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9155">
                                            <p:txEl>
                                              <p:pRg st="8" end="8"/>
                                            </p:txEl>
                                          </p:spTgt>
                                        </p:tgtEl>
                                        <p:attrNameLst>
                                          <p:attrName>style.visibility</p:attrName>
                                        </p:attrNameLst>
                                      </p:cBhvr>
                                      <p:to>
                                        <p:strVal val="visible"/>
                                      </p:to>
                                    </p:set>
                                    <p:animEffect transition="in" filter="fade">
                                      <p:cBhvr>
                                        <p:cTn id="44" dur="1000"/>
                                        <p:tgtEl>
                                          <p:spTgt spid="49155">
                                            <p:txEl>
                                              <p:pRg st="8" end="8"/>
                                            </p:txEl>
                                          </p:spTgt>
                                        </p:tgtEl>
                                      </p:cBhvr>
                                    </p:animEffect>
                                    <p:anim calcmode="lin" valueType="num">
                                      <p:cBhvr>
                                        <p:cTn id="45" dur="1000" fill="hold"/>
                                        <p:tgtEl>
                                          <p:spTgt spid="49155">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49155">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9155">
                                            <p:txEl>
                                              <p:pRg st="9" end="9"/>
                                            </p:txEl>
                                          </p:spTgt>
                                        </p:tgtEl>
                                        <p:attrNameLst>
                                          <p:attrName>style.visibility</p:attrName>
                                        </p:attrNameLst>
                                      </p:cBhvr>
                                      <p:to>
                                        <p:strVal val="visible"/>
                                      </p:to>
                                    </p:set>
                                    <p:animEffect transition="in" filter="fade">
                                      <p:cBhvr>
                                        <p:cTn id="49" dur="1000"/>
                                        <p:tgtEl>
                                          <p:spTgt spid="49155">
                                            <p:txEl>
                                              <p:pRg st="9" end="9"/>
                                            </p:txEl>
                                          </p:spTgt>
                                        </p:tgtEl>
                                      </p:cBhvr>
                                    </p:animEffect>
                                    <p:anim calcmode="lin" valueType="num">
                                      <p:cBhvr>
                                        <p:cTn id="50" dur="1000" fill="hold"/>
                                        <p:tgtEl>
                                          <p:spTgt spid="49155">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49155">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9155">
                                            <p:txEl>
                                              <p:pRg st="10" end="10"/>
                                            </p:txEl>
                                          </p:spTgt>
                                        </p:tgtEl>
                                        <p:attrNameLst>
                                          <p:attrName>style.visibility</p:attrName>
                                        </p:attrNameLst>
                                      </p:cBhvr>
                                      <p:to>
                                        <p:strVal val="visible"/>
                                      </p:to>
                                    </p:set>
                                    <p:animEffect transition="in" filter="fade">
                                      <p:cBhvr>
                                        <p:cTn id="54" dur="1000"/>
                                        <p:tgtEl>
                                          <p:spTgt spid="49155">
                                            <p:txEl>
                                              <p:pRg st="10" end="10"/>
                                            </p:txEl>
                                          </p:spTgt>
                                        </p:tgtEl>
                                      </p:cBhvr>
                                    </p:animEffect>
                                    <p:anim calcmode="lin" valueType="num">
                                      <p:cBhvr>
                                        <p:cTn id="55" dur="1000" fill="hold"/>
                                        <p:tgtEl>
                                          <p:spTgt spid="49155">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49155">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9155">
                                            <p:txEl>
                                              <p:pRg st="11" end="11"/>
                                            </p:txEl>
                                          </p:spTgt>
                                        </p:tgtEl>
                                        <p:attrNameLst>
                                          <p:attrName>style.visibility</p:attrName>
                                        </p:attrNameLst>
                                      </p:cBhvr>
                                      <p:to>
                                        <p:strVal val="visible"/>
                                      </p:to>
                                    </p:set>
                                    <p:animEffect transition="in" filter="fade">
                                      <p:cBhvr>
                                        <p:cTn id="59" dur="1000"/>
                                        <p:tgtEl>
                                          <p:spTgt spid="49155">
                                            <p:txEl>
                                              <p:pRg st="11" end="11"/>
                                            </p:txEl>
                                          </p:spTgt>
                                        </p:tgtEl>
                                      </p:cBhvr>
                                    </p:animEffect>
                                    <p:anim calcmode="lin" valueType="num">
                                      <p:cBhvr>
                                        <p:cTn id="60" dur="1000" fill="hold"/>
                                        <p:tgtEl>
                                          <p:spTgt spid="49155">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49155">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9155">
                                            <p:txEl>
                                              <p:pRg st="12" end="12"/>
                                            </p:txEl>
                                          </p:spTgt>
                                        </p:tgtEl>
                                        <p:attrNameLst>
                                          <p:attrName>style.visibility</p:attrName>
                                        </p:attrNameLst>
                                      </p:cBhvr>
                                      <p:to>
                                        <p:strVal val="visible"/>
                                      </p:to>
                                    </p:set>
                                    <p:animEffect transition="in" filter="fade">
                                      <p:cBhvr>
                                        <p:cTn id="64" dur="1000"/>
                                        <p:tgtEl>
                                          <p:spTgt spid="49155">
                                            <p:txEl>
                                              <p:pRg st="12" end="12"/>
                                            </p:txEl>
                                          </p:spTgt>
                                        </p:tgtEl>
                                      </p:cBhvr>
                                    </p:animEffect>
                                    <p:anim calcmode="lin" valueType="num">
                                      <p:cBhvr>
                                        <p:cTn id="65" dur="1000" fill="hold"/>
                                        <p:tgtEl>
                                          <p:spTgt spid="49155">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49155">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9155">
                                            <p:txEl>
                                              <p:pRg st="13" end="13"/>
                                            </p:txEl>
                                          </p:spTgt>
                                        </p:tgtEl>
                                        <p:attrNameLst>
                                          <p:attrName>style.visibility</p:attrName>
                                        </p:attrNameLst>
                                      </p:cBhvr>
                                      <p:to>
                                        <p:strVal val="visible"/>
                                      </p:to>
                                    </p:set>
                                    <p:animEffect transition="in" filter="fade">
                                      <p:cBhvr>
                                        <p:cTn id="69" dur="1000"/>
                                        <p:tgtEl>
                                          <p:spTgt spid="49155">
                                            <p:txEl>
                                              <p:pRg st="13" end="13"/>
                                            </p:txEl>
                                          </p:spTgt>
                                        </p:tgtEl>
                                      </p:cBhvr>
                                    </p:animEffect>
                                    <p:anim calcmode="lin" valueType="num">
                                      <p:cBhvr>
                                        <p:cTn id="70" dur="1000" fill="hold"/>
                                        <p:tgtEl>
                                          <p:spTgt spid="49155">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4915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4">
                                            <p:txEl>
                                              <p:pRg st="0" end="0"/>
                                            </p:txEl>
                                          </p:spTgt>
                                        </p:tgtEl>
                                        <p:attrNameLst>
                                          <p:attrName>style.visibility</p:attrName>
                                        </p:attrNameLst>
                                      </p:cBhvr>
                                      <p:to>
                                        <p:strVal val="visible"/>
                                      </p:to>
                                    </p:set>
                                    <p:anim calcmode="lin" valueType="num">
                                      <p:cBhvr additive="base">
                                        <p:cTn id="7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0" end="0"/>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4">
                                            <p:txEl>
                                              <p:pRg st="1" end="1"/>
                                            </p:txEl>
                                          </p:spTgt>
                                        </p:tgtEl>
                                        <p:attrNameLst>
                                          <p:attrName>style.visibility</p:attrName>
                                        </p:attrNameLst>
                                      </p:cBhvr>
                                      <p:to>
                                        <p:strVal val="visible"/>
                                      </p:to>
                                    </p:set>
                                    <p:anim calcmode="lin" valueType="num">
                                      <p:cBhvr additive="base">
                                        <p:cTn id="8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4">
                                            <p:txEl>
                                              <p:pRg st="2" end="2"/>
                                            </p:txEl>
                                          </p:spTgt>
                                        </p:tgtEl>
                                        <p:attrNameLst>
                                          <p:attrName>style.visibility</p:attrName>
                                        </p:attrNameLst>
                                      </p:cBhvr>
                                      <p:to>
                                        <p:strVal val="visible"/>
                                      </p:to>
                                    </p:set>
                                    <p:anim calcmode="lin" valueType="num">
                                      <p:cBhvr additive="base">
                                        <p:cTn id="8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4">
                                            <p:txEl>
                                              <p:pRg st="2" end="2"/>
                                            </p:txEl>
                                          </p:spTgt>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4">
                                            <p:txEl>
                                              <p:pRg st="3" end="3"/>
                                            </p:txEl>
                                          </p:spTgt>
                                        </p:tgtEl>
                                        <p:attrNameLst>
                                          <p:attrName>style.visibility</p:attrName>
                                        </p:attrNameLst>
                                      </p:cBhvr>
                                      <p:to>
                                        <p:strVal val="visible"/>
                                      </p:to>
                                    </p:set>
                                    <p:anim calcmode="lin" valueType="num">
                                      <p:cBhvr additive="base">
                                        <p:cTn id="9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4">
                                            <p:txEl>
                                              <p:pRg st="4" end="4"/>
                                            </p:txEl>
                                          </p:spTgt>
                                        </p:tgtEl>
                                        <p:attrNameLst>
                                          <p:attrName>style.visibility</p:attrName>
                                        </p:attrNameLst>
                                      </p:cBhvr>
                                      <p:to>
                                        <p:strVal val="visible"/>
                                      </p:to>
                                    </p:set>
                                    <p:anim calcmode="lin" valueType="num">
                                      <p:cBhvr additive="base">
                                        <p:cTn id="9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4">
                                            <p:txEl>
                                              <p:pRg st="5" end="5"/>
                                            </p:txEl>
                                          </p:spTgt>
                                        </p:tgtEl>
                                        <p:attrNameLst>
                                          <p:attrName>style.visibility</p:attrName>
                                        </p:attrNameLst>
                                      </p:cBhvr>
                                      <p:to>
                                        <p:strVal val="visible"/>
                                      </p:to>
                                    </p:set>
                                    <p:anim calcmode="lin" valueType="num">
                                      <p:cBhvr additive="base">
                                        <p:cTn id="100"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4">
                                            <p:txEl>
                                              <p:pRg st="6" end="6"/>
                                            </p:txEl>
                                          </p:spTgt>
                                        </p:tgtEl>
                                        <p:attrNameLst>
                                          <p:attrName>style.visibility</p:attrName>
                                        </p:attrNameLst>
                                      </p:cBhvr>
                                      <p:to>
                                        <p:strVal val="visible"/>
                                      </p:to>
                                    </p:set>
                                    <p:anim calcmode="lin" valueType="num">
                                      <p:cBhvr additive="base">
                                        <p:cTn id="10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4">
                                            <p:txEl>
                                              <p:pRg st="7" end="7"/>
                                            </p:txEl>
                                          </p:spTgt>
                                        </p:tgtEl>
                                        <p:attrNameLst>
                                          <p:attrName>style.visibility</p:attrName>
                                        </p:attrNameLst>
                                      </p:cBhvr>
                                      <p:to>
                                        <p:strVal val="visible"/>
                                      </p:to>
                                    </p:set>
                                    <p:anim calcmode="lin" valueType="num">
                                      <p:cBhvr additive="base">
                                        <p:cTn id="11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4">
                                            <p:txEl>
                                              <p:pRg st="7" end="7"/>
                                            </p:txEl>
                                          </p:spTgt>
                                        </p:tgtEl>
                                        <p:attrNameLst>
                                          <p:attrName>ppt_y</p:attrName>
                                        </p:attrNameLst>
                                      </p:cBhvr>
                                      <p:tavLst>
                                        <p:tav tm="0">
                                          <p:val>
                                            <p:strVal val="1+#ppt_h/2"/>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4">
                                            <p:txEl>
                                              <p:pRg st="8" end="8"/>
                                            </p:txEl>
                                          </p:spTgt>
                                        </p:tgtEl>
                                        <p:attrNameLst>
                                          <p:attrName>style.visibility</p:attrName>
                                        </p:attrNameLst>
                                      </p:cBhvr>
                                      <p:to>
                                        <p:strVal val="visible"/>
                                      </p:to>
                                    </p:set>
                                    <p:anim calcmode="lin" valueType="num">
                                      <p:cBhvr additive="base">
                                        <p:cTn id="114"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4">
                                            <p:txEl>
                                              <p:pRg st="8" end="8"/>
                                            </p:txEl>
                                          </p:spTgt>
                                        </p:tgtEl>
                                        <p:attrNameLst>
                                          <p:attrName>ppt_y</p:attrName>
                                        </p:attrNameLst>
                                      </p:cBhvr>
                                      <p:tavLst>
                                        <p:tav tm="0">
                                          <p:val>
                                            <p:strVal val="1+#ppt_h/2"/>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4">
                                            <p:txEl>
                                              <p:pRg st="9" end="9"/>
                                            </p:txEl>
                                          </p:spTgt>
                                        </p:tgtEl>
                                        <p:attrNameLst>
                                          <p:attrName>style.visibility</p:attrName>
                                        </p:attrNameLst>
                                      </p:cBhvr>
                                      <p:to>
                                        <p:strVal val="visible"/>
                                      </p:to>
                                    </p:set>
                                    <p:anim calcmode="lin" valueType="num">
                                      <p:cBhvr additive="base">
                                        <p:cTn id="11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4">
                                            <p:txEl>
                                              <p:pRg st="9" end="9"/>
                                            </p:txEl>
                                          </p:spTgt>
                                        </p:tgtEl>
                                        <p:attrNameLst>
                                          <p:attrName>ppt_y</p:attrName>
                                        </p:attrNameLst>
                                      </p:cBhvr>
                                      <p:tavLst>
                                        <p:tav tm="0">
                                          <p:val>
                                            <p:strVal val="1+#ppt_h/2"/>
                                          </p:val>
                                        </p:tav>
                                        <p:tav tm="100000">
                                          <p:val>
                                            <p:strVal val="#ppt_y"/>
                                          </p:val>
                                        </p:tav>
                                      </p:tavLst>
                                    </p:anim>
                                  </p:childTnLst>
                                </p:cTn>
                              </p:par>
                              <p:par>
                                <p:cTn id="120" presetID="2" presetClass="entr" presetSubtype="4" fill="hold" nodeType="withEffect">
                                  <p:stCondLst>
                                    <p:cond delay="0"/>
                                  </p:stCondLst>
                                  <p:childTnLst>
                                    <p:set>
                                      <p:cBhvr>
                                        <p:cTn id="121" dur="1" fill="hold">
                                          <p:stCondLst>
                                            <p:cond delay="0"/>
                                          </p:stCondLst>
                                        </p:cTn>
                                        <p:tgtEl>
                                          <p:spTgt spid="4">
                                            <p:txEl>
                                              <p:pRg st="10" end="10"/>
                                            </p:txEl>
                                          </p:spTgt>
                                        </p:tgtEl>
                                        <p:attrNameLst>
                                          <p:attrName>style.visibility</p:attrName>
                                        </p:attrNameLst>
                                      </p:cBhvr>
                                      <p:to>
                                        <p:strVal val="visible"/>
                                      </p:to>
                                    </p:set>
                                    <p:anim calcmode="lin" valueType="num">
                                      <p:cBhvr additive="base">
                                        <p:cTn id="122"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4">
                                            <p:txEl>
                                              <p:pRg st="11" end="11"/>
                                            </p:txEl>
                                          </p:spTgt>
                                        </p:tgtEl>
                                        <p:attrNameLst>
                                          <p:attrName>style.visibility</p:attrName>
                                        </p:attrNameLst>
                                      </p:cBhvr>
                                      <p:to>
                                        <p:strVal val="visible"/>
                                      </p:to>
                                    </p:set>
                                    <p:anim calcmode="lin" valueType="num">
                                      <p:cBhvr additive="base">
                                        <p:cTn id="126"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127"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457200" y="1031564"/>
            <a:ext cx="6982884" cy="565497"/>
          </a:xfrm>
        </p:spPr>
        <p:txBody>
          <a:bodyPr/>
          <a:lstStyle/>
          <a:p>
            <a:pPr eaLnBrk="1" hangingPunct="1">
              <a:defRPr/>
            </a:pPr>
            <a:r>
              <a:rPr lang="zh-CN" altLang="en-US" sz="2400" b="1" dirty="0">
                <a:solidFill>
                  <a:srgbClr val="0000CC"/>
                </a:solidFill>
              </a:rPr>
              <a:t>缺省参数的构造函数与无参构造函数的冲突问题</a:t>
            </a:r>
          </a:p>
        </p:txBody>
      </p:sp>
      <p:sp>
        <p:nvSpPr>
          <p:cNvPr id="51203" name="Rectangle 3"/>
          <p:cNvSpPr>
            <a:spLocks noGrp="1" noChangeArrowheads="1"/>
          </p:cNvSpPr>
          <p:nvPr>
            <p:ph type="body" idx="4294967295"/>
          </p:nvPr>
        </p:nvSpPr>
        <p:spPr>
          <a:xfrm>
            <a:off x="457200" y="1700808"/>
            <a:ext cx="7772400" cy="4653881"/>
          </a:xfrm>
        </p:spPr>
        <p:txBody>
          <a:bodyPr/>
          <a:lstStyle/>
          <a:p>
            <a:pPr eaLnBrk="1" hangingPunct="1">
              <a:buFontTx/>
              <a:buNone/>
            </a:pPr>
            <a:r>
              <a:rPr lang="en-US" altLang="zh-CN" sz="2000" b="1" dirty="0"/>
              <a:t>//CH.cpp</a:t>
            </a:r>
          </a:p>
          <a:p>
            <a:pPr eaLnBrk="1" hangingPunct="1">
              <a:buFontTx/>
              <a:buNone/>
            </a:pPr>
            <a:r>
              <a:rPr lang="en-US" altLang="zh-CN" sz="2000" b="1" dirty="0"/>
              <a:t>class X{</a:t>
            </a:r>
          </a:p>
          <a:p>
            <a:pPr eaLnBrk="1" hangingPunct="1">
              <a:buFontTx/>
              <a:buNone/>
            </a:pPr>
            <a:r>
              <a:rPr lang="en-US" altLang="zh-CN" sz="2000" b="1" dirty="0"/>
              <a:t>public:</a:t>
            </a:r>
          </a:p>
          <a:p>
            <a:pPr eaLnBrk="1" hangingPunct="1">
              <a:buFontTx/>
              <a:buNone/>
            </a:pPr>
            <a:r>
              <a:rPr lang="en-US" altLang="zh-CN" sz="2000" b="1" dirty="0"/>
              <a:t>	X(){};</a:t>
            </a:r>
          </a:p>
          <a:p>
            <a:pPr eaLnBrk="1" hangingPunct="1">
              <a:buFontTx/>
              <a:buNone/>
            </a:pPr>
            <a:r>
              <a:rPr lang="en-US" altLang="zh-CN" sz="2000" b="1" dirty="0"/>
              <a:t>	X(</a:t>
            </a:r>
            <a:r>
              <a:rPr lang="en-US" altLang="zh-CN" sz="2000" b="1" dirty="0" err="1"/>
              <a:t>int</a:t>
            </a:r>
            <a:r>
              <a:rPr lang="en-US" altLang="zh-CN" sz="2000" b="1" dirty="0"/>
              <a:t> </a:t>
            </a:r>
            <a:r>
              <a:rPr lang="en-US" altLang="zh-CN" sz="2000" b="1" dirty="0" err="1"/>
              <a:t>i</a:t>
            </a:r>
            <a:r>
              <a:rPr lang="en-US" altLang="zh-CN" sz="2000" b="1" dirty="0"/>
              <a:t>=0){x=</a:t>
            </a:r>
            <a:r>
              <a:rPr lang="en-US" altLang="zh-CN" sz="2000" b="1" dirty="0" err="1"/>
              <a:t>i</a:t>
            </a:r>
            <a:r>
              <a:rPr lang="en-US" altLang="zh-CN" sz="2000" b="1" dirty="0"/>
              <a:t>;};</a:t>
            </a:r>
          </a:p>
          <a:p>
            <a:pPr eaLnBrk="1" hangingPunct="1">
              <a:buFontTx/>
              <a:buNone/>
            </a:pPr>
            <a:r>
              <a:rPr lang="en-US" altLang="zh-CN" sz="2000" b="1" dirty="0"/>
              <a:t>private:</a:t>
            </a:r>
          </a:p>
          <a:p>
            <a:pPr eaLnBrk="1" hangingPunct="1">
              <a:buFontTx/>
              <a:buNone/>
            </a:pPr>
            <a:r>
              <a:rPr lang="en-US" altLang="zh-CN" sz="2000" b="1" dirty="0"/>
              <a:t>	</a:t>
            </a:r>
            <a:r>
              <a:rPr lang="en-US" altLang="zh-CN" sz="2000" b="1" dirty="0" err="1"/>
              <a:t>int</a:t>
            </a:r>
            <a:r>
              <a:rPr lang="en-US" altLang="zh-CN" sz="2000" b="1" dirty="0"/>
              <a:t> x;</a:t>
            </a:r>
          </a:p>
          <a:p>
            <a:pPr eaLnBrk="1" hangingPunct="1">
              <a:buFontTx/>
              <a:buNone/>
            </a:pPr>
            <a:r>
              <a:rPr lang="en-US" altLang="zh-CN" sz="2000" b="1" dirty="0"/>
              <a:t>};</a:t>
            </a:r>
          </a:p>
          <a:p>
            <a:pPr eaLnBrk="1" hangingPunct="1">
              <a:buFontTx/>
              <a:buNone/>
            </a:pPr>
            <a:r>
              <a:rPr lang="en-US" altLang="zh-CN" sz="2000" b="1" dirty="0"/>
              <a:t>main(){</a:t>
            </a:r>
          </a:p>
          <a:p>
            <a:pPr eaLnBrk="1" hangingPunct="1">
              <a:buFontTx/>
              <a:buNone/>
            </a:pPr>
            <a:r>
              <a:rPr lang="en-US" altLang="zh-CN" sz="2000" b="1" dirty="0"/>
              <a:t>	X one(12);</a:t>
            </a:r>
          </a:p>
          <a:p>
            <a:pPr eaLnBrk="1" hangingPunct="1">
              <a:buFontTx/>
              <a:buNone/>
            </a:pPr>
            <a:r>
              <a:rPr lang="en-US" altLang="zh-CN" sz="2000" b="1" dirty="0"/>
              <a:t>	</a:t>
            </a:r>
            <a:r>
              <a:rPr lang="en-US" altLang="zh-CN" sz="2000" b="1" dirty="0">
                <a:solidFill>
                  <a:srgbClr val="FF3300"/>
                </a:solidFill>
              </a:rPr>
              <a:t>X two;</a:t>
            </a:r>
          </a:p>
          <a:p>
            <a:pPr eaLnBrk="1" hangingPunct="1">
              <a:buFontTx/>
              <a:buNone/>
            </a:pPr>
            <a:r>
              <a:rPr lang="en-US" altLang="zh-CN" sz="2000" b="1" dirty="0"/>
              <a:t>}</a:t>
            </a:r>
          </a:p>
        </p:txBody>
      </p:sp>
      <p:sp>
        <p:nvSpPr>
          <p:cNvPr id="103428" name="AutoShape 4"/>
          <p:cNvSpPr>
            <a:spLocks noChangeArrowheads="1"/>
          </p:cNvSpPr>
          <p:nvPr/>
        </p:nvSpPr>
        <p:spPr bwMode="auto">
          <a:xfrm>
            <a:off x="4932040" y="4027748"/>
            <a:ext cx="3960439" cy="1872183"/>
          </a:xfrm>
          <a:prstGeom prst="wedgeRoundRectCallout">
            <a:avLst>
              <a:gd name="adj1" fmla="val -129256"/>
              <a:gd name="adj2" fmla="val 32725"/>
              <a:gd name="adj3" fmla="val 16667"/>
            </a:avLst>
          </a:prstGeom>
          <a:noFill/>
          <a:ln w="3175">
            <a:solidFill>
              <a:schemeClr val="tx1"/>
            </a:solidFill>
            <a:miter lim="800000"/>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en-US" altLang="zh-CN" sz="2400" b="1" dirty="0">
                <a:latin typeface="Times New Roman" panose="02020603050405020304" pitchFamily="18" charset="0"/>
              </a:rPr>
              <a:t>X </a:t>
            </a:r>
            <a:r>
              <a:rPr kumimoji="1" lang="en-US" altLang="zh-CN" sz="2400" b="1" dirty="0" smtClean="0">
                <a:latin typeface="Times New Roman" panose="02020603050405020304" pitchFamily="18" charset="0"/>
              </a:rPr>
              <a:t>two</a:t>
            </a:r>
            <a:r>
              <a:rPr kumimoji="1" lang="zh-CN" altLang="en-US" sz="2400" b="1" dirty="0" smtClean="0">
                <a:latin typeface="Times New Roman" panose="02020603050405020304" pitchFamily="18" charset="0"/>
              </a:rPr>
              <a:t>语句的调用</a:t>
            </a:r>
            <a:r>
              <a:rPr kumimoji="1" lang="zh-CN" altLang="en-US" sz="2400" b="1" dirty="0">
                <a:latin typeface="Times New Roman" panose="02020603050405020304" pitchFamily="18" charset="0"/>
              </a:rPr>
              <a:t>：</a:t>
            </a:r>
          </a:p>
          <a:p>
            <a:pPr algn="just" eaLnBrk="1" hangingPunct="1">
              <a:spcBef>
                <a:spcPct val="0"/>
              </a:spcBef>
              <a:buFontTx/>
              <a:buNone/>
            </a:pPr>
            <a:r>
              <a:rPr kumimoji="1" lang="en-US" altLang="zh-CN" sz="2400" b="1" dirty="0">
                <a:solidFill>
                  <a:srgbClr val="FF3300"/>
                </a:solidFill>
                <a:latin typeface="Times New Roman" panose="02020603050405020304" pitchFamily="18" charset="0"/>
              </a:rPr>
              <a:t> </a:t>
            </a:r>
            <a:r>
              <a:rPr kumimoji="1" lang="en-US" altLang="zh-CN" sz="2400" b="1" dirty="0" smtClean="0">
                <a:solidFill>
                  <a:srgbClr val="FF3300"/>
                </a:solidFill>
                <a:latin typeface="Times New Roman" panose="02020603050405020304" pitchFamily="18" charset="0"/>
              </a:rPr>
              <a:t>   X:</a:t>
            </a:r>
            <a:r>
              <a:rPr kumimoji="1" lang="en-US" altLang="zh-CN" sz="2400" b="1" dirty="0" smtClean="0">
                <a:solidFill>
                  <a:srgbClr val="FF3300"/>
                </a:solidFill>
                <a:latin typeface="Times New Roman" panose="02020603050405020304" pitchFamily="18" charset="0"/>
                <a:sym typeface="Wingdings" panose="05000000000000000000" pitchFamily="2" charset="2"/>
              </a:rPr>
              <a:t>X()</a:t>
            </a:r>
            <a:r>
              <a:rPr kumimoji="1" lang="zh-CN" altLang="en-US" sz="2400" b="1" dirty="0" smtClean="0">
                <a:solidFill>
                  <a:srgbClr val="FF3300"/>
                </a:solidFill>
                <a:latin typeface="Times New Roman" panose="02020603050405020304" pitchFamily="18" charset="0"/>
                <a:sym typeface="Wingdings" panose="05000000000000000000" pitchFamily="2" charset="2"/>
              </a:rPr>
              <a:t>还是</a:t>
            </a:r>
            <a:r>
              <a:rPr kumimoji="1" lang="en-US" altLang="zh-CN" sz="2400" b="1" dirty="0" smtClean="0">
                <a:solidFill>
                  <a:srgbClr val="FF3300"/>
                </a:solidFill>
                <a:latin typeface="Times New Roman" panose="02020603050405020304" pitchFamily="18" charset="0"/>
                <a:sym typeface="Wingdings" panose="05000000000000000000" pitchFamily="2" charset="2"/>
              </a:rPr>
              <a:t>X:X(int </a:t>
            </a:r>
            <a:r>
              <a:rPr kumimoji="1" lang="en-US" altLang="zh-CN" sz="2400" b="1" dirty="0" err="1">
                <a:solidFill>
                  <a:srgbClr val="FF3300"/>
                </a:solidFill>
                <a:latin typeface="Times New Roman" panose="02020603050405020304" pitchFamily="18" charset="0"/>
                <a:sym typeface="Wingdings" panose="05000000000000000000" pitchFamily="2" charset="2"/>
              </a:rPr>
              <a:t>i</a:t>
            </a:r>
            <a:r>
              <a:rPr kumimoji="1" lang="en-US" altLang="zh-CN" sz="2400" b="1" dirty="0">
                <a:solidFill>
                  <a:srgbClr val="FF3300"/>
                </a:solidFill>
                <a:latin typeface="Times New Roman" panose="02020603050405020304" pitchFamily="18" charset="0"/>
                <a:sym typeface="Wingdings" panose="05000000000000000000" pitchFamily="2" charset="2"/>
              </a:rPr>
              <a:t>=0</a:t>
            </a:r>
            <a:r>
              <a:rPr kumimoji="1" lang="en-US" altLang="zh-CN" sz="2400" b="1" dirty="0" smtClean="0">
                <a:solidFill>
                  <a:srgbClr val="FF3300"/>
                </a:solidFill>
                <a:latin typeface="Times New Roman" panose="02020603050405020304" pitchFamily="18" charset="0"/>
                <a:sym typeface="Wingdings" panose="05000000000000000000" pitchFamily="2" charset="2"/>
              </a:rPr>
              <a:t>)</a:t>
            </a:r>
            <a:r>
              <a:rPr kumimoji="1" lang="zh-CN" altLang="en-US" sz="2400" b="1" dirty="0" smtClean="0">
                <a:solidFill>
                  <a:srgbClr val="FF3300"/>
                </a:solidFill>
                <a:latin typeface="Times New Roman" panose="02020603050405020304" pitchFamily="18" charset="0"/>
                <a:sym typeface="Wingdings" panose="05000000000000000000" pitchFamily="2" charset="2"/>
              </a:rPr>
              <a:t>？</a:t>
            </a:r>
            <a:endParaRPr kumimoji="1" lang="en-US" altLang="zh-CN" sz="2400" b="1" dirty="0">
              <a:solidFill>
                <a:srgbClr val="FF3300"/>
              </a:solidFill>
              <a:latin typeface="Times New Roman" panose="02020603050405020304" pitchFamily="18" charset="0"/>
              <a:sym typeface="Wingdings" panose="05000000000000000000" pitchFamily="2" charset="2"/>
            </a:endParaRPr>
          </a:p>
          <a:p>
            <a:pPr algn="just" eaLnBrk="1" hangingPunct="1">
              <a:spcBef>
                <a:spcPct val="0"/>
              </a:spcBef>
              <a:buFontTx/>
              <a:buNone/>
            </a:pPr>
            <a:r>
              <a:rPr kumimoji="1" lang="zh-CN" altLang="en-US" sz="2400" b="1" dirty="0">
                <a:solidFill>
                  <a:srgbClr val="0000CC"/>
                </a:solidFill>
                <a:latin typeface="Times New Roman" panose="02020603050405020304" pitchFamily="18" charset="0"/>
                <a:sym typeface="Wingdings" panose="05000000000000000000" pitchFamily="2" charset="2"/>
              </a:rPr>
              <a:t>编译器不能区别，将产生二义性</a:t>
            </a:r>
            <a:r>
              <a:rPr kumimoji="1" lang="zh-CN" altLang="en-US" sz="2400" b="1" dirty="0" smtClean="0">
                <a:solidFill>
                  <a:srgbClr val="0000CC"/>
                </a:solidFill>
                <a:latin typeface="Times New Roman" panose="02020603050405020304" pitchFamily="18" charset="0"/>
                <a:sym typeface="Wingdings" panose="05000000000000000000" pitchFamily="2" charset="2"/>
              </a:rPr>
              <a:t>冲突。</a:t>
            </a:r>
            <a:endParaRPr kumimoji="1" lang="en-US" altLang="zh-CN" sz="2400" b="1" dirty="0">
              <a:solidFill>
                <a:srgbClr val="0000CC"/>
              </a:solidFill>
              <a:latin typeface="Times New Roman" panose="02020603050405020304" pitchFamily="18" charset="0"/>
            </a:endParaRPr>
          </a:p>
        </p:txBody>
      </p:sp>
      <p:sp>
        <p:nvSpPr>
          <p:cNvPr id="6" name="标题 1"/>
          <p:cNvSpPr txBox="1">
            <a:spLocks/>
          </p:cNvSpPr>
          <p:nvPr/>
        </p:nvSpPr>
        <p:spPr>
          <a:xfrm>
            <a:off x="457200" y="73673"/>
            <a:ext cx="8229600" cy="691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eaLnBrk="1" hangingPunct="1">
              <a:defRPr sz="3600" b="1">
                <a:solidFill>
                  <a:srgbClr val="C00000"/>
                </a:solidFill>
                <a:latin typeface="+mj-lt"/>
                <a:ea typeface="+mj-ea"/>
                <a:cs typeface="+mj-cs"/>
              </a:defRPr>
            </a:lvl1pPr>
            <a:lvl2pPr algn="ctr">
              <a:defRPr sz="4400">
                <a:solidFill>
                  <a:schemeClr val="tx2"/>
                </a:solidFill>
                <a:latin typeface="Arial" charset="0"/>
                <a:ea typeface="宋体" charset="-122"/>
              </a:defRPr>
            </a:lvl2pPr>
            <a:lvl3pPr algn="ctr">
              <a:defRPr sz="4400">
                <a:solidFill>
                  <a:schemeClr val="tx2"/>
                </a:solidFill>
                <a:latin typeface="Arial" charset="0"/>
                <a:ea typeface="宋体" charset="-122"/>
              </a:defRPr>
            </a:lvl3pPr>
            <a:lvl4pPr algn="ctr">
              <a:defRPr sz="4400">
                <a:solidFill>
                  <a:schemeClr val="tx2"/>
                </a:solidFill>
                <a:latin typeface="Arial" charset="0"/>
                <a:ea typeface="宋体" charset="-122"/>
              </a:defRPr>
            </a:lvl4pPr>
            <a:lvl5pPr algn="ctr">
              <a:defRPr sz="4400">
                <a:solidFill>
                  <a:schemeClr val="tx2"/>
                </a:solidFill>
                <a:latin typeface="Arial" charset="0"/>
                <a:ea typeface="宋体" charset="-122"/>
              </a:defRPr>
            </a:lvl5pPr>
            <a:lvl6pPr marL="457200" algn="ctr" fontAlgn="base">
              <a:spcBef>
                <a:spcPct val="0"/>
              </a:spcBef>
              <a:spcAft>
                <a:spcPct val="0"/>
              </a:spcAft>
              <a:defRPr sz="4400">
                <a:solidFill>
                  <a:schemeClr val="tx2"/>
                </a:solidFill>
                <a:latin typeface="Arial" charset="0"/>
                <a:ea typeface="宋体" charset="-122"/>
              </a:defRPr>
            </a:lvl6pPr>
            <a:lvl7pPr marL="914400" algn="ctr" fontAlgn="base">
              <a:spcBef>
                <a:spcPct val="0"/>
              </a:spcBef>
              <a:spcAft>
                <a:spcPct val="0"/>
              </a:spcAft>
              <a:defRPr sz="4400">
                <a:solidFill>
                  <a:schemeClr val="tx2"/>
                </a:solidFill>
                <a:latin typeface="Arial" charset="0"/>
                <a:ea typeface="宋体" charset="-122"/>
              </a:defRPr>
            </a:lvl7pPr>
            <a:lvl8pPr marL="1371600" algn="ctr" fontAlgn="base">
              <a:spcBef>
                <a:spcPct val="0"/>
              </a:spcBef>
              <a:spcAft>
                <a:spcPct val="0"/>
              </a:spcAft>
              <a:defRPr sz="4400">
                <a:solidFill>
                  <a:schemeClr val="tx2"/>
                </a:solidFill>
                <a:latin typeface="Arial" charset="0"/>
                <a:ea typeface="宋体" charset="-122"/>
              </a:defRPr>
            </a:lvl8pPr>
            <a:lvl9pPr marL="1828800" algn="ctr" fontAlgn="base">
              <a:spcBef>
                <a:spcPct val="0"/>
              </a:spcBef>
              <a:spcAft>
                <a:spcPct val="0"/>
              </a:spcAft>
              <a:defRPr sz="4400">
                <a:solidFill>
                  <a:schemeClr val="tx2"/>
                </a:solidFill>
                <a:latin typeface="Arial" charset="0"/>
                <a:ea typeface="宋体" charset="-122"/>
              </a:defRPr>
            </a:lvl9pPr>
          </a:lstStyle>
          <a:p>
            <a:r>
              <a:rPr lang="en-US" altLang="zh-CN" dirty="0"/>
              <a:t>3.6.2  </a:t>
            </a:r>
            <a:r>
              <a:rPr lang="zh-CN" altLang="zh-CN" dirty="0"/>
              <a:t>默认构造函数</a:t>
            </a:r>
            <a:endParaRPr lang="zh-CN" altLang="en-US" dirty="0"/>
          </a:p>
        </p:txBody>
      </p:sp>
    </p:spTree>
    <p:extLst>
      <p:ext uri="{BB962C8B-B14F-4D97-AF65-F5344CB8AC3E}">
        <p14:creationId xmlns:p14="http://schemas.microsoft.com/office/powerpoint/2010/main" val="31897439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wipe(down)">
                                      <p:cBhvr>
                                        <p:cTn id="7"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4294967295"/>
          </p:nvPr>
        </p:nvSpPr>
        <p:spPr>
          <a:xfrm>
            <a:off x="357151" y="980728"/>
            <a:ext cx="8426524" cy="3744416"/>
          </a:xfrm>
        </p:spPr>
        <p:txBody>
          <a:bodyPr/>
          <a:lstStyle/>
          <a:p>
            <a:pPr eaLnBrk="1" hangingPunct="1"/>
            <a:r>
              <a:rPr lang="zh-CN" altLang="en-US" sz="2400" b="1" dirty="0">
                <a:solidFill>
                  <a:srgbClr val="0000CC"/>
                </a:solidFill>
              </a:rPr>
              <a:t>构造函数重载</a:t>
            </a:r>
            <a:endParaRPr lang="en-US" altLang="zh-CN" sz="2400" b="1" dirty="0">
              <a:solidFill>
                <a:srgbClr val="0000CC"/>
              </a:solidFill>
            </a:endParaRPr>
          </a:p>
          <a:p>
            <a:pPr lvl="1" eaLnBrk="1" hangingPunct="1"/>
            <a:r>
              <a:rPr lang="zh-CN" altLang="en-US" sz="2400" b="1" dirty="0"/>
              <a:t>与普通函数的重载一样，重载的构造函数必须具有不同的函数原型</a:t>
            </a:r>
          </a:p>
          <a:p>
            <a:pPr lvl="1" eaLnBrk="1" hangingPunct="1"/>
            <a:r>
              <a:rPr lang="zh-CN" altLang="zh-CN" sz="2400" b="1" dirty="0">
                <a:solidFill>
                  <a:srgbClr val="0000CC"/>
                </a:solidFill>
              </a:rPr>
              <a:t>【例</a:t>
            </a:r>
            <a:r>
              <a:rPr lang="en-US" altLang="zh-CN" sz="2400" b="1" dirty="0">
                <a:solidFill>
                  <a:srgbClr val="0000CC"/>
                </a:solidFill>
              </a:rPr>
              <a:t>3-9</a:t>
            </a:r>
            <a:r>
              <a:rPr lang="zh-CN" altLang="zh-CN" sz="2400" b="1" dirty="0">
                <a:solidFill>
                  <a:srgbClr val="0000CC"/>
                </a:solidFill>
              </a:rPr>
              <a:t>】 设计一个日期类，能够接受年、月、日</a:t>
            </a:r>
            <a:r>
              <a:rPr lang="en-US" altLang="zh-CN" sz="2400" b="1" dirty="0">
                <a:solidFill>
                  <a:srgbClr val="0000CC"/>
                </a:solidFill>
              </a:rPr>
              <a:t>3</a:t>
            </a:r>
            <a:r>
              <a:rPr lang="zh-CN" altLang="zh-CN" sz="2400" b="1" dirty="0">
                <a:solidFill>
                  <a:srgbClr val="0000CC"/>
                </a:solidFill>
              </a:rPr>
              <a:t>个参数，或者月份和日期</a:t>
            </a:r>
            <a:r>
              <a:rPr lang="en-US" altLang="zh-CN" sz="2400" b="1" dirty="0">
                <a:solidFill>
                  <a:srgbClr val="0000CC"/>
                </a:solidFill>
              </a:rPr>
              <a:t>2</a:t>
            </a:r>
            <a:r>
              <a:rPr lang="zh-CN" altLang="zh-CN" sz="2400" b="1" dirty="0">
                <a:solidFill>
                  <a:srgbClr val="0000CC"/>
                </a:solidFill>
              </a:rPr>
              <a:t>个参数，或者日期</a:t>
            </a:r>
            <a:r>
              <a:rPr lang="en-US" altLang="zh-CN" sz="2400" b="1" dirty="0">
                <a:solidFill>
                  <a:srgbClr val="0000CC"/>
                </a:solidFill>
              </a:rPr>
              <a:t>1</a:t>
            </a:r>
            <a:r>
              <a:rPr lang="zh-CN" altLang="zh-CN" sz="2400" b="1" dirty="0">
                <a:solidFill>
                  <a:srgbClr val="0000CC"/>
                </a:solidFill>
              </a:rPr>
              <a:t>个参数，或没有参数建立对象，若未提供年、月、日，设置为</a:t>
            </a:r>
            <a:r>
              <a:rPr lang="en-US" altLang="zh-CN" sz="2400" b="1" dirty="0">
                <a:solidFill>
                  <a:srgbClr val="0000CC"/>
                </a:solidFill>
              </a:rPr>
              <a:t>2008</a:t>
            </a:r>
            <a:r>
              <a:rPr lang="zh-CN" altLang="zh-CN" sz="2400" b="1" dirty="0">
                <a:solidFill>
                  <a:srgbClr val="0000CC"/>
                </a:solidFill>
              </a:rPr>
              <a:t>年</a:t>
            </a:r>
            <a:r>
              <a:rPr lang="en-US" altLang="zh-CN" sz="2400" b="1" dirty="0">
                <a:solidFill>
                  <a:srgbClr val="0000CC"/>
                </a:solidFill>
              </a:rPr>
              <a:t>8</a:t>
            </a:r>
            <a:r>
              <a:rPr lang="zh-CN" altLang="zh-CN" sz="2400" b="1" dirty="0">
                <a:solidFill>
                  <a:srgbClr val="0000CC"/>
                </a:solidFill>
              </a:rPr>
              <a:t>月</a:t>
            </a:r>
            <a:r>
              <a:rPr lang="en-US" altLang="zh-CN" sz="2400" b="1" dirty="0">
                <a:solidFill>
                  <a:srgbClr val="0000CC"/>
                </a:solidFill>
              </a:rPr>
              <a:t>8</a:t>
            </a:r>
            <a:r>
              <a:rPr lang="zh-CN" altLang="zh-CN" sz="2400" b="1" dirty="0" smtClean="0">
                <a:solidFill>
                  <a:srgbClr val="0000CC"/>
                </a:solidFill>
              </a:rPr>
              <a:t>日</a:t>
            </a:r>
            <a:r>
              <a:rPr lang="zh-CN" altLang="en-US" sz="2400" b="1" dirty="0" smtClean="0">
                <a:solidFill>
                  <a:srgbClr val="0000CC"/>
                </a:solidFill>
              </a:rPr>
              <a:t>。</a:t>
            </a:r>
            <a:endParaRPr lang="en-US" altLang="zh-CN" sz="2400" b="1" dirty="0">
              <a:solidFill>
                <a:srgbClr val="0000CC"/>
              </a:solidFill>
            </a:endParaRPr>
          </a:p>
        </p:txBody>
      </p:sp>
      <p:sp>
        <p:nvSpPr>
          <p:cNvPr id="52227" name="Rectangle 3"/>
          <p:cNvSpPr>
            <a:spLocks noChangeArrowheads="1"/>
          </p:cNvSpPr>
          <p:nvPr/>
        </p:nvSpPr>
        <p:spPr bwMode="auto">
          <a:xfrm>
            <a:off x="684213" y="116632"/>
            <a:ext cx="7772400" cy="57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a:solidFill>
                  <a:srgbClr val="C00000"/>
                </a:solidFill>
                <a:latin typeface="+mj-lt"/>
                <a:ea typeface="+mj-ea"/>
                <a:cs typeface="+mj-cs"/>
              </a:rPr>
              <a:t>3.6.3 </a:t>
            </a:r>
            <a:r>
              <a:rPr lang="zh-CN" altLang="en-US" sz="3600" b="1" dirty="0">
                <a:solidFill>
                  <a:srgbClr val="C00000"/>
                </a:solidFill>
                <a:latin typeface="+mj-lt"/>
                <a:ea typeface="+mj-ea"/>
                <a:cs typeface="+mj-cs"/>
              </a:rPr>
              <a:t>重载构造函数</a:t>
            </a:r>
          </a:p>
        </p:txBody>
      </p:sp>
    </p:spTree>
    <p:extLst>
      <p:ext uri="{BB962C8B-B14F-4D97-AF65-F5344CB8AC3E}">
        <p14:creationId xmlns:p14="http://schemas.microsoft.com/office/powerpoint/2010/main" val="1430970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pRg st="2" end="2"/>
                                            </p:txEl>
                                          </p:spTgt>
                                        </p:tgtEl>
                                        <p:attrNameLst>
                                          <p:attrName>style.visibility</p:attrName>
                                        </p:attrNameLst>
                                      </p:cBhvr>
                                      <p:to>
                                        <p:strVal val="visible"/>
                                      </p:to>
                                    </p:set>
                                    <p:anim calcmode="lin" valueType="num">
                                      <p:cBhvr additive="base">
                                        <p:cTn id="7" dur="5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4294967295"/>
          </p:nvPr>
        </p:nvSpPr>
        <p:spPr>
          <a:xfrm>
            <a:off x="179512" y="1340768"/>
            <a:ext cx="4320480" cy="5049837"/>
          </a:xfrm>
        </p:spPr>
        <p:txBody>
          <a:bodyPr/>
          <a:lstStyle/>
          <a:p>
            <a:r>
              <a:rPr lang="zh-CN" altLang="zh-CN" sz="2400" b="1" dirty="0">
                <a:solidFill>
                  <a:srgbClr val="FF0000"/>
                </a:solidFill>
              </a:rPr>
              <a:t>问题分析与数据抽象</a:t>
            </a:r>
            <a:endParaRPr lang="en-US" altLang="zh-CN" sz="2400" b="1" dirty="0">
              <a:solidFill>
                <a:srgbClr val="FF0000"/>
              </a:solidFill>
            </a:endParaRPr>
          </a:p>
          <a:p>
            <a:pPr lvl="1"/>
            <a:r>
              <a:rPr lang="zh-CN" altLang="zh-CN" sz="2200" b="1" dirty="0"/>
              <a:t>日期类的年、月、日可以用</a:t>
            </a:r>
            <a:r>
              <a:rPr lang="en-US" altLang="zh-CN" sz="2200" b="1" dirty="0"/>
              <a:t>year</a:t>
            </a:r>
            <a:r>
              <a:rPr lang="zh-CN" altLang="zh-CN" sz="2200" b="1" dirty="0"/>
              <a:t>、</a:t>
            </a:r>
            <a:r>
              <a:rPr lang="en-US" altLang="zh-CN" sz="2200" b="1" dirty="0"/>
              <a:t>month</a:t>
            </a:r>
            <a:r>
              <a:rPr lang="zh-CN" altLang="zh-CN" sz="2200" b="1" dirty="0"/>
              <a:t>、</a:t>
            </a:r>
            <a:r>
              <a:rPr lang="en-US" altLang="zh-CN" sz="2200" b="1" dirty="0"/>
              <a:t>day</a:t>
            </a:r>
            <a:r>
              <a:rPr lang="zh-CN" altLang="zh-CN" sz="2200" b="1" dirty="0"/>
              <a:t>三个数据成员表示，出于信息隐藏目的将它们设置为</a:t>
            </a:r>
            <a:r>
              <a:rPr lang="en-US" altLang="zh-CN" sz="2200" b="1" dirty="0"/>
              <a:t>private</a:t>
            </a:r>
            <a:r>
              <a:rPr lang="zh-CN" altLang="zh-CN" sz="2200" b="1" dirty="0"/>
              <a:t>成员。</a:t>
            </a:r>
            <a:endParaRPr lang="en-US" altLang="zh-CN" sz="2200" b="1" dirty="0"/>
          </a:p>
          <a:p>
            <a:pPr lvl="1"/>
            <a:r>
              <a:rPr lang="zh-CN" altLang="zh-CN" sz="2200" b="1" dirty="0"/>
              <a:t>围绕</a:t>
            </a:r>
            <a:r>
              <a:rPr lang="en-US" altLang="zh-CN" sz="2200" b="1" dirty="0"/>
              <a:t>3</a:t>
            </a:r>
            <a:r>
              <a:rPr lang="zh-CN" altLang="zh-CN" sz="2200" b="1" dirty="0"/>
              <a:t>个数据成员，可以设置</a:t>
            </a:r>
            <a:r>
              <a:rPr lang="en-US" altLang="zh-CN" sz="2200" b="1" dirty="0" err="1"/>
              <a:t>setDay</a:t>
            </a:r>
            <a:r>
              <a:rPr lang="zh-CN" altLang="zh-CN" sz="2200" b="1" dirty="0"/>
              <a:t>、</a:t>
            </a:r>
            <a:r>
              <a:rPr lang="en-US" altLang="zh-CN" sz="2200" b="1" dirty="0" err="1"/>
              <a:t>getDay</a:t>
            </a:r>
            <a:r>
              <a:rPr lang="zh-CN" altLang="zh-CN" sz="2200" b="1" dirty="0"/>
              <a:t>等读写数据的公有接口，同时设置</a:t>
            </a:r>
            <a:r>
              <a:rPr lang="en-US" altLang="zh-CN" sz="2200" b="1" dirty="0" err="1"/>
              <a:t>dispDate</a:t>
            </a:r>
            <a:r>
              <a:rPr lang="zh-CN" altLang="zh-CN" sz="2200" b="1" dirty="0"/>
              <a:t>接口函数显示对象的年、月、日信息</a:t>
            </a:r>
            <a:r>
              <a:rPr lang="zh-CN" altLang="en-US" sz="2200" b="1" dirty="0"/>
              <a:t>。</a:t>
            </a:r>
            <a:endParaRPr lang="en-US" altLang="zh-CN" sz="2200" b="1" dirty="0"/>
          </a:p>
          <a:p>
            <a:pPr lvl="1"/>
            <a:r>
              <a:rPr lang="zh-CN" altLang="zh-CN" sz="2200" b="1" dirty="0"/>
              <a:t>用</a:t>
            </a:r>
            <a:r>
              <a:rPr lang="en-US" altLang="zh-CN" sz="2200" b="1" dirty="0"/>
              <a:t>4</a:t>
            </a:r>
            <a:r>
              <a:rPr lang="zh-CN" altLang="zh-CN" sz="2200" b="1" dirty="0"/>
              <a:t>个具有不同参数的构造函数来满足</a:t>
            </a:r>
            <a:r>
              <a:rPr lang="zh-CN" altLang="en-US" sz="2200" b="1" dirty="0"/>
              <a:t>题目要求</a:t>
            </a:r>
            <a:r>
              <a:rPr lang="en-US" altLang="zh-CN" sz="2200" b="1" dirty="0"/>
              <a:t>4</a:t>
            </a:r>
            <a:r>
              <a:rPr lang="zh-CN" altLang="en-US" sz="2200" b="1" dirty="0"/>
              <a:t>种方式对立对象的</a:t>
            </a:r>
            <a:r>
              <a:rPr lang="zh-CN" altLang="zh-CN" sz="2200" b="1" dirty="0"/>
              <a:t>要求</a:t>
            </a:r>
            <a:r>
              <a:rPr lang="zh-CN" altLang="zh-CN" sz="2200" dirty="0"/>
              <a:t>。</a:t>
            </a:r>
            <a:endParaRPr lang="en-US" altLang="zh-CN" sz="2200" dirty="0"/>
          </a:p>
          <a:p>
            <a:pPr eaLnBrk="1" hangingPunct="1"/>
            <a:endParaRPr lang="en-US" altLang="zh-CN" sz="2000" b="1" dirty="0"/>
          </a:p>
        </p:txBody>
      </p:sp>
      <p:sp>
        <p:nvSpPr>
          <p:cNvPr id="52227" name="Rectangle 3"/>
          <p:cNvSpPr>
            <a:spLocks noChangeArrowheads="1"/>
          </p:cNvSpPr>
          <p:nvPr/>
        </p:nvSpPr>
        <p:spPr bwMode="auto">
          <a:xfrm>
            <a:off x="684213" y="116632"/>
            <a:ext cx="7772400" cy="57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a:solidFill>
                  <a:srgbClr val="C00000"/>
                </a:solidFill>
                <a:latin typeface="+mj-lt"/>
                <a:ea typeface="+mj-ea"/>
                <a:cs typeface="+mj-cs"/>
              </a:rPr>
              <a:t>3.6.3 </a:t>
            </a:r>
            <a:r>
              <a:rPr lang="zh-CN" altLang="en-US" sz="3600" b="1" dirty="0">
                <a:solidFill>
                  <a:srgbClr val="C00000"/>
                </a:solidFill>
                <a:latin typeface="+mj-lt"/>
                <a:ea typeface="+mj-ea"/>
                <a:cs typeface="+mj-cs"/>
              </a:rPr>
              <a:t>重载构造函数</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868" y="1052736"/>
            <a:ext cx="3668589" cy="5337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箭头: 右 1"/>
          <p:cNvSpPr/>
          <p:nvPr/>
        </p:nvSpPr>
        <p:spPr>
          <a:xfrm>
            <a:off x="4463036" y="2157515"/>
            <a:ext cx="792088" cy="275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292080" y="1700808"/>
            <a:ext cx="2304256" cy="11518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88270" y="3068959"/>
            <a:ext cx="3532201" cy="19182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288269" y="5085184"/>
            <a:ext cx="3532201" cy="1305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
          <p:cNvSpPr/>
          <p:nvPr/>
        </p:nvSpPr>
        <p:spPr>
          <a:xfrm>
            <a:off x="4463036" y="3897996"/>
            <a:ext cx="792088" cy="275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
          <p:cNvSpPr/>
          <p:nvPr/>
        </p:nvSpPr>
        <p:spPr>
          <a:xfrm>
            <a:off x="4440312" y="5600199"/>
            <a:ext cx="792088" cy="275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40753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1202">
                                            <p:txEl>
                                              <p:pRg st="1" end="1"/>
                                            </p:txEl>
                                          </p:spTgt>
                                        </p:tgtEl>
                                        <p:attrNameLst>
                                          <p:attrName>style.visibility</p:attrName>
                                        </p:attrNameLst>
                                      </p:cBhvr>
                                      <p:to>
                                        <p:strVal val="visible"/>
                                      </p:to>
                                    </p:set>
                                    <p:animEffect transition="in" filter="fade">
                                      <p:cBhvr>
                                        <p:cTn id="13" dur="500"/>
                                        <p:tgtEl>
                                          <p:spTgt spid="5120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1202">
                                            <p:txEl>
                                              <p:pRg st="2" end="2"/>
                                            </p:txEl>
                                          </p:spTgt>
                                        </p:tgtEl>
                                        <p:attrNameLst>
                                          <p:attrName>style.visibility</p:attrName>
                                        </p:attrNameLst>
                                      </p:cBhvr>
                                      <p:to>
                                        <p:strVal val="visible"/>
                                      </p:to>
                                    </p:set>
                                    <p:anim calcmode="lin" valueType="num">
                                      <p:cBhvr additive="base">
                                        <p:cTn id="27" dur="5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1202">
                                            <p:txEl>
                                              <p:pRg st="3" end="3"/>
                                            </p:txEl>
                                          </p:spTgt>
                                        </p:tgtEl>
                                        <p:attrNameLst>
                                          <p:attrName>style.visibility</p:attrName>
                                        </p:attrNameLst>
                                      </p:cBhvr>
                                      <p:to>
                                        <p:strVal val="visible"/>
                                      </p:to>
                                    </p:set>
                                    <p:anim calcmode="lin" valueType="num">
                                      <p:cBhvr additive="base">
                                        <p:cTn id="42" dur="500" fill="hold"/>
                                        <p:tgtEl>
                                          <p:spTgt spid="51202">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12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uiExpand="1" build="p"/>
      <p:bldP spid="2" grpId="0" animBg="1"/>
      <p:bldP spid="3" grpId="0" animBg="1"/>
      <p:bldP spid="8" grpId="0" animBg="1"/>
      <p:bldP spid="10" grpId="0" animBg="1"/>
      <p:bldP spid="11" grpId="0" animBg="1"/>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4294967295"/>
          </p:nvPr>
        </p:nvSpPr>
        <p:spPr>
          <a:xfrm>
            <a:off x="391716" y="908720"/>
            <a:ext cx="8428755" cy="5760640"/>
          </a:xfrm>
        </p:spPr>
        <p:txBody>
          <a:bodyPr/>
          <a:lstStyle/>
          <a:p>
            <a:pPr marL="0" indent="0">
              <a:buNone/>
            </a:pPr>
            <a:r>
              <a:rPr lang="en-US" altLang="zh-CN" sz="2200" b="1" dirty="0">
                <a:cs typeface="Courier New" panose="02070309020205020404" pitchFamily="49" charset="0"/>
              </a:rPr>
              <a:t>//Eg3-9.cpp</a:t>
            </a:r>
            <a:endParaRPr lang="zh-CN" altLang="zh-CN" sz="2200" b="1" dirty="0">
              <a:cs typeface="Courier New" panose="02070309020205020404" pitchFamily="49" charset="0"/>
            </a:endParaRPr>
          </a:p>
          <a:p>
            <a:pPr marL="0" indent="0">
              <a:buNone/>
            </a:pPr>
            <a:r>
              <a:rPr lang="en-US" altLang="zh-CN" sz="2000" b="1" dirty="0">
                <a:cs typeface="Courier New" panose="02070309020205020404" pitchFamily="49" charset="0"/>
              </a:rPr>
              <a:t>#include &lt;</a:t>
            </a:r>
            <a:r>
              <a:rPr lang="en-US" altLang="zh-CN" sz="2000" b="1" dirty="0" err="1">
                <a:cs typeface="Courier New" panose="02070309020205020404" pitchFamily="49" charset="0"/>
              </a:rPr>
              <a:t>iostream</a:t>
            </a:r>
            <a:r>
              <a:rPr lang="en-US" altLang="zh-CN" sz="2000" b="1" dirty="0">
                <a:cs typeface="Courier New" panose="02070309020205020404" pitchFamily="49" charset="0"/>
              </a:rPr>
              <a:t>&gt;</a:t>
            </a:r>
            <a:endParaRPr lang="zh-CN" altLang="zh-CN" sz="2000" b="1" dirty="0">
              <a:cs typeface="Courier New" panose="02070309020205020404" pitchFamily="49" charset="0"/>
            </a:endParaRPr>
          </a:p>
          <a:p>
            <a:pPr marL="0" indent="0">
              <a:buNone/>
            </a:pPr>
            <a:r>
              <a:rPr lang="en-US" altLang="zh-CN" sz="2000" b="1" dirty="0">
                <a:cs typeface="Courier New" panose="02070309020205020404" pitchFamily="49" charset="0"/>
              </a:rPr>
              <a:t>using namespace </a:t>
            </a:r>
            <a:r>
              <a:rPr lang="en-US" altLang="zh-CN" sz="2000" b="1" dirty="0" err="1">
                <a:cs typeface="Courier New" panose="02070309020205020404" pitchFamily="49" charset="0"/>
              </a:rPr>
              <a:t>std</a:t>
            </a:r>
            <a:r>
              <a:rPr lang="en-US" altLang="zh-CN" sz="2000" b="1" dirty="0">
                <a:cs typeface="Courier New" panose="02070309020205020404" pitchFamily="49" charset="0"/>
              </a:rPr>
              <a:t>;</a:t>
            </a:r>
            <a:endParaRPr lang="zh-CN" altLang="zh-CN" sz="2000" b="1" dirty="0">
              <a:cs typeface="Courier New" panose="02070309020205020404" pitchFamily="49" charset="0"/>
            </a:endParaRPr>
          </a:p>
          <a:p>
            <a:pPr marL="0" indent="0">
              <a:buNone/>
            </a:pPr>
            <a:r>
              <a:rPr lang="en-US" altLang="zh-CN" sz="2000" b="1" dirty="0">
                <a:cs typeface="Courier New" panose="02070309020205020404" pitchFamily="49" charset="0"/>
              </a:rPr>
              <a:t>class </a:t>
            </a:r>
            <a:r>
              <a:rPr lang="en-US" altLang="zh-CN" sz="2000" b="1" dirty="0" err="1">
                <a:cs typeface="Courier New" panose="02070309020205020404" pitchFamily="49" charset="0"/>
              </a:rPr>
              <a:t>Tdate</a:t>
            </a:r>
            <a:r>
              <a:rPr lang="en-US" altLang="zh-CN" sz="2000" b="1" dirty="0">
                <a:cs typeface="Courier New" panose="02070309020205020404" pitchFamily="49" charset="0"/>
              </a:rPr>
              <a:t> {</a:t>
            </a:r>
            <a:endParaRPr lang="zh-CN" altLang="zh-CN" sz="2000" b="1" dirty="0">
              <a:cs typeface="Courier New" panose="02070309020205020404" pitchFamily="49" charset="0"/>
            </a:endParaRPr>
          </a:p>
          <a:p>
            <a:pPr marL="0" indent="0">
              <a:buNone/>
            </a:pPr>
            <a:r>
              <a:rPr lang="en-US" altLang="zh-CN" sz="2000" b="1" dirty="0">
                <a:cs typeface="Courier New" panose="02070309020205020404" pitchFamily="49" charset="0"/>
              </a:rPr>
              <a:t>public:</a:t>
            </a:r>
            <a:endParaRPr lang="zh-CN" altLang="zh-CN" sz="2000" b="1" dirty="0">
              <a:cs typeface="Courier New" panose="02070309020205020404" pitchFamily="49" charset="0"/>
            </a:endParaRPr>
          </a:p>
          <a:p>
            <a:pPr marL="0" indent="0">
              <a:buNone/>
            </a:pPr>
            <a:r>
              <a:rPr lang="en-US" altLang="zh-CN" sz="2000" b="1" dirty="0">
                <a:solidFill>
                  <a:srgbClr val="0000CC"/>
                </a:solidFill>
                <a:cs typeface="Courier New" panose="02070309020205020404" pitchFamily="49" charset="0"/>
              </a:rPr>
              <a:t>	</a:t>
            </a:r>
            <a:r>
              <a:rPr lang="en-US" altLang="zh-CN" sz="2000" b="1" dirty="0" err="1">
                <a:solidFill>
                  <a:srgbClr val="0000CC"/>
                </a:solidFill>
                <a:cs typeface="Courier New" panose="02070309020205020404" pitchFamily="49" charset="0"/>
              </a:rPr>
              <a:t>Tdate</a:t>
            </a:r>
            <a:r>
              <a:rPr lang="en-US" altLang="zh-CN" sz="2000" b="1" dirty="0">
                <a:solidFill>
                  <a:srgbClr val="0000CC"/>
                </a:solidFill>
                <a:cs typeface="Courier New" panose="02070309020205020404" pitchFamily="49" charset="0"/>
              </a:rPr>
              <a:t>();</a:t>
            </a:r>
            <a:endParaRPr lang="zh-CN" altLang="zh-CN" sz="2000" b="1" dirty="0">
              <a:solidFill>
                <a:srgbClr val="0000CC"/>
              </a:solidFill>
              <a:cs typeface="Courier New" panose="02070309020205020404" pitchFamily="49" charset="0"/>
            </a:endParaRPr>
          </a:p>
          <a:p>
            <a:pPr marL="0" indent="0">
              <a:buNone/>
            </a:pPr>
            <a:r>
              <a:rPr lang="en-US" altLang="zh-CN" sz="2000" b="1" dirty="0">
                <a:solidFill>
                  <a:srgbClr val="0000CC"/>
                </a:solidFill>
                <a:cs typeface="Courier New" panose="02070309020205020404" pitchFamily="49" charset="0"/>
              </a:rPr>
              <a:t>	</a:t>
            </a:r>
            <a:r>
              <a:rPr lang="en-US" altLang="zh-CN" sz="2000" b="1" dirty="0" err="1">
                <a:solidFill>
                  <a:srgbClr val="0000CC"/>
                </a:solidFill>
                <a:cs typeface="Courier New" panose="02070309020205020404" pitchFamily="49" charset="0"/>
              </a:rPr>
              <a:t>Tdate</a:t>
            </a:r>
            <a:r>
              <a:rPr lang="en-US" altLang="zh-CN" sz="2000" b="1" dirty="0">
                <a:solidFill>
                  <a:srgbClr val="0000CC"/>
                </a:solidFill>
                <a:cs typeface="Courier New" panose="02070309020205020404" pitchFamily="49" charset="0"/>
              </a:rPr>
              <a:t>(</a:t>
            </a:r>
            <a:r>
              <a:rPr lang="en-US" altLang="zh-CN" sz="2000" b="1" dirty="0" err="1">
                <a:solidFill>
                  <a:srgbClr val="0000CC"/>
                </a:solidFill>
                <a:cs typeface="Courier New" panose="02070309020205020404" pitchFamily="49" charset="0"/>
              </a:rPr>
              <a:t>int</a:t>
            </a:r>
            <a:r>
              <a:rPr lang="en-US" altLang="zh-CN" sz="2000" b="1" dirty="0">
                <a:solidFill>
                  <a:srgbClr val="0000CC"/>
                </a:solidFill>
                <a:cs typeface="Courier New" panose="02070309020205020404" pitchFamily="49" charset="0"/>
              </a:rPr>
              <a:t> d);</a:t>
            </a:r>
            <a:endParaRPr lang="zh-CN" altLang="zh-CN" sz="2000" b="1" dirty="0">
              <a:solidFill>
                <a:srgbClr val="0000CC"/>
              </a:solidFill>
              <a:cs typeface="Courier New" panose="02070309020205020404" pitchFamily="49" charset="0"/>
            </a:endParaRPr>
          </a:p>
          <a:p>
            <a:pPr marL="0" indent="0">
              <a:buNone/>
            </a:pPr>
            <a:r>
              <a:rPr lang="en-US" altLang="zh-CN" sz="2000" b="1" dirty="0">
                <a:solidFill>
                  <a:srgbClr val="0000CC"/>
                </a:solidFill>
                <a:cs typeface="Courier New" panose="02070309020205020404" pitchFamily="49" charset="0"/>
              </a:rPr>
              <a:t>	</a:t>
            </a:r>
            <a:r>
              <a:rPr lang="en-US" altLang="zh-CN" sz="2000" b="1" dirty="0" err="1">
                <a:solidFill>
                  <a:srgbClr val="0000CC"/>
                </a:solidFill>
                <a:cs typeface="Courier New" panose="02070309020205020404" pitchFamily="49" charset="0"/>
              </a:rPr>
              <a:t>Tdate</a:t>
            </a:r>
            <a:r>
              <a:rPr lang="en-US" altLang="zh-CN" sz="2000" b="1" dirty="0">
                <a:solidFill>
                  <a:srgbClr val="0000CC"/>
                </a:solidFill>
                <a:cs typeface="Courier New" panose="02070309020205020404" pitchFamily="49" charset="0"/>
              </a:rPr>
              <a:t>(</a:t>
            </a:r>
            <a:r>
              <a:rPr lang="en-US" altLang="zh-CN" sz="2000" b="1" dirty="0" err="1">
                <a:solidFill>
                  <a:srgbClr val="0000CC"/>
                </a:solidFill>
                <a:cs typeface="Courier New" panose="02070309020205020404" pitchFamily="49" charset="0"/>
              </a:rPr>
              <a:t>int</a:t>
            </a:r>
            <a:r>
              <a:rPr lang="en-US" altLang="zh-CN" sz="2000" b="1" dirty="0">
                <a:solidFill>
                  <a:srgbClr val="0000CC"/>
                </a:solidFill>
                <a:cs typeface="Courier New" panose="02070309020205020404" pitchFamily="49" charset="0"/>
              </a:rPr>
              <a:t> m, </a:t>
            </a:r>
            <a:r>
              <a:rPr lang="en-US" altLang="zh-CN" sz="2000" b="1" dirty="0" err="1">
                <a:solidFill>
                  <a:srgbClr val="0000CC"/>
                </a:solidFill>
                <a:cs typeface="Courier New" panose="02070309020205020404" pitchFamily="49" charset="0"/>
              </a:rPr>
              <a:t>int</a:t>
            </a:r>
            <a:r>
              <a:rPr lang="en-US" altLang="zh-CN" sz="2000" b="1" dirty="0">
                <a:solidFill>
                  <a:srgbClr val="0000CC"/>
                </a:solidFill>
                <a:cs typeface="Courier New" panose="02070309020205020404" pitchFamily="49" charset="0"/>
              </a:rPr>
              <a:t> d);</a:t>
            </a:r>
            <a:endParaRPr lang="zh-CN" altLang="zh-CN" sz="2000" b="1" dirty="0">
              <a:solidFill>
                <a:srgbClr val="0000CC"/>
              </a:solidFill>
              <a:cs typeface="Courier New" panose="02070309020205020404" pitchFamily="49" charset="0"/>
            </a:endParaRPr>
          </a:p>
          <a:p>
            <a:pPr marL="0" indent="0">
              <a:buNone/>
            </a:pPr>
            <a:r>
              <a:rPr lang="en-US" altLang="zh-CN" sz="2000" b="1" dirty="0">
                <a:solidFill>
                  <a:srgbClr val="0000CC"/>
                </a:solidFill>
                <a:cs typeface="Courier New" panose="02070309020205020404" pitchFamily="49" charset="0"/>
              </a:rPr>
              <a:t>	</a:t>
            </a:r>
            <a:r>
              <a:rPr lang="en-US" altLang="zh-CN" sz="2000" b="1" dirty="0" err="1">
                <a:solidFill>
                  <a:srgbClr val="0000CC"/>
                </a:solidFill>
                <a:cs typeface="Courier New" panose="02070309020205020404" pitchFamily="49" charset="0"/>
              </a:rPr>
              <a:t>Tdate</a:t>
            </a:r>
            <a:r>
              <a:rPr lang="en-US" altLang="zh-CN" sz="2000" b="1" dirty="0">
                <a:solidFill>
                  <a:srgbClr val="0000CC"/>
                </a:solidFill>
                <a:cs typeface="Courier New" panose="02070309020205020404" pitchFamily="49" charset="0"/>
              </a:rPr>
              <a:t>(</a:t>
            </a:r>
            <a:r>
              <a:rPr lang="en-US" altLang="zh-CN" sz="2000" b="1" dirty="0" err="1">
                <a:solidFill>
                  <a:srgbClr val="0000CC"/>
                </a:solidFill>
                <a:cs typeface="Courier New" panose="02070309020205020404" pitchFamily="49" charset="0"/>
              </a:rPr>
              <a:t>int</a:t>
            </a:r>
            <a:r>
              <a:rPr lang="en-US" altLang="zh-CN" sz="2000" b="1" dirty="0">
                <a:solidFill>
                  <a:srgbClr val="0000CC"/>
                </a:solidFill>
                <a:cs typeface="Courier New" panose="02070309020205020404" pitchFamily="49" charset="0"/>
              </a:rPr>
              <a:t> m, </a:t>
            </a:r>
            <a:r>
              <a:rPr lang="en-US" altLang="zh-CN" sz="2000" b="1" dirty="0" err="1">
                <a:solidFill>
                  <a:srgbClr val="0000CC"/>
                </a:solidFill>
                <a:cs typeface="Courier New" panose="02070309020205020404" pitchFamily="49" charset="0"/>
              </a:rPr>
              <a:t>int</a:t>
            </a:r>
            <a:r>
              <a:rPr lang="en-US" altLang="zh-CN" sz="2000" b="1" dirty="0">
                <a:solidFill>
                  <a:srgbClr val="0000CC"/>
                </a:solidFill>
                <a:cs typeface="Courier New" panose="02070309020205020404" pitchFamily="49" charset="0"/>
              </a:rPr>
              <a:t> d, </a:t>
            </a:r>
            <a:r>
              <a:rPr lang="en-US" altLang="zh-CN" sz="2000" b="1" dirty="0" err="1">
                <a:solidFill>
                  <a:srgbClr val="0000CC"/>
                </a:solidFill>
                <a:cs typeface="Courier New" panose="02070309020205020404" pitchFamily="49" charset="0"/>
              </a:rPr>
              <a:t>int</a:t>
            </a:r>
            <a:r>
              <a:rPr lang="en-US" altLang="zh-CN" sz="2000" b="1" dirty="0">
                <a:solidFill>
                  <a:srgbClr val="0000CC"/>
                </a:solidFill>
                <a:cs typeface="Courier New" panose="02070309020205020404" pitchFamily="49" charset="0"/>
              </a:rPr>
              <a:t> y);</a:t>
            </a:r>
            <a:endParaRPr lang="zh-CN" altLang="zh-CN" sz="2000" b="1" dirty="0">
              <a:solidFill>
                <a:srgbClr val="0000CC"/>
              </a:solidFill>
              <a:cs typeface="Courier New" panose="02070309020205020404" pitchFamily="49" charset="0"/>
            </a:endParaRPr>
          </a:p>
          <a:p>
            <a:pPr marL="0" indent="0">
              <a:buNone/>
            </a:pPr>
            <a:r>
              <a:rPr lang="en-US" altLang="zh-CN" sz="2000" b="1" dirty="0">
                <a:cs typeface="Courier New" panose="02070309020205020404" pitchFamily="49" charset="0"/>
              </a:rPr>
              <a:t>     </a:t>
            </a:r>
            <a:r>
              <a:rPr lang="en-US" altLang="zh-CN" sz="2000" b="1" dirty="0" smtClean="0">
                <a:cs typeface="Courier New" panose="02070309020205020404" pitchFamily="49" charset="0"/>
              </a:rPr>
              <a:t>	//……          </a:t>
            </a:r>
            <a:r>
              <a:rPr lang="en-US" altLang="zh-CN" sz="2000" b="1" dirty="0">
                <a:cs typeface="Courier New" panose="02070309020205020404" pitchFamily="49" charset="0"/>
              </a:rPr>
              <a:t>//</a:t>
            </a:r>
            <a:r>
              <a:rPr lang="zh-CN" altLang="zh-CN" sz="2000" b="1" dirty="0">
                <a:cs typeface="Courier New" panose="02070309020205020404" pitchFamily="49" charset="0"/>
              </a:rPr>
              <a:t>省略掉了设置和读取数据成员值的接口函数</a:t>
            </a:r>
          </a:p>
          <a:p>
            <a:pPr marL="0" indent="0">
              <a:buNone/>
            </a:pPr>
            <a:r>
              <a:rPr lang="en-US" altLang="zh-CN" sz="2000" b="1" dirty="0">
                <a:cs typeface="Courier New" panose="02070309020205020404" pitchFamily="49" charset="0"/>
              </a:rPr>
              <a:t>	void display(){ </a:t>
            </a:r>
            <a:r>
              <a:rPr lang="en-US" altLang="zh-CN" sz="2000" b="1" dirty="0" err="1">
                <a:cs typeface="Courier New" panose="02070309020205020404" pitchFamily="49" charset="0"/>
              </a:rPr>
              <a:t>cout</a:t>
            </a:r>
            <a:r>
              <a:rPr lang="en-US" altLang="zh-CN" sz="2000" b="1" dirty="0">
                <a:cs typeface="Courier New" panose="02070309020205020404" pitchFamily="49" charset="0"/>
              </a:rPr>
              <a:t> &lt;&lt; month &lt;&lt; "/" &lt;&lt; day </a:t>
            </a:r>
          </a:p>
          <a:p>
            <a:pPr marL="0" indent="0">
              <a:buNone/>
            </a:pPr>
            <a:r>
              <a:rPr lang="en-US" altLang="zh-CN" sz="2000" b="1" dirty="0">
                <a:cs typeface="Courier New" panose="02070309020205020404" pitchFamily="49" charset="0"/>
              </a:rPr>
              <a:t>                                            &lt;&lt; "/" &lt;&lt; year &lt;&lt; </a:t>
            </a:r>
            <a:r>
              <a:rPr lang="en-US" altLang="zh-CN" sz="2000" b="1" dirty="0" err="1">
                <a:cs typeface="Courier New" panose="02070309020205020404" pitchFamily="49" charset="0"/>
              </a:rPr>
              <a:t>endl</a:t>
            </a:r>
            <a:r>
              <a:rPr lang="en-US" altLang="zh-CN" sz="2000" b="1" dirty="0">
                <a:cs typeface="Courier New" panose="02070309020205020404" pitchFamily="49" charset="0"/>
              </a:rPr>
              <a:t>; }</a:t>
            </a:r>
            <a:endParaRPr lang="zh-CN" altLang="zh-CN" sz="2000" b="1" dirty="0">
              <a:cs typeface="Courier New" panose="02070309020205020404" pitchFamily="49" charset="0"/>
            </a:endParaRPr>
          </a:p>
          <a:p>
            <a:pPr marL="0" indent="0">
              <a:buNone/>
            </a:pPr>
            <a:r>
              <a:rPr lang="en-US" altLang="zh-CN" sz="2000" b="1" dirty="0">
                <a:cs typeface="Courier New" panose="02070309020205020404" pitchFamily="49" charset="0"/>
              </a:rPr>
              <a:t>private:</a:t>
            </a:r>
            <a:endParaRPr lang="zh-CN" altLang="zh-CN" sz="2000" b="1" dirty="0">
              <a:cs typeface="Courier New" panose="02070309020205020404" pitchFamily="49" charset="0"/>
            </a:endParaRPr>
          </a:p>
          <a:p>
            <a:pPr marL="0" indent="0">
              <a:buNone/>
            </a:pPr>
            <a:r>
              <a:rPr lang="en-US" altLang="zh-CN" sz="2000" b="1" dirty="0">
                <a:cs typeface="Courier New" panose="02070309020205020404" pitchFamily="49" charset="0"/>
              </a:rPr>
              <a:t>	</a:t>
            </a:r>
            <a:r>
              <a:rPr lang="en-US" altLang="zh-CN" sz="2000" b="1" dirty="0" err="1">
                <a:cs typeface="Courier New" panose="02070309020205020404" pitchFamily="49" charset="0"/>
              </a:rPr>
              <a:t>int</a:t>
            </a:r>
            <a:r>
              <a:rPr lang="en-US" altLang="zh-CN" sz="2000" b="1" dirty="0">
                <a:cs typeface="Courier New" panose="02070309020205020404" pitchFamily="49" charset="0"/>
              </a:rPr>
              <a:t> year=2008,month=8, day=8; //C++</a:t>
            </a:r>
            <a:r>
              <a:rPr lang="en-US" altLang="zh-CN" sz="2000" b="1" dirty="0" smtClean="0">
                <a:cs typeface="Courier New" panose="02070309020205020404" pitchFamily="49" charset="0"/>
              </a:rPr>
              <a:t>11</a:t>
            </a:r>
          </a:p>
          <a:p>
            <a:pPr marL="0" indent="0">
              <a:buNone/>
            </a:pPr>
            <a:r>
              <a:rPr lang="en-US" altLang="zh-CN" sz="2000" b="1" dirty="0" smtClean="0">
                <a:cs typeface="Courier New" panose="02070309020205020404" pitchFamily="49" charset="0"/>
              </a:rPr>
              <a:t>};</a:t>
            </a:r>
            <a:endParaRPr lang="zh-CN" altLang="zh-CN" sz="2000" b="1" dirty="0">
              <a:cs typeface="Courier New" panose="02070309020205020404" pitchFamily="49" charset="0"/>
            </a:endParaRPr>
          </a:p>
          <a:p>
            <a:pPr marL="0" indent="0" eaLnBrk="1" hangingPunct="1">
              <a:buNone/>
            </a:pPr>
            <a:endParaRPr lang="en-US" altLang="zh-CN" sz="2200" b="1" dirty="0"/>
          </a:p>
        </p:txBody>
      </p:sp>
      <p:sp>
        <p:nvSpPr>
          <p:cNvPr id="52227" name="Rectangle 3"/>
          <p:cNvSpPr>
            <a:spLocks noChangeArrowheads="1"/>
          </p:cNvSpPr>
          <p:nvPr/>
        </p:nvSpPr>
        <p:spPr bwMode="auto">
          <a:xfrm>
            <a:off x="684213" y="116632"/>
            <a:ext cx="7772400" cy="57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a:solidFill>
                  <a:srgbClr val="C00000"/>
                </a:solidFill>
                <a:latin typeface="+mj-lt"/>
                <a:ea typeface="+mj-ea"/>
                <a:cs typeface="+mj-cs"/>
              </a:rPr>
              <a:t>3.6.3 </a:t>
            </a:r>
            <a:r>
              <a:rPr lang="zh-CN" altLang="en-US" sz="3600" b="1" dirty="0">
                <a:solidFill>
                  <a:srgbClr val="C00000"/>
                </a:solidFill>
                <a:latin typeface="+mj-lt"/>
                <a:ea typeface="+mj-ea"/>
                <a:cs typeface="+mj-cs"/>
              </a:rPr>
              <a:t>重载构造函数</a:t>
            </a:r>
          </a:p>
        </p:txBody>
      </p:sp>
    </p:spTree>
    <p:extLst>
      <p:ext uri="{BB962C8B-B14F-4D97-AF65-F5344CB8AC3E}">
        <p14:creationId xmlns:p14="http://schemas.microsoft.com/office/powerpoint/2010/main" val="286064549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4213" y="116632"/>
            <a:ext cx="7772400" cy="57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a:solidFill>
                  <a:srgbClr val="C00000"/>
                </a:solidFill>
                <a:latin typeface="+mj-lt"/>
                <a:ea typeface="+mj-ea"/>
                <a:cs typeface="+mj-cs"/>
              </a:rPr>
              <a:t>3.6.3 </a:t>
            </a:r>
            <a:r>
              <a:rPr lang="zh-CN" altLang="en-US" sz="3600" b="1" dirty="0">
                <a:solidFill>
                  <a:srgbClr val="C00000"/>
                </a:solidFill>
                <a:latin typeface="+mj-lt"/>
                <a:ea typeface="+mj-ea"/>
                <a:cs typeface="+mj-cs"/>
              </a:rPr>
              <a:t>重载构造函数</a:t>
            </a:r>
          </a:p>
        </p:txBody>
      </p:sp>
      <p:sp>
        <p:nvSpPr>
          <p:cNvPr id="3" name="矩形 2"/>
          <p:cNvSpPr/>
          <p:nvPr/>
        </p:nvSpPr>
        <p:spPr>
          <a:xfrm>
            <a:off x="20712" y="836712"/>
            <a:ext cx="8655744" cy="5909310"/>
          </a:xfrm>
          <a:prstGeom prst="rect">
            <a:avLst/>
          </a:prstGeom>
        </p:spPr>
        <p:txBody>
          <a:bodyPr wrap="square">
            <a:spAutoFit/>
          </a:bodyPr>
          <a:lstStyle/>
          <a:p>
            <a:pPr indent="540385" algn="just">
              <a:spcAft>
                <a:spcPts val="0"/>
              </a:spcAft>
            </a:pPr>
            <a:r>
              <a:rPr lang="en-US" altLang="zh-CN" b="1" kern="100" dirty="0" err="1">
                <a:latin typeface="+mn-lt"/>
                <a:ea typeface="华文中宋" panose="02010600040101010101" pitchFamily="2" charset="-122"/>
                <a:cs typeface="Times New Roman" panose="02020603050405020304" pitchFamily="18" charset="0"/>
              </a:rPr>
              <a:t>Tdate</a:t>
            </a:r>
            <a:r>
              <a:rPr lang="en-US" altLang="zh-CN" b="1" kern="100" dirty="0">
                <a:latin typeface="+mn-lt"/>
                <a:ea typeface="华文中宋" panose="02010600040101010101" pitchFamily="2" charset="-122"/>
                <a:cs typeface="Times New Roman" panose="02020603050405020304" pitchFamily="18" charset="0"/>
              </a:rPr>
              <a:t>::</a:t>
            </a:r>
            <a:r>
              <a:rPr lang="en-US" altLang="zh-CN" b="1" kern="100" dirty="0" err="1">
                <a:latin typeface="+mn-lt"/>
                <a:ea typeface="华文中宋" panose="02010600040101010101" pitchFamily="2" charset="-122"/>
                <a:cs typeface="Times New Roman" panose="02020603050405020304" pitchFamily="18" charset="0"/>
              </a:rPr>
              <a:t>Tdate</a:t>
            </a:r>
            <a:r>
              <a:rPr lang="en-US" altLang="zh-CN" b="1" kern="100" dirty="0">
                <a:latin typeface="+mn-lt"/>
                <a:ea typeface="华文中宋" panose="02010600040101010101" pitchFamily="2" charset="-122"/>
                <a:cs typeface="Times New Roman" panose="02020603050405020304" pitchFamily="18" charset="0"/>
              </a:rPr>
              <a:t>() </a:t>
            </a:r>
            <a:r>
              <a:rPr lang="en-US" altLang="zh-CN" b="1" kern="100" dirty="0" smtClean="0">
                <a:latin typeface="+mn-lt"/>
                <a:ea typeface="华文中宋" panose="02010600040101010101" pitchFamily="2" charset="-122"/>
                <a:cs typeface="Times New Roman" panose="02020603050405020304" pitchFamily="18" charset="0"/>
              </a:rPr>
              <a:t>{display</a:t>
            </a:r>
            <a:r>
              <a:rPr lang="en-US" altLang="zh-CN" b="1" kern="100" dirty="0">
                <a:latin typeface="+mn-lt"/>
                <a:ea typeface="华文中宋" panose="02010600040101010101" pitchFamily="2" charset="-122"/>
                <a:cs typeface="Times New Roman" panose="02020603050405020304" pitchFamily="18" charset="0"/>
              </a:rPr>
              <a:t>();}</a:t>
            </a:r>
            <a:endParaRPr lang="zh-CN" altLang="zh-CN" b="1" kern="100" dirty="0">
              <a:latin typeface="+mn-lt"/>
            </a:endParaRPr>
          </a:p>
          <a:p>
            <a:pPr indent="540385" algn="just">
              <a:spcAft>
                <a:spcPts val="0"/>
              </a:spcAft>
            </a:pPr>
            <a:r>
              <a:rPr lang="en-US" altLang="zh-CN" b="1" kern="100" dirty="0" err="1">
                <a:solidFill>
                  <a:srgbClr val="0000CC"/>
                </a:solidFill>
                <a:latin typeface="+mn-lt"/>
                <a:ea typeface="华文中宋" panose="02010600040101010101" pitchFamily="2" charset="-122"/>
                <a:cs typeface="Times New Roman" panose="02020603050405020304" pitchFamily="18" charset="0"/>
              </a:rPr>
              <a:t>Tdate</a:t>
            </a:r>
            <a:r>
              <a:rPr lang="en-US" altLang="zh-CN" b="1" kern="100" dirty="0">
                <a:solidFill>
                  <a:srgbClr val="0000CC"/>
                </a:solidFill>
                <a:latin typeface="+mn-lt"/>
                <a:ea typeface="华文中宋" panose="02010600040101010101" pitchFamily="2" charset="-122"/>
                <a:cs typeface="Times New Roman" panose="02020603050405020304" pitchFamily="18" charset="0"/>
              </a:rPr>
              <a:t>::</a:t>
            </a:r>
            <a:r>
              <a:rPr lang="en-US" altLang="zh-CN" b="1" kern="100" dirty="0" err="1">
                <a:solidFill>
                  <a:srgbClr val="0000CC"/>
                </a:solidFill>
                <a:latin typeface="+mn-lt"/>
                <a:ea typeface="华文中宋" panose="02010600040101010101" pitchFamily="2" charset="-122"/>
                <a:cs typeface="Times New Roman" panose="02020603050405020304" pitchFamily="18" charset="0"/>
              </a:rPr>
              <a:t>Tdate</a:t>
            </a:r>
            <a:r>
              <a:rPr lang="en-US" altLang="zh-CN" b="1" kern="100" dirty="0">
                <a:solidFill>
                  <a:srgbClr val="0000CC"/>
                </a:solidFill>
                <a:latin typeface="+mn-lt"/>
                <a:ea typeface="华文中宋" panose="02010600040101010101" pitchFamily="2" charset="-122"/>
                <a:cs typeface="Times New Roman" panose="02020603050405020304" pitchFamily="18" charset="0"/>
              </a:rPr>
              <a:t>(</a:t>
            </a:r>
            <a:r>
              <a:rPr lang="en-US" altLang="zh-CN" b="1" kern="100" dirty="0" err="1">
                <a:solidFill>
                  <a:srgbClr val="0000CC"/>
                </a:solidFill>
                <a:latin typeface="+mn-lt"/>
                <a:ea typeface="华文中宋" panose="02010600040101010101" pitchFamily="2" charset="-122"/>
                <a:cs typeface="Times New Roman" panose="02020603050405020304" pitchFamily="18" charset="0"/>
              </a:rPr>
              <a:t>int</a:t>
            </a:r>
            <a:r>
              <a:rPr lang="en-US" altLang="zh-CN" b="1" kern="100" dirty="0">
                <a:solidFill>
                  <a:srgbClr val="0000CC"/>
                </a:solidFill>
                <a:latin typeface="+mn-lt"/>
                <a:ea typeface="华文中宋" panose="02010600040101010101" pitchFamily="2" charset="-122"/>
                <a:cs typeface="Times New Roman" panose="02020603050405020304" pitchFamily="18" charset="0"/>
              </a:rPr>
              <a:t> d) {</a:t>
            </a:r>
            <a:endParaRPr lang="zh-CN" altLang="zh-CN" b="1" kern="100" dirty="0">
              <a:solidFill>
                <a:srgbClr val="0000CC"/>
              </a:solidFill>
              <a:latin typeface="+mn-lt"/>
            </a:endParaRPr>
          </a:p>
          <a:p>
            <a:pPr indent="540385" algn="just">
              <a:spcAft>
                <a:spcPts val="0"/>
              </a:spcAft>
            </a:pPr>
            <a:r>
              <a:rPr lang="en-US" altLang="zh-CN" b="1" kern="100" dirty="0">
                <a:solidFill>
                  <a:srgbClr val="0000CC"/>
                </a:solidFill>
                <a:latin typeface="+mn-lt"/>
                <a:ea typeface="华文中宋" panose="02010600040101010101" pitchFamily="2" charset="-122"/>
                <a:cs typeface="Times New Roman" panose="02020603050405020304" pitchFamily="18" charset="0"/>
              </a:rPr>
              <a:t>	day = d;</a:t>
            </a:r>
            <a:endParaRPr lang="zh-CN" altLang="zh-CN" b="1" kern="100" dirty="0">
              <a:solidFill>
                <a:srgbClr val="0000CC"/>
              </a:solidFill>
              <a:latin typeface="+mn-lt"/>
            </a:endParaRPr>
          </a:p>
          <a:p>
            <a:pPr indent="540385" algn="just">
              <a:spcAft>
                <a:spcPts val="0"/>
              </a:spcAft>
            </a:pPr>
            <a:r>
              <a:rPr lang="en-US" altLang="zh-CN" b="1" kern="100" dirty="0">
                <a:solidFill>
                  <a:srgbClr val="0000CC"/>
                </a:solidFill>
                <a:latin typeface="+mn-lt"/>
                <a:ea typeface="华文中宋" panose="02010600040101010101" pitchFamily="2" charset="-122"/>
                <a:cs typeface="Times New Roman" panose="02020603050405020304" pitchFamily="18" charset="0"/>
              </a:rPr>
              <a:t>	display();</a:t>
            </a:r>
            <a:endParaRPr lang="zh-CN" altLang="zh-CN" b="1" kern="100" dirty="0">
              <a:solidFill>
                <a:srgbClr val="0000CC"/>
              </a:solidFill>
              <a:latin typeface="+mn-lt"/>
            </a:endParaRPr>
          </a:p>
          <a:p>
            <a:pPr indent="540385" algn="just">
              <a:spcAft>
                <a:spcPts val="0"/>
              </a:spcAft>
            </a:pPr>
            <a:r>
              <a:rPr lang="en-US" altLang="zh-CN" b="1" kern="100" dirty="0">
                <a:solidFill>
                  <a:srgbClr val="0000CC"/>
                </a:solidFill>
                <a:latin typeface="+mn-lt"/>
                <a:ea typeface="华文中宋" panose="02010600040101010101" pitchFamily="2" charset="-122"/>
                <a:cs typeface="Times New Roman" panose="02020603050405020304" pitchFamily="18" charset="0"/>
              </a:rPr>
              <a:t>}</a:t>
            </a:r>
            <a:endParaRPr lang="zh-CN" altLang="zh-CN" b="1" kern="100" dirty="0">
              <a:solidFill>
                <a:srgbClr val="0000CC"/>
              </a:solidFill>
              <a:latin typeface="+mn-lt"/>
            </a:endParaRPr>
          </a:p>
          <a:p>
            <a:pPr indent="540385" algn="just">
              <a:spcAft>
                <a:spcPts val="0"/>
              </a:spcAft>
            </a:pPr>
            <a:r>
              <a:rPr lang="en-US" altLang="zh-CN" b="1" kern="100" dirty="0" err="1">
                <a:latin typeface="+mn-lt"/>
                <a:ea typeface="华文中宋" panose="02010600040101010101" pitchFamily="2" charset="-122"/>
                <a:cs typeface="Times New Roman" panose="02020603050405020304" pitchFamily="18" charset="0"/>
              </a:rPr>
              <a:t>Tdate</a:t>
            </a:r>
            <a:r>
              <a:rPr lang="en-US" altLang="zh-CN" b="1" kern="100" dirty="0">
                <a:latin typeface="+mn-lt"/>
                <a:ea typeface="华文中宋" panose="02010600040101010101" pitchFamily="2" charset="-122"/>
                <a:cs typeface="Times New Roman" panose="02020603050405020304" pitchFamily="18" charset="0"/>
              </a:rPr>
              <a:t>::</a:t>
            </a:r>
            <a:r>
              <a:rPr lang="en-US" altLang="zh-CN" b="1" kern="100" dirty="0" err="1">
                <a:latin typeface="+mn-lt"/>
                <a:ea typeface="华文中宋" panose="02010600040101010101" pitchFamily="2" charset="-122"/>
                <a:cs typeface="Times New Roman" panose="02020603050405020304" pitchFamily="18" charset="0"/>
              </a:rPr>
              <a:t>Tdate</a:t>
            </a:r>
            <a:r>
              <a:rPr lang="en-US" altLang="zh-CN" b="1" kern="100" dirty="0">
                <a:latin typeface="+mn-lt"/>
                <a:ea typeface="华文中宋" panose="02010600040101010101" pitchFamily="2" charset="-122"/>
                <a:cs typeface="Times New Roman" panose="02020603050405020304" pitchFamily="18" charset="0"/>
              </a:rPr>
              <a:t>(</a:t>
            </a:r>
            <a:r>
              <a:rPr lang="en-US" altLang="zh-CN" b="1" kern="100" dirty="0" err="1">
                <a:latin typeface="+mn-lt"/>
                <a:ea typeface="华文中宋" panose="02010600040101010101" pitchFamily="2" charset="-122"/>
                <a:cs typeface="Times New Roman" panose="02020603050405020304" pitchFamily="18" charset="0"/>
              </a:rPr>
              <a:t>int</a:t>
            </a:r>
            <a:r>
              <a:rPr lang="en-US" altLang="zh-CN" b="1" kern="100" dirty="0">
                <a:latin typeface="+mn-lt"/>
                <a:ea typeface="华文中宋" panose="02010600040101010101" pitchFamily="2" charset="-122"/>
                <a:cs typeface="Times New Roman" panose="02020603050405020304" pitchFamily="18" charset="0"/>
              </a:rPr>
              <a:t> m, </a:t>
            </a:r>
            <a:r>
              <a:rPr lang="en-US" altLang="zh-CN" b="1" kern="100" dirty="0" err="1">
                <a:latin typeface="+mn-lt"/>
                <a:ea typeface="华文中宋" panose="02010600040101010101" pitchFamily="2" charset="-122"/>
                <a:cs typeface="Times New Roman" panose="02020603050405020304" pitchFamily="18" charset="0"/>
              </a:rPr>
              <a:t>int</a:t>
            </a:r>
            <a:r>
              <a:rPr lang="en-US" altLang="zh-CN" b="1" kern="100" dirty="0">
                <a:latin typeface="+mn-lt"/>
                <a:ea typeface="华文中宋" panose="02010600040101010101" pitchFamily="2" charset="-122"/>
                <a:cs typeface="Times New Roman" panose="02020603050405020304" pitchFamily="18" charset="0"/>
              </a:rPr>
              <a:t> d) {</a:t>
            </a:r>
            <a:endParaRPr lang="zh-CN" altLang="zh-CN" b="1" kern="100" dirty="0">
              <a:latin typeface="+mn-lt"/>
            </a:endParaRPr>
          </a:p>
          <a:p>
            <a:pPr indent="540385" algn="just">
              <a:spcAft>
                <a:spcPts val="0"/>
              </a:spcAft>
            </a:pPr>
            <a:r>
              <a:rPr lang="en-US" altLang="zh-CN" b="1" kern="100" dirty="0">
                <a:latin typeface="+mn-lt"/>
                <a:ea typeface="华文中宋" panose="02010600040101010101" pitchFamily="2" charset="-122"/>
                <a:cs typeface="Times New Roman" panose="02020603050405020304" pitchFamily="18" charset="0"/>
              </a:rPr>
              <a:t>	month = m; day = d; </a:t>
            </a:r>
            <a:endParaRPr lang="zh-CN" altLang="zh-CN" b="1" kern="100" dirty="0">
              <a:latin typeface="+mn-lt"/>
            </a:endParaRPr>
          </a:p>
          <a:p>
            <a:pPr indent="540385" algn="just">
              <a:spcAft>
                <a:spcPts val="0"/>
              </a:spcAft>
            </a:pPr>
            <a:r>
              <a:rPr lang="en-US" altLang="zh-CN" b="1" kern="100" dirty="0">
                <a:latin typeface="+mn-lt"/>
                <a:ea typeface="华文中宋" panose="02010600040101010101" pitchFamily="2" charset="-122"/>
                <a:cs typeface="Times New Roman" panose="02020603050405020304" pitchFamily="18" charset="0"/>
              </a:rPr>
              <a:t>	display();</a:t>
            </a:r>
            <a:endParaRPr lang="zh-CN" altLang="zh-CN" b="1" kern="100" dirty="0">
              <a:latin typeface="+mn-lt"/>
            </a:endParaRPr>
          </a:p>
          <a:p>
            <a:pPr indent="540385" algn="just">
              <a:spcAft>
                <a:spcPts val="0"/>
              </a:spcAft>
            </a:pPr>
            <a:r>
              <a:rPr lang="en-US" altLang="zh-CN" b="1" kern="100" dirty="0">
                <a:latin typeface="+mn-lt"/>
                <a:ea typeface="华文中宋" panose="02010600040101010101" pitchFamily="2" charset="-122"/>
                <a:cs typeface="Times New Roman" panose="02020603050405020304" pitchFamily="18" charset="0"/>
              </a:rPr>
              <a:t>}</a:t>
            </a:r>
            <a:endParaRPr lang="zh-CN" altLang="zh-CN" b="1" kern="100" dirty="0">
              <a:latin typeface="+mn-lt"/>
            </a:endParaRPr>
          </a:p>
          <a:p>
            <a:pPr indent="540385" algn="just">
              <a:spcAft>
                <a:spcPts val="0"/>
              </a:spcAft>
            </a:pPr>
            <a:r>
              <a:rPr lang="en-US" altLang="zh-CN" b="1" kern="100" dirty="0" err="1">
                <a:solidFill>
                  <a:srgbClr val="0000CC"/>
                </a:solidFill>
                <a:latin typeface="+mn-lt"/>
                <a:ea typeface="华文中宋" panose="02010600040101010101" pitchFamily="2" charset="-122"/>
                <a:cs typeface="Times New Roman" panose="02020603050405020304" pitchFamily="18" charset="0"/>
              </a:rPr>
              <a:t>Tdate</a:t>
            </a:r>
            <a:r>
              <a:rPr lang="en-US" altLang="zh-CN" b="1" kern="100" dirty="0">
                <a:solidFill>
                  <a:srgbClr val="0000CC"/>
                </a:solidFill>
                <a:latin typeface="+mn-lt"/>
                <a:ea typeface="华文中宋" panose="02010600040101010101" pitchFamily="2" charset="-122"/>
                <a:cs typeface="Times New Roman" panose="02020603050405020304" pitchFamily="18" charset="0"/>
              </a:rPr>
              <a:t>::</a:t>
            </a:r>
            <a:r>
              <a:rPr lang="en-US" altLang="zh-CN" b="1" kern="100" dirty="0" err="1">
                <a:solidFill>
                  <a:srgbClr val="0000CC"/>
                </a:solidFill>
                <a:latin typeface="+mn-lt"/>
                <a:ea typeface="华文中宋" panose="02010600040101010101" pitchFamily="2" charset="-122"/>
                <a:cs typeface="Times New Roman" panose="02020603050405020304" pitchFamily="18" charset="0"/>
              </a:rPr>
              <a:t>Tdate</a:t>
            </a:r>
            <a:r>
              <a:rPr lang="en-US" altLang="zh-CN" b="1" kern="100" dirty="0">
                <a:solidFill>
                  <a:srgbClr val="0000CC"/>
                </a:solidFill>
                <a:latin typeface="+mn-lt"/>
                <a:ea typeface="华文中宋" panose="02010600040101010101" pitchFamily="2" charset="-122"/>
                <a:cs typeface="Times New Roman" panose="02020603050405020304" pitchFamily="18" charset="0"/>
              </a:rPr>
              <a:t>(</a:t>
            </a:r>
            <a:r>
              <a:rPr lang="en-US" altLang="zh-CN" b="1" kern="100" dirty="0" err="1">
                <a:solidFill>
                  <a:srgbClr val="0000CC"/>
                </a:solidFill>
                <a:latin typeface="+mn-lt"/>
                <a:ea typeface="华文中宋" panose="02010600040101010101" pitchFamily="2" charset="-122"/>
                <a:cs typeface="Times New Roman" panose="02020603050405020304" pitchFamily="18" charset="0"/>
              </a:rPr>
              <a:t>int</a:t>
            </a:r>
            <a:r>
              <a:rPr lang="en-US" altLang="zh-CN" b="1" kern="100" dirty="0">
                <a:solidFill>
                  <a:srgbClr val="0000CC"/>
                </a:solidFill>
                <a:latin typeface="+mn-lt"/>
                <a:ea typeface="华文中宋" panose="02010600040101010101" pitchFamily="2" charset="-122"/>
                <a:cs typeface="Times New Roman" panose="02020603050405020304" pitchFamily="18" charset="0"/>
              </a:rPr>
              <a:t> m, </a:t>
            </a:r>
            <a:r>
              <a:rPr lang="en-US" altLang="zh-CN" b="1" kern="100" dirty="0" err="1">
                <a:solidFill>
                  <a:srgbClr val="0000CC"/>
                </a:solidFill>
                <a:latin typeface="+mn-lt"/>
                <a:ea typeface="华文中宋" panose="02010600040101010101" pitchFamily="2" charset="-122"/>
                <a:cs typeface="Times New Roman" panose="02020603050405020304" pitchFamily="18" charset="0"/>
              </a:rPr>
              <a:t>int</a:t>
            </a:r>
            <a:r>
              <a:rPr lang="en-US" altLang="zh-CN" b="1" kern="100" dirty="0">
                <a:solidFill>
                  <a:srgbClr val="0000CC"/>
                </a:solidFill>
                <a:latin typeface="+mn-lt"/>
                <a:ea typeface="华文中宋" panose="02010600040101010101" pitchFamily="2" charset="-122"/>
                <a:cs typeface="Times New Roman" panose="02020603050405020304" pitchFamily="18" charset="0"/>
              </a:rPr>
              <a:t> d, </a:t>
            </a:r>
            <a:r>
              <a:rPr lang="en-US" altLang="zh-CN" b="1" kern="100" dirty="0" err="1">
                <a:solidFill>
                  <a:srgbClr val="0000CC"/>
                </a:solidFill>
                <a:latin typeface="+mn-lt"/>
                <a:ea typeface="华文中宋" panose="02010600040101010101" pitchFamily="2" charset="-122"/>
                <a:cs typeface="Times New Roman" panose="02020603050405020304" pitchFamily="18" charset="0"/>
              </a:rPr>
              <a:t>int</a:t>
            </a:r>
            <a:r>
              <a:rPr lang="en-US" altLang="zh-CN" b="1" kern="100" dirty="0">
                <a:solidFill>
                  <a:srgbClr val="0000CC"/>
                </a:solidFill>
                <a:latin typeface="+mn-lt"/>
                <a:ea typeface="华文中宋" panose="02010600040101010101" pitchFamily="2" charset="-122"/>
                <a:cs typeface="Times New Roman" panose="02020603050405020304" pitchFamily="18" charset="0"/>
              </a:rPr>
              <a:t> y) {</a:t>
            </a:r>
            <a:endParaRPr lang="zh-CN" altLang="zh-CN" b="1" kern="100" dirty="0">
              <a:solidFill>
                <a:srgbClr val="0000CC"/>
              </a:solidFill>
              <a:latin typeface="+mn-lt"/>
            </a:endParaRPr>
          </a:p>
          <a:p>
            <a:pPr indent="540385" algn="just">
              <a:spcAft>
                <a:spcPts val="0"/>
              </a:spcAft>
            </a:pPr>
            <a:r>
              <a:rPr lang="en-US" altLang="zh-CN" b="1" kern="100" dirty="0">
                <a:solidFill>
                  <a:srgbClr val="0000CC"/>
                </a:solidFill>
                <a:latin typeface="+mn-lt"/>
                <a:ea typeface="华文中宋" panose="02010600040101010101" pitchFamily="2" charset="-122"/>
                <a:cs typeface="Times New Roman" panose="02020603050405020304" pitchFamily="18" charset="0"/>
              </a:rPr>
              <a:t>	month = m; day = d; year = y;</a:t>
            </a:r>
            <a:endParaRPr lang="zh-CN" altLang="zh-CN" b="1" kern="100" dirty="0">
              <a:solidFill>
                <a:srgbClr val="0000CC"/>
              </a:solidFill>
              <a:latin typeface="+mn-lt"/>
            </a:endParaRPr>
          </a:p>
          <a:p>
            <a:pPr indent="540385" algn="just">
              <a:spcAft>
                <a:spcPts val="0"/>
              </a:spcAft>
            </a:pPr>
            <a:r>
              <a:rPr lang="en-US" altLang="zh-CN" b="1" kern="100" dirty="0">
                <a:solidFill>
                  <a:srgbClr val="0000CC"/>
                </a:solidFill>
                <a:latin typeface="+mn-lt"/>
                <a:ea typeface="华文中宋" panose="02010600040101010101" pitchFamily="2" charset="-122"/>
                <a:cs typeface="Times New Roman" panose="02020603050405020304" pitchFamily="18" charset="0"/>
              </a:rPr>
              <a:t>	display();</a:t>
            </a:r>
            <a:endParaRPr lang="zh-CN" altLang="zh-CN" b="1" kern="100" dirty="0">
              <a:solidFill>
                <a:srgbClr val="0000CC"/>
              </a:solidFill>
              <a:latin typeface="+mn-lt"/>
            </a:endParaRPr>
          </a:p>
          <a:p>
            <a:pPr indent="540385" algn="just">
              <a:spcAft>
                <a:spcPts val="0"/>
              </a:spcAft>
            </a:pPr>
            <a:r>
              <a:rPr lang="en-US" altLang="zh-CN" b="1" kern="100" dirty="0">
                <a:solidFill>
                  <a:srgbClr val="0000CC"/>
                </a:solidFill>
                <a:latin typeface="+mn-lt"/>
                <a:ea typeface="华文中宋" panose="02010600040101010101" pitchFamily="2" charset="-122"/>
                <a:cs typeface="Times New Roman" panose="02020603050405020304" pitchFamily="18" charset="0"/>
              </a:rPr>
              <a:t>}</a:t>
            </a:r>
            <a:endParaRPr lang="zh-CN" altLang="zh-CN" b="1" kern="100" dirty="0">
              <a:solidFill>
                <a:srgbClr val="0000CC"/>
              </a:solidFill>
              <a:latin typeface="+mn-lt"/>
            </a:endParaRPr>
          </a:p>
          <a:p>
            <a:pPr indent="540385" algn="just">
              <a:spcAft>
                <a:spcPts val="0"/>
              </a:spcAft>
            </a:pPr>
            <a:r>
              <a:rPr lang="en-US" altLang="zh-CN" b="1" kern="100" dirty="0">
                <a:latin typeface="+mn-lt"/>
                <a:ea typeface="华文中宋" panose="02010600040101010101" pitchFamily="2" charset="-122"/>
                <a:cs typeface="Times New Roman" panose="02020603050405020304" pitchFamily="18" charset="0"/>
              </a:rPr>
              <a:t>void main() {</a:t>
            </a:r>
            <a:endParaRPr lang="zh-CN" altLang="zh-CN" b="1" kern="100" dirty="0">
              <a:latin typeface="+mn-lt"/>
            </a:endParaRPr>
          </a:p>
          <a:p>
            <a:pPr indent="540385" algn="just">
              <a:spcAft>
                <a:spcPts val="0"/>
              </a:spcAft>
            </a:pPr>
            <a:r>
              <a:rPr lang="en-US" altLang="zh-CN" b="1" kern="100" dirty="0">
                <a:latin typeface="+mn-lt"/>
                <a:ea typeface="华文中宋" panose="02010600040101010101" pitchFamily="2" charset="-122"/>
                <a:cs typeface="Times New Roman" panose="02020603050405020304" pitchFamily="18" charset="0"/>
              </a:rPr>
              <a:t>	</a:t>
            </a:r>
            <a:r>
              <a:rPr lang="en-US" altLang="zh-CN" b="1" kern="100" dirty="0" err="1">
                <a:latin typeface="+mn-lt"/>
                <a:ea typeface="华文中宋" panose="02010600040101010101" pitchFamily="2" charset="-122"/>
                <a:cs typeface="Times New Roman" panose="02020603050405020304" pitchFamily="18" charset="0"/>
              </a:rPr>
              <a:t>Tdate</a:t>
            </a:r>
            <a:r>
              <a:rPr lang="en-US" altLang="zh-CN" b="1" kern="100" dirty="0">
                <a:latin typeface="+mn-lt"/>
                <a:ea typeface="华文中宋" panose="02010600040101010101" pitchFamily="2" charset="-122"/>
                <a:cs typeface="Times New Roman" panose="02020603050405020304" pitchFamily="18" charset="0"/>
              </a:rPr>
              <a:t> </a:t>
            </a:r>
            <a:r>
              <a:rPr lang="en-US" altLang="zh-CN" b="1" kern="100" dirty="0" err="1">
                <a:latin typeface="+mn-lt"/>
                <a:ea typeface="华文中宋" panose="02010600040101010101" pitchFamily="2" charset="-122"/>
                <a:cs typeface="Times New Roman" panose="02020603050405020304" pitchFamily="18" charset="0"/>
              </a:rPr>
              <a:t>oneday</a:t>
            </a:r>
            <a:r>
              <a:rPr lang="en-US" altLang="zh-CN" b="1" kern="100" dirty="0">
                <a:latin typeface="+mn-lt"/>
                <a:ea typeface="华文中宋" panose="02010600040101010101" pitchFamily="2" charset="-122"/>
                <a:cs typeface="Times New Roman" panose="02020603050405020304" pitchFamily="18" charset="0"/>
              </a:rPr>
              <a:t>;			</a:t>
            </a:r>
            <a:r>
              <a:rPr lang="en-US" altLang="zh-CN" b="1" kern="100" dirty="0" smtClean="0">
                <a:latin typeface="+mn-lt"/>
                <a:ea typeface="华文中宋" panose="02010600040101010101" pitchFamily="2" charset="-122"/>
                <a:cs typeface="Times New Roman" panose="02020603050405020304" pitchFamily="18" charset="0"/>
              </a:rPr>
              <a:t>//</a:t>
            </a:r>
            <a:r>
              <a:rPr lang="en-US" altLang="zh-CN" b="1" kern="100" dirty="0">
                <a:latin typeface="+mn-lt"/>
                <a:ea typeface="华文中宋" panose="02010600040101010101" pitchFamily="2" charset="-122"/>
                <a:cs typeface="Times New Roman" panose="02020603050405020304" pitchFamily="18" charset="0"/>
              </a:rPr>
              <a:t>L1</a:t>
            </a:r>
            <a:endParaRPr lang="zh-CN" altLang="zh-CN" b="1" kern="100" dirty="0">
              <a:latin typeface="+mn-lt"/>
            </a:endParaRPr>
          </a:p>
          <a:p>
            <a:pPr indent="540385" algn="just">
              <a:spcAft>
                <a:spcPts val="0"/>
              </a:spcAft>
            </a:pPr>
            <a:r>
              <a:rPr lang="en-US" altLang="zh-CN" b="1" kern="100" dirty="0">
                <a:latin typeface="+mn-lt"/>
                <a:ea typeface="华文中宋" panose="02010600040101010101" pitchFamily="2" charset="-122"/>
                <a:cs typeface="Times New Roman" panose="02020603050405020304" pitchFamily="18" charset="0"/>
              </a:rPr>
              <a:t>	</a:t>
            </a:r>
            <a:r>
              <a:rPr lang="en-US" altLang="zh-CN" b="1" kern="100" dirty="0" err="1">
                <a:solidFill>
                  <a:srgbClr val="FF0000"/>
                </a:solidFill>
                <a:latin typeface="+mn-lt"/>
                <a:ea typeface="华文中宋" panose="02010600040101010101" pitchFamily="2" charset="-122"/>
                <a:cs typeface="Times New Roman" panose="02020603050405020304" pitchFamily="18" charset="0"/>
              </a:rPr>
              <a:t>Tdate</a:t>
            </a:r>
            <a:r>
              <a:rPr lang="en-US" altLang="zh-CN" b="1" kern="100" dirty="0">
                <a:solidFill>
                  <a:srgbClr val="FF0000"/>
                </a:solidFill>
                <a:latin typeface="+mn-lt"/>
                <a:ea typeface="华文中宋" panose="02010600040101010101" pitchFamily="2" charset="-122"/>
                <a:cs typeface="Times New Roman" panose="02020603050405020304" pitchFamily="18" charset="0"/>
              </a:rPr>
              <a:t> </a:t>
            </a:r>
            <a:r>
              <a:rPr lang="en-US" altLang="zh-CN" b="1" kern="100" dirty="0" err="1">
                <a:solidFill>
                  <a:srgbClr val="FF0000"/>
                </a:solidFill>
                <a:latin typeface="+mn-lt"/>
                <a:ea typeface="华文中宋" panose="02010600040101010101" pitchFamily="2" charset="-122"/>
                <a:cs typeface="Times New Roman" panose="02020603050405020304" pitchFamily="18" charset="0"/>
              </a:rPr>
              <a:t>aday</a:t>
            </a:r>
            <a:r>
              <a:rPr lang="en-US" altLang="zh-CN" b="1" kern="100" dirty="0">
                <a:solidFill>
                  <a:srgbClr val="FF0000"/>
                </a:solidFill>
                <a:latin typeface="+mn-lt"/>
                <a:ea typeface="华文中宋" panose="02010600040101010101" pitchFamily="2" charset="-122"/>
                <a:cs typeface="Times New Roman" panose="02020603050405020304" pitchFamily="18" charset="0"/>
              </a:rPr>
              <a:t>();</a:t>
            </a:r>
            <a:r>
              <a:rPr lang="en-US" altLang="zh-CN" b="1" kern="100" dirty="0">
                <a:latin typeface="+mn-lt"/>
                <a:ea typeface="华文中宋" panose="02010600040101010101" pitchFamily="2" charset="-122"/>
                <a:cs typeface="Times New Roman" panose="02020603050405020304" pitchFamily="18" charset="0"/>
              </a:rPr>
              <a:t>			</a:t>
            </a:r>
            <a:r>
              <a:rPr lang="en-US" altLang="zh-CN" b="1" kern="100" dirty="0" smtClean="0">
                <a:latin typeface="+mn-lt"/>
                <a:ea typeface="华文中宋" panose="02010600040101010101" pitchFamily="2" charset="-122"/>
                <a:cs typeface="Times New Roman" panose="02020603050405020304" pitchFamily="18" charset="0"/>
              </a:rPr>
              <a:t>//</a:t>
            </a:r>
            <a:r>
              <a:rPr lang="en-US" altLang="zh-CN" b="1" kern="100" dirty="0">
                <a:latin typeface="+mn-lt"/>
                <a:ea typeface="华文中宋" panose="02010600040101010101" pitchFamily="2" charset="-122"/>
                <a:cs typeface="Times New Roman" panose="02020603050405020304" pitchFamily="18" charset="0"/>
              </a:rPr>
              <a:t>L2</a:t>
            </a:r>
            <a:r>
              <a:rPr lang="zh-CN" altLang="zh-CN" b="1" kern="100" dirty="0">
                <a:latin typeface="+mn-lt"/>
                <a:ea typeface="华文中宋" panose="02010600040101010101" pitchFamily="2" charset="-122"/>
              </a:rPr>
              <a:t>，可以吗？</a:t>
            </a:r>
            <a:endParaRPr lang="zh-CN" altLang="zh-CN" b="1" kern="100" dirty="0">
              <a:latin typeface="+mn-lt"/>
            </a:endParaRPr>
          </a:p>
          <a:p>
            <a:pPr indent="540385" algn="just">
              <a:spcAft>
                <a:spcPts val="0"/>
              </a:spcAft>
            </a:pPr>
            <a:r>
              <a:rPr lang="en-US" altLang="zh-CN" b="1" kern="100" dirty="0">
                <a:latin typeface="+mn-lt"/>
                <a:ea typeface="华文中宋" panose="02010600040101010101" pitchFamily="2" charset="-122"/>
                <a:cs typeface="Times New Roman" panose="02020603050405020304" pitchFamily="18" charset="0"/>
              </a:rPr>
              <a:t>	</a:t>
            </a:r>
            <a:r>
              <a:rPr lang="en-US" altLang="zh-CN" b="1" kern="100" dirty="0" err="1">
                <a:latin typeface="+mn-lt"/>
                <a:ea typeface="华文中宋" panose="02010600040101010101" pitchFamily="2" charset="-122"/>
                <a:cs typeface="Times New Roman" panose="02020603050405020304" pitchFamily="18" charset="0"/>
              </a:rPr>
              <a:t>Tdate</a:t>
            </a:r>
            <a:r>
              <a:rPr lang="en-US" altLang="zh-CN" b="1" kern="100" dirty="0">
                <a:latin typeface="+mn-lt"/>
                <a:ea typeface="华文中宋" panose="02010600040101010101" pitchFamily="2" charset="-122"/>
                <a:cs typeface="Times New Roman" panose="02020603050405020304" pitchFamily="18" charset="0"/>
              </a:rPr>
              <a:t> bday1(10);			//L3</a:t>
            </a:r>
            <a:endParaRPr lang="zh-CN" altLang="zh-CN" b="1" kern="100" dirty="0">
              <a:latin typeface="+mn-lt"/>
            </a:endParaRPr>
          </a:p>
          <a:p>
            <a:pPr indent="540385" algn="just">
              <a:spcAft>
                <a:spcPts val="0"/>
              </a:spcAft>
            </a:pPr>
            <a:r>
              <a:rPr lang="en-US" altLang="zh-CN" b="1" kern="100" dirty="0">
                <a:latin typeface="+mn-lt"/>
                <a:ea typeface="华文中宋" panose="02010600040101010101" pitchFamily="2" charset="-122"/>
                <a:cs typeface="Times New Roman" panose="02020603050405020304" pitchFamily="18" charset="0"/>
              </a:rPr>
              <a:t>	</a:t>
            </a:r>
            <a:r>
              <a:rPr lang="en-US" altLang="zh-CN" b="1" kern="100" dirty="0" err="1">
                <a:solidFill>
                  <a:srgbClr val="FF0000"/>
                </a:solidFill>
                <a:latin typeface="+mn-lt"/>
                <a:ea typeface="华文中宋" panose="02010600040101010101" pitchFamily="2" charset="-122"/>
                <a:cs typeface="Times New Roman" panose="02020603050405020304" pitchFamily="18" charset="0"/>
              </a:rPr>
              <a:t>Tdate</a:t>
            </a:r>
            <a:r>
              <a:rPr lang="en-US" altLang="zh-CN" b="1" kern="100" dirty="0">
                <a:solidFill>
                  <a:srgbClr val="FF0000"/>
                </a:solidFill>
                <a:latin typeface="+mn-lt"/>
                <a:ea typeface="华文中宋" panose="02010600040101010101" pitchFamily="2" charset="-122"/>
                <a:cs typeface="Times New Roman" panose="02020603050405020304" pitchFamily="18" charset="0"/>
              </a:rPr>
              <a:t> bday2 = 10;</a:t>
            </a:r>
            <a:r>
              <a:rPr lang="en-US" altLang="zh-CN" b="1" kern="100" dirty="0">
                <a:latin typeface="+mn-lt"/>
                <a:ea typeface="华文中宋" panose="02010600040101010101" pitchFamily="2" charset="-122"/>
                <a:cs typeface="Times New Roman" panose="02020603050405020304" pitchFamily="18" charset="0"/>
              </a:rPr>
              <a:t>		</a:t>
            </a:r>
            <a:r>
              <a:rPr lang="en-US" altLang="zh-CN" b="1" kern="100" dirty="0" smtClean="0">
                <a:latin typeface="+mn-lt"/>
                <a:ea typeface="华文中宋" panose="02010600040101010101" pitchFamily="2" charset="-122"/>
                <a:cs typeface="Times New Roman" panose="02020603050405020304" pitchFamily="18" charset="0"/>
              </a:rPr>
              <a:t>//</a:t>
            </a:r>
            <a:r>
              <a:rPr lang="en-US" altLang="zh-CN" b="1" kern="100" dirty="0">
                <a:latin typeface="+mn-lt"/>
                <a:ea typeface="华文中宋" panose="02010600040101010101" pitchFamily="2" charset="-122"/>
                <a:cs typeface="Times New Roman" panose="02020603050405020304" pitchFamily="18" charset="0"/>
              </a:rPr>
              <a:t>L4</a:t>
            </a:r>
            <a:endParaRPr lang="zh-CN" altLang="zh-CN" b="1" kern="100" dirty="0">
              <a:latin typeface="+mn-lt"/>
            </a:endParaRPr>
          </a:p>
          <a:p>
            <a:pPr indent="540385" algn="just">
              <a:spcAft>
                <a:spcPts val="0"/>
              </a:spcAft>
            </a:pPr>
            <a:r>
              <a:rPr lang="en-US" altLang="zh-CN" b="1" kern="100" dirty="0">
                <a:latin typeface="+mn-lt"/>
                <a:ea typeface="华文中宋" panose="02010600040101010101" pitchFamily="2" charset="-122"/>
                <a:cs typeface="Times New Roman" panose="02020603050405020304" pitchFamily="18" charset="0"/>
              </a:rPr>
              <a:t>	</a:t>
            </a:r>
            <a:r>
              <a:rPr lang="en-US" altLang="zh-CN" b="1" kern="100" dirty="0" err="1">
                <a:latin typeface="+mn-lt"/>
                <a:ea typeface="华文中宋" panose="02010600040101010101" pitchFamily="2" charset="-122"/>
                <a:cs typeface="Times New Roman" panose="02020603050405020304" pitchFamily="18" charset="0"/>
              </a:rPr>
              <a:t>Tdate</a:t>
            </a:r>
            <a:r>
              <a:rPr lang="en-US" altLang="zh-CN" b="1" kern="100" dirty="0">
                <a:latin typeface="+mn-lt"/>
                <a:ea typeface="华文中宋" panose="02010600040101010101" pitchFamily="2" charset="-122"/>
                <a:cs typeface="Times New Roman" panose="02020603050405020304" pitchFamily="18" charset="0"/>
              </a:rPr>
              <a:t> </a:t>
            </a:r>
            <a:r>
              <a:rPr lang="en-US" altLang="zh-CN" b="1" kern="100" dirty="0" err="1">
                <a:latin typeface="+mn-lt"/>
                <a:ea typeface="华文中宋" panose="02010600040101010101" pitchFamily="2" charset="-122"/>
                <a:cs typeface="Times New Roman" panose="02020603050405020304" pitchFamily="18" charset="0"/>
              </a:rPr>
              <a:t>cday</a:t>
            </a:r>
            <a:r>
              <a:rPr lang="en-US" altLang="zh-CN" b="1" kern="100" dirty="0">
                <a:latin typeface="+mn-lt"/>
                <a:ea typeface="华文中宋" panose="02010600040101010101" pitchFamily="2" charset="-122"/>
                <a:cs typeface="Times New Roman" panose="02020603050405020304" pitchFamily="18" charset="0"/>
              </a:rPr>
              <a:t>(2, 12);		</a:t>
            </a:r>
            <a:r>
              <a:rPr lang="en-US" altLang="zh-CN" b="1" kern="100" dirty="0" smtClean="0">
                <a:latin typeface="+mn-lt"/>
                <a:ea typeface="华文中宋" panose="02010600040101010101" pitchFamily="2" charset="-122"/>
                <a:cs typeface="Times New Roman" panose="02020603050405020304" pitchFamily="18" charset="0"/>
              </a:rPr>
              <a:t>//</a:t>
            </a:r>
            <a:r>
              <a:rPr lang="en-US" altLang="zh-CN" b="1" kern="100" dirty="0">
                <a:latin typeface="+mn-lt"/>
                <a:ea typeface="华文中宋" panose="02010600040101010101" pitchFamily="2" charset="-122"/>
                <a:cs typeface="Times New Roman" panose="02020603050405020304" pitchFamily="18" charset="0"/>
              </a:rPr>
              <a:t>L5</a:t>
            </a:r>
            <a:endParaRPr lang="zh-CN" altLang="zh-CN" b="1" kern="100" dirty="0">
              <a:latin typeface="+mn-lt"/>
            </a:endParaRPr>
          </a:p>
          <a:p>
            <a:pPr indent="540385" algn="just">
              <a:spcAft>
                <a:spcPts val="0"/>
              </a:spcAft>
            </a:pPr>
            <a:r>
              <a:rPr lang="en-US" altLang="zh-CN" b="1" kern="100" dirty="0">
                <a:latin typeface="+mn-lt"/>
                <a:ea typeface="华文中宋" panose="02010600040101010101" pitchFamily="2" charset="-122"/>
                <a:cs typeface="Times New Roman" panose="02020603050405020304" pitchFamily="18" charset="0"/>
              </a:rPr>
              <a:t>	</a:t>
            </a:r>
            <a:r>
              <a:rPr lang="en-US" altLang="zh-CN" b="1" kern="100" dirty="0" err="1">
                <a:latin typeface="+mn-lt"/>
                <a:ea typeface="华文中宋" panose="02010600040101010101" pitchFamily="2" charset="-122"/>
                <a:cs typeface="Times New Roman" panose="02020603050405020304" pitchFamily="18" charset="0"/>
              </a:rPr>
              <a:t>Tdate</a:t>
            </a:r>
            <a:r>
              <a:rPr lang="en-US" altLang="zh-CN" b="1" kern="100" dirty="0">
                <a:latin typeface="+mn-lt"/>
                <a:ea typeface="华文中宋" panose="02010600040101010101" pitchFamily="2" charset="-122"/>
                <a:cs typeface="Times New Roman" panose="02020603050405020304" pitchFamily="18" charset="0"/>
              </a:rPr>
              <a:t> </a:t>
            </a:r>
            <a:r>
              <a:rPr lang="en-US" altLang="zh-CN" b="1" kern="100" dirty="0" err="1">
                <a:latin typeface="+mn-lt"/>
                <a:ea typeface="华文中宋" panose="02010600040101010101" pitchFamily="2" charset="-122"/>
                <a:cs typeface="Times New Roman" panose="02020603050405020304" pitchFamily="18" charset="0"/>
              </a:rPr>
              <a:t>dday</a:t>
            </a:r>
            <a:r>
              <a:rPr lang="en-US" altLang="zh-CN" b="1" kern="100" dirty="0">
                <a:latin typeface="+mn-lt"/>
                <a:ea typeface="华文中宋" panose="02010600040101010101" pitchFamily="2" charset="-122"/>
                <a:cs typeface="Times New Roman" panose="02020603050405020304" pitchFamily="18" charset="0"/>
              </a:rPr>
              <a:t>(1, 2, 1998);		//L6</a:t>
            </a:r>
            <a:endParaRPr lang="zh-CN" altLang="zh-CN" b="1" kern="100" dirty="0">
              <a:latin typeface="+mn-lt"/>
            </a:endParaRPr>
          </a:p>
          <a:p>
            <a:pPr indent="540385" algn="just">
              <a:spcAft>
                <a:spcPts val="0"/>
              </a:spcAft>
            </a:pPr>
            <a:r>
              <a:rPr lang="en-US" altLang="zh-CN" b="1" kern="100" dirty="0">
                <a:latin typeface="+mn-lt"/>
                <a:ea typeface="华文中宋" panose="02010600040101010101" pitchFamily="2" charset="-122"/>
                <a:cs typeface="Times New Roman" panose="02020603050405020304" pitchFamily="18" charset="0"/>
              </a:rPr>
              <a:t>}</a:t>
            </a:r>
            <a:endParaRPr lang="zh-CN" altLang="zh-CN" b="1" kern="100" dirty="0">
              <a:latin typeface="+mn-lt"/>
            </a:endParaRPr>
          </a:p>
        </p:txBody>
      </p:sp>
      <p:sp>
        <p:nvSpPr>
          <p:cNvPr id="5" name="对话气泡: 矩形 4"/>
          <p:cNvSpPr/>
          <p:nvPr/>
        </p:nvSpPr>
        <p:spPr>
          <a:xfrm>
            <a:off x="5796136" y="2819259"/>
            <a:ext cx="3096344" cy="1944216"/>
          </a:xfrm>
          <a:prstGeom prst="wedgeRectCallout">
            <a:avLst>
              <a:gd name="adj1" fmla="val -141548"/>
              <a:gd name="adj2" fmla="val 9908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b="1" dirty="0">
                <a:solidFill>
                  <a:schemeClr val="tx1"/>
                </a:solidFill>
              </a:rPr>
              <a:t>L1</a:t>
            </a:r>
            <a:r>
              <a:rPr lang="zh-CN" altLang="en-US" b="1" dirty="0">
                <a:solidFill>
                  <a:schemeClr val="tx1"/>
                </a:solidFill>
              </a:rPr>
              <a:t>语句不会调用构造函数定义对象，它</a:t>
            </a:r>
            <a:r>
              <a:rPr lang="zh-CN" altLang="en-US" b="1" dirty="0">
                <a:solidFill>
                  <a:srgbClr val="0000CC"/>
                </a:solidFill>
              </a:rPr>
              <a:t>声明了一个返回</a:t>
            </a:r>
            <a:r>
              <a:rPr lang="en-US" altLang="zh-CN" b="1" dirty="0" err="1">
                <a:solidFill>
                  <a:srgbClr val="0000CC"/>
                </a:solidFill>
              </a:rPr>
              <a:t>Tdate</a:t>
            </a:r>
            <a:r>
              <a:rPr lang="zh-CN" altLang="en-US" b="1" dirty="0">
                <a:solidFill>
                  <a:srgbClr val="0000CC"/>
                </a:solidFill>
              </a:rPr>
              <a:t>类型的函数</a:t>
            </a:r>
            <a:r>
              <a:rPr lang="zh-CN" altLang="en-US" b="1" dirty="0">
                <a:solidFill>
                  <a:schemeClr val="tx1"/>
                </a:solidFill>
              </a:rPr>
              <a:t>。</a:t>
            </a:r>
            <a:endParaRPr lang="en-US" altLang="zh-CN" b="1" dirty="0">
              <a:solidFill>
                <a:schemeClr val="tx1"/>
              </a:solidFill>
            </a:endParaRPr>
          </a:p>
          <a:p>
            <a:pPr algn="just"/>
            <a:r>
              <a:rPr lang="en-US" altLang="zh-CN" b="1" kern="100" dirty="0" err="1">
                <a:solidFill>
                  <a:srgbClr val="FF0000"/>
                </a:solidFill>
                <a:latin typeface="Courier New" panose="02070309020205020404" pitchFamily="49" charset="0"/>
                <a:ea typeface="华文中宋" panose="02010600040101010101" pitchFamily="2" charset="-122"/>
                <a:cs typeface="Times New Roman" panose="02020603050405020304" pitchFamily="18" charset="0"/>
              </a:rPr>
              <a:t>Tdate</a:t>
            </a:r>
            <a:r>
              <a:rPr lang="en-US" altLang="zh-CN" b="1" kern="100" dirty="0">
                <a:solidFill>
                  <a:srgbClr val="FF0000"/>
                </a:solidFill>
                <a:latin typeface="Courier New" panose="02070309020205020404" pitchFamily="49" charset="0"/>
                <a:ea typeface="华文中宋" panose="02010600040101010101" pitchFamily="2" charset="-122"/>
                <a:cs typeface="Times New Roman" panose="02020603050405020304" pitchFamily="18" charset="0"/>
              </a:rPr>
              <a:t> bday2 = 10;</a:t>
            </a:r>
          </a:p>
          <a:p>
            <a:pPr algn="just"/>
            <a:r>
              <a:rPr lang="zh-CN" altLang="en-US" b="1" kern="100" dirty="0">
                <a:solidFill>
                  <a:srgbClr val="FF0000"/>
                </a:solidFill>
                <a:latin typeface="Courier New" panose="02070309020205020404" pitchFamily="49" charset="0"/>
                <a:ea typeface="华文中宋" panose="02010600040101010101" pitchFamily="2" charset="-122"/>
                <a:cs typeface="Times New Roman" panose="02020603050405020304" pitchFamily="18" charset="0"/>
              </a:rPr>
              <a:t>等价于：</a:t>
            </a:r>
            <a:endParaRPr lang="en-US" altLang="zh-CN" b="1" kern="100" dirty="0">
              <a:solidFill>
                <a:srgbClr val="FF0000"/>
              </a:solidFill>
              <a:latin typeface="Courier New" panose="02070309020205020404" pitchFamily="49" charset="0"/>
              <a:ea typeface="华文中宋" panose="02010600040101010101" pitchFamily="2" charset="-122"/>
              <a:cs typeface="Times New Roman" panose="02020603050405020304" pitchFamily="18" charset="0"/>
            </a:endParaRPr>
          </a:p>
          <a:p>
            <a:pPr algn="just"/>
            <a:r>
              <a:rPr lang="en-US" altLang="zh-CN" b="1" dirty="0" err="1">
                <a:solidFill>
                  <a:srgbClr val="0000CC"/>
                </a:solidFill>
              </a:rPr>
              <a:t>Tdate</a:t>
            </a:r>
            <a:r>
              <a:rPr lang="en-US" altLang="zh-CN" b="1" dirty="0">
                <a:solidFill>
                  <a:srgbClr val="0000CC"/>
                </a:solidFill>
              </a:rPr>
              <a:t> bday2 (10);</a:t>
            </a:r>
            <a:endParaRPr lang="zh-CN" altLang="en-US" b="1" dirty="0">
              <a:solidFill>
                <a:srgbClr val="0000CC"/>
              </a:solidFill>
            </a:endParaRPr>
          </a:p>
        </p:txBody>
      </p:sp>
    </p:spTree>
    <p:extLst>
      <p:ext uri="{BB962C8B-B14F-4D97-AF65-F5344CB8AC3E}">
        <p14:creationId xmlns:p14="http://schemas.microsoft.com/office/powerpoint/2010/main" val="93823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additive="base">
                                        <p:cTn id="7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 calcmode="lin" valueType="num">
                                      <p:cBhvr additive="base">
                                        <p:cTn id="7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7" end="17"/>
                                            </p:txEl>
                                          </p:spTgt>
                                        </p:tgtEl>
                                        <p:attrNameLst>
                                          <p:attrName>style.visibility</p:attrName>
                                        </p:attrNameLst>
                                      </p:cBhvr>
                                      <p:to>
                                        <p:strVal val="visible"/>
                                      </p:to>
                                    </p:set>
                                    <p:anim calcmode="lin" valueType="num">
                                      <p:cBhvr additive="base">
                                        <p:cTn id="8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8" end="18"/>
                                            </p:txEl>
                                          </p:spTgt>
                                        </p:tgtEl>
                                        <p:attrNameLst>
                                          <p:attrName>style.visibility</p:attrName>
                                        </p:attrNameLst>
                                      </p:cBhvr>
                                      <p:to>
                                        <p:strVal val="visible"/>
                                      </p:to>
                                    </p:set>
                                    <p:anim calcmode="lin" valueType="num">
                                      <p:cBhvr additive="base">
                                        <p:cTn id="9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9" end="19"/>
                                            </p:txEl>
                                          </p:spTgt>
                                        </p:tgtEl>
                                        <p:attrNameLst>
                                          <p:attrName>style.visibility</p:attrName>
                                        </p:attrNameLst>
                                      </p:cBhvr>
                                      <p:to>
                                        <p:strVal val="visible"/>
                                      </p:to>
                                    </p:set>
                                    <p:anim calcmode="lin" valueType="num">
                                      <p:cBhvr additive="base">
                                        <p:cTn id="97"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20" end="20"/>
                                            </p:txEl>
                                          </p:spTgt>
                                        </p:tgtEl>
                                        <p:attrNameLst>
                                          <p:attrName>style.visibility</p:attrName>
                                        </p:attrNameLst>
                                      </p:cBhvr>
                                      <p:to>
                                        <p:strVal val="visible"/>
                                      </p:to>
                                    </p:set>
                                    <p:anim calcmode="lin" valueType="num">
                                      <p:cBhvr additive="base">
                                        <p:cTn id="103"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2" fill="hold" grpId="0" nodeType="clickEffect">
                                  <p:stCondLst>
                                    <p:cond delay="0"/>
                                  </p:stCondLst>
                                  <p:childTnLst>
                                    <p:set>
                                      <p:cBhvr>
                                        <p:cTn id="108" dur="1" fill="hold">
                                          <p:stCondLst>
                                            <p:cond delay="0"/>
                                          </p:stCondLst>
                                        </p:cTn>
                                        <p:tgtEl>
                                          <p:spTgt spid="5"/>
                                        </p:tgtEl>
                                        <p:attrNameLst>
                                          <p:attrName>style.visibility</p:attrName>
                                        </p:attrNameLst>
                                      </p:cBhvr>
                                      <p:to>
                                        <p:strVal val="visible"/>
                                      </p:to>
                                    </p:set>
                                    <p:animEffect transition="in" filter="wipe(right)">
                                      <p:cBhvr>
                                        <p:cTn id="10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4294967295"/>
          </p:nvPr>
        </p:nvSpPr>
        <p:spPr>
          <a:xfrm>
            <a:off x="251520" y="1052736"/>
            <a:ext cx="8568952" cy="4896544"/>
          </a:xfrm>
        </p:spPr>
        <p:txBody>
          <a:bodyPr/>
          <a:lstStyle/>
          <a:p>
            <a:pPr eaLnBrk="1" hangingPunct="1">
              <a:lnSpc>
                <a:spcPct val="80000"/>
              </a:lnSpc>
            </a:pPr>
            <a:r>
              <a:rPr lang="zh-CN" altLang="en-US" sz="2400" b="1" dirty="0">
                <a:solidFill>
                  <a:srgbClr val="0000CC"/>
                </a:solidFill>
              </a:rPr>
              <a:t>缺省参数与重载构造函数的合理利用</a:t>
            </a:r>
            <a:endParaRPr lang="en-US" altLang="zh-CN" sz="2400" b="1" dirty="0">
              <a:solidFill>
                <a:srgbClr val="0000CC"/>
              </a:solidFill>
            </a:endParaRPr>
          </a:p>
          <a:p>
            <a:pPr lvl="1" eaLnBrk="1" hangingPunct="1">
              <a:lnSpc>
                <a:spcPct val="80000"/>
              </a:lnSpc>
            </a:pPr>
            <a:r>
              <a:rPr lang="zh-CN" altLang="en-US" sz="2200" b="1" dirty="0">
                <a:solidFill>
                  <a:srgbClr val="FF0000"/>
                </a:solidFill>
              </a:rPr>
              <a:t>将上面的几个构造函数结合为一个：</a:t>
            </a:r>
          </a:p>
          <a:p>
            <a:pPr marL="457200" lvl="1" indent="0" eaLnBrk="1" hangingPunct="1">
              <a:lnSpc>
                <a:spcPct val="80000"/>
              </a:lnSpc>
              <a:buNone/>
            </a:pPr>
            <a:r>
              <a:rPr lang="en-US" altLang="zh-CN" sz="2000" b="1" dirty="0"/>
              <a:t>class </a:t>
            </a:r>
            <a:r>
              <a:rPr lang="en-US" altLang="zh-CN" sz="2000" b="1" dirty="0" err="1" smtClean="0"/>
              <a:t>Tdate</a:t>
            </a:r>
            <a:r>
              <a:rPr lang="en-US" altLang="zh-CN" sz="2000" b="1" dirty="0" smtClean="0"/>
              <a:t>{</a:t>
            </a:r>
          </a:p>
          <a:p>
            <a:pPr marL="457200" lvl="1" indent="0" eaLnBrk="1" hangingPunct="1">
              <a:lnSpc>
                <a:spcPct val="80000"/>
              </a:lnSpc>
              <a:buNone/>
            </a:pPr>
            <a:r>
              <a:rPr lang="en-US" altLang="zh-CN" sz="2000" b="1" dirty="0" smtClean="0"/>
              <a:t>public</a:t>
            </a:r>
            <a:r>
              <a:rPr lang="en-US" altLang="zh-CN" sz="2000" b="1" dirty="0"/>
              <a:t>:</a:t>
            </a:r>
          </a:p>
          <a:p>
            <a:pPr lvl="2" eaLnBrk="1" hangingPunct="1">
              <a:lnSpc>
                <a:spcPct val="80000"/>
              </a:lnSpc>
              <a:buFontTx/>
              <a:buNone/>
            </a:pPr>
            <a:r>
              <a:rPr lang="en-US" altLang="zh-CN" sz="2000" b="1" dirty="0">
                <a:solidFill>
                  <a:srgbClr val="FF3300"/>
                </a:solidFill>
              </a:rPr>
              <a:t>  </a:t>
            </a:r>
            <a:r>
              <a:rPr lang="en-US" altLang="zh-CN" sz="2000" b="1" dirty="0" err="1">
                <a:solidFill>
                  <a:srgbClr val="FF3300"/>
                </a:solidFill>
              </a:rPr>
              <a:t>Tdate</a:t>
            </a:r>
            <a:r>
              <a:rPr lang="en-US" altLang="zh-CN" sz="2000" b="1" dirty="0">
                <a:solidFill>
                  <a:srgbClr val="FF3300"/>
                </a:solidFill>
              </a:rPr>
              <a:t>(</a:t>
            </a:r>
            <a:r>
              <a:rPr lang="en-US" altLang="zh-CN" sz="2000" b="1" dirty="0" err="1">
                <a:solidFill>
                  <a:srgbClr val="FF3300"/>
                </a:solidFill>
              </a:rPr>
              <a:t>int</a:t>
            </a:r>
            <a:r>
              <a:rPr lang="en-US" altLang="zh-CN" sz="2000" b="1" dirty="0">
                <a:solidFill>
                  <a:srgbClr val="FF3300"/>
                </a:solidFill>
              </a:rPr>
              <a:t> m=4,int d=15,int y=1995)</a:t>
            </a:r>
          </a:p>
          <a:p>
            <a:pPr lvl="2" eaLnBrk="1" hangingPunct="1">
              <a:lnSpc>
                <a:spcPct val="80000"/>
              </a:lnSpc>
              <a:buFontTx/>
              <a:buNone/>
            </a:pPr>
            <a:r>
              <a:rPr lang="en-US" altLang="zh-CN" sz="2000" b="1" dirty="0"/>
              <a:t>  {</a:t>
            </a:r>
          </a:p>
          <a:p>
            <a:pPr lvl="2" eaLnBrk="1" hangingPunct="1">
              <a:lnSpc>
                <a:spcPct val="80000"/>
              </a:lnSpc>
              <a:buFontTx/>
              <a:buNone/>
            </a:pPr>
            <a:r>
              <a:rPr lang="en-US" altLang="zh-CN" sz="2000" b="1" dirty="0"/>
              <a:t>    </a:t>
            </a:r>
            <a:r>
              <a:rPr lang="en-US" altLang="zh-CN" sz="2000" b="1" dirty="0" smtClean="0"/>
              <a:t>  month=m</a:t>
            </a:r>
            <a:r>
              <a:rPr lang="en-US" altLang="zh-CN" sz="2000" b="1" dirty="0"/>
              <a:t>;  day=d;  year=y;</a:t>
            </a:r>
          </a:p>
          <a:p>
            <a:pPr lvl="2" eaLnBrk="1" hangingPunct="1">
              <a:lnSpc>
                <a:spcPct val="80000"/>
              </a:lnSpc>
              <a:buFontTx/>
              <a:buNone/>
            </a:pPr>
            <a:r>
              <a:rPr lang="en-US" altLang="zh-CN" sz="2000" b="1" dirty="0"/>
              <a:t>    </a:t>
            </a:r>
            <a:r>
              <a:rPr lang="en-US" altLang="zh-CN" sz="2000" b="1" dirty="0" smtClean="0"/>
              <a:t>  </a:t>
            </a:r>
            <a:r>
              <a:rPr lang="en-US" altLang="zh-CN" sz="2000" b="1" dirty="0" err="1" smtClean="0"/>
              <a:t>cout</a:t>
            </a:r>
            <a:r>
              <a:rPr lang="en-US" altLang="zh-CN" sz="2000" b="1" dirty="0" smtClean="0"/>
              <a:t> </a:t>
            </a:r>
            <a:r>
              <a:rPr lang="en-US" altLang="zh-CN" sz="2000" b="1" dirty="0"/>
              <a:t>&lt;&lt;</a:t>
            </a:r>
            <a:r>
              <a:rPr lang="en-US" altLang="zh-CN" sz="2000" b="1" dirty="0" smtClean="0"/>
              <a:t>month&lt;&lt;"/"&lt;&lt;</a:t>
            </a:r>
            <a:r>
              <a:rPr lang="en-US" altLang="zh-CN" sz="2000" b="1" dirty="0"/>
              <a:t>day&lt;&lt;"/"</a:t>
            </a:r>
            <a:r>
              <a:rPr lang="en-US" altLang="zh-CN" sz="2000" b="1" dirty="0" smtClean="0"/>
              <a:t>                  </a:t>
            </a:r>
          </a:p>
          <a:p>
            <a:pPr lvl="2" eaLnBrk="1" hangingPunct="1">
              <a:lnSpc>
                <a:spcPct val="80000"/>
              </a:lnSpc>
              <a:buFontTx/>
              <a:buNone/>
            </a:pPr>
            <a:r>
              <a:rPr lang="en-US" altLang="zh-CN" sz="2000" b="1" dirty="0"/>
              <a:t> </a:t>
            </a:r>
            <a:r>
              <a:rPr lang="en-US" altLang="zh-CN" sz="2000" b="1" dirty="0" smtClean="0"/>
              <a:t>              &lt;&lt;</a:t>
            </a:r>
            <a:r>
              <a:rPr lang="en-US" altLang="zh-CN" sz="2000" b="1" dirty="0"/>
              <a:t>year &lt;&lt;</a:t>
            </a:r>
            <a:r>
              <a:rPr lang="en-US" altLang="zh-CN" sz="2000" b="1" dirty="0" err="1"/>
              <a:t>endl</a:t>
            </a:r>
            <a:r>
              <a:rPr lang="en-US" altLang="zh-CN" sz="2000" b="1" dirty="0"/>
              <a:t>;  }</a:t>
            </a:r>
          </a:p>
          <a:p>
            <a:pPr lvl="2" eaLnBrk="1" hangingPunct="1">
              <a:lnSpc>
                <a:spcPct val="80000"/>
              </a:lnSpc>
              <a:buFontTx/>
              <a:buNone/>
            </a:pPr>
            <a:r>
              <a:rPr lang="en-US" altLang="zh-CN" sz="2000" b="1" dirty="0"/>
              <a:t>  //</a:t>
            </a:r>
            <a:r>
              <a:rPr lang="zh-CN" altLang="en-US" sz="2000" b="1" dirty="0"/>
              <a:t>其他公共</a:t>
            </a:r>
            <a:r>
              <a:rPr lang="zh-CN" altLang="en-US" sz="2000" b="1" dirty="0" smtClean="0"/>
              <a:t>成员</a:t>
            </a:r>
            <a:endParaRPr lang="en-US" altLang="zh-CN" sz="2000" b="1" dirty="0"/>
          </a:p>
          <a:p>
            <a:pPr marL="457200" lvl="1" indent="0" eaLnBrk="1" hangingPunct="1">
              <a:lnSpc>
                <a:spcPct val="80000"/>
              </a:lnSpc>
              <a:buNone/>
            </a:pPr>
            <a:r>
              <a:rPr lang="en-US" altLang="zh-CN" sz="2000" b="1" dirty="0"/>
              <a:t>protected:</a:t>
            </a:r>
          </a:p>
          <a:p>
            <a:pPr lvl="2" eaLnBrk="1" hangingPunct="1">
              <a:lnSpc>
                <a:spcPct val="80000"/>
              </a:lnSpc>
              <a:buFontTx/>
              <a:buNone/>
            </a:pPr>
            <a:r>
              <a:rPr lang="en-US" altLang="zh-CN" sz="2000" b="1" dirty="0"/>
              <a:t>  </a:t>
            </a:r>
            <a:r>
              <a:rPr lang="en-US" altLang="zh-CN" sz="2000" b="1" dirty="0" err="1"/>
              <a:t>int</a:t>
            </a:r>
            <a:r>
              <a:rPr lang="en-US" altLang="zh-CN" sz="2000" b="1" dirty="0"/>
              <a:t> month;</a:t>
            </a:r>
          </a:p>
          <a:p>
            <a:pPr lvl="2" eaLnBrk="1" hangingPunct="1">
              <a:lnSpc>
                <a:spcPct val="80000"/>
              </a:lnSpc>
              <a:buFontTx/>
              <a:buNone/>
            </a:pPr>
            <a:r>
              <a:rPr lang="en-US" altLang="zh-CN" sz="2000" b="1" dirty="0"/>
              <a:t>  </a:t>
            </a:r>
            <a:r>
              <a:rPr lang="en-US" altLang="zh-CN" sz="2000" b="1" dirty="0" err="1"/>
              <a:t>int</a:t>
            </a:r>
            <a:r>
              <a:rPr lang="en-US" altLang="zh-CN" sz="2000" b="1" dirty="0"/>
              <a:t> day;</a:t>
            </a:r>
          </a:p>
          <a:p>
            <a:pPr lvl="2" eaLnBrk="1" hangingPunct="1">
              <a:lnSpc>
                <a:spcPct val="80000"/>
              </a:lnSpc>
              <a:buFontTx/>
              <a:buNone/>
            </a:pPr>
            <a:r>
              <a:rPr lang="en-US" altLang="zh-CN" sz="2000" b="1" dirty="0"/>
              <a:t>  </a:t>
            </a:r>
            <a:r>
              <a:rPr lang="en-US" altLang="zh-CN" sz="2000" b="1" dirty="0" err="1"/>
              <a:t>int</a:t>
            </a:r>
            <a:r>
              <a:rPr lang="en-US" altLang="zh-CN" sz="2000" b="1" dirty="0"/>
              <a:t> year</a:t>
            </a:r>
            <a:r>
              <a:rPr lang="en-US" altLang="zh-CN" sz="2000" b="1" dirty="0" smtClean="0"/>
              <a:t>;</a:t>
            </a:r>
          </a:p>
          <a:p>
            <a:pPr marL="457200" lvl="1" indent="0" eaLnBrk="1" hangingPunct="1">
              <a:lnSpc>
                <a:spcPct val="80000"/>
              </a:lnSpc>
              <a:buNone/>
            </a:pPr>
            <a:r>
              <a:rPr lang="en-US" altLang="zh-CN" sz="2000" b="1" dirty="0"/>
              <a:t>};</a:t>
            </a:r>
          </a:p>
        </p:txBody>
      </p:sp>
      <p:sp>
        <p:nvSpPr>
          <p:cNvPr id="4" name="Rectangle 3"/>
          <p:cNvSpPr>
            <a:spLocks noChangeArrowheads="1"/>
          </p:cNvSpPr>
          <p:nvPr/>
        </p:nvSpPr>
        <p:spPr bwMode="auto">
          <a:xfrm>
            <a:off x="684213" y="116632"/>
            <a:ext cx="7772400" cy="57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a:solidFill>
                  <a:srgbClr val="C00000"/>
                </a:solidFill>
                <a:latin typeface="+mj-lt"/>
                <a:ea typeface="+mj-ea"/>
                <a:cs typeface="+mj-cs"/>
              </a:rPr>
              <a:t>3.6.3 </a:t>
            </a:r>
            <a:r>
              <a:rPr lang="zh-CN" altLang="en-US" sz="3600" b="1" dirty="0">
                <a:solidFill>
                  <a:srgbClr val="C00000"/>
                </a:solidFill>
                <a:latin typeface="+mj-lt"/>
                <a:ea typeface="+mj-ea"/>
                <a:cs typeface="+mj-cs"/>
              </a:rPr>
              <a:t>重载构造函数</a:t>
            </a:r>
          </a:p>
        </p:txBody>
      </p:sp>
    </p:spTree>
    <p:extLst>
      <p:ext uri="{BB962C8B-B14F-4D97-AF65-F5344CB8AC3E}">
        <p14:creationId xmlns:p14="http://schemas.microsoft.com/office/powerpoint/2010/main" val="25596977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anim calcmode="lin" valueType="num">
                                      <p:cBhvr additive="base">
                                        <p:cTn id="7" dur="500" fill="hold"/>
                                        <p:tgtEl>
                                          <p:spTgt spid="5529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8">
                                            <p:txEl>
                                              <p:pRg st="2" end="2"/>
                                            </p:txEl>
                                          </p:spTgt>
                                        </p:tgtEl>
                                        <p:attrNameLst>
                                          <p:attrName>style.visibility</p:attrName>
                                        </p:attrNameLst>
                                      </p:cBhvr>
                                      <p:to>
                                        <p:strVal val="visible"/>
                                      </p:to>
                                    </p:set>
                                    <p:anim calcmode="lin" valueType="num">
                                      <p:cBhvr additive="base">
                                        <p:cTn id="13" dur="500" fill="hold"/>
                                        <p:tgtEl>
                                          <p:spTgt spid="552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anim calcmode="lin" valueType="num">
                                      <p:cBhvr additive="base">
                                        <p:cTn id="19" dur="500" fill="hold"/>
                                        <p:tgtEl>
                                          <p:spTgt spid="5529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5298">
                                            <p:txEl>
                                              <p:pRg st="4" end="4"/>
                                            </p:txEl>
                                          </p:spTgt>
                                        </p:tgtEl>
                                        <p:attrNameLst>
                                          <p:attrName>style.visibility</p:attrName>
                                        </p:attrNameLst>
                                      </p:cBhvr>
                                      <p:to>
                                        <p:strVal val="visible"/>
                                      </p:to>
                                    </p:set>
                                    <p:anim calcmode="lin" valueType="num">
                                      <p:cBhvr additive="base">
                                        <p:cTn id="23" dur="500" fill="hold"/>
                                        <p:tgtEl>
                                          <p:spTgt spid="5529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29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5298">
                                            <p:txEl>
                                              <p:pRg st="5" end="5"/>
                                            </p:txEl>
                                          </p:spTgt>
                                        </p:tgtEl>
                                        <p:attrNameLst>
                                          <p:attrName>style.visibility</p:attrName>
                                        </p:attrNameLst>
                                      </p:cBhvr>
                                      <p:to>
                                        <p:strVal val="visible"/>
                                      </p:to>
                                    </p:set>
                                    <p:anim calcmode="lin" valueType="num">
                                      <p:cBhvr additive="base">
                                        <p:cTn id="27" dur="500" fill="hold"/>
                                        <p:tgtEl>
                                          <p:spTgt spid="5529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529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5298">
                                            <p:txEl>
                                              <p:pRg st="6" end="6"/>
                                            </p:txEl>
                                          </p:spTgt>
                                        </p:tgtEl>
                                        <p:attrNameLst>
                                          <p:attrName>style.visibility</p:attrName>
                                        </p:attrNameLst>
                                      </p:cBhvr>
                                      <p:to>
                                        <p:strVal val="visible"/>
                                      </p:to>
                                    </p:set>
                                    <p:anim calcmode="lin" valueType="num">
                                      <p:cBhvr additive="base">
                                        <p:cTn id="31" dur="500" fill="hold"/>
                                        <p:tgtEl>
                                          <p:spTgt spid="5529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298">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5298">
                                            <p:txEl>
                                              <p:pRg st="7" end="7"/>
                                            </p:txEl>
                                          </p:spTgt>
                                        </p:tgtEl>
                                        <p:attrNameLst>
                                          <p:attrName>style.visibility</p:attrName>
                                        </p:attrNameLst>
                                      </p:cBhvr>
                                      <p:to>
                                        <p:strVal val="visible"/>
                                      </p:to>
                                    </p:set>
                                    <p:anim calcmode="lin" valueType="num">
                                      <p:cBhvr additive="base">
                                        <p:cTn id="35" dur="500" fill="hold"/>
                                        <p:tgtEl>
                                          <p:spTgt spid="5529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5298">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5298">
                                            <p:txEl>
                                              <p:pRg st="8" end="8"/>
                                            </p:txEl>
                                          </p:spTgt>
                                        </p:tgtEl>
                                        <p:attrNameLst>
                                          <p:attrName>style.visibility</p:attrName>
                                        </p:attrNameLst>
                                      </p:cBhvr>
                                      <p:to>
                                        <p:strVal val="visible"/>
                                      </p:to>
                                    </p:set>
                                    <p:anim calcmode="lin" valueType="num">
                                      <p:cBhvr additive="base">
                                        <p:cTn id="39" dur="500" fill="hold"/>
                                        <p:tgtEl>
                                          <p:spTgt spid="55298">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5298">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5298">
                                            <p:txEl>
                                              <p:pRg st="9" end="9"/>
                                            </p:txEl>
                                          </p:spTgt>
                                        </p:tgtEl>
                                        <p:attrNameLst>
                                          <p:attrName>style.visibility</p:attrName>
                                        </p:attrNameLst>
                                      </p:cBhvr>
                                      <p:to>
                                        <p:strVal val="visible"/>
                                      </p:to>
                                    </p:set>
                                    <p:anim calcmode="lin" valueType="num">
                                      <p:cBhvr additive="base">
                                        <p:cTn id="43" dur="500" fill="hold"/>
                                        <p:tgtEl>
                                          <p:spTgt spid="55298">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5298">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5298">
                                            <p:txEl>
                                              <p:pRg st="10" end="10"/>
                                            </p:txEl>
                                          </p:spTgt>
                                        </p:tgtEl>
                                        <p:attrNameLst>
                                          <p:attrName>style.visibility</p:attrName>
                                        </p:attrNameLst>
                                      </p:cBhvr>
                                      <p:to>
                                        <p:strVal val="visible"/>
                                      </p:to>
                                    </p:set>
                                    <p:anim calcmode="lin" valueType="num">
                                      <p:cBhvr additive="base">
                                        <p:cTn id="47" dur="500" fill="hold"/>
                                        <p:tgtEl>
                                          <p:spTgt spid="55298">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5298">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5298">
                                            <p:txEl>
                                              <p:pRg st="11" end="11"/>
                                            </p:txEl>
                                          </p:spTgt>
                                        </p:tgtEl>
                                        <p:attrNameLst>
                                          <p:attrName>style.visibility</p:attrName>
                                        </p:attrNameLst>
                                      </p:cBhvr>
                                      <p:to>
                                        <p:strVal val="visible"/>
                                      </p:to>
                                    </p:set>
                                    <p:anim calcmode="lin" valueType="num">
                                      <p:cBhvr additive="base">
                                        <p:cTn id="51" dur="500" fill="hold"/>
                                        <p:tgtEl>
                                          <p:spTgt spid="55298">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5298">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5298">
                                            <p:txEl>
                                              <p:pRg st="12" end="12"/>
                                            </p:txEl>
                                          </p:spTgt>
                                        </p:tgtEl>
                                        <p:attrNameLst>
                                          <p:attrName>style.visibility</p:attrName>
                                        </p:attrNameLst>
                                      </p:cBhvr>
                                      <p:to>
                                        <p:strVal val="visible"/>
                                      </p:to>
                                    </p:set>
                                    <p:anim calcmode="lin" valueType="num">
                                      <p:cBhvr additive="base">
                                        <p:cTn id="55" dur="500" fill="hold"/>
                                        <p:tgtEl>
                                          <p:spTgt spid="55298">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5298">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5298">
                                            <p:txEl>
                                              <p:pRg st="13" end="13"/>
                                            </p:txEl>
                                          </p:spTgt>
                                        </p:tgtEl>
                                        <p:attrNameLst>
                                          <p:attrName>style.visibility</p:attrName>
                                        </p:attrNameLst>
                                      </p:cBhvr>
                                      <p:to>
                                        <p:strVal val="visible"/>
                                      </p:to>
                                    </p:set>
                                    <p:anim calcmode="lin" valueType="num">
                                      <p:cBhvr additive="base">
                                        <p:cTn id="59" dur="500" fill="hold"/>
                                        <p:tgtEl>
                                          <p:spTgt spid="55298">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5298">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5298">
                                            <p:txEl>
                                              <p:pRg st="14" end="14"/>
                                            </p:txEl>
                                          </p:spTgt>
                                        </p:tgtEl>
                                        <p:attrNameLst>
                                          <p:attrName>style.visibility</p:attrName>
                                        </p:attrNameLst>
                                      </p:cBhvr>
                                      <p:to>
                                        <p:strVal val="visible"/>
                                      </p:to>
                                    </p:set>
                                    <p:anim calcmode="lin" valueType="num">
                                      <p:cBhvr additive="base">
                                        <p:cTn id="63" dur="500" fill="hold"/>
                                        <p:tgtEl>
                                          <p:spTgt spid="55298">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529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3.1.1 </a:t>
            </a:r>
            <a:r>
              <a:rPr lang="zh-CN" altLang="zh-CN" sz="3600" b="1" dirty="0">
                <a:solidFill>
                  <a:srgbClr val="C00000"/>
                </a:solidFill>
              </a:rPr>
              <a:t>抽象</a:t>
            </a:r>
            <a:endParaRPr lang="zh-CN" altLang="en-US" sz="3600" b="1" dirty="0">
              <a:solidFill>
                <a:srgbClr val="C00000"/>
              </a:solidFill>
            </a:endParaRPr>
          </a:p>
        </p:txBody>
      </p:sp>
      <p:graphicFrame>
        <p:nvGraphicFramePr>
          <p:cNvPr id="14" name="内容占位符 13"/>
          <p:cNvGraphicFramePr>
            <a:graphicFrameLocks noGrp="1"/>
          </p:cNvGraphicFramePr>
          <p:nvPr>
            <p:ph idx="1"/>
            <p:extLst>
              <p:ext uri="{D42A27DB-BD31-4B8C-83A1-F6EECF244321}">
                <p14:modId xmlns:p14="http://schemas.microsoft.com/office/powerpoint/2010/main" val="1691486112"/>
              </p:ext>
            </p:extLst>
          </p:nvPr>
        </p:nvGraphicFramePr>
        <p:xfrm>
          <a:off x="1298222" y="1628800"/>
          <a:ext cx="6547556" cy="1302842"/>
        </p:xfrm>
        <a:graphic>
          <a:graphicData uri="http://schemas.openxmlformats.org/drawingml/2006/table">
            <a:tbl>
              <a:tblPr firstRow="1" firstCol="1" bandRow="1"/>
              <a:tblGrid>
                <a:gridCol w="1479727">
                  <a:extLst>
                    <a:ext uri="{9D8B030D-6E8A-4147-A177-3AD203B41FA5}">
                      <a16:colId xmlns:a16="http://schemas.microsoft.com/office/drawing/2014/main" xmlns="" val="4088130985"/>
                    </a:ext>
                  </a:extLst>
                </a:gridCol>
                <a:gridCol w="5067829">
                  <a:extLst>
                    <a:ext uri="{9D8B030D-6E8A-4147-A177-3AD203B41FA5}">
                      <a16:colId xmlns:a16="http://schemas.microsoft.com/office/drawing/2014/main" xmlns="" val="2433745468"/>
                    </a:ext>
                  </a:extLst>
                </a:gridCol>
              </a:tblGrid>
              <a:tr h="438545">
                <a:tc>
                  <a:txBody>
                    <a:bodyPr/>
                    <a:lstStyle/>
                    <a:p>
                      <a:pPr indent="269875" algn="ctr">
                        <a:lnSpc>
                          <a:spcPts val="1500"/>
                        </a:lnSpc>
                        <a:spcAft>
                          <a:spcPts val="0"/>
                        </a:spcAft>
                      </a:pPr>
                      <a:r>
                        <a:rPr lang="zh-CN" sz="2000" b="1" kern="1000" dirty="0">
                          <a:effectLst/>
                          <a:latin typeface="Times New Roman" panose="02020603050405020304" pitchFamily="18" charset="0"/>
                          <a:ea typeface="宋体" panose="02010600030101010101" pitchFamily="2" charset="-122"/>
                        </a:rPr>
                        <a:t>抽象类型</a:t>
                      </a:r>
                      <a:endParaRPr lang="zh-CN" sz="2000" b="1"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00"/>
                        </a:lnSpc>
                        <a:spcAft>
                          <a:spcPts val="0"/>
                        </a:spcAft>
                      </a:pPr>
                      <a:r>
                        <a:rPr lang="en-US" sz="2000" b="1" kern="1000" dirty="0">
                          <a:effectLst/>
                          <a:latin typeface="Times New Roman" panose="02020603050405020304" pitchFamily="18" charset="0"/>
                          <a:ea typeface="宋体" panose="02010600030101010101" pitchFamily="2" charset="-122"/>
                        </a:rPr>
                        <a:t>Dog</a:t>
                      </a:r>
                      <a:endParaRPr lang="zh-CN" sz="2000" b="1"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05004045"/>
                  </a:ext>
                </a:extLst>
              </a:tr>
              <a:tr h="432249">
                <a:tc>
                  <a:txBody>
                    <a:bodyPr/>
                    <a:lstStyle/>
                    <a:p>
                      <a:pPr indent="269875" algn="ctr">
                        <a:lnSpc>
                          <a:spcPts val="1500"/>
                        </a:lnSpc>
                        <a:spcAft>
                          <a:spcPts val="0"/>
                        </a:spcAft>
                      </a:pPr>
                      <a:r>
                        <a:rPr lang="zh-CN" sz="2000" b="1" kern="1000" dirty="0">
                          <a:effectLst/>
                          <a:latin typeface="Times New Roman" panose="02020603050405020304" pitchFamily="18" charset="0"/>
                          <a:ea typeface="宋体" panose="02010600030101010101" pitchFamily="2" charset="-122"/>
                        </a:rPr>
                        <a:t>重要特征 </a:t>
                      </a:r>
                      <a:endParaRPr lang="zh-CN" sz="2000" b="1"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00"/>
                        </a:lnSpc>
                        <a:spcAft>
                          <a:spcPts val="0"/>
                        </a:spcAft>
                      </a:pPr>
                      <a:r>
                        <a:rPr lang="en-US" sz="2000" b="1" kern="1000" dirty="0">
                          <a:effectLst/>
                          <a:latin typeface="Times New Roman" panose="02020603050405020304" pitchFamily="18" charset="0"/>
                          <a:ea typeface="宋体" panose="02010600030101010101" pitchFamily="2" charset="-122"/>
                        </a:rPr>
                        <a:t>owner</a:t>
                      </a:r>
                      <a:r>
                        <a:rPr lang="zh-CN" sz="2000" b="1" kern="1000" dirty="0">
                          <a:effectLst/>
                          <a:latin typeface="Times New Roman" panose="02020603050405020304" pitchFamily="18" charset="0"/>
                          <a:ea typeface="宋体" panose="02010600030101010101" pitchFamily="2" charset="-122"/>
                        </a:rPr>
                        <a:t>，</a:t>
                      </a:r>
                      <a:r>
                        <a:rPr lang="en-US" sz="2000" b="1" kern="1000" dirty="0">
                          <a:effectLst/>
                          <a:latin typeface="Times New Roman" panose="02020603050405020304" pitchFamily="18" charset="0"/>
                          <a:ea typeface="宋体" panose="02010600030101010101" pitchFamily="2" charset="-122"/>
                        </a:rPr>
                        <a:t>name</a:t>
                      </a:r>
                      <a:r>
                        <a:rPr lang="zh-CN" sz="2000" b="1" kern="1000" dirty="0">
                          <a:effectLst/>
                          <a:latin typeface="Times New Roman" panose="02020603050405020304" pitchFamily="18" charset="0"/>
                          <a:ea typeface="宋体" panose="02010600030101010101" pitchFamily="2" charset="-122"/>
                        </a:rPr>
                        <a:t>，</a:t>
                      </a:r>
                      <a:r>
                        <a:rPr lang="en-US" sz="2000" b="1" kern="1000" dirty="0">
                          <a:effectLst/>
                          <a:latin typeface="Times New Roman" panose="02020603050405020304" pitchFamily="18" charset="0"/>
                          <a:ea typeface="宋体" panose="02010600030101010101" pitchFamily="2" charset="-122"/>
                        </a:rPr>
                        <a:t>color</a:t>
                      </a:r>
                      <a:r>
                        <a:rPr lang="zh-CN" sz="2000" b="1" kern="1000" dirty="0">
                          <a:effectLst/>
                          <a:latin typeface="Times New Roman" panose="02020603050405020304" pitchFamily="18" charset="0"/>
                          <a:ea typeface="宋体" panose="02010600030101010101" pitchFamily="2" charset="-122"/>
                        </a:rPr>
                        <a:t>，</a:t>
                      </a:r>
                      <a:r>
                        <a:rPr lang="en-US" sz="2000" b="1" kern="1000" dirty="0">
                          <a:effectLst/>
                          <a:latin typeface="Times New Roman" panose="02020603050405020304" pitchFamily="18" charset="0"/>
                          <a:ea typeface="宋体" panose="02010600030101010101" pitchFamily="2" charset="-122"/>
                        </a:rPr>
                        <a:t>high</a:t>
                      </a:r>
                      <a:r>
                        <a:rPr lang="zh-CN" sz="2000" b="1" kern="1000" dirty="0">
                          <a:effectLst/>
                          <a:latin typeface="Times New Roman" panose="02020603050405020304" pitchFamily="18" charset="0"/>
                          <a:ea typeface="宋体" panose="02010600030101010101" pitchFamily="2" charset="-122"/>
                        </a:rPr>
                        <a:t>，</a:t>
                      </a:r>
                      <a:r>
                        <a:rPr lang="en-US" sz="2000" b="1" kern="1000" dirty="0" err="1">
                          <a:effectLst/>
                          <a:latin typeface="Times New Roman" panose="02020603050405020304" pitchFamily="18" charset="0"/>
                          <a:ea typeface="宋体" panose="02010600030101010101" pitchFamily="2" charset="-122"/>
                        </a:rPr>
                        <a:t>len</a:t>
                      </a:r>
                      <a:r>
                        <a:rPr lang="zh-CN" sz="2000" b="1" kern="1000" dirty="0">
                          <a:effectLst/>
                          <a:latin typeface="Times New Roman" panose="02020603050405020304" pitchFamily="18" charset="0"/>
                          <a:ea typeface="宋体" panose="02010600030101010101" pitchFamily="2" charset="-122"/>
                        </a:rPr>
                        <a:t>，</a:t>
                      </a:r>
                      <a:r>
                        <a:rPr lang="en-US" sz="2000" b="1" kern="1000" dirty="0">
                          <a:effectLst/>
                          <a:latin typeface="Times New Roman" panose="02020603050405020304" pitchFamily="18" charset="0"/>
                          <a:ea typeface="宋体" panose="02010600030101010101" pitchFamily="2" charset="-122"/>
                        </a:rPr>
                        <a:t>breed</a:t>
                      </a:r>
                      <a:endParaRPr lang="zh-CN" sz="2000" b="1"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19466639"/>
                  </a:ext>
                </a:extLst>
              </a:tr>
              <a:tr h="432048">
                <a:tc>
                  <a:txBody>
                    <a:bodyPr/>
                    <a:lstStyle/>
                    <a:p>
                      <a:pPr indent="269875" algn="ctr">
                        <a:lnSpc>
                          <a:spcPts val="1500"/>
                        </a:lnSpc>
                        <a:spcAft>
                          <a:spcPts val="0"/>
                        </a:spcAft>
                      </a:pPr>
                      <a:r>
                        <a:rPr lang="zh-CN" sz="2000" b="1" kern="1000" dirty="0">
                          <a:effectLst/>
                          <a:latin typeface="Times New Roman" panose="02020603050405020304" pitchFamily="18" charset="0"/>
                          <a:ea typeface="宋体" panose="02010600030101010101" pitchFamily="2" charset="-122"/>
                        </a:rPr>
                        <a:t>重要行为</a:t>
                      </a:r>
                      <a:r>
                        <a:rPr lang="en-US" sz="2000" b="1" kern="1000" dirty="0">
                          <a:effectLst/>
                          <a:latin typeface="Times New Roman" panose="02020603050405020304" pitchFamily="18" charset="0"/>
                          <a:ea typeface="宋体" panose="02010600030101010101" pitchFamily="2" charset="-122"/>
                        </a:rPr>
                        <a:t>   </a:t>
                      </a:r>
                      <a:endParaRPr lang="zh-CN" sz="2000" b="1"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500"/>
                        </a:lnSpc>
                        <a:spcAft>
                          <a:spcPts val="0"/>
                        </a:spcAft>
                      </a:pPr>
                      <a:r>
                        <a:rPr lang="en-US" sz="2000" b="1" kern="1000" dirty="0">
                          <a:effectLst/>
                          <a:latin typeface="Times New Roman" panose="02020603050405020304" pitchFamily="18" charset="0"/>
                          <a:ea typeface="宋体" panose="02010600030101010101" pitchFamily="2" charset="-122"/>
                        </a:rPr>
                        <a:t>run()</a:t>
                      </a:r>
                      <a:endParaRPr lang="zh-CN" sz="2000" b="1"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75667875"/>
                  </a:ext>
                </a:extLst>
              </a:tr>
            </a:tbl>
          </a:graphicData>
        </a:graphic>
      </p:graphicFrame>
      <p:sp>
        <p:nvSpPr>
          <p:cNvPr id="15" name="矩形 14"/>
          <p:cNvSpPr/>
          <p:nvPr/>
        </p:nvSpPr>
        <p:spPr>
          <a:xfrm>
            <a:off x="467656" y="1059434"/>
            <a:ext cx="3587842" cy="461665"/>
          </a:xfrm>
          <a:prstGeom prst="rect">
            <a:avLst/>
          </a:prstGeom>
        </p:spPr>
        <p:txBody>
          <a:bodyPr wrap="none">
            <a:spAutoFit/>
          </a:bodyPr>
          <a:lstStyle/>
          <a:p>
            <a:r>
              <a:rPr lang="zh-CN" altLang="zh-CN" sz="2400" b="1" kern="1000" dirty="0">
                <a:latin typeface="Times New Roman" panose="02020603050405020304" pitchFamily="18" charset="0"/>
                <a:cs typeface="Times New Roman" panose="02020603050405020304" pitchFamily="18" charset="0"/>
              </a:rPr>
              <a:t>宠物狗的初次</a:t>
            </a:r>
            <a:r>
              <a:rPr lang="zh-CN" altLang="zh-CN" sz="2400" b="1" kern="1000" dirty="0" smtClean="0">
                <a:latin typeface="Times New Roman" panose="02020603050405020304" pitchFamily="18" charset="0"/>
                <a:cs typeface="Times New Roman" panose="02020603050405020304" pitchFamily="18" charset="0"/>
              </a:rPr>
              <a:t>抽象</a:t>
            </a:r>
            <a:r>
              <a:rPr lang="zh-CN" altLang="en-US" sz="2400" b="1" kern="1000" dirty="0" smtClean="0">
                <a:latin typeface="Times New Roman" panose="02020603050405020304" pitchFamily="18" charset="0"/>
                <a:cs typeface="Times New Roman" panose="02020603050405020304" pitchFamily="18" charset="0"/>
              </a:rPr>
              <a:t>结果：</a:t>
            </a:r>
            <a:endParaRPr lang="zh-CN" altLang="en-US" sz="2400" b="1" dirty="0"/>
          </a:p>
        </p:txBody>
      </p:sp>
      <p:sp>
        <p:nvSpPr>
          <p:cNvPr id="16" name="矩形 15"/>
          <p:cNvSpPr/>
          <p:nvPr/>
        </p:nvSpPr>
        <p:spPr>
          <a:xfrm>
            <a:off x="202847" y="3058358"/>
            <a:ext cx="8507288" cy="3724096"/>
          </a:xfrm>
          <a:prstGeom prst="rect">
            <a:avLst/>
          </a:prstGeom>
        </p:spPr>
        <p:txBody>
          <a:bodyPr wrap="square">
            <a:spAutoFit/>
          </a:bodyPr>
          <a:lstStyle/>
          <a:p>
            <a:pPr marL="0" indent="0">
              <a:buNone/>
            </a:pPr>
            <a:r>
              <a:rPr lang="zh-CN" altLang="zh-CN" sz="2400" b="1" dirty="0">
                <a:solidFill>
                  <a:srgbClr val="FF0000"/>
                </a:solidFill>
              </a:rPr>
              <a:t>（</a:t>
            </a:r>
            <a:r>
              <a:rPr lang="en-US" altLang="zh-CN" sz="2400" b="1" dirty="0">
                <a:solidFill>
                  <a:srgbClr val="FF0000"/>
                </a:solidFill>
              </a:rPr>
              <a:t>3</a:t>
            </a:r>
            <a:r>
              <a:rPr lang="zh-CN" altLang="zh-CN" sz="2400" b="1" dirty="0">
                <a:solidFill>
                  <a:srgbClr val="FF0000"/>
                </a:solidFill>
              </a:rPr>
              <a:t>）</a:t>
            </a:r>
            <a:r>
              <a:rPr lang="zh-CN" altLang="en-US" sz="2400" b="1" dirty="0">
                <a:solidFill>
                  <a:srgbClr val="FF0000"/>
                </a:solidFill>
              </a:rPr>
              <a:t>以数据为中心的抽象思想</a:t>
            </a:r>
            <a:endParaRPr lang="en-US" altLang="zh-CN" sz="2400" b="1" dirty="0">
              <a:solidFill>
                <a:srgbClr val="FF0000"/>
              </a:solidFill>
            </a:endParaRPr>
          </a:p>
          <a:p>
            <a:pPr marL="742950" lvl="1" indent="-285750">
              <a:buFont typeface="Arial" panose="020B0604020202020204" pitchFamily="34" charset="0"/>
              <a:buChar char="•"/>
            </a:pPr>
            <a:r>
              <a:rPr lang="zh-CN" altLang="zh-CN" sz="2000" b="1" dirty="0"/>
              <a:t>以数据为中心，</a:t>
            </a:r>
            <a:r>
              <a:rPr lang="zh-CN" altLang="zh-CN" sz="2000" b="1" dirty="0">
                <a:solidFill>
                  <a:srgbClr val="0000CC"/>
                </a:solidFill>
              </a:rPr>
              <a:t>并非只有数据，还包括对数据的操作</a:t>
            </a:r>
            <a:r>
              <a:rPr lang="zh-CN" altLang="zh-CN" sz="2000" b="1" dirty="0"/>
              <a:t>。其原因是在面向对象程序设计中，数据通常被视为对象的“内部机密”，不允许直接访问，</a:t>
            </a:r>
            <a:r>
              <a:rPr lang="zh-CN" altLang="zh-CN" sz="2000" b="1" dirty="0">
                <a:solidFill>
                  <a:srgbClr val="0000CC"/>
                </a:solidFill>
              </a:rPr>
              <a:t>只有使用对象提供的授权函数才能操作访问</a:t>
            </a:r>
            <a:r>
              <a:rPr lang="zh-CN" altLang="zh-CN" sz="2000" b="1" dirty="0"/>
              <a:t>。</a:t>
            </a:r>
            <a:endParaRPr lang="en-US" altLang="zh-CN" sz="2000" b="1" dirty="0"/>
          </a:p>
          <a:p>
            <a:pPr marL="742950" lvl="1" indent="-285750">
              <a:buFont typeface="Arial" panose="020B0604020202020204" pitchFamily="34" charset="0"/>
              <a:buChar char="•"/>
            </a:pPr>
            <a:r>
              <a:rPr lang="zh-CN" altLang="en-US" sz="2000" b="1" dirty="0"/>
              <a:t>也就是说，</a:t>
            </a:r>
            <a:r>
              <a:rPr lang="en-US" altLang="zh-CN" sz="2000" b="1" dirty="0"/>
              <a:t>Dog</a:t>
            </a:r>
            <a:r>
              <a:rPr lang="zh-CN" altLang="zh-CN" sz="2000" b="1" dirty="0"/>
              <a:t>的</a:t>
            </a:r>
            <a:r>
              <a:rPr lang="en-US" altLang="zh-CN" sz="2000" b="1" dirty="0"/>
              <a:t>name</a:t>
            </a:r>
            <a:r>
              <a:rPr lang="zh-CN" altLang="zh-CN" sz="2000" b="1" dirty="0"/>
              <a:t>，</a:t>
            </a:r>
            <a:r>
              <a:rPr lang="en-US" altLang="zh-CN" sz="2000" b="1" dirty="0"/>
              <a:t>color</a:t>
            </a:r>
            <a:r>
              <a:rPr lang="zh-CN" altLang="zh-CN" sz="2000" b="1" dirty="0"/>
              <a:t>等特征数据会被隐藏起来，在程序中不能够直接操作它们，</a:t>
            </a:r>
            <a:r>
              <a:rPr lang="zh-CN" altLang="en-US" sz="2000" b="1" dirty="0"/>
              <a:t>应当为这些数据设计访问函数，</a:t>
            </a:r>
            <a:r>
              <a:rPr lang="zh-CN" altLang="zh-CN" sz="2000" b="1" dirty="0"/>
              <a:t>只有通过</a:t>
            </a:r>
            <a:r>
              <a:rPr lang="zh-CN" altLang="en-US" sz="2000" b="1" dirty="0"/>
              <a:t>这些</a:t>
            </a:r>
            <a:r>
              <a:rPr lang="zh-CN" altLang="zh-CN" sz="2000" b="1" dirty="0"/>
              <a:t>函数才能够修</a:t>
            </a:r>
            <a:r>
              <a:rPr lang="zh-CN" altLang="en-US" sz="2000" b="1" dirty="0"/>
              <a:t>对应的数据</a:t>
            </a:r>
            <a:r>
              <a:rPr lang="zh-CN" altLang="en-US" sz="2000" b="1" dirty="0" smtClean="0"/>
              <a:t>。</a:t>
            </a:r>
            <a:endParaRPr lang="en-US" altLang="zh-CN" sz="2000" b="1" dirty="0" smtClean="0"/>
          </a:p>
          <a:p>
            <a:pPr marL="742950" lvl="1" indent="-285750">
              <a:buFont typeface="Arial" panose="020B0604020202020204" pitchFamily="34" charset="0"/>
              <a:buChar char="•"/>
            </a:pPr>
            <a:r>
              <a:rPr lang="zh-CN" altLang="en-US" sz="2000" b="1" dirty="0"/>
              <a:t>为数据设计访问函数的一般</a:t>
            </a:r>
            <a:r>
              <a:rPr lang="zh-CN" altLang="en-US" sz="2000" b="1" dirty="0" smtClean="0"/>
              <a:t>方法</a:t>
            </a:r>
            <a:r>
              <a:rPr lang="zh-CN" altLang="en-US" sz="2000" b="1" dirty="0"/>
              <a:t>：</a:t>
            </a:r>
            <a:r>
              <a:rPr lang="zh-CN" altLang="zh-CN" b="1" dirty="0" smtClean="0"/>
              <a:t>针对</a:t>
            </a:r>
            <a:r>
              <a:rPr lang="zh-CN" altLang="zh-CN" b="1" dirty="0"/>
              <a:t>抽象出的每个特征数据</a:t>
            </a:r>
            <a:r>
              <a:rPr lang="en-US" altLang="zh-CN" b="1" dirty="0"/>
              <a:t>X</a:t>
            </a:r>
            <a:r>
              <a:rPr lang="zh-CN" altLang="zh-CN" b="1" dirty="0"/>
              <a:t>，设计出</a:t>
            </a:r>
            <a:r>
              <a:rPr lang="en-US" altLang="zh-CN" b="1" dirty="0" err="1"/>
              <a:t>getX</a:t>
            </a:r>
            <a:r>
              <a:rPr lang="en-US" altLang="zh-CN" b="1" dirty="0"/>
              <a:t>/</a:t>
            </a:r>
            <a:r>
              <a:rPr lang="en-US" altLang="zh-CN" b="1" dirty="0" err="1"/>
              <a:t>setX</a:t>
            </a:r>
            <a:r>
              <a:rPr lang="zh-CN" altLang="zh-CN" b="1" dirty="0"/>
              <a:t>两个读写该数据的函数，形式如下</a:t>
            </a:r>
            <a:r>
              <a:rPr lang="zh-CN" altLang="zh-CN" b="1" dirty="0" smtClean="0"/>
              <a:t>：</a:t>
            </a:r>
            <a:endParaRPr lang="en-US" altLang="zh-CN" b="1" dirty="0" smtClean="0"/>
          </a:p>
          <a:p>
            <a:pPr marL="857250" lvl="2" indent="0">
              <a:buNone/>
            </a:pPr>
            <a:r>
              <a:rPr lang="en-US" altLang="zh-CN" b="1" dirty="0">
                <a:solidFill>
                  <a:srgbClr val="FF0000"/>
                </a:solidFill>
              </a:rPr>
              <a:t>T x</a:t>
            </a:r>
            <a:r>
              <a:rPr lang="zh-CN" altLang="zh-CN" b="1" dirty="0">
                <a:solidFill>
                  <a:srgbClr val="FF0000"/>
                </a:solidFill>
              </a:rPr>
              <a:t>；</a:t>
            </a:r>
          </a:p>
          <a:p>
            <a:pPr marL="857250" lvl="2" indent="0">
              <a:buNone/>
            </a:pPr>
            <a:r>
              <a:rPr lang="en-US" altLang="zh-CN" b="1" dirty="0">
                <a:solidFill>
                  <a:srgbClr val="FF0000"/>
                </a:solidFill>
              </a:rPr>
              <a:t>T </a:t>
            </a:r>
            <a:r>
              <a:rPr lang="en-US" altLang="zh-CN" b="1" dirty="0" err="1">
                <a:solidFill>
                  <a:srgbClr val="FF0000"/>
                </a:solidFill>
              </a:rPr>
              <a:t>getX</a:t>
            </a:r>
            <a:r>
              <a:rPr lang="en-US" altLang="zh-CN" b="1" dirty="0">
                <a:solidFill>
                  <a:srgbClr val="FF0000"/>
                </a:solidFill>
              </a:rPr>
              <a:t>()  { return x; }</a:t>
            </a:r>
            <a:endParaRPr lang="zh-CN" altLang="zh-CN" b="1" dirty="0">
              <a:solidFill>
                <a:srgbClr val="FF0000"/>
              </a:solidFill>
            </a:endParaRPr>
          </a:p>
          <a:p>
            <a:pPr marL="857250" lvl="2" indent="0">
              <a:buNone/>
            </a:pPr>
            <a:r>
              <a:rPr lang="en-US" altLang="zh-CN" b="1" dirty="0">
                <a:solidFill>
                  <a:srgbClr val="FF0000"/>
                </a:solidFill>
              </a:rPr>
              <a:t>void </a:t>
            </a:r>
            <a:r>
              <a:rPr lang="en-US" altLang="zh-CN" b="1" dirty="0" err="1">
                <a:solidFill>
                  <a:srgbClr val="FF0000"/>
                </a:solidFill>
              </a:rPr>
              <a:t>setX</a:t>
            </a:r>
            <a:r>
              <a:rPr lang="en-US" altLang="zh-CN" b="1" dirty="0">
                <a:solidFill>
                  <a:srgbClr val="FF0000"/>
                </a:solidFill>
              </a:rPr>
              <a:t>(T y) { x=y; </a:t>
            </a:r>
            <a:r>
              <a:rPr lang="en-US" altLang="zh-CN" b="1" dirty="0" smtClean="0">
                <a:solidFill>
                  <a:srgbClr val="FF0000"/>
                </a:solidFill>
              </a:rPr>
              <a:t>}</a:t>
            </a:r>
            <a:endParaRPr lang="en-US" altLang="zh-CN" b="1" dirty="0">
              <a:solidFill>
                <a:srgbClr val="FF0000"/>
              </a:solidFill>
            </a:endParaRPr>
          </a:p>
        </p:txBody>
      </p:sp>
    </p:spTree>
    <p:extLst>
      <p:ext uri="{BB962C8B-B14F-4D97-AF65-F5344CB8AC3E}">
        <p14:creationId xmlns:p14="http://schemas.microsoft.com/office/powerpoint/2010/main" val="15484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Effect transition="in" filter="fade">
                                      <p:cBhvr>
                                        <p:cTn id="13" dur="500"/>
                                        <p:tgtEl>
                                          <p:spTgt spid="1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
                                            <p:txEl>
                                              <p:pRg st="2" end="2"/>
                                            </p:txEl>
                                          </p:spTgt>
                                        </p:tgtEl>
                                        <p:attrNameLst>
                                          <p:attrName>style.visibility</p:attrName>
                                        </p:attrNameLst>
                                      </p:cBhvr>
                                      <p:to>
                                        <p:strVal val="visible"/>
                                      </p:to>
                                    </p:set>
                                    <p:anim calcmode="lin" valueType="num">
                                      <p:cBhvr additive="base">
                                        <p:cTn id="18"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
                                            <p:txEl>
                                              <p:pRg st="3" end="3"/>
                                            </p:txEl>
                                          </p:spTgt>
                                        </p:tgtEl>
                                        <p:attrNameLst>
                                          <p:attrName>style.visibility</p:attrName>
                                        </p:attrNameLst>
                                      </p:cBhvr>
                                      <p:to>
                                        <p:strVal val="visible"/>
                                      </p:to>
                                    </p:set>
                                    <p:anim calcmode="lin" valueType="num">
                                      <p:cBhvr additive="base">
                                        <p:cTn id="24"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6">
                                            <p:txEl>
                                              <p:pRg st="4" end="4"/>
                                            </p:txEl>
                                          </p:spTgt>
                                        </p:tgtEl>
                                        <p:attrNameLst>
                                          <p:attrName>style.visibility</p:attrName>
                                        </p:attrNameLst>
                                      </p:cBhvr>
                                      <p:to>
                                        <p:strVal val="visible"/>
                                      </p:to>
                                    </p:set>
                                    <p:anim calcmode="lin" valueType="num">
                                      <p:cBhvr additive="base">
                                        <p:cTn id="30"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6">
                                            <p:txEl>
                                              <p:pRg st="5" end="5"/>
                                            </p:txEl>
                                          </p:spTgt>
                                        </p:tgtEl>
                                        <p:attrNameLst>
                                          <p:attrName>style.visibility</p:attrName>
                                        </p:attrNameLst>
                                      </p:cBhvr>
                                      <p:to>
                                        <p:strVal val="visible"/>
                                      </p:to>
                                    </p:set>
                                    <p:anim calcmode="lin" valueType="num">
                                      <p:cBhvr additive="base">
                                        <p:cTn id="36"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6">
                                            <p:txEl>
                                              <p:pRg st="6" end="6"/>
                                            </p:txEl>
                                          </p:spTgt>
                                        </p:tgtEl>
                                        <p:attrNameLst>
                                          <p:attrName>style.visibility</p:attrName>
                                        </p:attrNameLst>
                                      </p:cBhvr>
                                      <p:to>
                                        <p:strVal val="visible"/>
                                      </p:to>
                                    </p:set>
                                    <p:anim calcmode="lin" valueType="num">
                                      <p:cBhvr additive="base">
                                        <p:cTn id="42"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188640"/>
            <a:ext cx="7772400" cy="57534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3.6.4 </a:t>
            </a:r>
            <a:r>
              <a:rPr lang="zh-CN" altLang="en-US" sz="3600" b="1" kern="1200" dirty="0">
                <a:solidFill>
                  <a:srgbClr val="C00000"/>
                </a:solidFill>
              </a:rPr>
              <a:t>构造函数与初始化列表</a:t>
            </a:r>
          </a:p>
        </p:txBody>
      </p:sp>
      <p:sp>
        <p:nvSpPr>
          <p:cNvPr id="65539" name="Rectangle 3"/>
          <p:cNvSpPr>
            <a:spLocks noGrp="1" noChangeArrowheads="1"/>
          </p:cNvSpPr>
          <p:nvPr>
            <p:ph type="body" idx="1"/>
          </p:nvPr>
        </p:nvSpPr>
        <p:spPr>
          <a:xfrm>
            <a:off x="177478" y="1124745"/>
            <a:ext cx="8715002" cy="4104456"/>
          </a:xfrm>
        </p:spPr>
        <p:txBody>
          <a:bodyPr/>
          <a:lstStyle/>
          <a:p>
            <a:pPr eaLnBrk="1" hangingPunct="1">
              <a:buFontTx/>
              <a:buNone/>
            </a:pPr>
            <a:r>
              <a:rPr lang="en-US" altLang="zh-CN" sz="2400" b="1" dirty="0" smtClean="0">
                <a:solidFill>
                  <a:srgbClr val="0000CC"/>
                </a:solidFill>
              </a:rPr>
              <a:t>1. </a:t>
            </a:r>
            <a:r>
              <a:rPr lang="zh-CN" altLang="en-US" sz="2400" b="1" dirty="0" smtClean="0">
                <a:solidFill>
                  <a:srgbClr val="0000CC"/>
                </a:solidFill>
              </a:rPr>
              <a:t>初始化</a:t>
            </a:r>
            <a:r>
              <a:rPr lang="zh-CN" altLang="en-US" sz="2400" b="1" dirty="0">
                <a:solidFill>
                  <a:srgbClr val="0000CC"/>
                </a:solidFill>
              </a:rPr>
              <a:t>列表的概念</a:t>
            </a:r>
            <a:endParaRPr lang="en-US" altLang="zh-CN" sz="2400" b="1" dirty="0">
              <a:solidFill>
                <a:srgbClr val="0000CC"/>
              </a:solidFill>
            </a:endParaRPr>
          </a:p>
          <a:p>
            <a:pPr lvl="1" eaLnBrk="1" hangingPunct="1"/>
            <a:r>
              <a:rPr lang="zh-CN" altLang="en-US" sz="2200" b="1" dirty="0"/>
              <a:t>在构造函数形参表和函数体之间为成员赋初值的一种方式，似于下面的形式</a:t>
            </a:r>
          </a:p>
          <a:p>
            <a:pPr marL="457200" lvl="1" indent="0" eaLnBrk="1" hangingPunct="1">
              <a:buNone/>
            </a:pPr>
            <a:r>
              <a:rPr lang="en-US" altLang="zh-CN" sz="2200" b="1" dirty="0" smtClean="0">
                <a:solidFill>
                  <a:srgbClr val="FF3300"/>
                </a:solidFill>
              </a:rPr>
              <a:t>	</a:t>
            </a:r>
            <a:r>
              <a:rPr lang="zh-CN" altLang="en-US" sz="2200" b="1" dirty="0" smtClean="0">
                <a:solidFill>
                  <a:srgbClr val="FF3300"/>
                </a:solidFill>
              </a:rPr>
              <a:t>构造</a:t>
            </a:r>
            <a:r>
              <a:rPr lang="zh-CN" altLang="en-US" sz="2200" b="1" dirty="0">
                <a:solidFill>
                  <a:srgbClr val="FF3300"/>
                </a:solidFill>
              </a:rPr>
              <a:t>函数名</a:t>
            </a:r>
            <a:r>
              <a:rPr lang="en-US" altLang="zh-CN" sz="2200" b="1" dirty="0">
                <a:solidFill>
                  <a:srgbClr val="FF3300"/>
                </a:solidFill>
              </a:rPr>
              <a:t>(</a:t>
            </a:r>
            <a:r>
              <a:rPr lang="zh-CN" altLang="en-US" sz="2200" b="1" dirty="0">
                <a:solidFill>
                  <a:srgbClr val="FF3300"/>
                </a:solidFill>
              </a:rPr>
              <a:t>参数表</a:t>
            </a:r>
            <a:r>
              <a:rPr lang="en-US" altLang="zh-CN" sz="2200" b="1" dirty="0">
                <a:solidFill>
                  <a:srgbClr val="FF3300"/>
                </a:solidFill>
              </a:rPr>
              <a:t>)</a:t>
            </a:r>
            <a:r>
              <a:rPr lang="zh-CN" altLang="en-US" sz="2200" b="1" dirty="0">
                <a:solidFill>
                  <a:srgbClr val="FF3300"/>
                </a:solidFill>
              </a:rPr>
              <a:t>：</a:t>
            </a:r>
            <a:r>
              <a:rPr lang="zh-CN" altLang="en-US" sz="2200" b="1" dirty="0">
                <a:solidFill>
                  <a:srgbClr val="0000CC"/>
                </a:solidFill>
              </a:rPr>
              <a:t>成员</a:t>
            </a:r>
            <a:r>
              <a:rPr lang="en-US" altLang="zh-CN" sz="2200" b="1" dirty="0">
                <a:solidFill>
                  <a:srgbClr val="0000CC"/>
                </a:solidFill>
              </a:rPr>
              <a:t>1(</a:t>
            </a:r>
            <a:r>
              <a:rPr lang="zh-CN" altLang="en-US" sz="2200" b="1" dirty="0">
                <a:solidFill>
                  <a:srgbClr val="0000CC"/>
                </a:solidFill>
              </a:rPr>
              <a:t>初始值</a:t>
            </a:r>
            <a:r>
              <a:rPr lang="en-US" altLang="zh-CN" sz="2200" b="1" dirty="0">
                <a:solidFill>
                  <a:srgbClr val="0000CC"/>
                </a:solidFill>
              </a:rPr>
              <a:t>),</a:t>
            </a:r>
            <a:r>
              <a:rPr lang="zh-CN" altLang="en-US" sz="2200" b="1" dirty="0">
                <a:solidFill>
                  <a:srgbClr val="0000CC"/>
                </a:solidFill>
              </a:rPr>
              <a:t>成员</a:t>
            </a:r>
            <a:r>
              <a:rPr lang="en-US" altLang="zh-CN" sz="2200" b="1" dirty="0">
                <a:solidFill>
                  <a:srgbClr val="0000CC"/>
                </a:solidFill>
              </a:rPr>
              <a:t>2(</a:t>
            </a:r>
            <a:r>
              <a:rPr lang="zh-CN" altLang="en-US" sz="2200" b="1" dirty="0">
                <a:solidFill>
                  <a:srgbClr val="0000CC"/>
                </a:solidFill>
              </a:rPr>
              <a:t>初始值</a:t>
            </a:r>
            <a:r>
              <a:rPr lang="en-US" altLang="zh-CN" sz="2200" b="1" dirty="0">
                <a:solidFill>
                  <a:srgbClr val="0000CC"/>
                </a:solidFill>
              </a:rPr>
              <a:t>),…</a:t>
            </a:r>
            <a:r>
              <a:rPr lang="en-US" altLang="zh-CN" sz="2200" b="1" dirty="0">
                <a:solidFill>
                  <a:srgbClr val="FF0000"/>
                </a:solidFill>
              </a:rPr>
              <a:t>{</a:t>
            </a:r>
          </a:p>
          <a:p>
            <a:pPr lvl="2" eaLnBrk="1" hangingPunct="1">
              <a:buFontTx/>
              <a:buNone/>
            </a:pPr>
            <a:r>
              <a:rPr lang="en-US" altLang="zh-CN" sz="2200" b="1" dirty="0">
                <a:solidFill>
                  <a:srgbClr val="FF3300"/>
                </a:solidFill>
              </a:rPr>
              <a:t>……</a:t>
            </a:r>
          </a:p>
          <a:p>
            <a:pPr lvl="2" eaLnBrk="1" hangingPunct="1">
              <a:buFontTx/>
              <a:buNone/>
            </a:pPr>
            <a:r>
              <a:rPr lang="en-US" altLang="zh-CN" sz="2200" b="1" dirty="0">
                <a:solidFill>
                  <a:srgbClr val="FF3300"/>
                </a:solidFill>
              </a:rPr>
              <a:t>}</a:t>
            </a:r>
          </a:p>
          <a:p>
            <a:pPr lvl="1" eaLnBrk="1" hangingPunct="1"/>
            <a:r>
              <a:rPr lang="zh-CN" altLang="en-US" sz="2200" b="1" dirty="0"/>
              <a:t>介于参数表后面的“：”与函数体</a:t>
            </a:r>
            <a:r>
              <a:rPr lang="en-US" altLang="zh-CN" sz="2200" b="1" dirty="0"/>
              <a:t>{…}</a:t>
            </a:r>
            <a:r>
              <a:rPr lang="zh-CN" altLang="en-US" sz="2200" b="1" dirty="0"/>
              <a:t>之间的内容就是成员初始化列表。其含义是将括号中的初始值参数的值赋给该括号前面的成员</a:t>
            </a:r>
            <a:r>
              <a:rPr lang="zh-CN" altLang="en-US" sz="2200" b="1" dirty="0" smtClean="0"/>
              <a:t>。</a:t>
            </a:r>
            <a:endParaRPr lang="zh-CN" altLang="en-US" sz="2200" b="1" dirty="0"/>
          </a:p>
        </p:txBody>
      </p:sp>
    </p:spTree>
    <p:extLst>
      <p:ext uri="{BB962C8B-B14F-4D97-AF65-F5344CB8AC3E}">
        <p14:creationId xmlns:p14="http://schemas.microsoft.com/office/powerpoint/2010/main" val="9469416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406332" y="1196752"/>
            <a:ext cx="8414140" cy="5328592"/>
          </a:xfrm>
        </p:spPr>
        <p:txBody>
          <a:bodyPr/>
          <a:lstStyle/>
          <a:p>
            <a:pPr eaLnBrk="1" hangingPunct="1">
              <a:lnSpc>
                <a:spcPct val="80000"/>
              </a:lnSpc>
              <a:buFontTx/>
              <a:buNone/>
            </a:pPr>
            <a:r>
              <a:rPr lang="zh-CN" altLang="zh-CN" sz="2400" b="1" dirty="0">
                <a:solidFill>
                  <a:srgbClr val="0000CC"/>
                </a:solidFill>
              </a:rPr>
              <a:t>【例</a:t>
            </a:r>
            <a:r>
              <a:rPr lang="en-US" altLang="zh-CN" sz="2400" b="1" dirty="0">
                <a:solidFill>
                  <a:srgbClr val="0000CC"/>
                </a:solidFill>
              </a:rPr>
              <a:t>3-10</a:t>
            </a:r>
            <a:r>
              <a:rPr lang="zh-CN" altLang="zh-CN" sz="2400" b="1" dirty="0">
                <a:solidFill>
                  <a:srgbClr val="0000CC"/>
                </a:solidFill>
              </a:rPr>
              <a:t>】</a:t>
            </a:r>
            <a:r>
              <a:rPr lang="zh-CN" altLang="en-US" sz="2400" b="1" dirty="0">
                <a:solidFill>
                  <a:srgbClr val="0000CC"/>
                </a:solidFill>
              </a:rPr>
              <a:t>用初始化列表初始化</a:t>
            </a:r>
            <a:r>
              <a:rPr lang="en-US" altLang="zh-CN" sz="2400" b="1" dirty="0" err="1">
                <a:solidFill>
                  <a:srgbClr val="0000CC"/>
                </a:solidFill>
              </a:rPr>
              <a:t>Tdate</a:t>
            </a:r>
            <a:r>
              <a:rPr lang="zh-CN" altLang="en-US" sz="2400" b="1" dirty="0">
                <a:solidFill>
                  <a:srgbClr val="0000CC"/>
                </a:solidFill>
              </a:rPr>
              <a:t>的</a:t>
            </a:r>
            <a:r>
              <a:rPr lang="en-US" altLang="zh-CN" sz="2400" b="1" dirty="0">
                <a:solidFill>
                  <a:srgbClr val="0000CC"/>
                </a:solidFill>
              </a:rPr>
              <a:t>month</a:t>
            </a:r>
            <a:r>
              <a:rPr lang="zh-CN" altLang="en-US" sz="2400" b="1" dirty="0">
                <a:solidFill>
                  <a:srgbClr val="0000CC"/>
                </a:solidFill>
              </a:rPr>
              <a:t>和</a:t>
            </a:r>
            <a:r>
              <a:rPr lang="en-US" altLang="zh-CN" sz="2400" b="1" dirty="0">
                <a:solidFill>
                  <a:srgbClr val="0000CC"/>
                </a:solidFill>
              </a:rPr>
              <a:t>day</a:t>
            </a:r>
            <a:r>
              <a:rPr lang="zh-CN" altLang="en-US" sz="2400" b="1" dirty="0">
                <a:solidFill>
                  <a:srgbClr val="0000CC"/>
                </a:solidFill>
              </a:rPr>
              <a:t>成员。</a:t>
            </a:r>
          </a:p>
          <a:p>
            <a:pPr eaLnBrk="1" hangingPunct="1">
              <a:lnSpc>
                <a:spcPct val="80000"/>
              </a:lnSpc>
              <a:buFontTx/>
              <a:buNone/>
            </a:pPr>
            <a:r>
              <a:rPr lang="en-US" altLang="zh-CN" sz="2000" b="1" dirty="0"/>
              <a:t>#include &lt;</a:t>
            </a:r>
            <a:r>
              <a:rPr lang="en-US" altLang="zh-CN" sz="2000" b="1" dirty="0" err="1"/>
              <a:t>iostream</a:t>
            </a:r>
            <a:r>
              <a:rPr lang="en-US" altLang="zh-CN" sz="2000" b="1" dirty="0"/>
              <a:t>&gt;</a:t>
            </a:r>
          </a:p>
          <a:p>
            <a:pPr eaLnBrk="1" hangingPunct="1">
              <a:lnSpc>
                <a:spcPct val="80000"/>
              </a:lnSpc>
              <a:buFontTx/>
              <a:buNone/>
            </a:pPr>
            <a:r>
              <a:rPr lang="en-US" altLang="zh-CN" sz="2000" b="1" dirty="0"/>
              <a:t>using namespace </a:t>
            </a:r>
            <a:r>
              <a:rPr lang="en-US" altLang="zh-CN" sz="2000" b="1" dirty="0" err="1"/>
              <a:t>std</a:t>
            </a:r>
            <a:r>
              <a:rPr lang="en-US" altLang="zh-CN" sz="2000" b="1" dirty="0"/>
              <a:t>;</a:t>
            </a:r>
          </a:p>
          <a:p>
            <a:pPr eaLnBrk="1" hangingPunct="1">
              <a:lnSpc>
                <a:spcPct val="80000"/>
              </a:lnSpc>
              <a:buFontTx/>
              <a:buNone/>
            </a:pPr>
            <a:r>
              <a:rPr lang="en-US" altLang="zh-CN" sz="2000" b="1" dirty="0"/>
              <a:t>class </a:t>
            </a:r>
            <a:r>
              <a:rPr lang="en-US" altLang="zh-CN" sz="2000" b="1" dirty="0" err="1"/>
              <a:t>Tdate</a:t>
            </a:r>
            <a:r>
              <a:rPr lang="en-US" altLang="zh-CN" sz="2000" b="1" dirty="0"/>
              <a:t>{</a:t>
            </a:r>
          </a:p>
          <a:p>
            <a:pPr eaLnBrk="1" hangingPunct="1">
              <a:lnSpc>
                <a:spcPct val="80000"/>
              </a:lnSpc>
              <a:buFontTx/>
              <a:buNone/>
            </a:pPr>
            <a:r>
              <a:rPr lang="en-US" altLang="zh-CN" sz="2000" b="1" dirty="0"/>
              <a:t>public:</a:t>
            </a:r>
          </a:p>
          <a:p>
            <a:pPr eaLnBrk="1" hangingPunct="1">
              <a:lnSpc>
                <a:spcPct val="80000"/>
              </a:lnSpc>
              <a:buFontTx/>
              <a:buNone/>
            </a:pPr>
            <a:r>
              <a:rPr lang="en-US" altLang="zh-CN" sz="2000" b="1" dirty="0"/>
              <a:t>    </a:t>
            </a:r>
            <a:r>
              <a:rPr lang="en-US" altLang="zh-CN" sz="2000" b="1" dirty="0" err="1"/>
              <a:t>Tdate</a:t>
            </a:r>
            <a:r>
              <a:rPr lang="en-US" altLang="zh-CN" sz="2000" b="1" dirty="0"/>
              <a:t>(</a:t>
            </a:r>
            <a:r>
              <a:rPr lang="en-US" altLang="zh-CN" sz="2000" b="1" dirty="0" err="1"/>
              <a:t>int</a:t>
            </a:r>
            <a:r>
              <a:rPr lang="en-US" altLang="zh-CN" sz="2000" b="1" dirty="0"/>
              <a:t> </a:t>
            </a:r>
            <a:r>
              <a:rPr lang="en-US" altLang="zh-CN" sz="2000" b="1" dirty="0" err="1"/>
              <a:t>m,int</a:t>
            </a:r>
            <a:r>
              <a:rPr lang="en-US" altLang="zh-CN" sz="2000" b="1" dirty="0"/>
              <a:t> </a:t>
            </a:r>
            <a:r>
              <a:rPr lang="en-US" altLang="zh-CN" sz="2000" b="1" dirty="0" err="1"/>
              <a:t>d,int</a:t>
            </a:r>
            <a:r>
              <a:rPr lang="en-US" altLang="zh-CN" sz="2000" b="1" dirty="0"/>
              <a:t> y);</a:t>
            </a:r>
          </a:p>
          <a:p>
            <a:pPr eaLnBrk="1" hangingPunct="1">
              <a:lnSpc>
                <a:spcPct val="80000"/>
              </a:lnSpc>
              <a:buFontTx/>
              <a:buNone/>
            </a:pPr>
            <a:r>
              <a:rPr lang="en-US" altLang="zh-CN" sz="2000" b="1" dirty="0"/>
              <a:t>    ……					//</a:t>
            </a:r>
            <a:r>
              <a:rPr lang="zh-CN" altLang="en-US" sz="2000" b="1" dirty="0"/>
              <a:t>其他公共成员</a:t>
            </a:r>
          </a:p>
          <a:p>
            <a:pPr eaLnBrk="1" hangingPunct="1">
              <a:lnSpc>
                <a:spcPct val="80000"/>
              </a:lnSpc>
              <a:buFontTx/>
              <a:buNone/>
            </a:pPr>
            <a:r>
              <a:rPr lang="en-US" altLang="zh-CN" sz="2000" b="1" dirty="0"/>
              <a:t>protected:</a:t>
            </a:r>
          </a:p>
          <a:p>
            <a:pPr eaLnBrk="1" hangingPunct="1">
              <a:lnSpc>
                <a:spcPct val="80000"/>
              </a:lnSpc>
              <a:buFontTx/>
              <a:buNone/>
            </a:pPr>
            <a:r>
              <a:rPr lang="en-US" altLang="zh-CN" sz="2000" b="1" dirty="0"/>
              <a:t>    </a:t>
            </a:r>
            <a:r>
              <a:rPr lang="en-US" altLang="zh-CN" sz="2000" b="1" dirty="0" err="1"/>
              <a:t>int</a:t>
            </a:r>
            <a:r>
              <a:rPr lang="en-US" altLang="zh-CN" sz="2000" b="1" dirty="0"/>
              <a:t> month, day, year;</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err="1"/>
              <a:t>Tdate</a:t>
            </a:r>
            <a:r>
              <a:rPr lang="en-US" altLang="zh-CN" sz="2000" b="1" dirty="0"/>
              <a:t>::</a:t>
            </a:r>
            <a:r>
              <a:rPr lang="en-US" altLang="zh-CN" sz="2000" b="1" dirty="0" err="1"/>
              <a:t>Tdate</a:t>
            </a:r>
            <a:r>
              <a:rPr lang="en-US" altLang="zh-CN" sz="2000" b="1" dirty="0"/>
              <a:t>(</a:t>
            </a:r>
            <a:r>
              <a:rPr lang="en-US" altLang="zh-CN" sz="2000" b="1" dirty="0" err="1"/>
              <a:t>int</a:t>
            </a:r>
            <a:r>
              <a:rPr lang="en-US" altLang="zh-CN" sz="2000" b="1" dirty="0"/>
              <a:t> </a:t>
            </a:r>
            <a:r>
              <a:rPr lang="en-US" altLang="zh-CN" sz="2000" b="1" dirty="0" err="1"/>
              <a:t>m,int</a:t>
            </a:r>
            <a:r>
              <a:rPr lang="en-US" altLang="zh-CN" sz="2000" b="1" dirty="0"/>
              <a:t> </a:t>
            </a:r>
            <a:r>
              <a:rPr lang="en-US" altLang="zh-CN" sz="2000" b="1" dirty="0" err="1"/>
              <a:t>d,int</a:t>
            </a:r>
            <a:r>
              <a:rPr lang="en-US" altLang="zh-CN" sz="2000" b="1" dirty="0"/>
              <a:t> y</a:t>
            </a:r>
            <a:r>
              <a:rPr lang="en-US" altLang="zh-CN" sz="2000" b="1" dirty="0">
                <a:solidFill>
                  <a:srgbClr val="FF0000"/>
                </a:solidFill>
              </a:rPr>
              <a:t>):month(m),day(d) </a:t>
            </a:r>
            <a:r>
              <a:rPr lang="en-US" altLang="zh-CN" sz="2000" b="1" dirty="0"/>
              <a:t>{</a:t>
            </a:r>
          </a:p>
          <a:p>
            <a:pPr eaLnBrk="1" hangingPunct="1">
              <a:lnSpc>
                <a:spcPct val="80000"/>
              </a:lnSpc>
              <a:buFontTx/>
              <a:buNone/>
            </a:pPr>
            <a:r>
              <a:rPr lang="en-US" altLang="zh-CN" sz="2000" b="1" dirty="0"/>
              <a:t>    year=y;</a:t>
            </a:r>
          </a:p>
          <a:p>
            <a:pPr eaLnBrk="1" hangingPunct="1">
              <a:lnSpc>
                <a:spcPct val="80000"/>
              </a:lnSpc>
              <a:buFontTx/>
              <a:buNone/>
            </a:pPr>
            <a:r>
              <a:rPr lang="en-US" altLang="zh-CN" sz="2000" b="1" dirty="0"/>
              <a:t>    </a:t>
            </a:r>
            <a:r>
              <a:rPr lang="en-US" altLang="zh-CN" sz="2000" b="1" dirty="0" err="1"/>
              <a:t>cout</a:t>
            </a:r>
            <a:r>
              <a:rPr lang="en-US" altLang="zh-CN" sz="2000" b="1" dirty="0"/>
              <a:t> &lt;&lt;month &lt;&lt;"/" &lt;&lt;day &lt;&lt;"/" &lt;&lt;year &lt;&lt;</a:t>
            </a:r>
            <a:r>
              <a:rPr lang="en-US" altLang="zh-CN" sz="2000" b="1" dirty="0" err="1"/>
              <a:t>endl</a:t>
            </a:r>
            <a:r>
              <a:rPr lang="en-US" altLang="zh-CN" sz="2000" b="1" dirty="0"/>
              <a:t>;</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void main(){</a:t>
            </a:r>
          </a:p>
          <a:p>
            <a:pPr eaLnBrk="1" hangingPunct="1">
              <a:lnSpc>
                <a:spcPct val="80000"/>
              </a:lnSpc>
              <a:buFontTx/>
              <a:buNone/>
            </a:pPr>
            <a:r>
              <a:rPr lang="en-US" altLang="zh-CN" sz="2000" b="1" dirty="0"/>
              <a:t>    </a:t>
            </a:r>
            <a:r>
              <a:rPr lang="en-US" altLang="zh-CN" sz="2000" b="1" dirty="0" err="1"/>
              <a:t>Tdate</a:t>
            </a:r>
            <a:r>
              <a:rPr lang="en-US" altLang="zh-CN" sz="2000" b="1" dirty="0"/>
              <a:t> bday2(10,1,2003);                </a:t>
            </a:r>
          </a:p>
          <a:p>
            <a:pPr eaLnBrk="1" hangingPunct="1">
              <a:lnSpc>
                <a:spcPct val="80000"/>
              </a:lnSpc>
              <a:buFontTx/>
              <a:buNone/>
            </a:pPr>
            <a:r>
              <a:rPr lang="en-US" altLang="zh-CN" sz="2000" b="1" dirty="0"/>
              <a:t>}</a:t>
            </a:r>
          </a:p>
        </p:txBody>
      </p:sp>
      <p:sp>
        <p:nvSpPr>
          <p:cNvPr id="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3.6.4 </a:t>
            </a:r>
            <a:r>
              <a:rPr lang="zh-CN" altLang="en-US" sz="3600" b="1" kern="1200" dirty="0">
                <a:solidFill>
                  <a:srgbClr val="C00000"/>
                </a:solidFill>
              </a:rPr>
              <a:t>构造函数与初始化列表</a:t>
            </a:r>
          </a:p>
        </p:txBody>
      </p:sp>
    </p:spTree>
    <p:extLst>
      <p:ext uri="{BB962C8B-B14F-4D97-AF65-F5344CB8AC3E}">
        <p14:creationId xmlns:p14="http://schemas.microsoft.com/office/powerpoint/2010/main" val="191885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additive="base">
                                        <p:cTn id="7"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anim calcmode="lin" valueType="num">
                                      <p:cBhvr additive="base">
                                        <p:cTn id="11"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5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6563">
                                            <p:txEl>
                                              <p:pRg st="3" end="3"/>
                                            </p:txEl>
                                          </p:spTgt>
                                        </p:tgtEl>
                                        <p:attrNameLst>
                                          <p:attrName>style.visibility</p:attrName>
                                        </p:attrNameLst>
                                      </p:cBhvr>
                                      <p:to>
                                        <p:strVal val="visible"/>
                                      </p:to>
                                    </p:set>
                                    <p:anim calcmode="lin" valueType="num">
                                      <p:cBhvr additive="base">
                                        <p:cTn id="15"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656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6563">
                                            <p:txEl>
                                              <p:pRg st="4" end="4"/>
                                            </p:txEl>
                                          </p:spTgt>
                                        </p:tgtEl>
                                        <p:attrNameLst>
                                          <p:attrName>style.visibility</p:attrName>
                                        </p:attrNameLst>
                                      </p:cBhvr>
                                      <p:to>
                                        <p:strVal val="visible"/>
                                      </p:to>
                                    </p:set>
                                    <p:anim calcmode="lin" valueType="num">
                                      <p:cBhvr additive="base">
                                        <p:cTn id="19"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6563">
                                            <p:txEl>
                                              <p:pRg st="5" end="5"/>
                                            </p:txEl>
                                          </p:spTgt>
                                        </p:tgtEl>
                                        <p:attrNameLst>
                                          <p:attrName>style.visibility</p:attrName>
                                        </p:attrNameLst>
                                      </p:cBhvr>
                                      <p:to>
                                        <p:strVal val="visible"/>
                                      </p:to>
                                    </p:set>
                                    <p:anim calcmode="lin" valueType="num">
                                      <p:cBhvr additive="base">
                                        <p:cTn id="23"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656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6563">
                                            <p:txEl>
                                              <p:pRg st="6" end="6"/>
                                            </p:txEl>
                                          </p:spTgt>
                                        </p:tgtEl>
                                        <p:attrNameLst>
                                          <p:attrName>style.visibility</p:attrName>
                                        </p:attrNameLst>
                                      </p:cBhvr>
                                      <p:to>
                                        <p:strVal val="visible"/>
                                      </p:to>
                                    </p:set>
                                    <p:anim calcmode="lin" valueType="num">
                                      <p:cBhvr additive="base">
                                        <p:cTn id="27" dur="500" fill="hold"/>
                                        <p:tgtEl>
                                          <p:spTgt spid="665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656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6563">
                                            <p:txEl>
                                              <p:pRg st="7" end="7"/>
                                            </p:txEl>
                                          </p:spTgt>
                                        </p:tgtEl>
                                        <p:attrNameLst>
                                          <p:attrName>style.visibility</p:attrName>
                                        </p:attrNameLst>
                                      </p:cBhvr>
                                      <p:to>
                                        <p:strVal val="visible"/>
                                      </p:to>
                                    </p:set>
                                    <p:anim calcmode="lin" valueType="num">
                                      <p:cBhvr additive="base">
                                        <p:cTn id="31" dur="500" fill="hold"/>
                                        <p:tgtEl>
                                          <p:spTgt spid="6656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6563">
                                            <p:txEl>
                                              <p:pRg st="8" end="8"/>
                                            </p:txEl>
                                          </p:spTgt>
                                        </p:tgtEl>
                                        <p:attrNameLst>
                                          <p:attrName>style.visibility</p:attrName>
                                        </p:attrNameLst>
                                      </p:cBhvr>
                                      <p:to>
                                        <p:strVal val="visible"/>
                                      </p:to>
                                    </p:set>
                                    <p:anim calcmode="lin" valueType="num">
                                      <p:cBhvr additive="base">
                                        <p:cTn id="35" dur="500" fill="hold"/>
                                        <p:tgtEl>
                                          <p:spTgt spid="6656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656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6563">
                                            <p:txEl>
                                              <p:pRg st="9" end="9"/>
                                            </p:txEl>
                                          </p:spTgt>
                                        </p:tgtEl>
                                        <p:attrNameLst>
                                          <p:attrName>style.visibility</p:attrName>
                                        </p:attrNameLst>
                                      </p:cBhvr>
                                      <p:to>
                                        <p:strVal val="visible"/>
                                      </p:to>
                                    </p:set>
                                    <p:anim calcmode="lin" valueType="num">
                                      <p:cBhvr additive="base">
                                        <p:cTn id="39" dur="500" fill="hold"/>
                                        <p:tgtEl>
                                          <p:spTgt spid="6656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656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6563">
                                            <p:txEl>
                                              <p:pRg st="10" end="10"/>
                                            </p:txEl>
                                          </p:spTgt>
                                        </p:tgtEl>
                                        <p:attrNameLst>
                                          <p:attrName>style.visibility</p:attrName>
                                        </p:attrNameLst>
                                      </p:cBhvr>
                                      <p:to>
                                        <p:strVal val="visible"/>
                                      </p:to>
                                    </p:set>
                                    <p:anim calcmode="lin" valueType="num">
                                      <p:cBhvr additive="base">
                                        <p:cTn id="45" dur="500" fill="hold"/>
                                        <p:tgtEl>
                                          <p:spTgt spid="6656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656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6563">
                                            <p:txEl>
                                              <p:pRg st="11" end="11"/>
                                            </p:txEl>
                                          </p:spTgt>
                                        </p:tgtEl>
                                        <p:attrNameLst>
                                          <p:attrName>style.visibility</p:attrName>
                                        </p:attrNameLst>
                                      </p:cBhvr>
                                      <p:to>
                                        <p:strVal val="visible"/>
                                      </p:to>
                                    </p:set>
                                    <p:anim calcmode="lin" valueType="num">
                                      <p:cBhvr additive="base">
                                        <p:cTn id="49" dur="500" fill="hold"/>
                                        <p:tgtEl>
                                          <p:spTgt spid="6656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656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6563">
                                            <p:txEl>
                                              <p:pRg st="12" end="12"/>
                                            </p:txEl>
                                          </p:spTgt>
                                        </p:tgtEl>
                                        <p:attrNameLst>
                                          <p:attrName>style.visibility</p:attrName>
                                        </p:attrNameLst>
                                      </p:cBhvr>
                                      <p:to>
                                        <p:strVal val="visible"/>
                                      </p:to>
                                    </p:set>
                                    <p:anim calcmode="lin" valueType="num">
                                      <p:cBhvr additive="base">
                                        <p:cTn id="53" dur="500" fill="hold"/>
                                        <p:tgtEl>
                                          <p:spTgt spid="6656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656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6563">
                                            <p:txEl>
                                              <p:pRg st="13" end="13"/>
                                            </p:txEl>
                                          </p:spTgt>
                                        </p:tgtEl>
                                        <p:attrNameLst>
                                          <p:attrName>style.visibility</p:attrName>
                                        </p:attrNameLst>
                                      </p:cBhvr>
                                      <p:to>
                                        <p:strVal val="visible"/>
                                      </p:to>
                                    </p:set>
                                    <p:anim calcmode="lin" valueType="num">
                                      <p:cBhvr additive="base">
                                        <p:cTn id="57" dur="500" fill="hold"/>
                                        <p:tgtEl>
                                          <p:spTgt spid="6656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656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6563">
                                            <p:txEl>
                                              <p:pRg st="14" end="14"/>
                                            </p:txEl>
                                          </p:spTgt>
                                        </p:tgtEl>
                                        <p:attrNameLst>
                                          <p:attrName>style.visibility</p:attrName>
                                        </p:attrNameLst>
                                      </p:cBhvr>
                                      <p:to>
                                        <p:strVal val="visible"/>
                                      </p:to>
                                    </p:set>
                                    <p:anim calcmode="lin" valueType="num">
                                      <p:cBhvr additive="base">
                                        <p:cTn id="63" dur="500" fill="hold"/>
                                        <p:tgtEl>
                                          <p:spTgt spid="6656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6563">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6563">
                                            <p:txEl>
                                              <p:pRg st="15" end="15"/>
                                            </p:txEl>
                                          </p:spTgt>
                                        </p:tgtEl>
                                        <p:attrNameLst>
                                          <p:attrName>style.visibility</p:attrName>
                                        </p:attrNameLst>
                                      </p:cBhvr>
                                      <p:to>
                                        <p:strVal val="visible"/>
                                      </p:to>
                                    </p:set>
                                    <p:anim calcmode="lin" valueType="num">
                                      <p:cBhvr additive="base">
                                        <p:cTn id="67" dur="500" fill="hold"/>
                                        <p:tgtEl>
                                          <p:spTgt spid="6656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6563">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6563">
                                            <p:txEl>
                                              <p:pRg st="16" end="16"/>
                                            </p:txEl>
                                          </p:spTgt>
                                        </p:tgtEl>
                                        <p:attrNameLst>
                                          <p:attrName>style.visibility</p:attrName>
                                        </p:attrNameLst>
                                      </p:cBhvr>
                                      <p:to>
                                        <p:strVal val="visible"/>
                                      </p:to>
                                    </p:set>
                                    <p:anim calcmode="lin" valueType="num">
                                      <p:cBhvr additive="base">
                                        <p:cTn id="71" dur="500" fill="hold"/>
                                        <p:tgtEl>
                                          <p:spTgt spid="66563">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6656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250825" y="1124744"/>
            <a:ext cx="8642350" cy="5256584"/>
          </a:xfrm>
        </p:spPr>
        <p:txBody>
          <a:bodyPr/>
          <a:lstStyle/>
          <a:p>
            <a:pPr eaLnBrk="1" hangingPunct="1">
              <a:buFontTx/>
              <a:buNone/>
            </a:pPr>
            <a:r>
              <a:rPr lang="en-US" altLang="zh-CN" sz="2400" b="1" dirty="0" smtClean="0">
                <a:solidFill>
                  <a:srgbClr val="0000CC"/>
                </a:solidFill>
              </a:rPr>
              <a:t>2. </a:t>
            </a:r>
            <a:r>
              <a:rPr lang="zh-CN" altLang="en-US" sz="2400" b="1" dirty="0" smtClean="0">
                <a:solidFill>
                  <a:srgbClr val="0000CC"/>
                </a:solidFill>
              </a:rPr>
              <a:t>使用</a:t>
            </a:r>
            <a:r>
              <a:rPr lang="zh-CN" altLang="en-US" sz="2400" b="1" dirty="0">
                <a:solidFill>
                  <a:srgbClr val="0000CC"/>
                </a:solidFill>
              </a:rPr>
              <a:t>构造函数初始化列表的注意</a:t>
            </a:r>
          </a:p>
          <a:p>
            <a:pPr eaLnBrk="1" hangingPunct="1">
              <a:buFontTx/>
              <a:buNone/>
            </a:pPr>
            <a:r>
              <a:rPr lang="zh-CN" altLang="en-US" sz="2200" b="1" dirty="0" smtClean="0">
                <a:solidFill>
                  <a:srgbClr val="FF0000"/>
                </a:solidFill>
              </a:rPr>
              <a:t>（</a:t>
            </a:r>
            <a:r>
              <a:rPr lang="en-US" altLang="zh-CN" sz="2200" b="1" dirty="0" smtClean="0">
                <a:solidFill>
                  <a:srgbClr val="FF0000"/>
                </a:solidFill>
              </a:rPr>
              <a:t>1</a:t>
            </a:r>
            <a:r>
              <a:rPr lang="zh-CN" altLang="en-US" sz="2200" b="1" dirty="0" smtClean="0">
                <a:solidFill>
                  <a:srgbClr val="FF0000"/>
                </a:solidFill>
              </a:rPr>
              <a:t>）构造</a:t>
            </a:r>
            <a:r>
              <a:rPr lang="zh-CN" altLang="en-US" sz="2200" b="1" dirty="0">
                <a:solidFill>
                  <a:srgbClr val="FF0000"/>
                </a:solidFill>
              </a:rPr>
              <a:t>函数初始化列表的执行次序</a:t>
            </a:r>
            <a:endParaRPr lang="en-US" altLang="zh-CN" sz="2200" b="1" dirty="0">
              <a:solidFill>
                <a:srgbClr val="FF0000"/>
              </a:solidFill>
            </a:endParaRPr>
          </a:p>
          <a:p>
            <a:pPr lvl="1" eaLnBrk="1" hangingPunct="1"/>
            <a:r>
              <a:rPr lang="zh-CN" altLang="en-US" sz="2200" b="1" dirty="0"/>
              <a:t>初始化列表中成员初始化次序与它们在类中的声明次序相同，与初始列表中的次序无关。对</a:t>
            </a:r>
            <a:r>
              <a:rPr lang="en-US" altLang="zh-CN" sz="2200" b="1" dirty="0" err="1"/>
              <a:t>Tdate</a:t>
            </a:r>
            <a:r>
              <a:rPr lang="zh-CN" altLang="en-US" sz="2200" b="1" dirty="0"/>
              <a:t>类而言，下面</a:t>
            </a:r>
            <a:r>
              <a:rPr lang="en-US" altLang="zh-CN" sz="2200" b="1" dirty="0"/>
              <a:t>3</a:t>
            </a:r>
            <a:r>
              <a:rPr lang="zh-CN" altLang="en-US" sz="2200" b="1" dirty="0"/>
              <a:t>个构造函数完全相同。</a:t>
            </a:r>
          </a:p>
          <a:p>
            <a:pPr lvl="1" eaLnBrk="1" hangingPunct="1">
              <a:buFontTx/>
              <a:buNone/>
            </a:pPr>
            <a:r>
              <a:rPr lang="en-US" altLang="zh-CN" sz="1800" b="1" dirty="0" err="1">
                <a:solidFill>
                  <a:srgbClr val="0000CC"/>
                </a:solidFill>
              </a:rPr>
              <a:t>Tdate</a:t>
            </a:r>
            <a:r>
              <a:rPr lang="en-US" altLang="zh-CN" sz="1800" b="1" dirty="0">
                <a:solidFill>
                  <a:srgbClr val="0000CC"/>
                </a:solidFill>
              </a:rPr>
              <a:t>::</a:t>
            </a:r>
            <a:r>
              <a:rPr lang="en-US" altLang="zh-CN" sz="1800" b="1" dirty="0" err="1">
                <a:solidFill>
                  <a:srgbClr val="0000CC"/>
                </a:solidFill>
              </a:rPr>
              <a:t>Tdate</a:t>
            </a:r>
            <a:r>
              <a:rPr lang="en-US" altLang="zh-CN" sz="1800" b="1" dirty="0">
                <a:solidFill>
                  <a:srgbClr val="0000CC"/>
                </a:solidFill>
              </a:rPr>
              <a:t>(</a:t>
            </a:r>
            <a:r>
              <a:rPr lang="en-US" altLang="zh-CN" sz="1800" b="1" dirty="0" err="1">
                <a:solidFill>
                  <a:srgbClr val="0000CC"/>
                </a:solidFill>
              </a:rPr>
              <a:t>int</a:t>
            </a:r>
            <a:r>
              <a:rPr lang="en-US" altLang="zh-CN" sz="1800" b="1" dirty="0">
                <a:solidFill>
                  <a:srgbClr val="0000CC"/>
                </a:solidFill>
              </a:rPr>
              <a:t> </a:t>
            </a:r>
            <a:r>
              <a:rPr lang="en-US" altLang="zh-CN" sz="1800" b="1" dirty="0" err="1">
                <a:solidFill>
                  <a:srgbClr val="0000CC"/>
                </a:solidFill>
              </a:rPr>
              <a:t>m,int</a:t>
            </a:r>
            <a:r>
              <a:rPr lang="en-US" altLang="zh-CN" sz="1800" b="1" dirty="0">
                <a:solidFill>
                  <a:srgbClr val="0000CC"/>
                </a:solidFill>
              </a:rPr>
              <a:t> </a:t>
            </a:r>
            <a:r>
              <a:rPr lang="en-US" altLang="zh-CN" sz="1800" b="1" dirty="0" err="1">
                <a:solidFill>
                  <a:srgbClr val="0000CC"/>
                </a:solidFill>
              </a:rPr>
              <a:t>d,int</a:t>
            </a:r>
            <a:r>
              <a:rPr lang="en-US" altLang="zh-CN" sz="1800" b="1" dirty="0">
                <a:solidFill>
                  <a:srgbClr val="0000CC"/>
                </a:solidFill>
              </a:rPr>
              <a:t> y)</a:t>
            </a:r>
          </a:p>
          <a:p>
            <a:pPr lvl="1" eaLnBrk="1" hangingPunct="1">
              <a:buFontTx/>
              <a:buNone/>
            </a:pPr>
            <a:r>
              <a:rPr lang="en-US" altLang="zh-CN" sz="1800" b="1" dirty="0">
                <a:solidFill>
                  <a:srgbClr val="0000CC"/>
                </a:solidFill>
              </a:rPr>
              <a:t>                      :</a:t>
            </a:r>
            <a:r>
              <a:rPr lang="en-US" altLang="zh-CN" sz="1800" b="1" dirty="0">
                <a:solidFill>
                  <a:srgbClr val="FF0000"/>
                </a:solidFill>
              </a:rPr>
              <a:t>month(m)</a:t>
            </a:r>
            <a:r>
              <a:rPr lang="en-US" altLang="zh-CN" sz="1800" b="1" dirty="0">
                <a:solidFill>
                  <a:srgbClr val="0000CC"/>
                </a:solidFill>
              </a:rPr>
              <a:t>,day(d),year(y){}</a:t>
            </a:r>
          </a:p>
          <a:p>
            <a:pPr lvl="1" eaLnBrk="1" hangingPunct="1">
              <a:buFontTx/>
              <a:buNone/>
            </a:pPr>
            <a:r>
              <a:rPr lang="en-US" altLang="zh-CN" sz="1800" b="1" dirty="0" err="1">
                <a:solidFill>
                  <a:srgbClr val="0000CC"/>
                </a:solidFill>
              </a:rPr>
              <a:t>Tdate</a:t>
            </a:r>
            <a:r>
              <a:rPr lang="en-US" altLang="zh-CN" sz="1800" b="1" dirty="0">
                <a:solidFill>
                  <a:srgbClr val="0000CC"/>
                </a:solidFill>
              </a:rPr>
              <a:t>::</a:t>
            </a:r>
            <a:r>
              <a:rPr lang="en-US" altLang="zh-CN" sz="1800" b="1" dirty="0" err="1">
                <a:solidFill>
                  <a:srgbClr val="0000CC"/>
                </a:solidFill>
              </a:rPr>
              <a:t>Tdate</a:t>
            </a:r>
            <a:r>
              <a:rPr lang="en-US" altLang="zh-CN" sz="1800" b="1" dirty="0">
                <a:solidFill>
                  <a:srgbClr val="0000CC"/>
                </a:solidFill>
              </a:rPr>
              <a:t>(</a:t>
            </a:r>
            <a:r>
              <a:rPr lang="en-US" altLang="zh-CN" sz="1800" b="1" dirty="0" err="1">
                <a:solidFill>
                  <a:srgbClr val="0000CC"/>
                </a:solidFill>
              </a:rPr>
              <a:t>int</a:t>
            </a:r>
            <a:r>
              <a:rPr lang="en-US" altLang="zh-CN" sz="1800" b="1" dirty="0">
                <a:solidFill>
                  <a:srgbClr val="0000CC"/>
                </a:solidFill>
              </a:rPr>
              <a:t> </a:t>
            </a:r>
            <a:r>
              <a:rPr lang="en-US" altLang="zh-CN" sz="1800" b="1" dirty="0" err="1">
                <a:solidFill>
                  <a:srgbClr val="0000CC"/>
                </a:solidFill>
              </a:rPr>
              <a:t>m,int</a:t>
            </a:r>
            <a:r>
              <a:rPr lang="en-US" altLang="zh-CN" sz="1800" b="1" dirty="0">
                <a:solidFill>
                  <a:srgbClr val="0000CC"/>
                </a:solidFill>
              </a:rPr>
              <a:t> </a:t>
            </a:r>
            <a:r>
              <a:rPr lang="en-US" altLang="zh-CN" sz="1800" b="1" dirty="0" err="1">
                <a:solidFill>
                  <a:srgbClr val="0000CC"/>
                </a:solidFill>
              </a:rPr>
              <a:t>d,int</a:t>
            </a:r>
            <a:r>
              <a:rPr lang="en-US" altLang="zh-CN" sz="1800" b="1" dirty="0">
                <a:solidFill>
                  <a:srgbClr val="0000CC"/>
                </a:solidFill>
              </a:rPr>
              <a:t> y)</a:t>
            </a:r>
          </a:p>
          <a:p>
            <a:pPr lvl="1" eaLnBrk="1" hangingPunct="1">
              <a:buFontTx/>
              <a:buNone/>
            </a:pPr>
            <a:r>
              <a:rPr lang="en-US" altLang="zh-CN" sz="1800" b="1" dirty="0">
                <a:solidFill>
                  <a:srgbClr val="0000CC"/>
                </a:solidFill>
              </a:rPr>
              <a:t>                      :year(y),</a:t>
            </a:r>
            <a:r>
              <a:rPr lang="en-US" altLang="zh-CN" sz="1800" b="1" dirty="0">
                <a:solidFill>
                  <a:srgbClr val="FF0000"/>
                </a:solidFill>
              </a:rPr>
              <a:t>month(m)</a:t>
            </a:r>
            <a:r>
              <a:rPr lang="en-US" altLang="zh-CN" sz="1800" b="1" dirty="0">
                <a:solidFill>
                  <a:srgbClr val="0000CC"/>
                </a:solidFill>
              </a:rPr>
              <a:t>,day(d){}</a:t>
            </a:r>
          </a:p>
          <a:p>
            <a:pPr lvl="1" eaLnBrk="1" hangingPunct="1">
              <a:buFontTx/>
              <a:buNone/>
            </a:pPr>
            <a:r>
              <a:rPr lang="en-US" altLang="zh-CN" sz="1800" b="1" dirty="0" err="1">
                <a:solidFill>
                  <a:srgbClr val="0000CC"/>
                </a:solidFill>
              </a:rPr>
              <a:t>Tdate</a:t>
            </a:r>
            <a:r>
              <a:rPr lang="en-US" altLang="zh-CN" sz="1800" b="1" dirty="0">
                <a:solidFill>
                  <a:srgbClr val="0000CC"/>
                </a:solidFill>
              </a:rPr>
              <a:t>::</a:t>
            </a:r>
            <a:r>
              <a:rPr lang="en-US" altLang="zh-CN" sz="1800" b="1" dirty="0" err="1">
                <a:solidFill>
                  <a:srgbClr val="0000CC"/>
                </a:solidFill>
              </a:rPr>
              <a:t>Tdate</a:t>
            </a:r>
            <a:r>
              <a:rPr lang="en-US" altLang="zh-CN" sz="1800" b="1" dirty="0">
                <a:solidFill>
                  <a:srgbClr val="0000CC"/>
                </a:solidFill>
              </a:rPr>
              <a:t>(</a:t>
            </a:r>
            <a:r>
              <a:rPr lang="en-US" altLang="zh-CN" sz="1800" b="1" dirty="0" err="1">
                <a:solidFill>
                  <a:srgbClr val="0000CC"/>
                </a:solidFill>
              </a:rPr>
              <a:t>int</a:t>
            </a:r>
            <a:r>
              <a:rPr lang="en-US" altLang="zh-CN" sz="1800" b="1" dirty="0">
                <a:solidFill>
                  <a:srgbClr val="0000CC"/>
                </a:solidFill>
              </a:rPr>
              <a:t> </a:t>
            </a:r>
            <a:r>
              <a:rPr lang="en-US" altLang="zh-CN" sz="1800" b="1" dirty="0" err="1">
                <a:solidFill>
                  <a:srgbClr val="0000CC"/>
                </a:solidFill>
              </a:rPr>
              <a:t>m,int</a:t>
            </a:r>
            <a:r>
              <a:rPr lang="en-US" altLang="zh-CN" sz="1800" b="1" dirty="0">
                <a:solidFill>
                  <a:srgbClr val="0000CC"/>
                </a:solidFill>
              </a:rPr>
              <a:t> </a:t>
            </a:r>
            <a:r>
              <a:rPr lang="en-US" altLang="zh-CN" sz="1800" b="1" dirty="0" err="1">
                <a:solidFill>
                  <a:srgbClr val="0000CC"/>
                </a:solidFill>
              </a:rPr>
              <a:t>d,int</a:t>
            </a:r>
            <a:r>
              <a:rPr lang="en-US" altLang="zh-CN" sz="1800" b="1" dirty="0">
                <a:solidFill>
                  <a:srgbClr val="0000CC"/>
                </a:solidFill>
              </a:rPr>
              <a:t> y)</a:t>
            </a:r>
          </a:p>
          <a:p>
            <a:pPr lvl="1" eaLnBrk="1" hangingPunct="1">
              <a:buFontTx/>
              <a:buNone/>
            </a:pPr>
            <a:r>
              <a:rPr lang="en-US" altLang="zh-CN" sz="1800" b="1" dirty="0">
                <a:solidFill>
                  <a:srgbClr val="0000CC"/>
                </a:solidFill>
              </a:rPr>
              <a:t>                      :day(d),year(y),</a:t>
            </a:r>
            <a:r>
              <a:rPr lang="en-US" altLang="zh-CN" sz="1800" b="1" dirty="0">
                <a:solidFill>
                  <a:srgbClr val="FF0000"/>
                </a:solidFill>
              </a:rPr>
              <a:t>month(m)</a:t>
            </a:r>
            <a:r>
              <a:rPr lang="en-US" altLang="zh-CN" sz="1800" b="1" dirty="0">
                <a:solidFill>
                  <a:srgbClr val="0000CC"/>
                </a:solidFill>
              </a:rPr>
              <a:t>{}</a:t>
            </a:r>
          </a:p>
          <a:p>
            <a:pPr lvl="1" eaLnBrk="1" hangingPunct="1"/>
            <a:r>
              <a:rPr lang="zh-CN" altLang="en-US" sz="2200" b="1" dirty="0"/>
              <a:t>尽管三个构造函数初始化列表中的</a:t>
            </a:r>
            <a:r>
              <a:rPr lang="en-US" altLang="zh-CN" sz="2200" b="1" dirty="0"/>
              <a:t>month</a:t>
            </a:r>
            <a:r>
              <a:rPr lang="zh-CN" altLang="en-US" sz="2200" b="1" dirty="0"/>
              <a:t>、</a:t>
            </a:r>
            <a:r>
              <a:rPr lang="en-US" altLang="zh-CN" sz="2200" b="1" dirty="0"/>
              <a:t>day</a:t>
            </a:r>
            <a:r>
              <a:rPr lang="zh-CN" altLang="en-US" sz="2200" b="1" dirty="0"/>
              <a:t>和</a:t>
            </a:r>
            <a:r>
              <a:rPr lang="en-US" altLang="zh-CN" sz="2200" b="1" dirty="0"/>
              <a:t>year</a:t>
            </a:r>
            <a:r>
              <a:rPr lang="zh-CN" altLang="en-US" sz="2200" b="1" dirty="0"/>
              <a:t>的次序不同，但它们都是按照</a:t>
            </a:r>
            <a:r>
              <a:rPr lang="en-US" altLang="zh-CN" sz="2200" b="1" dirty="0" err="1">
                <a:solidFill>
                  <a:srgbClr val="FF3300"/>
                </a:solidFill>
              </a:rPr>
              <a:t>month→day→year</a:t>
            </a:r>
            <a:r>
              <a:rPr lang="zh-CN" altLang="en-US" sz="2200" b="1" dirty="0"/>
              <a:t>的次序初始化的，这个次序是其在</a:t>
            </a:r>
            <a:r>
              <a:rPr lang="en-US" altLang="zh-CN" sz="2200" b="1" dirty="0" err="1"/>
              <a:t>Tdate</a:t>
            </a:r>
            <a:r>
              <a:rPr lang="zh-CN" altLang="en-US" sz="2200" b="1" dirty="0"/>
              <a:t>中的声明次序。</a:t>
            </a:r>
            <a:r>
              <a:rPr lang="zh-CN" altLang="en-US" sz="2200" dirty="0"/>
              <a:t> </a:t>
            </a:r>
          </a:p>
        </p:txBody>
      </p:sp>
      <p:sp>
        <p:nvSpPr>
          <p:cNvPr id="5"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3.6.4 </a:t>
            </a:r>
            <a:r>
              <a:rPr lang="zh-CN" altLang="en-US" sz="3600" b="1" kern="1200" dirty="0">
                <a:solidFill>
                  <a:srgbClr val="C00000"/>
                </a:solidFill>
              </a:rPr>
              <a:t>构造函数与初始化列表</a:t>
            </a:r>
          </a:p>
        </p:txBody>
      </p:sp>
    </p:spTree>
    <p:extLst>
      <p:ext uri="{BB962C8B-B14F-4D97-AF65-F5344CB8AC3E}">
        <p14:creationId xmlns:p14="http://schemas.microsoft.com/office/powerpoint/2010/main" val="2680405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additive="base">
                                        <p:cTn id="7"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 calcmode="lin" valueType="num">
                                      <p:cBhvr additive="base">
                                        <p:cTn id="13"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anim calcmode="lin" valueType="num">
                                      <p:cBhvr additive="base">
                                        <p:cTn id="19"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6563">
                                            <p:txEl>
                                              <p:pRg st="4" end="4"/>
                                            </p:txEl>
                                          </p:spTgt>
                                        </p:tgtEl>
                                        <p:attrNameLst>
                                          <p:attrName>style.visibility</p:attrName>
                                        </p:attrNameLst>
                                      </p:cBhvr>
                                      <p:to>
                                        <p:strVal val="visible"/>
                                      </p:to>
                                    </p:set>
                                    <p:anim calcmode="lin" valueType="num">
                                      <p:cBhvr additive="base">
                                        <p:cTn id="25"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6563">
                                            <p:txEl>
                                              <p:pRg st="5" end="5"/>
                                            </p:txEl>
                                          </p:spTgt>
                                        </p:tgtEl>
                                        <p:attrNameLst>
                                          <p:attrName>style.visibility</p:attrName>
                                        </p:attrNameLst>
                                      </p:cBhvr>
                                      <p:to>
                                        <p:strVal val="visible"/>
                                      </p:to>
                                    </p:set>
                                    <p:anim calcmode="lin" valueType="num">
                                      <p:cBhvr additive="base">
                                        <p:cTn id="29"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656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6563">
                                            <p:txEl>
                                              <p:pRg st="6" end="6"/>
                                            </p:txEl>
                                          </p:spTgt>
                                        </p:tgtEl>
                                        <p:attrNameLst>
                                          <p:attrName>style.visibility</p:attrName>
                                        </p:attrNameLst>
                                      </p:cBhvr>
                                      <p:to>
                                        <p:strVal val="visible"/>
                                      </p:to>
                                    </p:set>
                                    <p:anim calcmode="lin" valueType="num">
                                      <p:cBhvr additive="base">
                                        <p:cTn id="33" dur="500" fill="hold"/>
                                        <p:tgtEl>
                                          <p:spTgt spid="6656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656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6563">
                                            <p:txEl>
                                              <p:pRg st="7" end="7"/>
                                            </p:txEl>
                                          </p:spTgt>
                                        </p:tgtEl>
                                        <p:attrNameLst>
                                          <p:attrName>style.visibility</p:attrName>
                                        </p:attrNameLst>
                                      </p:cBhvr>
                                      <p:to>
                                        <p:strVal val="visible"/>
                                      </p:to>
                                    </p:set>
                                    <p:anim calcmode="lin" valueType="num">
                                      <p:cBhvr additive="base">
                                        <p:cTn id="37" dur="500" fill="hold"/>
                                        <p:tgtEl>
                                          <p:spTgt spid="6656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656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6563">
                                            <p:txEl>
                                              <p:pRg st="8" end="8"/>
                                            </p:txEl>
                                          </p:spTgt>
                                        </p:tgtEl>
                                        <p:attrNameLst>
                                          <p:attrName>style.visibility</p:attrName>
                                        </p:attrNameLst>
                                      </p:cBhvr>
                                      <p:to>
                                        <p:strVal val="visible"/>
                                      </p:to>
                                    </p:set>
                                    <p:anim calcmode="lin" valueType="num">
                                      <p:cBhvr additive="base">
                                        <p:cTn id="41" dur="500" fill="hold"/>
                                        <p:tgtEl>
                                          <p:spTgt spid="6656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65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66563">
                                            <p:txEl>
                                              <p:pRg st="9" end="9"/>
                                            </p:txEl>
                                          </p:spTgt>
                                        </p:tgtEl>
                                        <p:attrNameLst>
                                          <p:attrName>style.visibility</p:attrName>
                                        </p:attrNameLst>
                                      </p:cBhvr>
                                      <p:to>
                                        <p:strVal val="visible"/>
                                      </p:to>
                                    </p:set>
                                    <p:anim calcmode="lin" valueType="num">
                                      <p:cBhvr additive="base">
                                        <p:cTn id="47" dur="500" fill="hold"/>
                                        <p:tgtEl>
                                          <p:spTgt spid="6656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656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461842" y="1196752"/>
            <a:ext cx="8070598" cy="4899149"/>
          </a:xfrm>
        </p:spPr>
        <p:txBody>
          <a:bodyPr/>
          <a:lstStyle/>
          <a:p>
            <a:pPr marL="0" indent="0">
              <a:buNone/>
            </a:pPr>
            <a:r>
              <a:rPr lang="zh-CN" altLang="en-US" sz="2400" b="1" dirty="0" smtClean="0">
                <a:solidFill>
                  <a:srgbClr val="FF0000"/>
                </a:solidFill>
              </a:rPr>
              <a:t>（</a:t>
            </a:r>
            <a:r>
              <a:rPr lang="en-US" altLang="zh-CN" sz="2400" b="1" dirty="0" smtClean="0">
                <a:solidFill>
                  <a:srgbClr val="FF0000"/>
                </a:solidFill>
              </a:rPr>
              <a:t>2</a:t>
            </a:r>
            <a:r>
              <a:rPr lang="zh-CN" altLang="en-US" sz="2400" b="1" dirty="0" smtClean="0">
                <a:solidFill>
                  <a:srgbClr val="FF0000"/>
                </a:solidFill>
              </a:rPr>
              <a:t>）</a:t>
            </a:r>
            <a:r>
              <a:rPr lang="zh-CN" altLang="zh-CN" sz="2400" b="1" dirty="0" smtClean="0">
                <a:solidFill>
                  <a:srgbClr val="FF0000"/>
                </a:solidFill>
              </a:rPr>
              <a:t>构造</a:t>
            </a:r>
            <a:r>
              <a:rPr lang="zh-CN" altLang="zh-CN" sz="2400" b="1" dirty="0">
                <a:solidFill>
                  <a:srgbClr val="FF0000"/>
                </a:solidFill>
              </a:rPr>
              <a:t>函数初始化列表的执行时间。</a:t>
            </a:r>
            <a:endParaRPr lang="en-US" altLang="zh-CN" sz="2400" b="1" dirty="0">
              <a:solidFill>
                <a:srgbClr val="FF0000"/>
              </a:solidFill>
            </a:endParaRPr>
          </a:p>
          <a:p>
            <a:pPr lvl="1"/>
            <a:r>
              <a:rPr lang="zh-CN" altLang="zh-CN" sz="2200" b="1" dirty="0"/>
              <a:t>如果数据成员有类内初始值，则执行次序为：</a:t>
            </a:r>
          </a:p>
          <a:p>
            <a:pPr marL="457200" lvl="1" indent="0">
              <a:lnSpc>
                <a:spcPct val="200000"/>
              </a:lnSpc>
              <a:buNone/>
            </a:pPr>
            <a:r>
              <a:rPr lang="zh-CN" altLang="zh-CN" sz="2200" b="1" dirty="0">
                <a:solidFill>
                  <a:srgbClr val="0000CC"/>
                </a:solidFill>
              </a:rPr>
              <a:t>类内初始值→构造函数初始化列表</a:t>
            </a:r>
            <a:r>
              <a:rPr lang="en-US" altLang="zh-CN" sz="2200" b="1" dirty="0">
                <a:solidFill>
                  <a:srgbClr val="0000CC"/>
                </a:solidFill>
              </a:rPr>
              <a:t>→</a:t>
            </a:r>
            <a:r>
              <a:rPr lang="zh-CN" altLang="zh-CN" sz="2200" b="1" dirty="0">
                <a:solidFill>
                  <a:srgbClr val="0000CC"/>
                </a:solidFill>
              </a:rPr>
              <a:t>构造函数体</a:t>
            </a:r>
            <a:endParaRPr lang="zh-CN" altLang="zh-CN" sz="2200" dirty="0">
              <a:solidFill>
                <a:srgbClr val="0000CC"/>
              </a:solidFill>
            </a:endParaRPr>
          </a:p>
          <a:p>
            <a:pPr eaLnBrk="1" hangingPunct="1">
              <a:buFontTx/>
              <a:buNone/>
            </a:pPr>
            <a:r>
              <a:rPr lang="zh-CN" altLang="en-US" sz="2400" b="1" dirty="0" smtClean="0">
                <a:solidFill>
                  <a:srgbClr val="FF0000"/>
                </a:solidFill>
              </a:rPr>
              <a:t>（</a:t>
            </a:r>
            <a:r>
              <a:rPr lang="en-US" altLang="zh-CN" sz="2400" b="1" dirty="0" smtClean="0">
                <a:solidFill>
                  <a:srgbClr val="FF0000"/>
                </a:solidFill>
              </a:rPr>
              <a:t>3</a:t>
            </a:r>
            <a:r>
              <a:rPr lang="zh-CN" altLang="en-US" sz="2400" b="1" dirty="0" smtClean="0">
                <a:solidFill>
                  <a:srgbClr val="FF0000"/>
                </a:solidFill>
              </a:rPr>
              <a:t>）必须</a:t>
            </a:r>
            <a:r>
              <a:rPr lang="zh-CN" altLang="en-US" sz="2400" b="1" dirty="0">
                <a:solidFill>
                  <a:srgbClr val="FF0000"/>
                </a:solidFill>
              </a:rPr>
              <a:t>采用初始化列表（或类内初始值）进行初始化的成员</a:t>
            </a:r>
            <a:endParaRPr lang="en-US" altLang="zh-CN" sz="2400" b="1" dirty="0">
              <a:solidFill>
                <a:srgbClr val="FF0000"/>
              </a:solidFill>
            </a:endParaRPr>
          </a:p>
          <a:p>
            <a:pPr lvl="1" eaLnBrk="1" hangingPunct="1"/>
            <a:r>
              <a:rPr lang="zh-CN" altLang="en-US" sz="2200" b="1" dirty="0"/>
              <a:t>常量成员，引用成员，类对象成员，派生类构造函数对基类构造函数的调用。</a:t>
            </a:r>
            <a:endParaRPr lang="en-US" altLang="zh-CN" sz="2200" b="1" dirty="0"/>
          </a:p>
          <a:p>
            <a:pPr lvl="1" eaLnBrk="1" hangingPunct="1"/>
            <a:r>
              <a:rPr lang="zh-CN" altLang="en-US" sz="2200" b="1" dirty="0"/>
              <a:t>类内初始化值是</a:t>
            </a:r>
            <a:r>
              <a:rPr lang="en-US" altLang="zh-CN" sz="2200" b="1" dirty="0"/>
              <a:t>C++11</a:t>
            </a:r>
            <a:r>
              <a:rPr lang="zh-CN" altLang="en-US" sz="2200" b="1" dirty="0"/>
              <a:t>标准才有的，在</a:t>
            </a:r>
            <a:r>
              <a:rPr lang="en-US" altLang="zh-CN" sz="2200" b="1" dirty="0"/>
              <a:t>VC6.0</a:t>
            </a:r>
            <a:r>
              <a:rPr lang="zh-CN" altLang="en-US" sz="2200" b="1" dirty="0"/>
              <a:t>中不能</a:t>
            </a:r>
            <a:r>
              <a:rPr lang="zh-CN" altLang="en-US" sz="2200" b="1" dirty="0" smtClean="0"/>
              <a:t>用。</a:t>
            </a:r>
            <a:endParaRPr lang="zh-CN" altLang="en-US" sz="2200" b="1" dirty="0"/>
          </a:p>
        </p:txBody>
      </p:sp>
      <p:sp>
        <p:nvSpPr>
          <p:cNvPr id="5"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3.6.4 </a:t>
            </a:r>
            <a:r>
              <a:rPr lang="zh-CN" altLang="en-US" sz="3600" b="1" kern="1200" dirty="0">
                <a:solidFill>
                  <a:srgbClr val="C00000"/>
                </a:solidFill>
              </a:rPr>
              <a:t>构造函数与初始化列表</a:t>
            </a:r>
          </a:p>
        </p:txBody>
      </p:sp>
    </p:spTree>
    <p:extLst>
      <p:ext uri="{BB962C8B-B14F-4D97-AF65-F5344CB8AC3E}">
        <p14:creationId xmlns:p14="http://schemas.microsoft.com/office/powerpoint/2010/main" val="149378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 calcmode="lin" valueType="num">
                                      <p:cBhvr additive="base">
                                        <p:cTn id="19"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8611">
                                            <p:txEl>
                                              <p:pRg st="3" end="3"/>
                                            </p:txEl>
                                          </p:spTgt>
                                        </p:tgtEl>
                                        <p:attrNameLst>
                                          <p:attrName>style.visibility</p:attrName>
                                        </p:attrNameLst>
                                      </p:cBhvr>
                                      <p:to>
                                        <p:strVal val="visible"/>
                                      </p:to>
                                    </p:set>
                                    <p:anim calcmode="lin" valueType="num">
                                      <p:cBhvr additive="base">
                                        <p:cTn id="25" dur="500" fill="hold"/>
                                        <p:tgtEl>
                                          <p:spTgt spid="686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6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8611">
                                            <p:txEl>
                                              <p:pRg st="4" end="4"/>
                                            </p:txEl>
                                          </p:spTgt>
                                        </p:tgtEl>
                                        <p:attrNameLst>
                                          <p:attrName>style.visibility</p:attrName>
                                        </p:attrNameLst>
                                      </p:cBhvr>
                                      <p:to>
                                        <p:strVal val="visible"/>
                                      </p:to>
                                    </p:set>
                                    <p:anim calcmode="lin" valueType="num">
                                      <p:cBhvr additive="base">
                                        <p:cTn id="31" dur="500" fill="hold"/>
                                        <p:tgtEl>
                                          <p:spTgt spid="686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86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8611">
                                            <p:txEl>
                                              <p:pRg st="5" end="5"/>
                                            </p:txEl>
                                          </p:spTgt>
                                        </p:tgtEl>
                                        <p:attrNameLst>
                                          <p:attrName>style.visibility</p:attrName>
                                        </p:attrNameLst>
                                      </p:cBhvr>
                                      <p:to>
                                        <p:strVal val="visible"/>
                                      </p:to>
                                    </p:set>
                                    <p:anim calcmode="lin" valueType="num">
                                      <p:cBhvr additive="base">
                                        <p:cTn id="37" dur="500" fill="hold"/>
                                        <p:tgtEl>
                                          <p:spTgt spid="686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86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491" y="980728"/>
            <a:ext cx="8623212" cy="5877272"/>
          </a:xfrm>
        </p:spPr>
        <p:txBody>
          <a:bodyPr/>
          <a:lstStyle/>
          <a:p>
            <a:pPr marL="0" indent="0">
              <a:buNone/>
            </a:pPr>
            <a:r>
              <a:rPr lang="zh-CN" altLang="zh-CN" sz="2000" b="1" dirty="0">
                <a:solidFill>
                  <a:srgbClr val="0000CC"/>
                </a:solidFill>
              </a:rPr>
              <a:t>【例</a:t>
            </a:r>
            <a:r>
              <a:rPr lang="en-US" altLang="zh-CN" sz="2000" b="1" dirty="0">
                <a:solidFill>
                  <a:srgbClr val="0000CC"/>
                </a:solidFill>
              </a:rPr>
              <a:t>3-11</a:t>
            </a:r>
            <a:r>
              <a:rPr lang="zh-CN" altLang="zh-CN" sz="2000" b="1" dirty="0">
                <a:solidFill>
                  <a:srgbClr val="0000CC"/>
                </a:solidFill>
              </a:rPr>
              <a:t>】 常量和引用成员必须通过类内初始值或构造函数初始化列表进行初始化</a:t>
            </a:r>
            <a:r>
              <a:rPr lang="zh-CN" altLang="en-US" sz="2000" b="1" dirty="0">
                <a:solidFill>
                  <a:srgbClr val="0000CC"/>
                </a:solidFill>
              </a:rPr>
              <a:t>。</a:t>
            </a:r>
            <a:endParaRPr lang="en-US" altLang="zh-CN" sz="2000" b="1" dirty="0">
              <a:solidFill>
                <a:srgbClr val="0000CC"/>
              </a:solidFill>
            </a:endParaRPr>
          </a:p>
          <a:p>
            <a:pPr marL="0" indent="0">
              <a:buNone/>
            </a:pPr>
            <a:r>
              <a:rPr lang="en-US" altLang="zh-CN" sz="1800" b="1" dirty="0"/>
              <a:t>#include &lt;</a:t>
            </a:r>
            <a:r>
              <a:rPr lang="en-US" altLang="zh-CN" sz="1800" b="1" dirty="0" err="1"/>
              <a:t>iostream</a:t>
            </a:r>
            <a:r>
              <a:rPr lang="en-US" altLang="zh-CN" sz="1800" b="1" dirty="0"/>
              <a:t>&gt;</a:t>
            </a:r>
            <a:endParaRPr lang="zh-CN" altLang="zh-CN" sz="1800" b="1" dirty="0"/>
          </a:p>
          <a:p>
            <a:pPr marL="0" indent="0">
              <a:buNone/>
            </a:pPr>
            <a:r>
              <a:rPr lang="en-US" altLang="zh-CN" sz="1800" b="1" dirty="0"/>
              <a:t>using namespace </a:t>
            </a:r>
            <a:r>
              <a:rPr lang="en-US" altLang="zh-CN" sz="1800" b="1" dirty="0" err="1"/>
              <a:t>std</a:t>
            </a:r>
            <a:r>
              <a:rPr lang="en-US" altLang="zh-CN" sz="1800" b="1" dirty="0"/>
              <a:t>;</a:t>
            </a:r>
            <a:endParaRPr lang="zh-CN" altLang="zh-CN" sz="1800" b="1" dirty="0"/>
          </a:p>
          <a:p>
            <a:pPr marL="0" indent="0">
              <a:buNone/>
            </a:pPr>
            <a:r>
              <a:rPr lang="en-US" altLang="zh-CN" sz="1800" b="1" dirty="0"/>
              <a:t>class A { 	</a:t>
            </a:r>
            <a:r>
              <a:rPr lang="en-US" altLang="zh-CN" sz="1800" b="1" dirty="0" err="1"/>
              <a:t>int</a:t>
            </a:r>
            <a:r>
              <a:rPr lang="en-US" altLang="zh-CN" sz="1800" b="1" dirty="0"/>
              <a:t> x, y, j;</a:t>
            </a:r>
            <a:endParaRPr lang="zh-CN" altLang="zh-CN" sz="1800" b="1" dirty="0"/>
          </a:p>
          <a:p>
            <a:pPr marL="0" indent="0">
              <a:buNone/>
            </a:pPr>
            <a:r>
              <a:rPr lang="en-US" altLang="zh-CN" sz="1800" b="1" dirty="0"/>
              <a:t>	</a:t>
            </a:r>
            <a:r>
              <a:rPr lang="en-US" altLang="zh-CN" sz="1800" b="1" dirty="0" err="1">
                <a:solidFill>
                  <a:srgbClr val="FF0000"/>
                </a:solidFill>
              </a:rPr>
              <a:t>const</a:t>
            </a:r>
            <a:r>
              <a:rPr lang="en-US" altLang="zh-CN" sz="1800" b="1" dirty="0">
                <a:solidFill>
                  <a:srgbClr val="FF0000"/>
                </a:solidFill>
              </a:rPr>
              <a:t> </a:t>
            </a:r>
            <a:r>
              <a:rPr lang="en-US" altLang="zh-CN" sz="1800" b="1" dirty="0" err="1">
                <a:solidFill>
                  <a:srgbClr val="FF0000"/>
                </a:solidFill>
              </a:rPr>
              <a:t>int</a:t>
            </a:r>
            <a:r>
              <a:rPr lang="en-US" altLang="zh-CN" sz="1800" b="1" dirty="0">
                <a:solidFill>
                  <a:srgbClr val="FF0000"/>
                </a:solidFill>
              </a:rPr>
              <a:t> </a:t>
            </a:r>
            <a:r>
              <a:rPr lang="en-US" altLang="zh-CN" sz="1800" b="1" dirty="0" err="1">
                <a:solidFill>
                  <a:srgbClr val="FF0000"/>
                </a:solidFill>
              </a:rPr>
              <a:t>i</a:t>
            </a:r>
            <a:r>
              <a:rPr lang="en-US" altLang="zh-CN" sz="1800" b="1" dirty="0">
                <a:solidFill>
                  <a:srgbClr val="FF0000"/>
                </a:solidFill>
              </a:rPr>
              <a:t>=4;                 </a:t>
            </a:r>
            <a:r>
              <a:rPr lang="en-US" altLang="zh-CN" sz="1800" b="1" dirty="0"/>
              <a:t>//   11C</a:t>
            </a:r>
            <a:r>
              <a:rPr lang="en-US" altLang="zh-CN" sz="1800" b="1" baseline="-25000" dirty="0"/>
              <a:t>++</a:t>
            </a:r>
            <a:endParaRPr lang="zh-CN" altLang="zh-CN" sz="1800" b="1" dirty="0"/>
          </a:p>
          <a:p>
            <a:pPr marL="0" indent="0">
              <a:buNone/>
            </a:pPr>
            <a:r>
              <a:rPr lang="en-US" altLang="zh-CN" sz="1800" b="1" dirty="0"/>
              <a:t>	</a:t>
            </a:r>
            <a:r>
              <a:rPr lang="en-US" altLang="zh-CN" sz="1800" b="1" dirty="0" err="1"/>
              <a:t>int</a:t>
            </a:r>
            <a:r>
              <a:rPr lang="en-US" altLang="zh-CN" sz="1800" b="1" dirty="0"/>
              <a:t> &amp;k;</a:t>
            </a:r>
            <a:endParaRPr lang="zh-CN" altLang="zh-CN" sz="1800" b="1" dirty="0"/>
          </a:p>
          <a:p>
            <a:pPr marL="0" indent="0">
              <a:buNone/>
            </a:pPr>
            <a:r>
              <a:rPr lang="en-US" altLang="zh-CN" sz="1800" b="1" dirty="0"/>
              <a:t>public:</a:t>
            </a:r>
            <a:endParaRPr lang="zh-CN" altLang="zh-CN" sz="1800" b="1" dirty="0"/>
          </a:p>
          <a:p>
            <a:pPr marL="0" indent="0">
              <a:buNone/>
            </a:pPr>
            <a:r>
              <a:rPr lang="en-US" altLang="zh-CN" sz="1800" b="1" dirty="0"/>
              <a:t>	</a:t>
            </a:r>
            <a:r>
              <a:rPr lang="en-US" altLang="zh-CN" sz="1800" b="1" dirty="0">
                <a:solidFill>
                  <a:srgbClr val="FF0000"/>
                </a:solidFill>
              </a:rPr>
              <a:t>A(</a:t>
            </a:r>
            <a:r>
              <a:rPr lang="en-US" altLang="zh-CN" sz="1800" b="1" dirty="0" err="1">
                <a:solidFill>
                  <a:srgbClr val="FF0000"/>
                </a:solidFill>
              </a:rPr>
              <a:t>int</a:t>
            </a:r>
            <a:r>
              <a:rPr lang="en-US" altLang="zh-CN" sz="1800" b="1" dirty="0">
                <a:solidFill>
                  <a:srgbClr val="FF0000"/>
                </a:solidFill>
              </a:rPr>
              <a:t> a, </a:t>
            </a:r>
            <a:r>
              <a:rPr lang="en-US" altLang="zh-CN" sz="1800" b="1" dirty="0" err="1">
                <a:solidFill>
                  <a:srgbClr val="FF0000"/>
                </a:solidFill>
              </a:rPr>
              <a:t>int</a:t>
            </a:r>
            <a:r>
              <a:rPr lang="en-US" altLang="zh-CN" sz="1800" b="1" dirty="0">
                <a:solidFill>
                  <a:srgbClr val="FF0000"/>
                </a:solidFill>
              </a:rPr>
              <a:t> b, </a:t>
            </a:r>
            <a:r>
              <a:rPr lang="en-US" altLang="zh-CN" sz="1800" b="1" dirty="0" err="1">
                <a:solidFill>
                  <a:srgbClr val="FF0000"/>
                </a:solidFill>
              </a:rPr>
              <a:t>int</a:t>
            </a:r>
            <a:r>
              <a:rPr lang="en-US" altLang="zh-CN" sz="1800" b="1" dirty="0">
                <a:solidFill>
                  <a:srgbClr val="FF0000"/>
                </a:solidFill>
              </a:rPr>
              <a:t> c) : j(b), k(c), x(y) </a:t>
            </a:r>
            <a:r>
              <a:rPr lang="en-US" altLang="zh-CN" sz="1800" b="1" dirty="0"/>
              <a:t>{</a:t>
            </a:r>
            <a:endParaRPr lang="zh-CN" altLang="zh-CN" sz="1800" b="1" dirty="0"/>
          </a:p>
          <a:p>
            <a:pPr marL="0" indent="0">
              <a:buNone/>
            </a:pPr>
            <a:r>
              <a:rPr lang="en-US" altLang="zh-CN" sz="1800" b="1" dirty="0"/>
              <a:t>		y = a;</a:t>
            </a:r>
            <a:endParaRPr lang="zh-CN" altLang="zh-CN" sz="1800" b="1" dirty="0"/>
          </a:p>
          <a:p>
            <a:pPr marL="0" indent="0">
              <a:buNone/>
            </a:pPr>
            <a:r>
              <a:rPr lang="en-US" altLang="zh-CN" sz="1800" b="1" dirty="0"/>
              <a:t>		</a:t>
            </a:r>
            <a:r>
              <a:rPr lang="en-US" altLang="zh-CN" sz="1800" b="1" dirty="0" err="1"/>
              <a:t>cout</a:t>
            </a:r>
            <a:r>
              <a:rPr lang="en-US" altLang="zh-CN" sz="1800" b="1" dirty="0"/>
              <a:t> &lt;&lt; "x=" &lt;&lt; x &lt;&lt; "\t" &lt;&lt; "y=" &lt;&lt; y &lt;&lt; </a:t>
            </a:r>
            <a:r>
              <a:rPr lang="en-US" altLang="zh-CN" sz="1800" b="1" dirty="0" err="1"/>
              <a:t>endl</a:t>
            </a:r>
            <a:r>
              <a:rPr lang="en-US" altLang="zh-CN" sz="1800" b="1" dirty="0"/>
              <a:t>;</a:t>
            </a:r>
            <a:endParaRPr lang="zh-CN" altLang="zh-CN" sz="1800" b="1" dirty="0"/>
          </a:p>
          <a:p>
            <a:pPr marL="0" indent="0">
              <a:buNone/>
            </a:pPr>
            <a:r>
              <a:rPr lang="en-US" altLang="zh-CN" sz="1800" b="1" dirty="0"/>
              <a:t>		</a:t>
            </a:r>
            <a:r>
              <a:rPr lang="en-US" altLang="zh-CN" sz="1800" b="1" dirty="0" err="1"/>
              <a:t>cout</a:t>
            </a:r>
            <a:r>
              <a:rPr lang="en-US" altLang="zh-CN" sz="1800" b="1" dirty="0"/>
              <a:t> &lt;&lt; "</a:t>
            </a:r>
            <a:r>
              <a:rPr lang="en-US" altLang="zh-CN" sz="1800" b="1" dirty="0" err="1"/>
              <a:t>i</a:t>
            </a:r>
            <a:r>
              <a:rPr lang="en-US" altLang="zh-CN" sz="1800" b="1" dirty="0"/>
              <a:t>=" &lt;&lt; </a:t>
            </a:r>
            <a:r>
              <a:rPr lang="en-US" altLang="zh-CN" sz="1800" b="1" dirty="0" err="1"/>
              <a:t>i</a:t>
            </a:r>
            <a:r>
              <a:rPr lang="en-US" altLang="zh-CN" sz="1800" b="1" dirty="0"/>
              <a:t> &lt;&lt; "\t" &lt;&lt; "j=" &lt;&lt; j &lt;&lt; "\t" &lt;&lt; "k=" &lt;&lt; k &lt;&lt; </a:t>
            </a:r>
            <a:r>
              <a:rPr lang="en-US" altLang="zh-CN" sz="1800" b="1" dirty="0" err="1"/>
              <a:t>endl</a:t>
            </a:r>
            <a:r>
              <a:rPr lang="en-US" altLang="zh-CN" sz="1800" b="1" dirty="0"/>
              <a:t>;</a:t>
            </a:r>
            <a:endParaRPr lang="zh-CN" altLang="zh-CN" sz="1800" b="1" dirty="0"/>
          </a:p>
          <a:p>
            <a:pPr marL="0" indent="0">
              <a:buNone/>
            </a:pPr>
            <a:r>
              <a:rPr lang="en-US" altLang="zh-CN" sz="1800" b="1" dirty="0"/>
              <a:t>	} };</a:t>
            </a:r>
            <a:endParaRPr lang="zh-CN" altLang="zh-CN" sz="1800" b="1" dirty="0"/>
          </a:p>
          <a:p>
            <a:pPr marL="0" indent="0">
              <a:buNone/>
            </a:pPr>
            <a:r>
              <a:rPr lang="en-US" altLang="zh-CN" sz="1800" b="1" dirty="0"/>
              <a:t>void main() {</a:t>
            </a:r>
            <a:endParaRPr lang="zh-CN" altLang="zh-CN" sz="1800" b="1" dirty="0"/>
          </a:p>
          <a:p>
            <a:pPr marL="0" indent="0">
              <a:buNone/>
            </a:pPr>
            <a:r>
              <a:rPr lang="en-US" altLang="zh-CN" sz="1800" b="1" dirty="0"/>
              <a:t>	</a:t>
            </a:r>
            <a:r>
              <a:rPr lang="en-US" altLang="zh-CN" sz="1800" b="1" dirty="0" err="1"/>
              <a:t>int</a:t>
            </a:r>
            <a:r>
              <a:rPr lang="en-US" altLang="zh-CN" sz="1800" b="1" dirty="0"/>
              <a:t> m = 6;</a:t>
            </a:r>
            <a:endParaRPr lang="zh-CN" altLang="zh-CN" sz="1800" b="1" dirty="0"/>
          </a:p>
          <a:p>
            <a:pPr marL="0" indent="0">
              <a:buNone/>
            </a:pPr>
            <a:r>
              <a:rPr lang="en-US" altLang="zh-CN" sz="1800" b="1" dirty="0"/>
              <a:t>	A x(4, 5, m);</a:t>
            </a:r>
            <a:endParaRPr lang="zh-CN" altLang="zh-CN" sz="1800" b="1" dirty="0"/>
          </a:p>
          <a:p>
            <a:pPr marL="0" indent="0">
              <a:buNone/>
            </a:pPr>
            <a:r>
              <a:rPr lang="en-US" altLang="zh-CN" sz="1800" b="1" dirty="0"/>
              <a:t>}</a:t>
            </a:r>
            <a:endParaRPr lang="zh-CN" altLang="zh-CN" sz="1800" b="1" dirty="0"/>
          </a:p>
          <a:p>
            <a:pPr marL="0" indent="0">
              <a:buNone/>
            </a:pPr>
            <a:endParaRPr lang="zh-CN" altLang="en-US" sz="1800" dirty="0"/>
          </a:p>
        </p:txBody>
      </p:sp>
      <p:sp>
        <p:nvSpPr>
          <p:cNvPr id="5"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3.6.4 </a:t>
            </a:r>
            <a:r>
              <a:rPr lang="zh-CN" altLang="en-US" sz="3600" b="1" kern="1200" dirty="0">
                <a:solidFill>
                  <a:srgbClr val="C00000"/>
                </a:solidFill>
              </a:rPr>
              <a:t>构造函数与初始化列表</a:t>
            </a:r>
          </a:p>
        </p:txBody>
      </p:sp>
      <p:sp>
        <p:nvSpPr>
          <p:cNvPr id="6" name="AutoShape 3"/>
          <p:cNvSpPr>
            <a:spLocks noChangeArrowheads="1"/>
          </p:cNvSpPr>
          <p:nvPr/>
        </p:nvSpPr>
        <p:spPr bwMode="auto">
          <a:xfrm>
            <a:off x="4860032" y="2060848"/>
            <a:ext cx="3615644" cy="2160240"/>
          </a:xfrm>
          <a:prstGeom prst="cloudCallout">
            <a:avLst>
              <a:gd name="adj1" fmla="val -71819"/>
              <a:gd name="adj2" fmla="val 28512"/>
            </a:avLst>
          </a:prstGeom>
          <a:noFill/>
          <a:ln w="3175">
            <a:solidFill>
              <a:schemeClr val="tx1"/>
            </a:solidFill>
            <a:round/>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zh-CN" sz="2000" b="1" dirty="0"/>
              <a:t>本程序的运行结果如下：</a:t>
            </a:r>
          </a:p>
          <a:p>
            <a:r>
              <a:rPr lang="en-US" altLang="zh-CN" sz="2000" b="1" dirty="0"/>
              <a:t>x</a:t>
            </a:r>
            <a:r>
              <a:rPr lang="en-US" altLang="zh-CN" sz="2000" b="1" dirty="0" smtClean="0"/>
              <a:t>=?</a:t>
            </a:r>
            <a:r>
              <a:rPr lang="en-US" altLang="zh-CN" sz="2000" b="1" dirty="0"/>
              <a:t> 	 </a:t>
            </a:r>
            <a:r>
              <a:rPr lang="en-US" altLang="zh-CN" sz="2000" b="1" dirty="0" smtClean="0"/>
              <a:t>       y=4</a:t>
            </a:r>
            <a:endParaRPr lang="zh-CN" altLang="zh-CN" sz="2000" b="1" dirty="0"/>
          </a:p>
          <a:p>
            <a:r>
              <a:rPr lang="en-US" altLang="zh-CN" sz="2000" b="1" dirty="0" err="1"/>
              <a:t>i</a:t>
            </a:r>
            <a:r>
              <a:rPr lang="en-US" altLang="zh-CN" sz="2000" b="1" dirty="0"/>
              <a:t>=4     j=5     k=6</a:t>
            </a:r>
            <a:endParaRPr lang="zh-CN" altLang="zh-CN" sz="2000" b="1" dirty="0"/>
          </a:p>
        </p:txBody>
      </p:sp>
    </p:spTree>
    <p:extLst>
      <p:ext uri="{BB962C8B-B14F-4D97-AF65-F5344CB8AC3E}">
        <p14:creationId xmlns:p14="http://schemas.microsoft.com/office/powerpoint/2010/main" val="423315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 calcmode="lin" valueType="num">
                                      <p:cBhvr additive="base">
                                        <p:cTn id="5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 calcmode="lin" valueType="num">
                                      <p:cBhvr additive="base">
                                        <p:cTn id="6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anim calcmode="lin" valueType="num">
                                      <p:cBhvr additive="base">
                                        <p:cTn id="6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3.6.5  </a:t>
            </a:r>
            <a:r>
              <a:rPr lang="zh-CN" altLang="en-US" sz="3600" b="1" kern="1200" dirty="0">
                <a:solidFill>
                  <a:srgbClr val="C00000"/>
                </a:solidFill>
              </a:rPr>
              <a:t>委托</a:t>
            </a:r>
            <a:r>
              <a:rPr lang="zh-CN" altLang="zh-CN" sz="3600" b="1" kern="1200" dirty="0">
                <a:solidFill>
                  <a:srgbClr val="C00000"/>
                </a:solidFill>
              </a:rPr>
              <a:t>构造函数</a:t>
            </a:r>
            <a:endParaRPr lang="zh-CN" altLang="en-US" sz="3600" b="1" kern="1200" dirty="0">
              <a:solidFill>
                <a:srgbClr val="C00000"/>
              </a:solidFill>
            </a:endParaRPr>
          </a:p>
        </p:txBody>
      </p:sp>
      <p:sp>
        <p:nvSpPr>
          <p:cNvPr id="3" name="内容占位符 2"/>
          <p:cNvSpPr>
            <a:spLocks noGrp="1"/>
          </p:cNvSpPr>
          <p:nvPr>
            <p:ph idx="1"/>
          </p:nvPr>
        </p:nvSpPr>
        <p:spPr>
          <a:xfrm>
            <a:off x="255957" y="1268760"/>
            <a:ext cx="8632086" cy="3240360"/>
          </a:xfrm>
        </p:spPr>
        <p:txBody>
          <a:bodyPr/>
          <a:lstStyle/>
          <a:p>
            <a:pPr marL="0" indent="0">
              <a:buNone/>
            </a:pPr>
            <a:r>
              <a:rPr lang="en-US" altLang="zh-CN" sz="2400" b="1" dirty="0" smtClean="0">
                <a:solidFill>
                  <a:srgbClr val="0000CC"/>
                </a:solidFill>
              </a:rPr>
              <a:t>1. </a:t>
            </a:r>
            <a:r>
              <a:rPr lang="zh-CN" altLang="en-US" sz="2400" b="1" dirty="0" smtClean="0">
                <a:solidFill>
                  <a:srgbClr val="0000CC"/>
                </a:solidFill>
              </a:rPr>
              <a:t>委托构造函数</a:t>
            </a:r>
            <a:r>
              <a:rPr lang="zh-CN" altLang="zh-CN" sz="2400" dirty="0" smtClean="0"/>
              <a:t>（</a:t>
            </a:r>
            <a:r>
              <a:rPr lang="en-US" altLang="zh-CN" sz="2400" dirty="0" smtClean="0"/>
              <a:t>delegating constructor）</a:t>
            </a:r>
            <a:r>
              <a:rPr lang="zh-CN" altLang="en-US" sz="2400" b="1" dirty="0" smtClean="0">
                <a:solidFill>
                  <a:srgbClr val="0000CC"/>
                </a:solidFill>
              </a:rPr>
              <a:t>的概念</a:t>
            </a:r>
            <a:endParaRPr lang="en-US" altLang="zh-CN" sz="2400" b="1" dirty="0" smtClean="0">
              <a:solidFill>
                <a:srgbClr val="0000CC"/>
              </a:solidFill>
            </a:endParaRPr>
          </a:p>
          <a:p>
            <a:pPr lvl="1"/>
            <a:r>
              <a:rPr lang="zh-CN" altLang="zh-CN" sz="2200" b="1" dirty="0" smtClean="0"/>
              <a:t>一个构造函数使用它所在类的其它构造函数执行自己的初始化功能，或者说一个构造函数</a:t>
            </a:r>
            <a:r>
              <a:rPr lang="zh-CN" altLang="zh-CN" sz="2200" b="1" dirty="0" smtClean="0">
                <a:solidFill>
                  <a:srgbClr val="FF0000"/>
                </a:solidFill>
              </a:rPr>
              <a:t>把它自己的一些（或全部）职责委托给其它构造函数</a:t>
            </a:r>
            <a:r>
              <a:rPr lang="zh-CN" altLang="zh-CN" sz="2200" b="1" dirty="0" smtClean="0"/>
              <a:t>，就称为委托构造函数）。</a:t>
            </a:r>
          </a:p>
          <a:p>
            <a:pPr lvl="1"/>
            <a:r>
              <a:rPr lang="zh-CN" altLang="zh-CN" sz="2200" b="1" dirty="0" smtClean="0"/>
              <a:t>委托</a:t>
            </a:r>
            <a:r>
              <a:rPr lang="zh-CN" altLang="zh-CN" sz="2200" b="1" dirty="0"/>
              <a:t>构造函数</a:t>
            </a:r>
            <a:r>
              <a:rPr lang="zh-CN" altLang="zh-CN" sz="2200" b="1" dirty="0">
                <a:solidFill>
                  <a:srgbClr val="FF0000"/>
                </a:solidFill>
              </a:rPr>
              <a:t>只能够在初始化列表中调用它要委托的构造函数，而且初始化列表中不允许再有其它的成员初始化列表了</a:t>
            </a:r>
            <a:r>
              <a:rPr lang="zh-CN" altLang="zh-CN" sz="2200" b="1" dirty="0"/>
              <a:t>，但委托构造函数体中可以有程序代码。</a:t>
            </a:r>
            <a:endParaRPr lang="zh-CN" altLang="en-US" sz="2200" b="1" dirty="0">
              <a:solidFill>
                <a:srgbClr val="0000CC"/>
              </a:solidFill>
            </a:endParaRPr>
          </a:p>
        </p:txBody>
      </p:sp>
    </p:spTree>
    <p:extLst>
      <p:ext uri="{BB962C8B-B14F-4D97-AF65-F5344CB8AC3E}">
        <p14:creationId xmlns:p14="http://schemas.microsoft.com/office/powerpoint/2010/main" val="18663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smtClean="0">
                <a:solidFill>
                  <a:srgbClr val="C00000"/>
                </a:solidFill>
              </a:rPr>
              <a:t>3.6.5  </a:t>
            </a:r>
            <a:r>
              <a:rPr lang="zh-CN" altLang="en-US" sz="3600" b="1" kern="1200" dirty="0">
                <a:solidFill>
                  <a:srgbClr val="C00000"/>
                </a:solidFill>
              </a:rPr>
              <a:t>委托</a:t>
            </a:r>
            <a:r>
              <a:rPr lang="zh-CN" altLang="zh-CN" sz="3600" b="1" kern="1200" dirty="0">
                <a:solidFill>
                  <a:srgbClr val="C00000"/>
                </a:solidFill>
              </a:rPr>
              <a:t>构造函数</a:t>
            </a:r>
            <a:endParaRPr lang="zh-CN" altLang="en-US" sz="3600" b="1" kern="1200" dirty="0">
              <a:solidFill>
                <a:srgbClr val="C00000"/>
              </a:solidFill>
            </a:endParaRPr>
          </a:p>
        </p:txBody>
      </p:sp>
      <p:sp>
        <p:nvSpPr>
          <p:cNvPr id="3" name="内容占位符 2"/>
          <p:cNvSpPr>
            <a:spLocks noGrp="1"/>
          </p:cNvSpPr>
          <p:nvPr>
            <p:ph idx="1"/>
          </p:nvPr>
        </p:nvSpPr>
        <p:spPr>
          <a:xfrm>
            <a:off x="260394" y="1196752"/>
            <a:ext cx="8623212" cy="5184576"/>
          </a:xfrm>
        </p:spPr>
        <p:txBody>
          <a:bodyPr/>
          <a:lstStyle/>
          <a:p>
            <a:pPr marL="0" indent="0">
              <a:buNone/>
            </a:pPr>
            <a:r>
              <a:rPr lang="zh-CN" altLang="zh-CN" sz="2000" b="1" dirty="0">
                <a:solidFill>
                  <a:srgbClr val="0000CC"/>
                </a:solidFill>
              </a:rPr>
              <a:t>【例</a:t>
            </a:r>
            <a:r>
              <a:rPr lang="en-US" altLang="zh-CN" sz="2000" b="1" dirty="0">
                <a:solidFill>
                  <a:srgbClr val="0000CC"/>
                </a:solidFill>
              </a:rPr>
              <a:t>3-12</a:t>
            </a:r>
            <a:r>
              <a:rPr lang="zh-CN" altLang="zh-CN" sz="2000" b="1" dirty="0">
                <a:solidFill>
                  <a:srgbClr val="0000CC"/>
                </a:solidFill>
              </a:rPr>
              <a:t>】改造</a:t>
            </a:r>
            <a:r>
              <a:rPr lang="en-US" altLang="zh-CN" sz="2000" b="1" dirty="0" err="1">
                <a:solidFill>
                  <a:srgbClr val="0000CC"/>
                </a:solidFill>
              </a:rPr>
              <a:t>Tdate</a:t>
            </a:r>
            <a:r>
              <a:rPr lang="zh-CN" altLang="zh-CN" sz="2000" b="1" dirty="0">
                <a:solidFill>
                  <a:srgbClr val="0000CC"/>
                </a:solidFill>
              </a:rPr>
              <a:t>类的无参、具有</a:t>
            </a:r>
            <a:r>
              <a:rPr lang="en-US" altLang="zh-CN" sz="2000" b="1" dirty="0">
                <a:solidFill>
                  <a:srgbClr val="0000CC"/>
                </a:solidFill>
              </a:rPr>
              <a:t>1</a:t>
            </a:r>
            <a:r>
              <a:rPr lang="zh-CN" altLang="zh-CN" sz="2000" b="1" dirty="0">
                <a:solidFill>
                  <a:srgbClr val="0000CC"/>
                </a:solidFill>
              </a:rPr>
              <a:t>个参数和</a:t>
            </a:r>
            <a:r>
              <a:rPr lang="en-US" altLang="zh-CN" sz="2000" b="1" dirty="0">
                <a:solidFill>
                  <a:srgbClr val="0000CC"/>
                </a:solidFill>
              </a:rPr>
              <a:t>2</a:t>
            </a:r>
            <a:r>
              <a:rPr lang="zh-CN" altLang="zh-CN" sz="2000" b="1" dirty="0">
                <a:solidFill>
                  <a:srgbClr val="0000CC"/>
                </a:solidFill>
              </a:rPr>
              <a:t>参数的构造函数，它们都委托具有</a:t>
            </a:r>
            <a:r>
              <a:rPr lang="en-US" altLang="zh-CN" sz="2000" b="1" dirty="0">
                <a:solidFill>
                  <a:srgbClr val="0000CC"/>
                </a:solidFill>
              </a:rPr>
              <a:t>3</a:t>
            </a:r>
            <a:r>
              <a:rPr lang="zh-CN" altLang="zh-CN" sz="2000" b="1" dirty="0">
                <a:solidFill>
                  <a:srgbClr val="0000CC"/>
                </a:solidFill>
              </a:rPr>
              <a:t>个参数的构造函数实现自己的功能。</a:t>
            </a:r>
            <a:endParaRPr lang="en-US" altLang="zh-CN" sz="2000" b="1" dirty="0">
              <a:solidFill>
                <a:srgbClr val="0000CC"/>
              </a:solidFill>
            </a:endParaRPr>
          </a:p>
          <a:p>
            <a:pPr marL="0" indent="0">
              <a:buNone/>
            </a:pPr>
            <a:r>
              <a:rPr lang="en-US" altLang="zh-CN" sz="1800" b="1" dirty="0"/>
              <a:t>#include &lt;</a:t>
            </a:r>
            <a:r>
              <a:rPr lang="en-US" altLang="zh-CN" sz="1800" b="1" dirty="0" err="1"/>
              <a:t>iostream</a:t>
            </a:r>
            <a:r>
              <a:rPr lang="en-US" altLang="zh-CN" sz="1800" b="1" dirty="0"/>
              <a:t>&gt;</a:t>
            </a:r>
            <a:endParaRPr lang="zh-CN" altLang="zh-CN" sz="1800" b="1" dirty="0"/>
          </a:p>
          <a:p>
            <a:pPr marL="0" indent="0">
              <a:buNone/>
            </a:pPr>
            <a:r>
              <a:rPr lang="en-US" altLang="zh-CN" sz="1800" b="1" dirty="0"/>
              <a:t>using namespace </a:t>
            </a:r>
            <a:r>
              <a:rPr lang="en-US" altLang="zh-CN" sz="1800" b="1" dirty="0" err="1"/>
              <a:t>std</a:t>
            </a:r>
            <a:r>
              <a:rPr lang="en-US" altLang="zh-CN" sz="1800" b="1" dirty="0"/>
              <a:t>;</a:t>
            </a:r>
            <a:endParaRPr lang="zh-CN" altLang="zh-CN" sz="1800" b="1" dirty="0"/>
          </a:p>
          <a:p>
            <a:pPr marL="0" indent="0">
              <a:buNone/>
            </a:pPr>
            <a:r>
              <a:rPr lang="en-US" altLang="zh-CN" sz="1800" b="1" dirty="0"/>
              <a:t>class </a:t>
            </a:r>
            <a:r>
              <a:rPr lang="en-US" altLang="zh-CN" sz="1800" b="1" dirty="0" err="1"/>
              <a:t>Tdate</a:t>
            </a:r>
            <a:r>
              <a:rPr lang="en-US" altLang="zh-CN" sz="1800" b="1" dirty="0"/>
              <a:t> {</a:t>
            </a:r>
            <a:endParaRPr lang="zh-CN" altLang="zh-CN" sz="1800" b="1" dirty="0"/>
          </a:p>
          <a:p>
            <a:pPr marL="0" indent="0">
              <a:buNone/>
            </a:pPr>
            <a:r>
              <a:rPr lang="en-US" altLang="zh-CN" sz="1800" b="1" dirty="0"/>
              <a:t>public:</a:t>
            </a:r>
            <a:endParaRPr lang="zh-CN" altLang="zh-CN" sz="1800" b="1" dirty="0"/>
          </a:p>
          <a:p>
            <a:pPr marL="0" indent="0">
              <a:buNone/>
            </a:pPr>
            <a:r>
              <a:rPr lang="en-US" altLang="zh-CN" sz="1800" b="1" dirty="0"/>
              <a:t>	</a:t>
            </a:r>
            <a:r>
              <a:rPr lang="en-US" altLang="zh-CN" sz="1800" b="1" dirty="0" err="1"/>
              <a:t>Tdate</a:t>
            </a:r>
            <a:r>
              <a:rPr lang="en-US" altLang="zh-CN" sz="1800" b="1" dirty="0"/>
              <a:t>();</a:t>
            </a:r>
            <a:endParaRPr lang="zh-CN" altLang="zh-CN" sz="1800" b="1" dirty="0"/>
          </a:p>
          <a:p>
            <a:pPr marL="0" indent="0">
              <a:buNone/>
            </a:pPr>
            <a:r>
              <a:rPr lang="en-US" altLang="zh-CN" sz="1800" b="1" dirty="0"/>
              <a:t>	</a:t>
            </a:r>
            <a:r>
              <a:rPr lang="en-US" altLang="zh-CN" sz="1800" b="1" dirty="0" err="1"/>
              <a:t>Tdate</a:t>
            </a:r>
            <a:r>
              <a:rPr lang="en-US" altLang="zh-CN" sz="1800" b="1" dirty="0"/>
              <a:t>(</a:t>
            </a:r>
            <a:r>
              <a:rPr lang="en-US" altLang="zh-CN" sz="1800" b="1" dirty="0" err="1"/>
              <a:t>int</a:t>
            </a:r>
            <a:r>
              <a:rPr lang="en-US" altLang="zh-CN" sz="1800" b="1" dirty="0"/>
              <a:t> d);</a:t>
            </a:r>
            <a:endParaRPr lang="zh-CN" altLang="zh-CN" sz="1800" b="1" dirty="0"/>
          </a:p>
          <a:p>
            <a:pPr marL="0" indent="0">
              <a:buNone/>
            </a:pPr>
            <a:r>
              <a:rPr lang="en-US" altLang="zh-CN" sz="1800" b="1" dirty="0"/>
              <a:t>	</a:t>
            </a:r>
            <a:r>
              <a:rPr lang="en-US" altLang="zh-CN" sz="1800" b="1" dirty="0" err="1"/>
              <a:t>Tdate</a:t>
            </a:r>
            <a:r>
              <a:rPr lang="en-US" altLang="zh-CN" sz="1800" b="1" dirty="0"/>
              <a:t>(</a:t>
            </a:r>
            <a:r>
              <a:rPr lang="en-US" altLang="zh-CN" sz="1800" b="1" dirty="0" err="1"/>
              <a:t>int</a:t>
            </a:r>
            <a:r>
              <a:rPr lang="en-US" altLang="zh-CN" sz="1800" b="1" dirty="0"/>
              <a:t> m, </a:t>
            </a:r>
            <a:r>
              <a:rPr lang="en-US" altLang="zh-CN" sz="1800" b="1" dirty="0" err="1"/>
              <a:t>int</a:t>
            </a:r>
            <a:r>
              <a:rPr lang="en-US" altLang="zh-CN" sz="1800" b="1" dirty="0"/>
              <a:t> d);</a:t>
            </a:r>
            <a:endParaRPr lang="zh-CN" altLang="zh-CN" sz="1800" b="1" dirty="0"/>
          </a:p>
          <a:p>
            <a:pPr marL="0" indent="0">
              <a:buNone/>
            </a:pPr>
            <a:r>
              <a:rPr lang="en-US" altLang="zh-CN" sz="1800" b="1" dirty="0"/>
              <a:t>	</a:t>
            </a:r>
            <a:r>
              <a:rPr lang="en-US" altLang="zh-CN" sz="1800" b="1" dirty="0" err="1"/>
              <a:t>Tdate</a:t>
            </a:r>
            <a:r>
              <a:rPr lang="en-US" altLang="zh-CN" sz="1800" b="1" dirty="0"/>
              <a:t>(</a:t>
            </a:r>
            <a:r>
              <a:rPr lang="en-US" altLang="zh-CN" sz="1800" b="1" dirty="0" err="1"/>
              <a:t>int</a:t>
            </a:r>
            <a:r>
              <a:rPr lang="en-US" altLang="zh-CN" sz="1800" b="1" dirty="0"/>
              <a:t> m, </a:t>
            </a:r>
            <a:r>
              <a:rPr lang="en-US" altLang="zh-CN" sz="1800" b="1" dirty="0" err="1"/>
              <a:t>int</a:t>
            </a:r>
            <a:r>
              <a:rPr lang="en-US" altLang="zh-CN" sz="1800" b="1" dirty="0"/>
              <a:t> d, </a:t>
            </a:r>
            <a:r>
              <a:rPr lang="en-US" altLang="zh-CN" sz="1800" b="1" dirty="0" err="1"/>
              <a:t>int</a:t>
            </a:r>
            <a:r>
              <a:rPr lang="en-US" altLang="zh-CN" sz="1800" b="1" dirty="0"/>
              <a:t> y);</a:t>
            </a:r>
            <a:endParaRPr lang="zh-CN" altLang="zh-CN" sz="1800" b="1" dirty="0"/>
          </a:p>
          <a:p>
            <a:pPr marL="0" indent="0">
              <a:buNone/>
            </a:pPr>
            <a:r>
              <a:rPr lang="en-US" altLang="zh-CN" sz="1800" b="1" dirty="0"/>
              <a:t>	//</a:t>
            </a:r>
            <a:r>
              <a:rPr lang="zh-CN" altLang="zh-CN" sz="1800" b="1" dirty="0"/>
              <a:t>……</a:t>
            </a:r>
            <a:r>
              <a:rPr lang="en-US" altLang="zh-CN" sz="1800" b="1" dirty="0"/>
              <a:t>                         //</a:t>
            </a:r>
            <a:r>
              <a:rPr lang="zh-CN" altLang="zh-CN" sz="1800" b="1" dirty="0"/>
              <a:t>省略掉了设置和读取数据成员值的接口函数</a:t>
            </a:r>
          </a:p>
          <a:p>
            <a:pPr marL="0" indent="0">
              <a:buNone/>
            </a:pPr>
            <a:r>
              <a:rPr lang="en-US" altLang="zh-CN" sz="1800" b="1" dirty="0"/>
              <a:t>	void display() { </a:t>
            </a:r>
            <a:r>
              <a:rPr lang="en-US" altLang="zh-CN" sz="1800" b="1" dirty="0" err="1"/>
              <a:t>cout</a:t>
            </a:r>
            <a:r>
              <a:rPr lang="en-US" altLang="zh-CN" sz="1800" b="1" dirty="0"/>
              <a:t> &lt;&lt; month &lt;&lt; "/" &lt;&lt; day &lt;&lt; "/" &lt;&lt; year &lt;&lt; </a:t>
            </a:r>
            <a:r>
              <a:rPr lang="en-US" altLang="zh-CN" sz="1800" b="1" dirty="0" err="1"/>
              <a:t>endl</a:t>
            </a:r>
            <a:r>
              <a:rPr lang="en-US" altLang="zh-CN" sz="1800" b="1" dirty="0"/>
              <a:t>; }</a:t>
            </a:r>
            <a:endParaRPr lang="zh-CN" altLang="zh-CN" sz="1800" b="1" dirty="0"/>
          </a:p>
          <a:p>
            <a:pPr marL="0" indent="0">
              <a:buNone/>
            </a:pPr>
            <a:r>
              <a:rPr lang="en-US" altLang="zh-CN" sz="1800" b="1" dirty="0"/>
              <a:t>private:</a:t>
            </a:r>
            <a:endParaRPr lang="zh-CN" altLang="zh-CN" sz="1800" b="1" dirty="0"/>
          </a:p>
          <a:p>
            <a:pPr marL="0" indent="0">
              <a:buNone/>
            </a:pPr>
            <a:r>
              <a:rPr lang="en-US" altLang="zh-CN" sz="1800" b="1" dirty="0"/>
              <a:t>	</a:t>
            </a:r>
            <a:r>
              <a:rPr lang="en-US" altLang="zh-CN" sz="1800" b="1" dirty="0" err="1"/>
              <a:t>int</a:t>
            </a:r>
            <a:r>
              <a:rPr lang="en-US" altLang="zh-CN" sz="1800" b="1" dirty="0"/>
              <a:t> year = 2008, month = 8, day = 8;                //   11C++</a:t>
            </a:r>
            <a:endParaRPr lang="zh-CN" altLang="zh-CN" sz="1800" b="1" dirty="0"/>
          </a:p>
          <a:p>
            <a:pPr marL="0" indent="0">
              <a:buNone/>
            </a:pPr>
            <a:r>
              <a:rPr lang="en-US" altLang="zh-CN" sz="1800" b="1" dirty="0"/>
              <a:t>};</a:t>
            </a:r>
            <a:endParaRPr lang="zh-CN" altLang="zh-CN" sz="1800" b="1" dirty="0"/>
          </a:p>
          <a:p>
            <a:pPr marL="0" indent="0">
              <a:buNone/>
            </a:pPr>
            <a:endParaRPr lang="zh-CN" altLang="en-US" sz="2400" b="1" dirty="0">
              <a:solidFill>
                <a:srgbClr val="0000CC"/>
              </a:solidFill>
            </a:endParaRPr>
          </a:p>
        </p:txBody>
      </p:sp>
    </p:spTree>
    <p:extLst>
      <p:ext uri="{BB962C8B-B14F-4D97-AF65-F5344CB8AC3E}">
        <p14:creationId xmlns:p14="http://schemas.microsoft.com/office/powerpoint/2010/main" val="5761157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1800" b="1" dirty="0" err="1"/>
              <a:t>Tdate</a:t>
            </a:r>
            <a:r>
              <a:rPr lang="en-US" altLang="zh-CN" sz="1800" b="1" dirty="0"/>
              <a:t>::</a:t>
            </a:r>
            <a:r>
              <a:rPr lang="en-US" altLang="zh-CN" sz="1800" b="1" dirty="0" err="1"/>
              <a:t>Tdate</a:t>
            </a:r>
            <a:r>
              <a:rPr lang="en-US" altLang="zh-CN" sz="1800" b="1" dirty="0"/>
              <a:t>() :</a:t>
            </a:r>
            <a:r>
              <a:rPr lang="en-US" altLang="zh-CN" sz="1800" b="1" dirty="0" err="1">
                <a:solidFill>
                  <a:srgbClr val="FF0000"/>
                </a:solidFill>
              </a:rPr>
              <a:t>Tdate</a:t>
            </a:r>
            <a:r>
              <a:rPr lang="en-US" altLang="zh-CN" sz="1800" b="1" dirty="0">
                <a:solidFill>
                  <a:srgbClr val="FF0000"/>
                </a:solidFill>
              </a:rPr>
              <a:t>(8, 1, 2008) </a:t>
            </a:r>
            <a:r>
              <a:rPr lang="en-US" altLang="zh-CN" sz="1800" b="1" dirty="0"/>
              <a:t>{                     </a:t>
            </a:r>
            <a:r>
              <a:rPr lang="en-US" altLang="zh-CN" sz="1800" b="1" dirty="0" smtClean="0"/>
              <a:t>	//</a:t>
            </a:r>
            <a:r>
              <a:rPr lang="en-US" altLang="zh-CN" sz="1800" b="1" dirty="0"/>
              <a:t>L1</a:t>
            </a:r>
            <a:r>
              <a:rPr lang="zh-CN" altLang="zh-CN" sz="1800" b="1" dirty="0"/>
              <a:t>：委托构造函数</a:t>
            </a:r>
            <a:r>
              <a:rPr lang="en-US" altLang="zh-CN" sz="1800" b="1" dirty="0"/>
              <a:t>               </a:t>
            </a:r>
            <a:endParaRPr lang="zh-CN" altLang="zh-CN" sz="1800" b="1" dirty="0"/>
          </a:p>
          <a:p>
            <a:pPr marL="0" indent="0">
              <a:buNone/>
            </a:pPr>
            <a:r>
              <a:rPr lang="en-US" altLang="zh-CN" sz="1800" b="1" dirty="0"/>
              <a:t>　　　</a:t>
            </a:r>
            <a:r>
              <a:rPr lang="en-US" altLang="zh-CN" sz="1800" b="1" dirty="0" err="1"/>
              <a:t>cout</a:t>
            </a:r>
            <a:r>
              <a:rPr lang="en-US" altLang="zh-CN" sz="1800" b="1" dirty="0"/>
              <a:t>&lt;&lt;"delegating constructor </a:t>
            </a:r>
            <a:r>
              <a:rPr lang="en-US" altLang="zh-CN" sz="1800" b="1" dirty="0" err="1"/>
              <a:t>Tdate</a:t>
            </a:r>
            <a:r>
              <a:rPr lang="en-US" altLang="zh-CN" sz="1800" b="1" dirty="0"/>
              <a:t>()"&lt;&lt;</a:t>
            </a:r>
            <a:r>
              <a:rPr lang="en-US" altLang="zh-CN" sz="1800" b="1" dirty="0" err="1"/>
              <a:t>endl</a:t>
            </a:r>
            <a:r>
              <a:rPr lang="en-US" altLang="zh-CN" sz="1800" b="1" dirty="0"/>
              <a:t>; </a:t>
            </a:r>
            <a:endParaRPr lang="zh-CN" altLang="zh-CN" sz="1800" b="1" dirty="0"/>
          </a:p>
          <a:p>
            <a:pPr marL="0" indent="0">
              <a:buNone/>
            </a:pPr>
            <a:r>
              <a:rPr lang="en-US" altLang="zh-CN" sz="1800" b="1" dirty="0"/>
              <a:t>}</a:t>
            </a:r>
            <a:endParaRPr lang="zh-CN" altLang="zh-CN" sz="1800" b="1" dirty="0"/>
          </a:p>
          <a:p>
            <a:pPr marL="0" indent="0">
              <a:buNone/>
            </a:pPr>
            <a:r>
              <a:rPr lang="en-US" altLang="zh-CN" sz="1800" b="1" dirty="0" err="1"/>
              <a:t>Tdate</a:t>
            </a:r>
            <a:r>
              <a:rPr lang="en-US" altLang="zh-CN" sz="1800" b="1" dirty="0"/>
              <a:t>::</a:t>
            </a:r>
            <a:r>
              <a:rPr lang="en-US" altLang="zh-CN" sz="1800" b="1" dirty="0" err="1"/>
              <a:t>Tdate</a:t>
            </a:r>
            <a:r>
              <a:rPr lang="en-US" altLang="zh-CN" sz="1800" b="1" dirty="0"/>
              <a:t>(</a:t>
            </a:r>
            <a:r>
              <a:rPr lang="en-US" altLang="zh-CN" sz="1800" b="1" dirty="0" err="1"/>
              <a:t>int</a:t>
            </a:r>
            <a:r>
              <a:rPr lang="en-US" altLang="zh-CN" sz="1800" b="1" dirty="0"/>
              <a:t> d) :</a:t>
            </a:r>
            <a:r>
              <a:rPr lang="en-US" altLang="zh-CN" sz="1800" b="1" dirty="0" err="1">
                <a:solidFill>
                  <a:srgbClr val="FF0000"/>
                </a:solidFill>
              </a:rPr>
              <a:t>Tdate</a:t>
            </a:r>
            <a:r>
              <a:rPr lang="en-US" altLang="zh-CN" sz="1800" b="1" dirty="0">
                <a:solidFill>
                  <a:srgbClr val="FF0000"/>
                </a:solidFill>
              </a:rPr>
              <a:t>(8,d,2008) </a:t>
            </a:r>
            <a:r>
              <a:rPr lang="en-US" altLang="zh-CN" sz="1800" b="1" dirty="0"/>
              <a:t>,month(2){ }     </a:t>
            </a:r>
            <a:r>
              <a:rPr lang="en-US" altLang="zh-CN" sz="1800" b="1" dirty="0" smtClean="0"/>
              <a:t>//</a:t>
            </a:r>
            <a:r>
              <a:rPr lang="en-US" altLang="zh-CN" sz="1800" b="1" dirty="0"/>
              <a:t>L2</a:t>
            </a:r>
            <a:r>
              <a:rPr lang="zh-CN" altLang="zh-CN" sz="1800" b="1" dirty="0"/>
              <a:t>：</a:t>
            </a:r>
            <a:r>
              <a:rPr lang="zh-CN" altLang="zh-CN" sz="1800" b="1" dirty="0">
                <a:solidFill>
                  <a:srgbClr val="FF0000"/>
                </a:solidFill>
              </a:rPr>
              <a:t>错误</a:t>
            </a:r>
          </a:p>
          <a:p>
            <a:pPr marL="0" indent="0">
              <a:buNone/>
            </a:pPr>
            <a:r>
              <a:rPr lang="en-US" altLang="zh-CN" sz="1800" b="1" dirty="0" err="1"/>
              <a:t>Tdate</a:t>
            </a:r>
            <a:r>
              <a:rPr lang="en-US" altLang="zh-CN" sz="1800" b="1" dirty="0"/>
              <a:t>::</a:t>
            </a:r>
            <a:r>
              <a:rPr lang="en-US" altLang="zh-CN" sz="1800" b="1" dirty="0" err="1"/>
              <a:t>Tdate</a:t>
            </a:r>
            <a:r>
              <a:rPr lang="en-US" altLang="zh-CN" sz="1800" b="1" dirty="0"/>
              <a:t>(</a:t>
            </a:r>
            <a:r>
              <a:rPr lang="en-US" altLang="zh-CN" sz="1800" b="1" dirty="0" err="1"/>
              <a:t>int</a:t>
            </a:r>
            <a:r>
              <a:rPr lang="en-US" altLang="zh-CN" sz="1800" b="1" dirty="0"/>
              <a:t> m, </a:t>
            </a:r>
            <a:r>
              <a:rPr lang="en-US" altLang="zh-CN" sz="1800" b="1" dirty="0" err="1"/>
              <a:t>int</a:t>
            </a:r>
            <a:r>
              <a:rPr lang="en-US" altLang="zh-CN" sz="1800" b="1" dirty="0"/>
              <a:t> d):</a:t>
            </a:r>
            <a:r>
              <a:rPr lang="en-US" altLang="zh-CN" sz="1800" b="1" dirty="0" err="1">
                <a:solidFill>
                  <a:srgbClr val="FF0000"/>
                </a:solidFill>
              </a:rPr>
              <a:t>Tdate</a:t>
            </a:r>
            <a:r>
              <a:rPr lang="en-US" altLang="zh-CN" sz="1800" b="1" dirty="0">
                <a:solidFill>
                  <a:srgbClr val="FF0000"/>
                </a:solidFill>
              </a:rPr>
              <a:t>(m,d,2008)</a:t>
            </a:r>
            <a:r>
              <a:rPr lang="en-US" altLang="zh-CN" sz="1800" b="1" dirty="0"/>
              <a:t> { }       　</a:t>
            </a:r>
            <a:r>
              <a:rPr lang="en-US" altLang="zh-CN" sz="1800" b="1" dirty="0" smtClean="0"/>
              <a:t>//</a:t>
            </a:r>
            <a:r>
              <a:rPr lang="en-US" altLang="zh-CN" sz="1800" b="1" dirty="0"/>
              <a:t>L3</a:t>
            </a:r>
            <a:r>
              <a:rPr lang="zh-CN" altLang="zh-CN" sz="1800" b="1" dirty="0"/>
              <a:t>：委托构造函数</a:t>
            </a:r>
          </a:p>
          <a:p>
            <a:pPr marL="0" indent="0">
              <a:buNone/>
            </a:pPr>
            <a:r>
              <a:rPr lang="en-US" altLang="zh-CN" sz="1800" b="1" dirty="0" err="1">
                <a:solidFill>
                  <a:srgbClr val="0000CC"/>
                </a:solidFill>
              </a:rPr>
              <a:t>Tdate</a:t>
            </a:r>
            <a:r>
              <a:rPr lang="en-US" altLang="zh-CN" sz="1800" b="1" dirty="0">
                <a:solidFill>
                  <a:srgbClr val="0000CC"/>
                </a:solidFill>
              </a:rPr>
              <a:t>::</a:t>
            </a:r>
            <a:r>
              <a:rPr lang="en-US" altLang="zh-CN" sz="1800" b="1" dirty="0" err="1">
                <a:solidFill>
                  <a:srgbClr val="0000CC"/>
                </a:solidFill>
              </a:rPr>
              <a:t>Tdate</a:t>
            </a:r>
            <a:r>
              <a:rPr lang="en-US" altLang="zh-CN" sz="1800" b="1" dirty="0">
                <a:solidFill>
                  <a:srgbClr val="0000CC"/>
                </a:solidFill>
              </a:rPr>
              <a:t>(</a:t>
            </a:r>
            <a:r>
              <a:rPr lang="en-US" altLang="zh-CN" sz="1800" b="1" dirty="0" err="1">
                <a:solidFill>
                  <a:srgbClr val="0000CC"/>
                </a:solidFill>
              </a:rPr>
              <a:t>int</a:t>
            </a:r>
            <a:r>
              <a:rPr lang="en-US" altLang="zh-CN" sz="1800" b="1" dirty="0">
                <a:solidFill>
                  <a:srgbClr val="0000CC"/>
                </a:solidFill>
              </a:rPr>
              <a:t> m, </a:t>
            </a:r>
            <a:r>
              <a:rPr lang="en-US" altLang="zh-CN" sz="1800" b="1" dirty="0" err="1">
                <a:solidFill>
                  <a:srgbClr val="0000CC"/>
                </a:solidFill>
              </a:rPr>
              <a:t>int</a:t>
            </a:r>
            <a:r>
              <a:rPr lang="en-US" altLang="zh-CN" sz="1800" b="1" dirty="0">
                <a:solidFill>
                  <a:srgbClr val="0000CC"/>
                </a:solidFill>
              </a:rPr>
              <a:t> d, </a:t>
            </a:r>
            <a:r>
              <a:rPr lang="en-US" altLang="zh-CN" sz="1800" b="1" dirty="0" err="1">
                <a:solidFill>
                  <a:srgbClr val="0000CC"/>
                </a:solidFill>
              </a:rPr>
              <a:t>int</a:t>
            </a:r>
            <a:r>
              <a:rPr lang="en-US" altLang="zh-CN" sz="1800" b="1" dirty="0">
                <a:solidFill>
                  <a:srgbClr val="0000CC"/>
                </a:solidFill>
              </a:rPr>
              <a:t> y) {                     　　　</a:t>
            </a:r>
            <a:r>
              <a:rPr lang="en-US" altLang="zh-CN" sz="1800" b="1" dirty="0" smtClean="0">
                <a:solidFill>
                  <a:srgbClr val="0000CC"/>
                </a:solidFill>
              </a:rPr>
              <a:t>	//</a:t>
            </a:r>
            <a:r>
              <a:rPr lang="en-US" altLang="zh-CN" sz="1800" b="1" dirty="0">
                <a:solidFill>
                  <a:srgbClr val="0000CC"/>
                </a:solidFill>
              </a:rPr>
              <a:t>L4</a:t>
            </a:r>
            <a:r>
              <a:rPr lang="zh-CN" altLang="zh-CN" sz="1800" b="1" dirty="0">
                <a:solidFill>
                  <a:srgbClr val="0000CC"/>
                </a:solidFill>
              </a:rPr>
              <a:t>：普通构造函数</a:t>
            </a:r>
          </a:p>
          <a:p>
            <a:pPr marL="0" indent="0">
              <a:buNone/>
            </a:pPr>
            <a:r>
              <a:rPr lang="en-US" altLang="zh-CN" sz="1800" b="1" dirty="0">
                <a:solidFill>
                  <a:srgbClr val="0000CC"/>
                </a:solidFill>
              </a:rPr>
              <a:t>	month = m; day = d; year = y;</a:t>
            </a:r>
            <a:endParaRPr lang="zh-CN" altLang="zh-CN" sz="1800" b="1" dirty="0">
              <a:solidFill>
                <a:srgbClr val="0000CC"/>
              </a:solidFill>
            </a:endParaRPr>
          </a:p>
          <a:p>
            <a:pPr marL="0" indent="0">
              <a:buNone/>
            </a:pPr>
            <a:r>
              <a:rPr lang="en-US" altLang="zh-CN" sz="1800" b="1" dirty="0">
                <a:solidFill>
                  <a:srgbClr val="0000CC"/>
                </a:solidFill>
              </a:rPr>
              <a:t>	display();</a:t>
            </a:r>
            <a:endParaRPr lang="zh-CN" altLang="zh-CN" sz="1800" b="1" dirty="0">
              <a:solidFill>
                <a:srgbClr val="0000CC"/>
              </a:solidFill>
            </a:endParaRPr>
          </a:p>
          <a:p>
            <a:pPr marL="0" indent="0">
              <a:buNone/>
            </a:pPr>
            <a:r>
              <a:rPr lang="en-US" altLang="zh-CN" sz="1800" b="1" dirty="0">
                <a:solidFill>
                  <a:srgbClr val="0000CC"/>
                </a:solidFill>
              </a:rPr>
              <a:t>}</a:t>
            </a:r>
            <a:endParaRPr lang="zh-CN" altLang="zh-CN" sz="1800" b="1" dirty="0">
              <a:solidFill>
                <a:srgbClr val="0000CC"/>
              </a:solidFill>
            </a:endParaRPr>
          </a:p>
          <a:p>
            <a:pPr marL="0" indent="0">
              <a:buNone/>
            </a:pPr>
            <a:r>
              <a:rPr lang="en-US" altLang="zh-CN" sz="1800" b="1" dirty="0"/>
              <a:t>void main() {</a:t>
            </a:r>
            <a:endParaRPr lang="zh-CN" altLang="zh-CN" sz="1800" b="1" dirty="0"/>
          </a:p>
          <a:p>
            <a:pPr marL="0" indent="0">
              <a:buNone/>
            </a:pPr>
            <a:r>
              <a:rPr lang="en-US" altLang="zh-CN" sz="1800" b="1" dirty="0"/>
              <a:t>	</a:t>
            </a:r>
            <a:r>
              <a:rPr lang="en-US" altLang="zh-CN" sz="1800" b="1" dirty="0" err="1"/>
              <a:t>Tdate</a:t>
            </a:r>
            <a:r>
              <a:rPr lang="en-US" altLang="zh-CN" sz="1800" b="1" dirty="0"/>
              <a:t> </a:t>
            </a:r>
            <a:r>
              <a:rPr lang="en-US" altLang="zh-CN" sz="1800" b="1" dirty="0" err="1"/>
              <a:t>oneday</a:t>
            </a:r>
            <a:r>
              <a:rPr lang="en-US" altLang="zh-CN" sz="1800" b="1" dirty="0"/>
              <a:t>;						</a:t>
            </a:r>
            <a:endParaRPr lang="zh-CN" altLang="zh-CN" sz="1800" b="1" dirty="0"/>
          </a:p>
          <a:p>
            <a:pPr marL="0" indent="0">
              <a:buNone/>
            </a:pPr>
            <a:r>
              <a:rPr lang="en-US" altLang="zh-CN" sz="1800" b="1" dirty="0"/>
              <a:t>	</a:t>
            </a:r>
            <a:r>
              <a:rPr lang="en-US" altLang="zh-CN" sz="1800" b="1" dirty="0" err="1"/>
              <a:t>Tdate</a:t>
            </a:r>
            <a:r>
              <a:rPr lang="en-US" altLang="zh-CN" sz="1800" b="1" dirty="0"/>
              <a:t> bday1(10);					</a:t>
            </a:r>
            <a:endParaRPr lang="zh-CN" altLang="zh-CN" sz="1800" b="1" dirty="0"/>
          </a:p>
          <a:p>
            <a:pPr marL="0" indent="0">
              <a:buNone/>
            </a:pPr>
            <a:r>
              <a:rPr lang="en-US" altLang="zh-CN" sz="1800" b="1" dirty="0"/>
              <a:t>	</a:t>
            </a:r>
            <a:r>
              <a:rPr lang="en-US" altLang="zh-CN" sz="1800" b="1" dirty="0" err="1"/>
              <a:t>Tdate</a:t>
            </a:r>
            <a:r>
              <a:rPr lang="en-US" altLang="zh-CN" sz="1800" b="1" dirty="0"/>
              <a:t> bday2 = 10;					</a:t>
            </a:r>
            <a:endParaRPr lang="zh-CN" altLang="zh-CN" sz="1800" b="1" dirty="0"/>
          </a:p>
          <a:p>
            <a:pPr marL="0" indent="0">
              <a:buNone/>
            </a:pPr>
            <a:r>
              <a:rPr lang="en-US" altLang="zh-CN" sz="1800" b="1" dirty="0"/>
              <a:t>	</a:t>
            </a:r>
            <a:r>
              <a:rPr lang="en-US" altLang="zh-CN" sz="1800" b="1" dirty="0" err="1"/>
              <a:t>Tdate</a:t>
            </a:r>
            <a:r>
              <a:rPr lang="en-US" altLang="zh-CN" sz="1800" b="1" dirty="0"/>
              <a:t> </a:t>
            </a:r>
            <a:r>
              <a:rPr lang="en-US" altLang="zh-CN" sz="1800" b="1" dirty="0" err="1"/>
              <a:t>cday</a:t>
            </a:r>
            <a:r>
              <a:rPr lang="en-US" altLang="zh-CN" sz="1800" b="1" dirty="0"/>
              <a:t>(2, 12);					</a:t>
            </a:r>
            <a:endParaRPr lang="zh-CN" altLang="zh-CN" sz="1800" b="1" dirty="0"/>
          </a:p>
          <a:p>
            <a:pPr marL="0" indent="0">
              <a:buNone/>
            </a:pPr>
            <a:r>
              <a:rPr lang="en-US" altLang="zh-CN" sz="1800" b="1" dirty="0"/>
              <a:t>	</a:t>
            </a:r>
            <a:r>
              <a:rPr lang="en-US" altLang="zh-CN" sz="1800" b="1" dirty="0" err="1"/>
              <a:t>Tdate</a:t>
            </a:r>
            <a:r>
              <a:rPr lang="en-US" altLang="zh-CN" sz="1800" b="1" dirty="0"/>
              <a:t> </a:t>
            </a:r>
            <a:r>
              <a:rPr lang="en-US" altLang="zh-CN" sz="1800" b="1" dirty="0" err="1"/>
              <a:t>dday</a:t>
            </a:r>
            <a:r>
              <a:rPr lang="en-US" altLang="zh-CN" sz="1800" b="1" dirty="0"/>
              <a:t>(1, 2, 1998);				</a:t>
            </a:r>
            <a:endParaRPr lang="zh-CN" altLang="zh-CN" sz="1800" b="1" dirty="0"/>
          </a:p>
          <a:p>
            <a:pPr marL="0" indent="0">
              <a:buNone/>
            </a:pPr>
            <a:r>
              <a:rPr lang="en-US" altLang="zh-CN" sz="1800" b="1" dirty="0"/>
              <a:t>}</a:t>
            </a:r>
            <a:endParaRPr lang="zh-CN" altLang="zh-CN" sz="1800" b="1" dirty="0"/>
          </a:p>
          <a:p>
            <a:pPr marL="0" indent="0">
              <a:buNone/>
            </a:pPr>
            <a:endParaRPr lang="zh-CN" altLang="en-US" sz="2000" dirty="0"/>
          </a:p>
        </p:txBody>
      </p:sp>
      <p:sp>
        <p:nvSpPr>
          <p:cNvPr id="5"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3.6.5  </a:t>
            </a:r>
            <a:r>
              <a:rPr lang="zh-CN" altLang="en-US" sz="3600" b="1" kern="1200" dirty="0">
                <a:solidFill>
                  <a:srgbClr val="C00000"/>
                </a:solidFill>
              </a:rPr>
              <a:t>委托</a:t>
            </a:r>
            <a:r>
              <a:rPr lang="zh-CN" altLang="zh-CN" sz="3600" b="1" kern="1200" dirty="0">
                <a:solidFill>
                  <a:srgbClr val="C00000"/>
                </a:solidFill>
              </a:rPr>
              <a:t>构造函数</a:t>
            </a:r>
            <a:endParaRPr lang="zh-CN" altLang="en-US" sz="3600" b="1" kern="1200" dirty="0">
              <a:solidFill>
                <a:srgbClr val="C00000"/>
              </a:solidFill>
            </a:endParaRPr>
          </a:p>
        </p:txBody>
      </p:sp>
      <p:sp>
        <p:nvSpPr>
          <p:cNvPr id="4" name="AutoShape 3"/>
          <p:cNvSpPr>
            <a:spLocks noChangeArrowheads="1"/>
          </p:cNvSpPr>
          <p:nvPr/>
        </p:nvSpPr>
        <p:spPr bwMode="auto">
          <a:xfrm>
            <a:off x="4532163" y="3648981"/>
            <a:ext cx="3856261" cy="1796243"/>
          </a:xfrm>
          <a:prstGeom prst="cloudCallout">
            <a:avLst>
              <a:gd name="adj1" fmla="val -64461"/>
              <a:gd name="adj2" fmla="val -121108"/>
            </a:avLst>
          </a:prstGeom>
          <a:noFill/>
          <a:ln w="3175">
            <a:solidFill>
              <a:schemeClr val="tx1"/>
            </a:solidFill>
            <a:round/>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2000" b="1" dirty="0"/>
              <a:t>委托构造函数所在的初始化列表中不允许有其它成员的初始化列表存在！</a:t>
            </a:r>
            <a:endParaRPr lang="zh-CN" altLang="zh-CN" sz="2000" b="1" dirty="0"/>
          </a:p>
        </p:txBody>
      </p:sp>
    </p:spTree>
    <p:extLst>
      <p:ext uri="{BB962C8B-B14F-4D97-AF65-F5344CB8AC3E}">
        <p14:creationId xmlns:p14="http://schemas.microsoft.com/office/powerpoint/2010/main" val="273469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4294967295"/>
          </p:nvPr>
        </p:nvSpPr>
        <p:spPr>
          <a:xfrm>
            <a:off x="116530" y="810539"/>
            <a:ext cx="8856984" cy="6047461"/>
          </a:xfrm>
        </p:spPr>
        <p:txBody>
          <a:bodyPr/>
          <a:lstStyle/>
          <a:p>
            <a:pPr eaLnBrk="1" hangingPunct="1">
              <a:lnSpc>
                <a:spcPct val="90000"/>
              </a:lnSpc>
              <a:buFontTx/>
              <a:buNone/>
            </a:pPr>
            <a:r>
              <a:rPr lang="en-US" altLang="zh-CN" sz="2400" b="1" dirty="0" smtClean="0">
                <a:solidFill>
                  <a:srgbClr val="0000CC"/>
                </a:solidFill>
              </a:rPr>
              <a:t>1. </a:t>
            </a:r>
            <a:r>
              <a:rPr lang="zh-CN" altLang="en-US" sz="2400" b="1" dirty="0" smtClean="0">
                <a:solidFill>
                  <a:srgbClr val="0000CC"/>
                </a:solidFill>
              </a:rPr>
              <a:t>析</a:t>
            </a:r>
            <a:r>
              <a:rPr lang="zh-CN" altLang="en-US" sz="2400" b="1" dirty="0">
                <a:solidFill>
                  <a:srgbClr val="0000CC"/>
                </a:solidFill>
              </a:rPr>
              <a:t>构函数的概念</a:t>
            </a:r>
          </a:p>
          <a:p>
            <a:pPr lvl="1" eaLnBrk="1" hangingPunct="1">
              <a:lnSpc>
                <a:spcPct val="90000"/>
              </a:lnSpc>
            </a:pPr>
            <a:r>
              <a:rPr lang="zh-CN" altLang="en-US" sz="2000" b="1" dirty="0"/>
              <a:t>析构函数（</a:t>
            </a:r>
            <a:r>
              <a:rPr lang="en-US" altLang="zh-CN" sz="2000" b="1" dirty="0"/>
              <a:t>destructor</a:t>
            </a:r>
            <a:r>
              <a:rPr lang="zh-CN" altLang="en-US" sz="2000" b="1" dirty="0"/>
              <a:t>）是与类同名的另一个特殊成员函数，作用与构造函数相反，用于在对象生存期结束时，完成对象的清理工作。</a:t>
            </a:r>
            <a:r>
              <a:rPr lang="zh-CN" altLang="en-US" sz="2000" dirty="0"/>
              <a:t> </a:t>
            </a:r>
          </a:p>
          <a:p>
            <a:pPr eaLnBrk="1" hangingPunct="1">
              <a:lnSpc>
                <a:spcPct val="90000"/>
              </a:lnSpc>
              <a:buFontTx/>
              <a:buNone/>
            </a:pPr>
            <a:r>
              <a:rPr lang="en-US" altLang="zh-CN" sz="2400" b="1" dirty="0" smtClean="0">
                <a:solidFill>
                  <a:srgbClr val="0000CC"/>
                </a:solidFill>
              </a:rPr>
              <a:t>2. </a:t>
            </a:r>
            <a:r>
              <a:rPr lang="zh-CN" altLang="en-US" sz="2400" b="1" dirty="0" smtClean="0">
                <a:solidFill>
                  <a:srgbClr val="0000CC"/>
                </a:solidFill>
              </a:rPr>
              <a:t>定义</a:t>
            </a:r>
            <a:r>
              <a:rPr lang="zh-CN" altLang="en-US" sz="2400" b="1" dirty="0">
                <a:solidFill>
                  <a:srgbClr val="0000CC"/>
                </a:solidFill>
              </a:rPr>
              <a:t>语法</a:t>
            </a:r>
          </a:p>
          <a:p>
            <a:pPr eaLnBrk="1" hangingPunct="1">
              <a:lnSpc>
                <a:spcPct val="90000"/>
              </a:lnSpc>
              <a:buFontTx/>
              <a:buNone/>
            </a:pPr>
            <a:r>
              <a:rPr lang="zh-CN" altLang="en-US" sz="2000" dirty="0"/>
              <a:t>	</a:t>
            </a:r>
            <a:r>
              <a:rPr lang="en-US" altLang="zh-CN" sz="2000" dirty="0" smtClean="0"/>
              <a:t>	</a:t>
            </a:r>
            <a:r>
              <a:rPr lang="en-US" altLang="zh-CN" sz="2000" b="1" dirty="0" smtClean="0"/>
              <a:t>class X {</a:t>
            </a:r>
            <a:r>
              <a:rPr lang="en-US" altLang="zh-CN" sz="2000" b="1" dirty="0"/>
              <a:t> </a:t>
            </a:r>
            <a:r>
              <a:rPr lang="en-US" altLang="zh-CN" sz="2000" b="1" dirty="0" smtClean="0"/>
              <a:t> </a:t>
            </a:r>
            <a:r>
              <a:rPr lang="en-US" altLang="zh-CN" sz="2000" b="1" dirty="0" smtClean="0">
                <a:solidFill>
                  <a:srgbClr val="FF0000"/>
                </a:solidFill>
              </a:rPr>
              <a:t>~</a:t>
            </a:r>
            <a:r>
              <a:rPr lang="en-US" altLang="zh-CN" sz="2000" b="1" dirty="0">
                <a:solidFill>
                  <a:srgbClr val="FF0000"/>
                </a:solidFill>
              </a:rPr>
              <a:t>X ( ) </a:t>
            </a:r>
            <a:r>
              <a:rPr lang="en-US" altLang="zh-CN" sz="2000" b="1" dirty="0" smtClean="0">
                <a:solidFill>
                  <a:srgbClr val="FF0000"/>
                </a:solidFill>
              </a:rPr>
              <a:t>{……}; </a:t>
            </a:r>
            <a:r>
              <a:rPr lang="en-US" altLang="zh-CN" sz="2000" b="1" dirty="0" smtClean="0"/>
              <a:t>}</a:t>
            </a:r>
            <a:endParaRPr lang="en-US" altLang="zh-CN" sz="2000" b="1" dirty="0"/>
          </a:p>
          <a:p>
            <a:pPr eaLnBrk="1" hangingPunct="1">
              <a:lnSpc>
                <a:spcPct val="90000"/>
              </a:lnSpc>
              <a:buFontTx/>
              <a:buNone/>
            </a:pPr>
            <a:r>
              <a:rPr lang="en-US" altLang="zh-CN" sz="2400" b="1" dirty="0" smtClean="0">
                <a:solidFill>
                  <a:srgbClr val="0000CC"/>
                </a:solidFill>
              </a:rPr>
              <a:t>3. </a:t>
            </a:r>
            <a:r>
              <a:rPr lang="zh-CN" altLang="en-US" sz="2400" b="1" dirty="0" smtClean="0">
                <a:solidFill>
                  <a:srgbClr val="0000CC"/>
                </a:solidFill>
              </a:rPr>
              <a:t>析</a:t>
            </a:r>
            <a:r>
              <a:rPr lang="zh-CN" altLang="en-US" sz="2400" b="1" dirty="0">
                <a:solidFill>
                  <a:srgbClr val="0000CC"/>
                </a:solidFill>
              </a:rPr>
              <a:t>构函数特点</a:t>
            </a:r>
          </a:p>
          <a:p>
            <a:pPr lvl="2" eaLnBrk="1" hangingPunct="1">
              <a:lnSpc>
                <a:spcPct val="90000"/>
              </a:lnSpc>
            </a:pPr>
            <a:r>
              <a:rPr lang="zh-CN" altLang="en-US" sz="2000" b="1" dirty="0"/>
              <a:t>函数名</a:t>
            </a:r>
            <a:r>
              <a:rPr lang="zh-CN" altLang="en-US" sz="2000" b="1" dirty="0" smtClean="0"/>
              <a:t>为：</a:t>
            </a:r>
            <a:r>
              <a:rPr lang="en-US" altLang="zh-CN" sz="2000" b="1" dirty="0" smtClean="0"/>
              <a:t>~</a:t>
            </a:r>
            <a:r>
              <a:rPr lang="zh-CN" altLang="en-US" sz="2000" b="1" dirty="0"/>
              <a:t>加类名</a:t>
            </a:r>
          </a:p>
          <a:p>
            <a:pPr lvl="2" eaLnBrk="1" hangingPunct="1">
              <a:lnSpc>
                <a:spcPct val="90000"/>
              </a:lnSpc>
            </a:pPr>
            <a:r>
              <a:rPr lang="zh-CN" altLang="en-US" sz="2000" b="1" dirty="0"/>
              <a:t>无</a:t>
            </a:r>
            <a:r>
              <a:rPr lang="zh-CN" altLang="en-US" sz="2000" b="1" dirty="0" smtClean="0"/>
              <a:t>参数</a:t>
            </a:r>
            <a:r>
              <a:rPr lang="zh-CN" altLang="en-US" sz="2000" b="1" dirty="0"/>
              <a:t>并且</a:t>
            </a:r>
            <a:r>
              <a:rPr lang="zh-CN" altLang="en-US" sz="2000" b="1" dirty="0" smtClean="0"/>
              <a:t>无</a:t>
            </a:r>
            <a:r>
              <a:rPr lang="zh-CN" altLang="en-US" sz="2000" b="1" dirty="0"/>
              <a:t>返回值</a:t>
            </a:r>
          </a:p>
          <a:p>
            <a:pPr lvl="2" eaLnBrk="1" hangingPunct="1">
              <a:lnSpc>
                <a:spcPct val="90000"/>
              </a:lnSpc>
            </a:pPr>
            <a:r>
              <a:rPr lang="zh-CN" altLang="en-US" sz="2000" b="1" dirty="0"/>
              <a:t>不能重载：每个类仅有一个析构</a:t>
            </a:r>
            <a:r>
              <a:rPr lang="zh-CN" altLang="en-US" sz="2000" b="1" dirty="0" smtClean="0"/>
              <a:t>函数</a:t>
            </a:r>
            <a:endParaRPr lang="en-US" altLang="zh-CN" sz="2000" b="1" dirty="0" smtClean="0"/>
          </a:p>
          <a:p>
            <a:pPr eaLnBrk="1" hangingPunct="1">
              <a:lnSpc>
                <a:spcPct val="90000"/>
              </a:lnSpc>
              <a:buClr>
                <a:srgbClr val="FF9900"/>
              </a:buClr>
              <a:buNone/>
            </a:pPr>
            <a:r>
              <a:rPr lang="en-US" altLang="zh-CN" sz="2400" b="1" dirty="0">
                <a:solidFill>
                  <a:srgbClr val="0000CC"/>
                </a:solidFill>
              </a:rPr>
              <a:t>4. </a:t>
            </a:r>
            <a:r>
              <a:rPr lang="zh-CN" altLang="en-US" sz="2400" b="1" dirty="0">
                <a:solidFill>
                  <a:srgbClr val="0000CC"/>
                </a:solidFill>
              </a:rPr>
              <a:t>析构函数调用时机</a:t>
            </a:r>
          </a:p>
          <a:p>
            <a:pPr lvl="1" eaLnBrk="1" hangingPunct="1">
              <a:buClr>
                <a:srgbClr val="FF9900"/>
              </a:buClr>
              <a:buFont typeface="Wingdings" panose="05000000000000000000" pitchFamily="2" charset="2"/>
              <a:buChar char="Ø"/>
            </a:pPr>
            <a:r>
              <a:rPr kumimoji="1" lang="zh-CN" altLang="en-US" sz="2000" b="1" dirty="0">
                <a:latin typeface="+mn-ea"/>
              </a:rPr>
              <a:t>对象生命期结束时自动调用</a:t>
            </a:r>
          </a:p>
          <a:p>
            <a:pPr lvl="1" eaLnBrk="1" hangingPunct="1">
              <a:buClr>
                <a:srgbClr val="FF9900"/>
              </a:buClr>
              <a:buFont typeface="Wingdings" panose="05000000000000000000" pitchFamily="2" charset="2"/>
              <a:buChar char="Ø"/>
            </a:pPr>
            <a:r>
              <a:rPr kumimoji="1" lang="zh-CN" altLang="en-US" sz="2000" b="1" dirty="0">
                <a:latin typeface="+mn-ea"/>
              </a:rPr>
              <a:t>自动</a:t>
            </a:r>
            <a:r>
              <a:rPr kumimoji="1" lang="en-US" altLang="zh-CN" sz="2000" b="1" dirty="0">
                <a:latin typeface="+mn-ea"/>
              </a:rPr>
              <a:t>/</a:t>
            </a:r>
            <a:r>
              <a:rPr kumimoji="1" lang="zh-CN" altLang="en-US" sz="2000" b="1" dirty="0">
                <a:latin typeface="+mn-ea"/>
              </a:rPr>
              <a:t>局部对象：定义的语句块结束处</a:t>
            </a:r>
          </a:p>
          <a:p>
            <a:pPr lvl="1" eaLnBrk="1" hangingPunct="1">
              <a:buClr>
                <a:srgbClr val="FF9900"/>
              </a:buClr>
              <a:buFont typeface="Wingdings" panose="05000000000000000000" pitchFamily="2" charset="2"/>
              <a:buChar char="Ø"/>
            </a:pPr>
            <a:r>
              <a:rPr kumimoji="1" lang="zh-CN" altLang="en-US" sz="2000" b="1" dirty="0">
                <a:latin typeface="+mn-ea"/>
              </a:rPr>
              <a:t>全局对象：程序结束时</a:t>
            </a:r>
          </a:p>
          <a:p>
            <a:pPr lvl="1" eaLnBrk="1" hangingPunct="1">
              <a:buClr>
                <a:srgbClr val="FF9900"/>
              </a:buClr>
              <a:buFont typeface="Wingdings" panose="05000000000000000000" pitchFamily="2" charset="2"/>
              <a:buChar char="Ø"/>
            </a:pPr>
            <a:r>
              <a:rPr kumimoji="1" lang="zh-CN" altLang="en-US" sz="2000" b="1" dirty="0">
                <a:latin typeface="+mn-ea"/>
              </a:rPr>
              <a:t>静态对象：程序结束时</a:t>
            </a:r>
          </a:p>
          <a:p>
            <a:pPr eaLnBrk="1" hangingPunct="1">
              <a:buClr>
                <a:srgbClr val="FF9900"/>
              </a:buClr>
              <a:buFont typeface="Wingdings" panose="05000000000000000000" pitchFamily="2" charset="2"/>
              <a:buChar char="q"/>
            </a:pPr>
            <a:r>
              <a:rPr kumimoji="1" lang="zh-CN" altLang="en-US" sz="2000" b="1" dirty="0">
                <a:latin typeface="+mn-ea"/>
              </a:rPr>
              <a:t>使用</a:t>
            </a:r>
          </a:p>
          <a:p>
            <a:pPr lvl="1" eaLnBrk="1" hangingPunct="1">
              <a:buClr>
                <a:srgbClr val="FF9900"/>
              </a:buClr>
              <a:buFont typeface="Wingdings" panose="05000000000000000000" pitchFamily="2" charset="2"/>
              <a:buChar char="Ø"/>
            </a:pPr>
            <a:r>
              <a:rPr kumimoji="1" lang="zh-CN" altLang="en-US" sz="2000" b="1" dirty="0">
                <a:latin typeface="+mn-ea"/>
              </a:rPr>
              <a:t>一般情况下，缺省的析构函数可以信任</a:t>
            </a:r>
          </a:p>
          <a:p>
            <a:pPr lvl="1" eaLnBrk="1" hangingPunct="1">
              <a:buClr>
                <a:srgbClr val="FF9900"/>
              </a:buClr>
              <a:buFont typeface="Wingdings" panose="05000000000000000000" pitchFamily="2" charset="2"/>
              <a:buChar char="Ø"/>
            </a:pPr>
            <a:r>
              <a:rPr kumimoji="1" lang="zh-CN" altLang="en-US" sz="2000" b="1" dirty="0">
                <a:latin typeface="+mn-ea"/>
              </a:rPr>
              <a:t>善后处理，一般是释放动态分配的内存</a:t>
            </a:r>
          </a:p>
          <a:p>
            <a:pPr lvl="2" eaLnBrk="1" hangingPunct="1">
              <a:lnSpc>
                <a:spcPct val="90000"/>
              </a:lnSpc>
            </a:pPr>
            <a:endParaRPr lang="zh-CN" altLang="en-US" sz="2200" b="1" dirty="0"/>
          </a:p>
        </p:txBody>
      </p:sp>
      <p:sp>
        <p:nvSpPr>
          <p:cNvPr id="35843" name="Rectangle 3"/>
          <p:cNvSpPr>
            <a:spLocks noChangeArrowheads="1"/>
          </p:cNvSpPr>
          <p:nvPr/>
        </p:nvSpPr>
        <p:spPr bwMode="auto">
          <a:xfrm>
            <a:off x="658822" y="35361"/>
            <a:ext cx="7772400" cy="65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a:solidFill>
                  <a:srgbClr val="C00000"/>
                </a:solidFill>
                <a:latin typeface="+mj-lt"/>
                <a:ea typeface="+mj-ea"/>
                <a:cs typeface="+mj-cs"/>
              </a:rPr>
              <a:t>3.7 </a:t>
            </a:r>
            <a:r>
              <a:rPr lang="zh-CN" altLang="en-US" sz="3600" b="1" dirty="0">
                <a:solidFill>
                  <a:srgbClr val="C00000"/>
                </a:solidFill>
                <a:latin typeface="+mj-lt"/>
                <a:ea typeface="+mj-ea"/>
                <a:cs typeface="+mj-cs"/>
              </a:rPr>
              <a:t>析构函数</a:t>
            </a:r>
          </a:p>
        </p:txBody>
      </p:sp>
    </p:spTree>
    <p:extLst>
      <p:ext uri="{BB962C8B-B14F-4D97-AF65-F5344CB8AC3E}">
        <p14:creationId xmlns:p14="http://schemas.microsoft.com/office/powerpoint/2010/main" val="30010085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86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6866">
                                            <p:txEl>
                                              <p:pRg st="4" end="4"/>
                                            </p:txEl>
                                          </p:spTgt>
                                        </p:tgtEl>
                                        <p:attrNameLst>
                                          <p:attrName>style.visibility</p:attrName>
                                        </p:attrNameLst>
                                      </p:cBhvr>
                                      <p:to>
                                        <p:strVal val="visible"/>
                                      </p:to>
                                    </p:set>
                                    <p:animEffect transition="in" filter="fade">
                                      <p:cBhvr>
                                        <p:cTn id="19" dur="500"/>
                                        <p:tgtEl>
                                          <p:spTgt spid="3686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6866">
                                            <p:txEl>
                                              <p:pRg st="5" end="5"/>
                                            </p:txEl>
                                          </p:spTgt>
                                        </p:tgtEl>
                                        <p:attrNameLst>
                                          <p:attrName>style.visibility</p:attrName>
                                        </p:attrNameLst>
                                      </p:cBhvr>
                                      <p:to>
                                        <p:strVal val="visible"/>
                                      </p:to>
                                    </p:set>
                                    <p:animEffect transition="in" filter="fade">
                                      <p:cBhvr>
                                        <p:cTn id="22" dur="500"/>
                                        <p:tgtEl>
                                          <p:spTgt spid="3686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6866">
                                            <p:txEl>
                                              <p:pRg st="6" end="6"/>
                                            </p:txEl>
                                          </p:spTgt>
                                        </p:tgtEl>
                                        <p:attrNameLst>
                                          <p:attrName>style.visibility</p:attrName>
                                        </p:attrNameLst>
                                      </p:cBhvr>
                                      <p:to>
                                        <p:strVal val="visible"/>
                                      </p:to>
                                    </p:set>
                                    <p:animEffect transition="in" filter="fade">
                                      <p:cBhvr>
                                        <p:cTn id="25" dur="500"/>
                                        <p:tgtEl>
                                          <p:spTgt spid="3686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6866">
                                            <p:txEl>
                                              <p:pRg st="7" end="7"/>
                                            </p:txEl>
                                          </p:spTgt>
                                        </p:tgtEl>
                                        <p:attrNameLst>
                                          <p:attrName>style.visibility</p:attrName>
                                        </p:attrNameLst>
                                      </p:cBhvr>
                                      <p:to>
                                        <p:strVal val="visible"/>
                                      </p:to>
                                    </p:set>
                                    <p:animEffect transition="in" filter="fade">
                                      <p:cBhvr>
                                        <p:cTn id="28" dur="500"/>
                                        <p:tgtEl>
                                          <p:spTgt spid="36866">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86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866">
                                            <p:txEl>
                                              <p:pRg st="9" end="9"/>
                                            </p:txEl>
                                          </p:spTgt>
                                        </p:tgtEl>
                                        <p:attrNameLst>
                                          <p:attrName>style.visibility</p:attrName>
                                        </p:attrNameLst>
                                      </p:cBhvr>
                                      <p:to>
                                        <p:strVal val="visible"/>
                                      </p:to>
                                    </p:set>
                                    <p:animEffect transition="in" filter="fade">
                                      <p:cBhvr>
                                        <p:cTn id="37" dur="500"/>
                                        <p:tgtEl>
                                          <p:spTgt spid="36866">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6866">
                                            <p:txEl>
                                              <p:pRg st="10" end="10"/>
                                            </p:txEl>
                                          </p:spTgt>
                                        </p:tgtEl>
                                        <p:attrNameLst>
                                          <p:attrName>style.visibility</p:attrName>
                                        </p:attrNameLst>
                                      </p:cBhvr>
                                      <p:to>
                                        <p:strVal val="visible"/>
                                      </p:to>
                                    </p:set>
                                    <p:animEffect transition="in" filter="fade">
                                      <p:cBhvr>
                                        <p:cTn id="40" dur="500"/>
                                        <p:tgtEl>
                                          <p:spTgt spid="36866">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6866">
                                            <p:txEl>
                                              <p:pRg st="11" end="11"/>
                                            </p:txEl>
                                          </p:spTgt>
                                        </p:tgtEl>
                                        <p:attrNameLst>
                                          <p:attrName>style.visibility</p:attrName>
                                        </p:attrNameLst>
                                      </p:cBhvr>
                                      <p:to>
                                        <p:strVal val="visible"/>
                                      </p:to>
                                    </p:set>
                                    <p:animEffect transition="in" filter="fade">
                                      <p:cBhvr>
                                        <p:cTn id="43" dur="500"/>
                                        <p:tgtEl>
                                          <p:spTgt spid="36866">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6866">
                                            <p:txEl>
                                              <p:pRg st="12" end="12"/>
                                            </p:txEl>
                                          </p:spTgt>
                                        </p:tgtEl>
                                        <p:attrNameLst>
                                          <p:attrName>style.visibility</p:attrName>
                                        </p:attrNameLst>
                                      </p:cBhvr>
                                      <p:to>
                                        <p:strVal val="visible"/>
                                      </p:to>
                                    </p:set>
                                    <p:animEffect transition="in" filter="fade">
                                      <p:cBhvr>
                                        <p:cTn id="46" dur="500"/>
                                        <p:tgtEl>
                                          <p:spTgt spid="36866">
                                            <p:txEl>
                                              <p:pRg st="12" end="1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6866">
                                            <p:txEl>
                                              <p:pRg st="13" end="13"/>
                                            </p:txEl>
                                          </p:spTgt>
                                        </p:tgtEl>
                                        <p:attrNameLst>
                                          <p:attrName>style.visibility</p:attrName>
                                        </p:attrNameLst>
                                      </p:cBhvr>
                                      <p:to>
                                        <p:strVal val="visible"/>
                                      </p:to>
                                    </p:set>
                                    <p:animEffect transition="in" filter="fade">
                                      <p:cBhvr>
                                        <p:cTn id="51" dur="1000"/>
                                        <p:tgtEl>
                                          <p:spTgt spid="36866">
                                            <p:txEl>
                                              <p:pRg st="13" end="13"/>
                                            </p:txEl>
                                          </p:spTgt>
                                        </p:tgtEl>
                                      </p:cBhvr>
                                    </p:animEffect>
                                    <p:anim calcmode="lin" valueType="num">
                                      <p:cBhvr>
                                        <p:cTn id="52" dur="1000" fill="hold"/>
                                        <p:tgtEl>
                                          <p:spTgt spid="36866">
                                            <p:txEl>
                                              <p:pRg st="13" end="13"/>
                                            </p:txEl>
                                          </p:spTgt>
                                        </p:tgtEl>
                                        <p:attrNameLst>
                                          <p:attrName>ppt_x</p:attrName>
                                        </p:attrNameLst>
                                      </p:cBhvr>
                                      <p:tavLst>
                                        <p:tav tm="0">
                                          <p:val>
                                            <p:strVal val="#ppt_x"/>
                                          </p:val>
                                        </p:tav>
                                        <p:tav tm="100000">
                                          <p:val>
                                            <p:strVal val="#ppt_x"/>
                                          </p:val>
                                        </p:tav>
                                      </p:tavLst>
                                    </p:anim>
                                    <p:anim calcmode="lin" valueType="num">
                                      <p:cBhvr>
                                        <p:cTn id="53" dur="1000" fill="hold"/>
                                        <p:tgtEl>
                                          <p:spTgt spid="36866">
                                            <p:txEl>
                                              <p:pRg st="13" end="13"/>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6866">
                                            <p:txEl>
                                              <p:pRg st="14" end="14"/>
                                            </p:txEl>
                                          </p:spTgt>
                                        </p:tgtEl>
                                        <p:attrNameLst>
                                          <p:attrName>style.visibility</p:attrName>
                                        </p:attrNameLst>
                                      </p:cBhvr>
                                      <p:to>
                                        <p:strVal val="visible"/>
                                      </p:to>
                                    </p:set>
                                    <p:animEffect transition="in" filter="fade">
                                      <p:cBhvr>
                                        <p:cTn id="56" dur="1000"/>
                                        <p:tgtEl>
                                          <p:spTgt spid="36866">
                                            <p:txEl>
                                              <p:pRg st="14" end="14"/>
                                            </p:txEl>
                                          </p:spTgt>
                                        </p:tgtEl>
                                      </p:cBhvr>
                                    </p:animEffect>
                                    <p:anim calcmode="lin" valueType="num">
                                      <p:cBhvr>
                                        <p:cTn id="57" dur="1000" fill="hold"/>
                                        <p:tgtEl>
                                          <p:spTgt spid="36866">
                                            <p:txEl>
                                              <p:pRg st="14" end="14"/>
                                            </p:txEl>
                                          </p:spTgt>
                                        </p:tgtEl>
                                        <p:attrNameLst>
                                          <p:attrName>ppt_x</p:attrName>
                                        </p:attrNameLst>
                                      </p:cBhvr>
                                      <p:tavLst>
                                        <p:tav tm="0">
                                          <p:val>
                                            <p:strVal val="#ppt_x"/>
                                          </p:val>
                                        </p:tav>
                                        <p:tav tm="100000">
                                          <p:val>
                                            <p:strVal val="#ppt_x"/>
                                          </p:val>
                                        </p:tav>
                                      </p:tavLst>
                                    </p:anim>
                                    <p:anim calcmode="lin" valueType="num">
                                      <p:cBhvr>
                                        <p:cTn id="58" dur="1000" fill="hold"/>
                                        <p:tgtEl>
                                          <p:spTgt spid="36866">
                                            <p:txEl>
                                              <p:pRg st="14" end="14"/>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6866">
                                            <p:txEl>
                                              <p:pRg st="15" end="15"/>
                                            </p:txEl>
                                          </p:spTgt>
                                        </p:tgtEl>
                                        <p:attrNameLst>
                                          <p:attrName>style.visibility</p:attrName>
                                        </p:attrNameLst>
                                      </p:cBhvr>
                                      <p:to>
                                        <p:strVal val="visible"/>
                                      </p:to>
                                    </p:set>
                                    <p:animEffect transition="in" filter="fade">
                                      <p:cBhvr>
                                        <p:cTn id="61" dur="1000"/>
                                        <p:tgtEl>
                                          <p:spTgt spid="36866">
                                            <p:txEl>
                                              <p:pRg st="15" end="15"/>
                                            </p:txEl>
                                          </p:spTgt>
                                        </p:tgtEl>
                                      </p:cBhvr>
                                    </p:animEffect>
                                    <p:anim calcmode="lin" valueType="num">
                                      <p:cBhvr>
                                        <p:cTn id="62" dur="1000" fill="hold"/>
                                        <p:tgtEl>
                                          <p:spTgt spid="36866">
                                            <p:txEl>
                                              <p:pRg st="15" end="15"/>
                                            </p:txEl>
                                          </p:spTgt>
                                        </p:tgtEl>
                                        <p:attrNameLst>
                                          <p:attrName>ppt_x</p:attrName>
                                        </p:attrNameLst>
                                      </p:cBhvr>
                                      <p:tavLst>
                                        <p:tav tm="0">
                                          <p:val>
                                            <p:strVal val="#ppt_x"/>
                                          </p:val>
                                        </p:tav>
                                        <p:tav tm="100000">
                                          <p:val>
                                            <p:strVal val="#ppt_x"/>
                                          </p:val>
                                        </p:tav>
                                      </p:tavLst>
                                    </p:anim>
                                    <p:anim calcmode="lin" valueType="num">
                                      <p:cBhvr>
                                        <p:cTn id="63" dur="1000" fill="hold"/>
                                        <p:tgtEl>
                                          <p:spTgt spid="36866">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58822" y="980728"/>
            <a:ext cx="7772400"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zh-CN" sz="2400" b="1" dirty="0">
                <a:solidFill>
                  <a:srgbClr val="0000CC"/>
                </a:solidFill>
              </a:rPr>
              <a:t>【例</a:t>
            </a:r>
            <a:r>
              <a:rPr lang="en-US" altLang="zh-CN" sz="2400" b="1" dirty="0">
                <a:solidFill>
                  <a:srgbClr val="0000CC"/>
                </a:solidFill>
              </a:rPr>
              <a:t>3-13</a:t>
            </a:r>
            <a:r>
              <a:rPr lang="zh-CN" altLang="zh-CN" sz="2400" b="1" dirty="0">
                <a:solidFill>
                  <a:srgbClr val="0000CC"/>
                </a:solidFill>
              </a:rPr>
              <a:t>】 析构函数和构造函数的应</a:t>
            </a:r>
            <a:r>
              <a:rPr lang="zh-CN" altLang="en-US" sz="2400" b="1" dirty="0">
                <a:solidFill>
                  <a:srgbClr val="0000CC"/>
                </a:solidFill>
              </a:rPr>
              <a:t>用。</a:t>
            </a:r>
            <a:endParaRPr lang="en-US" altLang="zh-CN" sz="2400" b="1" dirty="0">
              <a:solidFill>
                <a:srgbClr val="0000CC"/>
              </a:solidFill>
            </a:endParaRPr>
          </a:p>
          <a:p>
            <a:pPr eaLnBrk="1" hangingPunct="1">
              <a:spcBef>
                <a:spcPct val="0"/>
              </a:spcBef>
              <a:buFontTx/>
              <a:buNone/>
            </a:pPr>
            <a:r>
              <a:rPr kumimoji="1" lang="en-US" altLang="zh-CN" sz="2000" b="1" dirty="0">
                <a:latin typeface="Times New Roman" panose="02020603050405020304" pitchFamily="18" charset="0"/>
              </a:rPr>
              <a:t>#include &lt;</a:t>
            </a:r>
            <a:r>
              <a:rPr kumimoji="1" lang="en-US" altLang="zh-CN" sz="2000" b="1" dirty="0" err="1">
                <a:latin typeface="Times New Roman" panose="02020603050405020304" pitchFamily="18" charset="0"/>
              </a:rPr>
              <a:t>iostream</a:t>
            </a:r>
            <a:r>
              <a:rPr kumimoji="1" lang="en-US" altLang="zh-CN" sz="2000" b="1" dirty="0">
                <a:latin typeface="Times New Roman" panose="02020603050405020304" pitchFamily="18" charset="0"/>
              </a:rPr>
              <a:t>&gt;</a:t>
            </a:r>
          </a:p>
          <a:p>
            <a:pPr eaLnBrk="1" hangingPunct="1">
              <a:spcBef>
                <a:spcPct val="0"/>
              </a:spcBef>
              <a:buFontTx/>
              <a:buNone/>
            </a:pPr>
            <a:r>
              <a:rPr kumimoji="1" lang="en-US" altLang="zh-CN" sz="2000" b="1" dirty="0">
                <a:latin typeface="Times New Roman" panose="02020603050405020304" pitchFamily="18" charset="0"/>
              </a:rPr>
              <a:t>using namespace </a:t>
            </a:r>
            <a:r>
              <a:rPr kumimoji="1" lang="en-US" altLang="zh-CN" sz="2000" b="1" dirty="0" err="1">
                <a:latin typeface="Times New Roman" panose="02020603050405020304" pitchFamily="18" charset="0"/>
              </a:rPr>
              <a:t>std</a:t>
            </a:r>
            <a:r>
              <a:rPr kumimoji="1" lang="en-US" altLang="zh-CN" sz="2000" b="1" dirty="0">
                <a:latin typeface="Times New Roman" panose="02020603050405020304" pitchFamily="18" charset="0"/>
              </a:rPr>
              <a:t>;</a:t>
            </a:r>
          </a:p>
          <a:p>
            <a:pPr eaLnBrk="1" hangingPunct="1">
              <a:spcBef>
                <a:spcPct val="0"/>
              </a:spcBef>
              <a:buFontTx/>
              <a:buNone/>
            </a:pPr>
            <a:r>
              <a:rPr kumimoji="1" lang="en-US" altLang="zh-CN" sz="2000" b="1" dirty="0">
                <a:latin typeface="Times New Roman" panose="02020603050405020304" pitchFamily="18" charset="0"/>
              </a:rPr>
              <a:t>class A{</a:t>
            </a:r>
          </a:p>
          <a:p>
            <a:pPr eaLnBrk="1" hangingPunct="1">
              <a:spcBef>
                <a:spcPct val="0"/>
              </a:spcBef>
              <a:buFontTx/>
              <a:buNone/>
            </a:pPr>
            <a:r>
              <a:rPr kumimoji="1" lang="en-US" altLang="zh-CN" sz="2000" b="1" dirty="0">
                <a:latin typeface="Times New Roman" panose="02020603050405020304" pitchFamily="18" charset="0"/>
              </a:rPr>
              <a:t>private:</a:t>
            </a:r>
          </a:p>
          <a:p>
            <a:pPr eaLnBrk="1" hangingPunct="1">
              <a:spcBef>
                <a:spcPct val="0"/>
              </a:spcBef>
              <a:buFontTx/>
              <a:buNone/>
            </a:pPr>
            <a:r>
              <a:rPr kumimoji="1" lang="en-US" altLang="zh-CN" sz="2000" b="1" dirty="0">
                <a:latin typeface="Times New Roman" panose="02020603050405020304" pitchFamily="18" charset="0"/>
              </a:rPr>
              <a:t>    </a:t>
            </a:r>
            <a:r>
              <a:rPr kumimoji="1" lang="en-US" altLang="zh-CN" sz="2000" b="1" dirty="0" err="1">
                <a:latin typeface="Times New Roman" panose="02020603050405020304" pitchFamily="18" charset="0"/>
              </a:rPr>
              <a:t>int</a:t>
            </a:r>
            <a:r>
              <a:rPr kumimoji="1" lang="en-US" altLang="zh-CN" sz="2000" b="1" dirty="0">
                <a:latin typeface="Times New Roman" panose="02020603050405020304" pitchFamily="18" charset="0"/>
              </a:rPr>
              <a:t> </a:t>
            </a:r>
            <a:r>
              <a:rPr kumimoji="1" lang="en-US" altLang="zh-CN" sz="2000" b="1" dirty="0" err="1">
                <a:latin typeface="Times New Roman" panose="02020603050405020304" pitchFamily="18" charset="0"/>
              </a:rPr>
              <a:t>i</a:t>
            </a:r>
            <a:r>
              <a:rPr kumimoji="1" lang="en-US" altLang="zh-CN" sz="2000" b="1" dirty="0">
                <a:latin typeface="Times New Roman" panose="02020603050405020304" pitchFamily="18" charset="0"/>
              </a:rPr>
              <a:t>;</a:t>
            </a:r>
          </a:p>
          <a:p>
            <a:pPr eaLnBrk="1" hangingPunct="1">
              <a:spcBef>
                <a:spcPct val="0"/>
              </a:spcBef>
              <a:buFontTx/>
              <a:buNone/>
            </a:pPr>
            <a:r>
              <a:rPr kumimoji="1" lang="en-US" altLang="zh-CN" sz="2000" b="1" dirty="0">
                <a:latin typeface="Times New Roman" panose="02020603050405020304" pitchFamily="18" charset="0"/>
              </a:rPr>
              <a:t>public:</a:t>
            </a:r>
          </a:p>
          <a:p>
            <a:pPr eaLnBrk="1" hangingPunct="1">
              <a:spcBef>
                <a:spcPct val="0"/>
              </a:spcBef>
              <a:buFontTx/>
              <a:buNone/>
            </a:pPr>
            <a:r>
              <a:rPr kumimoji="1" lang="en-US" altLang="zh-CN" sz="2000" b="1" dirty="0">
                <a:latin typeface="Times New Roman" panose="02020603050405020304" pitchFamily="18" charset="0"/>
              </a:rPr>
              <a:t>    A(</a:t>
            </a:r>
            <a:r>
              <a:rPr kumimoji="1" lang="en-US" altLang="zh-CN" sz="2000" b="1" dirty="0" err="1">
                <a:latin typeface="Times New Roman" panose="02020603050405020304" pitchFamily="18" charset="0"/>
              </a:rPr>
              <a:t>int</a:t>
            </a:r>
            <a:r>
              <a:rPr kumimoji="1" lang="en-US" altLang="zh-CN" sz="2000" b="1" dirty="0">
                <a:latin typeface="Times New Roman" panose="02020603050405020304" pitchFamily="18" charset="0"/>
              </a:rPr>
              <a:t> x){        </a:t>
            </a:r>
            <a:r>
              <a:rPr kumimoji="1" lang="en-US" altLang="zh-CN" sz="2000" b="1" dirty="0" err="1">
                <a:latin typeface="Times New Roman" panose="02020603050405020304" pitchFamily="18" charset="0"/>
              </a:rPr>
              <a:t>i</a:t>
            </a:r>
            <a:r>
              <a:rPr kumimoji="1" lang="en-US" altLang="zh-CN" sz="2000" b="1" dirty="0">
                <a:latin typeface="Times New Roman" panose="02020603050405020304" pitchFamily="18" charset="0"/>
              </a:rPr>
              <a:t>=x;</a:t>
            </a:r>
          </a:p>
          <a:p>
            <a:pPr eaLnBrk="1" hangingPunct="1">
              <a:spcBef>
                <a:spcPct val="0"/>
              </a:spcBef>
              <a:buFontTx/>
              <a:buNone/>
            </a:pPr>
            <a:r>
              <a:rPr kumimoji="1" lang="en-US" altLang="zh-CN" sz="2000" b="1" dirty="0">
                <a:latin typeface="Times New Roman" panose="02020603050405020304" pitchFamily="18" charset="0"/>
              </a:rPr>
              <a:t>        </a:t>
            </a:r>
            <a:r>
              <a:rPr kumimoji="1" lang="en-US" altLang="zh-CN" sz="2000" b="1" dirty="0" err="1">
                <a:latin typeface="Times New Roman" panose="02020603050405020304" pitchFamily="18" charset="0"/>
              </a:rPr>
              <a:t>cout</a:t>
            </a:r>
            <a:r>
              <a:rPr kumimoji="1" lang="en-US" altLang="zh-CN" sz="2000" b="1" dirty="0">
                <a:latin typeface="Times New Roman" panose="02020603050405020304" pitchFamily="18" charset="0"/>
              </a:rPr>
              <a:t>&lt;&lt;"constructor: "&lt;&lt;</a:t>
            </a:r>
            <a:r>
              <a:rPr kumimoji="1" lang="en-US" altLang="zh-CN" sz="2000" b="1" dirty="0" err="1">
                <a:latin typeface="Times New Roman" panose="02020603050405020304" pitchFamily="18" charset="0"/>
              </a:rPr>
              <a:t>i</a:t>
            </a:r>
            <a:r>
              <a:rPr kumimoji="1" lang="en-US" altLang="zh-CN" sz="2000" b="1" dirty="0">
                <a:latin typeface="Times New Roman" panose="02020603050405020304" pitchFamily="18" charset="0"/>
              </a:rPr>
              <a:t>&lt;&lt;</a:t>
            </a:r>
            <a:r>
              <a:rPr kumimoji="1" lang="en-US" altLang="zh-CN" sz="2000" b="1" dirty="0" err="1">
                <a:latin typeface="Times New Roman" panose="02020603050405020304" pitchFamily="18" charset="0"/>
              </a:rPr>
              <a:t>endl</a:t>
            </a:r>
            <a:r>
              <a:rPr kumimoji="1" lang="en-US" altLang="zh-CN" sz="2000" b="1" dirty="0">
                <a:latin typeface="Times New Roman" panose="02020603050405020304" pitchFamily="18" charset="0"/>
              </a:rPr>
              <a:t>;</a:t>
            </a:r>
          </a:p>
          <a:p>
            <a:pPr eaLnBrk="1" hangingPunct="1">
              <a:spcBef>
                <a:spcPct val="0"/>
              </a:spcBef>
              <a:buFontTx/>
              <a:buNone/>
            </a:pPr>
            <a:r>
              <a:rPr kumimoji="1" lang="en-US" altLang="zh-CN" sz="2000" b="1" dirty="0">
                <a:latin typeface="Times New Roman" panose="02020603050405020304" pitchFamily="18" charset="0"/>
              </a:rPr>
              <a:t>    }</a:t>
            </a:r>
          </a:p>
          <a:p>
            <a:pPr eaLnBrk="1" hangingPunct="1">
              <a:spcBef>
                <a:spcPct val="0"/>
              </a:spcBef>
              <a:buFontTx/>
              <a:buNone/>
            </a:pPr>
            <a:r>
              <a:rPr kumimoji="1" lang="en-US" altLang="zh-CN" sz="2000" b="1" dirty="0">
                <a:latin typeface="Times New Roman" panose="02020603050405020304" pitchFamily="18" charset="0"/>
              </a:rPr>
              <a:t>    ~A(){    </a:t>
            </a:r>
            <a:r>
              <a:rPr kumimoji="1" lang="en-US" altLang="zh-CN" sz="2000" b="1" dirty="0" err="1">
                <a:latin typeface="Times New Roman" panose="02020603050405020304" pitchFamily="18" charset="0"/>
              </a:rPr>
              <a:t>cout</a:t>
            </a:r>
            <a:r>
              <a:rPr kumimoji="1" lang="en-US" altLang="zh-CN" sz="2000" b="1" dirty="0">
                <a:latin typeface="Times New Roman" panose="02020603050405020304" pitchFamily="18" charset="0"/>
              </a:rPr>
              <a:t>&lt;&lt;"destructor : "&lt;&lt;</a:t>
            </a:r>
            <a:r>
              <a:rPr kumimoji="1" lang="en-US" altLang="zh-CN" sz="2000" b="1" dirty="0" err="1">
                <a:latin typeface="Times New Roman" panose="02020603050405020304" pitchFamily="18" charset="0"/>
              </a:rPr>
              <a:t>i</a:t>
            </a:r>
            <a:r>
              <a:rPr kumimoji="1" lang="en-US" altLang="zh-CN" sz="2000" b="1" dirty="0">
                <a:latin typeface="Times New Roman" panose="02020603050405020304" pitchFamily="18" charset="0"/>
              </a:rPr>
              <a:t>&lt;&lt;</a:t>
            </a:r>
            <a:r>
              <a:rPr kumimoji="1" lang="en-US" altLang="zh-CN" sz="2000" b="1" dirty="0" err="1">
                <a:latin typeface="Times New Roman" panose="02020603050405020304" pitchFamily="18" charset="0"/>
              </a:rPr>
              <a:t>endl</a:t>
            </a:r>
            <a:r>
              <a:rPr kumimoji="1" lang="en-US" altLang="zh-CN" sz="2000" b="1" dirty="0">
                <a:latin typeface="Times New Roman" panose="02020603050405020304" pitchFamily="18" charset="0"/>
              </a:rPr>
              <a:t>; }</a:t>
            </a:r>
          </a:p>
          <a:p>
            <a:pPr eaLnBrk="1" hangingPunct="1">
              <a:spcBef>
                <a:spcPct val="0"/>
              </a:spcBef>
              <a:buFontTx/>
              <a:buNone/>
            </a:pPr>
            <a:r>
              <a:rPr kumimoji="1" lang="en-US" altLang="zh-CN" sz="2000" b="1" dirty="0">
                <a:latin typeface="Times New Roman" panose="02020603050405020304" pitchFamily="18" charset="0"/>
              </a:rPr>
              <a:t>};</a:t>
            </a:r>
          </a:p>
          <a:p>
            <a:pPr eaLnBrk="1" hangingPunct="1">
              <a:spcBef>
                <a:spcPct val="0"/>
              </a:spcBef>
              <a:buFontTx/>
              <a:buNone/>
            </a:pPr>
            <a:r>
              <a:rPr kumimoji="1" lang="en-US" altLang="zh-CN" sz="2000" b="1" dirty="0">
                <a:latin typeface="Times New Roman" panose="02020603050405020304" pitchFamily="18" charset="0"/>
              </a:rPr>
              <a:t>void main(){</a:t>
            </a:r>
          </a:p>
          <a:p>
            <a:pPr eaLnBrk="1" hangingPunct="1">
              <a:spcBef>
                <a:spcPct val="0"/>
              </a:spcBef>
              <a:buFontTx/>
              <a:buNone/>
            </a:pPr>
            <a:r>
              <a:rPr kumimoji="1" lang="en-US" altLang="zh-CN" sz="2000" b="1" dirty="0">
                <a:latin typeface="Times New Roman" panose="02020603050405020304" pitchFamily="18" charset="0"/>
              </a:rPr>
              <a:t>    A a1(1);</a:t>
            </a:r>
          </a:p>
          <a:p>
            <a:pPr eaLnBrk="1" hangingPunct="1">
              <a:spcBef>
                <a:spcPct val="0"/>
              </a:spcBef>
              <a:buFontTx/>
              <a:buNone/>
            </a:pPr>
            <a:r>
              <a:rPr kumimoji="1" lang="en-US" altLang="zh-CN" sz="2000" b="1" dirty="0">
                <a:latin typeface="Times New Roman" panose="02020603050405020304" pitchFamily="18" charset="0"/>
              </a:rPr>
              <a:t>    A a2(2);</a:t>
            </a:r>
          </a:p>
          <a:p>
            <a:pPr eaLnBrk="1" hangingPunct="1">
              <a:spcBef>
                <a:spcPct val="0"/>
              </a:spcBef>
              <a:buFontTx/>
              <a:buNone/>
            </a:pPr>
            <a:r>
              <a:rPr kumimoji="1" lang="en-US" altLang="zh-CN" sz="2000" b="1" dirty="0">
                <a:latin typeface="Times New Roman" panose="02020603050405020304" pitchFamily="18" charset="0"/>
              </a:rPr>
              <a:t>    A a3(3);</a:t>
            </a:r>
          </a:p>
          <a:p>
            <a:pPr eaLnBrk="1" hangingPunct="1">
              <a:spcBef>
                <a:spcPct val="0"/>
              </a:spcBef>
              <a:buFontTx/>
              <a:buNone/>
            </a:pPr>
            <a:r>
              <a:rPr kumimoji="1" lang="en-US" altLang="zh-CN" sz="2000" b="1" dirty="0">
                <a:latin typeface="Times New Roman" panose="02020603050405020304" pitchFamily="18" charset="0"/>
              </a:rPr>
              <a:t>} </a:t>
            </a:r>
          </a:p>
        </p:txBody>
      </p:sp>
      <p:sp>
        <p:nvSpPr>
          <p:cNvPr id="5" name="Rectangle 3"/>
          <p:cNvSpPr>
            <a:spLocks noChangeArrowheads="1"/>
          </p:cNvSpPr>
          <p:nvPr/>
        </p:nvSpPr>
        <p:spPr bwMode="auto">
          <a:xfrm>
            <a:off x="658822" y="35361"/>
            <a:ext cx="7772400" cy="65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a:solidFill>
                  <a:srgbClr val="C00000"/>
                </a:solidFill>
                <a:latin typeface="+mj-lt"/>
                <a:ea typeface="+mj-ea"/>
                <a:cs typeface="+mj-cs"/>
              </a:rPr>
              <a:t>3.7 </a:t>
            </a:r>
            <a:r>
              <a:rPr lang="zh-CN" altLang="en-US" sz="3600" b="1" dirty="0">
                <a:solidFill>
                  <a:srgbClr val="C00000"/>
                </a:solidFill>
                <a:latin typeface="+mj-lt"/>
                <a:ea typeface="+mj-ea"/>
                <a:cs typeface="+mj-cs"/>
              </a:rPr>
              <a:t>析构函数</a:t>
            </a:r>
          </a:p>
        </p:txBody>
      </p:sp>
      <p:sp>
        <p:nvSpPr>
          <p:cNvPr id="6" name="AutoShape 3"/>
          <p:cNvSpPr>
            <a:spLocks noChangeArrowheads="1"/>
          </p:cNvSpPr>
          <p:nvPr/>
        </p:nvSpPr>
        <p:spPr bwMode="auto">
          <a:xfrm>
            <a:off x="5796136" y="1268760"/>
            <a:ext cx="2995125" cy="3528392"/>
          </a:xfrm>
          <a:prstGeom prst="cloudCallout">
            <a:avLst>
              <a:gd name="adj1" fmla="val -82556"/>
              <a:gd name="adj2" fmla="val 30815"/>
            </a:avLst>
          </a:prstGeom>
          <a:noFill/>
          <a:ln w="3175">
            <a:solidFill>
              <a:schemeClr val="tx1"/>
            </a:solidFill>
            <a:round/>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zh-CN" sz="2000" dirty="0"/>
              <a:t>本程序的运行结果如下：</a:t>
            </a:r>
          </a:p>
          <a:p>
            <a:pPr>
              <a:buNone/>
            </a:pPr>
            <a:r>
              <a:rPr lang="en-US" altLang="zh-CN" sz="2000" dirty="0"/>
              <a:t>constructor: 1</a:t>
            </a:r>
            <a:endParaRPr lang="zh-CN" altLang="zh-CN" sz="2000" dirty="0"/>
          </a:p>
          <a:p>
            <a:pPr>
              <a:buNone/>
            </a:pPr>
            <a:r>
              <a:rPr lang="en-US" altLang="zh-CN" sz="2000" dirty="0"/>
              <a:t>constructor: 2</a:t>
            </a:r>
            <a:endParaRPr lang="zh-CN" altLang="zh-CN" sz="2000" dirty="0"/>
          </a:p>
          <a:p>
            <a:pPr>
              <a:buNone/>
            </a:pPr>
            <a:r>
              <a:rPr lang="en-US" altLang="zh-CN" sz="2000" dirty="0"/>
              <a:t>constructor: 3</a:t>
            </a:r>
            <a:endParaRPr lang="zh-CN" altLang="zh-CN" sz="2000" dirty="0"/>
          </a:p>
          <a:p>
            <a:pPr>
              <a:buNone/>
            </a:pPr>
            <a:r>
              <a:rPr lang="en-US" altLang="zh-CN" sz="2000" dirty="0"/>
              <a:t>destructor : 3</a:t>
            </a:r>
            <a:endParaRPr lang="zh-CN" altLang="zh-CN" sz="2000" dirty="0"/>
          </a:p>
          <a:p>
            <a:pPr>
              <a:buNone/>
            </a:pPr>
            <a:r>
              <a:rPr lang="en-US" altLang="zh-CN" sz="2000" dirty="0"/>
              <a:t>destructor : 2</a:t>
            </a:r>
            <a:endParaRPr lang="zh-CN" altLang="zh-CN" sz="2000" dirty="0"/>
          </a:p>
          <a:p>
            <a:pPr>
              <a:buNone/>
            </a:pPr>
            <a:r>
              <a:rPr lang="en-US" altLang="zh-CN" sz="2000" dirty="0"/>
              <a:t>destructor : 1</a:t>
            </a:r>
            <a:endParaRPr lang="zh-CN" altLang="zh-CN" sz="2000" dirty="0"/>
          </a:p>
        </p:txBody>
      </p:sp>
    </p:spTree>
    <p:extLst>
      <p:ext uri="{BB962C8B-B14F-4D97-AF65-F5344CB8AC3E}">
        <p14:creationId xmlns:p14="http://schemas.microsoft.com/office/powerpoint/2010/main" val="5616487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3.1.1 </a:t>
            </a:r>
            <a:r>
              <a:rPr lang="zh-CN" altLang="zh-CN" sz="3600" b="1" dirty="0">
                <a:solidFill>
                  <a:srgbClr val="C00000"/>
                </a:solidFill>
              </a:rPr>
              <a:t>抽象</a:t>
            </a:r>
            <a:endParaRPr lang="zh-CN" altLang="en-US" sz="3600" b="1" dirty="0">
              <a:solidFill>
                <a:srgbClr val="C00000"/>
              </a:solidFill>
            </a:endParaRPr>
          </a:p>
        </p:txBody>
      </p:sp>
      <p:pic>
        <p:nvPicPr>
          <p:cNvPr id="142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988840"/>
            <a:ext cx="8756706"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57200" y="1268760"/>
            <a:ext cx="2969083" cy="461665"/>
          </a:xfrm>
          <a:prstGeom prst="rect">
            <a:avLst/>
          </a:prstGeom>
        </p:spPr>
        <p:txBody>
          <a:bodyPr wrap="none">
            <a:spAutoFit/>
          </a:bodyPr>
          <a:lstStyle/>
          <a:p>
            <a:r>
              <a:rPr lang="zh-CN" altLang="zh-CN" sz="2400" b="1" kern="1000" dirty="0">
                <a:solidFill>
                  <a:srgbClr val="0000CC"/>
                </a:solidFill>
                <a:latin typeface="Times New Roman" panose="02020603050405020304" pitchFamily="18" charset="0"/>
                <a:cs typeface="Times New Roman" panose="02020603050405020304" pitchFamily="18" charset="0"/>
              </a:rPr>
              <a:t>宠物狗的抽象</a:t>
            </a:r>
            <a:r>
              <a:rPr lang="zh-CN" altLang="en-US" sz="2400" b="1" kern="1000" dirty="0" smtClean="0">
                <a:solidFill>
                  <a:srgbClr val="0000CC"/>
                </a:solidFill>
                <a:latin typeface="Times New Roman" panose="02020603050405020304" pitchFamily="18" charset="0"/>
                <a:cs typeface="Times New Roman" panose="02020603050405020304" pitchFamily="18" charset="0"/>
              </a:rPr>
              <a:t>过程：</a:t>
            </a:r>
            <a:endParaRPr lang="zh-CN" altLang="en-US" sz="2400" b="1" dirty="0">
              <a:solidFill>
                <a:srgbClr val="0000CC"/>
              </a:solidFill>
            </a:endParaRPr>
          </a:p>
        </p:txBody>
      </p:sp>
    </p:spTree>
    <p:extLst>
      <p:ext uri="{BB962C8B-B14F-4D97-AF65-F5344CB8AC3E}">
        <p14:creationId xmlns:p14="http://schemas.microsoft.com/office/powerpoint/2010/main" val="59621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2339"/>
                                        </p:tgtEl>
                                        <p:attrNameLst>
                                          <p:attrName>style.visibility</p:attrName>
                                        </p:attrNameLst>
                                      </p:cBhvr>
                                      <p:to>
                                        <p:strVal val="visible"/>
                                      </p:to>
                                    </p:set>
                                    <p:anim calcmode="lin" valueType="num">
                                      <p:cBhvr additive="base">
                                        <p:cTn id="7" dur="500" fill="hold"/>
                                        <p:tgtEl>
                                          <p:spTgt spid="142339"/>
                                        </p:tgtEl>
                                        <p:attrNameLst>
                                          <p:attrName>ppt_x</p:attrName>
                                        </p:attrNameLst>
                                      </p:cBhvr>
                                      <p:tavLst>
                                        <p:tav tm="0">
                                          <p:val>
                                            <p:strVal val="#ppt_x"/>
                                          </p:val>
                                        </p:tav>
                                        <p:tav tm="100000">
                                          <p:val>
                                            <p:strVal val="#ppt_x"/>
                                          </p:val>
                                        </p:tav>
                                      </p:tavLst>
                                    </p:anim>
                                    <p:anim calcmode="lin" valueType="num">
                                      <p:cBhvr additive="base">
                                        <p:cTn id="8" dur="500" fill="hold"/>
                                        <p:tgtEl>
                                          <p:spTgt spid="142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251520" y="1196752"/>
            <a:ext cx="8640960" cy="4824536"/>
          </a:xfrm>
        </p:spPr>
        <p:txBody>
          <a:bodyPr/>
          <a:lstStyle/>
          <a:p>
            <a:pPr eaLnBrk="1" hangingPunct="1">
              <a:buFontTx/>
              <a:buNone/>
            </a:pPr>
            <a:r>
              <a:rPr lang="en-US" altLang="zh-CN" sz="2400" b="1" dirty="0" smtClean="0">
                <a:solidFill>
                  <a:srgbClr val="0000CC"/>
                </a:solidFill>
              </a:rPr>
              <a:t>5. </a:t>
            </a:r>
            <a:r>
              <a:rPr lang="zh-CN" altLang="en-US" sz="2400" b="1" dirty="0" smtClean="0">
                <a:solidFill>
                  <a:srgbClr val="0000CC"/>
                </a:solidFill>
              </a:rPr>
              <a:t>使用</a:t>
            </a:r>
            <a:r>
              <a:rPr lang="zh-CN" altLang="en-US" sz="2400" b="1" dirty="0">
                <a:solidFill>
                  <a:srgbClr val="0000CC"/>
                </a:solidFill>
              </a:rPr>
              <a:t>析构</a:t>
            </a:r>
            <a:r>
              <a:rPr lang="zh-CN" altLang="en-US" sz="2400" b="1" dirty="0" smtClean="0">
                <a:solidFill>
                  <a:srgbClr val="0000CC"/>
                </a:solidFill>
              </a:rPr>
              <a:t>说明</a:t>
            </a:r>
            <a:endParaRPr lang="en-US" altLang="zh-CN" sz="2400" b="1" dirty="0" smtClean="0">
              <a:solidFill>
                <a:srgbClr val="0000CC"/>
              </a:solidFill>
            </a:endParaRPr>
          </a:p>
          <a:p>
            <a:pPr marL="514350" indent="-514350" eaLnBrk="1" hangingPunct="1">
              <a:buFont typeface="+mj-ea"/>
              <a:buAutoNum type="circleNumDbPlain"/>
            </a:pPr>
            <a:r>
              <a:rPr lang="zh-CN" altLang="zh-CN" sz="2200" b="1" dirty="0"/>
              <a:t>每个类都应该有一个析构函数。如果没有显式定义析构函数，</a:t>
            </a:r>
            <a:r>
              <a:rPr lang="en-US" altLang="zh-CN" sz="2200" b="1" dirty="0"/>
              <a:t>C++</a:t>
            </a:r>
            <a:r>
              <a:rPr lang="zh-CN" altLang="zh-CN" sz="2200" b="1" dirty="0"/>
              <a:t>编译器将产生一个最小化的默认析构函数，称为合成的析构函数，类似</a:t>
            </a:r>
            <a:r>
              <a:rPr lang="zh-CN" altLang="en-US" sz="2200" b="1" dirty="0"/>
              <a:t>于</a:t>
            </a:r>
            <a:r>
              <a:rPr lang="zh-CN" altLang="en-US" sz="2200" b="1" dirty="0" smtClean="0"/>
              <a:t>：</a:t>
            </a:r>
            <a:r>
              <a:rPr lang="en-US" altLang="zh-CN" sz="2200" b="1" dirty="0" smtClean="0"/>
              <a:t>X</a:t>
            </a:r>
            <a:r>
              <a:rPr lang="en-US" altLang="zh-CN" sz="2200" b="1" dirty="0"/>
              <a:t>::~X(){ }</a:t>
            </a:r>
            <a:endParaRPr lang="zh-CN" altLang="zh-CN" sz="2200" b="1" dirty="0"/>
          </a:p>
          <a:p>
            <a:pPr marL="514350" indent="-514350" eaLnBrk="1" hangingPunct="1">
              <a:buFont typeface="+mj-ea"/>
              <a:buAutoNum type="circleNumDbPlain"/>
            </a:pPr>
            <a:r>
              <a:rPr lang="zh-CN" altLang="en-US" sz="2200" b="1" dirty="0"/>
              <a:t>若有多个对象同时结束生存期，</a:t>
            </a:r>
            <a:r>
              <a:rPr lang="en-US" altLang="zh-CN" sz="2200" b="1" dirty="0"/>
              <a:t>C++</a:t>
            </a:r>
            <a:r>
              <a:rPr lang="zh-CN" altLang="en-US" sz="2200" b="1" dirty="0"/>
              <a:t>将按照与调用构造函数相反的次序调用析构函数。 </a:t>
            </a:r>
          </a:p>
          <a:p>
            <a:pPr marL="514350" indent="-514350" eaLnBrk="1" hangingPunct="1">
              <a:buFont typeface="+mj-ea"/>
              <a:buAutoNum type="circleNumDbPlain"/>
            </a:pPr>
            <a:r>
              <a:rPr lang="zh-CN" altLang="en-US" sz="2200" b="1" dirty="0"/>
              <a:t>构造函数和析构函数都可以</a:t>
            </a:r>
            <a:r>
              <a:rPr lang="zh-CN" altLang="en-US" sz="2200" b="1" dirty="0" smtClean="0"/>
              <a:t>是</a:t>
            </a:r>
            <a:r>
              <a:rPr lang="en-US" altLang="zh-CN" sz="2200" b="1" dirty="0" smtClean="0"/>
              <a:t>inline</a:t>
            </a:r>
            <a:r>
              <a:rPr lang="zh-CN" altLang="en-US" sz="2200" b="1" dirty="0" smtClean="0"/>
              <a:t>函数</a:t>
            </a:r>
            <a:r>
              <a:rPr lang="zh-CN" altLang="en-US" sz="2200" b="1" dirty="0"/>
              <a:t>。</a:t>
            </a:r>
          </a:p>
          <a:p>
            <a:pPr marL="514350" indent="-514350">
              <a:buFont typeface="+mj-ea"/>
              <a:buAutoNum type="circleNumDbPlain"/>
            </a:pPr>
            <a:r>
              <a:rPr lang="zh-CN" altLang="en-US" sz="2200" b="1" dirty="0" smtClean="0"/>
              <a:t>构造函数和析</a:t>
            </a:r>
            <a:r>
              <a:rPr lang="zh-CN" altLang="en-US" sz="2200" b="1" dirty="0"/>
              <a:t>构函数通常都需要在类外被调用，常设置为</a:t>
            </a:r>
            <a:r>
              <a:rPr lang="en-US" altLang="zh-CN" sz="2200" b="1" dirty="0"/>
              <a:t>public</a:t>
            </a:r>
            <a:r>
              <a:rPr lang="zh-CN" altLang="en-US" sz="2200" b="1" dirty="0"/>
              <a:t>访问属性。</a:t>
            </a:r>
            <a:endParaRPr lang="en-US" altLang="zh-CN" sz="2200" b="1" dirty="0"/>
          </a:p>
          <a:p>
            <a:pPr marL="514350" indent="-514350">
              <a:buFont typeface="+mj-ea"/>
              <a:buAutoNum type="circleNumDbPlain"/>
            </a:pPr>
            <a:r>
              <a:rPr lang="zh-CN" altLang="zh-CN" sz="2200" b="1" dirty="0"/>
              <a:t>合成的析构函数</a:t>
            </a:r>
            <a:r>
              <a:rPr lang="zh-CN" altLang="en-US" sz="2200" b="1" dirty="0"/>
              <a:t>通常</a:t>
            </a:r>
            <a:r>
              <a:rPr lang="zh-CN" altLang="zh-CN" sz="2200" b="1" dirty="0"/>
              <a:t>都能够满足对象析构的要求。但在</a:t>
            </a:r>
            <a:r>
              <a:rPr lang="zh-CN" altLang="en-US" sz="2200" b="1" dirty="0"/>
              <a:t>某</a:t>
            </a:r>
            <a:r>
              <a:rPr lang="zh-CN" altLang="zh-CN" sz="2200" b="1" dirty="0"/>
              <a:t>些情况下，必须编写析构函数才能够完成对象销毁前的资源清理工作</a:t>
            </a:r>
            <a:r>
              <a:rPr lang="zh-CN" altLang="en-US" sz="2200" b="1" dirty="0"/>
              <a:t>。常见情况</a:t>
            </a:r>
            <a:r>
              <a:rPr lang="zh-CN" altLang="zh-CN" sz="2200" b="1" dirty="0"/>
              <a:t>是用它来释放由构造函数分配的自由存储空间。</a:t>
            </a:r>
          </a:p>
          <a:p>
            <a:pPr marL="514350" indent="-514350">
              <a:buFont typeface="+mj-ea"/>
              <a:buAutoNum type="circleNumDbPlain"/>
            </a:pPr>
            <a:endParaRPr lang="zh-CN" altLang="en-US" sz="2800" b="1" dirty="0">
              <a:solidFill>
                <a:schemeClr val="accent2"/>
              </a:solidFill>
            </a:endParaRPr>
          </a:p>
        </p:txBody>
      </p:sp>
      <p:sp>
        <p:nvSpPr>
          <p:cNvPr id="5" name="Rectangle 3"/>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3.7 </a:t>
            </a:r>
            <a:r>
              <a:rPr lang="zh-CN" altLang="en-US" sz="3600" b="1" kern="1200" dirty="0">
                <a:solidFill>
                  <a:srgbClr val="C00000"/>
                </a:solidFill>
              </a:rPr>
              <a:t>析构函数</a:t>
            </a:r>
          </a:p>
        </p:txBody>
      </p:sp>
    </p:spTree>
    <p:extLst>
      <p:ext uri="{BB962C8B-B14F-4D97-AF65-F5344CB8AC3E}">
        <p14:creationId xmlns:p14="http://schemas.microsoft.com/office/powerpoint/2010/main" val="296943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8">
                                            <p:txEl>
                                              <p:pRg st="2" end="2"/>
                                            </p:txEl>
                                          </p:spTgt>
                                        </p:tgtEl>
                                        <p:attrNameLst>
                                          <p:attrName>style.visibility</p:attrName>
                                        </p:attrNameLst>
                                      </p:cBhvr>
                                      <p:to>
                                        <p:strVal val="visible"/>
                                      </p:to>
                                    </p:set>
                                    <p:animEffect transition="in" filter="fade">
                                      <p:cBhvr>
                                        <p:cTn id="7" dur="500"/>
                                        <p:tgtEl>
                                          <p:spTgt spid="3993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38">
                                            <p:txEl>
                                              <p:pRg st="3" end="3"/>
                                            </p:txEl>
                                          </p:spTgt>
                                        </p:tgtEl>
                                        <p:attrNameLst>
                                          <p:attrName>style.visibility</p:attrName>
                                        </p:attrNameLst>
                                      </p:cBhvr>
                                      <p:to>
                                        <p:strVal val="visible"/>
                                      </p:to>
                                    </p:set>
                                    <p:animEffect transition="in" filter="fade">
                                      <p:cBhvr>
                                        <p:cTn id="12" dur="500"/>
                                        <p:tgtEl>
                                          <p:spTgt spid="3993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938">
                                            <p:txEl>
                                              <p:pRg st="4" end="4"/>
                                            </p:txEl>
                                          </p:spTgt>
                                        </p:tgtEl>
                                        <p:attrNameLst>
                                          <p:attrName>style.visibility</p:attrName>
                                        </p:attrNameLst>
                                      </p:cBhvr>
                                      <p:to>
                                        <p:strVal val="visible"/>
                                      </p:to>
                                    </p:set>
                                    <p:animEffect transition="in" filter="fade">
                                      <p:cBhvr>
                                        <p:cTn id="17" dur="500"/>
                                        <p:tgtEl>
                                          <p:spTgt spid="3993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938">
                                            <p:txEl>
                                              <p:pRg st="5" end="5"/>
                                            </p:txEl>
                                          </p:spTgt>
                                        </p:tgtEl>
                                        <p:attrNameLst>
                                          <p:attrName>style.visibility</p:attrName>
                                        </p:attrNameLst>
                                      </p:cBhvr>
                                      <p:to>
                                        <p:strVal val="visible"/>
                                      </p:to>
                                    </p:set>
                                    <p:animEffect transition="in" filter="fade">
                                      <p:cBhvr>
                                        <p:cTn id="22" dur="500"/>
                                        <p:tgtEl>
                                          <p:spTgt spid="399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755650" y="1341438"/>
            <a:ext cx="7772400"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zh-CN" sz="1800" b="1">
              <a:latin typeface="Times New Roman" panose="02020603050405020304" pitchFamily="18" charset="0"/>
            </a:endParaRPr>
          </a:p>
        </p:txBody>
      </p:sp>
      <p:sp>
        <p:nvSpPr>
          <p:cNvPr id="41987" name="Rectangle 3"/>
          <p:cNvSpPr>
            <a:spLocks noChangeArrowheads="1"/>
          </p:cNvSpPr>
          <p:nvPr/>
        </p:nvSpPr>
        <p:spPr bwMode="auto">
          <a:xfrm>
            <a:off x="719138" y="58738"/>
            <a:ext cx="7772400" cy="633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a:solidFill>
                  <a:srgbClr val="C00000"/>
                </a:solidFill>
                <a:latin typeface="+mj-lt"/>
                <a:ea typeface="+mj-ea"/>
                <a:cs typeface="+mj-cs"/>
              </a:rPr>
              <a:t>3.7 </a:t>
            </a:r>
            <a:r>
              <a:rPr lang="zh-CN" altLang="en-US" sz="3600" b="1" dirty="0">
                <a:solidFill>
                  <a:srgbClr val="C00000"/>
                </a:solidFill>
                <a:latin typeface="+mj-lt"/>
                <a:ea typeface="+mj-ea"/>
                <a:cs typeface="+mj-cs"/>
              </a:rPr>
              <a:t>析构函数</a:t>
            </a:r>
          </a:p>
        </p:txBody>
      </p:sp>
      <p:sp>
        <p:nvSpPr>
          <p:cNvPr id="41989" name="Rectangle 5"/>
          <p:cNvSpPr>
            <a:spLocks noChangeArrowheads="1"/>
          </p:cNvSpPr>
          <p:nvPr/>
        </p:nvSpPr>
        <p:spPr bwMode="auto">
          <a:xfrm>
            <a:off x="181593" y="1036767"/>
            <a:ext cx="834695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539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200" b="1" dirty="0" smtClean="0">
                <a:solidFill>
                  <a:srgbClr val="0000CC"/>
                </a:solidFill>
                <a:latin typeface="Times New Roman" panose="02020603050405020304" pitchFamily="18" charset="0"/>
              </a:rPr>
              <a:t>【</a:t>
            </a:r>
            <a:r>
              <a:rPr lang="zh-CN" altLang="en-US" sz="2200" b="1" dirty="0" smtClean="0">
                <a:solidFill>
                  <a:srgbClr val="0000CC"/>
                </a:solidFill>
                <a:latin typeface="Times New Roman" panose="02020603050405020304" pitchFamily="18" charset="0"/>
              </a:rPr>
              <a:t>例</a:t>
            </a:r>
            <a:r>
              <a:rPr lang="en-US" altLang="zh-CN" sz="2200" b="1" dirty="0" smtClean="0">
                <a:solidFill>
                  <a:srgbClr val="0000CC"/>
                </a:solidFill>
                <a:latin typeface="Times New Roman" panose="02020603050405020304" pitchFamily="18" charset="0"/>
              </a:rPr>
              <a:t>3-14】  </a:t>
            </a:r>
            <a:r>
              <a:rPr lang="zh-CN" altLang="en-US" sz="2200" b="1" dirty="0">
                <a:solidFill>
                  <a:srgbClr val="0000CC"/>
                </a:solidFill>
                <a:latin typeface="Times New Roman" panose="02020603050405020304" pitchFamily="18" charset="0"/>
              </a:rPr>
              <a:t>用析构函数释放构造函数分配的自由存储空间。</a:t>
            </a:r>
          </a:p>
          <a:p>
            <a:pPr eaLnBrk="1" hangingPunct="1">
              <a:spcBef>
                <a:spcPct val="0"/>
              </a:spcBef>
              <a:buFontTx/>
              <a:buNone/>
            </a:pPr>
            <a:r>
              <a:rPr lang="en-US" altLang="zh-CN" sz="2000" b="1" dirty="0">
                <a:latin typeface="Times New Roman" panose="02020603050405020304" pitchFamily="18" charset="0"/>
              </a:rPr>
              <a:t>#include &lt;</a:t>
            </a:r>
            <a:r>
              <a:rPr lang="en-US" altLang="zh-CN" sz="2000" b="1" dirty="0" err="1">
                <a:latin typeface="Times New Roman" panose="02020603050405020304" pitchFamily="18" charset="0"/>
              </a:rPr>
              <a:t>iostream</a:t>
            </a:r>
            <a:r>
              <a:rPr lang="en-US" altLang="zh-CN" sz="2000" b="1" dirty="0">
                <a:latin typeface="Times New Roman" panose="02020603050405020304" pitchFamily="18" charset="0"/>
              </a:rPr>
              <a:t>&gt;</a:t>
            </a:r>
          </a:p>
          <a:p>
            <a:pPr eaLnBrk="1" hangingPunct="1">
              <a:spcBef>
                <a:spcPct val="0"/>
              </a:spcBef>
              <a:buFontTx/>
              <a:buNone/>
            </a:pPr>
            <a:r>
              <a:rPr lang="en-US" altLang="zh-CN" sz="2000" b="1" dirty="0">
                <a:latin typeface="Times New Roman" panose="02020603050405020304" pitchFamily="18" charset="0"/>
              </a:rPr>
              <a:t>using namespace </a:t>
            </a:r>
            <a:r>
              <a:rPr lang="en-US" altLang="zh-CN" sz="2000" b="1" dirty="0" err="1">
                <a:latin typeface="Times New Roman" panose="02020603050405020304" pitchFamily="18" charset="0"/>
              </a:rPr>
              <a:t>std</a:t>
            </a:r>
            <a:r>
              <a:rPr lang="en-US" altLang="zh-CN" sz="2000" b="1" dirty="0">
                <a:latin typeface="Times New Roman" panose="02020603050405020304" pitchFamily="18" charset="0"/>
              </a:rPr>
              <a:t>;</a:t>
            </a:r>
          </a:p>
          <a:p>
            <a:pPr eaLnBrk="1" hangingPunct="1">
              <a:spcBef>
                <a:spcPct val="0"/>
              </a:spcBef>
              <a:buFontTx/>
              <a:buNone/>
            </a:pPr>
            <a:r>
              <a:rPr lang="en-US" altLang="zh-CN" sz="2000" b="1" dirty="0">
                <a:latin typeface="Times New Roman" panose="02020603050405020304" pitchFamily="18" charset="0"/>
              </a:rPr>
              <a:t>class B{</a:t>
            </a:r>
          </a:p>
          <a:p>
            <a:pPr eaLnBrk="1" hangingPunct="1">
              <a:spcBef>
                <a:spcPct val="0"/>
              </a:spcBef>
              <a:buFontTx/>
              <a:buNone/>
            </a:pPr>
            <a:r>
              <a:rPr lang="en-US" altLang="zh-CN" sz="2000" b="1" dirty="0">
                <a:latin typeface="Times New Roman" panose="02020603050405020304" pitchFamily="18" charset="0"/>
              </a:rPr>
              <a:t>private:</a:t>
            </a:r>
          </a:p>
          <a:p>
            <a:pPr eaLnBrk="1" hangingPunct="1">
              <a:spcBef>
                <a:spcPct val="0"/>
              </a:spcBef>
              <a:buFontTx/>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int</a:t>
            </a:r>
            <a:r>
              <a:rPr lang="en-US" altLang="zh-CN" sz="2000" b="1" dirty="0">
                <a:latin typeface="Times New Roman" panose="02020603050405020304" pitchFamily="18" charset="0"/>
              </a:rPr>
              <a:t> *a;    char *pc;</a:t>
            </a:r>
          </a:p>
          <a:p>
            <a:pPr eaLnBrk="1" hangingPunct="1">
              <a:spcBef>
                <a:spcPct val="0"/>
              </a:spcBef>
              <a:buFontTx/>
              <a:buNone/>
            </a:pPr>
            <a:r>
              <a:rPr lang="en-US" altLang="zh-CN" sz="2000" b="1" dirty="0">
                <a:latin typeface="Times New Roman" panose="02020603050405020304" pitchFamily="18" charset="0"/>
              </a:rPr>
              <a:t>public:</a:t>
            </a:r>
          </a:p>
          <a:p>
            <a:pPr eaLnBrk="1" hangingPunct="1">
              <a:spcBef>
                <a:spcPct val="0"/>
              </a:spcBef>
              <a:buFontTx/>
              <a:buNone/>
            </a:pPr>
            <a:r>
              <a:rPr lang="en-US" altLang="zh-CN" sz="2000" b="1" dirty="0">
                <a:latin typeface="Times New Roman" panose="02020603050405020304" pitchFamily="18" charset="0"/>
              </a:rPr>
              <a:t>    inline B(</a:t>
            </a:r>
            <a:r>
              <a:rPr lang="en-US" altLang="zh-CN" sz="2000" b="1" dirty="0" err="1">
                <a:latin typeface="Times New Roman" panose="02020603050405020304" pitchFamily="18" charset="0"/>
              </a:rPr>
              <a:t>int</a:t>
            </a:r>
            <a:r>
              <a:rPr lang="en-US" altLang="zh-CN" sz="2000" b="1" dirty="0">
                <a:latin typeface="Times New Roman" panose="02020603050405020304" pitchFamily="18" charset="0"/>
              </a:rPr>
              <a:t> x){</a:t>
            </a:r>
          </a:p>
          <a:p>
            <a:pPr eaLnBrk="1" hangingPunct="1">
              <a:spcBef>
                <a:spcPct val="0"/>
              </a:spcBef>
              <a:buFontTx/>
              <a:buNone/>
            </a:pPr>
            <a:r>
              <a:rPr lang="en-US" altLang="zh-CN" sz="2000" b="1" dirty="0">
                <a:latin typeface="Times New Roman" panose="02020603050405020304" pitchFamily="18" charset="0"/>
              </a:rPr>
              <a:t>        a=new </a:t>
            </a:r>
            <a:r>
              <a:rPr lang="en-US" altLang="zh-CN" sz="2000" b="1" dirty="0" err="1">
                <a:latin typeface="Times New Roman" panose="02020603050405020304" pitchFamily="18" charset="0"/>
              </a:rPr>
              <a:t>int</a:t>
            </a:r>
            <a:r>
              <a:rPr lang="en-US" altLang="zh-CN" sz="2000" b="1" dirty="0">
                <a:latin typeface="Times New Roman" panose="02020603050405020304" pitchFamily="18" charset="0"/>
              </a:rPr>
              <a:t>[x];        pc=new char;</a:t>
            </a:r>
          </a:p>
          <a:p>
            <a:pPr eaLnBrk="1" hangingPunct="1">
              <a:spcBef>
                <a:spcPct val="0"/>
              </a:spcBef>
              <a:buFontTx/>
              <a:buNone/>
            </a:pPr>
            <a:r>
              <a:rPr lang="en-US" altLang="zh-CN" sz="2000" b="1" dirty="0">
                <a:latin typeface="Times New Roman" panose="02020603050405020304" pitchFamily="18" charset="0"/>
              </a:rPr>
              <a:t>    }</a:t>
            </a:r>
          </a:p>
          <a:p>
            <a:pPr eaLnBrk="1" hangingPunct="1">
              <a:spcBef>
                <a:spcPct val="0"/>
              </a:spcBef>
              <a:buFontTx/>
              <a:buNone/>
            </a:pPr>
            <a:r>
              <a:rPr lang="en-US" altLang="zh-CN" sz="2000" b="1" dirty="0">
                <a:solidFill>
                  <a:srgbClr val="FF0000"/>
                </a:solidFill>
                <a:latin typeface="Times New Roman" panose="02020603050405020304" pitchFamily="18" charset="0"/>
              </a:rPr>
              <a:t>    inline ~B(){</a:t>
            </a:r>
          </a:p>
          <a:p>
            <a:pPr eaLnBrk="1" hangingPunct="1">
              <a:spcBef>
                <a:spcPct val="0"/>
              </a:spcBef>
              <a:buFontTx/>
              <a:buNone/>
            </a:pPr>
            <a:r>
              <a:rPr lang="en-US" altLang="zh-CN" sz="2000" b="1" dirty="0">
                <a:solidFill>
                  <a:srgbClr val="FF0000"/>
                </a:solidFill>
                <a:latin typeface="Times New Roman" panose="02020603050405020304" pitchFamily="18" charset="0"/>
              </a:rPr>
              <a:t>        delete []a;        delete pc;</a:t>
            </a:r>
          </a:p>
          <a:p>
            <a:pPr eaLnBrk="1" hangingPunct="1">
              <a:spcBef>
                <a:spcPct val="0"/>
              </a:spcBef>
              <a:buFontTx/>
              <a:buNone/>
            </a:pPr>
            <a:r>
              <a:rPr lang="en-US" altLang="zh-CN" sz="2000" b="1" dirty="0">
                <a:solidFill>
                  <a:srgbClr val="FF0000"/>
                </a:solidFill>
                <a:latin typeface="Times New Roman" panose="02020603050405020304" pitchFamily="18" charset="0"/>
              </a:rPr>
              <a:t>    }</a:t>
            </a:r>
          </a:p>
          <a:p>
            <a:pPr eaLnBrk="1" hangingPunct="1">
              <a:spcBef>
                <a:spcPct val="0"/>
              </a:spcBef>
              <a:buFontTx/>
              <a:buNone/>
            </a:pPr>
            <a:r>
              <a:rPr lang="en-US" altLang="zh-CN" sz="2000" b="1" dirty="0">
                <a:latin typeface="Times New Roman" panose="02020603050405020304" pitchFamily="18" charset="0"/>
              </a:rPr>
              <a:t>};</a:t>
            </a:r>
          </a:p>
          <a:p>
            <a:pPr eaLnBrk="1" hangingPunct="1">
              <a:spcBef>
                <a:spcPct val="0"/>
              </a:spcBef>
              <a:buFontTx/>
              <a:buNone/>
            </a:pPr>
            <a:r>
              <a:rPr lang="en-US" altLang="zh-CN" sz="2000" b="1" dirty="0">
                <a:latin typeface="Times New Roman" panose="02020603050405020304" pitchFamily="18" charset="0"/>
              </a:rPr>
              <a:t>void main(){</a:t>
            </a:r>
          </a:p>
          <a:p>
            <a:pPr eaLnBrk="1" hangingPunct="1">
              <a:spcBef>
                <a:spcPct val="0"/>
              </a:spcBef>
              <a:buFontTx/>
              <a:buNone/>
            </a:pPr>
            <a:r>
              <a:rPr lang="en-US" altLang="zh-CN" sz="2000" b="1" dirty="0">
                <a:latin typeface="Times New Roman" panose="02020603050405020304" pitchFamily="18" charset="0"/>
              </a:rPr>
              <a:t>    B x(10);</a:t>
            </a:r>
          </a:p>
          <a:p>
            <a:pPr eaLnBrk="1" hangingPunct="1">
              <a:spcBef>
                <a:spcPct val="0"/>
              </a:spcBef>
              <a:buFontTx/>
              <a:buNone/>
            </a:pPr>
            <a:r>
              <a:rPr lang="en-US" altLang="zh-CN" sz="2000" b="1" dirty="0">
                <a:latin typeface="Times New Roman" panose="02020603050405020304" pitchFamily="18" charset="0"/>
              </a:rPr>
              <a:t>}</a:t>
            </a:r>
          </a:p>
        </p:txBody>
      </p:sp>
      <p:sp>
        <p:nvSpPr>
          <p:cNvPr id="6" name="AutoShape 3"/>
          <p:cNvSpPr>
            <a:spLocks noChangeArrowheads="1"/>
          </p:cNvSpPr>
          <p:nvPr/>
        </p:nvSpPr>
        <p:spPr bwMode="auto">
          <a:xfrm>
            <a:off x="3923928" y="1540547"/>
            <a:ext cx="5040560" cy="2392510"/>
          </a:xfrm>
          <a:prstGeom prst="cloudCallout">
            <a:avLst>
              <a:gd name="adj1" fmla="val -92260"/>
              <a:gd name="adj2" fmla="val -21546"/>
            </a:avLst>
          </a:prstGeom>
          <a:noFill/>
          <a:ln w="3175">
            <a:solidFill>
              <a:schemeClr val="tx1"/>
            </a:solidFill>
            <a:round/>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2000" b="1" dirty="0" smtClean="0"/>
              <a:t>类</a:t>
            </a:r>
            <a:r>
              <a:rPr lang="en-US" altLang="zh-CN" sz="2000" b="1" dirty="0" smtClean="0"/>
              <a:t>B</a:t>
            </a:r>
            <a:r>
              <a:rPr lang="zh-CN" altLang="en-US" sz="2000" b="1" dirty="0" smtClean="0"/>
              <a:t>的构造函数进行</a:t>
            </a:r>
            <a:r>
              <a:rPr lang="zh-CN" altLang="en-US" sz="2000" b="1" dirty="0"/>
              <a:t>了动态内存</a:t>
            </a:r>
            <a:r>
              <a:rPr lang="zh-CN" altLang="en-US" sz="2000" b="1" dirty="0" smtClean="0"/>
              <a:t>空间分配</a:t>
            </a:r>
            <a:r>
              <a:rPr lang="zh-CN" altLang="en-US" sz="2000" b="1" dirty="0"/>
              <a:t>，系统合成的默认析构函数就不能回收此空间，</a:t>
            </a:r>
            <a:r>
              <a:rPr lang="zh-CN" altLang="en-US" sz="2000" b="1" dirty="0">
                <a:solidFill>
                  <a:srgbClr val="0000CC"/>
                </a:solidFill>
              </a:rPr>
              <a:t>必须编写析构函数</a:t>
            </a:r>
            <a:r>
              <a:rPr lang="zh-CN" altLang="en-US" sz="2000" b="1" dirty="0"/>
              <a:t>，回收动态内存空间，否则会产生内存</a:t>
            </a:r>
            <a:r>
              <a:rPr lang="zh-CN" altLang="en-US" sz="2000" b="1" dirty="0" smtClean="0"/>
              <a:t>泄漏。</a:t>
            </a:r>
            <a:endParaRPr lang="zh-CN" altLang="zh-CN" sz="2000" b="1" dirty="0"/>
          </a:p>
        </p:txBody>
      </p:sp>
    </p:spTree>
    <p:extLst>
      <p:ext uri="{BB962C8B-B14F-4D97-AF65-F5344CB8AC3E}">
        <p14:creationId xmlns:p14="http://schemas.microsoft.com/office/powerpoint/2010/main" val="13239848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8326" y="116632"/>
            <a:ext cx="8229600" cy="6910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3.1.2 </a:t>
            </a:r>
            <a:r>
              <a:rPr lang="zh-CN" altLang="zh-CN" sz="3600" b="1" dirty="0">
                <a:solidFill>
                  <a:srgbClr val="C00000"/>
                </a:solidFill>
              </a:rPr>
              <a:t>封装</a:t>
            </a:r>
            <a:endParaRPr lang="zh-CN" altLang="en-US" sz="3600" b="1" dirty="0">
              <a:solidFill>
                <a:srgbClr val="C00000"/>
              </a:solidFill>
            </a:endParaRPr>
          </a:p>
        </p:txBody>
      </p:sp>
      <p:sp>
        <p:nvSpPr>
          <p:cNvPr id="3" name="内容占位符 2"/>
          <p:cNvSpPr>
            <a:spLocks noGrp="1"/>
          </p:cNvSpPr>
          <p:nvPr>
            <p:ph idx="1"/>
          </p:nvPr>
        </p:nvSpPr>
        <p:spPr>
          <a:xfrm>
            <a:off x="251520" y="1076590"/>
            <a:ext cx="8623212" cy="5448754"/>
          </a:xfrm>
        </p:spPr>
        <p:txBody>
          <a:bodyPr/>
          <a:lstStyle/>
          <a:p>
            <a:pPr marL="0" indent="0">
              <a:buNone/>
            </a:pPr>
            <a:r>
              <a:rPr lang="en-US" altLang="zh-CN" sz="2400" b="1" dirty="0" smtClean="0">
                <a:solidFill>
                  <a:srgbClr val="0000CC"/>
                </a:solidFill>
              </a:rPr>
              <a:t>1. </a:t>
            </a:r>
            <a:r>
              <a:rPr lang="zh-CN" altLang="en-US" sz="2400" b="1" dirty="0" smtClean="0">
                <a:solidFill>
                  <a:srgbClr val="0000CC"/>
                </a:solidFill>
              </a:rPr>
              <a:t>为什么</a:t>
            </a:r>
            <a:r>
              <a:rPr lang="zh-CN" altLang="en-US" sz="2400" b="1" dirty="0">
                <a:solidFill>
                  <a:srgbClr val="0000CC"/>
                </a:solidFill>
              </a:rPr>
              <a:t>需要封装</a:t>
            </a:r>
            <a:endParaRPr lang="en-US" altLang="zh-CN" sz="2400" b="1" dirty="0">
              <a:solidFill>
                <a:srgbClr val="0000CC"/>
              </a:solidFill>
            </a:endParaRPr>
          </a:p>
          <a:p>
            <a:pPr lvl="1" indent="-342900"/>
            <a:r>
              <a:rPr lang="zh-CN" altLang="zh-CN" sz="2000" b="1" dirty="0"/>
              <a:t>抽象将对象可以被观察到的行为，设计成对应抽象数据类型的一组接口访问函数。通过这组接口函数，用户可以</a:t>
            </a:r>
            <a:r>
              <a:rPr lang="zh-CN" altLang="zh-CN" sz="2000" b="1" dirty="0" smtClean="0"/>
              <a:t>了解该</a:t>
            </a:r>
            <a:r>
              <a:rPr lang="zh-CN" altLang="zh-CN" sz="2000" b="1" dirty="0"/>
              <a:t>抽象类型的全部功能和调用方法。</a:t>
            </a:r>
            <a:endParaRPr lang="en-US" altLang="zh-CN" sz="2000" b="1" dirty="0"/>
          </a:p>
          <a:p>
            <a:pPr lvl="1" indent="-342900"/>
            <a:r>
              <a:rPr lang="zh-CN" altLang="en-US" sz="2000" b="1" dirty="0"/>
              <a:t>但抽象只是设计出了</a:t>
            </a:r>
            <a:r>
              <a:rPr lang="en-US" altLang="zh-CN" sz="2000" b="1" dirty="0"/>
              <a:t>ADT</a:t>
            </a:r>
            <a:r>
              <a:rPr lang="zh-CN" altLang="en-US" sz="2000" b="1" dirty="0"/>
              <a:t>的接口函数，并没有实现函数功能。导致了接口与实现的分离</a:t>
            </a:r>
            <a:r>
              <a:rPr lang="zh-CN" altLang="en-US" sz="2000" b="1" dirty="0">
                <a:solidFill>
                  <a:srgbClr val="0000CC"/>
                </a:solidFill>
              </a:rPr>
              <a:t>，</a:t>
            </a:r>
            <a:r>
              <a:rPr lang="zh-CN" altLang="en-US" sz="2000" b="1" dirty="0">
                <a:solidFill>
                  <a:srgbClr val="FF0000"/>
                </a:solidFill>
              </a:rPr>
              <a:t>封装是对接口的实现</a:t>
            </a:r>
            <a:r>
              <a:rPr lang="zh-CN" altLang="en-US" sz="2000" b="1" dirty="0">
                <a:solidFill>
                  <a:srgbClr val="0000CC"/>
                </a:solidFill>
              </a:rPr>
              <a:t>。</a:t>
            </a:r>
            <a:endParaRPr lang="en-US" altLang="zh-CN" sz="2000" b="1" dirty="0">
              <a:solidFill>
                <a:srgbClr val="0000CC"/>
              </a:solidFill>
            </a:endParaRPr>
          </a:p>
          <a:p>
            <a:pPr marL="0" indent="0">
              <a:buNone/>
            </a:pPr>
            <a:r>
              <a:rPr lang="en-US" altLang="zh-CN" sz="2400" b="1" dirty="0" smtClean="0">
                <a:solidFill>
                  <a:srgbClr val="0000CC"/>
                </a:solidFill>
              </a:rPr>
              <a:t>2. </a:t>
            </a:r>
            <a:r>
              <a:rPr lang="zh-CN" altLang="en-US" sz="2400" b="1" dirty="0" smtClean="0">
                <a:solidFill>
                  <a:srgbClr val="0000CC"/>
                </a:solidFill>
              </a:rPr>
              <a:t>封装</a:t>
            </a:r>
            <a:r>
              <a:rPr lang="zh-CN" altLang="en-US" sz="2400" b="1" dirty="0">
                <a:solidFill>
                  <a:srgbClr val="0000CC"/>
                </a:solidFill>
              </a:rPr>
              <a:t>的概念</a:t>
            </a:r>
            <a:endParaRPr lang="en-US" altLang="zh-CN" sz="2400" b="1" dirty="0">
              <a:solidFill>
                <a:srgbClr val="0000CC"/>
              </a:solidFill>
            </a:endParaRPr>
          </a:p>
          <a:p>
            <a:pPr marL="857250" lvl="1" indent="-457200"/>
            <a:r>
              <a:rPr lang="zh-CN" altLang="en-US" sz="2000" b="1" dirty="0"/>
              <a:t>封装是一种将</a:t>
            </a:r>
            <a:r>
              <a:rPr lang="zh-CN" altLang="zh-CN" sz="2000" b="1" dirty="0"/>
              <a:t>抽象形成的数据类型包装</a:t>
            </a:r>
            <a:r>
              <a:rPr lang="zh-CN" altLang="en-US" sz="2000" b="1" dirty="0"/>
              <a:t>成可用于程序设计的</a:t>
            </a:r>
            <a:r>
              <a:rPr lang="zh-CN" altLang="en-US" sz="2000" b="1" dirty="0">
                <a:solidFill>
                  <a:srgbClr val="FF0000"/>
                </a:solidFill>
              </a:rPr>
              <a:t>软件包装方法</a:t>
            </a:r>
            <a:r>
              <a:rPr lang="zh-CN" altLang="en-US" sz="2000" b="1" dirty="0"/>
              <a:t>。</a:t>
            </a:r>
            <a:endParaRPr lang="en-US" altLang="zh-CN" sz="2000" b="1" dirty="0"/>
          </a:p>
          <a:p>
            <a:pPr marL="857250" lvl="1" indent="-457200"/>
            <a:r>
              <a:rPr lang="zh-CN" altLang="zh-CN" sz="2000" b="1" dirty="0"/>
              <a:t>它将</a:t>
            </a:r>
            <a:r>
              <a:rPr lang="zh-CN" altLang="zh-CN" sz="2000" b="1" dirty="0">
                <a:solidFill>
                  <a:srgbClr val="FF0000"/>
                </a:solidFill>
              </a:rPr>
              <a:t>数据和基于数据的操作捆绑成一个整体，并且编码实现抽象所设计的接口功能</a:t>
            </a:r>
            <a:r>
              <a:rPr lang="zh-CN" altLang="zh-CN" sz="2000" b="1" dirty="0" smtClean="0"/>
              <a:t>。</a:t>
            </a:r>
            <a:endParaRPr lang="en-US" altLang="zh-CN" sz="2000" b="1" dirty="0" smtClean="0"/>
          </a:p>
          <a:p>
            <a:pPr marL="857250" lvl="1" indent="-457200"/>
            <a:r>
              <a:rPr lang="zh-CN" altLang="zh-CN" sz="2000" b="1" dirty="0" smtClean="0"/>
              <a:t>同时</a:t>
            </a:r>
            <a:r>
              <a:rPr lang="zh-CN" altLang="en-US" sz="2000" b="1" dirty="0"/>
              <a:t>，</a:t>
            </a:r>
            <a:r>
              <a:rPr lang="zh-CN" altLang="zh-CN" sz="2000" b="1" dirty="0" smtClean="0"/>
              <a:t>采用</a:t>
            </a:r>
            <a:r>
              <a:rPr lang="zh-CN" altLang="zh-CN" sz="2000" b="1" dirty="0">
                <a:solidFill>
                  <a:srgbClr val="FF0000"/>
                </a:solidFill>
              </a:rPr>
              <a:t>信息隐藏技术</a:t>
            </a:r>
            <a:r>
              <a:rPr lang="zh-CN" altLang="zh-CN" sz="2000" b="1" dirty="0"/>
              <a:t>只将接口显露给用户，允许用户通过接口访问该抽象类型的功能，但将接口之外的其余部分</a:t>
            </a:r>
            <a:r>
              <a:rPr lang="zh-CN" altLang="zh-CN" sz="2000" b="1" dirty="0" smtClean="0"/>
              <a:t>（包括</a:t>
            </a:r>
            <a:r>
              <a:rPr lang="zh-CN" altLang="zh-CN" sz="2000" b="1" dirty="0"/>
              <a:t>对数据成员、接口的实现细节，以及抽象类型的结构）都隐藏起来，不让用户知道和访问。</a:t>
            </a:r>
            <a:endParaRPr lang="zh-CN" altLang="en-US" sz="2000" b="1" dirty="0"/>
          </a:p>
        </p:txBody>
      </p:sp>
    </p:spTree>
    <p:extLst>
      <p:ext uri="{BB962C8B-B14F-4D97-AF65-F5344CB8AC3E}">
        <p14:creationId xmlns:p14="http://schemas.microsoft.com/office/powerpoint/2010/main" val="2303944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7444" y="116632"/>
            <a:ext cx="8229600" cy="6910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3.1.2 </a:t>
            </a:r>
            <a:r>
              <a:rPr lang="zh-CN" altLang="zh-CN" sz="3600" b="1" dirty="0">
                <a:solidFill>
                  <a:srgbClr val="C00000"/>
                </a:solidFill>
              </a:rPr>
              <a:t>封装</a:t>
            </a:r>
            <a:endParaRPr lang="zh-CN" altLang="en-US" sz="3600" b="1" dirty="0">
              <a:solidFill>
                <a:srgbClr val="C00000"/>
              </a:solidFill>
            </a:endParaRPr>
          </a:p>
        </p:txBody>
      </p:sp>
      <p:sp>
        <p:nvSpPr>
          <p:cNvPr id="3" name="内容占位符 2"/>
          <p:cNvSpPr>
            <a:spLocks noGrp="1"/>
          </p:cNvSpPr>
          <p:nvPr>
            <p:ph idx="1"/>
          </p:nvPr>
        </p:nvSpPr>
        <p:spPr>
          <a:xfrm>
            <a:off x="179512" y="1076590"/>
            <a:ext cx="8712968" cy="5664778"/>
          </a:xfrm>
        </p:spPr>
        <p:txBody>
          <a:bodyPr/>
          <a:lstStyle/>
          <a:p>
            <a:pPr marL="0" indent="0">
              <a:buNone/>
            </a:pPr>
            <a:r>
              <a:rPr lang="en-US" altLang="zh-CN" sz="2400" b="1" dirty="0">
                <a:solidFill>
                  <a:srgbClr val="0000CC"/>
                </a:solidFill>
              </a:rPr>
              <a:t>3．</a:t>
            </a:r>
            <a:r>
              <a:rPr lang="zh-CN" altLang="en-US" sz="2400" b="1" dirty="0">
                <a:solidFill>
                  <a:srgbClr val="0000CC"/>
                </a:solidFill>
              </a:rPr>
              <a:t>抽象与封装的关系</a:t>
            </a:r>
            <a:endParaRPr lang="en-US" altLang="zh-CN" sz="2400" b="1" dirty="0">
              <a:solidFill>
                <a:srgbClr val="0000CC"/>
              </a:solidFill>
            </a:endParaRPr>
          </a:p>
          <a:p>
            <a:pPr lvl="1"/>
            <a:r>
              <a:rPr lang="zh-CN" altLang="zh-CN" sz="2000" b="1" dirty="0"/>
              <a:t>封装与抽象是一对</a:t>
            </a:r>
            <a:r>
              <a:rPr lang="zh-CN" altLang="zh-CN" sz="2000" b="1" dirty="0">
                <a:solidFill>
                  <a:srgbClr val="FF0000"/>
                </a:solidFill>
              </a:rPr>
              <a:t>互补的</a:t>
            </a:r>
            <a:r>
              <a:rPr lang="zh-CN" altLang="zh-CN" sz="2000" b="1" dirty="0"/>
              <a:t>概念，抽象关注的是对象的外部视图，封装关注的则是对象的内部实现</a:t>
            </a:r>
            <a:r>
              <a:rPr lang="en-US" altLang="zh-CN" sz="2000" b="1" dirty="0"/>
              <a:t>。</a:t>
            </a:r>
          </a:p>
          <a:p>
            <a:pPr lvl="1"/>
            <a:r>
              <a:rPr lang="zh-CN" altLang="en-US" sz="2000" b="1" dirty="0"/>
              <a:t>封装用</a:t>
            </a:r>
            <a:r>
              <a:rPr lang="zh-CN" altLang="zh-CN" sz="2000" b="1" dirty="0"/>
              <a:t>来完成数据抽象设计的目标：</a:t>
            </a:r>
            <a:r>
              <a:rPr lang="zh-CN" altLang="zh-CN" sz="2000" b="1" dirty="0">
                <a:solidFill>
                  <a:srgbClr val="FF0000"/>
                </a:solidFill>
              </a:rPr>
              <a:t>用户只能通过接口访问抽象数据类型的功能</a:t>
            </a:r>
            <a:r>
              <a:rPr lang="zh-CN" altLang="zh-CN" sz="2000" b="1" dirty="0"/>
              <a:t>，他只须向接口函数传递正确的参数，就能够使用该接口的</a:t>
            </a:r>
            <a:r>
              <a:rPr lang="zh-CN" altLang="zh-CN" sz="2000" b="1" dirty="0" smtClean="0"/>
              <a:t>功能</a:t>
            </a:r>
            <a:r>
              <a:rPr lang="zh-CN" altLang="en-US" sz="2000" b="1" dirty="0" smtClean="0"/>
              <a:t>。</a:t>
            </a:r>
            <a:endParaRPr lang="en-US" altLang="zh-CN" sz="2000" b="1" dirty="0"/>
          </a:p>
          <a:p>
            <a:pPr marL="0" lvl="1" indent="0">
              <a:buNone/>
            </a:pPr>
            <a:r>
              <a:rPr lang="en-US" altLang="zh-CN" sz="2400" b="1" dirty="0" smtClean="0">
                <a:solidFill>
                  <a:srgbClr val="0000CC"/>
                </a:solidFill>
                <a:cs typeface="+mn-cs"/>
              </a:rPr>
              <a:t>4．</a:t>
            </a:r>
            <a:r>
              <a:rPr lang="zh-CN" altLang="en-US" sz="2400" b="1" dirty="0" smtClean="0">
                <a:solidFill>
                  <a:srgbClr val="0000CC"/>
                </a:solidFill>
                <a:cs typeface="+mn-cs"/>
              </a:rPr>
              <a:t>封装的实现技术</a:t>
            </a:r>
            <a:endParaRPr lang="en-US" altLang="zh-CN" sz="2400" b="1" dirty="0" smtClean="0">
              <a:solidFill>
                <a:srgbClr val="0000CC"/>
              </a:solidFill>
              <a:cs typeface="+mn-cs"/>
            </a:endParaRPr>
          </a:p>
          <a:p>
            <a:pPr lvl="1"/>
            <a:r>
              <a:rPr lang="zh-CN" altLang="zh-CN" sz="2000" b="1" dirty="0" smtClean="0"/>
              <a:t>面向对象程序设计</a:t>
            </a:r>
            <a:r>
              <a:rPr lang="zh-CN" altLang="zh-CN" sz="2000" b="1" dirty="0"/>
              <a:t>语言通过类（</a:t>
            </a:r>
            <a:r>
              <a:rPr lang="en-US" altLang="zh-CN" sz="2000" b="1" dirty="0">
                <a:solidFill>
                  <a:srgbClr val="FF0000"/>
                </a:solidFill>
              </a:rPr>
              <a:t>class</a:t>
            </a:r>
            <a:r>
              <a:rPr lang="zh-CN" altLang="zh-CN" sz="2000" b="1" dirty="0"/>
              <a:t>）来实现封装，也可以说封装好之后的抽象数据类型称为类。</a:t>
            </a:r>
            <a:endParaRPr lang="en-US" altLang="zh-CN" sz="2000" b="1" dirty="0"/>
          </a:p>
          <a:p>
            <a:pPr lvl="1"/>
            <a:r>
              <a:rPr lang="zh-CN" altLang="zh-CN" sz="2000" b="1" dirty="0">
                <a:solidFill>
                  <a:srgbClr val="FF0000"/>
                </a:solidFill>
              </a:rPr>
              <a:t>类具有封装能力</a:t>
            </a:r>
            <a:r>
              <a:rPr lang="zh-CN" altLang="zh-CN" sz="2000" b="1" dirty="0"/>
              <a:t>，能够将抽象类型的数据和操作函数包装成一个整体，并将</a:t>
            </a:r>
            <a:r>
              <a:rPr lang="zh-CN" altLang="zh-CN" sz="2000" b="1" dirty="0" smtClean="0"/>
              <a:t>数据内部结构</a:t>
            </a:r>
            <a:r>
              <a:rPr lang="zh-CN" altLang="en-US" sz="2000" b="1" dirty="0" smtClean="0"/>
              <a:t>及</a:t>
            </a:r>
            <a:r>
              <a:rPr lang="zh-CN" altLang="zh-CN" sz="2000" b="1" dirty="0" smtClean="0"/>
              <a:t>接口实现细节隐藏</a:t>
            </a:r>
            <a:r>
              <a:rPr lang="zh-CN" altLang="zh-CN" sz="2000" b="1" dirty="0"/>
              <a:t>起来，只向外界提供接口</a:t>
            </a:r>
            <a:r>
              <a:rPr lang="zh-CN" altLang="zh-CN" sz="2000" b="1" dirty="0" smtClean="0"/>
              <a:t>。</a:t>
            </a:r>
            <a:endParaRPr lang="en-US" altLang="zh-CN" sz="2000" b="1" dirty="0" smtClean="0"/>
          </a:p>
          <a:p>
            <a:pPr lvl="1"/>
            <a:r>
              <a:rPr lang="en-US" altLang="zh-CN" sz="2000" b="1" dirty="0">
                <a:solidFill>
                  <a:srgbClr val="FF0000"/>
                </a:solidFill>
              </a:rPr>
              <a:t>class</a:t>
            </a:r>
            <a:r>
              <a:rPr lang="zh-CN" altLang="zh-CN" sz="2000" b="1" dirty="0">
                <a:solidFill>
                  <a:srgbClr val="FF0000"/>
                </a:solidFill>
              </a:rPr>
              <a:t>的基本结构如下：</a:t>
            </a:r>
          </a:p>
          <a:p>
            <a:pPr marL="857250" lvl="2" indent="0">
              <a:buNone/>
            </a:pPr>
            <a:r>
              <a:rPr lang="en-US" altLang="zh-CN" sz="1200" b="1" dirty="0"/>
              <a:t>class </a:t>
            </a:r>
            <a:r>
              <a:rPr lang="zh-CN" altLang="zh-CN" sz="1200" b="1" dirty="0"/>
              <a:t>类名</a:t>
            </a:r>
            <a:r>
              <a:rPr lang="en-US" altLang="zh-CN" sz="1200" b="1" dirty="0"/>
              <a:t>{</a:t>
            </a:r>
            <a:endParaRPr lang="zh-CN" altLang="zh-CN" sz="1200" b="1" dirty="0"/>
          </a:p>
          <a:p>
            <a:pPr marL="857250" lvl="2" indent="0">
              <a:buNone/>
            </a:pPr>
            <a:r>
              <a:rPr lang="en-US" altLang="zh-CN" sz="1200" b="1" dirty="0">
                <a:solidFill>
                  <a:srgbClr val="0000CC"/>
                </a:solidFill>
              </a:rPr>
              <a:t>public:</a:t>
            </a:r>
            <a:endParaRPr lang="zh-CN" altLang="zh-CN" sz="1200" b="1" dirty="0">
              <a:solidFill>
                <a:srgbClr val="0000CC"/>
              </a:solidFill>
            </a:endParaRPr>
          </a:p>
          <a:p>
            <a:pPr marL="857250" lvl="2" indent="0">
              <a:buNone/>
            </a:pPr>
            <a:r>
              <a:rPr lang="en-US" altLang="zh-CN" sz="1200" b="1" dirty="0"/>
              <a:t>   </a:t>
            </a:r>
            <a:r>
              <a:rPr lang="zh-CN" altLang="zh-CN" sz="1200" b="1" dirty="0"/>
              <a:t>公有成员；</a:t>
            </a:r>
            <a:r>
              <a:rPr lang="zh-CN" altLang="en-US" sz="1200" b="1" dirty="0"/>
              <a:t>　　　　　　　　</a:t>
            </a:r>
            <a:r>
              <a:rPr lang="en-US" altLang="zh-CN" sz="1200" b="1" dirty="0"/>
              <a:t>//</a:t>
            </a:r>
            <a:r>
              <a:rPr lang="zh-CN" altLang="en-US" sz="1200" b="1" dirty="0"/>
              <a:t>接口</a:t>
            </a:r>
            <a:endParaRPr lang="zh-CN" altLang="zh-CN" sz="1200" b="1" dirty="0"/>
          </a:p>
          <a:p>
            <a:pPr marL="857250" lvl="2" indent="0">
              <a:buNone/>
            </a:pPr>
            <a:r>
              <a:rPr lang="en-US" altLang="zh-CN" sz="1200" b="1" dirty="0">
                <a:solidFill>
                  <a:srgbClr val="0000CC"/>
                </a:solidFill>
              </a:rPr>
              <a:t>private:</a:t>
            </a:r>
            <a:endParaRPr lang="zh-CN" altLang="zh-CN" sz="1200" b="1" dirty="0">
              <a:solidFill>
                <a:srgbClr val="0000CC"/>
              </a:solidFill>
            </a:endParaRPr>
          </a:p>
          <a:p>
            <a:pPr marL="857250" lvl="2" indent="0">
              <a:buNone/>
            </a:pPr>
            <a:r>
              <a:rPr lang="en-US" altLang="zh-CN" sz="1200" b="1" dirty="0"/>
              <a:t>   </a:t>
            </a:r>
            <a:r>
              <a:rPr lang="zh-CN" altLang="zh-CN" sz="1200" b="1" dirty="0"/>
              <a:t>私有成员；</a:t>
            </a:r>
            <a:r>
              <a:rPr lang="en-US" altLang="zh-CN" sz="1200" b="1" dirty="0"/>
              <a:t>                             //</a:t>
            </a:r>
            <a:r>
              <a:rPr lang="zh-CN" altLang="en-US" sz="1200" b="1" dirty="0"/>
              <a:t>实现</a:t>
            </a:r>
            <a:endParaRPr lang="zh-CN" altLang="zh-CN" sz="1200" b="1" dirty="0"/>
          </a:p>
          <a:p>
            <a:pPr marL="857250" lvl="2" indent="0">
              <a:buNone/>
            </a:pPr>
            <a:r>
              <a:rPr lang="en-US" altLang="zh-CN" sz="1200" b="1" dirty="0"/>
              <a:t>}</a:t>
            </a:r>
            <a:r>
              <a:rPr lang="zh-CN" altLang="zh-CN" sz="1200" b="1" dirty="0"/>
              <a:t>；</a:t>
            </a:r>
          </a:p>
          <a:p>
            <a:pPr lvl="1"/>
            <a:endParaRPr lang="en-US" altLang="zh-CN" sz="2400" b="1" dirty="0">
              <a:solidFill>
                <a:srgbClr val="0000CC"/>
              </a:solidFill>
              <a:cs typeface="+mn-cs"/>
            </a:endParaRPr>
          </a:p>
          <a:p>
            <a:pPr marL="400050" lvl="1" indent="0">
              <a:buNone/>
            </a:pPr>
            <a:endParaRPr lang="zh-CN" altLang="en-US" b="1" dirty="0">
              <a:solidFill>
                <a:srgbClr val="0000CC"/>
              </a:solidFill>
            </a:endParaRPr>
          </a:p>
        </p:txBody>
      </p:sp>
    </p:spTree>
    <p:extLst>
      <p:ext uri="{BB962C8B-B14F-4D97-AF65-F5344CB8AC3E}">
        <p14:creationId xmlns:p14="http://schemas.microsoft.com/office/powerpoint/2010/main" val="1550268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10141</TotalTime>
  <Words>6802</Words>
  <Application>Microsoft Office PowerPoint</Application>
  <PresentationFormat>全屏显示(4:3)</PresentationFormat>
  <Paragraphs>922</Paragraphs>
  <Slides>71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71</vt:i4>
      </vt:variant>
    </vt:vector>
  </HeadingPairs>
  <TitlesOfParts>
    <vt:vector size="78" baseType="lpstr">
      <vt:lpstr>华文中宋</vt:lpstr>
      <vt:lpstr>宋体</vt:lpstr>
      <vt:lpstr>Arial</vt:lpstr>
      <vt:lpstr>Courier New</vt:lpstr>
      <vt:lpstr>Times New Roman</vt:lpstr>
      <vt:lpstr>Wingdings</vt:lpstr>
      <vt:lpstr>默认设计模板</vt:lpstr>
      <vt:lpstr>第3章 类与对象</vt:lpstr>
      <vt:lpstr>3.1  类的抽象与封装</vt:lpstr>
      <vt:lpstr>3.1.1 抽象</vt:lpstr>
      <vt:lpstr>3.1.1 抽象</vt:lpstr>
      <vt:lpstr>3.1.1 抽象</vt:lpstr>
      <vt:lpstr>3.1.1 抽象</vt:lpstr>
      <vt:lpstr>3.1.1 抽象</vt:lpstr>
      <vt:lpstr>3.1.2 封装</vt:lpstr>
      <vt:lpstr>3.1.2 封装</vt:lpstr>
      <vt:lpstr>3.1.2 封装</vt:lpstr>
      <vt:lpstr>3.1.2 封装</vt:lpstr>
      <vt:lpstr>3.2  struct与class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对象</vt:lpstr>
      <vt:lpstr>3.5  对象</vt:lpstr>
      <vt:lpstr>3.5  对象</vt:lpstr>
      <vt:lpstr>3.5  对象</vt:lpstr>
      <vt:lpstr>3.5  对象</vt:lpstr>
      <vt:lpstr>PowerPoint 演示文稿</vt:lpstr>
      <vt:lpstr>3.5  对象</vt:lpstr>
      <vt:lpstr>3.5  对象</vt:lpstr>
      <vt:lpstr>3.6 构造函数设计</vt:lpstr>
      <vt:lpstr>3.6.1 构造函数和类内初始值</vt:lpstr>
      <vt:lpstr>3.6.1 构造函数和类内初始值</vt:lpstr>
      <vt:lpstr>PowerPoint 演示文稿</vt:lpstr>
      <vt:lpstr>3.6.1 构造函数和类内初始值</vt:lpstr>
      <vt:lpstr>3.6.1 构造函数和类内初始值</vt:lpstr>
      <vt:lpstr>构造函数错误分析案例</vt:lpstr>
      <vt:lpstr>3.6.2  默认构造函数</vt:lpstr>
      <vt:lpstr>3.6.2  默认构造函数</vt:lpstr>
      <vt:lpstr>3.6.2  默认构造函数</vt:lpstr>
      <vt:lpstr>3.6.2  默认构造函数</vt:lpstr>
      <vt:lpstr>3.6.2  默认构造函数</vt:lpstr>
      <vt:lpstr>3.6.2  默认构造函数</vt:lpstr>
      <vt:lpstr>3.6.2  默认构造函数</vt:lpstr>
      <vt:lpstr>3.6.2  默认构造函数</vt:lpstr>
      <vt:lpstr>3.6.2  默认构造函数</vt:lpstr>
      <vt:lpstr>缺省参数的构造函数与无参构造函数的冲突问题</vt:lpstr>
      <vt:lpstr>PowerPoint 演示文稿</vt:lpstr>
      <vt:lpstr>PowerPoint 演示文稿</vt:lpstr>
      <vt:lpstr>PowerPoint 演示文稿</vt:lpstr>
      <vt:lpstr>PowerPoint 演示文稿</vt:lpstr>
      <vt:lpstr>PowerPoint 演示文稿</vt:lpstr>
      <vt:lpstr>3.6.4 构造函数与初始化列表</vt:lpstr>
      <vt:lpstr>3.6.4 构造函数与初始化列表</vt:lpstr>
      <vt:lpstr>3.6.4 构造函数与初始化列表</vt:lpstr>
      <vt:lpstr>3.6.4 构造函数与初始化列表</vt:lpstr>
      <vt:lpstr>3.6.4 构造函数与初始化列表</vt:lpstr>
      <vt:lpstr>3.6.5  委托构造函数</vt:lpstr>
      <vt:lpstr>3.6.5  委托构造函数</vt:lpstr>
      <vt:lpstr>3.6.5  委托构造函数</vt:lpstr>
      <vt:lpstr>PowerPoint 演示文稿</vt:lpstr>
      <vt:lpstr>PowerPoint 演示文稿</vt:lpstr>
      <vt:lpstr>3.7 析构函数</vt:lpstr>
      <vt:lpstr>PowerPoint 演示文稿</vt:lpstr>
    </vt:vector>
  </TitlesOfParts>
  <Company>cq</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Windows 用户</cp:lastModifiedBy>
  <cp:revision>695</cp:revision>
  <dcterms:created xsi:type="dcterms:W3CDTF">2009-10-08T06:48:42Z</dcterms:created>
  <dcterms:modified xsi:type="dcterms:W3CDTF">2020-02-23T03:33:01Z</dcterms:modified>
</cp:coreProperties>
</file>