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801" r:id="rId2"/>
    <p:sldId id="802" r:id="rId3"/>
    <p:sldId id="803" r:id="rId4"/>
    <p:sldId id="804" r:id="rId5"/>
    <p:sldId id="805" r:id="rId6"/>
    <p:sldId id="810" r:id="rId7"/>
    <p:sldId id="806" r:id="rId8"/>
    <p:sldId id="807" r:id="rId9"/>
    <p:sldId id="808" r:id="rId10"/>
    <p:sldId id="811" r:id="rId11"/>
    <p:sldId id="631" r:id="rId12"/>
    <p:sldId id="632" r:id="rId13"/>
    <p:sldId id="633" r:id="rId14"/>
    <p:sldId id="635" r:id="rId15"/>
    <p:sldId id="636" r:id="rId16"/>
    <p:sldId id="639" r:id="rId17"/>
    <p:sldId id="637" r:id="rId18"/>
    <p:sldId id="640" r:id="rId19"/>
    <p:sldId id="813" r:id="rId20"/>
    <p:sldId id="814" r:id="rId21"/>
    <p:sldId id="816" r:id="rId22"/>
    <p:sldId id="817" r:id="rId23"/>
    <p:sldId id="818" r:id="rId24"/>
    <p:sldId id="824" r:id="rId25"/>
    <p:sldId id="645" r:id="rId26"/>
    <p:sldId id="646" r:id="rId27"/>
    <p:sldId id="647" r:id="rId28"/>
    <p:sldId id="652" r:id="rId29"/>
    <p:sldId id="825" r:id="rId30"/>
    <p:sldId id="653" r:id="rId31"/>
    <p:sldId id="654" r:id="rId32"/>
    <p:sldId id="656" r:id="rId33"/>
    <p:sldId id="657" r:id="rId34"/>
    <p:sldId id="658" r:id="rId35"/>
    <p:sldId id="659" r:id="rId36"/>
    <p:sldId id="660" r:id="rId37"/>
    <p:sldId id="662" r:id="rId38"/>
    <p:sldId id="665" r:id="rId39"/>
    <p:sldId id="827" r:id="rId40"/>
    <p:sldId id="836" r:id="rId41"/>
    <p:sldId id="837" r:id="rId42"/>
    <p:sldId id="838" r:id="rId43"/>
    <p:sldId id="846" r:id="rId44"/>
    <p:sldId id="847" r:id="rId45"/>
    <p:sldId id="848" r:id="rId46"/>
    <p:sldId id="849" r:id="rId47"/>
    <p:sldId id="850" r:id="rId48"/>
    <p:sldId id="851" r:id="rId49"/>
    <p:sldId id="839" r:id="rId50"/>
    <p:sldId id="840" r:id="rId51"/>
    <p:sldId id="843" r:id="rId52"/>
    <p:sldId id="855" r:id="rId53"/>
    <p:sldId id="857" r:id="rId54"/>
    <p:sldId id="844" r:id="rId55"/>
    <p:sldId id="860" r:id="rId56"/>
    <p:sldId id="861" r:id="rId57"/>
    <p:sldId id="862" r:id="rId58"/>
    <p:sldId id="863" r:id="rId59"/>
    <p:sldId id="870" r:id="rId60"/>
    <p:sldId id="869" r:id="rId61"/>
    <p:sldId id="666" r:id="rId62"/>
    <p:sldId id="667" r:id="rId63"/>
    <p:sldId id="874" r:id="rId64"/>
    <p:sldId id="671" r:id="rId65"/>
    <p:sldId id="672" r:id="rId66"/>
    <p:sldId id="871" r:id="rId67"/>
    <p:sldId id="695" r:id="rId68"/>
    <p:sldId id="872" r:id="rId69"/>
    <p:sldId id="873" r:id="rId70"/>
    <p:sldId id="696" r:id="rId71"/>
    <p:sldId id="697" r:id="rId72"/>
    <p:sldId id="698" r:id="rId7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00"/>
    <a:srgbClr val="FFFFFF"/>
    <a:srgbClr val="C2FABA"/>
    <a:srgbClr val="99FF33"/>
    <a:srgbClr val="CFE5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754" autoAdjust="0"/>
    <p:restoredTop sz="93715" autoAdjust="0"/>
  </p:normalViewPr>
  <p:slideViewPr>
    <p:cSldViewPr>
      <p:cViewPr varScale="1">
        <p:scale>
          <a:sx n="74" d="100"/>
          <a:sy n="74" d="100"/>
        </p:scale>
        <p:origin x="768" y="66"/>
      </p:cViewPr>
      <p:guideLst>
        <p:guide orient="horz" pos="2160"/>
        <p:guide pos="2880"/>
      </p:guideLst>
    </p:cSldViewPr>
  </p:slideViewPr>
  <p:outlineViewPr>
    <p:cViewPr>
      <p:scale>
        <a:sx n="33" d="100"/>
        <a:sy n="33" d="100"/>
      </p:scale>
      <p:origin x="0" y="-25243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charset="-122"/>
              </a:defRPr>
            </a:lvl1pPr>
          </a:lstStyle>
          <a:p>
            <a:pPr>
              <a:defRPr/>
            </a:pPr>
            <a:endParaRPr lang="en-US" altLang="zh-CN"/>
          </a:p>
        </p:txBody>
      </p:sp>
      <p:sp>
        <p:nvSpPr>
          <p:cNvPr id="1433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pPr>
              <a:defRPr/>
            </a:pPr>
            <a:endParaRPr lang="en-US" altLang="zh-CN"/>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AE8BCEA-46BE-448A-9746-FE7AF58E278F}" type="slidenum">
              <a:rPr lang="en-US" altLang="zh-CN"/>
              <a:pPr>
                <a:defRPr/>
              </a:pPr>
              <a:t>‹#›</a:t>
            </a:fld>
            <a:endParaRPr lang="en-US" altLang="zh-CN"/>
          </a:p>
        </p:txBody>
      </p:sp>
    </p:spTree>
    <p:extLst>
      <p:ext uri="{BB962C8B-B14F-4D97-AF65-F5344CB8AC3E}">
        <p14:creationId xmlns:p14="http://schemas.microsoft.com/office/powerpoint/2010/main" val="26308122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DA76B98-863F-4B68-8BDC-2A6AF35EDD1C}" type="slidenum">
              <a:rPr lang="en-US" altLang="zh-CN"/>
              <a:pPr>
                <a:defRPr/>
              </a:pPr>
              <a:t>‹#›</a:t>
            </a:fld>
            <a:endParaRPr lang="en-US" altLang="zh-CN"/>
          </a:p>
        </p:txBody>
      </p:sp>
    </p:spTree>
    <p:extLst>
      <p:ext uri="{BB962C8B-B14F-4D97-AF65-F5344CB8AC3E}">
        <p14:creationId xmlns:p14="http://schemas.microsoft.com/office/powerpoint/2010/main" val="411283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83826F-F70C-4749-9B4F-F4613F725995}" type="slidenum">
              <a:rPr lang="en-US" altLang="zh-CN"/>
              <a:pPr>
                <a:defRPr/>
              </a:pPr>
              <a:t>‹#›</a:t>
            </a:fld>
            <a:endParaRPr lang="en-US" altLang="zh-CN"/>
          </a:p>
        </p:txBody>
      </p:sp>
    </p:spTree>
    <p:extLst>
      <p:ext uri="{BB962C8B-B14F-4D97-AF65-F5344CB8AC3E}">
        <p14:creationId xmlns:p14="http://schemas.microsoft.com/office/powerpoint/2010/main" val="59947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225F18D-FB35-4695-88D8-DA9D088BB8BB}" type="slidenum">
              <a:rPr lang="en-US" altLang="zh-CN"/>
              <a:pPr>
                <a:defRPr/>
              </a:pPr>
              <a:t>‹#›</a:t>
            </a:fld>
            <a:endParaRPr lang="en-US" altLang="zh-CN"/>
          </a:p>
        </p:txBody>
      </p:sp>
    </p:spTree>
    <p:extLst>
      <p:ext uri="{BB962C8B-B14F-4D97-AF65-F5344CB8AC3E}">
        <p14:creationId xmlns:p14="http://schemas.microsoft.com/office/powerpoint/2010/main" val="2896082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3672"/>
            <a:ext cx="8229600" cy="811195"/>
          </a:xfrm>
        </p:spPr>
        <p:txBody>
          <a:bodyPr/>
          <a:lstStyle/>
          <a:p>
            <a:r>
              <a:rPr lang="zh-CN" altLang="en-US" dirty="0"/>
              <a:t>单击此处编辑母版标题样式</a:t>
            </a:r>
          </a:p>
        </p:txBody>
      </p:sp>
      <p:sp>
        <p:nvSpPr>
          <p:cNvPr id="3" name="内容占位符 2"/>
          <p:cNvSpPr>
            <a:spLocks noGrp="1"/>
          </p:cNvSpPr>
          <p:nvPr>
            <p:ph idx="1"/>
          </p:nvPr>
        </p:nvSpPr>
        <p:spPr>
          <a:xfrm>
            <a:off x="251520" y="1076590"/>
            <a:ext cx="8623212" cy="516863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E1D3FF1-025B-425A-B8A5-791CF3826CEB}" type="slidenum">
              <a:rPr lang="en-US" altLang="zh-CN"/>
              <a:pPr>
                <a:defRPr/>
              </a:pPr>
              <a:t>‹#›</a:t>
            </a:fld>
            <a:endParaRPr lang="en-US" altLang="zh-CN"/>
          </a:p>
        </p:txBody>
      </p:sp>
      <p:cxnSp>
        <p:nvCxnSpPr>
          <p:cNvPr id="8" name="直接连接符 7"/>
          <p:cNvCxnSpPr/>
          <p:nvPr userDrawn="1"/>
        </p:nvCxnSpPr>
        <p:spPr>
          <a:xfrm>
            <a:off x="0" y="980728"/>
            <a:ext cx="8874732" cy="0"/>
          </a:xfrm>
          <a:prstGeom prst="line">
            <a:avLst/>
          </a:prstGeom>
          <a:ln w="15875">
            <a:gradFill flip="none" rotWithShape="1">
              <a:gsLst>
                <a:gs pos="44206">
                  <a:srgbClr val="00B0F0"/>
                </a:gs>
                <a:gs pos="0">
                  <a:schemeClr val="accent4">
                    <a:lumMod val="89000"/>
                  </a:schemeClr>
                </a:gs>
                <a:gs pos="23000">
                  <a:srgbClr val="00B050">
                    <a:alpha val="95000"/>
                  </a:srgbClr>
                </a:gs>
                <a:gs pos="69000">
                  <a:srgbClr val="FF0000"/>
                </a:gs>
                <a:gs pos="97000">
                  <a:schemeClr val="accent4">
                    <a:lumMod val="70000"/>
                  </a:schemeClr>
                </a:gs>
              </a:gsLst>
              <a:path path="circle">
                <a:fillToRect l="50000" t="50000" r="50000" b="50000"/>
              </a:path>
              <a:tileRect/>
            </a:gra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836819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42AEB6D-0470-4FBC-99DD-6E0E6F426F47}" type="slidenum">
              <a:rPr lang="en-US" altLang="zh-CN"/>
              <a:pPr>
                <a:defRPr/>
              </a:pPr>
              <a:t>‹#›</a:t>
            </a:fld>
            <a:endParaRPr lang="en-US" altLang="zh-CN"/>
          </a:p>
        </p:txBody>
      </p:sp>
    </p:spTree>
    <p:extLst>
      <p:ext uri="{BB962C8B-B14F-4D97-AF65-F5344CB8AC3E}">
        <p14:creationId xmlns:p14="http://schemas.microsoft.com/office/powerpoint/2010/main" val="1686353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8464D78-F55F-4E30-920B-E1B4B28D93D7}" type="slidenum">
              <a:rPr lang="en-US" altLang="zh-CN"/>
              <a:pPr>
                <a:defRPr/>
              </a:pPr>
              <a:t>‹#›</a:t>
            </a:fld>
            <a:endParaRPr lang="en-US" altLang="zh-CN"/>
          </a:p>
        </p:txBody>
      </p:sp>
    </p:spTree>
    <p:extLst>
      <p:ext uri="{BB962C8B-B14F-4D97-AF65-F5344CB8AC3E}">
        <p14:creationId xmlns:p14="http://schemas.microsoft.com/office/powerpoint/2010/main" val="172853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1A459F1-88B1-452F-BF5B-90F86D7D6C52}" type="slidenum">
              <a:rPr lang="en-US" altLang="zh-CN"/>
              <a:pPr>
                <a:defRPr/>
              </a:pPr>
              <a:t>‹#›</a:t>
            </a:fld>
            <a:endParaRPr lang="en-US" altLang="zh-CN"/>
          </a:p>
        </p:txBody>
      </p:sp>
    </p:spTree>
    <p:extLst>
      <p:ext uri="{BB962C8B-B14F-4D97-AF65-F5344CB8AC3E}">
        <p14:creationId xmlns:p14="http://schemas.microsoft.com/office/powerpoint/2010/main" val="52640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706090"/>
          </a:xfrm>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7839A73-1004-4ADE-A0D7-5D34AA71456F}" type="slidenum">
              <a:rPr lang="en-US" altLang="zh-CN"/>
              <a:pPr>
                <a:defRPr/>
              </a:pPr>
              <a:t>‹#›</a:t>
            </a:fld>
            <a:endParaRPr lang="en-US" altLang="zh-CN"/>
          </a:p>
        </p:txBody>
      </p:sp>
      <p:cxnSp>
        <p:nvCxnSpPr>
          <p:cNvPr id="6" name="直接连接符 5"/>
          <p:cNvCxnSpPr/>
          <p:nvPr userDrawn="1"/>
        </p:nvCxnSpPr>
        <p:spPr>
          <a:xfrm>
            <a:off x="0" y="980728"/>
            <a:ext cx="8874732" cy="0"/>
          </a:xfrm>
          <a:prstGeom prst="line">
            <a:avLst/>
          </a:prstGeom>
          <a:ln w="15875">
            <a:gradFill flip="none" rotWithShape="1">
              <a:gsLst>
                <a:gs pos="44206">
                  <a:srgbClr val="00B0F0"/>
                </a:gs>
                <a:gs pos="0">
                  <a:schemeClr val="accent4">
                    <a:lumMod val="89000"/>
                  </a:schemeClr>
                </a:gs>
                <a:gs pos="23000">
                  <a:srgbClr val="00B050">
                    <a:alpha val="95000"/>
                  </a:srgbClr>
                </a:gs>
                <a:gs pos="69000">
                  <a:srgbClr val="FF0000"/>
                </a:gs>
                <a:gs pos="97000">
                  <a:schemeClr val="accent4">
                    <a:lumMod val="70000"/>
                  </a:schemeClr>
                </a:gs>
              </a:gsLst>
              <a:path path="circle">
                <a:fillToRect l="50000" t="50000" r="50000" b="50000"/>
              </a:path>
              <a:tileRect/>
            </a:gra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85969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cxnSp>
        <p:nvCxnSpPr>
          <p:cNvPr id="6" name="直接连接符 5"/>
          <p:cNvCxnSpPr/>
          <p:nvPr userDrawn="1"/>
        </p:nvCxnSpPr>
        <p:spPr>
          <a:xfrm>
            <a:off x="251520" y="764704"/>
            <a:ext cx="864096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4372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563D4C6-D9D2-4988-B00B-37E7811B9F26}" type="slidenum">
              <a:rPr lang="en-US" altLang="zh-CN"/>
              <a:pPr>
                <a:defRPr/>
              </a:pPr>
              <a:t>‹#›</a:t>
            </a:fld>
            <a:endParaRPr lang="en-US" altLang="zh-CN"/>
          </a:p>
        </p:txBody>
      </p:sp>
    </p:spTree>
    <p:extLst>
      <p:ext uri="{BB962C8B-B14F-4D97-AF65-F5344CB8AC3E}">
        <p14:creationId xmlns:p14="http://schemas.microsoft.com/office/powerpoint/2010/main" val="3720491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280F71A-2627-4F73-91A7-585441724EF1}" type="slidenum">
              <a:rPr lang="en-US" altLang="zh-CN"/>
              <a:pPr>
                <a:defRPr/>
              </a:pPr>
              <a:t>‹#›</a:t>
            </a:fld>
            <a:endParaRPr lang="en-US" altLang="zh-CN"/>
          </a:p>
        </p:txBody>
      </p:sp>
    </p:spTree>
    <p:extLst>
      <p:ext uri="{BB962C8B-B14F-4D97-AF65-F5344CB8AC3E}">
        <p14:creationId xmlns:p14="http://schemas.microsoft.com/office/powerpoint/2010/main" val="2211848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039EABF6-9DF0-425C-8AB4-6D6A6A5E9F0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138520" y="1268760"/>
            <a:ext cx="8784976" cy="4464496"/>
          </a:xfrm>
        </p:spPr>
        <p:txBody>
          <a:bodyPr/>
          <a:lstStyle/>
          <a:p>
            <a:pPr marL="0" indent="0" eaLnBrk="1" hangingPunct="1">
              <a:buNone/>
            </a:pPr>
            <a:r>
              <a:rPr lang="en-US" altLang="zh-CN" sz="2400" b="1" dirty="0" smtClean="0">
                <a:solidFill>
                  <a:srgbClr val="0000CC"/>
                </a:solidFill>
              </a:rPr>
              <a:t>1. </a:t>
            </a:r>
            <a:r>
              <a:rPr lang="zh-CN" altLang="en-US" sz="2400" b="1" dirty="0" smtClean="0">
                <a:solidFill>
                  <a:srgbClr val="0000CC"/>
                </a:solidFill>
              </a:rPr>
              <a:t>为什么</a:t>
            </a:r>
            <a:r>
              <a:rPr lang="zh-CN" altLang="en-US" sz="2400" b="1" dirty="0">
                <a:solidFill>
                  <a:srgbClr val="0000CC"/>
                </a:solidFill>
              </a:rPr>
              <a:t>要设计这几个特殊成员函数</a:t>
            </a:r>
            <a:endParaRPr lang="en-US" altLang="zh-CN" sz="2400" b="1" dirty="0">
              <a:solidFill>
                <a:srgbClr val="0000CC"/>
              </a:solidFill>
            </a:endParaRPr>
          </a:p>
          <a:p>
            <a:pPr marL="857250" lvl="1" indent="-457200" eaLnBrk="1" hangingPunct="1"/>
            <a:r>
              <a:rPr lang="zh-CN" altLang="zh-CN" sz="2000" b="1" dirty="0"/>
              <a:t>在面向对象程序设计过程中，对象的赋值、拷贝和移动极其普遍，</a:t>
            </a:r>
            <a:r>
              <a:rPr lang="zh-CN" altLang="en-US" sz="2000" b="1" dirty="0"/>
              <a:t>这些操作是通过赋值运算符函数、拷贝构造函数或移动函数完成的。</a:t>
            </a:r>
            <a:endParaRPr lang="en-US" altLang="zh-CN" sz="2000" b="1" dirty="0"/>
          </a:p>
          <a:p>
            <a:pPr marL="0" indent="0" eaLnBrk="1" hangingPunct="1">
              <a:buNone/>
            </a:pPr>
            <a:r>
              <a:rPr lang="en-US" altLang="zh-CN" sz="2400" b="1" dirty="0" smtClean="0">
                <a:solidFill>
                  <a:srgbClr val="0000CC"/>
                </a:solidFill>
              </a:rPr>
              <a:t>2. </a:t>
            </a:r>
            <a:r>
              <a:rPr lang="zh-CN" altLang="en-US" sz="2400" b="1" dirty="0" smtClean="0">
                <a:solidFill>
                  <a:srgbClr val="0000CC"/>
                </a:solidFill>
              </a:rPr>
              <a:t>合成</a:t>
            </a:r>
            <a:r>
              <a:rPr lang="zh-CN" altLang="en-US" sz="2400" b="1" dirty="0">
                <a:solidFill>
                  <a:srgbClr val="0000CC"/>
                </a:solidFill>
              </a:rPr>
              <a:t>的赋值运算符函数、拷贝构造函数和移动函数</a:t>
            </a:r>
            <a:endParaRPr lang="en-US" altLang="zh-CN" sz="2400" b="1" dirty="0">
              <a:solidFill>
                <a:srgbClr val="0000CC"/>
              </a:solidFill>
            </a:endParaRPr>
          </a:p>
          <a:p>
            <a:pPr marL="857250" lvl="1" indent="-457200" eaLnBrk="1" hangingPunct="1"/>
            <a:r>
              <a:rPr lang="zh-CN" altLang="zh-CN" sz="2000" b="1" dirty="0" smtClean="0"/>
              <a:t>每个</a:t>
            </a:r>
            <a:r>
              <a:rPr lang="zh-CN" altLang="zh-CN" sz="2000" b="1" dirty="0"/>
              <a:t>类都应该具有这些成员函数，如果在设计类时没有显式地定义它们，编译器就会自动为该类合成赋值运算符函数、合成拷贝构造函和合成移动构造函数，定义各函数的默认操作</a:t>
            </a:r>
            <a:r>
              <a:rPr lang="zh-CN" altLang="en-US" sz="2000" b="1" dirty="0"/>
              <a:t>。</a:t>
            </a:r>
            <a:endParaRPr lang="en-US" altLang="zh-CN" sz="2000" b="1" dirty="0"/>
          </a:p>
          <a:p>
            <a:pPr marL="857250" lvl="1" indent="-457200" eaLnBrk="1" hangingPunct="1"/>
            <a:r>
              <a:rPr lang="zh-CN" altLang="en-US" sz="2000" b="1" dirty="0"/>
              <a:t>系统生成的合成函数大多数情况能够正确</a:t>
            </a:r>
            <a:r>
              <a:rPr lang="zh-CN" altLang="zh-CN" sz="2000" b="1" dirty="0"/>
              <a:t>完成对象的赋值、拷贝和移动操作。但在某些情况下，合成函数的默认操作会出问题。</a:t>
            </a:r>
            <a:endParaRPr lang="en-US" altLang="zh-CN" sz="2000" b="1" dirty="0"/>
          </a:p>
          <a:p>
            <a:pPr marL="857250" lvl="1" indent="-457200" eaLnBrk="1" hangingPunct="1"/>
            <a:r>
              <a:rPr lang="zh-CN" altLang="zh-CN" sz="2000" b="1" dirty="0" smtClean="0"/>
              <a:t>当</a:t>
            </a:r>
            <a:r>
              <a:rPr lang="zh-CN" altLang="zh-CN" sz="2000" b="1" dirty="0"/>
              <a:t>类具有指针类型数据成员的时候，依赖合成赋值运算符函数进行对象赋值，或依赖拷贝构造函数进行对象复制都会产生“指针悬挂”问题。这时，就必须显式定义类的赋值运算符函数和拷贝构造函数了。</a:t>
            </a:r>
            <a:endParaRPr lang="en-US" altLang="zh-CN" sz="2000" b="1" dirty="0"/>
          </a:p>
        </p:txBody>
      </p:sp>
      <p:sp>
        <p:nvSpPr>
          <p:cNvPr id="2" name="标题 1"/>
          <p:cNvSpPr>
            <a:spLocks noGrp="1"/>
          </p:cNvSpPr>
          <p:nvPr>
            <p:ph type="title"/>
          </p:nvPr>
        </p:nvSpPr>
        <p:spPr>
          <a:xfrm>
            <a:off x="349533" y="116632"/>
            <a:ext cx="8362950" cy="72008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2800" b="1" kern="1200" dirty="0">
                <a:solidFill>
                  <a:srgbClr val="C00000"/>
                </a:solidFill>
              </a:rPr>
              <a:t>3.8 </a:t>
            </a:r>
            <a:r>
              <a:rPr lang="zh-CN" altLang="zh-CN" sz="2800" b="1" kern="1200" dirty="0">
                <a:solidFill>
                  <a:srgbClr val="C00000"/>
                </a:solidFill>
              </a:rPr>
              <a:t>赋值运算符函数、拷贝构造函数和移动函数设计</a:t>
            </a:r>
            <a:endParaRPr lang="zh-CN" altLang="en-US" sz="2800" b="1" kern="1200" dirty="0">
              <a:solidFill>
                <a:srgbClr val="C00000"/>
              </a:solidFill>
            </a:endParaRPr>
          </a:p>
        </p:txBody>
      </p:sp>
    </p:spTree>
    <p:extLst>
      <p:ext uri="{BB962C8B-B14F-4D97-AF65-F5344CB8AC3E}">
        <p14:creationId xmlns:p14="http://schemas.microsoft.com/office/powerpoint/2010/main" val="395339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 calcmode="lin" valueType="num">
                                      <p:cBhvr additive="base">
                                        <p:cTn id="7"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515">
                                            <p:txEl>
                                              <p:pRg st="2" end="2"/>
                                            </p:txEl>
                                          </p:spTgt>
                                        </p:tgtEl>
                                        <p:attrNameLst>
                                          <p:attrName>style.visibility</p:attrName>
                                        </p:attrNameLst>
                                      </p:cBhvr>
                                      <p:to>
                                        <p:strVal val="visible"/>
                                      </p:to>
                                    </p:set>
                                    <p:anim calcmode="lin" valueType="num">
                                      <p:cBhvr additive="base">
                                        <p:cTn id="13" dur="5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4515">
                                            <p:txEl>
                                              <p:pRg st="3" end="3"/>
                                            </p:txEl>
                                          </p:spTgt>
                                        </p:tgtEl>
                                        <p:attrNameLst>
                                          <p:attrName>style.visibility</p:attrName>
                                        </p:attrNameLst>
                                      </p:cBhvr>
                                      <p:to>
                                        <p:strVal val="visible"/>
                                      </p:to>
                                    </p:set>
                                    <p:anim calcmode="lin" valueType="num">
                                      <p:cBhvr additive="base">
                                        <p:cTn id="19" dur="500" fill="hold"/>
                                        <p:tgtEl>
                                          <p:spTgt spid="645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5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4515">
                                            <p:txEl>
                                              <p:pRg st="4" end="4"/>
                                            </p:txEl>
                                          </p:spTgt>
                                        </p:tgtEl>
                                        <p:attrNameLst>
                                          <p:attrName>style.visibility</p:attrName>
                                        </p:attrNameLst>
                                      </p:cBhvr>
                                      <p:to>
                                        <p:strVal val="visible"/>
                                      </p:to>
                                    </p:set>
                                    <p:anim calcmode="lin" valueType="num">
                                      <p:cBhvr additive="base">
                                        <p:cTn id="25" dur="500" fill="hold"/>
                                        <p:tgtEl>
                                          <p:spTgt spid="645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45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4515">
                                            <p:txEl>
                                              <p:pRg st="5" end="5"/>
                                            </p:txEl>
                                          </p:spTgt>
                                        </p:tgtEl>
                                        <p:attrNameLst>
                                          <p:attrName>style.visibility</p:attrName>
                                        </p:attrNameLst>
                                      </p:cBhvr>
                                      <p:to>
                                        <p:strVal val="visible"/>
                                      </p:to>
                                    </p:set>
                                    <p:anim calcmode="lin" valueType="num">
                                      <p:cBhvr additive="base">
                                        <p:cTn id="31" dur="500" fill="hold"/>
                                        <p:tgtEl>
                                          <p:spTgt spid="6451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45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359568" y="1052736"/>
            <a:ext cx="8532912" cy="5688632"/>
          </a:xfrm>
        </p:spPr>
        <p:txBody>
          <a:bodyPr/>
          <a:lstStyle/>
          <a:p>
            <a:pPr marL="0" indent="0">
              <a:buNone/>
            </a:pPr>
            <a:r>
              <a:rPr lang="zh-CN" altLang="zh-CN" sz="2000" b="1" dirty="0">
                <a:solidFill>
                  <a:srgbClr val="0000CC"/>
                </a:solidFill>
              </a:rPr>
              <a:t>【例</a:t>
            </a:r>
            <a:r>
              <a:rPr lang="en-US" altLang="zh-CN" sz="2000" b="1" dirty="0">
                <a:solidFill>
                  <a:srgbClr val="0000CC"/>
                </a:solidFill>
              </a:rPr>
              <a:t>3-16</a:t>
            </a:r>
            <a:r>
              <a:rPr lang="zh-CN" altLang="zh-CN" sz="2000" b="1" dirty="0">
                <a:solidFill>
                  <a:srgbClr val="0000CC"/>
                </a:solidFill>
              </a:rPr>
              <a:t>】 定义类</a:t>
            </a:r>
            <a:r>
              <a:rPr lang="en-US" altLang="zh-CN" sz="2000" b="1" dirty="0">
                <a:solidFill>
                  <a:srgbClr val="0000CC"/>
                </a:solidFill>
              </a:rPr>
              <a:t>String</a:t>
            </a:r>
            <a:r>
              <a:rPr lang="zh-CN" altLang="zh-CN" sz="2000" b="1" dirty="0">
                <a:solidFill>
                  <a:srgbClr val="0000CC"/>
                </a:solidFill>
              </a:rPr>
              <a:t>的赋值运算符成员函数，解决赋值操作引起的指针悬挂问题。</a:t>
            </a:r>
          </a:p>
          <a:p>
            <a:pPr marL="0" indent="0">
              <a:buNone/>
            </a:pPr>
            <a:r>
              <a:rPr lang="en-US" altLang="zh-CN" sz="1800" b="1" dirty="0"/>
              <a:t>class String{</a:t>
            </a:r>
            <a:endParaRPr lang="zh-CN" altLang="zh-CN" sz="1800" b="1" dirty="0"/>
          </a:p>
          <a:p>
            <a:pPr marL="0" indent="0">
              <a:buNone/>
            </a:pPr>
            <a:r>
              <a:rPr lang="en-US" altLang="zh-CN" sz="1800" b="1" dirty="0"/>
              <a:t>	</a:t>
            </a:r>
            <a:r>
              <a:rPr lang="en-US" altLang="zh-CN" sz="1800" b="1" dirty="0" smtClean="0">
                <a:solidFill>
                  <a:srgbClr val="FF0000"/>
                </a:solidFill>
              </a:rPr>
              <a:t>String</a:t>
            </a:r>
            <a:r>
              <a:rPr lang="en-US" altLang="zh-CN" sz="1800" b="1" dirty="0">
                <a:solidFill>
                  <a:srgbClr val="FF0000"/>
                </a:solidFill>
              </a:rPr>
              <a:t>&amp; operator=(</a:t>
            </a:r>
            <a:r>
              <a:rPr lang="en-US" altLang="zh-CN" sz="1800" b="1" dirty="0" err="1">
                <a:solidFill>
                  <a:srgbClr val="FF0000"/>
                </a:solidFill>
              </a:rPr>
              <a:t>const</a:t>
            </a:r>
            <a:r>
              <a:rPr lang="en-US" altLang="zh-CN" sz="1800" b="1" dirty="0">
                <a:solidFill>
                  <a:srgbClr val="FF0000"/>
                </a:solidFill>
              </a:rPr>
              <a:t> String&amp; s);   </a:t>
            </a:r>
            <a:r>
              <a:rPr lang="en-US" altLang="zh-CN" sz="1800" b="1" dirty="0"/>
              <a:t>//</a:t>
            </a:r>
            <a:r>
              <a:rPr lang="zh-CN" altLang="zh-CN" sz="1800" b="1" dirty="0"/>
              <a:t>重载赋值运算符函数</a:t>
            </a:r>
          </a:p>
          <a:p>
            <a:pPr marL="0" indent="0">
              <a:buNone/>
            </a:pPr>
            <a:r>
              <a:rPr lang="en-US" altLang="zh-CN" sz="1800" b="1" dirty="0"/>
              <a:t>	</a:t>
            </a:r>
            <a:r>
              <a:rPr lang="zh-CN" altLang="zh-CN" sz="1800" b="1" dirty="0" smtClean="0"/>
              <a:t>……</a:t>
            </a:r>
            <a:endParaRPr lang="zh-CN" altLang="zh-CN" sz="1800" b="1" dirty="0"/>
          </a:p>
          <a:p>
            <a:pPr marL="0" indent="0">
              <a:buNone/>
            </a:pPr>
            <a:r>
              <a:rPr lang="en-US" altLang="zh-CN" sz="1800" b="1" dirty="0"/>
              <a:t>};</a:t>
            </a:r>
            <a:endParaRPr lang="zh-CN" altLang="zh-CN" sz="1800" b="1" dirty="0"/>
          </a:p>
          <a:p>
            <a:pPr marL="0" indent="0">
              <a:buNone/>
            </a:pPr>
            <a:r>
              <a:rPr lang="zh-CN" altLang="zh-CN" sz="1800" b="1" dirty="0"/>
              <a:t>……</a:t>
            </a:r>
          </a:p>
          <a:p>
            <a:pPr marL="0" indent="0">
              <a:buNone/>
            </a:pPr>
            <a:r>
              <a:rPr lang="en-US" altLang="zh-CN" sz="1800" b="1" dirty="0">
                <a:solidFill>
                  <a:srgbClr val="FF0000"/>
                </a:solidFill>
              </a:rPr>
              <a:t>String&amp; String::operator=(</a:t>
            </a:r>
            <a:r>
              <a:rPr lang="en-US" altLang="zh-CN" sz="1800" b="1" dirty="0" err="1">
                <a:solidFill>
                  <a:srgbClr val="FF0000"/>
                </a:solidFill>
              </a:rPr>
              <a:t>const</a:t>
            </a:r>
            <a:r>
              <a:rPr lang="en-US" altLang="zh-CN" sz="1800" b="1" dirty="0">
                <a:solidFill>
                  <a:srgbClr val="FF0000"/>
                </a:solidFill>
              </a:rPr>
              <a:t> String&amp; s) {</a:t>
            </a:r>
            <a:endParaRPr lang="zh-CN" altLang="zh-CN" sz="1800" b="1" dirty="0">
              <a:solidFill>
                <a:srgbClr val="FF0000"/>
              </a:solidFill>
            </a:endParaRPr>
          </a:p>
          <a:p>
            <a:pPr marL="0" indent="0">
              <a:buNone/>
            </a:pPr>
            <a:r>
              <a:rPr lang="en-US" altLang="zh-CN" sz="1800" b="1" dirty="0"/>
              <a:t>	</a:t>
            </a:r>
            <a:r>
              <a:rPr lang="en-US" altLang="zh-CN" sz="1800" b="1" dirty="0" smtClean="0"/>
              <a:t>if(this</a:t>
            </a:r>
            <a:r>
              <a:rPr lang="en-US" altLang="zh-CN" sz="1800" b="1" dirty="0"/>
              <a:t>==&amp;s)  return *this;</a:t>
            </a:r>
            <a:endParaRPr lang="zh-CN" altLang="zh-CN" sz="1800" b="1" dirty="0"/>
          </a:p>
          <a:p>
            <a:pPr marL="0" indent="0">
              <a:buNone/>
            </a:pPr>
            <a:r>
              <a:rPr lang="en-US" altLang="zh-CN" sz="1800" b="1" dirty="0"/>
              <a:t>	</a:t>
            </a:r>
            <a:r>
              <a:rPr lang="en-US" altLang="zh-CN" sz="1800" b="1" dirty="0" smtClean="0"/>
              <a:t>delete </a:t>
            </a:r>
            <a:r>
              <a:rPr lang="en-US" altLang="zh-CN" sz="1800" b="1" dirty="0" err="1"/>
              <a:t>ptr</a:t>
            </a:r>
            <a:r>
              <a:rPr lang="en-US" altLang="zh-CN" sz="1800" b="1" dirty="0"/>
              <a:t>;</a:t>
            </a:r>
            <a:endParaRPr lang="zh-CN" altLang="zh-CN" sz="1800" b="1" dirty="0"/>
          </a:p>
          <a:p>
            <a:pPr marL="0" indent="0">
              <a:buNone/>
            </a:pPr>
            <a:r>
              <a:rPr lang="en-US" altLang="zh-CN" sz="1800" b="1" dirty="0"/>
              <a:t>	</a:t>
            </a:r>
            <a:r>
              <a:rPr lang="en-US" altLang="zh-CN" sz="1800" b="1" dirty="0" err="1" smtClean="0"/>
              <a:t>ptr</a:t>
            </a:r>
            <a:r>
              <a:rPr lang="en-US" altLang="zh-CN" sz="1800" b="1" dirty="0" smtClean="0"/>
              <a:t>=new </a:t>
            </a:r>
            <a:r>
              <a:rPr lang="en-US" altLang="zh-CN" sz="1800" b="1" dirty="0"/>
              <a:t>char[</a:t>
            </a:r>
            <a:r>
              <a:rPr lang="en-US" altLang="zh-CN" sz="1800" b="1" dirty="0" err="1"/>
              <a:t>strlen</a:t>
            </a:r>
            <a:r>
              <a:rPr lang="en-US" altLang="zh-CN" sz="1800" b="1" dirty="0"/>
              <a:t>(</a:t>
            </a:r>
            <a:r>
              <a:rPr lang="en-US" altLang="zh-CN" sz="1800" b="1" dirty="0" err="1"/>
              <a:t>s.ptr</a:t>
            </a:r>
            <a:r>
              <a:rPr lang="en-US" altLang="zh-CN" sz="1800" b="1" dirty="0"/>
              <a:t>)+1];</a:t>
            </a:r>
            <a:endParaRPr lang="zh-CN" altLang="zh-CN" sz="1800" b="1" dirty="0"/>
          </a:p>
          <a:p>
            <a:pPr marL="0" indent="0">
              <a:buNone/>
            </a:pPr>
            <a:r>
              <a:rPr lang="en-US" altLang="zh-CN" sz="1800" b="1" dirty="0"/>
              <a:t>	</a:t>
            </a:r>
            <a:r>
              <a:rPr lang="en-US" altLang="zh-CN" sz="1800" b="1" dirty="0" err="1" smtClean="0"/>
              <a:t>strcpy</a:t>
            </a:r>
            <a:r>
              <a:rPr lang="en-US" altLang="zh-CN" sz="1800" b="1" dirty="0" smtClean="0"/>
              <a:t>(</a:t>
            </a:r>
            <a:r>
              <a:rPr lang="en-US" altLang="zh-CN" sz="1800" b="1" dirty="0" err="1" smtClean="0"/>
              <a:t>ptr,s.ptr</a:t>
            </a:r>
            <a:r>
              <a:rPr lang="en-US" altLang="zh-CN" sz="1800" b="1" dirty="0"/>
              <a:t>);</a:t>
            </a:r>
            <a:endParaRPr lang="zh-CN" altLang="zh-CN" sz="1800" b="1" dirty="0"/>
          </a:p>
          <a:p>
            <a:pPr marL="0" indent="0">
              <a:buNone/>
            </a:pPr>
            <a:r>
              <a:rPr lang="en-US" altLang="zh-CN" sz="1800" b="1" dirty="0"/>
              <a:t>	</a:t>
            </a:r>
            <a:r>
              <a:rPr lang="en-US" altLang="zh-CN" sz="1800" b="1" dirty="0" smtClean="0"/>
              <a:t>return </a:t>
            </a:r>
            <a:r>
              <a:rPr lang="en-US" altLang="zh-CN" sz="1800" b="1" dirty="0"/>
              <a:t>*this;</a:t>
            </a:r>
            <a:endParaRPr lang="zh-CN" altLang="zh-CN" sz="1800" b="1" dirty="0"/>
          </a:p>
          <a:p>
            <a:pPr marL="0" indent="0">
              <a:buNone/>
            </a:pPr>
            <a:r>
              <a:rPr lang="en-US" altLang="zh-CN" sz="1800" b="1" dirty="0"/>
              <a:t>}</a:t>
            </a:r>
            <a:endParaRPr lang="zh-CN" altLang="zh-CN" sz="1800" b="1" dirty="0"/>
          </a:p>
          <a:p>
            <a:pPr marL="0" indent="0">
              <a:buNone/>
            </a:pPr>
            <a:r>
              <a:rPr lang="en-US" altLang="zh-CN" sz="1800" b="1" dirty="0">
                <a:solidFill>
                  <a:srgbClr val="0000CC"/>
                </a:solidFill>
              </a:rPr>
              <a:t>void main(){</a:t>
            </a:r>
            <a:endParaRPr lang="zh-CN" altLang="zh-CN" sz="1800" b="1" dirty="0">
              <a:solidFill>
                <a:srgbClr val="0000CC"/>
              </a:solidFill>
            </a:endParaRPr>
          </a:p>
          <a:p>
            <a:pPr marL="0" indent="0">
              <a:buNone/>
            </a:pPr>
            <a:r>
              <a:rPr lang="en-US" altLang="zh-CN" sz="1800" b="1" dirty="0">
                <a:solidFill>
                  <a:srgbClr val="0000CC"/>
                </a:solidFill>
              </a:rPr>
              <a:t>		</a:t>
            </a:r>
            <a:r>
              <a:rPr lang="zh-CN" altLang="zh-CN" sz="1800" b="1" dirty="0">
                <a:solidFill>
                  <a:srgbClr val="0000CC"/>
                </a:solidFill>
              </a:rPr>
              <a:t>……</a:t>
            </a:r>
            <a:r>
              <a:rPr lang="en-US" altLang="zh-CN" sz="1800" b="1" dirty="0">
                <a:solidFill>
                  <a:srgbClr val="0000CC"/>
                </a:solidFill>
              </a:rPr>
              <a:t>		</a:t>
            </a:r>
            <a:endParaRPr lang="zh-CN" altLang="zh-CN" sz="1800" b="1" dirty="0">
              <a:solidFill>
                <a:srgbClr val="0000CC"/>
              </a:solidFill>
            </a:endParaRPr>
          </a:p>
          <a:p>
            <a:pPr marL="0" indent="0">
              <a:buNone/>
            </a:pPr>
            <a:r>
              <a:rPr lang="en-US" altLang="zh-CN" sz="1800" b="1" dirty="0">
                <a:solidFill>
                  <a:srgbClr val="0000CC"/>
                </a:solidFill>
              </a:rPr>
              <a:t>}</a:t>
            </a:r>
            <a:r>
              <a:rPr lang="en-US" altLang="zh-CN" sz="1800" b="1" dirty="0"/>
              <a:t>	</a:t>
            </a:r>
            <a:endParaRPr lang="en-US" altLang="zh-CN" sz="1800" b="1" dirty="0">
              <a:solidFill>
                <a:schemeClr val="accent2"/>
              </a:solidFill>
            </a:endParaRPr>
          </a:p>
        </p:txBody>
      </p:sp>
      <p:sp>
        <p:nvSpPr>
          <p:cNvPr id="5" name="标题 2"/>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dirty="0">
                <a:solidFill>
                  <a:srgbClr val="C00000"/>
                </a:solidFill>
              </a:rPr>
              <a:t>3.8.1 </a:t>
            </a:r>
            <a:r>
              <a:rPr lang="zh-CN" altLang="zh-CN" sz="3200" b="1" dirty="0">
                <a:solidFill>
                  <a:srgbClr val="C00000"/>
                </a:solidFill>
              </a:rPr>
              <a:t>赋值运算符函数</a:t>
            </a:r>
            <a:endParaRPr lang="zh-CN" altLang="en-US" sz="3200" b="1" dirty="0">
              <a:solidFill>
                <a:srgbClr val="C00000"/>
              </a:solidFill>
            </a:endParaRPr>
          </a:p>
        </p:txBody>
      </p:sp>
      <p:sp>
        <p:nvSpPr>
          <p:cNvPr id="4" name="对话气泡: 矩形 3"/>
          <p:cNvSpPr/>
          <p:nvPr/>
        </p:nvSpPr>
        <p:spPr>
          <a:xfrm>
            <a:off x="5592572" y="3789040"/>
            <a:ext cx="3312368" cy="1224136"/>
          </a:xfrm>
          <a:prstGeom prst="wedgeRectCallout">
            <a:avLst>
              <a:gd name="adj1" fmla="val -78220"/>
              <a:gd name="adj2" fmla="val -5985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tx1"/>
                </a:solidFill>
              </a:rPr>
              <a:t>现在，在执行对象的赋值操作时，将调用此重载函数完成。不会有指针悬挂问题了！</a:t>
            </a:r>
            <a:endParaRPr lang="zh-CN" altLang="zh-CN" b="1" dirty="0">
              <a:solidFill>
                <a:schemeClr val="tx1"/>
              </a:solidFill>
            </a:endParaRPr>
          </a:p>
        </p:txBody>
      </p:sp>
    </p:spTree>
    <p:extLst>
      <p:ext uri="{BB962C8B-B14F-4D97-AF65-F5344CB8AC3E}">
        <p14:creationId xmlns:p14="http://schemas.microsoft.com/office/powerpoint/2010/main" val="130921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 calcmode="lin" valueType="num">
                                      <p:cBhvr additive="base">
                                        <p:cTn id="7"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515">
                                            <p:txEl>
                                              <p:pRg st="2" end="2"/>
                                            </p:txEl>
                                          </p:spTgt>
                                        </p:tgtEl>
                                        <p:attrNameLst>
                                          <p:attrName>style.visibility</p:attrName>
                                        </p:attrNameLst>
                                      </p:cBhvr>
                                      <p:to>
                                        <p:strVal val="visible"/>
                                      </p:to>
                                    </p:set>
                                    <p:anim calcmode="lin" valueType="num">
                                      <p:cBhvr additive="base">
                                        <p:cTn id="13" dur="5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4515">
                                            <p:txEl>
                                              <p:pRg st="3" end="3"/>
                                            </p:txEl>
                                          </p:spTgt>
                                        </p:tgtEl>
                                        <p:attrNameLst>
                                          <p:attrName>style.visibility</p:attrName>
                                        </p:attrNameLst>
                                      </p:cBhvr>
                                      <p:to>
                                        <p:strVal val="visible"/>
                                      </p:to>
                                    </p:set>
                                    <p:anim calcmode="lin" valueType="num">
                                      <p:cBhvr additive="base">
                                        <p:cTn id="19" dur="500" fill="hold"/>
                                        <p:tgtEl>
                                          <p:spTgt spid="645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5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4515">
                                            <p:txEl>
                                              <p:pRg st="4" end="4"/>
                                            </p:txEl>
                                          </p:spTgt>
                                        </p:tgtEl>
                                        <p:attrNameLst>
                                          <p:attrName>style.visibility</p:attrName>
                                        </p:attrNameLst>
                                      </p:cBhvr>
                                      <p:to>
                                        <p:strVal val="visible"/>
                                      </p:to>
                                    </p:set>
                                    <p:anim calcmode="lin" valueType="num">
                                      <p:cBhvr additive="base">
                                        <p:cTn id="25" dur="500" fill="hold"/>
                                        <p:tgtEl>
                                          <p:spTgt spid="645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45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4515">
                                            <p:txEl>
                                              <p:pRg st="5" end="5"/>
                                            </p:txEl>
                                          </p:spTgt>
                                        </p:tgtEl>
                                        <p:attrNameLst>
                                          <p:attrName>style.visibility</p:attrName>
                                        </p:attrNameLst>
                                      </p:cBhvr>
                                      <p:to>
                                        <p:strVal val="visible"/>
                                      </p:to>
                                    </p:set>
                                    <p:anim calcmode="lin" valueType="num">
                                      <p:cBhvr additive="base">
                                        <p:cTn id="31" dur="500" fill="hold"/>
                                        <p:tgtEl>
                                          <p:spTgt spid="6451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45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4515">
                                            <p:txEl>
                                              <p:pRg st="6" end="6"/>
                                            </p:txEl>
                                          </p:spTgt>
                                        </p:tgtEl>
                                        <p:attrNameLst>
                                          <p:attrName>style.visibility</p:attrName>
                                        </p:attrNameLst>
                                      </p:cBhvr>
                                      <p:to>
                                        <p:strVal val="visible"/>
                                      </p:to>
                                    </p:set>
                                    <p:anim calcmode="lin" valueType="num">
                                      <p:cBhvr additive="base">
                                        <p:cTn id="37" dur="500" fill="hold"/>
                                        <p:tgtEl>
                                          <p:spTgt spid="6451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4515">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4515">
                                            <p:txEl>
                                              <p:pRg st="7" end="7"/>
                                            </p:txEl>
                                          </p:spTgt>
                                        </p:tgtEl>
                                        <p:attrNameLst>
                                          <p:attrName>style.visibility</p:attrName>
                                        </p:attrNameLst>
                                      </p:cBhvr>
                                      <p:to>
                                        <p:strVal val="visible"/>
                                      </p:to>
                                    </p:set>
                                    <p:anim calcmode="lin" valueType="num">
                                      <p:cBhvr additive="base">
                                        <p:cTn id="41" dur="500" fill="hold"/>
                                        <p:tgtEl>
                                          <p:spTgt spid="64515">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4515">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4515">
                                            <p:txEl>
                                              <p:pRg st="8" end="8"/>
                                            </p:txEl>
                                          </p:spTgt>
                                        </p:tgtEl>
                                        <p:attrNameLst>
                                          <p:attrName>style.visibility</p:attrName>
                                        </p:attrNameLst>
                                      </p:cBhvr>
                                      <p:to>
                                        <p:strVal val="visible"/>
                                      </p:to>
                                    </p:set>
                                    <p:anim calcmode="lin" valueType="num">
                                      <p:cBhvr additive="base">
                                        <p:cTn id="45" dur="500" fill="hold"/>
                                        <p:tgtEl>
                                          <p:spTgt spid="64515">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4515">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4515">
                                            <p:txEl>
                                              <p:pRg st="9" end="9"/>
                                            </p:txEl>
                                          </p:spTgt>
                                        </p:tgtEl>
                                        <p:attrNameLst>
                                          <p:attrName>style.visibility</p:attrName>
                                        </p:attrNameLst>
                                      </p:cBhvr>
                                      <p:to>
                                        <p:strVal val="visible"/>
                                      </p:to>
                                    </p:set>
                                    <p:anim calcmode="lin" valueType="num">
                                      <p:cBhvr additive="base">
                                        <p:cTn id="49" dur="500" fill="hold"/>
                                        <p:tgtEl>
                                          <p:spTgt spid="64515">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4515">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64515">
                                            <p:txEl>
                                              <p:pRg st="10" end="10"/>
                                            </p:txEl>
                                          </p:spTgt>
                                        </p:tgtEl>
                                        <p:attrNameLst>
                                          <p:attrName>style.visibility</p:attrName>
                                        </p:attrNameLst>
                                      </p:cBhvr>
                                      <p:to>
                                        <p:strVal val="visible"/>
                                      </p:to>
                                    </p:set>
                                    <p:anim calcmode="lin" valueType="num">
                                      <p:cBhvr additive="base">
                                        <p:cTn id="53" dur="500" fill="hold"/>
                                        <p:tgtEl>
                                          <p:spTgt spid="64515">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4515">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64515">
                                            <p:txEl>
                                              <p:pRg st="11" end="11"/>
                                            </p:txEl>
                                          </p:spTgt>
                                        </p:tgtEl>
                                        <p:attrNameLst>
                                          <p:attrName>style.visibility</p:attrName>
                                        </p:attrNameLst>
                                      </p:cBhvr>
                                      <p:to>
                                        <p:strVal val="visible"/>
                                      </p:to>
                                    </p:set>
                                    <p:anim calcmode="lin" valueType="num">
                                      <p:cBhvr additive="base">
                                        <p:cTn id="57" dur="500" fill="hold"/>
                                        <p:tgtEl>
                                          <p:spTgt spid="64515">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4515">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64515">
                                            <p:txEl>
                                              <p:pRg st="12" end="12"/>
                                            </p:txEl>
                                          </p:spTgt>
                                        </p:tgtEl>
                                        <p:attrNameLst>
                                          <p:attrName>style.visibility</p:attrName>
                                        </p:attrNameLst>
                                      </p:cBhvr>
                                      <p:to>
                                        <p:strVal val="visible"/>
                                      </p:to>
                                    </p:set>
                                    <p:anim calcmode="lin" valueType="num">
                                      <p:cBhvr additive="base">
                                        <p:cTn id="61" dur="500" fill="hold"/>
                                        <p:tgtEl>
                                          <p:spTgt spid="64515">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451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4515">
                                            <p:txEl>
                                              <p:pRg st="13" end="13"/>
                                            </p:txEl>
                                          </p:spTgt>
                                        </p:tgtEl>
                                        <p:attrNameLst>
                                          <p:attrName>style.visibility</p:attrName>
                                        </p:attrNameLst>
                                      </p:cBhvr>
                                      <p:to>
                                        <p:strVal val="visible"/>
                                      </p:to>
                                    </p:set>
                                    <p:anim calcmode="lin" valueType="num">
                                      <p:cBhvr additive="base">
                                        <p:cTn id="67" dur="500" fill="hold"/>
                                        <p:tgtEl>
                                          <p:spTgt spid="64515">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4515">
                                            <p:txEl>
                                              <p:pRg st="13" end="13"/>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64515">
                                            <p:txEl>
                                              <p:pRg st="14" end="14"/>
                                            </p:txEl>
                                          </p:spTgt>
                                        </p:tgtEl>
                                        <p:attrNameLst>
                                          <p:attrName>style.visibility</p:attrName>
                                        </p:attrNameLst>
                                      </p:cBhvr>
                                      <p:to>
                                        <p:strVal val="visible"/>
                                      </p:to>
                                    </p:set>
                                    <p:anim calcmode="lin" valueType="num">
                                      <p:cBhvr additive="base">
                                        <p:cTn id="71" dur="500" fill="hold"/>
                                        <p:tgtEl>
                                          <p:spTgt spid="64515">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64515">
                                            <p:txEl>
                                              <p:pRg st="14" end="14"/>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64515">
                                            <p:txEl>
                                              <p:pRg st="15" end="15"/>
                                            </p:txEl>
                                          </p:spTgt>
                                        </p:tgtEl>
                                        <p:attrNameLst>
                                          <p:attrName>style.visibility</p:attrName>
                                        </p:attrNameLst>
                                      </p:cBhvr>
                                      <p:to>
                                        <p:strVal val="visible"/>
                                      </p:to>
                                    </p:set>
                                    <p:anim calcmode="lin" valueType="num">
                                      <p:cBhvr additive="base">
                                        <p:cTn id="75" dur="500" fill="hold"/>
                                        <p:tgtEl>
                                          <p:spTgt spid="64515">
                                            <p:txEl>
                                              <p:pRg st="15" end="15"/>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4515">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4"/>
                                        </p:tgtEl>
                                        <p:attrNameLst>
                                          <p:attrName>style.visibility</p:attrName>
                                        </p:attrNameLst>
                                      </p:cBhvr>
                                      <p:to>
                                        <p:strVal val="visible"/>
                                      </p:to>
                                    </p:set>
                                    <p:anim calcmode="lin" valueType="num">
                                      <p:cBhvr additive="base">
                                        <p:cTn id="81" dur="500" fill="hold"/>
                                        <p:tgtEl>
                                          <p:spTgt spid="4"/>
                                        </p:tgtEl>
                                        <p:attrNameLst>
                                          <p:attrName>ppt_x</p:attrName>
                                        </p:attrNameLst>
                                      </p:cBhvr>
                                      <p:tavLst>
                                        <p:tav tm="0">
                                          <p:val>
                                            <p:strVal val="#ppt_x"/>
                                          </p:val>
                                        </p:tav>
                                        <p:tav tm="100000">
                                          <p:val>
                                            <p:strVal val="#ppt_x"/>
                                          </p:val>
                                        </p:tav>
                                      </p:tavLst>
                                    </p:anim>
                                    <p:anim calcmode="lin" valueType="num">
                                      <p:cBhvr additive="base">
                                        <p:cTn id="8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539552" y="188640"/>
            <a:ext cx="7772400" cy="647353"/>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dirty="0">
                <a:solidFill>
                  <a:srgbClr val="C00000"/>
                </a:solidFill>
              </a:rPr>
              <a:t>3.8.2 </a:t>
            </a:r>
            <a:r>
              <a:rPr lang="zh-CN" altLang="en-US" sz="3200" b="1" dirty="0">
                <a:solidFill>
                  <a:srgbClr val="C00000"/>
                </a:solidFill>
              </a:rPr>
              <a:t>拷贝构造函数</a:t>
            </a:r>
          </a:p>
        </p:txBody>
      </p:sp>
      <p:sp>
        <p:nvSpPr>
          <p:cNvPr id="56323" name="Rectangle 3"/>
          <p:cNvSpPr>
            <a:spLocks noGrp="1" noChangeArrowheads="1"/>
          </p:cNvSpPr>
          <p:nvPr>
            <p:ph type="body" idx="1"/>
          </p:nvPr>
        </p:nvSpPr>
        <p:spPr>
          <a:xfrm>
            <a:off x="251520" y="980728"/>
            <a:ext cx="8568952" cy="5877272"/>
          </a:xfrm>
        </p:spPr>
        <p:txBody>
          <a:bodyPr/>
          <a:lstStyle/>
          <a:p>
            <a:pPr eaLnBrk="1" hangingPunct="1">
              <a:buFontTx/>
              <a:buNone/>
            </a:pPr>
            <a:r>
              <a:rPr lang="en-US" altLang="zh-CN" sz="2400" b="1" dirty="0" smtClean="0">
                <a:solidFill>
                  <a:srgbClr val="0000CC"/>
                </a:solidFill>
              </a:rPr>
              <a:t>1. </a:t>
            </a:r>
            <a:r>
              <a:rPr lang="zh-CN" altLang="en-US" sz="2400" b="1" dirty="0" smtClean="0">
                <a:solidFill>
                  <a:srgbClr val="0000CC"/>
                </a:solidFill>
              </a:rPr>
              <a:t>什么</a:t>
            </a:r>
            <a:r>
              <a:rPr lang="zh-CN" altLang="en-US" sz="2400" b="1" dirty="0">
                <a:solidFill>
                  <a:srgbClr val="0000CC"/>
                </a:solidFill>
              </a:rPr>
              <a:t>是拷贝构造函数</a:t>
            </a:r>
          </a:p>
          <a:p>
            <a:pPr lvl="1" eaLnBrk="1" hangingPunct="1"/>
            <a:r>
              <a:rPr lang="zh-CN" altLang="en-US" sz="2000" b="1" dirty="0"/>
              <a:t>拷贝构造函数是一个特殊的构造函数，用于根据已存在的对象初始化一个建新对象。它的形式如下：</a:t>
            </a:r>
          </a:p>
          <a:p>
            <a:pPr lvl="1" eaLnBrk="1" hangingPunct="1">
              <a:buFontTx/>
              <a:buNone/>
            </a:pPr>
            <a:r>
              <a:rPr lang="en-US" altLang="zh-CN" sz="1600" b="1" dirty="0"/>
              <a:t>class X{</a:t>
            </a:r>
          </a:p>
          <a:p>
            <a:pPr lvl="1" eaLnBrk="1" hangingPunct="1">
              <a:buFontTx/>
              <a:buNone/>
            </a:pPr>
            <a:r>
              <a:rPr lang="en-US" altLang="zh-CN" sz="1600" b="1" dirty="0"/>
              <a:t>public:</a:t>
            </a:r>
          </a:p>
          <a:p>
            <a:pPr lvl="1" eaLnBrk="1" hangingPunct="1">
              <a:buFontTx/>
              <a:buNone/>
            </a:pPr>
            <a:r>
              <a:rPr lang="en-US" altLang="zh-CN" sz="1600" b="1" dirty="0"/>
              <a:t>    ……</a:t>
            </a:r>
          </a:p>
          <a:p>
            <a:pPr lvl="1" eaLnBrk="1" hangingPunct="1">
              <a:buFontTx/>
              <a:buNone/>
            </a:pPr>
            <a:r>
              <a:rPr lang="en-US" altLang="zh-CN" sz="1600" b="1" dirty="0"/>
              <a:t>    </a:t>
            </a:r>
            <a:r>
              <a:rPr lang="en-US" altLang="zh-CN" sz="1600" b="1" dirty="0">
                <a:solidFill>
                  <a:srgbClr val="FF3300"/>
                </a:solidFill>
              </a:rPr>
              <a:t>X(</a:t>
            </a:r>
            <a:r>
              <a:rPr lang="en-US" altLang="zh-CN" sz="1600" b="1" dirty="0" err="1">
                <a:solidFill>
                  <a:srgbClr val="FF3300"/>
                </a:solidFill>
              </a:rPr>
              <a:t>const</a:t>
            </a:r>
            <a:r>
              <a:rPr lang="en-US" altLang="zh-CN" sz="1600" b="1" dirty="0">
                <a:solidFill>
                  <a:srgbClr val="FF3300"/>
                </a:solidFill>
              </a:rPr>
              <a:t> X&amp;);   //</a:t>
            </a:r>
            <a:r>
              <a:rPr lang="zh-CN" altLang="en-US" sz="1600" b="1" dirty="0"/>
              <a:t>拷贝构造函数的常见</a:t>
            </a:r>
            <a:r>
              <a:rPr lang="zh-CN" altLang="en-US" sz="1600" b="1" dirty="0" smtClean="0"/>
              <a:t>原型  </a:t>
            </a:r>
            <a:r>
              <a:rPr lang="en-US" altLang="zh-CN" sz="1600" b="1" dirty="0" smtClean="0"/>
              <a:t>}</a:t>
            </a:r>
          </a:p>
          <a:p>
            <a:pPr eaLnBrk="1" hangingPunct="1">
              <a:buFontTx/>
              <a:buNone/>
            </a:pPr>
            <a:r>
              <a:rPr lang="en-US" altLang="zh-CN" sz="2400" b="1" dirty="0" smtClean="0">
                <a:solidFill>
                  <a:srgbClr val="0000CC"/>
                </a:solidFill>
              </a:rPr>
              <a:t>2. </a:t>
            </a:r>
            <a:r>
              <a:rPr lang="zh-CN" altLang="en-US" sz="2400" b="1" dirty="0" smtClean="0">
                <a:solidFill>
                  <a:srgbClr val="0000CC"/>
                </a:solidFill>
              </a:rPr>
              <a:t>为什么</a:t>
            </a:r>
            <a:r>
              <a:rPr lang="zh-CN" altLang="en-US" sz="2400" b="1" dirty="0">
                <a:solidFill>
                  <a:srgbClr val="0000CC"/>
                </a:solidFill>
              </a:rPr>
              <a:t>要设计拷贝构造函数</a:t>
            </a:r>
            <a:endParaRPr lang="en-US" altLang="zh-CN" sz="2400" b="1" dirty="0">
              <a:solidFill>
                <a:srgbClr val="0000CC"/>
              </a:solidFill>
            </a:endParaRPr>
          </a:p>
          <a:p>
            <a:pPr lvl="1" eaLnBrk="1" hangingPunct="1"/>
            <a:r>
              <a:rPr lang="zh-CN" altLang="en-US" sz="2000" b="1" dirty="0"/>
              <a:t>在面向对象程序设计中，拷贝构造函数应用广泛，调用频繁</a:t>
            </a:r>
            <a:r>
              <a:rPr lang="zh-CN" altLang="en-US" sz="2000" b="1" dirty="0" smtClean="0"/>
              <a:t>。</a:t>
            </a:r>
            <a:endParaRPr lang="en-US" altLang="zh-CN" sz="2000" b="1" dirty="0" smtClean="0"/>
          </a:p>
          <a:p>
            <a:pPr lvl="1" eaLnBrk="1" hangingPunct="1"/>
            <a:r>
              <a:rPr lang="zh-CN" altLang="en-US" sz="2000" b="1" dirty="0" smtClean="0"/>
              <a:t>拷贝</a:t>
            </a:r>
            <a:r>
              <a:rPr lang="zh-CN" altLang="en-US" sz="2000" b="1" dirty="0"/>
              <a:t>构造函数</a:t>
            </a:r>
            <a:r>
              <a:rPr lang="zh-CN" altLang="en-US" sz="2000" b="1" dirty="0" smtClean="0"/>
              <a:t>的</a:t>
            </a:r>
            <a:r>
              <a:rPr lang="zh-CN" altLang="en-US" sz="2000" b="1" dirty="0"/>
              <a:t>调用</a:t>
            </a:r>
            <a:r>
              <a:rPr lang="zh-CN" altLang="en-US" sz="2000" b="1" dirty="0" smtClean="0"/>
              <a:t>时机</a:t>
            </a:r>
            <a:r>
              <a:rPr lang="zh-CN" altLang="en-US" sz="2000" b="1" dirty="0"/>
              <a:t>是</a:t>
            </a:r>
            <a:r>
              <a:rPr lang="zh-CN" altLang="en-US" sz="2000" b="1" dirty="0">
                <a:solidFill>
                  <a:srgbClr val="FF0000"/>
                </a:solidFill>
              </a:rPr>
              <a:t>用已存在的对象初始化同类的新对象</a:t>
            </a:r>
            <a:r>
              <a:rPr lang="zh-CN" altLang="en-US" sz="2000" b="1" dirty="0"/>
              <a:t>。至少以下几种情况会调用拷贝构造</a:t>
            </a:r>
            <a:r>
              <a:rPr lang="zh-CN" altLang="en-US" sz="2000" b="1" dirty="0" smtClean="0"/>
              <a:t>函数</a:t>
            </a:r>
            <a:r>
              <a:rPr lang="zh-CN" altLang="en-US" sz="2400" b="1" dirty="0" smtClean="0"/>
              <a:t>：</a:t>
            </a:r>
            <a:endParaRPr lang="en-US" altLang="zh-CN" sz="2400" b="1" dirty="0"/>
          </a:p>
          <a:p>
            <a:pPr marL="457200" lvl="1" indent="0" eaLnBrk="1" hangingPunct="1">
              <a:buNone/>
            </a:pPr>
            <a:r>
              <a:rPr lang="en-US" altLang="zh-CN" sz="1600" b="1" dirty="0" smtClean="0"/>
              <a:t>class </a:t>
            </a:r>
            <a:r>
              <a:rPr lang="en-US" altLang="zh-CN" sz="1600" b="1" dirty="0"/>
              <a:t>X{};</a:t>
            </a:r>
          </a:p>
          <a:p>
            <a:pPr lvl="1" eaLnBrk="1" hangingPunct="1">
              <a:buFontTx/>
              <a:buNone/>
            </a:pPr>
            <a:r>
              <a:rPr lang="en-US" altLang="zh-CN" sz="1600" b="1" dirty="0"/>
              <a:t>X obj1;             </a:t>
            </a:r>
          </a:p>
          <a:p>
            <a:pPr lvl="1" eaLnBrk="1" hangingPunct="1">
              <a:buFontTx/>
              <a:buNone/>
            </a:pPr>
            <a:r>
              <a:rPr lang="en-US" altLang="zh-CN" sz="1600" b="1" dirty="0"/>
              <a:t>X </a:t>
            </a:r>
            <a:r>
              <a:rPr lang="en-US" altLang="zh-CN" sz="1600" b="1" dirty="0">
                <a:solidFill>
                  <a:srgbClr val="FF0000"/>
                </a:solidFill>
              </a:rPr>
              <a:t>obj2 = obj1</a:t>
            </a:r>
            <a:r>
              <a:rPr lang="en-US" altLang="zh-CN" sz="1600" b="1" dirty="0"/>
              <a:t>;   </a:t>
            </a:r>
            <a:r>
              <a:rPr lang="en-US" altLang="zh-CN" sz="1600" b="1" dirty="0" smtClean="0"/>
              <a:t>      //</a:t>
            </a:r>
            <a:r>
              <a:rPr lang="zh-CN" altLang="en-US" sz="1600" b="1" dirty="0"/>
              <a:t>情况</a:t>
            </a:r>
            <a:r>
              <a:rPr lang="en-US" altLang="zh-CN" sz="1600" b="1" dirty="0"/>
              <a:t>1</a:t>
            </a:r>
            <a:r>
              <a:rPr lang="zh-CN" altLang="en-US" sz="1600" b="1" dirty="0"/>
              <a:t>：调用复制构造函数</a:t>
            </a:r>
          </a:p>
          <a:p>
            <a:pPr lvl="1" eaLnBrk="1" hangingPunct="1">
              <a:buFontTx/>
              <a:buNone/>
            </a:pPr>
            <a:r>
              <a:rPr lang="en-US" altLang="zh-CN" sz="1600" b="1" dirty="0"/>
              <a:t>X </a:t>
            </a:r>
            <a:r>
              <a:rPr lang="en-US" altLang="zh-CN" sz="1600" b="1" dirty="0">
                <a:solidFill>
                  <a:srgbClr val="FF0000"/>
                </a:solidFill>
              </a:rPr>
              <a:t>obj3(obj1)</a:t>
            </a:r>
            <a:r>
              <a:rPr lang="en-US" altLang="zh-CN" sz="1600" b="1" dirty="0"/>
              <a:t>;    </a:t>
            </a:r>
            <a:r>
              <a:rPr lang="en-US" altLang="zh-CN" sz="1600" b="1" dirty="0" smtClean="0"/>
              <a:t>       //</a:t>
            </a:r>
            <a:r>
              <a:rPr lang="zh-CN" altLang="en-US" sz="1600" b="1" dirty="0"/>
              <a:t>情况</a:t>
            </a:r>
            <a:r>
              <a:rPr lang="en-US" altLang="zh-CN" sz="1600" b="1" dirty="0"/>
              <a:t>2</a:t>
            </a:r>
            <a:r>
              <a:rPr lang="zh-CN" altLang="en-US" sz="1600" b="1" dirty="0"/>
              <a:t>：调用复制构造函数</a:t>
            </a:r>
          </a:p>
          <a:p>
            <a:pPr lvl="1" eaLnBrk="1" hangingPunct="1">
              <a:buFontTx/>
              <a:buNone/>
            </a:pPr>
            <a:r>
              <a:rPr lang="en-US" altLang="zh-CN" sz="1600" b="1" dirty="0"/>
              <a:t>f(X </a:t>
            </a:r>
            <a:r>
              <a:rPr lang="en-US" altLang="zh-CN" sz="1600" b="1" dirty="0">
                <a:solidFill>
                  <a:srgbClr val="FF0000"/>
                </a:solidFill>
              </a:rPr>
              <a:t>o</a:t>
            </a:r>
            <a:r>
              <a:rPr lang="en-US" altLang="zh-CN" sz="1600" b="1" dirty="0"/>
              <a:t>);  	</a:t>
            </a:r>
            <a:r>
              <a:rPr lang="zh-CN" altLang="en-US" sz="1600" b="1" dirty="0"/>
              <a:t>　　</a:t>
            </a:r>
            <a:r>
              <a:rPr lang="zh-CN" altLang="en-US" sz="1600" b="1" dirty="0" smtClean="0"/>
              <a:t> </a:t>
            </a:r>
            <a:r>
              <a:rPr lang="en-US" altLang="zh-CN" sz="1600" b="1" dirty="0" smtClean="0"/>
              <a:t>//</a:t>
            </a:r>
            <a:r>
              <a:rPr lang="zh-CN" altLang="en-US" sz="1600" b="1" dirty="0" smtClean="0"/>
              <a:t>情况</a:t>
            </a:r>
            <a:r>
              <a:rPr lang="en-US" altLang="zh-CN" sz="1600" b="1" dirty="0" smtClean="0"/>
              <a:t>3</a:t>
            </a:r>
            <a:r>
              <a:rPr lang="zh-CN" altLang="en-US" sz="1600" b="1" dirty="0" smtClean="0"/>
              <a:t>：对象</a:t>
            </a:r>
            <a:r>
              <a:rPr lang="zh-CN" altLang="en-US" sz="1600" b="1" dirty="0"/>
              <a:t>作函数参数，调用拷贝构造函数</a:t>
            </a:r>
            <a:endParaRPr lang="en-US" altLang="zh-CN" sz="1600" b="1" dirty="0"/>
          </a:p>
          <a:p>
            <a:pPr lvl="1" eaLnBrk="1" hangingPunct="1">
              <a:buFontTx/>
              <a:buNone/>
            </a:pPr>
            <a:r>
              <a:rPr lang="en-US" altLang="zh-CN" sz="1600" b="1" dirty="0"/>
              <a:t>X f(…) {…</a:t>
            </a:r>
            <a:r>
              <a:rPr lang="en-US" altLang="zh-CN" sz="1600" b="1" dirty="0">
                <a:solidFill>
                  <a:srgbClr val="FF0000"/>
                </a:solidFill>
              </a:rPr>
              <a:t>return t</a:t>
            </a:r>
            <a:r>
              <a:rPr lang="en-US" altLang="zh-CN" sz="1600" b="1" dirty="0" smtClean="0"/>
              <a:t>;} //</a:t>
            </a:r>
            <a:r>
              <a:rPr lang="zh-CN" altLang="en-US" sz="1600" b="1" dirty="0" smtClean="0"/>
              <a:t>情况</a:t>
            </a:r>
            <a:r>
              <a:rPr lang="en-US" altLang="zh-CN" sz="1600" b="1" dirty="0" smtClean="0"/>
              <a:t>4</a:t>
            </a:r>
            <a:r>
              <a:rPr lang="zh-CN" altLang="en-US" sz="1600" b="1" dirty="0" smtClean="0"/>
              <a:t>：调用</a:t>
            </a:r>
            <a:r>
              <a:rPr lang="zh-CN" altLang="en-US" sz="1600" b="1" dirty="0"/>
              <a:t>拷贝构造函数</a:t>
            </a:r>
            <a:endParaRPr lang="en-US" altLang="zh-CN" sz="1600" b="1" dirty="0"/>
          </a:p>
          <a:p>
            <a:pPr marL="400050" lvl="1" indent="0">
              <a:buNone/>
            </a:pPr>
            <a:r>
              <a:rPr lang="en-US" altLang="zh-CN" sz="1600" b="1" dirty="0"/>
              <a:t>X a[4]={obj1,obj2}   </a:t>
            </a:r>
            <a:r>
              <a:rPr lang="en-US" altLang="zh-CN" sz="1600" b="1" dirty="0" smtClean="0"/>
              <a:t>//</a:t>
            </a:r>
            <a:r>
              <a:rPr lang="zh-CN" altLang="zh-CN" sz="1600" b="1" dirty="0" smtClean="0"/>
              <a:t>情况</a:t>
            </a:r>
            <a:r>
              <a:rPr lang="en-US" altLang="zh-CN" sz="1600" b="1" dirty="0" smtClean="0"/>
              <a:t>5</a:t>
            </a:r>
            <a:r>
              <a:rPr lang="zh-CN" altLang="en-US" sz="1600" b="1" dirty="0" smtClean="0"/>
              <a:t>： </a:t>
            </a:r>
            <a:r>
              <a:rPr lang="en-US" altLang="zh-CN" sz="1600" b="1" dirty="0" smtClean="0">
                <a:solidFill>
                  <a:srgbClr val="FF0000"/>
                </a:solidFill>
              </a:rPr>
              <a:t>a[0</a:t>
            </a:r>
            <a:r>
              <a:rPr lang="en-US" altLang="zh-CN" sz="1600" b="1" dirty="0">
                <a:solidFill>
                  <a:srgbClr val="FF0000"/>
                </a:solidFill>
              </a:rPr>
              <a:t>],a[1]</a:t>
            </a:r>
            <a:r>
              <a:rPr lang="zh-CN" altLang="zh-CN" sz="1600" b="1" dirty="0">
                <a:solidFill>
                  <a:srgbClr val="FF0000"/>
                </a:solidFill>
              </a:rPr>
              <a:t>调用拷贝构造</a:t>
            </a:r>
            <a:r>
              <a:rPr lang="zh-CN" altLang="zh-CN" sz="1600" b="1" dirty="0" smtClean="0">
                <a:solidFill>
                  <a:srgbClr val="FF0000"/>
                </a:solidFill>
              </a:rPr>
              <a:t>函数</a:t>
            </a:r>
            <a:r>
              <a:rPr lang="zh-CN" altLang="en-US" sz="1600" b="1" dirty="0"/>
              <a:t>，</a:t>
            </a:r>
            <a:r>
              <a:rPr lang="en-US" altLang="zh-CN" sz="1600" b="1" dirty="0" smtClean="0"/>
              <a:t>a[2</a:t>
            </a:r>
            <a:r>
              <a:rPr lang="en-US" altLang="zh-CN" sz="1600" b="1" dirty="0"/>
              <a:t>],a[3]</a:t>
            </a:r>
            <a:r>
              <a:rPr lang="zh-CN" altLang="zh-CN" sz="1600" b="1" dirty="0"/>
              <a:t>调用默认构造函数</a:t>
            </a:r>
          </a:p>
          <a:p>
            <a:pPr lvl="1" eaLnBrk="1" hangingPunct="1"/>
            <a:endParaRPr lang="zh-CN" altLang="en-US" sz="2400" b="1" dirty="0"/>
          </a:p>
          <a:p>
            <a:pPr lvl="1" eaLnBrk="1" hangingPunct="1">
              <a:buFontTx/>
              <a:buNone/>
            </a:pPr>
            <a:endParaRPr lang="en-US" altLang="zh-CN" sz="2000" b="1" dirty="0"/>
          </a:p>
        </p:txBody>
      </p:sp>
    </p:spTree>
    <p:extLst>
      <p:ext uri="{BB962C8B-B14F-4D97-AF65-F5344CB8AC3E}">
        <p14:creationId xmlns:p14="http://schemas.microsoft.com/office/powerpoint/2010/main" val="362072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anim calcmode="lin" valueType="num">
                                      <p:cBhvr additive="base">
                                        <p:cTn id="7" dur="500" fill="hold"/>
                                        <p:tgtEl>
                                          <p:spTgt spid="563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6323">
                                            <p:txEl>
                                              <p:pRg st="2" end="2"/>
                                            </p:txEl>
                                          </p:spTgt>
                                        </p:tgtEl>
                                        <p:attrNameLst>
                                          <p:attrName>style.visibility</p:attrName>
                                        </p:attrNameLst>
                                      </p:cBhvr>
                                      <p:to>
                                        <p:strVal val="visible"/>
                                      </p:to>
                                    </p:set>
                                    <p:anim calcmode="lin" valueType="num">
                                      <p:cBhvr additive="base">
                                        <p:cTn id="13" dur="500" fill="hold"/>
                                        <p:tgtEl>
                                          <p:spTgt spid="563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632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6323">
                                            <p:txEl>
                                              <p:pRg st="3" end="3"/>
                                            </p:txEl>
                                          </p:spTgt>
                                        </p:tgtEl>
                                        <p:attrNameLst>
                                          <p:attrName>style.visibility</p:attrName>
                                        </p:attrNameLst>
                                      </p:cBhvr>
                                      <p:to>
                                        <p:strVal val="visible"/>
                                      </p:to>
                                    </p:set>
                                    <p:anim calcmode="lin" valueType="num">
                                      <p:cBhvr additive="base">
                                        <p:cTn id="17" dur="500" fill="hold"/>
                                        <p:tgtEl>
                                          <p:spTgt spid="5632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632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6323">
                                            <p:txEl>
                                              <p:pRg st="4" end="4"/>
                                            </p:txEl>
                                          </p:spTgt>
                                        </p:tgtEl>
                                        <p:attrNameLst>
                                          <p:attrName>style.visibility</p:attrName>
                                        </p:attrNameLst>
                                      </p:cBhvr>
                                      <p:to>
                                        <p:strVal val="visible"/>
                                      </p:to>
                                    </p:set>
                                    <p:anim calcmode="lin" valueType="num">
                                      <p:cBhvr additive="base">
                                        <p:cTn id="21" dur="500" fill="hold"/>
                                        <p:tgtEl>
                                          <p:spTgt spid="5632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63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6323">
                                            <p:txEl>
                                              <p:pRg st="5" end="5"/>
                                            </p:txEl>
                                          </p:spTgt>
                                        </p:tgtEl>
                                        <p:attrNameLst>
                                          <p:attrName>style.visibility</p:attrName>
                                        </p:attrNameLst>
                                      </p:cBhvr>
                                      <p:to>
                                        <p:strVal val="visible"/>
                                      </p:to>
                                    </p:set>
                                    <p:anim calcmode="lin" valueType="num">
                                      <p:cBhvr additive="base">
                                        <p:cTn id="27" dur="500" fill="hold"/>
                                        <p:tgtEl>
                                          <p:spTgt spid="5632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63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6323">
                                            <p:txEl>
                                              <p:pRg st="6" end="6"/>
                                            </p:txEl>
                                          </p:spTgt>
                                        </p:tgtEl>
                                        <p:attrNameLst>
                                          <p:attrName>style.visibility</p:attrName>
                                        </p:attrNameLst>
                                      </p:cBhvr>
                                      <p:to>
                                        <p:strVal val="visible"/>
                                      </p:to>
                                    </p:set>
                                    <p:anim calcmode="lin" valueType="num">
                                      <p:cBhvr additive="base">
                                        <p:cTn id="33" dur="500" fill="hold"/>
                                        <p:tgtEl>
                                          <p:spTgt spid="5632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63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6323">
                                            <p:txEl>
                                              <p:pRg st="7" end="7"/>
                                            </p:txEl>
                                          </p:spTgt>
                                        </p:tgtEl>
                                        <p:attrNameLst>
                                          <p:attrName>style.visibility</p:attrName>
                                        </p:attrNameLst>
                                      </p:cBhvr>
                                      <p:to>
                                        <p:strVal val="visible"/>
                                      </p:to>
                                    </p:set>
                                    <p:anim calcmode="lin" valueType="num">
                                      <p:cBhvr additive="base">
                                        <p:cTn id="39" dur="500" fill="hold"/>
                                        <p:tgtEl>
                                          <p:spTgt spid="5632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632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6323">
                                            <p:txEl>
                                              <p:pRg st="8" end="8"/>
                                            </p:txEl>
                                          </p:spTgt>
                                        </p:tgtEl>
                                        <p:attrNameLst>
                                          <p:attrName>style.visibility</p:attrName>
                                        </p:attrNameLst>
                                      </p:cBhvr>
                                      <p:to>
                                        <p:strVal val="visible"/>
                                      </p:to>
                                    </p:set>
                                    <p:anim calcmode="lin" valueType="num">
                                      <p:cBhvr additive="base">
                                        <p:cTn id="45" dur="500" fill="hold"/>
                                        <p:tgtEl>
                                          <p:spTgt spid="5632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632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6323">
                                            <p:txEl>
                                              <p:pRg st="9" end="9"/>
                                            </p:txEl>
                                          </p:spTgt>
                                        </p:tgtEl>
                                        <p:attrNameLst>
                                          <p:attrName>style.visibility</p:attrName>
                                        </p:attrNameLst>
                                      </p:cBhvr>
                                      <p:to>
                                        <p:strVal val="visible"/>
                                      </p:to>
                                    </p:set>
                                    <p:anim calcmode="lin" valueType="num">
                                      <p:cBhvr additive="base">
                                        <p:cTn id="51" dur="500" fill="hold"/>
                                        <p:tgtEl>
                                          <p:spTgt spid="5632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632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56323">
                                            <p:txEl>
                                              <p:pRg st="10" end="10"/>
                                            </p:txEl>
                                          </p:spTgt>
                                        </p:tgtEl>
                                        <p:attrNameLst>
                                          <p:attrName>style.visibility</p:attrName>
                                        </p:attrNameLst>
                                      </p:cBhvr>
                                      <p:to>
                                        <p:strVal val="visible"/>
                                      </p:to>
                                    </p:set>
                                    <p:anim calcmode="lin" valueType="num">
                                      <p:cBhvr additive="base">
                                        <p:cTn id="57" dur="500" fill="hold"/>
                                        <p:tgtEl>
                                          <p:spTgt spid="56323">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632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56323">
                                            <p:txEl>
                                              <p:pRg st="11" end="11"/>
                                            </p:txEl>
                                          </p:spTgt>
                                        </p:tgtEl>
                                        <p:attrNameLst>
                                          <p:attrName>style.visibility</p:attrName>
                                        </p:attrNameLst>
                                      </p:cBhvr>
                                      <p:to>
                                        <p:strVal val="visible"/>
                                      </p:to>
                                    </p:set>
                                    <p:anim calcmode="lin" valueType="num">
                                      <p:cBhvr additive="base">
                                        <p:cTn id="63" dur="500" fill="hold"/>
                                        <p:tgtEl>
                                          <p:spTgt spid="56323">
                                            <p:txEl>
                                              <p:pRg st="11" end="1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5632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56323">
                                            <p:txEl>
                                              <p:pRg st="12" end="12"/>
                                            </p:txEl>
                                          </p:spTgt>
                                        </p:tgtEl>
                                        <p:attrNameLst>
                                          <p:attrName>style.visibility</p:attrName>
                                        </p:attrNameLst>
                                      </p:cBhvr>
                                      <p:to>
                                        <p:strVal val="visible"/>
                                      </p:to>
                                    </p:set>
                                    <p:anim calcmode="lin" valueType="num">
                                      <p:cBhvr additive="base">
                                        <p:cTn id="69" dur="500" fill="hold"/>
                                        <p:tgtEl>
                                          <p:spTgt spid="56323">
                                            <p:txEl>
                                              <p:pRg st="12" end="12"/>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5632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56323">
                                            <p:txEl>
                                              <p:pRg st="13" end="13"/>
                                            </p:txEl>
                                          </p:spTgt>
                                        </p:tgtEl>
                                        <p:attrNameLst>
                                          <p:attrName>style.visibility</p:attrName>
                                        </p:attrNameLst>
                                      </p:cBhvr>
                                      <p:to>
                                        <p:strVal val="visible"/>
                                      </p:to>
                                    </p:set>
                                    <p:anim calcmode="lin" valueType="num">
                                      <p:cBhvr additive="base">
                                        <p:cTn id="75" dur="500" fill="hold"/>
                                        <p:tgtEl>
                                          <p:spTgt spid="56323">
                                            <p:txEl>
                                              <p:pRg st="13" end="13"/>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5632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56323">
                                            <p:txEl>
                                              <p:pRg st="14" end="14"/>
                                            </p:txEl>
                                          </p:spTgt>
                                        </p:tgtEl>
                                        <p:attrNameLst>
                                          <p:attrName>style.visibility</p:attrName>
                                        </p:attrNameLst>
                                      </p:cBhvr>
                                      <p:to>
                                        <p:strVal val="visible"/>
                                      </p:to>
                                    </p:set>
                                    <p:anim calcmode="lin" valueType="num">
                                      <p:cBhvr additive="base">
                                        <p:cTn id="81" dur="500" fill="hold"/>
                                        <p:tgtEl>
                                          <p:spTgt spid="56323">
                                            <p:txEl>
                                              <p:pRg st="14" end="14"/>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5632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56323">
                                            <p:txEl>
                                              <p:pRg st="15" end="15"/>
                                            </p:txEl>
                                          </p:spTgt>
                                        </p:tgtEl>
                                        <p:attrNameLst>
                                          <p:attrName>style.visibility</p:attrName>
                                        </p:attrNameLst>
                                      </p:cBhvr>
                                      <p:to>
                                        <p:strVal val="visible"/>
                                      </p:to>
                                    </p:set>
                                    <p:anim calcmode="lin" valueType="num">
                                      <p:cBhvr additive="base">
                                        <p:cTn id="87" dur="500" fill="hold"/>
                                        <p:tgtEl>
                                          <p:spTgt spid="56323">
                                            <p:txEl>
                                              <p:pRg st="15" end="15"/>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5632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body" idx="1"/>
          </p:nvPr>
        </p:nvSpPr>
        <p:spPr>
          <a:xfrm>
            <a:off x="457200" y="1196752"/>
            <a:ext cx="8229600" cy="4611687"/>
          </a:xfrm>
        </p:spPr>
        <p:txBody>
          <a:bodyPr/>
          <a:lstStyle/>
          <a:p>
            <a:pPr eaLnBrk="1" hangingPunct="1">
              <a:buFontTx/>
              <a:buNone/>
            </a:pPr>
            <a:r>
              <a:rPr lang="en-US" altLang="zh-CN" sz="2800" b="1" dirty="0" smtClean="0">
                <a:solidFill>
                  <a:srgbClr val="0000CC"/>
                </a:solidFill>
              </a:rPr>
              <a:t>3. </a:t>
            </a:r>
            <a:r>
              <a:rPr lang="zh-CN" altLang="en-US" sz="2800" b="1" dirty="0" smtClean="0">
                <a:solidFill>
                  <a:srgbClr val="0000CC"/>
                </a:solidFill>
              </a:rPr>
              <a:t>默认</a:t>
            </a:r>
            <a:r>
              <a:rPr lang="zh-CN" altLang="en-US" sz="2800" b="1" dirty="0">
                <a:solidFill>
                  <a:srgbClr val="0000CC"/>
                </a:solidFill>
              </a:rPr>
              <a:t>拷贝构造函数及指针悬挂问题</a:t>
            </a:r>
          </a:p>
          <a:p>
            <a:pPr lvl="1" eaLnBrk="1" hangingPunct="1"/>
            <a:r>
              <a:rPr lang="zh-CN" altLang="en-US" sz="2400" b="1" dirty="0"/>
              <a:t>如果没有定义类的拷贝构造函数，在需要的时候， </a:t>
            </a:r>
            <a:r>
              <a:rPr lang="en-US" altLang="zh-CN" sz="2400" b="1" dirty="0"/>
              <a:t>C++</a:t>
            </a:r>
            <a:r>
              <a:rPr lang="zh-CN" altLang="en-US" sz="2400" b="1" dirty="0"/>
              <a:t>将为类自动合成一个具有最小功能的默认拷贝构造函数，类似于下面的形式：</a:t>
            </a:r>
          </a:p>
          <a:p>
            <a:pPr algn="ctr" eaLnBrk="1" hangingPunct="1">
              <a:buFontTx/>
              <a:buNone/>
            </a:pPr>
            <a:r>
              <a:rPr lang="en-US" altLang="zh-CN" sz="2200" b="1" dirty="0">
                <a:solidFill>
                  <a:schemeClr val="accent2"/>
                </a:solidFill>
              </a:rPr>
              <a:t>X::X(const X&amp;，……){ }</a:t>
            </a:r>
            <a:r>
              <a:rPr lang="en-US" altLang="zh-CN" sz="2200" dirty="0">
                <a:solidFill>
                  <a:schemeClr val="accent2"/>
                </a:solidFill>
              </a:rPr>
              <a:t> </a:t>
            </a:r>
          </a:p>
          <a:p>
            <a:pPr lvl="1" eaLnBrk="1" hangingPunct="1"/>
            <a:r>
              <a:rPr lang="zh-CN" altLang="zh-CN" sz="2400" b="1" dirty="0"/>
              <a:t>如果有多个参数，要求</a:t>
            </a:r>
            <a:r>
              <a:rPr lang="zh-CN" altLang="zh-CN" sz="2400" b="1" dirty="0">
                <a:solidFill>
                  <a:srgbClr val="FF0000"/>
                </a:solidFill>
              </a:rPr>
              <a:t>第一个参数必须是自身类类型</a:t>
            </a:r>
            <a:r>
              <a:rPr lang="zh-CN" altLang="zh-CN" sz="2400" b="1" dirty="0"/>
              <a:t>的引用，其余参数必须有默认值</a:t>
            </a:r>
            <a:r>
              <a:rPr lang="zh-CN" altLang="en-US" sz="2400" b="1" dirty="0"/>
              <a:t>。</a:t>
            </a:r>
            <a:endParaRPr lang="en-US" altLang="zh-CN" sz="2400" b="1" dirty="0"/>
          </a:p>
          <a:p>
            <a:pPr lvl="1" eaLnBrk="1" hangingPunct="1"/>
            <a:r>
              <a:rPr lang="zh-CN" altLang="en-US" sz="2400" b="1" dirty="0"/>
              <a:t>默认拷贝构造函数以成员</a:t>
            </a:r>
            <a:r>
              <a:rPr lang="zh-CN" altLang="en-US" sz="2400" b="1" dirty="0">
                <a:solidFill>
                  <a:srgbClr val="FF0000"/>
                </a:solidFill>
              </a:rPr>
              <a:t>按位</a:t>
            </a:r>
            <a:r>
              <a:rPr lang="zh-CN" altLang="en-US" sz="2400" b="1" dirty="0" smtClean="0">
                <a:solidFill>
                  <a:srgbClr val="FF0000"/>
                </a:solidFill>
              </a:rPr>
              <a:t>复制</a:t>
            </a:r>
            <a:r>
              <a:rPr lang="zh-CN" altLang="en-US" sz="2400" b="1" dirty="0" smtClean="0"/>
              <a:t>的</a:t>
            </a:r>
            <a:r>
              <a:rPr lang="zh-CN" altLang="en-US" sz="2400" b="1" dirty="0"/>
              <a:t>方式实现成员的拷贝。当一个类有指针类型的数据成员时，合成构造函数常会产生</a:t>
            </a:r>
            <a:r>
              <a:rPr lang="zh-CN" altLang="en-US" sz="2400" b="1" dirty="0">
                <a:solidFill>
                  <a:srgbClr val="FF0000"/>
                </a:solidFill>
              </a:rPr>
              <a:t>指针悬挂</a:t>
            </a:r>
            <a:r>
              <a:rPr lang="zh-CN" altLang="en-US" sz="2400" b="1" dirty="0"/>
              <a:t>问题</a:t>
            </a:r>
            <a:r>
              <a:rPr lang="zh-CN" altLang="en-US" sz="2400" dirty="0"/>
              <a:t> 。</a:t>
            </a:r>
          </a:p>
        </p:txBody>
      </p:sp>
      <p:sp>
        <p:nvSpPr>
          <p:cNvPr id="5"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dirty="0">
                <a:solidFill>
                  <a:srgbClr val="C00000"/>
                </a:solidFill>
              </a:rPr>
              <a:t>3.8.2 </a:t>
            </a:r>
            <a:r>
              <a:rPr lang="zh-CN" altLang="en-US" sz="3200" b="1" dirty="0">
                <a:solidFill>
                  <a:srgbClr val="C00000"/>
                </a:solidFill>
              </a:rPr>
              <a:t>拷贝构造函数</a:t>
            </a:r>
          </a:p>
        </p:txBody>
      </p:sp>
    </p:spTree>
    <p:extLst>
      <p:ext uri="{BB962C8B-B14F-4D97-AF65-F5344CB8AC3E}">
        <p14:creationId xmlns:p14="http://schemas.microsoft.com/office/powerpoint/2010/main" val="16067603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anim calcmode="lin" valueType="num">
                                      <p:cBhvr additive="base">
                                        <p:cTn id="7" dur="500" fill="hold"/>
                                        <p:tgtEl>
                                          <p:spTgt spid="563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6323">
                                            <p:txEl>
                                              <p:pRg st="2" end="2"/>
                                            </p:txEl>
                                          </p:spTgt>
                                        </p:tgtEl>
                                        <p:attrNameLst>
                                          <p:attrName>style.visibility</p:attrName>
                                        </p:attrNameLst>
                                      </p:cBhvr>
                                      <p:to>
                                        <p:strVal val="visible"/>
                                      </p:to>
                                    </p:set>
                                    <p:anim calcmode="lin" valueType="num">
                                      <p:cBhvr additive="base">
                                        <p:cTn id="13" dur="500" fill="hold"/>
                                        <p:tgtEl>
                                          <p:spTgt spid="563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63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6323">
                                            <p:txEl>
                                              <p:pRg st="3" end="3"/>
                                            </p:txEl>
                                          </p:spTgt>
                                        </p:tgtEl>
                                        <p:attrNameLst>
                                          <p:attrName>style.visibility</p:attrName>
                                        </p:attrNameLst>
                                      </p:cBhvr>
                                      <p:to>
                                        <p:strVal val="visible"/>
                                      </p:to>
                                    </p:set>
                                    <p:anim calcmode="lin" valueType="num">
                                      <p:cBhvr additive="base">
                                        <p:cTn id="19" dur="500" fill="hold"/>
                                        <p:tgtEl>
                                          <p:spTgt spid="563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63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1" presetClass="entr" presetSubtype="0" fill="hold" nodeType="clickEffect">
                                  <p:stCondLst>
                                    <p:cond delay="0"/>
                                  </p:stCondLst>
                                  <p:iterate type="lt">
                                    <p:tmPct val="5000"/>
                                  </p:iterate>
                                  <p:childTnLst>
                                    <p:set>
                                      <p:cBhvr>
                                        <p:cTn id="24" dur="1" fill="hold">
                                          <p:stCondLst>
                                            <p:cond delay="0"/>
                                          </p:stCondLst>
                                        </p:cTn>
                                        <p:tgtEl>
                                          <p:spTgt spid="56323">
                                            <p:txEl>
                                              <p:pRg st="4" end="4"/>
                                            </p:txEl>
                                          </p:spTgt>
                                        </p:tgtEl>
                                        <p:attrNameLst>
                                          <p:attrName>style.visibility</p:attrName>
                                        </p:attrNameLst>
                                      </p:cBhvr>
                                      <p:to>
                                        <p:strVal val="visible"/>
                                      </p:to>
                                    </p:set>
                                    <p:anim calcmode="lin" valueType="num">
                                      <p:cBhvr>
                                        <p:cTn id="25" dur="1000" fill="hold"/>
                                        <p:tgtEl>
                                          <p:spTgt spid="56323">
                                            <p:txEl>
                                              <p:pRg st="4" end="4"/>
                                            </p:txEl>
                                          </p:spTgt>
                                        </p:tgtEl>
                                        <p:attrNameLst>
                                          <p:attrName>ppt_w</p:attrName>
                                        </p:attrNameLst>
                                      </p:cBhvr>
                                      <p:tavLst>
                                        <p:tav tm="0">
                                          <p:val>
                                            <p:fltVal val="0"/>
                                          </p:val>
                                        </p:tav>
                                        <p:tav tm="100000">
                                          <p:val>
                                            <p:strVal val="#ppt_w"/>
                                          </p:val>
                                        </p:tav>
                                      </p:tavLst>
                                    </p:anim>
                                    <p:anim calcmode="lin" valueType="num">
                                      <p:cBhvr>
                                        <p:cTn id="26" dur="1000" fill="hold"/>
                                        <p:tgtEl>
                                          <p:spTgt spid="56323">
                                            <p:txEl>
                                              <p:pRg st="4" end="4"/>
                                            </p:txEl>
                                          </p:spTgt>
                                        </p:tgtEl>
                                        <p:attrNameLst>
                                          <p:attrName>ppt_h</p:attrName>
                                        </p:attrNameLst>
                                      </p:cBhvr>
                                      <p:tavLst>
                                        <p:tav tm="0">
                                          <p:val>
                                            <p:fltVal val="0"/>
                                          </p:val>
                                        </p:tav>
                                        <p:tav tm="100000">
                                          <p:val>
                                            <p:strVal val="#ppt_h"/>
                                          </p:val>
                                        </p:tav>
                                      </p:tavLst>
                                    </p:anim>
                                    <p:anim calcmode="lin" valueType="num">
                                      <p:cBhvr>
                                        <p:cTn id="27" dur="1000" fill="hold"/>
                                        <p:tgtEl>
                                          <p:spTgt spid="56323">
                                            <p:txEl>
                                              <p:pRg st="4" end="4"/>
                                            </p:txEl>
                                          </p:spTgt>
                                        </p:tgtEl>
                                        <p:attrNameLst>
                                          <p:attrName>style.rotation</p:attrName>
                                        </p:attrNameLst>
                                      </p:cBhvr>
                                      <p:tavLst>
                                        <p:tav tm="0">
                                          <p:val>
                                            <p:fltVal val="90"/>
                                          </p:val>
                                        </p:tav>
                                        <p:tav tm="100000">
                                          <p:val>
                                            <p:fltVal val="0"/>
                                          </p:val>
                                        </p:tav>
                                      </p:tavLst>
                                    </p:anim>
                                    <p:animEffect transition="in" filter="fade">
                                      <p:cBhvr>
                                        <p:cTn id="28" dur="1000"/>
                                        <p:tgtEl>
                                          <p:spTgt spid="563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body" idx="1"/>
          </p:nvPr>
        </p:nvSpPr>
        <p:spPr>
          <a:xfrm>
            <a:off x="179512" y="1052736"/>
            <a:ext cx="4464496" cy="5805264"/>
          </a:xfrm>
        </p:spPr>
        <p:txBody>
          <a:bodyPr/>
          <a:lstStyle/>
          <a:p>
            <a:pPr eaLnBrk="1" hangingPunct="1">
              <a:lnSpc>
                <a:spcPct val="80000"/>
              </a:lnSpc>
              <a:buFontTx/>
              <a:buNone/>
            </a:pPr>
            <a:r>
              <a:rPr lang="zh-CN" altLang="zh-CN" sz="2000" dirty="0">
                <a:solidFill>
                  <a:srgbClr val="0000CC"/>
                </a:solidFill>
              </a:rPr>
              <a:t>【例</a:t>
            </a:r>
            <a:r>
              <a:rPr lang="en-US" altLang="zh-CN" sz="2000" dirty="0">
                <a:solidFill>
                  <a:srgbClr val="0000CC"/>
                </a:solidFill>
              </a:rPr>
              <a:t>3-17</a:t>
            </a:r>
            <a:r>
              <a:rPr lang="zh-CN" altLang="zh-CN" sz="2000" dirty="0">
                <a:solidFill>
                  <a:srgbClr val="0000CC"/>
                </a:solidFill>
              </a:rPr>
              <a:t>】</a:t>
            </a:r>
            <a:r>
              <a:rPr lang="zh-CN" altLang="en-US" sz="2000" b="1" dirty="0">
                <a:solidFill>
                  <a:srgbClr val="0000CC"/>
                </a:solidFill>
              </a:rPr>
              <a:t>默认复制构造函数引起的指针悬挂问题。</a:t>
            </a:r>
          </a:p>
          <a:p>
            <a:pPr eaLnBrk="1" hangingPunct="1">
              <a:lnSpc>
                <a:spcPct val="80000"/>
              </a:lnSpc>
              <a:buFontTx/>
              <a:buNone/>
            </a:pPr>
            <a:r>
              <a:rPr lang="en-US" altLang="zh-CN" sz="1800" b="1" dirty="0" smtClean="0"/>
              <a:t>//Eg3-17.cpp</a:t>
            </a:r>
            <a:endParaRPr lang="en-US" altLang="zh-CN" sz="1800" b="1" dirty="0"/>
          </a:p>
          <a:p>
            <a:pPr eaLnBrk="1" hangingPunct="1">
              <a:lnSpc>
                <a:spcPct val="80000"/>
              </a:lnSpc>
              <a:buFontTx/>
              <a:buNone/>
            </a:pPr>
            <a:r>
              <a:rPr lang="en-US" altLang="zh-CN" sz="1800" b="1" dirty="0"/>
              <a:t>#include &lt;</a:t>
            </a:r>
            <a:r>
              <a:rPr lang="en-US" altLang="zh-CN" sz="1800" b="1" dirty="0" err="1"/>
              <a:t>iostream</a:t>
            </a:r>
            <a:r>
              <a:rPr lang="en-US" altLang="zh-CN" sz="1800" b="1" dirty="0"/>
              <a:t>&gt;</a:t>
            </a:r>
          </a:p>
          <a:p>
            <a:pPr eaLnBrk="1" hangingPunct="1">
              <a:lnSpc>
                <a:spcPct val="80000"/>
              </a:lnSpc>
              <a:buFontTx/>
              <a:buNone/>
            </a:pPr>
            <a:r>
              <a:rPr lang="en-US" altLang="zh-CN" sz="1800" b="1" dirty="0"/>
              <a:t>#include&lt;string&gt;</a:t>
            </a:r>
          </a:p>
          <a:p>
            <a:pPr eaLnBrk="1" hangingPunct="1">
              <a:lnSpc>
                <a:spcPct val="80000"/>
              </a:lnSpc>
              <a:buFontTx/>
              <a:buNone/>
            </a:pPr>
            <a:r>
              <a:rPr lang="en-US" altLang="zh-CN" sz="1800" b="1" dirty="0"/>
              <a:t>using namespace </a:t>
            </a:r>
            <a:r>
              <a:rPr lang="en-US" altLang="zh-CN" sz="1800" b="1" dirty="0" err="1"/>
              <a:t>std</a:t>
            </a:r>
            <a:r>
              <a:rPr lang="en-US" altLang="zh-CN" sz="1800" b="1" dirty="0"/>
              <a:t>;</a:t>
            </a:r>
          </a:p>
          <a:p>
            <a:pPr eaLnBrk="1" hangingPunct="1">
              <a:lnSpc>
                <a:spcPct val="80000"/>
              </a:lnSpc>
              <a:buFontTx/>
              <a:buNone/>
            </a:pPr>
            <a:r>
              <a:rPr lang="en-US" altLang="zh-CN" sz="1800" b="1" dirty="0"/>
              <a:t>class Person{</a:t>
            </a:r>
          </a:p>
          <a:p>
            <a:pPr eaLnBrk="1" hangingPunct="1">
              <a:lnSpc>
                <a:spcPct val="80000"/>
              </a:lnSpc>
              <a:buFontTx/>
              <a:buNone/>
            </a:pPr>
            <a:r>
              <a:rPr lang="en-US" altLang="zh-CN" sz="1800" b="1" dirty="0"/>
              <a:t>private:</a:t>
            </a:r>
          </a:p>
          <a:p>
            <a:pPr eaLnBrk="1" hangingPunct="1">
              <a:lnSpc>
                <a:spcPct val="80000"/>
              </a:lnSpc>
              <a:buFontTx/>
              <a:buNone/>
            </a:pPr>
            <a:r>
              <a:rPr lang="en-US" altLang="zh-CN" sz="1800" b="1" dirty="0"/>
              <a:t>    char *name;</a:t>
            </a:r>
          </a:p>
          <a:p>
            <a:pPr eaLnBrk="1" hangingPunct="1">
              <a:lnSpc>
                <a:spcPct val="80000"/>
              </a:lnSpc>
              <a:buFontTx/>
              <a:buNone/>
            </a:pPr>
            <a:r>
              <a:rPr lang="en-US" altLang="zh-CN" sz="1800" b="1" dirty="0"/>
              <a:t>    int age;</a:t>
            </a:r>
          </a:p>
          <a:p>
            <a:pPr eaLnBrk="1" hangingPunct="1">
              <a:lnSpc>
                <a:spcPct val="80000"/>
              </a:lnSpc>
              <a:buFontTx/>
              <a:buNone/>
            </a:pPr>
            <a:r>
              <a:rPr lang="en-US" altLang="zh-CN" sz="1800" b="1" dirty="0"/>
              <a:t>public:</a:t>
            </a:r>
          </a:p>
          <a:p>
            <a:pPr eaLnBrk="1" hangingPunct="1">
              <a:lnSpc>
                <a:spcPct val="80000"/>
              </a:lnSpc>
              <a:buFontTx/>
              <a:buNone/>
            </a:pPr>
            <a:r>
              <a:rPr lang="en-US" altLang="zh-CN" sz="1800" b="1" dirty="0"/>
              <a:t>    Person(char *</a:t>
            </a:r>
            <a:r>
              <a:rPr lang="en-US" altLang="zh-CN" sz="1800" b="1" dirty="0" err="1"/>
              <a:t>Name,int</a:t>
            </a:r>
            <a:r>
              <a:rPr lang="en-US" altLang="zh-CN" sz="1800" b="1" dirty="0"/>
              <a:t> Age);</a:t>
            </a:r>
          </a:p>
          <a:p>
            <a:pPr eaLnBrk="1" hangingPunct="1">
              <a:lnSpc>
                <a:spcPct val="80000"/>
              </a:lnSpc>
              <a:buFontTx/>
              <a:buNone/>
            </a:pPr>
            <a:r>
              <a:rPr lang="en-US" altLang="zh-CN" sz="1800" b="1" dirty="0"/>
              <a:t>    ~Person();</a:t>
            </a:r>
          </a:p>
          <a:p>
            <a:pPr eaLnBrk="1" hangingPunct="1">
              <a:lnSpc>
                <a:spcPct val="80000"/>
              </a:lnSpc>
              <a:buFontTx/>
              <a:buNone/>
            </a:pPr>
            <a:r>
              <a:rPr lang="en-US" altLang="zh-CN" sz="1800" b="1" dirty="0"/>
              <a:t>    void </a:t>
            </a:r>
            <a:r>
              <a:rPr lang="en-US" altLang="zh-CN" sz="1800" b="1" dirty="0" err="1"/>
              <a:t>setAge</a:t>
            </a:r>
            <a:r>
              <a:rPr lang="en-US" altLang="zh-CN" sz="1800" b="1" dirty="0"/>
              <a:t>(int x){ age=x; }</a:t>
            </a:r>
          </a:p>
          <a:p>
            <a:pPr eaLnBrk="1" hangingPunct="1">
              <a:lnSpc>
                <a:spcPct val="80000"/>
              </a:lnSpc>
              <a:buFontTx/>
              <a:buNone/>
            </a:pPr>
            <a:r>
              <a:rPr lang="en-US" altLang="zh-CN" sz="1800" b="1" dirty="0"/>
              <a:t>    void print();</a:t>
            </a:r>
          </a:p>
          <a:p>
            <a:pPr eaLnBrk="1" hangingPunct="1">
              <a:lnSpc>
                <a:spcPct val="80000"/>
              </a:lnSpc>
              <a:buFontTx/>
              <a:buNone/>
            </a:pPr>
            <a:r>
              <a:rPr lang="en-US" altLang="zh-CN" sz="1800" b="1" dirty="0" smtClean="0"/>
              <a:t>};</a:t>
            </a:r>
          </a:p>
          <a:p>
            <a:pPr eaLnBrk="1" hangingPunct="1">
              <a:lnSpc>
                <a:spcPct val="80000"/>
              </a:lnSpc>
              <a:buFontTx/>
              <a:buNone/>
            </a:pPr>
            <a:r>
              <a:rPr lang="en-US" altLang="zh-CN" sz="1800" b="1" dirty="0"/>
              <a:t>Person::Person(char *</a:t>
            </a:r>
            <a:r>
              <a:rPr lang="en-US" altLang="zh-CN" sz="1800" b="1" dirty="0" err="1"/>
              <a:t>Name,int</a:t>
            </a:r>
            <a:r>
              <a:rPr lang="en-US" altLang="zh-CN" sz="1800" b="1" dirty="0"/>
              <a:t> Age){</a:t>
            </a:r>
          </a:p>
          <a:p>
            <a:pPr eaLnBrk="1" hangingPunct="1">
              <a:lnSpc>
                <a:spcPct val="80000"/>
              </a:lnSpc>
              <a:buFontTx/>
              <a:buNone/>
            </a:pPr>
            <a:r>
              <a:rPr lang="en-US" altLang="zh-CN" sz="1800" b="1" dirty="0"/>
              <a:t>    name=new char[</a:t>
            </a:r>
            <a:r>
              <a:rPr lang="en-US" altLang="zh-CN" sz="1800" b="1" dirty="0" err="1"/>
              <a:t>strlen</a:t>
            </a:r>
            <a:r>
              <a:rPr lang="en-US" altLang="zh-CN" sz="1800" b="1" dirty="0"/>
              <a:t>(Name)+1];</a:t>
            </a:r>
          </a:p>
          <a:p>
            <a:pPr eaLnBrk="1" hangingPunct="1">
              <a:lnSpc>
                <a:spcPct val="80000"/>
              </a:lnSpc>
              <a:buFontTx/>
              <a:buNone/>
            </a:pPr>
            <a:r>
              <a:rPr lang="en-US" altLang="zh-CN" sz="1800" b="1" dirty="0"/>
              <a:t>    </a:t>
            </a:r>
            <a:r>
              <a:rPr lang="en-US" altLang="zh-CN" sz="1800" b="1" dirty="0" err="1"/>
              <a:t>strcpy</a:t>
            </a:r>
            <a:r>
              <a:rPr lang="en-US" altLang="zh-CN" sz="1800" b="1" dirty="0"/>
              <a:t>(</a:t>
            </a:r>
            <a:r>
              <a:rPr lang="en-US" altLang="zh-CN" sz="1800" b="1" dirty="0" err="1"/>
              <a:t>name,Name</a:t>
            </a:r>
            <a:r>
              <a:rPr lang="en-US" altLang="zh-CN" sz="1800" b="1" dirty="0" smtClean="0"/>
              <a:t>); age=Age</a:t>
            </a:r>
            <a:r>
              <a:rPr lang="en-US" altLang="zh-CN" sz="1800" b="1" dirty="0"/>
              <a:t>;</a:t>
            </a:r>
          </a:p>
          <a:p>
            <a:pPr eaLnBrk="1" hangingPunct="1">
              <a:lnSpc>
                <a:spcPct val="80000"/>
              </a:lnSpc>
              <a:buFontTx/>
              <a:buNone/>
            </a:pPr>
            <a:r>
              <a:rPr lang="en-US" altLang="zh-CN" sz="1800" b="1" dirty="0"/>
              <a:t>    </a:t>
            </a:r>
            <a:r>
              <a:rPr lang="en-US" altLang="zh-CN" sz="1800" b="1" dirty="0" err="1"/>
              <a:t>cout</a:t>
            </a:r>
            <a:r>
              <a:rPr lang="en-US" altLang="zh-CN" sz="1800" b="1" dirty="0"/>
              <a:t>&lt;&lt;"constructor ...."&lt;&lt;</a:t>
            </a:r>
            <a:r>
              <a:rPr lang="en-US" altLang="zh-CN" sz="1800" b="1" dirty="0" err="1"/>
              <a:t>endl</a:t>
            </a:r>
            <a:r>
              <a:rPr lang="en-US" altLang="zh-CN" sz="1800" b="1" dirty="0"/>
              <a:t>;</a:t>
            </a:r>
          </a:p>
          <a:p>
            <a:pPr eaLnBrk="1" hangingPunct="1">
              <a:lnSpc>
                <a:spcPct val="80000"/>
              </a:lnSpc>
              <a:buFontTx/>
              <a:buNone/>
            </a:pPr>
            <a:r>
              <a:rPr lang="en-US" altLang="zh-CN" sz="1800" b="1" dirty="0"/>
              <a:t>}</a:t>
            </a:r>
          </a:p>
          <a:p>
            <a:pPr eaLnBrk="1" hangingPunct="1">
              <a:lnSpc>
                <a:spcPct val="80000"/>
              </a:lnSpc>
              <a:buFontTx/>
              <a:buNone/>
            </a:pPr>
            <a:endParaRPr lang="en-US" altLang="zh-CN" sz="1800" b="1" dirty="0"/>
          </a:p>
        </p:txBody>
      </p:sp>
      <p:sp>
        <p:nvSpPr>
          <p:cNvPr id="5" name="Rectangle 2"/>
          <p:cNvSpPr>
            <a:spLocks noGrp="1" noChangeArrowheads="1"/>
          </p:cNvSpPr>
          <p:nvPr>
            <p:ph type="title"/>
          </p:nvPr>
        </p:nvSpPr>
        <p:spPr>
          <a:xfrm>
            <a:off x="439699" y="48762"/>
            <a:ext cx="8229600" cy="81119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dirty="0">
                <a:solidFill>
                  <a:srgbClr val="C00000"/>
                </a:solidFill>
              </a:rPr>
              <a:t>3.8.2 </a:t>
            </a:r>
            <a:r>
              <a:rPr lang="zh-CN" altLang="en-US" sz="3200" b="1" dirty="0">
                <a:solidFill>
                  <a:srgbClr val="C00000"/>
                </a:solidFill>
              </a:rPr>
              <a:t>拷贝构造函数</a:t>
            </a:r>
          </a:p>
        </p:txBody>
      </p:sp>
      <p:sp>
        <p:nvSpPr>
          <p:cNvPr id="6" name="Rectangle 2"/>
          <p:cNvSpPr txBox="1">
            <a:spLocks noChangeArrowheads="1"/>
          </p:cNvSpPr>
          <p:nvPr/>
        </p:nvSpPr>
        <p:spPr bwMode="auto">
          <a:xfrm>
            <a:off x="4554499" y="1734275"/>
            <a:ext cx="4474840" cy="444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80000"/>
              </a:lnSpc>
              <a:buFontTx/>
              <a:buNone/>
            </a:pPr>
            <a:r>
              <a:rPr lang="en-US" altLang="zh-CN" sz="1800" b="1" kern="0" dirty="0" smtClean="0"/>
              <a:t>Person::~Person(){</a:t>
            </a:r>
          </a:p>
          <a:p>
            <a:pPr eaLnBrk="1" hangingPunct="1">
              <a:lnSpc>
                <a:spcPct val="80000"/>
              </a:lnSpc>
              <a:buFontTx/>
              <a:buNone/>
            </a:pPr>
            <a:r>
              <a:rPr lang="en-US" altLang="zh-CN" sz="1800" b="1" kern="0" dirty="0" smtClean="0"/>
              <a:t>    </a:t>
            </a:r>
            <a:r>
              <a:rPr lang="en-US" altLang="zh-CN" sz="1800" b="1" kern="0" dirty="0" err="1" smtClean="0"/>
              <a:t>cout</a:t>
            </a:r>
            <a:r>
              <a:rPr lang="en-US" altLang="zh-CN" sz="1800" b="1" kern="0" dirty="0" smtClean="0"/>
              <a:t>&lt;&lt;"destructor..."&lt;&lt;age&lt;&lt;</a:t>
            </a:r>
            <a:r>
              <a:rPr lang="en-US" altLang="zh-CN" sz="1800" b="1" kern="0" dirty="0" err="1" smtClean="0"/>
              <a:t>endl</a:t>
            </a:r>
            <a:r>
              <a:rPr lang="en-US" altLang="zh-CN" sz="1800" b="1" kern="0" dirty="0" smtClean="0"/>
              <a:t>;</a:t>
            </a:r>
          </a:p>
          <a:p>
            <a:pPr eaLnBrk="1" hangingPunct="1">
              <a:lnSpc>
                <a:spcPct val="80000"/>
              </a:lnSpc>
              <a:buFontTx/>
              <a:buNone/>
            </a:pPr>
            <a:r>
              <a:rPr lang="en-US" altLang="zh-CN" sz="1800" b="1" kern="0" dirty="0" smtClean="0"/>
              <a:t>    delete name;</a:t>
            </a:r>
          </a:p>
          <a:p>
            <a:pPr eaLnBrk="1" hangingPunct="1">
              <a:lnSpc>
                <a:spcPct val="80000"/>
              </a:lnSpc>
              <a:buFontTx/>
              <a:buNone/>
            </a:pPr>
            <a:r>
              <a:rPr lang="en-US" altLang="zh-CN" sz="1800" b="1" kern="0" dirty="0" smtClean="0"/>
              <a:t>}</a:t>
            </a:r>
          </a:p>
          <a:p>
            <a:pPr eaLnBrk="1" hangingPunct="1">
              <a:lnSpc>
                <a:spcPct val="80000"/>
              </a:lnSpc>
              <a:buFontTx/>
              <a:buNone/>
            </a:pPr>
            <a:r>
              <a:rPr lang="en-US" altLang="zh-CN" sz="1800" b="1" kern="0" dirty="0" smtClean="0"/>
              <a:t>void Person::print(){</a:t>
            </a:r>
          </a:p>
          <a:p>
            <a:pPr eaLnBrk="1" hangingPunct="1">
              <a:lnSpc>
                <a:spcPct val="80000"/>
              </a:lnSpc>
              <a:buFontTx/>
              <a:buNone/>
            </a:pPr>
            <a:r>
              <a:rPr lang="en-US" altLang="zh-CN" sz="1800" b="1" kern="0" dirty="0" smtClean="0"/>
              <a:t>    </a:t>
            </a:r>
            <a:r>
              <a:rPr lang="en-US" altLang="zh-CN" sz="1800" b="1" kern="0" dirty="0" err="1" smtClean="0"/>
              <a:t>cout</a:t>
            </a:r>
            <a:r>
              <a:rPr lang="en-US" altLang="zh-CN" sz="1800" b="1" kern="0" dirty="0" smtClean="0"/>
              <a:t>&lt;&lt;name&lt;&lt; "\t The Address of name: "&lt;&lt;name&lt;&lt;</a:t>
            </a:r>
            <a:r>
              <a:rPr lang="en-US" altLang="zh-CN" sz="1800" b="1" kern="0" dirty="0" err="1" smtClean="0"/>
              <a:t>endl</a:t>
            </a:r>
            <a:r>
              <a:rPr lang="en-US" altLang="zh-CN" sz="1800" b="1" kern="0" dirty="0" smtClean="0"/>
              <a:t>;</a:t>
            </a:r>
          </a:p>
          <a:p>
            <a:pPr eaLnBrk="1" hangingPunct="1">
              <a:lnSpc>
                <a:spcPct val="80000"/>
              </a:lnSpc>
              <a:buFontTx/>
              <a:buNone/>
            </a:pPr>
            <a:r>
              <a:rPr lang="en-US" altLang="zh-CN" sz="1800" b="1" kern="0" dirty="0" smtClean="0"/>
              <a:t>}</a:t>
            </a:r>
          </a:p>
          <a:p>
            <a:pPr eaLnBrk="1" hangingPunct="1">
              <a:lnSpc>
                <a:spcPct val="80000"/>
              </a:lnSpc>
              <a:buFontTx/>
              <a:buNone/>
            </a:pPr>
            <a:r>
              <a:rPr lang="en-US" altLang="zh-CN" sz="1800" b="1" kern="0" dirty="0" smtClean="0"/>
              <a:t>void main(){</a:t>
            </a:r>
          </a:p>
          <a:p>
            <a:pPr eaLnBrk="1" hangingPunct="1">
              <a:lnSpc>
                <a:spcPct val="80000"/>
              </a:lnSpc>
              <a:buFontTx/>
              <a:buNone/>
            </a:pPr>
            <a:r>
              <a:rPr lang="en-US" altLang="zh-CN" sz="1800" b="1" kern="0" dirty="0" smtClean="0"/>
              <a:t>    Person p1("</a:t>
            </a:r>
            <a:r>
              <a:rPr lang="zh-CN" altLang="en-US" sz="1800" b="1" kern="0" dirty="0" smtClean="0"/>
              <a:t>张勇</a:t>
            </a:r>
            <a:r>
              <a:rPr lang="en-US" altLang="zh-CN" sz="1800" b="1" kern="0" dirty="0" smtClean="0"/>
              <a:t>",21);</a:t>
            </a:r>
          </a:p>
          <a:p>
            <a:pPr eaLnBrk="1" hangingPunct="1">
              <a:lnSpc>
                <a:spcPct val="80000"/>
              </a:lnSpc>
              <a:buFontTx/>
              <a:buNone/>
            </a:pPr>
            <a:r>
              <a:rPr lang="en-US" altLang="zh-CN" sz="1800" b="1" kern="0" dirty="0" smtClean="0"/>
              <a:t>    </a:t>
            </a:r>
            <a:r>
              <a:rPr lang="en-US" altLang="zh-CN" sz="1800" b="1" kern="0" dirty="0" smtClean="0">
                <a:solidFill>
                  <a:srgbClr val="FF3300"/>
                </a:solidFill>
              </a:rPr>
              <a:t>Person p2=p1;//</a:t>
            </a:r>
            <a:r>
              <a:rPr lang="zh-CN" altLang="en-US" sz="1800" b="1" kern="0" dirty="0" smtClean="0">
                <a:solidFill>
                  <a:srgbClr val="FF3300"/>
                </a:solidFill>
              </a:rPr>
              <a:t>调用默认拷贝构造函数</a:t>
            </a:r>
          </a:p>
          <a:p>
            <a:pPr eaLnBrk="1" hangingPunct="1">
              <a:lnSpc>
                <a:spcPct val="80000"/>
              </a:lnSpc>
              <a:buFontTx/>
              <a:buNone/>
            </a:pPr>
            <a:r>
              <a:rPr lang="zh-CN" altLang="en-US" sz="1800" b="1" kern="0" dirty="0" smtClean="0"/>
              <a:t>    </a:t>
            </a:r>
            <a:r>
              <a:rPr lang="en-US" altLang="zh-CN" sz="1800" b="1" kern="0" dirty="0" smtClean="0"/>
              <a:t>p1.setAge(1);</a:t>
            </a:r>
          </a:p>
          <a:p>
            <a:pPr eaLnBrk="1" hangingPunct="1">
              <a:lnSpc>
                <a:spcPct val="80000"/>
              </a:lnSpc>
              <a:buFontTx/>
              <a:buNone/>
            </a:pPr>
            <a:r>
              <a:rPr lang="en-US" altLang="zh-CN" sz="1800" b="1" kern="0" dirty="0" smtClean="0"/>
              <a:t>    p2.setAge(2);</a:t>
            </a:r>
          </a:p>
          <a:p>
            <a:pPr eaLnBrk="1" hangingPunct="1">
              <a:lnSpc>
                <a:spcPct val="80000"/>
              </a:lnSpc>
              <a:buFontTx/>
              <a:buNone/>
            </a:pPr>
            <a:r>
              <a:rPr lang="en-US" altLang="zh-CN" sz="1800" b="1" kern="0" dirty="0" smtClean="0"/>
              <a:t>    p1.print();</a:t>
            </a:r>
          </a:p>
          <a:p>
            <a:pPr eaLnBrk="1" hangingPunct="1">
              <a:lnSpc>
                <a:spcPct val="80000"/>
              </a:lnSpc>
              <a:buFontTx/>
              <a:buNone/>
            </a:pPr>
            <a:r>
              <a:rPr lang="en-US" altLang="zh-CN" sz="1800" b="1" kern="0" dirty="0" smtClean="0"/>
              <a:t>    p2.print();</a:t>
            </a:r>
          </a:p>
          <a:p>
            <a:pPr eaLnBrk="1" hangingPunct="1">
              <a:lnSpc>
                <a:spcPct val="80000"/>
              </a:lnSpc>
              <a:buFontTx/>
              <a:buNone/>
            </a:pPr>
            <a:r>
              <a:rPr lang="en-US" altLang="zh-CN" sz="1800" b="1" kern="0" dirty="0" smtClean="0"/>
              <a:t>}</a:t>
            </a:r>
            <a:endParaRPr lang="en-US" altLang="zh-CN" sz="1800" b="1" kern="0" dirty="0"/>
          </a:p>
        </p:txBody>
      </p:sp>
    </p:spTree>
    <p:extLst>
      <p:ext uri="{BB962C8B-B14F-4D97-AF65-F5344CB8AC3E}">
        <p14:creationId xmlns:p14="http://schemas.microsoft.com/office/powerpoint/2010/main" val="11311634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body" idx="1"/>
          </p:nvPr>
        </p:nvSpPr>
        <p:spPr>
          <a:xfrm>
            <a:off x="684213" y="1268414"/>
            <a:ext cx="7488187" cy="927100"/>
          </a:xfrm>
        </p:spPr>
        <p:txBody>
          <a:bodyPr/>
          <a:lstStyle/>
          <a:p>
            <a:pPr eaLnBrk="1" hangingPunct="1">
              <a:buFontTx/>
              <a:buNone/>
            </a:pPr>
            <a:r>
              <a:rPr lang="en-US" altLang="zh-CN" sz="2800" b="1" dirty="0"/>
              <a:t> </a:t>
            </a:r>
            <a:r>
              <a:rPr lang="en-US" altLang="zh-CN" sz="2400" b="1" dirty="0"/>
              <a:t>Person p2=p1 </a:t>
            </a:r>
            <a:r>
              <a:rPr lang="zh-CN" altLang="en-US" sz="2400" b="1" dirty="0"/>
              <a:t>调用默认复制构造函数，用</a:t>
            </a:r>
            <a:r>
              <a:rPr lang="en-US" altLang="zh-CN" sz="2400" b="1" dirty="0"/>
              <a:t>p1</a:t>
            </a:r>
            <a:r>
              <a:rPr lang="zh-CN" altLang="en-US" sz="2400" b="1" dirty="0"/>
              <a:t>构造</a:t>
            </a:r>
            <a:r>
              <a:rPr lang="en-US" altLang="zh-CN" sz="2400" b="1" dirty="0"/>
              <a:t>p2</a:t>
            </a:r>
            <a:r>
              <a:rPr lang="zh-CN" altLang="en-US" sz="2400" b="1" dirty="0"/>
              <a:t>对象。</a:t>
            </a:r>
          </a:p>
          <a:p>
            <a:pPr eaLnBrk="1" hangingPunct="1"/>
            <a:endParaRPr lang="en-US" altLang="zh-CN" sz="2800" dirty="0"/>
          </a:p>
        </p:txBody>
      </p:sp>
      <p:pic>
        <p:nvPicPr>
          <p:cNvPr id="59396" name="Picture 4" descr="B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3494" y="2195513"/>
            <a:ext cx="3887788" cy="123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Rectangle 5"/>
          <p:cNvSpPr>
            <a:spLocks noChangeArrowheads="1"/>
          </p:cNvSpPr>
          <p:nvPr/>
        </p:nvSpPr>
        <p:spPr bwMode="auto">
          <a:xfrm>
            <a:off x="684213" y="3717032"/>
            <a:ext cx="7772400" cy="95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b="1" dirty="0"/>
              <a:t> </a:t>
            </a:r>
            <a:r>
              <a:rPr lang="zh-CN" altLang="en-US" sz="2400" b="1" dirty="0"/>
              <a:t>当</a:t>
            </a:r>
            <a:r>
              <a:rPr lang="en-US" altLang="zh-CN" sz="2400" b="1" dirty="0"/>
              <a:t>p2</a:t>
            </a:r>
            <a:r>
              <a:rPr lang="zh-CN" altLang="en-US" sz="2400" b="1" dirty="0"/>
              <a:t>结束生命期被析构时，</a:t>
            </a:r>
            <a:r>
              <a:rPr lang="en-US" altLang="zh-CN" sz="2400" b="1" dirty="0"/>
              <a:t>p1</a:t>
            </a:r>
            <a:r>
              <a:rPr lang="zh-CN" altLang="en-US" sz="2400" b="1" dirty="0"/>
              <a:t>的</a:t>
            </a:r>
            <a:r>
              <a:rPr lang="en-US" altLang="zh-CN" sz="2400" b="1" dirty="0"/>
              <a:t>name</a:t>
            </a:r>
            <a:r>
              <a:rPr lang="zh-CN" altLang="en-US" sz="2400" b="1" dirty="0"/>
              <a:t>成员就指向了被</a:t>
            </a:r>
            <a:r>
              <a:rPr lang="en-US" altLang="zh-CN" sz="2400" b="1" dirty="0"/>
              <a:t>p2</a:t>
            </a:r>
            <a:r>
              <a:rPr lang="zh-CN" altLang="en-US" sz="2400" b="1" dirty="0"/>
              <a:t>的</a:t>
            </a:r>
            <a:r>
              <a:rPr lang="en-US" altLang="zh-CN" sz="2400" b="1" dirty="0"/>
              <a:t>delete</a:t>
            </a:r>
            <a:r>
              <a:rPr lang="zh-CN" altLang="en-US" sz="2400" b="1" dirty="0"/>
              <a:t>的存储区域，产生指针县挂</a:t>
            </a:r>
            <a:r>
              <a:rPr lang="zh-CN" altLang="en-US" sz="2400" b="1" dirty="0" smtClean="0"/>
              <a:t>问题。</a:t>
            </a:r>
            <a:endParaRPr lang="zh-CN" altLang="en-US" sz="2400" b="1" dirty="0"/>
          </a:p>
          <a:p>
            <a:pPr eaLnBrk="1" hangingPunct="1"/>
            <a:endParaRPr lang="en-US" altLang="zh-CN" sz="2800" dirty="0"/>
          </a:p>
        </p:txBody>
      </p:sp>
      <p:pic>
        <p:nvPicPr>
          <p:cNvPr id="59398" name="Picture 6" descr="B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3494" y="4950518"/>
            <a:ext cx="482600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dirty="0">
                <a:solidFill>
                  <a:srgbClr val="C00000"/>
                </a:solidFill>
              </a:rPr>
              <a:t>3.8.2 </a:t>
            </a:r>
            <a:r>
              <a:rPr lang="zh-CN" altLang="en-US" sz="3200" b="1" dirty="0">
                <a:solidFill>
                  <a:srgbClr val="C00000"/>
                </a:solidFill>
              </a:rPr>
              <a:t>拷贝构造函数</a:t>
            </a:r>
          </a:p>
        </p:txBody>
      </p:sp>
    </p:spTree>
    <p:extLst>
      <p:ext uri="{BB962C8B-B14F-4D97-AF65-F5344CB8AC3E}">
        <p14:creationId xmlns:p14="http://schemas.microsoft.com/office/powerpoint/2010/main" val="2819246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59396"/>
                                        </p:tgtEl>
                                        <p:attrNameLst>
                                          <p:attrName>style.visibility</p:attrName>
                                        </p:attrNameLst>
                                      </p:cBhvr>
                                      <p:to>
                                        <p:strVal val="visible"/>
                                      </p:to>
                                    </p:set>
                                    <p:anim calcmode="lin" valueType="num">
                                      <p:cBhvr>
                                        <p:cTn id="7" dur="1000" fill="hold"/>
                                        <p:tgtEl>
                                          <p:spTgt spid="59396"/>
                                        </p:tgtEl>
                                        <p:attrNameLst>
                                          <p:attrName>ppt_w</p:attrName>
                                        </p:attrNameLst>
                                      </p:cBhvr>
                                      <p:tavLst>
                                        <p:tav tm="0">
                                          <p:val>
                                            <p:fltVal val="0"/>
                                          </p:val>
                                        </p:tav>
                                        <p:tav tm="100000">
                                          <p:val>
                                            <p:strVal val="#ppt_w"/>
                                          </p:val>
                                        </p:tav>
                                      </p:tavLst>
                                    </p:anim>
                                    <p:anim calcmode="lin" valueType="num">
                                      <p:cBhvr>
                                        <p:cTn id="8" dur="1000" fill="hold"/>
                                        <p:tgtEl>
                                          <p:spTgt spid="59396"/>
                                        </p:tgtEl>
                                        <p:attrNameLst>
                                          <p:attrName>ppt_h</p:attrName>
                                        </p:attrNameLst>
                                      </p:cBhvr>
                                      <p:tavLst>
                                        <p:tav tm="0">
                                          <p:val>
                                            <p:fltVal val="0"/>
                                          </p:val>
                                        </p:tav>
                                        <p:tav tm="100000">
                                          <p:val>
                                            <p:strVal val="#ppt_h"/>
                                          </p:val>
                                        </p:tav>
                                      </p:tavLst>
                                    </p:anim>
                                    <p:anim calcmode="lin" valueType="num">
                                      <p:cBhvr>
                                        <p:cTn id="9" dur="1000" fill="hold"/>
                                        <p:tgtEl>
                                          <p:spTgt spid="59396"/>
                                        </p:tgtEl>
                                        <p:attrNameLst>
                                          <p:attrName>style.rotation</p:attrName>
                                        </p:attrNameLst>
                                      </p:cBhvr>
                                      <p:tavLst>
                                        <p:tav tm="0">
                                          <p:val>
                                            <p:fltVal val="90"/>
                                          </p:val>
                                        </p:tav>
                                        <p:tav tm="100000">
                                          <p:val>
                                            <p:fltVal val="0"/>
                                          </p:val>
                                        </p:tav>
                                      </p:tavLst>
                                    </p:anim>
                                    <p:animEffect transition="in" filter="fade">
                                      <p:cBhvr>
                                        <p:cTn id="10" dur="1000"/>
                                        <p:tgtEl>
                                          <p:spTgt spid="5939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59397">
                                            <p:txEl>
                                              <p:pRg st="0" end="0"/>
                                            </p:txEl>
                                          </p:spTgt>
                                        </p:tgtEl>
                                        <p:attrNameLst>
                                          <p:attrName>style.visibility</p:attrName>
                                        </p:attrNameLst>
                                      </p:cBhvr>
                                      <p:to>
                                        <p:strVal val="visible"/>
                                      </p:to>
                                    </p:set>
                                    <p:anim calcmode="lin" valueType="num">
                                      <p:cBhvr additive="base">
                                        <p:cTn id="15" dur="500" fill="hold"/>
                                        <p:tgtEl>
                                          <p:spTgt spid="5939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939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1" presetClass="entr" presetSubtype="0" fill="hold" nodeType="clickEffect">
                                  <p:stCondLst>
                                    <p:cond delay="0"/>
                                  </p:stCondLst>
                                  <p:iterate type="lt">
                                    <p:tmPct val="5000"/>
                                  </p:iterate>
                                  <p:childTnLst>
                                    <p:set>
                                      <p:cBhvr>
                                        <p:cTn id="20" dur="1" fill="hold">
                                          <p:stCondLst>
                                            <p:cond delay="0"/>
                                          </p:stCondLst>
                                        </p:cTn>
                                        <p:tgtEl>
                                          <p:spTgt spid="59398"/>
                                        </p:tgtEl>
                                        <p:attrNameLst>
                                          <p:attrName>style.visibility</p:attrName>
                                        </p:attrNameLst>
                                      </p:cBhvr>
                                      <p:to>
                                        <p:strVal val="visible"/>
                                      </p:to>
                                    </p:set>
                                    <p:anim calcmode="lin" valueType="num">
                                      <p:cBhvr>
                                        <p:cTn id="21" dur="1000" fill="hold"/>
                                        <p:tgtEl>
                                          <p:spTgt spid="59398"/>
                                        </p:tgtEl>
                                        <p:attrNameLst>
                                          <p:attrName>ppt_w</p:attrName>
                                        </p:attrNameLst>
                                      </p:cBhvr>
                                      <p:tavLst>
                                        <p:tav tm="0">
                                          <p:val>
                                            <p:fltVal val="0"/>
                                          </p:val>
                                        </p:tav>
                                        <p:tav tm="100000">
                                          <p:val>
                                            <p:strVal val="#ppt_w"/>
                                          </p:val>
                                        </p:tav>
                                      </p:tavLst>
                                    </p:anim>
                                    <p:anim calcmode="lin" valueType="num">
                                      <p:cBhvr>
                                        <p:cTn id="22" dur="1000" fill="hold"/>
                                        <p:tgtEl>
                                          <p:spTgt spid="59398"/>
                                        </p:tgtEl>
                                        <p:attrNameLst>
                                          <p:attrName>ppt_h</p:attrName>
                                        </p:attrNameLst>
                                      </p:cBhvr>
                                      <p:tavLst>
                                        <p:tav tm="0">
                                          <p:val>
                                            <p:fltVal val="0"/>
                                          </p:val>
                                        </p:tav>
                                        <p:tav tm="100000">
                                          <p:val>
                                            <p:strVal val="#ppt_h"/>
                                          </p:val>
                                        </p:tav>
                                      </p:tavLst>
                                    </p:anim>
                                    <p:anim calcmode="lin" valueType="num">
                                      <p:cBhvr>
                                        <p:cTn id="23" dur="1000" fill="hold"/>
                                        <p:tgtEl>
                                          <p:spTgt spid="59398"/>
                                        </p:tgtEl>
                                        <p:attrNameLst>
                                          <p:attrName>style.rotation</p:attrName>
                                        </p:attrNameLst>
                                      </p:cBhvr>
                                      <p:tavLst>
                                        <p:tav tm="0">
                                          <p:val>
                                            <p:fltVal val="90"/>
                                          </p:val>
                                        </p:tav>
                                        <p:tav tm="100000">
                                          <p:val>
                                            <p:fltVal val="0"/>
                                          </p:val>
                                        </p:tav>
                                      </p:tavLst>
                                    </p:anim>
                                    <p:animEffect transition="in" filter="fade">
                                      <p:cBhvr>
                                        <p:cTn id="24" dur="1000"/>
                                        <p:tgtEl>
                                          <p:spTgt spid="59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body" idx="1"/>
          </p:nvPr>
        </p:nvSpPr>
        <p:spPr>
          <a:xfrm>
            <a:off x="486747" y="1124744"/>
            <a:ext cx="8200053" cy="5329237"/>
          </a:xfrm>
        </p:spPr>
        <p:txBody>
          <a:bodyPr/>
          <a:lstStyle/>
          <a:p>
            <a:pPr eaLnBrk="1" hangingPunct="1">
              <a:lnSpc>
                <a:spcPct val="80000"/>
              </a:lnSpc>
              <a:buFontTx/>
              <a:buNone/>
            </a:pPr>
            <a:r>
              <a:rPr lang="en-US" altLang="zh-CN" sz="2800" b="1" dirty="0" smtClean="0">
                <a:solidFill>
                  <a:srgbClr val="0000CC"/>
                </a:solidFill>
              </a:rPr>
              <a:t>4. </a:t>
            </a:r>
            <a:r>
              <a:rPr lang="zh-CN" altLang="en-US" sz="2800" b="1" dirty="0" smtClean="0">
                <a:solidFill>
                  <a:srgbClr val="0000CC"/>
                </a:solidFill>
              </a:rPr>
              <a:t>定义拷贝构造</a:t>
            </a:r>
            <a:r>
              <a:rPr lang="zh-CN" altLang="en-US" sz="2800" b="1" dirty="0">
                <a:solidFill>
                  <a:srgbClr val="0000CC"/>
                </a:solidFill>
              </a:rPr>
              <a:t>函数</a:t>
            </a:r>
          </a:p>
          <a:p>
            <a:pPr lvl="1" eaLnBrk="1" hangingPunct="1">
              <a:lnSpc>
                <a:spcPct val="80000"/>
              </a:lnSpc>
            </a:pPr>
            <a:r>
              <a:rPr lang="zh-CN" altLang="en-US" sz="2400" b="1" dirty="0"/>
              <a:t>解决上述问题的方法是为类</a:t>
            </a:r>
            <a:r>
              <a:rPr lang="zh-CN" altLang="en-US" sz="2400" b="1" dirty="0" smtClean="0"/>
              <a:t>提供</a:t>
            </a:r>
            <a:r>
              <a:rPr lang="zh-CN" altLang="en-US" sz="2400" b="1" dirty="0"/>
              <a:t>拷贝</a:t>
            </a:r>
            <a:r>
              <a:rPr lang="zh-CN" altLang="en-US" sz="2400" b="1" dirty="0" smtClean="0"/>
              <a:t>构造函数</a:t>
            </a:r>
            <a:endParaRPr lang="en-US" altLang="zh-CN" sz="2400" b="1" dirty="0" smtClean="0"/>
          </a:p>
          <a:p>
            <a:pPr marL="457200" lvl="1" indent="0" eaLnBrk="1" hangingPunct="1">
              <a:lnSpc>
                <a:spcPct val="80000"/>
              </a:lnSpc>
              <a:buNone/>
            </a:pPr>
            <a:r>
              <a:rPr lang="zh-CN" altLang="zh-CN" sz="2400" b="1" dirty="0" smtClean="0">
                <a:solidFill>
                  <a:srgbClr val="0000CC"/>
                </a:solidFill>
              </a:rPr>
              <a:t>【</a:t>
            </a:r>
            <a:r>
              <a:rPr lang="zh-CN" altLang="zh-CN" sz="2400" b="1" dirty="0">
                <a:solidFill>
                  <a:srgbClr val="0000CC"/>
                </a:solidFill>
              </a:rPr>
              <a:t>例</a:t>
            </a:r>
            <a:r>
              <a:rPr lang="en-US" altLang="zh-CN" sz="2400" b="1" dirty="0">
                <a:solidFill>
                  <a:srgbClr val="0000CC"/>
                </a:solidFill>
              </a:rPr>
              <a:t>3-18</a:t>
            </a:r>
            <a:r>
              <a:rPr lang="zh-CN" altLang="zh-CN" sz="2400" b="1" dirty="0">
                <a:solidFill>
                  <a:srgbClr val="0000CC"/>
                </a:solidFill>
              </a:rPr>
              <a:t>】</a:t>
            </a:r>
            <a:r>
              <a:rPr lang="zh-CN" altLang="en-US" sz="2400" b="1" dirty="0">
                <a:solidFill>
                  <a:srgbClr val="0000CC"/>
                </a:solidFill>
              </a:rPr>
              <a:t>为例</a:t>
            </a:r>
            <a:r>
              <a:rPr lang="en-US" altLang="zh-CN" sz="2400" b="1" dirty="0">
                <a:solidFill>
                  <a:srgbClr val="0000CC"/>
                </a:solidFill>
              </a:rPr>
              <a:t>3-17</a:t>
            </a:r>
            <a:r>
              <a:rPr lang="zh-CN" altLang="en-US" sz="2400" b="1" dirty="0">
                <a:solidFill>
                  <a:srgbClr val="0000CC"/>
                </a:solidFill>
              </a:rPr>
              <a:t>的</a:t>
            </a:r>
            <a:r>
              <a:rPr lang="en-US" altLang="zh-CN" sz="2400" b="1" dirty="0">
                <a:solidFill>
                  <a:srgbClr val="0000CC"/>
                </a:solidFill>
              </a:rPr>
              <a:t>Person</a:t>
            </a:r>
            <a:r>
              <a:rPr lang="zh-CN" altLang="en-US" sz="2400" b="1" dirty="0" smtClean="0">
                <a:solidFill>
                  <a:srgbClr val="0000CC"/>
                </a:solidFill>
              </a:rPr>
              <a:t>定义</a:t>
            </a:r>
            <a:r>
              <a:rPr lang="zh-CN" altLang="en-US" sz="2400" b="1" dirty="0">
                <a:solidFill>
                  <a:srgbClr val="0000CC"/>
                </a:solidFill>
              </a:rPr>
              <a:t>拷贝</a:t>
            </a:r>
            <a:r>
              <a:rPr lang="zh-CN" altLang="en-US" sz="2400" b="1" dirty="0" smtClean="0">
                <a:solidFill>
                  <a:srgbClr val="0000CC"/>
                </a:solidFill>
              </a:rPr>
              <a:t>构造</a:t>
            </a:r>
            <a:r>
              <a:rPr lang="zh-CN" altLang="en-US" sz="2400" b="1" dirty="0">
                <a:solidFill>
                  <a:srgbClr val="0000CC"/>
                </a:solidFill>
              </a:rPr>
              <a:t>函数。</a:t>
            </a:r>
          </a:p>
          <a:p>
            <a:pPr eaLnBrk="1" hangingPunct="1">
              <a:lnSpc>
                <a:spcPct val="80000"/>
              </a:lnSpc>
              <a:buFontTx/>
              <a:buNone/>
            </a:pPr>
            <a:r>
              <a:rPr lang="en-US" altLang="zh-CN" sz="2000" b="1" dirty="0"/>
              <a:t>class Person{</a:t>
            </a:r>
          </a:p>
          <a:p>
            <a:pPr eaLnBrk="1" hangingPunct="1">
              <a:lnSpc>
                <a:spcPct val="80000"/>
              </a:lnSpc>
              <a:buFontTx/>
              <a:buNone/>
            </a:pPr>
            <a:r>
              <a:rPr lang="en-US" altLang="zh-CN" sz="2000" b="1" dirty="0"/>
              <a:t>public:</a:t>
            </a:r>
          </a:p>
          <a:p>
            <a:pPr eaLnBrk="1" hangingPunct="1">
              <a:lnSpc>
                <a:spcPct val="80000"/>
              </a:lnSpc>
              <a:buFontTx/>
              <a:buNone/>
            </a:pPr>
            <a:r>
              <a:rPr lang="en-US" altLang="zh-CN" sz="2000" b="1" dirty="0"/>
              <a:t>    </a:t>
            </a:r>
            <a:r>
              <a:rPr lang="en-US" altLang="zh-CN" sz="2000" b="1" dirty="0">
                <a:solidFill>
                  <a:srgbClr val="FF3300"/>
                </a:solidFill>
              </a:rPr>
              <a:t>Person(</a:t>
            </a:r>
            <a:r>
              <a:rPr lang="en-US" altLang="zh-CN" sz="2000" b="1" dirty="0" err="1">
                <a:solidFill>
                  <a:srgbClr val="FF3300"/>
                </a:solidFill>
              </a:rPr>
              <a:t>const</a:t>
            </a:r>
            <a:r>
              <a:rPr lang="en-US" altLang="zh-CN" sz="2000" b="1" dirty="0">
                <a:solidFill>
                  <a:srgbClr val="FF3300"/>
                </a:solidFill>
              </a:rPr>
              <a:t> Person &amp;p);    </a:t>
            </a:r>
          </a:p>
          <a:p>
            <a:pPr eaLnBrk="1" hangingPunct="1">
              <a:lnSpc>
                <a:spcPct val="80000"/>
              </a:lnSpc>
              <a:buFontTx/>
              <a:buNone/>
            </a:pPr>
            <a:r>
              <a:rPr lang="en-US" altLang="zh-CN" sz="2000" b="1" dirty="0"/>
              <a:t>……</a:t>
            </a:r>
          </a:p>
          <a:p>
            <a:pPr eaLnBrk="1" hangingPunct="1">
              <a:lnSpc>
                <a:spcPct val="80000"/>
              </a:lnSpc>
              <a:buFontTx/>
              <a:buNone/>
            </a:pPr>
            <a:r>
              <a:rPr lang="en-US" altLang="zh-CN" sz="2000" b="1" dirty="0"/>
              <a:t>};</a:t>
            </a:r>
          </a:p>
          <a:p>
            <a:pPr eaLnBrk="1" hangingPunct="1">
              <a:lnSpc>
                <a:spcPct val="80000"/>
              </a:lnSpc>
              <a:buFontTx/>
              <a:buNone/>
            </a:pPr>
            <a:r>
              <a:rPr lang="en-US" altLang="zh-CN" sz="2000" b="1" dirty="0">
                <a:solidFill>
                  <a:srgbClr val="FF3300"/>
                </a:solidFill>
              </a:rPr>
              <a:t>Person:: Person(</a:t>
            </a:r>
            <a:r>
              <a:rPr lang="en-US" altLang="zh-CN" sz="2000" b="1" dirty="0" err="1">
                <a:solidFill>
                  <a:srgbClr val="FF3300"/>
                </a:solidFill>
              </a:rPr>
              <a:t>const</a:t>
            </a:r>
            <a:r>
              <a:rPr lang="en-US" altLang="zh-CN" sz="2000" b="1" dirty="0">
                <a:solidFill>
                  <a:srgbClr val="FF3300"/>
                </a:solidFill>
              </a:rPr>
              <a:t> Person &amp;p){</a:t>
            </a:r>
          </a:p>
          <a:p>
            <a:pPr eaLnBrk="1" hangingPunct="1">
              <a:lnSpc>
                <a:spcPct val="80000"/>
              </a:lnSpc>
              <a:buFontTx/>
              <a:buNone/>
            </a:pPr>
            <a:r>
              <a:rPr lang="en-US" altLang="zh-CN" sz="2000" b="1" dirty="0"/>
              <a:t>    name=new char[</a:t>
            </a:r>
            <a:r>
              <a:rPr lang="en-US" altLang="zh-CN" sz="2000" b="1" dirty="0" err="1"/>
              <a:t>strlen</a:t>
            </a:r>
            <a:r>
              <a:rPr lang="en-US" altLang="zh-CN" sz="2000" b="1" dirty="0"/>
              <a:t>(p.name)+1];</a:t>
            </a:r>
          </a:p>
          <a:p>
            <a:pPr eaLnBrk="1" hangingPunct="1">
              <a:lnSpc>
                <a:spcPct val="80000"/>
              </a:lnSpc>
              <a:buFontTx/>
              <a:buNone/>
            </a:pPr>
            <a:r>
              <a:rPr lang="en-US" altLang="zh-CN" sz="2000" b="1" dirty="0"/>
              <a:t>    </a:t>
            </a:r>
            <a:r>
              <a:rPr lang="en-US" altLang="zh-CN" sz="2000" b="1" dirty="0" err="1"/>
              <a:t>strcpy</a:t>
            </a:r>
            <a:r>
              <a:rPr lang="en-US" altLang="zh-CN" sz="2000" b="1" dirty="0"/>
              <a:t>(</a:t>
            </a:r>
            <a:r>
              <a:rPr lang="en-US" altLang="zh-CN" sz="2000" b="1" dirty="0" err="1"/>
              <a:t>name,p.name</a:t>
            </a:r>
            <a:r>
              <a:rPr lang="en-US" altLang="zh-CN" sz="2000" b="1" dirty="0"/>
              <a:t>);</a:t>
            </a:r>
          </a:p>
          <a:p>
            <a:pPr eaLnBrk="1" hangingPunct="1">
              <a:lnSpc>
                <a:spcPct val="80000"/>
              </a:lnSpc>
              <a:buFontTx/>
              <a:buNone/>
            </a:pPr>
            <a:r>
              <a:rPr lang="en-US" altLang="zh-CN" sz="2000" b="1" dirty="0"/>
              <a:t>    age=</a:t>
            </a:r>
            <a:r>
              <a:rPr lang="en-US" altLang="zh-CN" sz="2000" b="1" dirty="0" err="1"/>
              <a:t>p.age</a:t>
            </a:r>
            <a:r>
              <a:rPr lang="en-US" altLang="zh-CN" sz="2000" b="1" dirty="0"/>
              <a:t>;</a:t>
            </a:r>
          </a:p>
          <a:p>
            <a:pPr eaLnBrk="1" hangingPunct="1">
              <a:lnSpc>
                <a:spcPct val="80000"/>
              </a:lnSpc>
              <a:buFontTx/>
              <a:buNone/>
            </a:pPr>
            <a:r>
              <a:rPr lang="en-US" altLang="zh-CN" sz="2000" b="1" dirty="0"/>
              <a:t>    </a:t>
            </a:r>
            <a:r>
              <a:rPr lang="en-US" altLang="zh-CN" sz="2000" b="1" dirty="0" err="1"/>
              <a:t>cout</a:t>
            </a:r>
            <a:r>
              <a:rPr lang="en-US" altLang="zh-CN" sz="2000" b="1" dirty="0"/>
              <a:t>&lt;&lt;"Copy constructor ...."&lt;&lt;</a:t>
            </a:r>
            <a:r>
              <a:rPr lang="en-US" altLang="zh-CN" sz="2000" b="1" dirty="0" err="1"/>
              <a:t>endl</a:t>
            </a:r>
            <a:r>
              <a:rPr lang="en-US" altLang="zh-CN" sz="2000" b="1" dirty="0"/>
              <a:t>;</a:t>
            </a:r>
          </a:p>
          <a:p>
            <a:pPr eaLnBrk="1" hangingPunct="1">
              <a:lnSpc>
                <a:spcPct val="80000"/>
              </a:lnSpc>
              <a:buFontTx/>
              <a:buNone/>
            </a:pPr>
            <a:r>
              <a:rPr lang="en-US" altLang="zh-CN" sz="2000" b="1" dirty="0"/>
              <a:t>}</a:t>
            </a:r>
          </a:p>
          <a:p>
            <a:pPr eaLnBrk="1" hangingPunct="1">
              <a:lnSpc>
                <a:spcPct val="80000"/>
              </a:lnSpc>
              <a:buFontTx/>
              <a:buNone/>
            </a:pPr>
            <a:r>
              <a:rPr lang="en-US" altLang="zh-CN" sz="2000" b="1" dirty="0"/>
              <a:t>……</a:t>
            </a:r>
          </a:p>
          <a:p>
            <a:pPr eaLnBrk="1" hangingPunct="1">
              <a:lnSpc>
                <a:spcPct val="80000"/>
              </a:lnSpc>
              <a:buFontTx/>
              <a:buNone/>
            </a:pPr>
            <a:endParaRPr lang="en-US" altLang="zh-CN" sz="2000" dirty="0"/>
          </a:p>
        </p:txBody>
      </p:sp>
      <p:sp>
        <p:nvSpPr>
          <p:cNvPr id="6"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dirty="0">
                <a:solidFill>
                  <a:srgbClr val="C00000"/>
                </a:solidFill>
              </a:rPr>
              <a:t>3.8.2 </a:t>
            </a:r>
            <a:r>
              <a:rPr lang="zh-CN" altLang="en-US" sz="3200" b="1" dirty="0">
                <a:solidFill>
                  <a:srgbClr val="C00000"/>
                </a:solidFill>
              </a:rPr>
              <a:t>拷贝构造函数</a:t>
            </a:r>
          </a:p>
        </p:txBody>
      </p:sp>
    </p:spTree>
    <p:extLst>
      <p:ext uri="{BB962C8B-B14F-4D97-AF65-F5344CB8AC3E}">
        <p14:creationId xmlns:p14="http://schemas.microsoft.com/office/powerpoint/2010/main" val="11555756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anim calcmode="lin" valueType="num">
                                      <p:cBhvr additive="base">
                                        <p:cTn id="7" dur="500" fill="hold"/>
                                        <p:tgtEl>
                                          <p:spTgt spid="604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419">
                                            <p:txEl>
                                              <p:pRg st="2" end="2"/>
                                            </p:txEl>
                                          </p:spTgt>
                                        </p:tgtEl>
                                        <p:attrNameLst>
                                          <p:attrName>style.visibility</p:attrName>
                                        </p:attrNameLst>
                                      </p:cBhvr>
                                      <p:to>
                                        <p:strVal val="visible"/>
                                      </p:to>
                                    </p:set>
                                    <p:anim calcmode="lin" valueType="num">
                                      <p:cBhvr additive="base">
                                        <p:cTn id="13" dur="500" fill="hold"/>
                                        <p:tgtEl>
                                          <p:spTgt spid="6041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4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0419">
                                            <p:txEl>
                                              <p:pRg st="3" end="3"/>
                                            </p:txEl>
                                          </p:spTgt>
                                        </p:tgtEl>
                                        <p:attrNameLst>
                                          <p:attrName>style.visibility</p:attrName>
                                        </p:attrNameLst>
                                      </p:cBhvr>
                                      <p:to>
                                        <p:strVal val="visible"/>
                                      </p:to>
                                    </p:set>
                                    <p:anim calcmode="lin" valueType="num">
                                      <p:cBhvr additive="base">
                                        <p:cTn id="19" dur="500" fill="hold"/>
                                        <p:tgtEl>
                                          <p:spTgt spid="6041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041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0419">
                                            <p:txEl>
                                              <p:pRg st="4" end="4"/>
                                            </p:txEl>
                                          </p:spTgt>
                                        </p:tgtEl>
                                        <p:attrNameLst>
                                          <p:attrName>style.visibility</p:attrName>
                                        </p:attrNameLst>
                                      </p:cBhvr>
                                      <p:to>
                                        <p:strVal val="visible"/>
                                      </p:to>
                                    </p:set>
                                    <p:anim calcmode="lin" valueType="num">
                                      <p:cBhvr additive="base">
                                        <p:cTn id="23" dur="500" fill="hold"/>
                                        <p:tgtEl>
                                          <p:spTgt spid="6041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041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0419">
                                            <p:txEl>
                                              <p:pRg st="5" end="5"/>
                                            </p:txEl>
                                          </p:spTgt>
                                        </p:tgtEl>
                                        <p:attrNameLst>
                                          <p:attrName>style.visibility</p:attrName>
                                        </p:attrNameLst>
                                      </p:cBhvr>
                                      <p:to>
                                        <p:strVal val="visible"/>
                                      </p:to>
                                    </p:set>
                                    <p:anim calcmode="lin" valueType="num">
                                      <p:cBhvr additive="base">
                                        <p:cTn id="27" dur="500" fill="hold"/>
                                        <p:tgtEl>
                                          <p:spTgt spid="6041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0419">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0419">
                                            <p:txEl>
                                              <p:pRg st="6" end="6"/>
                                            </p:txEl>
                                          </p:spTgt>
                                        </p:tgtEl>
                                        <p:attrNameLst>
                                          <p:attrName>style.visibility</p:attrName>
                                        </p:attrNameLst>
                                      </p:cBhvr>
                                      <p:to>
                                        <p:strVal val="visible"/>
                                      </p:to>
                                    </p:set>
                                    <p:anim calcmode="lin" valueType="num">
                                      <p:cBhvr additive="base">
                                        <p:cTn id="31" dur="500" fill="hold"/>
                                        <p:tgtEl>
                                          <p:spTgt spid="6041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0419">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0419">
                                            <p:txEl>
                                              <p:pRg st="7" end="7"/>
                                            </p:txEl>
                                          </p:spTgt>
                                        </p:tgtEl>
                                        <p:attrNameLst>
                                          <p:attrName>style.visibility</p:attrName>
                                        </p:attrNameLst>
                                      </p:cBhvr>
                                      <p:to>
                                        <p:strVal val="visible"/>
                                      </p:to>
                                    </p:set>
                                    <p:anim calcmode="lin" valueType="num">
                                      <p:cBhvr additive="base">
                                        <p:cTn id="35" dur="500" fill="hold"/>
                                        <p:tgtEl>
                                          <p:spTgt spid="6041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041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60419">
                                            <p:txEl>
                                              <p:pRg st="8" end="8"/>
                                            </p:txEl>
                                          </p:spTgt>
                                        </p:tgtEl>
                                        <p:attrNameLst>
                                          <p:attrName>style.visibility</p:attrName>
                                        </p:attrNameLst>
                                      </p:cBhvr>
                                      <p:to>
                                        <p:strVal val="visible"/>
                                      </p:to>
                                    </p:set>
                                    <p:anim calcmode="lin" valueType="num">
                                      <p:cBhvr additive="base">
                                        <p:cTn id="41" dur="500" fill="hold"/>
                                        <p:tgtEl>
                                          <p:spTgt spid="60419">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0419">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0419">
                                            <p:txEl>
                                              <p:pRg st="9" end="9"/>
                                            </p:txEl>
                                          </p:spTgt>
                                        </p:tgtEl>
                                        <p:attrNameLst>
                                          <p:attrName>style.visibility</p:attrName>
                                        </p:attrNameLst>
                                      </p:cBhvr>
                                      <p:to>
                                        <p:strVal val="visible"/>
                                      </p:to>
                                    </p:set>
                                    <p:anim calcmode="lin" valueType="num">
                                      <p:cBhvr additive="base">
                                        <p:cTn id="45" dur="500" fill="hold"/>
                                        <p:tgtEl>
                                          <p:spTgt spid="60419">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0419">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0419">
                                            <p:txEl>
                                              <p:pRg st="10" end="10"/>
                                            </p:txEl>
                                          </p:spTgt>
                                        </p:tgtEl>
                                        <p:attrNameLst>
                                          <p:attrName>style.visibility</p:attrName>
                                        </p:attrNameLst>
                                      </p:cBhvr>
                                      <p:to>
                                        <p:strVal val="visible"/>
                                      </p:to>
                                    </p:set>
                                    <p:anim calcmode="lin" valueType="num">
                                      <p:cBhvr additive="base">
                                        <p:cTn id="49" dur="500" fill="hold"/>
                                        <p:tgtEl>
                                          <p:spTgt spid="60419">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0419">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60419">
                                            <p:txEl>
                                              <p:pRg st="11" end="11"/>
                                            </p:txEl>
                                          </p:spTgt>
                                        </p:tgtEl>
                                        <p:attrNameLst>
                                          <p:attrName>style.visibility</p:attrName>
                                        </p:attrNameLst>
                                      </p:cBhvr>
                                      <p:to>
                                        <p:strVal val="visible"/>
                                      </p:to>
                                    </p:set>
                                    <p:anim calcmode="lin" valueType="num">
                                      <p:cBhvr additive="base">
                                        <p:cTn id="53" dur="500" fill="hold"/>
                                        <p:tgtEl>
                                          <p:spTgt spid="60419">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0419">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60419">
                                            <p:txEl>
                                              <p:pRg st="12" end="12"/>
                                            </p:txEl>
                                          </p:spTgt>
                                        </p:tgtEl>
                                        <p:attrNameLst>
                                          <p:attrName>style.visibility</p:attrName>
                                        </p:attrNameLst>
                                      </p:cBhvr>
                                      <p:to>
                                        <p:strVal val="visible"/>
                                      </p:to>
                                    </p:set>
                                    <p:anim calcmode="lin" valueType="num">
                                      <p:cBhvr additive="base">
                                        <p:cTn id="57" dur="500" fill="hold"/>
                                        <p:tgtEl>
                                          <p:spTgt spid="60419">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0419">
                                            <p:txEl>
                                              <p:pRg st="12" end="12"/>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60419">
                                            <p:txEl>
                                              <p:pRg st="13" end="13"/>
                                            </p:txEl>
                                          </p:spTgt>
                                        </p:tgtEl>
                                        <p:attrNameLst>
                                          <p:attrName>style.visibility</p:attrName>
                                        </p:attrNameLst>
                                      </p:cBhvr>
                                      <p:to>
                                        <p:strVal val="visible"/>
                                      </p:to>
                                    </p:set>
                                    <p:anim calcmode="lin" valueType="num">
                                      <p:cBhvr additive="base">
                                        <p:cTn id="61" dur="500" fill="hold"/>
                                        <p:tgtEl>
                                          <p:spTgt spid="60419">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0419">
                                            <p:txEl>
                                              <p:pRg st="13" end="13"/>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60419">
                                            <p:txEl>
                                              <p:pRg st="14" end="14"/>
                                            </p:txEl>
                                          </p:spTgt>
                                        </p:tgtEl>
                                        <p:attrNameLst>
                                          <p:attrName>style.visibility</p:attrName>
                                        </p:attrNameLst>
                                      </p:cBhvr>
                                      <p:to>
                                        <p:strVal val="visible"/>
                                      </p:to>
                                    </p:set>
                                    <p:anim calcmode="lin" valueType="num">
                                      <p:cBhvr additive="base">
                                        <p:cTn id="65" dur="500" fill="hold"/>
                                        <p:tgtEl>
                                          <p:spTgt spid="60419">
                                            <p:txEl>
                                              <p:pRg st="14" end="14"/>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60419">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251520" y="1219093"/>
            <a:ext cx="6336382" cy="5162235"/>
          </a:xfrm>
        </p:spPr>
        <p:txBody>
          <a:bodyPr/>
          <a:lstStyle/>
          <a:p>
            <a:pPr marL="0" indent="0" eaLnBrk="1" hangingPunct="1">
              <a:buNone/>
            </a:pPr>
            <a:r>
              <a:rPr lang="en-US" altLang="zh-CN" sz="2800" b="1" dirty="0" smtClean="0">
                <a:solidFill>
                  <a:srgbClr val="0000CC"/>
                </a:solidFill>
              </a:rPr>
              <a:t>5. </a:t>
            </a:r>
            <a:r>
              <a:rPr lang="zh-CN" altLang="en-US" sz="2800" b="1" dirty="0" smtClean="0">
                <a:solidFill>
                  <a:srgbClr val="0000CC"/>
                </a:solidFill>
              </a:rPr>
              <a:t>对象</a:t>
            </a:r>
            <a:r>
              <a:rPr lang="zh-CN" altLang="en-US" sz="2800" b="1" dirty="0">
                <a:solidFill>
                  <a:srgbClr val="0000CC"/>
                </a:solidFill>
              </a:rPr>
              <a:t>定义与构造函数调用关系</a:t>
            </a:r>
            <a:endParaRPr lang="en-US" altLang="zh-CN" sz="2800" b="1" dirty="0">
              <a:solidFill>
                <a:srgbClr val="0000CC"/>
              </a:solidFill>
            </a:endParaRPr>
          </a:p>
          <a:p>
            <a:pPr marL="857250" lvl="1" indent="-457200" eaLnBrk="1" hangingPunct="1"/>
            <a:r>
              <a:rPr lang="zh-CN" altLang="en-US" sz="2400" b="1" dirty="0">
                <a:solidFill>
                  <a:schemeClr val="accent2"/>
                </a:solidFill>
              </a:rPr>
              <a:t>对象定义常见形式有以下几种</a:t>
            </a:r>
          </a:p>
          <a:p>
            <a:pPr lvl="1" eaLnBrk="1" hangingPunct="1">
              <a:buFontTx/>
              <a:buNone/>
            </a:pPr>
            <a:r>
              <a:rPr lang="zh-CN" altLang="en-US" sz="2400" b="1" dirty="0"/>
              <a:t>① 类名 对象名；</a:t>
            </a:r>
            <a:endParaRPr lang="en-US" altLang="zh-CN" sz="2400" b="1" dirty="0"/>
          </a:p>
          <a:p>
            <a:pPr lvl="1" eaLnBrk="1" hangingPunct="1">
              <a:buFontTx/>
              <a:buNone/>
            </a:pPr>
            <a:endParaRPr lang="zh-CN" altLang="en-US" sz="2400" b="1" dirty="0"/>
          </a:p>
          <a:p>
            <a:pPr lvl="1" eaLnBrk="1" hangingPunct="1">
              <a:buFontTx/>
              <a:buNone/>
            </a:pPr>
            <a:r>
              <a:rPr lang="zh-CN" altLang="en-US" sz="2400" b="1" dirty="0">
                <a:solidFill>
                  <a:srgbClr val="0000CC"/>
                </a:solidFill>
              </a:rPr>
              <a:t>② 类名 对象名（实参表）；</a:t>
            </a:r>
          </a:p>
          <a:p>
            <a:pPr lvl="1" eaLnBrk="1" hangingPunct="1">
              <a:buFontTx/>
              <a:buNone/>
            </a:pPr>
            <a:r>
              <a:rPr lang="zh-CN" altLang="en-US" sz="2400" b="1" dirty="0">
                <a:solidFill>
                  <a:srgbClr val="0000CC"/>
                </a:solidFill>
              </a:rPr>
              <a:t>③ 类名 对象名</a:t>
            </a:r>
            <a:r>
              <a:rPr lang="en-US" altLang="zh-CN" sz="2400" b="1" dirty="0">
                <a:solidFill>
                  <a:srgbClr val="0000CC"/>
                </a:solidFill>
              </a:rPr>
              <a:t>=</a:t>
            </a:r>
            <a:r>
              <a:rPr lang="zh-CN" altLang="en-US" sz="2400" b="1" dirty="0">
                <a:solidFill>
                  <a:srgbClr val="0000CC"/>
                </a:solidFill>
              </a:rPr>
              <a:t>类名（实参表）</a:t>
            </a:r>
          </a:p>
          <a:p>
            <a:pPr lvl="1" eaLnBrk="1" hangingPunct="1">
              <a:buFontTx/>
              <a:buNone/>
            </a:pPr>
            <a:r>
              <a:rPr lang="zh-CN" altLang="en-US" sz="2400" b="1" dirty="0">
                <a:solidFill>
                  <a:srgbClr val="0000CC"/>
                </a:solidFill>
              </a:rPr>
              <a:t>④ 类名 对象名</a:t>
            </a:r>
            <a:r>
              <a:rPr lang="en-US" altLang="zh-CN" sz="2400" b="1" dirty="0">
                <a:solidFill>
                  <a:srgbClr val="0000CC"/>
                </a:solidFill>
              </a:rPr>
              <a:t>=</a:t>
            </a:r>
            <a:r>
              <a:rPr lang="zh-CN" altLang="en-US" sz="2400" b="1" dirty="0">
                <a:solidFill>
                  <a:srgbClr val="0000CC"/>
                </a:solidFill>
              </a:rPr>
              <a:t>（实参）；</a:t>
            </a:r>
            <a:endParaRPr lang="en-US" altLang="zh-CN" sz="2400" b="1" dirty="0">
              <a:solidFill>
                <a:srgbClr val="0000CC"/>
              </a:solidFill>
            </a:endParaRPr>
          </a:p>
          <a:p>
            <a:pPr lvl="1" eaLnBrk="1" hangingPunct="1">
              <a:buFontTx/>
              <a:buNone/>
            </a:pPr>
            <a:endParaRPr lang="zh-CN" altLang="en-US" sz="2400" b="1" dirty="0">
              <a:solidFill>
                <a:srgbClr val="0000CC"/>
              </a:solidFill>
            </a:endParaRPr>
          </a:p>
          <a:p>
            <a:pPr lvl="1" eaLnBrk="1" hangingPunct="1">
              <a:buFontTx/>
              <a:buNone/>
            </a:pPr>
            <a:r>
              <a:rPr lang="zh-CN" altLang="en-US" sz="2400" b="1" dirty="0">
                <a:solidFill>
                  <a:srgbClr val="FF0000"/>
                </a:solidFill>
              </a:rPr>
              <a:t>⑤ 类名 对象名（已定义对象）</a:t>
            </a:r>
            <a:r>
              <a:rPr lang="en-US" altLang="zh-CN" sz="2400" b="1" dirty="0">
                <a:solidFill>
                  <a:srgbClr val="FF0000"/>
                </a:solidFill>
              </a:rPr>
              <a:t>;</a:t>
            </a:r>
          </a:p>
          <a:p>
            <a:pPr lvl="1" eaLnBrk="1" hangingPunct="1">
              <a:buFontTx/>
              <a:buNone/>
            </a:pPr>
            <a:r>
              <a:rPr lang="en-US" altLang="zh-CN" sz="2400" b="1" dirty="0">
                <a:solidFill>
                  <a:srgbClr val="FF0000"/>
                </a:solidFill>
              </a:rPr>
              <a:t>⑥ </a:t>
            </a:r>
            <a:r>
              <a:rPr lang="zh-CN" altLang="en-US" sz="2400" b="1" dirty="0">
                <a:solidFill>
                  <a:srgbClr val="FF0000"/>
                </a:solidFill>
              </a:rPr>
              <a:t>类名 对象名</a:t>
            </a:r>
            <a:r>
              <a:rPr lang="en-US" altLang="zh-CN" sz="2400" b="1" dirty="0">
                <a:solidFill>
                  <a:srgbClr val="FF0000"/>
                </a:solidFill>
              </a:rPr>
              <a:t>=</a:t>
            </a:r>
            <a:r>
              <a:rPr lang="zh-CN" altLang="en-US" sz="2400" b="1" dirty="0">
                <a:solidFill>
                  <a:srgbClr val="FF0000"/>
                </a:solidFill>
              </a:rPr>
              <a:t>已定义对象</a:t>
            </a:r>
            <a:r>
              <a:rPr lang="en-US" altLang="zh-CN" sz="2400" b="1" dirty="0">
                <a:solidFill>
                  <a:srgbClr val="FF0000"/>
                </a:solidFill>
              </a:rPr>
              <a:t>;</a:t>
            </a:r>
          </a:p>
        </p:txBody>
      </p:sp>
      <p:sp>
        <p:nvSpPr>
          <p:cNvPr id="5" name="Rectangle 2"/>
          <p:cNvSpPr>
            <a:spLocks noGrp="1" noChangeArrowheads="1"/>
          </p:cNvSpPr>
          <p:nvPr>
            <p:ph type="title"/>
          </p:nvPr>
        </p:nvSpPr>
        <p:spPr>
          <a:xfrm>
            <a:off x="457200" y="116632"/>
            <a:ext cx="8229600" cy="76823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dirty="0">
                <a:solidFill>
                  <a:srgbClr val="C00000"/>
                </a:solidFill>
              </a:rPr>
              <a:t>3.8.2 </a:t>
            </a:r>
            <a:r>
              <a:rPr lang="zh-CN" altLang="en-US" sz="3200" b="1" dirty="0">
                <a:solidFill>
                  <a:srgbClr val="C00000"/>
                </a:solidFill>
              </a:rPr>
              <a:t>拷贝构造函数</a:t>
            </a:r>
          </a:p>
        </p:txBody>
      </p:sp>
      <p:sp>
        <p:nvSpPr>
          <p:cNvPr id="4" name="对话气泡: 矩形 3"/>
          <p:cNvSpPr/>
          <p:nvPr/>
        </p:nvSpPr>
        <p:spPr>
          <a:xfrm>
            <a:off x="5796136" y="1965238"/>
            <a:ext cx="3079546" cy="648072"/>
          </a:xfrm>
          <a:prstGeom prst="wedgeRectCallout">
            <a:avLst>
              <a:gd name="adj1" fmla="val -116072"/>
              <a:gd name="adj2" fmla="val 1782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smtClean="0">
                <a:solidFill>
                  <a:schemeClr val="tx1"/>
                </a:solidFill>
              </a:rPr>
              <a:t>1 </a:t>
            </a:r>
            <a:r>
              <a:rPr lang="zh-CN" altLang="en-US" sz="2200" b="1" dirty="0" smtClean="0">
                <a:solidFill>
                  <a:schemeClr val="tx1"/>
                </a:solidFill>
              </a:rPr>
              <a:t>调用</a:t>
            </a:r>
            <a:r>
              <a:rPr lang="zh-CN" altLang="en-US" sz="2200" b="1" dirty="0">
                <a:solidFill>
                  <a:schemeClr val="tx1"/>
                </a:solidFill>
              </a:rPr>
              <a:t>无参构造函数</a:t>
            </a:r>
          </a:p>
        </p:txBody>
      </p:sp>
      <p:sp>
        <p:nvSpPr>
          <p:cNvPr id="8" name="对话气泡: 矩形 7"/>
          <p:cNvSpPr/>
          <p:nvPr/>
        </p:nvSpPr>
        <p:spPr>
          <a:xfrm>
            <a:off x="6387058" y="3308054"/>
            <a:ext cx="2488624" cy="1007889"/>
          </a:xfrm>
          <a:prstGeom prst="wedgeRectCallout">
            <a:avLst>
              <a:gd name="adj1" fmla="val -77323"/>
              <a:gd name="adj2" fmla="val -1692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smtClean="0">
                <a:solidFill>
                  <a:schemeClr val="tx1"/>
                </a:solidFill>
              </a:rPr>
              <a:t>2</a:t>
            </a:r>
            <a:r>
              <a:rPr lang="zh-CN" altLang="en-US" sz="2200" b="1" dirty="0" smtClean="0">
                <a:solidFill>
                  <a:schemeClr val="tx1"/>
                </a:solidFill>
              </a:rPr>
              <a:t>，</a:t>
            </a:r>
            <a:r>
              <a:rPr lang="en-US" altLang="zh-CN" sz="2200" b="1" dirty="0" smtClean="0">
                <a:solidFill>
                  <a:schemeClr val="tx1"/>
                </a:solidFill>
              </a:rPr>
              <a:t>3，4</a:t>
            </a:r>
            <a:r>
              <a:rPr lang="zh-CN" altLang="en-US" sz="2200" b="1" dirty="0">
                <a:solidFill>
                  <a:schemeClr val="tx1"/>
                </a:solidFill>
              </a:rPr>
              <a:t>调用参数匹配的构造函数</a:t>
            </a:r>
          </a:p>
        </p:txBody>
      </p:sp>
      <p:sp>
        <p:nvSpPr>
          <p:cNvPr id="9" name="对话气泡: 矩形 8"/>
          <p:cNvSpPr/>
          <p:nvPr/>
        </p:nvSpPr>
        <p:spPr>
          <a:xfrm>
            <a:off x="6459875" y="4917840"/>
            <a:ext cx="2415807" cy="1007889"/>
          </a:xfrm>
          <a:prstGeom prst="wedgeRectCallout">
            <a:avLst>
              <a:gd name="adj1" fmla="val -77323"/>
              <a:gd name="adj2" fmla="val -1692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chemeClr val="tx1"/>
                </a:solidFill>
              </a:rPr>
              <a:t>5，6</a:t>
            </a:r>
            <a:r>
              <a:rPr lang="zh-CN" altLang="en-US" sz="2200" b="1" dirty="0">
                <a:solidFill>
                  <a:schemeClr val="tx1"/>
                </a:solidFill>
              </a:rPr>
              <a:t>调用拷贝构造函数</a:t>
            </a:r>
          </a:p>
        </p:txBody>
      </p:sp>
      <p:sp>
        <p:nvSpPr>
          <p:cNvPr id="2" name="椭圆 1"/>
          <p:cNvSpPr/>
          <p:nvPr/>
        </p:nvSpPr>
        <p:spPr>
          <a:xfrm>
            <a:off x="361280" y="2777422"/>
            <a:ext cx="5338936" cy="17041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57200" y="4574224"/>
            <a:ext cx="5338936" cy="13690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5164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 calcmode="lin" valueType="num">
                                      <p:cBhvr additive="base">
                                        <p:cTn id="7"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right)">
                                      <p:cBhvr>
                                        <p:cTn id="13" dur="500"/>
                                        <p:tgtEl>
                                          <p:spTgt spid="4"/>
                                        </p:tgtEl>
                                      </p:cBhvr>
                                    </p:animEffect>
                                  </p:childTnLst>
                                </p:cTn>
                              </p:par>
                            </p:childTnLst>
                          </p:cTn>
                        </p:par>
                        <p:par>
                          <p:cTn id="14" fill="hold">
                            <p:stCondLst>
                              <p:cond delay="500"/>
                            </p:stCondLst>
                            <p:childTnLst>
                              <p:par>
                                <p:cTn id="15" presetID="22" presetClass="entr" presetSubtype="4" fill="hold" nodeType="afterEffect">
                                  <p:stCondLst>
                                    <p:cond delay="0"/>
                                  </p:stCondLst>
                                  <p:childTnLst>
                                    <p:set>
                                      <p:cBhvr>
                                        <p:cTn id="16" dur="1" fill="hold">
                                          <p:stCondLst>
                                            <p:cond delay="0"/>
                                          </p:stCondLst>
                                        </p:cTn>
                                        <p:tgtEl>
                                          <p:spTgt spid="64515">
                                            <p:txEl>
                                              <p:pRg st="2" end="2"/>
                                            </p:txEl>
                                          </p:spTgt>
                                        </p:tgtEl>
                                        <p:attrNameLst>
                                          <p:attrName>style.visibility</p:attrName>
                                        </p:attrNameLst>
                                      </p:cBhvr>
                                      <p:to>
                                        <p:strVal val="visible"/>
                                      </p:to>
                                    </p:set>
                                    <p:animEffect transition="in" filter="wipe(down)">
                                      <p:cBhvr>
                                        <p:cTn id="17" dur="500"/>
                                        <p:tgtEl>
                                          <p:spTgt spid="645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right)">
                                      <p:cBhvr>
                                        <p:cTn id="22" dur="500"/>
                                        <p:tgtEl>
                                          <p:spTgt spid="8"/>
                                        </p:tgtEl>
                                      </p:cBhvr>
                                    </p:animEffect>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64515">
                                            <p:txEl>
                                              <p:pRg st="4" end="4"/>
                                            </p:txEl>
                                          </p:spTgt>
                                        </p:tgtEl>
                                        <p:attrNameLst>
                                          <p:attrName>style.visibility</p:attrName>
                                        </p:attrNameLst>
                                      </p:cBhvr>
                                      <p:to>
                                        <p:strVal val="visible"/>
                                      </p:to>
                                    </p:set>
                                    <p:animEffect transition="in" filter="wipe(down)">
                                      <p:cBhvr>
                                        <p:cTn id="26" dur="500"/>
                                        <p:tgtEl>
                                          <p:spTgt spid="64515">
                                            <p:txEl>
                                              <p:pRg st="4" end="4"/>
                                            </p:txEl>
                                          </p:spTgt>
                                        </p:tgtEl>
                                      </p:cBhvr>
                                    </p:animEffect>
                                  </p:childTnLst>
                                </p:cTn>
                              </p:par>
                            </p:childTnLst>
                          </p:cTn>
                        </p:par>
                        <p:par>
                          <p:cTn id="27" fill="hold">
                            <p:stCondLst>
                              <p:cond delay="1000"/>
                            </p:stCondLst>
                            <p:childTnLst>
                              <p:par>
                                <p:cTn id="28" presetID="22" presetClass="entr" presetSubtype="4" fill="hold" nodeType="afterEffect">
                                  <p:stCondLst>
                                    <p:cond delay="0"/>
                                  </p:stCondLst>
                                  <p:childTnLst>
                                    <p:set>
                                      <p:cBhvr>
                                        <p:cTn id="29" dur="1" fill="hold">
                                          <p:stCondLst>
                                            <p:cond delay="0"/>
                                          </p:stCondLst>
                                        </p:cTn>
                                        <p:tgtEl>
                                          <p:spTgt spid="64515">
                                            <p:txEl>
                                              <p:pRg st="5" end="5"/>
                                            </p:txEl>
                                          </p:spTgt>
                                        </p:tgtEl>
                                        <p:attrNameLst>
                                          <p:attrName>style.visibility</p:attrName>
                                        </p:attrNameLst>
                                      </p:cBhvr>
                                      <p:to>
                                        <p:strVal val="visible"/>
                                      </p:to>
                                    </p:set>
                                    <p:animEffect transition="in" filter="wipe(down)">
                                      <p:cBhvr>
                                        <p:cTn id="30" dur="500"/>
                                        <p:tgtEl>
                                          <p:spTgt spid="64515">
                                            <p:txEl>
                                              <p:pRg st="5" end="5"/>
                                            </p:txEl>
                                          </p:spTgt>
                                        </p:tgtEl>
                                      </p:cBhvr>
                                    </p:animEffect>
                                  </p:childTnLst>
                                </p:cTn>
                              </p:par>
                            </p:childTnLst>
                          </p:cTn>
                        </p:par>
                        <p:par>
                          <p:cTn id="31" fill="hold">
                            <p:stCondLst>
                              <p:cond delay="1500"/>
                            </p:stCondLst>
                            <p:childTnLst>
                              <p:par>
                                <p:cTn id="32" presetID="22" presetClass="entr" presetSubtype="4" fill="hold" nodeType="afterEffect">
                                  <p:stCondLst>
                                    <p:cond delay="0"/>
                                  </p:stCondLst>
                                  <p:childTnLst>
                                    <p:set>
                                      <p:cBhvr>
                                        <p:cTn id="33" dur="1" fill="hold">
                                          <p:stCondLst>
                                            <p:cond delay="0"/>
                                          </p:stCondLst>
                                        </p:cTn>
                                        <p:tgtEl>
                                          <p:spTgt spid="64515">
                                            <p:txEl>
                                              <p:pRg st="6" end="6"/>
                                            </p:txEl>
                                          </p:spTgt>
                                        </p:tgtEl>
                                        <p:attrNameLst>
                                          <p:attrName>style.visibility</p:attrName>
                                        </p:attrNameLst>
                                      </p:cBhvr>
                                      <p:to>
                                        <p:strVal val="visible"/>
                                      </p:to>
                                    </p:set>
                                    <p:animEffect transition="in" filter="wipe(down)">
                                      <p:cBhvr>
                                        <p:cTn id="34" dur="500"/>
                                        <p:tgtEl>
                                          <p:spTgt spid="64515">
                                            <p:txEl>
                                              <p:pRg st="6" end="6"/>
                                            </p:txEl>
                                          </p:spTgt>
                                        </p:tgtEl>
                                      </p:cBhvr>
                                    </p:animEffect>
                                  </p:childTnLst>
                                </p:cTn>
                              </p:par>
                            </p:childTnLst>
                          </p:cTn>
                        </p:par>
                        <p:par>
                          <p:cTn id="35" fill="hold">
                            <p:stCondLst>
                              <p:cond delay="2000"/>
                            </p:stCondLst>
                            <p:childTnLst>
                              <p:par>
                                <p:cTn id="36" presetID="22" presetClass="entr" presetSubtype="2" fill="hold" grpId="0" nodeType="after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right)">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right)">
                                      <p:cBhvr>
                                        <p:cTn id="43" dur="500"/>
                                        <p:tgtEl>
                                          <p:spTgt spid="9"/>
                                        </p:tgtEl>
                                      </p:cBhvr>
                                    </p:animEffect>
                                  </p:childTnLst>
                                </p:cTn>
                              </p:par>
                            </p:childTnLst>
                          </p:cTn>
                        </p:par>
                        <p:par>
                          <p:cTn id="44" fill="hold">
                            <p:stCondLst>
                              <p:cond delay="500"/>
                            </p:stCondLst>
                            <p:childTnLst>
                              <p:par>
                                <p:cTn id="45" presetID="22" presetClass="entr" presetSubtype="4" fill="hold" nodeType="afterEffect">
                                  <p:stCondLst>
                                    <p:cond delay="0"/>
                                  </p:stCondLst>
                                  <p:childTnLst>
                                    <p:set>
                                      <p:cBhvr>
                                        <p:cTn id="46" dur="1" fill="hold">
                                          <p:stCondLst>
                                            <p:cond delay="0"/>
                                          </p:stCondLst>
                                        </p:cTn>
                                        <p:tgtEl>
                                          <p:spTgt spid="64515">
                                            <p:txEl>
                                              <p:pRg st="8" end="8"/>
                                            </p:txEl>
                                          </p:spTgt>
                                        </p:tgtEl>
                                        <p:attrNameLst>
                                          <p:attrName>style.visibility</p:attrName>
                                        </p:attrNameLst>
                                      </p:cBhvr>
                                      <p:to>
                                        <p:strVal val="visible"/>
                                      </p:to>
                                    </p:set>
                                    <p:animEffect transition="in" filter="wipe(down)">
                                      <p:cBhvr>
                                        <p:cTn id="47" dur="500"/>
                                        <p:tgtEl>
                                          <p:spTgt spid="64515">
                                            <p:txEl>
                                              <p:pRg st="8" end="8"/>
                                            </p:txEl>
                                          </p:spTgt>
                                        </p:tgtEl>
                                      </p:cBhvr>
                                    </p:animEffect>
                                  </p:childTnLst>
                                </p:cTn>
                              </p:par>
                            </p:childTnLst>
                          </p:cTn>
                        </p:par>
                        <p:par>
                          <p:cTn id="48" fill="hold">
                            <p:stCondLst>
                              <p:cond delay="1000"/>
                            </p:stCondLst>
                            <p:childTnLst>
                              <p:par>
                                <p:cTn id="49" presetID="22" presetClass="entr" presetSubtype="4" fill="hold" nodeType="afterEffect">
                                  <p:stCondLst>
                                    <p:cond delay="0"/>
                                  </p:stCondLst>
                                  <p:childTnLst>
                                    <p:set>
                                      <p:cBhvr>
                                        <p:cTn id="50" dur="1" fill="hold">
                                          <p:stCondLst>
                                            <p:cond delay="0"/>
                                          </p:stCondLst>
                                        </p:cTn>
                                        <p:tgtEl>
                                          <p:spTgt spid="64515">
                                            <p:txEl>
                                              <p:pRg st="9" end="9"/>
                                            </p:txEl>
                                          </p:spTgt>
                                        </p:tgtEl>
                                        <p:attrNameLst>
                                          <p:attrName>style.visibility</p:attrName>
                                        </p:attrNameLst>
                                      </p:cBhvr>
                                      <p:to>
                                        <p:strVal val="visible"/>
                                      </p:to>
                                    </p:set>
                                    <p:animEffect transition="in" filter="wipe(down)">
                                      <p:cBhvr>
                                        <p:cTn id="51" dur="500"/>
                                        <p:tgtEl>
                                          <p:spTgt spid="64515">
                                            <p:txEl>
                                              <p:pRg st="9" end="9"/>
                                            </p:txEl>
                                          </p:spTgt>
                                        </p:tgtEl>
                                      </p:cBhvr>
                                    </p:animEffect>
                                  </p:childTnLst>
                                </p:cTn>
                              </p:par>
                            </p:childTnLst>
                          </p:cTn>
                        </p:par>
                        <p:par>
                          <p:cTn id="52" fill="hold">
                            <p:stCondLst>
                              <p:cond delay="1500"/>
                            </p:stCondLst>
                            <p:childTnLst>
                              <p:par>
                                <p:cTn id="53" presetID="22" presetClass="entr" presetSubtype="2"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right)">
                                      <p:cBhvr>
                                        <p:cTn id="5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2"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body" idx="1"/>
          </p:nvPr>
        </p:nvSpPr>
        <p:spPr>
          <a:xfrm>
            <a:off x="261937" y="1268760"/>
            <a:ext cx="8424863" cy="4536504"/>
          </a:xfrm>
        </p:spPr>
        <p:txBody>
          <a:bodyPr/>
          <a:lstStyle/>
          <a:p>
            <a:pPr eaLnBrk="1" hangingPunct="1">
              <a:lnSpc>
                <a:spcPct val="80000"/>
              </a:lnSpc>
              <a:buFontTx/>
              <a:buNone/>
            </a:pPr>
            <a:r>
              <a:rPr lang="en-US" altLang="zh-CN" sz="2800" b="1" dirty="0" smtClean="0">
                <a:solidFill>
                  <a:srgbClr val="0000CC"/>
                </a:solidFill>
              </a:rPr>
              <a:t>6. </a:t>
            </a:r>
            <a:r>
              <a:rPr lang="zh-CN" altLang="en-US" sz="2800" b="1" dirty="0" smtClean="0">
                <a:solidFill>
                  <a:srgbClr val="0000CC"/>
                </a:solidFill>
              </a:rPr>
              <a:t>小结</a:t>
            </a:r>
            <a:endParaRPr lang="zh-CN" altLang="en-US" sz="2800" b="1" dirty="0">
              <a:solidFill>
                <a:srgbClr val="0000CC"/>
              </a:solidFill>
            </a:endParaRPr>
          </a:p>
          <a:p>
            <a:pPr marL="914400" lvl="1" indent="-514350" eaLnBrk="1" hangingPunct="1">
              <a:buFont typeface="+mj-ea"/>
              <a:buAutoNum type="circleNumDbPlain"/>
            </a:pPr>
            <a:r>
              <a:rPr lang="zh-CN" altLang="en-US" sz="2400" b="1" dirty="0"/>
              <a:t>拷贝构造函数与一般构造函数相同，与类同名，没有返回类型，可以重载。</a:t>
            </a:r>
          </a:p>
          <a:p>
            <a:pPr marL="914400" lvl="1" indent="-514350" eaLnBrk="1" hangingPunct="1">
              <a:buFont typeface="+mj-ea"/>
              <a:buAutoNum type="circleNumDbPlain"/>
            </a:pPr>
            <a:r>
              <a:rPr lang="zh-CN" altLang="en-US" sz="2400" b="1" dirty="0"/>
              <a:t>拷贝构造函数的参数常常是</a:t>
            </a:r>
            <a:r>
              <a:rPr lang="en-US" altLang="zh-CN" sz="2400" b="1" dirty="0" err="1"/>
              <a:t>const</a:t>
            </a:r>
            <a:r>
              <a:rPr lang="zh-CN" altLang="en-US" sz="2400" b="1" dirty="0"/>
              <a:t>类型的本类对象的引用。</a:t>
            </a:r>
          </a:p>
          <a:p>
            <a:pPr marL="914400" lvl="1" indent="-514350" eaLnBrk="1" hangingPunct="1">
              <a:buFont typeface="+mj-ea"/>
              <a:buAutoNum type="circleNumDbPlain"/>
            </a:pPr>
            <a:r>
              <a:rPr lang="zh-CN" altLang="en-US" sz="2400" b="1" dirty="0"/>
              <a:t>在多数情况下，默认拷贝构造函数能够完成对象的复制创建工作，</a:t>
            </a:r>
            <a:r>
              <a:rPr lang="zh-CN" altLang="en-US" sz="2400" b="1" dirty="0">
                <a:solidFill>
                  <a:srgbClr val="FF0000"/>
                </a:solidFill>
              </a:rPr>
              <a:t>但当类具有指针类型的数据成员时，默认拷贝构造函数就可能产生指针悬挂问题</a:t>
            </a:r>
            <a:r>
              <a:rPr lang="zh-CN" altLang="en-US" sz="2400" b="1" dirty="0"/>
              <a:t>，需要提供显式的拷贝构造函数。</a:t>
            </a:r>
          </a:p>
          <a:p>
            <a:pPr marL="914400" lvl="1" indent="-514350" eaLnBrk="1" hangingPunct="1">
              <a:buFont typeface="+mj-ea"/>
              <a:buAutoNum type="circleNumDbPlain"/>
            </a:pPr>
            <a:r>
              <a:rPr lang="zh-CN" altLang="en-US" sz="2400" b="1" dirty="0"/>
              <a:t>对拷贝构造函数的调用常在类的外部进行，应该将它指定为类的公有成员。</a:t>
            </a:r>
          </a:p>
        </p:txBody>
      </p:sp>
      <p:sp>
        <p:nvSpPr>
          <p:cNvPr id="5" name="Rectangle 2"/>
          <p:cNvSpPr>
            <a:spLocks noGrp="1" noChangeArrowheads="1"/>
          </p:cNvSpPr>
          <p:nvPr>
            <p:ph type="title"/>
          </p:nvPr>
        </p:nvSpPr>
        <p:spPr>
          <a:xfrm>
            <a:off x="457200" y="188640"/>
            <a:ext cx="8229600" cy="69622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dirty="0">
                <a:solidFill>
                  <a:srgbClr val="C00000"/>
                </a:solidFill>
              </a:rPr>
              <a:t>3.8.2 </a:t>
            </a:r>
            <a:r>
              <a:rPr lang="zh-CN" altLang="en-US" sz="3200" b="1" dirty="0">
                <a:solidFill>
                  <a:srgbClr val="C00000"/>
                </a:solidFill>
              </a:rPr>
              <a:t>拷贝构造函数</a:t>
            </a:r>
          </a:p>
        </p:txBody>
      </p:sp>
    </p:spTree>
    <p:extLst>
      <p:ext uri="{BB962C8B-B14F-4D97-AF65-F5344CB8AC3E}">
        <p14:creationId xmlns:p14="http://schemas.microsoft.com/office/powerpoint/2010/main" val="1756609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1443">
                                            <p:txEl>
                                              <p:pRg st="2" end="2"/>
                                            </p:txEl>
                                          </p:spTgt>
                                        </p:tgtEl>
                                        <p:attrNameLst>
                                          <p:attrName>style.visibility</p:attrName>
                                        </p:attrNameLst>
                                      </p:cBhvr>
                                      <p:to>
                                        <p:strVal val="visible"/>
                                      </p:to>
                                    </p:set>
                                    <p:anim calcmode="lin" valueType="num">
                                      <p:cBhvr additive="base">
                                        <p:cTn id="7" dur="500" fill="hold"/>
                                        <p:tgtEl>
                                          <p:spTgt spid="6144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1443">
                                            <p:txEl>
                                              <p:pRg st="3" end="3"/>
                                            </p:txEl>
                                          </p:spTgt>
                                        </p:tgtEl>
                                        <p:attrNameLst>
                                          <p:attrName>style.visibility</p:attrName>
                                        </p:attrNameLst>
                                      </p:cBhvr>
                                      <p:to>
                                        <p:strVal val="visible"/>
                                      </p:to>
                                    </p:set>
                                    <p:anim calcmode="lin" valueType="num">
                                      <p:cBhvr additive="base">
                                        <p:cTn id="13" dur="500" fill="hold"/>
                                        <p:tgtEl>
                                          <p:spTgt spid="6144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1443">
                                            <p:txEl>
                                              <p:pRg st="4" end="4"/>
                                            </p:txEl>
                                          </p:spTgt>
                                        </p:tgtEl>
                                        <p:attrNameLst>
                                          <p:attrName>style.visibility</p:attrName>
                                        </p:attrNameLst>
                                      </p:cBhvr>
                                      <p:to>
                                        <p:strVal val="visible"/>
                                      </p:to>
                                    </p:set>
                                    <p:anim calcmode="lin" valueType="num">
                                      <p:cBhvr additive="base">
                                        <p:cTn id="19" dur="500" fill="hold"/>
                                        <p:tgtEl>
                                          <p:spTgt spid="6144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13792" y="188640"/>
            <a:ext cx="7772400" cy="72008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dirty="0">
                <a:solidFill>
                  <a:srgbClr val="C00000"/>
                </a:solidFill>
              </a:rPr>
              <a:t>3.8.3 </a:t>
            </a:r>
            <a:r>
              <a:rPr lang="zh-CN" altLang="zh-CN" sz="3200" b="1" dirty="0">
                <a:solidFill>
                  <a:srgbClr val="C00000"/>
                </a:solidFill>
              </a:rPr>
              <a:t>移动</a:t>
            </a:r>
            <a:r>
              <a:rPr lang="zh-CN" altLang="zh-CN" sz="3200" b="1" dirty="0" smtClean="0">
                <a:solidFill>
                  <a:srgbClr val="C00000"/>
                </a:solidFill>
              </a:rPr>
              <a:t>函数</a:t>
            </a:r>
            <a:r>
              <a:rPr lang="en-US" altLang="zh-CN" sz="3200" b="1" dirty="0" smtClean="0">
                <a:solidFill>
                  <a:srgbClr val="C00000"/>
                </a:solidFill>
              </a:rPr>
              <a:t>(C++11</a:t>
            </a:r>
            <a:r>
              <a:rPr lang="en-US" altLang="zh-CN" sz="3200" b="1" dirty="0">
                <a:solidFill>
                  <a:srgbClr val="C00000"/>
                </a:solidFill>
              </a:rPr>
              <a:t>)</a:t>
            </a:r>
            <a:r>
              <a:rPr lang="zh-CN" altLang="zh-CN" sz="3200" b="1" dirty="0" smtClean="0">
                <a:solidFill>
                  <a:srgbClr val="C00000"/>
                </a:solidFill>
              </a:rPr>
              <a:t> </a:t>
            </a:r>
            <a:endParaRPr lang="zh-CN" altLang="en-US" sz="3200" b="1" dirty="0">
              <a:solidFill>
                <a:srgbClr val="C00000"/>
              </a:solidFill>
            </a:endParaRPr>
          </a:p>
        </p:txBody>
      </p:sp>
      <p:sp>
        <p:nvSpPr>
          <p:cNvPr id="65539" name="Rectangle 3"/>
          <p:cNvSpPr>
            <a:spLocks noGrp="1" noChangeArrowheads="1"/>
          </p:cNvSpPr>
          <p:nvPr>
            <p:ph type="body" idx="1"/>
          </p:nvPr>
        </p:nvSpPr>
        <p:spPr>
          <a:xfrm>
            <a:off x="251520" y="1124744"/>
            <a:ext cx="8496944" cy="5328592"/>
          </a:xfrm>
        </p:spPr>
        <p:txBody>
          <a:bodyPr/>
          <a:lstStyle/>
          <a:p>
            <a:pPr marL="57150" indent="0" eaLnBrk="1" hangingPunct="1">
              <a:buNone/>
            </a:pPr>
            <a:r>
              <a:rPr lang="en-US" altLang="zh-CN" sz="2800" b="1" dirty="0" smtClean="0">
                <a:solidFill>
                  <a:srgbClr val="0000CC"/>
                </a:solidFill>
              </a:rPr>
              <a:t>1. </a:t>
            </a:r>
            <a:r>
              <a:rPr lang="zh-CN" altLang="zh-CN" sz="2800" b="1" dirty="0" smtClean="0">
                <a:solidFill>
                  <a:srgbClr val="0000CC"/>
                </a:solidFill>
              </a:rPr>
              <a:t>对象</a:t>
            </a:r>
            <a:r>
              <a:rPr lang="zh-CN" altLang="zh-CN" sz="2800" b="1" dirty="0">
                <a:solidFill>
                  <a:srgbClr val="0000CC"/>
                </a:solidFill>
              </a:rPr>
              <a:t>移动的概念</a:t>
            </a:r>
          </a:p>
          <a:p>
            <a:pPr lvl="1" eaLnBrk="1" hangingPunct="1"/>
            <a:r>
              <a:rPr lang="zh-CN" altLang="en-US" sz="2400" b="1" dirty="0"/>
              <a:t>移动即转移，即把一个在内存区域中的内容转移给另一个对象。</a:t>
            </a:r>
            <a:endParaRPr lang="en-US" altLang="zh-CN" sz="2400" b="1" dirty="0"/>
          </a:p>
          <a:p>
            <a:pPr lvl="1" eaLnBrk="1" hangingPunct="1"/>
            <a:r>
              <a:rPr lang="zh-CN" altLang="en-US" sz="2400" b="1" dirty="0">
                <a:solidFill>
                  <a:srgbClr val="FF0000"/>
                </a:solidFill>
              </a:rPr>
              <a:t>为什么会采用对象移动这种技术？</a:t>
            </a:r>
            <a:endParaRPr lang="en-US" altLang="zh-CN" sz="2400" b="1" dirty="0">
              <a:solidFill>
                <a:srgbClr val="FF0000"/>
              </a:solidFill>
            </a:endParaRPr>
          </a:p>
          <a:p>
            <a:pPr lvl="2" eaLnBrk="1" hangingPunct="1"/>
            <a:r>
              <a:rPr lang="zh-CN" altLang="en-US" sz="2200" b="1" dirty="0"/>
              <a:t>主要解决临时对象复制时的系统开销，提高效率。</a:t>
            </a:r>
            <a:endParaRPr lang="en-US" altLang="zh-CN" sz="2200" b="1" dirty="0"/>
          </a:p>
          <a:p>
            <a:pPr lvl="2" eaLnBrk="1" hangingPunct="1"/>
            <a:r>
              <a:rPr lang="zh-CN" altLang="en-US" sz="2200" b="1" dirty="0"/>
              <a:t>例如下面的程序段</a:t>
            </a:r>
            <a:endParaRPr lang="en-US" altLang="zh-CN" sz="2200" b="1" dirty="0"/>
          </a:p>
          <a:p>
            <a:pPr marL="800100" lvl="2" indent="0">
              <a:buNone/>
            </a:pPr>
            <a:r>
              <a:rPr lang="en-US" altLang="zh-CN" sz="2200" b="1" dirty="0"/>
              <a:t>class A{……};</a:t>
            </a:r>
            <a:endParaRPr lang="zh-CN" altLang="zh-CN" sz="2200" b="1" dirty="0"/>
          </a:p>
          <a:p>
            <a:pPr marL="800100" lvl="2" indent="0">
              <a:buNone/>
            </a:pPr>
            <a:r>
              <a:rPr lang="en-US" altLang="zh-CN" sz="2200" b="1" dirty="0"/>
              <a:t>A f(){A t;……;return t;}</a:t>
            </a:r>
            <a:endParaRPr lang="zh-CN" altLang="zh-CN" sz="2200" b="1" dirty="0"/>
          </a:p>
          <a:p>
            <a:pPr marL="800100" lvl="2" indent="0">
              <a:buNone/>
            </a:pPr>
            <a:r>
              <a:rPr lang="en-US" altLang="zh-CN" sz="2200" b="1" dirty="0"/>
              <a:t>A b;</a:t>
            </a:r>
            <a:endParaRPr lang="zh-CN" altLang="zh-CN" sz="2200" b="1" dirty="0"/>
          </a:p>
          <a:p>
            <a:pPr marL="800100" lvl="2" indent="0">
              <a:buNone/>
            </a:pPr>
            <a:r>
              <a:rPr lang="en-US" altLang="zh-CN" sz="2200" b="1" dirty="0">
                <a:solidFill>
                  <a:srgbClr val="FF0000"/>
                </a:solidFill>
              </a:rPr>
              <a:t>b=f();  //L1</a:t>
            </a:r>
            <a:endParaRPr lang="zh-CN" altLang="zh-CN" sz="2200" b="1" dirty="0">
              <a:solidFill>
                <a:srgbClr val="FF0000"/>
              </a:solidFill>
            </a:endParaRPr>
          </a:p>
          <a:p>
            <a:pPr lvl="2" eaLnBrk="1" hangingPunct="1"/>
            <a:endParaRPr lang="en-US" altLang="zh-CN" b="1" dirty="0"/>
          </a:p>
        </p:txBody>
      </p:sp>
      <p:sp>
        <p:nvSpPr>
          <p:cNvPr id="4" name="对话气泡: 矩形 3"/>
          <p:cNvSpPr/>
          <p:nvPr/>
        </p:nvSpPr>
        <p:spPr>
          <a:xfrm>
            <a:off x="4283968" y="3501008"/>
            <a:ext cx="4680520" cy="2448272"/>
          </a:xfrm>
          <a:prstGeom prst="wedgeRectCallout">
            <a:avLst>
              <a:gd name="adj1" fmla="val -87351"/>
              <a:gd name="adj2" fmla="val 150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0000CC"/>
                </a:solidFill>
              </a:rPr>
              <a:t>//L1</a:t>
            </a:r>
            <a:r>
              <a:rPr lang="zh-CN" altLang="en-US" b="1" dirty="0">
                <a:solidFill>
                  <a:srgbClr val="0000CC"/>
                </a:solidFill>
              </a:rPr>
              <a:t>的执行过程：</a:t>
            </a:r>
            <a:endParaRPr lang="en-US" altLang="zh-CN" b="1" dirty="0">
              <a:solidFill>
                <a:srgbClr val="0000CC"/>
              </a:solidFill>
            </a:endParaRPr>
          </a:p>
          <a:p>
            <a:pPr marL="457200" indent="-457200">
              <a:buFont typeface="+mj-ea"/>
              <a:buAutoNum type="circleNumDbPlain"/>
            </a:pPr>
            <a:r>
              <a:rPr lang="zh-CN" altLang="zh-CN" b="1" dirty="0">
                <a:solidFill>
                  <a:schemeClr val="tx1"/>
                </a:solidFill>
              </a:rPr>
              <a:t>调用</a:t>
            </a:r>
            <a:r>
              <a:rPr lang="en-US" altLang="zh-CN" b="1" dirty="0">
                <a:solidFill>
                  <a:schemeClr val="tx1"/>
                </a:solidFill>
              </a:rPr>
              <a:t>f</a:t>
            </a:r>
            <a:r>
              <a:rPr lang="zh-CN" altLang="zh-CN" b="1" dirty="0">
                <a:solidFill>
                  <a:schemeClr val="tx1"/>
                </a:solidFill>
              </a:rPr>
              <a:t>函数，执行</a:t>
            </a:r>
            <a:r>
              <a:rPr lang="en-US" altLang="zh-CN" b="1" dirty="0">
                <a:solidFill>
                  <a:schemeClr val="tx1"/>
                </a:solidFill>
              </a:rPr>
              <a:t>f</a:t>
            </a:r>
            <a:r>
              <a:rPr lang="zh-CN" altLang="zh-CN" b="1" dirty="0">
                <a:solidFill>
                  <a:schemeClr val="tx1"/>
                </a:solidFill>
              </a:rPr>
              <a:t>函数体内的代码；</a:t>
            </a:r>
            <a:endParaRPr lang="en-US" altLang="zh-CN" b="1" dirty="0">
              <a:solidFill>
                <a:schemeClr val="tx1"/>
              </a:solidFill>
            </a:endParaRPr>
          </a:p>
          <a:p>
            <a:pPr marL="457200" indent="-457200">
              <a:buFont typeface="+mj-ea"/>
              <a:buAutoNum type="circleNumDbPlain"/>
            </a:pPr>
            <a:r>
              <a:rPr lang="zh-CN" altLang="zh-CN" b="1" dirty="0">
                <a:solidFill>
                  <a:schemeClr val="tx1"/>
                </a:solidFill>
              </a:rPr>
              <a:t>执行“</a:t>
            </a:r>
            <a:r>
              <a:rPr lang="en-US" altLang="zh-CN" b="1" dirty="0">
                <a:solidFill>
                  <a:schemeClr val="tx1"/>
                </a:solidFill>
              </a:rPr>
              <a:t>return t</a:t>
            </a:r>
            <a:r>
              <a:rPr lang="zh-CN" altLang="zh-CN" b="1" dirty="0">
                <a:solidFill>
                  <a:schemeClr val="tx1"/>
                </a:solidFill>
              </a:rPr>
              <a:t>；”将创建无名临时对象并返回调用语句；</a:t>
            </a:r>
            <a:endParaRPr lang="en-US" altLang="zh-CN" b="1" dirty="0">
              <a:solidFill>
                <a:schemeClr val="tx1"/>
              </a:solidFill>
            </a:endParaRPr>
          </a:p>
          <a:p>
            <a:pPr marL="457200" indent="-457200">
              <a:buFont typeface="+mj-ea"/>
              <a:buAutoNum type="circleNumDbPlain"/>
            </a:pPr>
            <a:r>
              <a:rPr lang="zh-CN" altLang="zh-CN" b="1" dirty="0">
                <a:solidFill>
                  <a:schemeClr val="tx1"/>
                </a:solidFill>
              </a:rPr>
              <a:t>将无名对象拷贝给对</a:t>
            </a:r>
            <a:r>
              <a:rPr lang="en-US" altLang="zh-CN" b="1" dirty="0">
                <a:solidFill>
                  <a:schemeClr val="tx1"/>
                </a:solidFill>
              </a:rPr>
              <a:t>b</a:t>
            </a:r>
          </a:p>
          <a:p>
            <a:pPr marL="457200" indent="-457200">
              <a:buFont typeface="+mj-ea"/>
              <a:buAutoNum type="circleNumDbPlain"/>
            </a:pPr>
            <a:r>
              <a:rPr lang="zh-CN" altLang="zh-CN" b="1" dirty="0">
                <a:solidFill>
                  <a:schemeClr val="tx1"/>
                </a:solidFill>
              </a:rPr>
              <a:t>销毁无名临时对象。</a:t>
            </a:r>
            <a:endParaRPr lang="en-US" altLang="zh-CN" b="1" dirty="0">
              <a:solidFill>
                <a:schemeClr val="tx1"/>
              </a:solidFill>
            </a:endParaRPr>
          </a:p>
          <a:p>
            <a:r>
              <a:rPr lang="zh-CN" altLang="en-US" b="1" dirty="0">
                <a:solidFill>
                  <a:srgbClr val="FF0000"/>
                </a:solidFill>
              </a:rPr>
              <a:t>     对象移动技术直接将无名对象的内存内容转移给</a:t>
            </a:r>
            <a:r>
              <a:rPr lang="en-US" altLang="zh-CN" b="1" dirty="0">
                <a:solidFill>
                  <a:srgbClr val="FF0000"/>
                </a:solidFill>
              </a:rPr>
              <a:t>b</a:t>
            </a:r>
            <a:r>
              <a:rPr lang="zh-CN" altLang="en-US" b="1" dirty="0">
                <a:solidFill>
                  <a:srgbClr val="FF0000"/>
                </a:solidFill>
              </a:rPr>
              <a:t>，省去了第</a:t>
            </a:r>
            <a:r>
              <a:rPr lang="en-US" altLang="zh-CN" b="1" dirty="0">
                <a:solidFill>
                  <a:srgbClr val="FF0000"/>
                </a:solidFill>
              </a:rPr>
              <a:t>③④</a:t>
            </a:r>
            <a:r>
              <a:rPr lang="zh-CN" altLang="en-US" b="1" dirty="0">
                <a:solidFill>
                  <a:srgbClr val="FF0000"/>
                </a:solidFill>
              </a:rPr>
              <a:t>步的系统开销</a:t>
            </a:r>
          </a:p>
        </p:txBody>
      </p:sp>
    </p:spTree>
    <p:extLst>
      <p:ext uri="{BB962C8B-B14F-4D97-AF65-F5344CB8AC3E}">
        <p14:creationId xmlns:p14="http://schemas.microsoft.com/office/powerpoint/2010/main" val="407077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anim calcmode="lin" valueType="num">
                                      <p:cBhvr additive="base">
                                        <p:cTn id="7" dur="500" fill="hold"/>
                                        <p:tgtEl>
                                          <p:spTgt spid="655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539">
                                            <p:txEl>
                                              <p:pRg st="2" end="2"/>
                                            </p:txEl>
                                          </p:spTgt>
                                        </p:tgtEl>
                                        <p:attrNameLst>
                                          <p:attrName>style.visibility</p:attrName>
                                        </p:attrNameLst>
                                      </p:cBhvr>
                                      <p:to>
                                        <p:strVal val="visible"/>
                                      </p:to>
                                    </p:set>
                                    <p:anim calcmode="lin" valueType="num">
                                      <p:cBhvr additive="base">
                                        <p:cTn id="13" dur="500" fill="hold"/>
                                        <p:tgtEl>
                                          <p:spTgt spid="6553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5539">
                                            <p:txEl>
                                              <p:pRg st="3" end="3"/>
                                            </p:txEl>
                                          </p:spTgt>
                                        </p:tgtEl>
                                        <p:attrNameLst>
                                          <p:attrName>style.visibility</p:attrName>
                                        </p:attrNameLst>
                                      </p:cBhvr>
                                      <p:to>
                                        <p:strVal val="visible"/>
                                      </p:to>
                                    </p:set>
                                    <p:anim calcmode="lin" valueType="num">
                                      <p:cBhvr additive="base">
                                        <p:cTn id="19" dur="500" fill="hold"/>
                                        <p:tgtEl>
                                          <p:spTgt spid="6553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5539">
                                            <p:txEl>
                                              <p:pRg st="4" end="4"/>
                                            </p:txEl>
                                          </p:spTgt>
                                        </p:tgtEl>
                                        <p:attrNameLst>
                                          <p:attrName>style.visibility</p:attrName>
                                        </p:attrNameLst>
                                      </p:cBhvr>
                                      <p:to>
                                        <p:strVal val="visible"/>
                                      </p:to>
                                    </p:set>
                                    <p:anim calcmode="lin" valueType="num">
                                      <p:cBhvr additive="base">
                                        <p:cTn id="25" dur="5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55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5539">
                                            <p:txEl>
                                              <p:pRg st="5" end="5"/>
                                            </p:txEl>
                                          </p:spTgt>
                                        </p:tgtEl>
                                        <p:attrNameLst>
                                          <p:attrName>style.visibility</p:attrName>
                                        </p:attrNameLst>
                                      </p:cBhvr>
                                      <p:to>
                                        <p:strVal val="visible"/>
                                      </p:to>
                                    </p:set>
                                    <p:anim calcmode="lin" valueType="num">
                                      <p:cBhvr additive="base">
                                        <p:cTn id="31" dur="500" fill="hold"/>
                                        <p:tgtEl>
                                          <p:spTgt spid="6553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5539">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5539">
                                            <p:txEl>
                                              <p:pRg st="6" end="6"/>
                                            </p:txEl>
                                          </p:spTgt>
                                        </p:tgtEl>
                                        <p:attrNameLst>
                                          <p:attrName>style.visibility</p:attrName>
                                        </p:attrNameLst>
                                      </p:cBhvr>
                                      <p:to>
                                        <p:strVal val="visible"/>
                                      </p:to>
                                    </p:set>
                                    <p:anim calcmode="lin" valueType="num">
                                      <p:cBhvr additive="base">
                                        <p:cTn id="35" dur="500" fill="hold"/>
                                        <p:tgtEl>
                                          <p:spTgt spid="6553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5539">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5539">
                                            <p:txEl>
                                              <p:pRg st="7" end="7"/>
                                            </p:txEl>
                                          </p:spTgt>
                                        </p:tgtEl>
                                        <p:attrNameLst>
                                          <p:attrName>style.visibility</p:attrName>
                                        </p:attrNameLst>
                                      </p:cBhvr>
                                      <p:to>
                                        <p:strVal val="visible"/>
                                      </p:to>
                                    </p:set>
                                    <p:anim calcmode="lin" valueType="num">
                                      <p:cBhvr additive="base">
                                        <p:cTn id="39" dur="500" fill="hold"/>
                                        <p:tgtEl>
                                          <p:spTgt spid="65539">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5539">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5539">
                                            <p:txEl>
                                              <p:pRg st="8" end="8"/>
                                            </p:txEl>
                                          </p:spTgt>
                                        </p:tgtEl>
                                        <p:attrNameLst>
                                          <p:attrName>style.visibility</p:attrName>
                                        </p:attrNameLst>
                                      </p:cBhvr>
                                      <p:to>
                                        <p:strVal val="visible"/>
                                      </p:to>
                                    </p:set>
                                    <p:anim calcmode="lin" valueType="num">
                                      <p:cBhvr additive="base">
                                        <p:cTn id="43" dur="500" fill="hold"/>
                                        <p:tgtEl>
                                          <p:spTgt spid="6553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553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idx="1"/>
          </p:nvPr>
        </p:nvSpPr>
        <p:spPr>
          <a:xfrm>
            <a:off x="251520" y="1196752"/>
            <a:ext cx="8496944" cy="4536504"/>
          </a:xfrm>
        </p:spPr>
        <p:txBody>
          <a:bodyPr/>
          <a:lstStyle/>
          <a:p>
            <a:pPr marL="57150" indent="0" eaLnBrk="1" hangingPunct="1">
              <a:buNone/>
            </a:pPr>
            <a:r>
              <a:rPr lang="en-US" altLang="zh-CN" sz="2800" b="1" dirty="0" smtClean="0">
                <a:solidFill>
                  <a:srgbClr val="0000CC"/>
                </a:solidFill>
              </a:rPr>
              <a:t>2. </a:t>
            </a:r>
            <a:r>
              <a:rPr lang="zh-CN" altLang="en-US" sz="2800" b="1" dirty="0" smtClean="0">
                <a:solidFill>
                  <a:srgbClr val="0000CC"/>
                </a:solidFill>
              </a:rPr>
              <a:t>对象</a:t>
            </a:r>
            <a:r>
              <a:rPr lang="zh-CN" altLang="en-US" sz="2800" b="1" dirty="0">
                <a:solidFill>
                  <a:srgbClr val="0000CC"/>
                </a:solidFill>
              </a:rPr>
              <a:t>移动函数</a:t>
            </a:r>
            <a:r>
              <a:rPr lang="en-US" altLang="zh-CN" sz="2800" b="1" dirty="0">
                <a:solidFill>
                  <a:srgbClr val="0000CC"/>
                </a:solidFill>
              </a:rPr>
              <a:t>move</a:t>
            </a:r>
          </a:p>
          <a:p>
            <a:pPr lvl="1" eaLnBrk="1" hangingPunct="1"/>
            <a:r>
              <a:rPr lang="zh-CN" altLang="zh-CN" sz="2400" b="1" dirty="0"/>
              <a:t>对象移动相当于把某对象拥有的内存资源“转让”给另一对象使用，其实质是把对象的内存资源（即右值）绑定到要转移给的对象</a:t>
            </a:r>
            <a:r>
              <a:rPr lang="zh-CN" altLang="zh-CN" sz="2400" b="1" dirty="0" smtClean="0"/>
              <a:t>。</a:t>
            </a:r>
            <a:endParaRPr lang="en-US" altLang="zh-CN" sz="2400" b="1" dirty="0"/>
          </a:p>
          <a:p>
            <a:pPr lvl="1" eaLnBrk="1" hangingPunct="1"/>
            <a:r>
              <a:rPr lang="en-US" altLang="zh-CN" sz="2400" b="1" dirty="0" smtClean="0"/>
              <a:t>C</a:t>
            </a:r>
            <a:r>
              <a:rPr lang="en-US" altLang="zh-CN" sz="2400" b="1" dirty="0"/>
              <a:t>++11</a:t>
            </a:r>
            <a:r>
              <a:rPr lang="zh-CN" altLang="zh-CN" sz="2400" b="1" dirty="0"/>
              <a:t>标准库中提供</a:t>
            </a:r>
            <a:r>
              <a:rPr lang="en-US" altLang="zh-CN" sz="2400" b="1" dirty="0"/>
              <a:t>move</a:t>
            </a:r>
            <a:r>
              <a:rPr lang="zh-CN" altLang="zh-CN" sz="2400" b="1" dirty="0"/>
              <a:t>函数实现对象的右值绑定，此函数定义在</a:t>
            </a:r>
            <a:r>
              <a:rPr lang="en-US" altLang="zh-CN" sz="2400" b="1" dirty="0"/>
              <a:t>utility</a:t>
            </a:r>
            <a:r>
              <a:rPr lang="zh-CN" altLang="zh-CN" sz="2400" b="1" dirty="0"/>
              <a:t>头文件中。</a:t>
            </a:r>
          </a:p>
          <a:p>
            <a:pPr marL="800100" lvl="2" indent="0">
              <a:buNone/>
            </a:pPr>
            <a:r>
              <a:rPr lang="en-US" altLang="zh-CN" sz="2000" b="1" dirty="0"/>
              <a:t>int x = 0;</a:t>
            </a:r>
            <a:endParaRPr lang="zh-CN" altLang="zh-CN" sz="2000" b="1" dirty="0"/>
          </a:p>
          <a:p>
            <a:pPr marL="800100" lvl="2" indent="0">
              <a:buNone/>
            </a:pPr>
            <a:r>
              <a:rPr lang="en-US" altLang="zh-CN" sz="2000" b="1" dirty="0"/>
              <a:t>int &amp;</a:t>
            </a:r>
            <a:r>
              <a:rPr lang="en-US" altLang="zh-CN" sz="2000" b="1" dirty="0" err="1"/>
              <a:t>lrx</a:t>
            </a:r>
            <a:r>
              <a:rPr lang="en-US" altLang="zh-CN" sz="2000" b="1" dirty="0"/>
              <a:t> = x;           //</a:t>
            </a:r>
            <a:r>
              <a:rPr lang="zh-CN" altLang="zh-CN" sz="2000" b="1" dirty="0"/>
              <a:t>正确，左值引用</a:t>
            </a:r>
          </a:p>
          <a:p>
            <a:pPr marL="800100" lvl="2" indent="0">
              <a:buNone/>
            </a:pPr>
            <a:r>
              <a:rPr lang="en-US" altLang="zh-CN" sz="2000" b="1" dirty="0">
                <a:solidFill>
                  <a:srgbClr val="FF0000"/>
                </a:solidFill>
              </a:rPr>
              <a:t>int &amp;&amp;</a:t>
            </a:r>
            <a:r>
              <a:rPr lang="en-US" altLang="zh-CN" sz="2000" b="1" dirty="0" err="1">
                <a:solidFill>
                  <a:srgbClr val="FF0000"/>
                </a:solidFill>
              </a:rPr>
              <a:t>rrx</a:t>
            </a:r>
            <a:r>
              <a:rPr lang="en-US" altLang="zh-CN" sz="2000" b="1" dirty="0">
                <a:solidFill>
                  <a:srgbClr val="FF0000"/>
                </a:solidFill>
              </a:rPr>
              <a:t> = x;        //</a:t>
            </a:r>
            <a:r>
              <a:rPr lang="zh-CN" altLang="zh-CN" sz="2000" b="1" dirty="0">
                <a:solidFill>
                  <a:srgbClr val="FF0000"/>
                </a:solidFill>
              </a:rPr>
              <a:t>错误</a:t>
            </a:r>
            <a:r>
              <a:rPr lang="zh-CN" altLang="zh-CN" sz="2000" b="1" dirty="0"/>
              <a:t>，变量名是左值，不能绑定右值</a:t>
            </a:r>
          </a:p>
          <a:p>
            <a:pPr marL="800100" lvl="2" indent="0">
              <a:buNone/>
            </a:pPr>
            <a:r>
              <a:rPr lang="en-US" altLang="zh-CN" sz="2000" b="1" dirty="0">
                <a:solidFill>
                  <a:srgbClr val="0000CC"/>
                </a:solidFill>
              </a:rPr>
              <a:t>int &amp;&amp;</a:t>
            </a:r>
            <a:r>
              <a:rPr lang="en-US" altLang="zh-CN" sz="2000" b="1" dirty="0" err="1">
                <a:solidFill>
                  <a:srgbClr val="0000CC"/>
                </a:solidFill>
              </a:rPr>
              <a:t>rrx</a:t>
            </a:r>
            <a:r>
              <a:rPr lang="en-US" altLang="zh-CN" sz="2000" b="1" dirty="0">
                <a:solidFill>
                  <a:srgbClr val="0000CC"/>
                </a:solidFill>
              </a:rPr>
              <a:t> = </a:t>
            </a:r>
            <a:r>
              <a:rPr lang="en-US" altLang="zh-CN" sz="2000" b="1" dirty="0" err="1">
                <a:solidFill>
                  <a:srgbClr val="0000CC"/>
                </a:solidFill>
              </a:rPr>
              <a:t>std</a:t>
            </a:r>
            <a:r>
              <a:rPr lang="en-US" altLang="zh-CN" sz="2000" b="1" dirty="0">
                <a:solidFill>
                  <a:srgbClr val="0000CC"/>
                </a:solidFill>
              </a:rPr>
              <a:t>::move(x);         //</a:t>
            </a:r>
            <a:r>
              <a:rPr lang="zh-CN" altLang="zh-CN" sz="2000" b="1" dirty="0">
                <a:solidFill>
                  <a:srgbClr val="0000CC"/>
                </a:solidFill>
              </a:rPr>
              <a:t>正确，</a:t>
            </a:r>
            <a:r>
              <a:rPr lang="en-US" altLang="zh-CN" sz="2000" b="1" dirty="0" err="1">
                <a:solidFill>
                  <a:srgbClr val="0000CC"/>
                </a:solidFill>
              </a:rPr>
              <a:t>rrx</a:t>
            </a:r>
            <a:r>
              <a:rPr lang="zh-CN" altLang="zh-CN" sz="2000" b="1" dirty="0">
                <a:solidFill>
                  <a:srgbClr val="0000CC"/>
                </a:solidFill>
              </a:rPr>
              <a:t>绑定到</a:t>
            </a:r>
            <a:r>
              <a:rPr lang="en-US" altLang="zh-CN" sz="2000" b="1" dirty="0">
                <a:solidFill>
                  <a:srgbClr val="0000CC"/>
                </a:solidFill>
              </a:rPr>
              <a:t>x</a:t>
            </a:r>
            <a:r>
              <a:rPr lang="zh-CN" altLang="zh-CN" sz="2000" b="1" dirty="0">
                <a:solidFill>
                  <a:srgbClr val="0000CC"/>
                </a:solidFill>
              </a:rPr>
              <a:t>的右</a:t>
            </a:r>
            <a:r>
              <a:rPr lang="zh-CN" altLang="zh-CN" sz="2000" b="1" dirty="0" smtClean="0">
                <a:solidFill>
                  <a:srgbClr val="0000CC"/>
                </a:solidFill>
              </a:rPr>
              <a:t>值</a:t>
            </a:r>
            <a:endParaRPr lang="zh-CN" altLang="zh-CN" sz="2000" b="1" dirty="0">
              <a:solidFill>
                <a:srgbClr val="0000CC"/>
              </a:solidFill>
            </a:endParaRPr>
          </a:p>
        </p:txBody>
      </p:sp>
      <p:sp>
        <p:nvSpPr>
          <p:cNvPr id="5" name="Rectangle 2"/>
          <p:cNvSpPr txBox="1">
            <a:spLocks noChangeArrowheads="1"/>
          </p:cNvSpPr>
          <p:nvPr/>
        </p:nvSpPr>
        <p:spPr bwMode="auto">
          <a:xfrm>
            <a:off x="613792" y="188640"/>
            <a:ext cx="777240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r>
              <a:rPr lang="en-US" altLang="zh-CN" sz="3200" b="1" kern="0" dirty="0" smtClean="0">
                <a:solidFill>
                  <a:srgbClr val="C00000"/>
                </a:solidFill>
              </a:rPr>
              <a:t>3.8.3 </a:t>
            </a:r>
            <a:r>
              <a:rPr lang="zh-CN" altLang="zh-CN" sz="3200" b="1" kern="0" dirty="0" smtClean="0">
                <a:solidFill>
                  <a:srgbClr val="C00000"/>
                </a:solidFill>
              </a:rPr>
              <a:t>移动函数</a:t>
            </a:r>
            <a:r>
              <a:rPr lang="en-US" altLang="zh-CN" sz="3200" b="1" kern="0" dirty="0" smtClean="0">
                <a:solidFill>
                  <a:srgbClr val="C00000"/>
                </a:solidFill>
              </a:rPr>
              <a:t>(C++11)</a:t>
            </a:r>
            <a:r>
              <a:rPr lang="zh-CN" altLang="zh-CN" sz="3200" b="1" kern="0" dirty="0" smtClean="0">
                <a:solidFill>
                  <a:srgbClr val="C00000"/>
                </a:solidFill>
              </a:rPr>
              <a:t> </a:t>
            </a:r>
            <a:endParaRPr lang="zh-CN" altLang="en-US" sz="3200" b="1" kern="0" dirty="0">
              <a:solidFill>
                <a:srgbClr val="C00000"/>
              </a:solidFill>
            </a:endParaRPr>
          </a:p>
        </p:txBody>
      </p:sp>
    </p:spTree>
    <p:extLst>
      <p:ext uri="{BB962C8B-B14F-4D97-AF65-F5344CB8AC3E}">
        <p14:creationId xmlns:p14="http://schemas.microsoft.com/office/powerpoint/2010/main" val="2731378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anim calcmode="lin" valueType="num">
                                      <p:cBhvr additive="base">
                                        <p:cTn id="7" dur="500" fill="hold"/>
                                        <p:tgtEl>
                                          <p:spTgt spid="655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539">
                                            <p:txEl>
                                              <p:pRg st="2" end="2"/>
                                            </p:txEl>
                                          </p:spTgt>
                                        </p:tgtEl>
                                        <p:attrNameLst>
                                          <p:attrName>style.visibility</p:attrName>
                                        </p:attrNameLst>
                                      </p:cBhvr>
                                      <p:to>
                                        <p:strVal val="visible"/>
                                      </p:to>
                                    </p:set>
                                    <p:anim calcmode="lin" valueType="num">
                                      <p:cBhvr additive="base">
                                        <p:cTn id="13" dur="500" fill="hold"/>
                                        <p:tgtEl>
                                          <p:spTgt spid="6553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5539">
                                            <p:txEl>
                                              <p:pRg st="3" end="3"/>
                                            </p:txEl>
                                          </p:spTgt>
                                        </p:tgtEl>
                                        <p:attrNameLst>
                                          <p:attrName>style.visibility</p:attrName>
                                        </p:attrNameLst>
                                      </p:cBhvr>
                                      <p:to>
                                        <p:strVal val="visible"/>
                                      </p:to>
                                    </p:set>
                                    <p:anim calcmode="lin" valueType="num">
                                      <p:cBhvr additive="base">
                                        <p:cTn id="19" dur="500" fill="hold"/>
                                        <p:tgtEl>
                                          <p:spTgt spid="6553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3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5539">
                                            <p:txEl>
                                              <p:pRg st="4" end="4"/>
                                            </p:txEl>
                                          </p:spTgt>
                                        </p:tgtEl>
                                        <p:attrNameLst>
                                          <p:attrName>style.visibility</p:attrName>
                                        </p:attrNameLst>
                                      </p:cBhvr>
                                      <p:to>
                                        <p:strVal val="visible"/>
                                      </p:to>
                                    </p:set>
                                    <p:anim calcmode="lin" valueType="num">
                                      <p:cBhvr additive="base">
                                        <p:cTn id="23" dur="5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55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5539">
                                            <p:txEl>
                                              <p:pRg st="5" end="5"/>
                                            </p:txEl>
                                          </p:spTgt>
                                        </p:tgtEl>
                                        <p:attrNameLst>
                                          <p:attrName>style.visibility</p:attrName>
                                        </p:attrNameLst>
                                      </p:cBhvr>
                                      <p:to>
                                        <p:strVal val="visible"/>
                                      </p:to>
                                    </p:set>
                                    <p:anim calcmode="lin" valueType="num">
                                      <p:cBhvr additive="base">
                                        <p:cTn id="29" dur="500" fill="hold"/>
                                        <p:tgtEl>
                                          <p:spTgt spid="6553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55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5539">
                                            <p:txEl>
                                              <p:pRg st="6" end="6"/>
                                            </p:txEl>
                                          </p:spTgt>
                                        </p:tgtEl>
                                        <p:attrNameLst>
                                          <p:attrName>style.visibility</p:attrName>
                                        </p:attrNameLst>
                                      </p:cBhvr>
                                      <p:to>
                                        <p:strVal val="visible"/>
                                      </p:to>
                                    </p:set>
                                    <p:anim calcmode="lin" valueType="num">
                                      <p:cBhvr additive="base">
                                        <p:cTn id="35" dur="500" fill="hold"/>
                                        <p:tgtEl>
                                          <p:spTgt spid="6553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553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323851" y="1196975"/>
            <a:ext cx="8362950" cy="4752305"/>
          </a:xfrm>
        </p:spPr>
        <p:txBody>
          <a:bodyPr/>
          <a:lstStyle/>
          <a:p>
            <a:pPr marL="0" indent="0">
              <a:buNone/>
            </a:pPr>
            <a:r>
              <a:rPr lang="en-US" altLang="zh-CN" sz="2800" b="1" dirty="0" smtClean="0">
                <a:solidFill>
                  <a:srgbClr val="0000CC"/>
                </a:solidFill>
              </a:rPr>
              <a:t>1. </a:t>
            </a:r>
            <a:r>
              <a:rPr lang="zh-CN" altLang="en-US" sz="2800" b="1" dirty="0" smtClean="0">
                <a:solidFill>
                  <a:srgbClr val="0000CC"/>
                </a:solidFill>
              </a:rPr>
              <a:t>赋值</a:t>
            </a:r>
            <a:r>
              <a:rPr lang="zh-CN" altLang="en-US" sz="2800" b="1" dirty="0">
                <a:solidFill>
                  <a:srgbClr val="0000CC"/>
                </a:solidFill>
              </a:rPr>
              <a:t>运算符函数的调用时机</a:t>
            </a:r>
            <a:endParaRPr lang="en-US" altLang="zh-CN" sz="2800" b="1" dirty="0">
              <a:solidFill>
                <a:srgbClr val="0000CC"/>
              </a:solidFill>
            </a:endParaRPr>
          </a:p>
          <a:p>
            <a:pPr lvl="1"/>
            <a:r>
              <a:rPr lang="zh-CN" altLang="zh-CN" sz="2400" b="1" dirty="0"/>
              <a:t>赋值运算符用于实现同类对象间的相互赋值。</a:t>
            </a:r>
            <a:endParaRPr lang="en-US" altLang="zh-CN" sz="2400" b="1" dirty="0"/>
          </a:p>
          <a:p>
            <a:pPr lvl="1"/>
            <a:r>
              <a:rPr lang="zh-CN" altLang="zh-CN" sz="2400" b="1" dirty="0"/>
              <a:t>当把类的一个对象赋值给另外一个对象时，就会调用类的赋值运算符成员函数来完成对象间的赋值。类似于下面的</a:t>
            </a:r>
            <a:r>
              <a:rPr lang="zh-CN" altLang="zh-CN" sz="2400" b="1" dirty="0" smtClean="0"/>
              <a:t>形式</a:t>
            </a:r>
            <a:r>
              <a:rPr lang="zh-CN" altLang="en-US" sz="2400" b="1" dirty="0" smtClean="0"/>
              <a:t>：</a:t>
            </a:r>
            <a:endParaRPr lang="zh-CN" altLang="zh-CN" sz="2400" b="1" dirty="0"/>
          </a:p>
          <a:p>
            <a:pPr marL="800100" lvl="2" indent="0">
              <a:buNone/>
            </a:pPr>
            <a:r>
              <a:rPr lang="en-US" altLang="zh-CN" b="1" dirty="0"/>
              <a:t>class A{……}</a:t>
            </a:r>
            <a:r>
              <a:rPr lang="zh-CN" altLang="zh-CN" b="1" dirty="0"/>
              <a:t>；</a:t>
            </a:r>
          </a:p>
          <a:p>
            <a:pPr marL="800100" lvl="2" indent="0">
              <a:buNone/>
            </a:pPr>
            <a:r>
              <a:rPr lang="en-US" altLang="zh-CN" b="1" dirty="0"/>
              <a:t>A </a:t>
            </a:r>
            <a:r>
              <a:rPr lang="en-US" altLang="zh-CN" b="1" dirty="0" err="1"/>
              <a:t>a</a:t>
            </a:r>
            <a:r>
              <a:rPr lang="zh-CN" altLang="zh-CN" b="1" dirty="0"/>
              <a:t>，</a:t>
            </a:r>
            <a:r>
              <a:rPr lang="en-US" altLang="zh-CN" b="1" dirty="0"/>
              <a:t>b;</a:t>
            </a:r>
            <a:endParaRPr lang="zh-CN" altLang="zh-CN" b="1" dirty="0"/>
          </a:p>
          <a:p>
            <a:pPr marL="800100" lvl="2" indent="0">
              <a:buNone/>
            </a:pPr>
            <a:r>
              <a:rPr lang="en-US" altLang="zh-CN" b="1" dirty="0">
                <a:solidFill>
                  <a:srgbClr val="FF0000"/>
                </a:solidFill>
              </a:rPr>
              <a:t>a=b</a:t>
            </a:r>
            <a:r>
              <a:rPr lang="zh-CN" altLang="zh-CN" b="1" dirty="0">
                <a:solidFill>
                  <a:srgbClr val="FF0000"/>
                </a:solidFill>
              </a:rPr>
              <a:t>；</a:t>
            </a:r>
            <a:r>
              <a:rPr lang="en-US" altLang="zh-CN" b="1" dirty="0">
                <a:solidFill>
                  <a:srgbClr val="FF0000"/>
                </a:solidFill>
              </a:rPr>
              <a:t>                      //</a:t>
            </a:r>
            <a:r>
              <a:rPr lang="zh-CN" altLang="zh-CN" b="1" dirty="0">
                <a:solidFill>
                  <a:srgbClr val="FF0000"/>
                </a:solidFill>
              </a:rPr>
              <a:t>调用赋值运符函数</a:t>
            </a:r>
            <a:endParaRPr lang="en-US" altLang="zh-CN" b="1" dirty="0">
              <a:solidFill>
                <a:srgbClr val="FF0000"/>
              </a:solidFill>
            </a:endParaRPr>
          </a:p>
          <a:p>
            <a:pPr lvl="1" indent="-342900"/>
            <a:r>
              <a:rPr lang="zh-CN" altLang="zh-CN" sz="2400" b="1" dirty="0"/>
              <a:t>“</a:t>
            </a:r>
            <a:r>
              <a:rPr lang="en-US" altLang="zh-CN" sz="2400" b="1" dirty="0"/>
              <a:t>=</a:t>
            </a:r>
            <a:r>
              <a:rPr lang="zh-CN" altLang="zh-CN" sz="2400" b="1" dirty="0"/>
              <a:t>”即赋值运算符，它是</a:t>
            </a:r>
            <a:r>
              <a:rPr lang="zh-CN" altLang="zh-CN" sz="2400" b="1" dirty="0">
                <a:solidFill>
                  <a:srgbClr val="0000CC"/>
                </a:solidFill>
              </a:rPr>
              <a:t>所有类都拥有的一个成员函数</a:t>
            </a:r>
            <a:r>
              <a:rPr lang="zh-CN" altLang="zh-CN" sz="2400" b="1" dirty="0"/>
              <a:t>，称为赋值运算符成员函数，功能是把“</a:t>
            </a:r>
            <a:r>
              <a:rPr lang="en-US" altLang="zh-CN" sz="2400" b="1" dirty="0"/>
              <a:t>=</a:t>
            </a:r>
            <a:r>
              <a:rPr lang="zh-CN" altLang="zh-CN" sz="2400" b="1" dirty="0"/>
              <a:t>”右边对象的数据成员复制给左边对象。</a:t>
            </a:r>
            <a:endParaRPr lang="zh-CN" altLang="zh-CN" sz="2400" b="1" dirty="0">
              <a:solidFill>
                <a:srgbClr val="FF0000"/>
              </a:solidFill>
            </a:endParaRPr>
          </a:p>
          <a:p>
            <a:pPr eaLnBrk="1" hangingPunct="1"/>
            <a:endParaRPr lang="en-US" altLang="zh-CN" b="1" dirty="0">
              <a:solidFill>
                <a:schemeClr val="accent2"/>
              </a:solidFill>
            </a:endParaRPr>
          </a:p>
        </p:txBody>
      </p:sp>
      <p:sp>
        <p:nvSpPr>
          <p:cNvPr id="2" name="标题 1"/>
          <p:cNvSpPr>
            <a:spLocks noGrp="1"/>
          </p:cNvSpPr>
          <p:nvPr>
            <p:ph type="title"/>
          </p:nvPr>
        </p:nvSpPr>
        <p:spPr>
          <a:xfrm>
            <a:off x="323850" y="73672"/>
            <a:ext cx="8362950" cy="811195"/>
          </a:xfrm>
        </p:spPr>
        <p:txBody>
          <a:bodyPr/>
          <a:lstStyle/>
          <a:p>
            <a:r>
              <a:rPr lang="en-US" altLang="zh-CN" sz="3200" b="1" dirty="0">
                <a:solidFill>
                  <a:srgbClr val="C00000"/>
                </a:solidFill>
              </a:rPr>
              <a:t>3.8.1 </a:t>
            </a:r>
            <a:r>
              <a:rPr lang="zh-CN" altLang="zh-CN" sz="3200" b="1" dirty="0">
                <a:solidFill>
                  <a:srgbClr val="C00000"/>
                </a:solidFill>
              </a:rPr>
              <a:t>赋值运算符函数</a:t>
            </a:r>
          </a:p>
        </p:txBody>
      </p:sp>
    </p:spTree>
    <p:extLst>
      <p:ext uri="{BB962C8B-B14F-4D97-AF65-F5344CB8AC3E}">
        <p14:creationId xmlns:p14="http://schemas.microsoft.com/office/powerpoint/2010/main" val="3368580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 calcmode="lin" valueType="num">
                                      <p:cBhvr additive="base">
                                        <p:cTn id="7"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515">
                                            <p:txEl>
                                              <p:pRg st="2" end="2"/>
                                            </p:txEl>
                                          </p:spTgt>
                                        </p:tgtEl>
                                        <p:attrNameLst>
                                          <p:attrName>style.visibility</p:attrName>
                                        </p:attrNameLst>
                                      </p:cBhvr>
                                      <p:to>
                                        <p:strVal val="visible"/>
                                      </p:to>
                                    </p:set>
                                    <p:anim calcmode="lin" valueType="num">
                                      <p:cBhvr additive="base">
                                        <p:cTn id="13" dur="5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4515">
                                            <p:txEl>
                                              <p:pRg st="3" end="3"/>
                                            </p:txEl>
                                          </p:spTgt>
                                        </p:tgtEl>
                                        <p:attrNameLst>
                                          <p:attrName>style.visibility</p:attrName>
                                        </p:attrNameLst>
                                      </p:cBhvr>
                                      <p:to>
                                        <p:strVal val="visible"/>
                                      </p:to>
                                    </p:set>
                                    <p:anim calcmode="lin" valueType="num">
                                      <p:cBhvr additive="base">
                                        <p:cTn id="19" dur="500" fill="hold"/>
                                        <p:tgtEl>
                                          <p:spTgt spid="645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51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4515">
                                            <p:txEl>
                                              <p:pRg st="4" end="4"/>
                                            </p:txEl>
                                          </p:spTgt>
                                        </p:tgtEl>
                                        <p:attrNameLst>
                                          <p:attrName>style.visibility</p:attrName>
                                        </p:attrNameLst>
                                      </p:cBhvr>
                                      <p:to>
                                        <p:strVal val="visible"/>
                                      </p:to>
                                    </p:set>
                                    <p:anim calcmode="lin" valueType="num">
                                      <p:cBhvr additive="base">
                                        <p:cTn id="23" dur="500" fill="hold"/>
                                        <p:tgtEl>
                                          <p:spTgt spid="645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45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4515">
                                            <p:txEl>
                                              <p:pRg st="5" end="5"/>
                                            </p:txEl>
                                          </p:spTgt>
                                        </p:tgtEl>
                                        <p:attrNameLst>
                                          <p:attrName>style.visibility</p:attrName>
                                        </p:attrNameLst>
                                      </p:cBhvr>
                                      <p:to>
                                        <p:strVal val="visible"/>
                                      </p:to>
                                    </p:set>
                                    <p:anim calcmode="lin" valueType="num">
                                      <p:cBhvr additive="base">
                                        <p:cTn id="29" dur="500" fill="hold"/>
                                        <p:tgtEl>
                                          <p:spTgt spid="6451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45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4515">
                                            <p:txEl>
                                              <p:pRg st="6" end="6"/>
                                            </p:txEl>
                                          </p:spTgt>
                                        </p:tgtEl>
                                        <p:attrNameLst>
                                          <p:attrName>style.visibility</p:attrName>
                                        </p:attrNameLst>
                                      </p:cBhvr>
                                      <p:to>
                                        <p:strVal val="visible"/>
                                      </p:to>
                                    </p:set>
                                    <p:anim calcmode="lin" valueType="num">
                                      <p:cBhvr additive="base">
                                        <p:cTn id="35" dur="500" fill="hold"/>
                                        <p:tgtEl>
                                          <p:spTgt spid="6451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45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idx="1"/>
          </p:nvPr>
        </p:nvSpPr>
        <p:spPr>
          <a:xfrm>
            <a:off x="78964" y="1073858"/>
            <a:ext cx="4104456" cy="4104456"/>
          </a:xfrm>
        </p:spPr>
        <p:txBody>
          <a:bodyPr/>
          <a:lstStyle/>
          <a:p>
            <a:pPr marL="0" indent="0">
              <a:buNone/>
            </a:pPr>
            <a:r>
              <a:rPr lang="zh-CN" altLang="zh-CN" sz="2000" b="1" dirty="0">
                <a:solidFill>
                  <a:srgbClr val="0000CC"/>
                </a:solidFill>
              </a:rPr>
              <a:t>【例</a:t>
            </a:r>
            <a:r>
              <a:rPr lang="en-US" altLang="zh-CN" sz="2000" b="1" dirty="0">
                <a:solidFill>
                  <a:srgbClr val="0000CC"/>
                </a:solidFill>
              </a:rPr>
              <a:t>3-19</a:t>
            </a:r>
            <a:r>
              <a:rPr lang="zh-CN" altLang="zh-CN" sz="2000" b="1" dirty="0">
                <a:solidFill>
                  <a:srgbClr val="0000CC"/>
                </a:solidFill>
              </a:rPr>
              <a:t>】用</a:t>
            </a:r>
            <a:r>
              <a:rPr lang="en-US" altLang="zh-CN" sz="2000" b="1" dirty="0">
                <a:solidFill>
                  <a:srgbClr val="0000CC"/>
                </a:solidFill>
              </a:rPr>
              <a:t>C++</a:t>
            </a:r>
            <a:r>
              <a:rPr lang="zh-CN" altLang="zh-CN" sz="2000" b="1" dirty="0">
                <a:solidFill>
                  <a:srgbClr val="0000CC"/>
                </a:solidFill>
              </a:rPr>
              <a:t>标准库的</a:t>
            </a:r>
            <a:r>
              <a:rPr lang="en-US" altLang="zh-CN" sz="2000" b="1" dirty="0">
                <a:solidFill>
                  <a:srgbClr val="0000CC"/>
                </a:solidFill>
              </a:rPr>
              <a:t>move</a:t>
            </a:r>
            <a:r>
              <a:rPr lang="zh-CN" altLang="zh-CN" sz="2000" b="1" dirty="0">
                <a:solidFill>
                  <a:srgbClr val="0000CC"/>
                </a:solidFill>
              </a:rPr>
              <a:t>函数移动对象的右值资源</a:t>
            </a:r>
          </a:p>
          <a:p>
            <a:pPr marL="0" indent="0">
              <a:buNone/>
            </a:pPr>
            <a:r>
              <a:rPr lang="en-US" altLang="zh-CN" sz="1800" b="1" dirty="0"/>
              <a:t>#include &lt;</a:t>
            </a:r>
            <a:r>
              <a:rPr lang="en-US" altLang="zh-CN" sz="1800" b="1" dirty="0" err="1"/>
              <a:t>iostream</a:t>
            </a:r>
            <a:r>
              <a:rPr lang="en-US" altLang="zh-CN" sz="1800" b="1" dirty="0"/>
              <a:t>&gt;</a:t>
            </a:r>
            <a:endParaRPr lang="zh-CN" altLang="zh-CN" sz="1800" b="1" dirty="0"/>
          </a:p>
          <a:p>
            <a:pPr marL="0" indent="0">
              <a:buNone/>
            </a:pPr>
            <a:r>
              <a:rPr lang="en-US" altLang="zh-CN" sz="1800" b="1" dirty="0"/>
              <a:t>#include&lt;string&gt;</a:t>
            </a:r>
            <a:endParaRPr lang="zh-CN" altLang="zh-CN" sz="1800" b="1" dirty="0"/>
          </a:p>
          <a:p>
            <a:pPr marL="0" indent="0">
              <a:buNone/>
            </a:pPr>
            <a:r>
              <a:rPr lang="en-US" altLang="zh-CN" sz="1800" b="1" dirty="0"/>
              <a:t>#include&lt;utility&gt;</a:t>
            </a:r>
            <a:endParaRPr lang="zh-CN" altLang="zh-CN" sz="1800" b="1" dirty="0"/>
          </a:p>
          <a:p>
            <a:pPr marL="0" indent="0">
              <a:buNone/>
            </a:pPr>
            <a:r>
              <a:rPr lang="en-US" altLang="zh-CN" sz="1800" b="1" dirty="0"/>
              <a:t>using namespace </a:t>
            </a:r>
            <a:r>
              <a:rPr lang="en-US" altLang="zh-CN" sz="1800" b="1" dirty="0" err="1"/>
              <a:t>std</a:t>
            </a:r>
            <a:r>
              <a:rPr lang="en-US" altLang="zh-CN" sz="1800" b="1" dirty="0"/>
              <a:t>;</a:t>
            </a:r>
            <a:endParaRPr lang="zh-CN" altLang="zh-CN" sz="1800" b="1" dirty="0"/>
          </a:p>
          <a:p>
            <a:pPr marL="0" indent="0">
              <a:buNone/>
            </a:pPr>
            <a:r>
              <a:rPr lang="en-US" altLang="zh-CN" sz="1800" b="1" dirty="0"/>
              <a:t>class A { </a:t>
            </a:r>
            <a:endParaRPr lang="zh-CN" altLang="zh-CN" sz="1800" b="1" dirty="0"/>
          </a:p>
          <a:p>
            <a:pPr marL="0" indent="0">
              <a:buNone/>
            </a:pPr>
            <a:r>
              <a:rPr lang="en-US" altLang="zh-CN" sz="1800" b="1" dirty="0"/>
              <a:t>	int a;</a:t>
            </a:r>
            <a:endParaRPr lang="zh-CN" altLang="zh-CN" sz="1800" b="1" dirty="0"/>
          </a:p>
          <a:p>
            <a:pPr marL="0" indent="0">
              <a:buNone/>
            </a:pPr>
            <a:r>
              <a:rPr lang="en-US" altLang="zh-CN" sz="1800" b="1" dirty="0"/>
              <a:t>public:</a:t>
            </a:r>
            <a:endParaRPr lang="zh-CN" altLang="zh-CN" sz="1800" b="1" dirty="0"/>
          </a:p>
          <a:p>
            <a:pPr marL="0" indent="0">
              <a:buNone/>
            </a:pPr>
            <a:r>
              <a:rPr lang="en-US" altLang="zh-CN" sz="1800" b="1" dirty="0"/>
              <a:t>	void </a:t>
            </a:r>
            <a:r>
              <a:rPr lang="en-US" altLang="zh-CN" sz="1800" b="1" dirty="0" err="1"/>
              <a:t>setA</a:t>
            </a:r>
            <a:r>
              <a:rPr lang="en-US" altLang="zh-CN" sz="1800" b="1" dirty="0"/>
              <a:t>(int x) { a = x; }</a:t>
            </a:r>
            <a:endParaRPr lang="zh-CN" altLang="zh-CN" sz="1800" b="1" dirty="0"/>
          </a:p>
          <a:p>
            <a:pPr marL="0" indent="0">
              <a:buNone/>
            </a:pPr>
            <a:r>
              <a:rPr lang="en-US" altLang="zh-CN" sz="1800" b="1" dirty="0"/>
              <a:t>	int </a:t>
            </a:r>
            <a:r>
              <a:rPr lang="en-US" altLang="zh-CN" sz="1800" b="1" dirty="0" err="1"/>
              <a:t>getA</a:t>
            </a:r>
            <a:r>
              <a:rPr lang="en-US" altLang="zh-CN" sz="1800" b="1" dirty="0"/>
              <a:t>() { return a; }	</a:t>
            </a:r>
            <a:endParaRPr lang="zh-CN" altLang="zh-CN" sz="1800" b="1" dirty="0"/>
          </a:p>
          <a:p>
            <a:pPr marL="0" indent="0">
              <a:buNone/>
            </a:pPr>
            <a:r>
              <a:rPr lang="en-US" altLang="zh-CN" sz="1800" b="1" dirty="0"/>
              <a:t>};</a:t>
            </a:r>
            <a:endParaRPr lang="zh-CN" altLang="zh-CN" sz="1800" b="1" dirty="0"/>
          </a:p>
          <a:p>
            <a:pPr marL="57150" indent="0" eaLnBrk="1" hangingPunct="1">
              <a:buNone/>
            </a:pPr>
            <a:endParaRPr lang="en-US" altLang="zh-CN" sz="2400" b="1" dirty="0"/>
          </a:p>
        </p:txBody>
      </p:sp>
      <p:sp>
        <p:nvSpPr>
          <p:cNvPr id="4" name="Rectangle 3"/>
          <p:cNvSpPr txBox="1">
            <a:spLocks noChangeArrowheads="1"/>
          </p:cNvSpPr>
          <p:nvPr/>
        </p:nvSpPr>
        <p:spPr bwMode="auto">
          <a:xfrm>
            <a:off x="4165919" y="1700808"/>
            <a:ext cx="4896544"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en-US" altLang="zh-CN" sz="1800" b="1" kern="0" dirty="0" smtClean="0"/>
              <a:t>void main() {</a:t>
            </a:r>
            <a:endParaRPr lang="zh-CN" altLang="zh-CN" sz="1800" b="1" kern="0" dirty="0" smtClean="0"/>
          </a:p>
          <a:p>
            <a:pPr marL="0" indent="0">
              <a:buFontTx/>
              <a:buNone/>
            </a:pPr>
            <a:r>
              <a:rPr lang="en-US" altLang="zh-CN" sz="1800" b="1" kern="0" dirty="0"/>
              <a:t> </a:t>
            </a:r>
            <a:r>
              <a:rPr lang="en-US" altLang="zh-CN" sz="1800" b="1" kern="0" dirty="0" smtClean="0"/>
              <a:t>   A b;</a:t>
            </a:r>
            <a:endParaRPr lang="zh-CN" altLang="zh-CN" sz="1800" b="1" kern="0" dirty="0" smtClean="0"/>
          </a:p>
          <a:p>
            <a:pPr marL="0" indent="0">
              <a:buFontTx/>
              <a:buNone/>
            </a:pPr>
            <a:r>
              <a:rPr lang="en-US" altLang="zh-CN" sz="1800" b="1" kern="0" dirty="0"/>
              <a:t> </a:t>
            </a:r>
            <a:r>
              <a:rPr lang="en-US" altLang="zh-CN" sz="1800" b="1" kern="0" dirty="0" smtClean="0"/>
              <a:t>   //A &amp;&amp;r = b;	          	//L1,</a:t>
            </a:r>
            <a:r>
              <a:rPr lang="zh-CN" altLang="zh-CN" sz="1800" b="1" kern="0" dirty="0" smtClean="0"/>
              <a:t>错误</a:t>
            </a:r>
          </a:p>
          <a:p>
            <a:pPr marL="0" indent="0">
              <a:buFontTx/>
              <a:buNone/>
            </a:pPr>
            <a:r>
              <a:rPr lang="en-US" altLang="zh-CN" sz="1800" b="1" kern="0" dirty="0"/>
              <a:t> </a:t>
            </a:r>
            <a:r>
              <a:rPr lang="en-US" altLang="zh-CN" sz="1800" b="1" kern="0" dirty="0" smtClean="0"/>
              <a:t>   A &amp;&amp;r = </a:t>
            </a:r>
            <a:r>
              <a:rPr lang="en-US" altLang="zh-CN" sz="1800" b="1" kern="0" dirty="0" smtClean="0">
                <a:solidFill>
                  <a:srgbClr val="FF0000"/>
                </a:solidFill>
              </a:rPr>
              <a:t>move(b);</a:t>
            </a:r>
            <a:r>
              <a:rPr lang="en-US" altLang="zh-CN" sz="1800" b="1" kern="0" dirty="0"/>
              <a:t>	</a:t>
            </a:r>
            <a:r>
              <a:rPr lang="en-US" altLang="zh-CN" sz="1800" b="1" kern="0" dirty="0" smtClean="0"/>
              <a:t>//L2,</a:t>
            </a:r>
            <a:r>
              <a:rPr lang="zh-CN" altLang="zh-CN" sz="1800" b="1" kern="0" dirty="0" smtClean="0"/>
              <a:t>正确</a:t>
            </a:r>
          </a:p>
          <a:p>
            <a:pPr marL="0" indent="0">
              <a:buFontTx/>
              <a:buNone/>
            </a:pPr>
            <a:r>
              <a:rPr lang="en-US" altLang="zh-CN" sz="1800" b="1" kern="0" dirty="0"/>
              <a:t> </a:t>
            </a:r>
            <a:r>
              <a:rPr lang="en-US" altLang="zh-CN" sz="1800" b="1" kern="0" dirty="0" smtClean="0"/>
              <a:t>   </a:t>
            </a:r>
            <a:r>
              <a:rPr lang="en-US" altLang="zh-CN" sz="1800" b="1" kern="0" dirty="0" err="1" smtClean="0"/>
              <a:t>r.setA</a:t>
            </a:r>
            <a:r>
              <a:rPr lang="en-US" altLang="zh-CN" sz="1800" b="1" kern="0" dirty="0" smtClean="0"/>
              <a:t>(8);</a:t>
            </a:r>
            <a:endParaRPr lang="zh-CN" altLang="zh-CN" sz="1800" b="1" kern="0" dirty="0" smtClean="0"/>
          </a:p>
          <a:p>
            <a:pPr marL="0" indent="0">
              <a:buFontTx/>
              <a:buNone/>
            </a:pPr>
            <a:r>
              <a:rPr lang="en-US" altLang="zh-CN" sz="1800" b="1" kern="0" dirty="0"/>
              <a:t> </a:t>
            </a:r>
            <a:r>
              <a:rPr lang="en-US" altLang="zh-CN" sz="1800" b="1" kern="0" dirty="0" smtClean="0"/>
              <a:t>   </a:t>
            </a:r>
            <a:r>
              <a:rPr lang="en-US" altLang="zh-CN" sz="1800" b="1" kern="0" dirty="0" err="1" smtClean="0"/>
              <a:t>cout</a:t>
            </a:r>
            <a:r>
              <a:rPr lang="en-US" altLang="zh-CN" sz="1800" b="1" kern="0" dirty="0" smtClean="0"/>
              <a:t> &lt;&lt; </a:t>
            </a:r>
            <a:r>
              <a:rPr lang="en-US" altLang="zh-CN" sz="1800" b="1" kern="0" dirty="0" err="1" smtClean="0"/>
              <a:t>b.getA</a:t>
            </a:r>
            <a:r>
              <a:rPr lang="en-US" altLang="zh-CN" sz="1800" b="1" kern="0" dirty="0" smtClean="0"/>
              <a:t>() &lt;&lt; "\t" </a:t>
            </a:r>
          </a:p>
          <a:p>
            <a:pPr marL="0" indent="0">
              <a:buFontTx/>
              <a:buNone/>
            </a:pPr>
            <a:r>
              <a:rPr lang="en-US" altLang="zh-CN" sz="1800" b="1" kern="0" dirty="0" smtClean="0"/>
              <a:t>             &lt;&lt; </a:t>
            </a:r>
            <a:r>
              <a:rPr lang="en-US" altLang="zh-CN" sz="1800" b="1" kern="0" dirty="0" err="1" smtClean="0"/>
              <a:t>r.getA</a:t>
            </a:r>
            <a:r>
              <a:rPr lang="en-US" altLang="zh-CN" sz="1800" b="1" kern="0" dirty="0" smtClean="0"/>
              <a:t>() &lt;&lt; </a:t>
            </a:r>
            <a:r>
              <a:rPr lang="en-US" altLang="zh-CN" sz="1800" b="1" kern="0" dirty="0" err="1" smtClean="0"/>
              <a:t>endl</a:t>
            </a:r>
            <a:r>
              <a:rPr lang="en-US" altLang="zh-CN" sz="1800" b="1" kern="0" dirty="0" smtClean="0"/>
              <a:t>;               //L3</a:t>
            </a:r>
            <a:endParaRPr lang="zh-CN" altLang="zh-CN" sz="1800" b="1" kern="0" dirty="0" smtClean="0"/>
          </a:p>
          <a:p>
            <a:pPr marL="0" indent="0">
              <a:buFontTx/>
              <a:buNone/>
            </a:pPr>
            <a:r>
              <a:rPr lang="en-US" altLang="zh-CN" sz="1800" b="1" kern="0" dirty="0"/>
              <a:t> </a:t>
            </a:r>
            <a:r>
              <a:rPr lang="en-US" altLang="zh-CN" sz="1800" b="1" kern="0" dirty="0" smtClean="0"/>
              <a:t>   int x=9;</a:t>
            </a:r>
            <a:endParaRPr lang="zh-CN" altLang="zh-CN" sz="1800" b="1" kern="0" dirty="0" smtClean="0"/>
          </a:p>
          <a:p>
            <a:pPr marL="0" indent="0">
              <a:buFontTx/>
              <a:buNone/>
            </a:pPr>
            <a:r>
              <a:rPr lang="en-US" altLang="zh-CN" sz="1800" b="1" kern="0" dirty="0"/>
              <a:t> </a:t>
            </a:r>
            <a:r>
              <a:rPr lang="en-US" altLang="zh-CN" sz="1800" b="1" kern="0" dirty="0" smtClean="0"/>
              <a:t>   int &amp;&amp;</a:t>
            </a:r>
            <a:r>
              <a:rPr lang="en-US" altLang="zh-CN" sz="1800" b="1" kern="0" dirty="0" err="1" smtClean="0"/>
              <a:t>rx</a:t>
            </a:r>
            <a:r>
              <a:rPr lang="en-US" altLang="zh-CN" sz="1800" b="1" kern="0" dirty="0" smtClean="0"/>
              <a:t> = </a:t>
            </a:r>
            <a:r>
              <a:rPr lang="en-US" altLang="zh-CN" sz="1800" b="1" kern="0" dirty="0" err="1" smtClean="0">
                <a:solidFill>
                  <a:srgbClr val="FF0000"/>
                </a:solidFill>
              </a:rPr>
              <a:t>std</a:t>
            </a:r>
            <a:r>
              <a:rPr lang="en-US" altLang="zh-CN" sz="1800" b="1" kern="0" dirty="0" smtClean="0">
                <a:solidFill>
                  <a:srgbClr val="FF0000"/>
                </a:solidFill>
              </a:rPr>
              <a:t>::move(x);</a:t>
            </a:r>
            <a:endParaRPr lang="zh-CN" altLang="zh-CN" sz="1800" b="1" kern="0" dirty="0" smtClean="0">
              <a:solidFill>
                <a:srgbClr val="FF0000"/>
              </a:solidFill>
            </a:endParaRPr>
          </a:p>
          <a:p>
            <a:pPr marL="0" indent="0">
              <a:buFontTx/>
              <a:buNone/>
            </a:pPr>
            <a:r>
              <a:rPr lang="en-US" altLang="zh-CN" sz="1800" b="1" kern="0" dirty="0"/>
              <a:t> </a:t>
            </a:r>
            <a:r>
              <a:rPr lang="en-US" altLang="zh-CN" sz="1800" b="1" kern="0" dirty="0" smtClean="0"/>
              <a:t>   </a:t>
            </a:r>
            <a:r>
              <a:rPr lang="en-US" altLang="zh-CN" sz="1800" b="1" kern="0" dirty="0" err="1" smtClean="0"/>
              <a:t>cout</a:t>
            </a:r>
            <a:r>
              <a:rPr lang="en-US" altLang="zh-CN" sz="1800" b="1" kern="0" dirty="0" smtClean="0"/>
              <a:t>&lt;&lt;"</a:t>
            </a:r>
            <a:r>
              <a:rPr lang="en-US" altLang="zh-CN" sz="1800" b="1" kern="0" dirty="0" err="1" smtClean="0"/>
              <a:t>rx</a:t>
            </a:r>
            <a:r>
              <a:rPr lang="en-US" altLang="zh-CN" sz="1800" b="1" kern="0" dirty="0" smtClean="0"/>
              <a:t>="&lt;&lt;</a:t>
            </a:r>
            <a:r>
              <a:rPr lang="en-US" altLang="zh-CN" sz="1800" b="1" kern="0" dirty="0" err="1" smtClean="0"/>
              <a:t>rx</a:t>
            </a:r>
            <a:r>
              <a:rPr lang="en-US" altLang="zh-CN" sz="1800" b="1" kern="0" dirty="0" smtClean="0"/>
              <a:t> </a:t>
            </a:r>
          </a:p>
          <a:p>
            <a:pPr marL="0" indent="0">
              <a:buFontTx/>
              <a:buNone/>
            </a:pPr>
            <a:r>
              <a:rPr lang="en-US" altLang="zh-CN" sz="1800" b="1" kern="0" dirty="0" smtClean="0"/>
              <a:t>            &lt;&lt;"\</a:t>
            </a:r>
            <a:r>
              <a:rPr lang="en-US" altLang="zh-CN" sz="1800" b="1" kern="0" dirty="0" err="1" smtClean="0"/>
              <a:t>tx</a:t>
            </a:r>
            <a:r>
              <a:rPr lang="en-US" altLang="zh-CN" sz="1800" b="1" kern="0" dirty="0" smtClean="0"/>
              <a:t>="&lt;&lt;x&lt;&lt;</a:t>
            </a:r>
            <a:r>
              <a:rPr lang="en-US" altLang="zh-CN" sz="1800" b="1" kern="0" dirty="0" err="1" smtClean="0"/>
              <a:t>endl</a:t>
            </a:r>
            <a:r>
              <a:rPr lang="en-US" altLang="zh-CN" sz="1800" b="1" kern="0" dirty="0" smtClean="0"/>
              <a:t>;    	   //L4</a:t>
            </a:r>
            <a:endParaRPr lang="zh-CN" altLang="zh-CN" sz="1800" b="1" kern="0" dirty="0" smtClean="0"/>
          </a:p>
          <a:p>
            <a:pPr marL="0" indent="0">
              <a:buFontTx/>
              <a:buNone/>
            </a:pPr>
            <a:r>
              <a:rPr lang="en-US" altLang="zh-CN" sz="1800" b="1" kern="0" dirty="0"/>
              <a:t> </a:t>
            </a:r>
            <a:r>
              <a:rPr lang="en-US" altLang="zh-CN" sz="1800" b="1" kern="0" dirty="0" smtClean="0"/>
              <a:t>   </a:t>
            </a:r>
            <a:r>
              <a:rPr lang="en-US" altLang="zh-CN" sz="1800" b="1" kern="0" dirty="0" err="1" smtClean="0"/>
              <a:t>cout</a:t>
            </a:r>
            <a:r>
              <a:rPr lang="en-US" altLang="zh-CN" sz="1800" b="1" kern="0" dirty="0" smtClean="0"/>
              <a:t>&lt;&lt;"</a:t>
            </a:r>
            <a:r>
              <a:rPr lang="en-US" altLang="zh-CN" sz="1800" b="1" kern="0" dirty="0" err="1" smtClean="0"/>
              <a:t>rx</a:t>
            </a:r>
            <a:r>
              <a:rPr lang="en-US" altLang="zh-CN" sz="1800" b="1" kern="0" dirty="0" smtClean="0"/>
              <a:t> </a:t>
            </a:r>
            <a:r>
              <a:rPr lang="en-US" altLang="zh-CN" sz="1800" b="1" kern="0" dirty="0" err="1" smtClean="0"/>
              <a:t>Addr</a:t>
            </a:r>
            <a:r>
              <a:rPr lang="en-US" altLang="zh-CN" sz="1800" b="1" kern="0" dirty="0" smtClean="0"/>
              <a:t>:"&lt;&lt;&amp;</a:t>
            </a:r>
            <a:r>
              <a:rPr lang="en-US" altLang="zh-CN" sz="1800" b="1" kern="0" dirty="0" err="1" smtClean="0"/>
              <a:t>rx</a:t>
            </a:r>
            <a:r>
              <a:rPr lang="en-US" altLang="zh-CN" sz="1800" b="1" kern="0" dirty="0" smtClean="0"/>
              <a:t> </a:t>
            </a:r>
          </a:p>
          <a:p>
            <a:pPr marL="0" indent="0">
              <a:buFontTx/>
              <a:buNone/>
            </a:pPr>
            <a:r>
              <a:rPr lang="en-US" altLang="zh-CN" sz="1800" b="1" kern="0" dirty="0" smtClean="0"/>
              <a:t>            &lt;&lt;"\t\</a:t>
            </a:r>
            <a:r>
              <a:rPr lang="en-US" altLang="zh-CN" sz="1800" b="1" kern="0" dirty="0" err="1" smtClean="0"/>
              <a:t>tx</a:t>
            </a:r>
            <a:r>
              <a:rPr lang="en-US" altLang="zh-CN" sz="1800" b="1" kern="0" dirty="0" smtClean="0"/>
              <a:t> </a:t>
            </a:r>
            <a:r>
              <a:rPr lang="en-US" altLang="zh-CN" sz="1800" b="1" kern="0" dirty="0" err="1" smtClean="0"/>
              <a:t>Addr</a:t>
            </a:r>
            <a:r>
              <a:rPr lang="en-US" altLang="zh-CN" sz="1800" b="1" kern="0" dirty="0" smtClean="0"/>
              <a:t>:"&lt;&lt;&amp;x&lt;&lt;</a:t>
            </a:r>
            <a:r>
              <a:rPr lang="en-US" altLang="zh-CN" sz="1800" b="1" kern="0" dirty="0" err="1" smtClean="0"/>
              <a:t>endl</a:t>
            </a:r>
            <a:r>
              <a:rPr lang="en-US" altLang="zh-CN" sz="1800" b="1" kern="0" dirty="0" smtClean="0"/>
              <a:t>;   //L5</a:t>
            </a:r>
            <a:endParaRPr lang="zh-CN" altLang="zh-CN" sz="1800" b="1" kern="0" dirty="0" smtClean="0"/>
          </a:p>
          <a:p>
            <a:pPr marL="0" indent="0">
              <a:buFontTx/>
              <a:buNone/>
            </a:pPr>
            <a:r>
              <a:rPr lang="en-US" altLang="zh-CN" sz="1800" b="1" kern="0" dirty="0" smtClean="0"/>
              <a:t>}</a:t>
            </a:r>
            <a:endParaRPr lang="en-US" altLang="zh-CN" sz="1800" b="1" kern="0" dirty="0"/>
          </a:p>
        </p:txBody>
      </p:sp>
      <p:sp>
        <p:nvSpPr>
          <p:cNvPr id="5" name="对话气泡: 矩形 3"/>
          <p:cNvSpPr/>
          <p:nvPr/>
        </p:nvSpPr>
        <p:spPr>
          <a:xfrm>
            <a:off x="80595" y="5178314"/>
            <a:ext cx="4104456" cy="1521086"/>
          </a:xfrm>
          <a:prstGeom prst="wedgeRectCallout">
            <a:avLst>
              <a:gd name="adj1" fmla="val 57528"/>
              <a:gd name="adj2" fmla="val -2760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tx1"/>
                </a:solidFill>
              </a:rPr>
              <a:t>运行结果：</a:t>
            </a:r>
            <a:endParaRPr lang="en-US" altLang="zh-CN" sz="1600" b="1" dirty="0">
              <a:solidFill>
                <a:schemeClr val="tx1"/>
              </a:solidFill>
            </a:endParaRPr>
          </a:p>
          <a:p>
            <a:r>
              <a:rPr lang="en-US" altLang="zh-CN" sz="1600" dirty="0">
                <a:solidFill>
                  <a:schemeClr val="tx1"/>
                </a:solidFill>
              </a:rPr>
              <a:t>8	8</a:t>
            </a:r>
          </a:p>
          <a:p>
            <a:r>
              <a:rPr lang="en-US" altLang="zh-CN" sz="1600" dirty="0" err="1">
                <a:solidFill>
                  <a:schemeClr val="tx1"/>
                </a:solidFill>
              </a:rPr>
              <a:t>rx</a:t>
            </a:r>
            <a:r>
              <a:rPr lang="en-US" altLang="zh-CN" sz="1600" dirty="0">
                <a:solidFill>
                  <a:schemeClr val="tx1"/>
                </a:solidFill>
              </a:rPr>
              <a:t>=9	x=9</a:t>
            </a:r>
          </a:p>
          <a:p>
            <a:r>
              <a:rPr lang="en-US" altLang="zh-CN" sz="1600" dirty="0" err="1">
                <a:solidFill>
                  <a:schemeClr val="tx1"/>
                </a:solidFill>
              </a:rPr>
              <a:t>rx</a:t>
            </a:r>
            <a:r>
              <a:rPr lang="en-US" altLang="zh-CN" sz="1600" dirty="0">
                <a:solidFill>
                  <a:schemeClr val="tx1"/>
                </a:solidFill>
              </a:rPr>
              <a:t> </a:t>
            </a:r>
            <a:r>
              <a:rPr lang="en-US" altLang="zh-CN" sz="1600" dirty="0" smtClean="0">
                <a:solidFill>
                  <a:schemeClr val="tx1"/>
                </a:solidFill>
              </a:rPr>
              <a:t>Addr:002EFBA4      x Addr:002EFBA4</a:t>
            </a:r>
            <a:endParaRPr lang="en-US" altLang="zh-CN" sz="1600" b="1" dirty="0">
              <a:solidFill>
                <a:schemeClr val="tx1"/>
              </a:solidFill>
            </a:endParaRPr>
          </a:p>
          <a:p>
            <a:r>
              <a:rPr lang="zh-CN" altLang="en-US" sz="1600" b="1" dirty="0">
                <a:solidFill>
                  <a:schemeClr val="tx1"/>
                </a:solidFill>
              </a:rPr>
              <a:t>从</a:t>
            </a:r>
            <a:r>
              <a:rPr lang="en-US" altLang="zh-CN" sz="1600" b="1" dirty="0" err="1">
                <a:solidFill>
                  <a:schemeClr val="tx1"/>
                </a:solidFill>
              </a:rPr>
              <a:t>rx</a:t>
            </a:r>
            <a:r>
              <a:rPr lang="zh-CN" altLang="en-US" sz="1600" b="1" dirty="0">
                <a:solidFill>
                  <a:schemeClr val="tx1"/>
                </a:solidFill>
              </a:rPr>
              <a:t>和</a:t>
            </a:r>
            <a:r>
              <a:rPr lang="en-US" altLang="zh-CN" sz="1600" b="1" dirty="0">
                <a:solidFill>
                  <a:schemeClr val="tx1"/>
                </a:solidFill>
              </a:rPr>
              <a:t>x</a:t>
            </a:r>
            <a:r>
              <a:rPr lang="zh-CN" altLang="en-US" sz="1600" b="1" dirty="0">
                <a:solidFill>
                  <a:schemeClr val="tx1"/>
                </a:solidFill>
              </a:rPr>
              <a:t>的值和地址可以看出，</a:t>
            </a:r>
            <a:r>
              <a:rPr lang="en-US" altLang="zh-CN" sz="1600" b="1" dirty="0" err="1">
                <a:solidFill>
                  <a:schemeClr val="tx1"/>
                </a:solidFill>
              </a:rPr>
              <a:t>rx</a:t>
            </a:r>
            <a:r>
              <a:rPr lang="zh-CN" altLang="en-US" sz="1600" b="1" dirty="0">
                <a:solidFill>
                  <a:schemeClr val="tx1"/>
                </a:solidFill>
              </a:rPr>
              <a:t>确实</a:t>
            </a:r>
            <a:r>
              <a:rPr lang="en-US" altLang="zh-CN" sz="1600" b="1" dirty="0">
                <a:solidFill>
                  <a:schemeClr val="tx1"/>
                </a:solidFill>
              </a:rPr>
              <a:t>“</a:t>
            </a:r>
            <a:r>
              <a:rPr lang="zh-CN" altLang="en-US" sz="1600" b="1" dirty="0">
                <a:solidFill>
                  <a:srgbClr val="0000CC"/>
                </a:solidFill>
              </a:rPr>
              <a:t>接管</a:t>
            </a:r>
            <a:r>
              <a:rPr lang="en-US" altLang="zh-CN" sz="1600" b="1" dirty="0">
                <a:solidFill>
                  <a:schemeClr val="tx1"/>
                </a:solidFill>
              </a:rPr>
              <a:t>”</a:t>
            </a:r>
            <a:r>
              <a:rPr lang="zh-CN" altLang="en-US" sz="1600" b="1" dirty="0">
                <a:solidFill>
                  <a:schemeClr val="tx1"/>
                </a:solidFill>
              </a:rPr>
              <a:t>了</a:t>
            </a:r>
            <a:r>
              <a:rPr lang="en-US" altLang="zh-CN" sz="1600" b="1" dirty="0">
                <a:solidFill>
                  <a:schemeClr val="tx1"/>
                </a:solidFill>
              </a:rPr>
              <a:t>x</a:t>
            </a:r>
            <a:r>
              <a:rPr lang="zh-CN" altLang="en-US" sz="1600" b="1" dirty="0">
                <a:solidFill>
                  <a:schemeClr val="tx1"/>
                </a:solidFill>
              </a:rPr>
              <a:t>的内存资源！即</a:t>
            </a:r>
            <a:r>
              <a:rPr lang="en-US" altLang="zh-CN" sz="1600" b="1" dirty="0">
                <a:solidFill>
                  <a:srgbClr val="FF0000"/>
                </a:solidFill>
              </a:rPr>
              <a:t>x</a:t>
            </a:r>
            <a:r>
              <a:rPr lang="zh-CN" altLang="en-US" sz="1600" b="1" dirty="0">
                <a:solidFill>
                  <a:srgbClr val="FF0000"/>
                </a:solidFill>
              </a:rPr>
              <a:t>的资源转移给了</a:t>
            </a:r>
            <a:r>
              <a:rPr lang="en-US" altLang="zh-CN" sz="1600" b="1" dirty="0" err="1">
                <a:solidFill>
                  <a:srgbClr val="FF0000"/>
                </a:solidFill>
              </a:rPr>
              <a:t>rx</a:t>
            </a:r>
            <a:r>
              <a:rPr lang="zh-CN" altLang="en-US" sz="1600" b="1" dirty="0">
                <a:solidFill>
                  <a:schemeClr val="tx1"/>
                </a:solidFill>
              </a:rPr>
              <a:t>！</a:t>
            </a:r>
          </a:p>
        </p:txBody>
      </p:sp>
      <p:sp>
        <p:nvSpPr>
          <p:cNvPr id="7" name="Rectangle 2"/>
          <p:cNvSpPr txBox="1">
            <a:spLocks noChangeArrowheads="1"/>
          </p:cNvSpPr>
          <p:nvPr/>
        </p:nvSpPr>
        <p:spPr bwMode="auto">
          <a:xfrm>
            <a:off x="613792" y="188640"/>
            <a:ext cx="777240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r>
              <a:rPr lang="en-US" altLang="zh-CN" sz="3200" b="1" kern="0" dirty="0" smtClean="0">
                <a:solidFill>
                  <a:srgbClr val="C00000"/>
                </a:solidFill>
              </a:rPr>
              <a:t>3.8.3 </a:t>
            </a:r>
            <a:r>
              <a:rPr lang="zh-CN" altLang="zh-CN" sz="3200" b="1" kern="0" dirty="0" smtClean="0">
                <a:solidFill>
                  <a:srgbClr val="C00000"/>
                </a:solidFill>
              </a:rPr>
              <a:t>移动函数</a:t>
            </a:r>
            <a:r>
              <a:rPr lang="en-US" altLang="zh-CN" sz="3200" b="1" kern="0" dirty="0" smtClean="0">
                <a:solidFill>
                  <a:srgbClr val="C00000"/>
                </a:solidFill>
              </a:rPr>
              <a:t>(C++11)</a:t>
            </a:r>
            <a:r>
              <a:rPr lang="zh-CN" altLang="zh-CN" sz="3200" b="1" kern="0" dirty="0" smtClean="0">
                <a:solidFill>
                  <a:srgbClr val="C00000"/>
                </a:solidFill>
              </a:rPr>
              <a:t> </a:t>
            </a:r>
            <a:endParaRPr lang="zh-CN" altLang="en-US" sz="3200" b="1" kern="0" dirty="0">
              <a:solidFill>
                <a:srgbClr val="C00000"/>
              </a:solidFill>
            </a:endParaRPr>
          </a:p>
        </p:txBody>
      </p:sp>
    </p:spTree>
    <p:extLst>
      <p:ext uri="{BB962C8B-B14F-4D97-AF65-F5344CB8AC3E}">
        <p14:creationId xmlns:p14="http://schemas.microsoft.com/office/powerpoint/2010/main" val="7314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fade">
                                      <p:cBhvr>
                                        <p:cTn id="7" dur="500"/>
                                        <p:tgtEl>
                                          <p:spTgt spid="6553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5539">
                                            <p:txEl>
                                              <p:pRg st="1" end="1"/>
                                            </p:txEl>
                                          </p:spTgt>
                                        </p:tgtEl>
                                        <p:attrNameLst>
                                          <p:attrName>style.visibility</p:attrName>
                                        </p:attrNameLst>
                                      </p:cBhvr>
                                      <p:to>
                                        <p:strVal val="visible"/>
                                      </p:to>
                                    </p:set>
                                    <p:animEffect transition="in" filter="fade">
                                      <p:cBhvr>
                                        <p:cTn id="10" dur="500"/>
                                        <p:tgtEl>
                                          <p:spTgt spid="6553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5539">
                                            <p:txEl>
                                              <p:pRg st="2" end="2"/>
                                            </p:txEl>
                                          </p:spTgt>
                                        </p:tgtEl>
                                        <p:attrNameLst>
                                          <p:attrName>style.visibility</p:attrName>
                                        </p:attrNameLst>
                                      </p:cBhvr>
                                      <p:to>
                                        <p:strVal val="visible"/>
                                      </p:to>
                                    </p:set>
                                    <p:animEffect transition="in" filter="fade">
                                      <p:cBhvr>
                                        <p:cTn id="13" dur="500"/>
                                        <p:tgtEl>
                                          <p:spTgt spid="6553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5539">
                                            <p:txEl>
                                              <p:pRg st="3" end="3"/>
                                            </p:txEl>
                                          </p:spTgt>
                                        </p:tgtEl>
                                        <p:attrNameLst>
                                          <p:attrName>style.visibility</p:attrName>
                                        </p:attrNameLst>
                                      </p:cBhvr>
                                      <p:to>
                                        <p:strVal val="visible"/>
                                      </p:to>
                                    </p:set>
                                    <p:animEffect transition="in" filter="fade">
                                      <p:cBhvr>
                                        <p:cTn id="16" dur="500"/>
                                        <p:tgtEl>
                                          <p:spTgt spid="6553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5539">
                                            <p:txEl>
                                              <p:pRg st="4" end="4"/>
                                            </p:txEl>
                                          </p:spTgt>
                                        </p:tgtEl>
                                        <p:attrNameLst>
                                          <p:attrName>style.visibility</p:attrName>
                                        </p:attrNameLst>
                                      </p:cBhvr>
                                      <p:to>
                                        <p:strVal val="visible"/>
                                      </p:to>
                                    </p:set>
                                    <p:animEffect transition="in" filter="fade">
                                      <p:cBhvr>
                                        <p:cTn id="19" dur="500"/>
                                        <p:tgtEl>
                                          <p:spTgt spid="65539">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5539">
                                            <p:txEl>
                                              <p:pRg st="5" end="5"/>
                                            </p:txEl>
                                          </p:spTgt>
                                        </p:tgtEl>
                                        <p:attrNameLst>
                                          <p:attrName>style.visibility</p:attrName>
                                        </p:attrNameLst>
                                      </p:cBhvr>
                                      <p:to>
                                        <p:strVal val="visible"/>
                                      </p:to>
                                    </p:set>
                                    <p:animEffect transition="in" filter="fade">
                                      <p:cBhvr>
                                        <p:cTn id="22" dur="500"/>
                                        <p:tgtEl>
                                          <p:spTgt spid="65539">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5539">
                                            <p:txEl>
                                              <p:pRg st="6" end="6"/>
                                            </p:txEl>
                                          </p:spTgt>
                                        </p:tgtEl>
                                        <p:attrNameLst>
                                          <p:attrName>style.visibility</p:attrName>
                                        </p:attrNameLst>
                                      </p:cBhvr>
                                      <p:to>
                                        <p:strVal val="visible"/>
                                      </p:to>
                                    </p:set>
                                    <p:animEffect transition="in" filter="fade">
                                      <p:cBhvr>
                                        <p:cTn id="25" dur="500"/>
                                        <p:tgtEl>
                                          <p:spTgt spid="65539">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5539">
                                            <p:txEl>
                                              <p:pRg st="7" end="7"/>
                                            </p:txEl>
                                          </p:spTgt>
                                        </p:tgtEl>
                                        <p:attrNameLst>
                                          <p:attrName>style.visibility</p:attrName>
                                        </p:attrNameLst>
                                      </p:cBhvr>
                                      <p:to>
                                        <p:strVal val="visible"/>
                                      </p:to>
                                    </p:set>
                                    <p:animEffect transition="in" filter="fade">
                                      <p:cBhvr>
                                        <p:cTn id="28" dur="500"/>
                                        <p:tgtEl>
                                          <p:spTgt spid="65539">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5539">
                                            <p:txEl>
                                              <p:pRg st="8" end="8"/>
                                            </p:txEl>
                                          </p:spTgt>
                                        </p:tgtEl>
                                        <p:attrNameLst>
                                          <p:attrName>style.visibility</p:attrName>
                                        </p:attrNameLst>
                                      </p:cBhvr>
                                      <p:to>
                                        <p:strVal val="visible"/>
                                      </p:to>
                                    </p:set>
                                    <p:animEffect transition="in" filter="fade">
                                      <p:cBhvr>
                                        <p:cTn id="31" dur="500"/>
                                        <p:tgtEl>
                                          <p:spTgt spid="65539">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5539">
                                            <p:txEl>
                                              <p:pRg st="9" end="9"/>
                                            </p:txEl>
                                          </p:spTgt>
                                        </p:tgtEl>
                                        <p:attrNameLst>
                                          <p:attrName>style.visibility</p:attrName>
                                        </p:attrNameLst>
                                      </p:cBhvr>
                                      <p:to>
                                        <p:strVal val="visible"/>
                                      </p:to>
                                    </p:set>
                                    <p:animEffect transition="in" filter="fade">
                                      <p:cBhvr>
                                        <p:cTn id="34" dur="500"/>
                                        <p:tgtEl>
                                          <p:spTgt spid="65539">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5539">
                                            <p:txEl>
                                              <p:pRg st="10" end="10"/>
                                            </p:txEl>
                                          </p:spTgt>
                                        </p:tgtEl>
                                        <p:attrNameLst>
                                          <p:attrName>style.visibility</p:attrName>
                                        </p:attrNameLst>
                                      </p:cBhvr>
                                      <p:to>
                                        <p:strVal val="visible"/>
                                      </p:to>
                                    </p:set>
                                    <p:animEffect transition="in" filter="fade">
                                      <p:cBhvr>
                                        <p:cTn id="37" dur="500"/>
                                        <p:tgtEl>
                                          <p:spTgt spid="65539">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500" fill="hold"/>
                                        <p:tgtEl>
                                          <p:spTgt spid="4"/>
                                        </p:tgtEl>
                                        <p:attrNameLst>
                                          <p:attrName>ppt_x</p:attrName>
                                        </p:attrNameLst>
                                      </p:cBhvr>
                                      <p:tavLst>
                                        <p:tav tm="0">
                                          <p:val>
                                            <p:strVal val="#ppt_x"/>
                                          </p:val>
                                        </p:tav>
                                        <p:tav tm="100000">
                                          <p:val>
                                            <p:strVal val="#ppt_x"/>
                                          </p:val>
                                        </p:tav>
                                      </p:tavLst>
                                    </p:anim>
                                    <p:anim calcmode="lin" valueType="num">
                                      <p:cBhvr additive="base">
                                        <p:cTn id="4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1000"/>
                                        <p:tgtEl>
                                          <p:spTgt spid="5"/>
                                        </p:tgtEl>
                                      </p:cBhvr>
                                    </p:animEffect>
                                    <p:anim calcmode="lin" valueType="num">
                                      <p:cBhvr>
                                        <p:cTn id="49" dur="1000" fill="hold"/>
                                        <p:tgtEl>
                                          <p:spTgt spid="5"/>
                                        </p:tgtEl>
                                        <p:attrNameLst>
                                          <p:attrName>ppt_x</p:attrName>
                                        </p:attrNameLst>
                                      </p:cBhvr>
                                      <p:tavLst>
                                        <p:tav tm="0">
                                          <p:val>
                                            <p:strVal val="#ppt_x"/>
                                          </p:val>
                                        </p:tav>
                                        <p:tav tm="100000">
                                          <p:val>
                                            <p:strVal val="#ppt_x"/>
                                          </p:val>
                                        </p:tav>
                                      </p:tavLst>
                                    </p:anim>
                                    <p:anim calcmode="lin" valueType="num">
                                      <p:cBhvr>
                                        <p:cTn id="5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idx="1"/>
          </p:nvPr>
        </p:nvSpPr>
        <p:spPr>
          <a:xfrm>
            <a:off x="251520" y="1124744"/>
            <a:ext cx="8496944" cy="5328592"/>
          </a:xfrm>
        </p:spPr>
        <p:txBody>
          <a:bodyPr/>
          <a:lstStyle/>
          <a:p>
            <a:pPr marL="57150" indent="0" eaLnBrk="1" hangingPunct="1">
              <a:buNone/>
            </a:pPr>
            <a:r>
              <a:rPr lang="en-US" altLang="zh-CN" sz="2800" b="1" dirty="0">
                <a:solidFill>
                  <a:srgbClr val="0000CC"/>
                </a:solidFill>
              </a:rPr>
              <a:t>3</a:t>
            </a:r>
            <a:r>
              <a:rPr lang="en-US" altLang="zh-CN" sz="2800" b="1" dirty="0" smtClean="0">
                <a:solidFill>
                  <a:srgbClr val="0000CC"/>
                </a:solidFill>
              </a:rPr>
              <a:t>. </a:t>
            </a:r>
            <a:r>
              <a:rPr lang="zh-CN" altLang="zh-CN" sz="2800" b="1" dirty="0" smtClean="0">
                <a:solidFill>
                  <a:srgbClr val="0000CC"/>
                </a:solidFill>
              </a:rPr>
              <a:t>移动</a:t>
            </a:r>
            <a:r>
              <a:rPr lang="zh-CN" altLang="zh-CN" sz="2800" b="1" dirty="0">
                <a:solidFill>
                  <a:srgbClr val="0000CC"/>
                </a:solidFill>
              </a:rPr>
              <a:t>赋值运算符函数和移动拷贝构造函数</a:t>
            </a:r>
            <a:endParaRPr lang="en-US" altLang="zh-CN" sz="2800" b="1" dirty="0">
              <a:solidFill>
                <a:srgbClr val="0000CC"/>
              </a:solidFill>
            </a:endParaRPr>
          </a:p>
          <a:p>
            <a:pPr lvl="1"/>
            <a:r>
              <a:rPr lang="zh-CN" altLang="zh-CN" sz="2400" b="1" dirty="0"/>
              <a:t>在对象赋值和新对象初始化时，都可以执行对象移动操作，</a:t>
            </a:r>
            <a:r>
              <a:rPr lang="zh-CN" altLang="zh-CN" sz="2400" b="1" dirty="0">
                <a:solidFill>
                  <a:srgbClr val="0000CC"/>
                </a:solidFill>
              </a:rPr>
              <a:t>用“转移”对象资源的方式取代拷贝资源的方式，将一个对象的内存右值转移给另一个对象操控</a:t>
            </a:r>
            <a:r>
              <a:rPr lang="zh-CN" altLang="zh-CN" sz="2400" b="1" dirty="0"/>
              <a:t>。</a:t>
            </a:r>
            <a:endParaRPr lang="en-US" altLang="zh-CN" sz="2400" b="1" dirty="0"/>
          </a:p>
          <a:p>
            <a:pPr lvl="1"/>
            <a:r>
              <a:rPr lang="zh-CN" altLang="zh-CN" sz="2400" b="1" dirty="0"/>
              <a:t>如果要实现对象移动，就需要为类定义</a:t>
            </a:r>
            <a:r>
              <a:rPr lang="zh-CN" altLang="zh-CN" sz="2400" b="1" dirty="0">
                <a:solidFill>
                  <a:srgbClr val="FF0000"/>
                </a:solidFill>
              </a:rPr>
              <a:t>移动运算符函数</a:t>
            </a:r>
            <a:r>
              <a:rPr lang="zh-CN" altLang="zh-CN" sz="2400" b="1" dirty="0"/>
              <a:t>和</a:t>
            </a:r>
            <a:r>
              <a:rPr lang="zh-CN" altLang="zh-CN" sz="2400" b="1" dirty="0">
                <a:solidFill>
                  <a:srgbClr val="FF0000"/>
                </a:solidFill>
              </a:rPr>
              <a:t>移动拷贝构造函数</a:t>
            </a:r>
            <a:r>
              <a:rPr lang="zh-CN" altLang="zh-CN" sz="2400" b="1" dirty="0"/>
              <a:t>。形式如下：</a:t>
            </a:r>
          </a:p>
          <a:p>
            <a:pPr marL="800100" lvl="2" indent="0">
              <a:buNone/>
            </a:pPr>
            <a:r>
              <a:rPr lang="en-US" altLang="zh-CN" sz="2200" b="1" dirty="0"/>
              <a:t>class A { </a:t>
            </a:r>
            <a:endParaRPr lang="zh-CN" altLang="zh-CN" sz="2200" b="1" dirty="0"/>
          </a:p>
          <a:p>
            <a:pPr marL="800100" lvl="2" indent="0">
              <a:buNone/>
            </a:pPr>
            <a:r>
              <a:rPr lang="en-US" altLang="zh-CN" sz="2200" b="1" dirty="0"/>
              <a:t>……</a:t>
            </a:r>
            <a:endParaRPr lang="zh-CN" altLang="zh-CN" sz="2200" b="1" dirty="0"/>
          </a:p>
          <a:p>
            <a:pPr marL="800100" lvl="2" indent="0">
              <a:buNone/>
            </a:pPr>
            <a:r>
              <a:rPr lang="en-US" altLang="zh-CN" sz="2200" b="1" dirty="0"/>
              <a:t>	A(A&amp;&amp; o){……}                                // </a:t>
            </a:r>
            <a:r>
              <a:rPr lang="zh-CN" altLang="zh-CN" sz="2200" b="1" dirty="0"/>
              <a:t>移动构造函数</a:t>
            </a:r>
          </a:p>
          <a:p>
            <a:pPr marL="800100" lvl="2" indent="0">
              <a:buNone/>
            </a:pPr>
            <a:r>
              <a:rPr lang="en-US" altLang="zh-CN" sz="2200" b="1" dirty="0"/>
              <a:t>	A &amp;operator=(A&amp;&amp; o) {……}            // </a:t>
            </a:r>
            <a:r>
              <a:rPr lang="zh-CN" altLang="zh-CN" sz="2200" b="1" dirty="0"/>
              <a:t>移动赋值运算符</a:t>
            </a:r>
          </a:p>
          <a:p>
            <a:pPr marL="800100" lvl="2" indent="0">
              <a:buNone/>
            </a:pPr>
            <a:r>
              <a:rPr lang="en-US" altLang="zh-CN" sz="2200" b="1" dirty="0"/>
              <a:t>};</a:t>
            </a:r>
            <a:endParaRPr lang="zh-CN" altLang="zh-CN" sz="2200" b="1" dirty="0"/>
          </a:p>
          <a:p>
            <a:pPr marL="857250" lvl="2" indent="0" eaLnBrk="1" hangingPunct="1">
              <a:buNone/>
            </a:pPr>
            <a:endParaRPr lang="en-US" altLang="zh-CN" b="1" dirty="0">
              <a:solidFill>
                <a:srgbClr val="0000CC"/>
              </a:solidFill>
            </a:endParaRPr>
          </a:p>
        </p:txBody>
      </p:sp>
      <p:sp>
        <p:nvSpPr>
          <p:cNvPr id="5" name="Rectangle 2"/>
          <p:cNvSpPr txBox="1">
            <a:spLocks noChangeArrowheads="1"/>
          </p:cNvSpPr>
          <p:nvPr/>
        </p:nvSpPr>
        <p:spPr bwMode="auto">
          <a:xfrm>
            <a:off x="613792" y="188640"/>
            <a:ext cx="777240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r>
              <a:rPr lang="en-US" altLang="zh-CN" sz="3200" b="1" kern="0" dirty="0" smtClean="0">
                <a:solidFill>
                  <a:srgbClr val="C00000"/>
                </a:solidFill>
              </a:rPr>
              <a:t>3.8.3 </a:t>
            </a:r>
            <a:r>
              <a:rPr lang="zh-CN" altLang="zh-CN" sz="3200" b="1" kern="0" dirty="0" smtClean="0">
                <a:solidFill>
                  <a:srgbClr val="C00000"/>
                </a:solidFill>
              </a:rPr>
              <a:t>移动函数</a:t>
            </a:r>
            <a:r>
              <a:rPr lang="en-US" altLang="zh-CN" sz="3200" b="1" kern="0" dirty="0" smtClean="0">
                <a:solidFill>
                  <a:srgbClr val="C00000"/>
                </a:solidFill>
              </a:rPr>
              <a:t>(C++11)</a:t>
            </a:r>
            <a:r>
              <a:rPr lang="zh-CN" altLang="zh-CN" sz="3200" b="1" kern="0" dirty="0" smtClean="0">
                <a:solidFill>
                  <a:srgbClr val="C00000"/>
                </a:solidFill>
              </a:rPr>
              <a:t> </a:t>
            </a:r>
            <a:endParaRPr lang="zh-CN" altLang="en-US" sz="3200" b="1" kern="0" dirty="0">
              <a:solidFill>
                <a:srgbClr val="C00000"/>
              </a:solidFill>
            </a:endParaRPr>
          </a:p>
        </p:txBody>
      </p:sp>
    </p:spTree>
    <p:extLst>
      <p:ext uri="{BB962C8B-B14F-4D97-AF65-F5344CB8AC3E}">
        <p14:creationId xmlns:p14="http://schemas.microsoft.com/office/powerpoint/2010/main" val="360424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anim calcmode="lin" valueType="num">
                                      <p:cBhvr additive="base">
                                        <p:cTn id="7" dur="500" fill="hold"/>
                                        <p:tgtEl>
                                          <p:spTgt spid="655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539">
                                            <p:txEl>
                                              <p:pRg st="2" end="2"/>
                                            </p:txEl>
                                          </p:spTgt>
                                        </p:tgtEl>
                                        <p:attrNameLst>
                                          <p:attrName>style.visibility</p:attrName>
                                        </p:attrNameLst>
                                      </p:cBhvr>
                                      <p:to>
                                        <p:strVal val="visible"/>
                                      </p:to>
                                    </p:set>
                                    <p:anim calcmode="lin" valueType="num">
                                      <p:cBhvr additive="base">
                                        <p:cTn id="13" dur="500" fill="hold"/>
                                        <p:tgtEl>
                                          <p:spTgt spid="6553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5539">
                                            <p:txEl>
                                              <p:pRg st="3" end="3"/>
                                            </p:txEl>
                                          </p:spTgt>
                                        </p:tgtEl>
                                        <p:attrNameLst>
                                          <p:attrName>style.visibility</p:attrName>
                                        </p:attrNameLst>
                                      </p:cBhvr>
                                      <p:to>
                                        <p:strVal val="visible"/>
                                      </p:to>
                                    </p:set>
                                    <p:anim calcmode="lin" valueType="num">
                                      <p:cBhvr additive="base">
                                        <p:cTn id="19" dur="500" fill="hold"/>
                                        <p:tgtEl>
                                          <p:spTgt spid="6553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3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5539">
                                            <p:txEl>
                                              <p:pRg st="4" end="4"/>
                                            </p:txEl>
                                          </p:spTgt>
                                        </p:tgtEl>
                                        <p:attrNameLst>
                                          <p:attrName>style.visibility</p:attrName>
                                        </p:attrNameLst>
                                      </p:cBhvr>
                                      <p:to>
                                        <p:strVal val="visible"/>
                                      </p:to>
                                    </p:set>
                                    <p:anim calcmode="lin" valueType="num">
                                      <p:cBhvr additive="base">
                                        <p:cTn id="23" dur="5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553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5539">
                                            <p:txEl>
                                              <p:pRg st="5" end="5"/>
                                            </p:txEl>
                                          </p:spTgt>
                                        </p:tgtEl>
                                        <p:attrNameLst>
                                          <p:attrName>style.visibility</p:attrName>
                                        </p:attrNameLst>
                                      </p:cBhvr>
                                      <p:to>
                                        <p:strVal val="visible"/>
                                      </p:to>
                                    </p:set>
                                    <p:anim calcmode="lin" valueType="num">
                                      <p:cBhvr additive="base">
                                        <p:cTn id="27" dur="500" fill="hold"/>
                                        <p:tgtEl>
                                          <p:spTgt spid="6553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5539">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5539">
                                            <p:txEl>
                                              <p:pRg st="6" end="6"/>
                                            </p:txEl>
                                          </p:spTgt>
                                        </p:tgtEl>
                                        <p:attrNameLst>
                                          <p:attrName>style.visibility</p:attrName>
                                        </p:attrNameLst>
                                      </p:cBhvr>
                                      <p:to>
                                        <p:strVal val="visible"/>
                                      </p:to>
                                    </p:set>
                                    <p:anim calcmode="lin" valueType="num">
                                      <p:cBhvr additive="base">
                                        <p:cTn id="31" dur="500" fill="hold"/>
                                        <p:tgtEl>
                                          <p:spTgt spid="6553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5539">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5539">
                                            <p:txEl>
                                              <p:pRg st="7" end="7"/>
                                            </p:txEl>
                                          </p:spTgt>
                                        </p:tgtEl>
                                        <p:attrNameLst>
                                          <p:attrName>style.visibility</p:attrName>
                                        </p:attrNameLst>
                                      </p:cBhvr>
                                      <p:to>
                                        <p:strVal val="visible"/>
                                      </p:to>
                                    </p:set>
                                    <p:anim calcmode="lin" valueType="num">
                                      <p:cBhvr additive="base">
                                        <p:cTn id="35" dur="500" fill="hold"/>
                                        <p:tgtEl>
                                          <p:spTgt spid="6553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553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idx="1"/>
          </p:nvPr>
        </p:nvSpPr>
        <p:spPr>
          <a:xfrm>
            <a:off x="251520" y="1196752"/>
            <a:ext cx="8496944" cy="4608512"/>
          </a:xfrm>
        </p:spPr>
        <p:txBody>
          <a:bodyPr/>
          <a:lstStyle/>
          <a:p>
            <a:pPr marL="57150" indent="0" eaLnBrk="1" hangingPunct="1">
              <a:buNone/>
            </a:pPr>
            <a:r>
              <a:rPr lang="en-US" altLang="zh-CN" sz="2800" b="1" dirty="0" smtClean="0">
                <a:solidFill>
                  <a:srgbClr val="0000CC"/>
                </a:solidFill>
              </a:rPr>
              <a:t>4. </a:t>
            </a:r>
            <a:r>
              <a:rPr lang="zh-CN" altLang="en-US" sz="2800" b="1" dirty="0" smtClean="0">
                <a:solidFill>
                  <a:srgbClr val="0000CC"/>
                </a:solidFill>
              </a:rPr>
              <a:t>默认</a:t>
            </a:r>
            <a:r>
              <a:rPr lang="zh-CN" altLang="en-US" sz="2800" b="1" dirty="0">
                <a:solidFill>
                  <a:srgbClr val="0000CC"/>
                </a:solidFill>
              </a:rPr>
              <a:t>移动函数</a:t>
            </a:r>
            <a:endParaRPr lang="en-US" altLang="zh-CN" sz="2800" b="1" dirty="0">
              <a:solidFill>
                <a:srgbClr val="0000CC"/>
              </a:solidFill>
            </a:endParaRPr>
          </a:p>
          <a:p>
            <a:pPr lvl="1" eaLnBrk="1" hangingPunct="1"/>
            <a:r>
              <a:rPr lang="zh-CN" altLang="zh-CN" sz="2400" b="1" dirty="0"/>
              <a:t>如果一个类</a:t>
            </a:r>
            <a:r>
              <a:rPr lang="zh-CN" altLang="zh-CN" sz="2400" b="1" dirty="0">
                <a:solidFill>
                  <a:srgbClr val="0000CC"/>
                </a:solidFill>
              </a:rPr>
              <a:t>没有</a:t>
            </a:r>
            <a:r>
              <a:rPr lang="zh-CN" altLang="en-US" sz="2400" b="1" dirty="0">
                <a:solidFill>
                  <a:srgbClr val="0000CC"/>
                </a:solidFill>
              </a:rPr>
              <a:t>定义</a:t>
            </a:r>
            <a:r>
              <a:rPr lang="zh-CN" altLang="en-US" sz="2400" b="1" dirty="0"/>
              <a:t>移动赋值函数和移动拷贝构造函数</a:t>
            </a:r>
            <a:r>
              <a:rPr lang="zh-CN" altLang="zh-CN" sz="2400" b="1" dirty="0"/>
              <a:t>这些函数，编译器</a:t>
            </a:r>
            <a:r>
              <a:rPr lang="zh-CN" altLang="zh-CN" sz="2400" b="1" dirty="0">
                <a:solidFill>
                  <a:srgbClr val="0000CC"/>
                </a:solidFill>
              </a:rPr>
              <a:t>就会合成它们</a:t>
            </a:r>
            <a:r>
              <a:rPr lang="zh-CN" altLang="zh-CN" sz="2400" b="1" dirty="0"/>
              <a:t>。</a:t>
            </a:r>
            <a:r>
              <a:rPr lang="zh-CN" altLang="en-US" sz="2400" b="1" dirty="0"/>
              <a:t>但需具备以下条件：</a:t>
            </a:r>
            <a:endParaRPr lang="en-US" altLang="zh-CN" sz="2400" b="1" dirty="0"/>
          </a:p>
          <a:p>
            <a:pPr marL="914400" lvl="1" indent="-457200" eaLnBrk="1" hangingPunct="1">
              <a:buFont typeface="+mj-ea"/>
              <a:buAutoNum type="circleNumDbPlain"/>
            </a:pPr>
            <a:r>
              <a:rPr lang="zh-CN" altLang="zh-CN" sz="2200" b="1" dirty="0"/>
              <a:t>类</a:t>
            </a:r>
            <a:r>
              <a:rPr lang="zh-CN" altLang="en-US" sz="2200" b="1" dirty="0">
                <a:solidFill>
                  <a:srgbClr val="FF0000"/>
                </a:solidFill>
              </a:rPr>
              <a:t>并</a:t>
            </a:r>
            <a:r>
              <a:rPr lang="zh-CN" altLang="zh-CN" sz="2200" b="1" dirty="0">
                <a:solidFill>
                  <a:srgbClr val="FF0000"/>
                </a:solidFill>
              </a:rPr>
              <a:t>没有定义</a:t>
            </a:r>
            <a:r>
              <a:rPr lang="zh-CN" altLang="zh-CN" sz="2200" b="1" dirty="0"/>
              <a:t>这些函数</a:t>
            </a:r>
            <a:r>
              <a:rPr lang="zh-CN" altLang="en-US" sz="2200" b="1" dirty="0"/>
              <a:t>；</a:t>
            </a:r>
            <a:endParaRPr lang="en-US" altLang="zh-CN" sz="2200" b="1" dirty="0"/>
          </a:p>
          <a:p>
            <a:pPr marL="914400" lvl="1" indent="-457200" eaLnBrk="1" hangingPunct="1">
              <a:buFont typeface="+mj-ea"/>
              <a:buAutoNum type="circleNumDbPlain"/>
            </a:pPr>
            <a:r>
              <a:rPr lang="zh-CN" altLang="zh-CN" sz="2200" b="1" dirty="0"/>
              <a:t>而且每个</a:t>
            </a:r>
            <a:r>
              <a:rPr lang="zh-CN" altLang="zh-CN" sz="2200" b="1" dirty="0">
                <a:solidFill>
                  <a:srgbClr val="FF0000"/>
                </a:solidFill>
              </a:rPr>
              <a:t>非</a:t>
            </a:r>
            <a:r>
              <a:rPr lang="en-US" altLang="zh-CN" sz="2200" b="1" dirty="0">
                <a:solidFill>
                  <a:srgbClr val="FF0000"/>
                </a:solidFill>
              </a:rPr>
              <a:t>static</a:t>
            </a:r>
            <a:r>
              <a:rPr lang="zh-CN" altLang="zh-CN" sz="2200" b="1" dirty="0">
                <a:solidFill>
                  <a:srgbClr val="FF0000"/>
                </a:solidFill>
              </a:rPr>
              <a:t>数据成员都可以移动</a:t>
            </a:r>
            <a:r>
              <a:rPr lang="zh-CN" altLang="zh-CN" sz="2200" b="1" dirty="0"/>
              <a:t>（内置数据类型是可移动的，如果数据成员是自定义类类型，只有当它也定义了移动函数时，才是可移动的</a:t>
            </a:r>
            <a:r>
              <a:rPr lang="zh-CN" altLang="en-US" sz="2200" b="1" dirty="0"/>
              <a:t>）；</a:t>
            </a:r>
            <a:endParaRPr lang="en-US" altLang="zh-CN" sz="2200" b="1" dirty="0"/>
          </a:p>
          <a:p>
            <a:pPr marL="914400" lvl="1" indent="-457200" eaLnBrk="1" hangingPunct="1">
              <a:buFont typeface="+mj-ea"/>
              <a:buAutoNum type="circleNumDbPlain"/>
            </a:pPr>
            <a:r>
              <a:rPr lang="zh-CN" altLang="zh-CN" sz="2200" b="1" dirty="0"/>
              <a:t>类</a:t>
            </a:r>
            <a:r>
              <a:rPr lang="zh-CN" altLang="en-US" sz="2200" b="1" dirty="0"/>
              <a:t>并</a:t>
            </a:r>
            <a:r>
              <a:rPr lang="zh-CN" altLang="en-US" sz="2200" b="1" dirty="0">
                <a:solidFill>
                  <a:srgbClr val="FF0000"/>
                </a:solidFill>
              </a:rPr>
              <a:t>没有</a:t>
            </a:r>
            <a:r>
              <a:rPr lang="zh-CN" altLang="zh-CN" sz="2200" b="1" dirty="0">
                <a:solidFill>
                  <a:srgbClr val="FF0000"/>
                </a:solidFill>
              </a:rPr>
              <a:t>定义了赋值运算符函数、拷贝构造函数</a:t>
            </a:r>
            <a:r>
              <a:rPr lang="zh-CN" altLang="en-US" sz="2200" b="1" dirty="0">
                <a:solidFill>
                  <a:srgbClr val="FF0000"/>
                </a:solidFill>
              </a:rPr>
              <a:t>和</a:t>
            </a:r>
            <a:r>
              <a:rPr lang="zh-CN" altLang="zh-CN" sz="2200" b="1" dirty="0">
                <a:solidFill>
                  <a:srgbClr val="FF0000"/>
                </a:solidFill>
              </a:rPr>
              <a:t>析构函数</a:t>
            </a:r>
            <a:r>
              <a:rPr lang="zh-CN" altLang="zh-CN" sz="2200" b="1" dirty="0"/>
              <a:t>。</a:t>
            </a:r>
            <a:endParaRPr lang="en-US" altLang="zh-CN" sz="2200" b="1" dirty="0"/>
          </a:p>
          <a:p>
            <a:pPr lvl="1" eaLnBrk="1" hangingPunct="1"/>
            <a:r>
              <a:rPr lang="zh-CN" altLang="en-US" sz="2400" b="1" dirty="0"/>
              <a:t>只有满足上述三个条件，编译器才会为自动为类合成移动赋值函数和移动拷贝构造</a:t>
            </a:r>
            <a:r>
              <a:rPr lang="zh-CN" altLang="en-US" sz="2400" b="1" dirty="0" smtClean="0"/>
              <a:t>函数。</a:t>
            </a:r>
            <a:endParaRPr lang="en-US" altLang="zh-CN" sz="2400" b="1" dirty="0"/>
          </a:p>
        </p:txBody>
      </p:sp>
      <p:sp>
        <p:nvSpPr>
          <p:cNvPr id="5" name="Rectangle 2"/>
          <p:cNvSpPr txBox="1">
            <a:spLocks noChangeArrowheads="1"/>
          </p:cNvSpPr>
          <p:nvPr/>
        </p:nvSpPr>
        <p:spPr bwMode="auto">
          <a:xfrm>
            <a:off x="613792" y="188640"/>
            <a:ext cx="777240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r>
              <a:rPr lang="en-US" altLang="zh-CN" sz="3200" b="1" kern="0" dirty="0" smtClean="0">
                <a:solidFill>
                  <a:srgbClr val="C00000"/>
                </a:solidFill>
              </a:rPr>
              <a:t>3.8.3 </a:t>
            </a:r>
            <a:r>
              <a:rPr lang="zh-CN" altLang="zh-CN" sz="3200" b="1" kern="0" dirty="0" smtClean="0">
                <a:solidFill>
                  <a:srgbClr val="C00000"/>
                </a:solidFill>
              </a:rPr>
              <a:t>移动函数</a:t>
            </a:r>
            <a:r>
              <a:rPr lang="en-US" altLang="zh-CN" sz="3200" b="1" kern="0" dirty="0" smtClean="0">
                <a:solidFill>
                  <a:srgbClr val="C00000"/>
                </a:solidFill>
              </a:rPr>
              <a:t>(C++11)</a:t>
            </a:r>
            <a:r>
              <a:rPr lang="zh-CN" altLang="zh-CN" sz="3200" b="1" kern="0" dirty="0" smtClean="0">
                <a:solidFill>
                  <a:srgbClr val="C00000"/>
                </a:solidFill>
              </a:rPr>
              <a:t> </a:t>
            </a:r>
            <a:endParaRPr lang="zh-CN" altLang="en-US" sz="3200" b="1" kern="0" dirty="0">
              <a:solidFill>
                <a:srgbClr val="C00000"/>
              </a:solidFill>
            </a:endParaRPr>
          </a:p>
        </p:txBody>
      </p:sp>
    </p:spTree>
    <p:extLst>
      <p:ext uri="{BB962C8B-B14F-4D97-AF65-F5344CB8AC3E}">
        <p14:creationId xmlns:p14="http://schemas.microsoft.com/office/powerpoint/2010/main" val="308813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anim calcmode="lin" valueType="num">
                                      <p:cBhvr additive="base">
                                        <p:cTn id="7" dur="500" fill="hold"/>
                                        <p:tgtEl>
                                          <p:spTgt spid="655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539">
                                            <p:txEl>
                                              <p:pRg st="2" end="2"/>
                                            </p:txEl>
                                          </p:spTgt>
                                        </p:tgtEl>
                                        <p:attrNameLst>
                                          <p:attrName>style.visibility</p:attrName>
                                        </p:attrNameLst>
                                      </p:cBhvr>
                                      <p:to>
                                        <p:strVal val="visible"/>
                                      </p:to>
                                    </p:set>
                                    <p:anim calcmode="lin" valueType="num">
                                      <p:cBhvr additive="base">
                                        <p:cTn id="13" dur="500" fill="hold"/>
                                        <p:tgtEl>
                                          <p:spTgt spid="6553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5539">
                                            <p:txEl>
                                              <p:pRg st="3" end="3"/>
                                            </p:txEl>
                                          </p:spTgt>
                                        </p:tgtEl>
                                        <p:attrNameLst>
                                          <p:attrName>style.visibility</p:attrName>
                                        </p:attrNameLst>
                                      </p:cBhvr>
                                      <p:to>
                                        <p:strVal val="visible"/>
                                      </p:to>
                                    </p:set>
                                    <p:anim calcmode="lin" valueType="num">
                                      <p:cBhvr additive="base">
                                        <p:cTn id="19" dur="500" fill="hold"/>
                                        <p:tgtEl>
                                          <p:spTgt spid="6553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5539">
                                            <p:txEl>
                                              <p:pRg st="4" end="4"/>
                                            </p:txEl>
                                          </p:spTgt>
                                        </p:tgtEl>
                                        <p:attrNameLst>
                                          <p:attrName>style.visibility</p:attrName>
                                        </p:attrNameLst>
                                      </p:cBhvr>
                                      <p:to>
                                        <p:strVal val="visible"/>
                                      </p:to>
                                    </p:set>
                                    <p:anim calcmode="lin" valueType="num">
                                      <p:cBhvr additive="base">
                                        <p:cTn id="25" dur="5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55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5539">
                                            <p:txEl>
                                              <p:pRg st="5" end="5"/>
                                            </p:txEl>
                                          </p:spTgt>
                                        </p:tgtEl>
                                        <p:attrNameLst>
                                          <p:attrName>style.visibility</p:attrName>
                                        </p:attrNameLst>
                                      </p:cBhvr>
                                      <p:to>
                                        <p:strVal val="visible"/>
                                      </p:to>
                                    </p:set>
                                    <p:anim calcmode="lin" valueType="num">
                                      <p:cBhvr additive="base">
                                        <p:cTn id="31" dur="500" fill="hold"/>
                                        <p:tgtEl>
                                          <p:spTgt spid="6553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553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idx="1"/>
          </p:nvPr>
        </p:nvSpPr>
        <p:spPr>
          <a:xfrm>
            <a:off x="287524" y="1196752"/>
            <a:ext cx="8424936" cy="5112568"/>
          </a:xfrm>
        </p:spPr>
        <p:txBody>
          <a:bodyPr/>
          <a:lstStyle/>
          <a:p>
            <a:pPr marL="0" indent="0">
              <a:buNone/>
            </a:pPr>
            <a:r>
              <a:rPr lang="en-US" altLang="zh-CN" sz="1800" b="1" dirty="0" err="1"/>
              <a:t>struct</a:t>
            </a:r>
            <a:r>
              <a:rPr lang="en-US" altLang="zh-CN" sz="1800" b="1" dirty="0"/>
              <a:t> A {</a:t>
            </a:r>
            <a:endParaRPr lang="zh-CN" altLang="zh-CN" sz="1800" b="1" dirty="0"/>
          </a:p>
          <a:p>
            <a:pPr marL="0" indent="0">
              <a:buNone/>
            </a:pPr>
            <a:r>
              <a:rPr lang="en-US" altLang="zh-CN" sz="1800" b="1" dirty="0"/>
              <a:t>	int x;                            //</a:t>
            </a:r>
            <a:r>
              <a:rPr lang="zh-CN" altLang="zh-CN" sz="1800" b="1" dirty="0"/>
              <a:t>内置类型可以移动</a:t>
            </a:r>
          </a:p>
          <a:p>
            <a:pPr marL="0" indent="0">
              <a:buNone/>
            </a:pPr>
            <a:r>
              <a:rPr lang="en-US" altLang="zh-CN" sz="1800" b="1" dirty="0"/>
              <a:t>	</a:t>
            </a:r>
            <a:r>
              <a:rPr lang="en-US" altLang="zh-CN" sz="1800" b="1" dirty="0" err="1"/>
              <a:t>std</a:t>
            </a:r>
            <a:r>
              <a:rPr lang="en-US" altLang="zh-CN" sz="1800" b="1" dirty="0"/>
              <a:t>::string s;              //string</a:t>
            </a:r>
            <a:r>
              <a:rPr lang="zh-CN" altLang="zh-CN" sz="1800" b="1" dirty="0"/>
              <a:t>定义了移动操作</a:t>
            </a:r>
          </a:p>
          <a:p>
            <a:pPr marL="0" indent="0">
              <a:buNone/>
            </a:pPr>
            <a:r>
              <a:rPr lang="en-US" altLang="zh-CN" sz="1800" b="1" dirty="0"/>
              <a:t>};</a:t>
            </a:r>
            <a:endParaRPr lang="zh-CN" altLang="zh-CN" sz="1800" b="1" dirty="0"/>
          </a:p>
          <a:p>
            <a:pPr marL="0" indent="0">
              <a:buNone/>
            </a:pPr>
            <a:r>
              <a:rPr lang="en-US" altLang="zh-CN" sz="1800" b="1" dirty="0"/>
              <a:t>class B {</a:t>
            </a:r>
            <a:endParaRPr lang="zh-CN" altLang="zh-CN" sz="1800" b="1" dirty="0"/>
          </a:p>
          <a:p>
            <a:pPr marL="0" indent="0">
              <a:buNone/>
            </a:pPr>
            <a:r>
              <a:rPr lang="en-US" altLang="zh-CN" sz="1800" b="1" dirty="0"/>
              <a:t>	A </a:t>
            </a:r>
            <a:r>
              <a:rPr lang="en-US" altLang="zh-CN" sz="1800" b="1" dirty="0" err="1"/>
              <a:t>a</a:t>
            </a:r>
            <a:r>
              <a:rPr lang="en-US" altLang="zh-CN" sz="1800" b="1" dirty="0"/>
              <a:t>;                              //A</a:t>
            </a:r>
            <a:r>
              <a:rPr lang="zh-CN" altLang="en-US" sz="1800" b="1" dirty="0"/>
              <a:t>编译器会为</a:t>
            </a:r>
            <a:r>
              <a:rPr lang="en-US" altLang="zh-CN" sz="1800" b="1" dirty="0"/>
              <a:t>A</a:t>
            </a:r>
            <a:r>
              <a:rPr lang="zh-CN" altLang="zh-CN" sz="1800" b="1" dirty="0"/>
              <a:t>合成移动函数</a:t>
            </a:r>
          </a:p>
          <a:p>
            <a:pPr marL="0" indent="0">
              <a:buNone/>
            </a:pPr>
            <a:r>
              <a:rPr lang="en-US" altLang="zh-CN" sz="1800" b="1" dirty="0"/>
              <a:t>};</a:t>
            </a:r>
            <a:endParaRPr lang="zh-CN" altLang="zh-CN" sz="1800" b="1" dirty="0"/>
          </a:p>
          <a:p>
            <a:pPr marL="0" indent="0">
              <a:buNone/>
            </a:pPr>
            <a:r>
              <a:rPr lang="en-US" altLang="zh-CN" sz="1800" b="1" dirty="0"/>
              <a:t>class C {</a:t>
            </a:r>
            <a:endParaRPr lang="zh-CN" altLang="zh-CN" sz="1800" b="1" dirty="0"/>
          </a:p>
          <a:p>
            <a:pPr marL="0" indent="0">
              <a:buNone/>
            </a:pPr>
            <a:r>
              <a:rPr lang="en-US" altLang="zh-CN" sz="1800" b="1" dirty="0"/>
              <a:t>	A </a:t>
            </a:r>
            <a:r>
              <a:rPr lang="en-US" altLang="zh-CN" sz="1800" b="1" dirty="0" err="1"/>
              <a:t>a</a:t>
            </a:r>
            <a:r>
              <a:rPr lang="en-US" altLang="zh-CN" sz="1800" b="1" dirty="0"/>
              <a:t>;</a:t>
            </a:r>
            <a:endParaRPr lang="zh-CN" altLang="zh-CN" sz="1800" b="1" dirty="0"/>
          </a:p>
          <a:p>
            <a:pPr marL="0" indent="0">
              <a:buNone/>
            </a:pPr>
            <a:r>
              <a:rPr lang="en-US" altLang="zh-CN" sz="1800" b="1" dirty="0"/>
              <a:t>public:</a:t>
            </a:r>
            <a:endParaRPr lang="zh-CN" altLang="zh-CN" sz="1800" b="1" dirty="0"/>
          </a:p>
          <a:p>
            <a:pPr marL="0" indent="0">
              <a:buNone/>
            </a:pPr>
            <a:r>
              <a:rPr lang="en-US" altLang="zh-CN" sz="1800" b="1" dirty="0"/>
              <a:t>	C() {}</a:t>
            </a:r>
            <a:endParaRPr lang="zh-CN" altLang="zh-CN" sz="1800" b="1" dirty="0"/>
          </a:p>
          <a:p>
            <a:pPr marL="0" indent="0">
              <a:buNone/>
            </a:pPr>
            <a:r>
              <a:rPr lang="en-US" altLang="zh-CN" sz="1800" b="1" dirty="0"/>
              <a:t>	C(</a:t>
            </a:r>
            <a:r>
              <a:rPr lang="en-US" altLang="zh-CN" sz="1800" b="1" dirty="0" err="1"/>
              <a:t>C&amp;o</a:t>
            </a:r>
            <a:r>
              <a:rPr lang="en-US" altLang="zh-CN" sz="1800" b="1" dirty="0"/>
              <a:t>) {}                     //</a:t>
            </a:r>
            <a:r>
              <a:rPr lang="zh-CN" altLang="zh-CN" sz="1800" b="1" dirty="0"/>
              <a:t>定义了拷贝构造涵数，不会有合成移动函数</a:t>
            </a:r>
            <a:r>
              <a:rPr lang="en-US" altLang="zh-CN" sz="1800" b="1" dirty="0"/>
              <a:t>         </a:t>
            </a:r>
            <a:endParaRPr lang="zh-CN" altLang="zh-CN" sz="1800" b="1" dirty="0"/>
          </a:p>
          <a:p>
            <a:pPr marL="0" indent="0">
              <a:buNone/>
            </a:pPr>
            <a:r>
              <a:rPr lang="en-US" altLang="zh-CN" sz="1800" b="1" dirty="0"/>
              <a:t>};</a:t>
            </a:r>
            <a:endParaRPr lang="zh-CN" altLang="zh-CN" sz="1800" b="1" dirty="0"/>
          </a:p>
          <a:p>
            <a:pPr marL="0" indent="0">
              <a:buNone/>
            </a:pPr>
            <a:r>
              <a:rPr lang="en-US" altLang="zh-CN" sz="1800" b="1" dirty="0"/>
              <a:t>B a1, a2 = </a:t>
            </a:r>
            <a:r>
              <a:rPr lang="en-US" altLang="zh-CN" sz="1800" b="1" dirty="0" err="1"/>
              <a:t>std</a:t>
            </a:r>
            <a:r>
              <a:rPr lang="en-US" altLang="zh-CN" sz="1800" b="1" dirty="0"/>
              <a:t>::move(a1);      //a2</a:t>
            </a:r>
            <a:r>
              <a:rPr lang="zh-CN" altLang="zh-CN" sz="1800" b="1" dirty="0"/>
              <a:t>使用合成移动拷贝构造函数</a:t>
            </a:r>
            <a:r>
              <a:rPr lang="en-US" altLang="zh-CN" sz="1800" b="1" dirty="0"/>
              <a:t>        </a:t>
            </a:r>
            <a:endParaRPr lang="zh-CN" altLang="zh-CN" sz="1800" b="1" dirty="0"/>
          </a:p>
          <a:p>
            <a:pPr marL="0" indent="0">
              <a:buNone/>
            </a:pPr>
            <a:r>
              <a:rPr lang="en-US" altLang="zh-CN" sz="1800" b="1" dirty="0"/>
              <a:t>C c1, c2 = </a:t>
            </a:r>
            <a:r>
              <a:rPr lang="en-US" altLang="zh-CN" sz="1800" b="1" dirty="0" err="1"/>
              <a:t>std</a:t>
            </a:r>
            <a:r>
              <a:rPr lang="en-US" altLang="zh-CN" sz="1800" b="1" dirty="0"/>
              <a:t>::move(c1);      </a:t>
            </a:r>
            <a:r>
              <a:rPr lang="en-US" altLang="zh-CN" sz="1800" b="1" dirty="0" smtClean="0">
                <a:solidFill>
                  <a:srgbClr val="FF0000"/>
                </a:solidFill>
              </a:rPr>
              <a:t>//C</a:t>
            </a:r>
            <a:r>
              <a:rPr lang="zh-CN" altLang="en-US" sz="1800" b="1" dirty="0" smtClean="0">
                <a:solidFill>
                  <a:srgbClr val="FF0000"/>
                </a:solidFill>
              </a:rPr>
              <a:t>只有拷贝构造函数，没有</a:t>
            </a:r>
            <a:r>
              <a:rPr lang="zh-CN" altLang="en-US" sz="1800" b="1" dirty="0">
                <a:solidFill>
                  <a:srgbClr val="FF0000"/>
                </a:solidFill>
              </a:rPr>
              <a:t>移动</a:t>
            </a:r>
            <a:r>
              <a:rPr lang="zh-CN" altLang="en-US" sz="1800" b="1" dirty="0" smtClean="0">
                <a:solidFill>
                  <a:srgbClr val="FF0000"/>
                </a:solidFill>
              </a:rPr>
              <a:t>函数</a:t>
            </a:r>
            <a:endParaRPr lang="zh-CN" altLang="zh-CN" sz="1800" b="1" dirty="0">
              <a:solidFill>
                <a:srgbClr val="FF0000"/>
              </a:solidFill>
            </a:endParaRPr>
          </a:p>
          <a:p>
            <a:pPr marL="57150" indent="0" eaLnBrk="1" hangingPunct="1">
              <a:buNone/>
            </a:pPr>
            <a:endParaRPr lang="en-US" altLang="zh-CN" sz="1800" b="1" dirty="0"/>
          </a:p>
        </p:txBody>
      </p:sp>
      <p:sp>
        <p:nvSpPr>
          <p:cNvPr id="5" name="Rectangle 2"/>
          <p:cNvSpPr txBox="1">
            <a:spLocks noChangeArrowheads="1"/>
          </p:cNvSpPr>
          <p:nvPr/>
        </p:nvSpPr>
        <p:spPr bwMode="auto">
          <a:xfrm>
            <a:off x="613792" y="188640"/>
            <a:ext cx="777240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r>
              <a:rPr lang="en-US" altLang="zh-CN" sz="3200" b="1" kern="0" dirty="0" smtClean="0">
                <a:solidFill>
                  <a:srgbClr val="C00000"/>
                </a:solidFill>
              </a:rPr>
              <a:t>3.8.3 </a:t>
            </a:r>
            <a:r>
              <a:rPr lang="zh-CN" altLang="zh-CN" sz="3200" b="1" kern="0" dirty="0" smtClean="0">
                <a:solidFill>
                  <a:srgbClr val="C00000"/>
                </a:solidFill>
              </a:rPr>
              <a:t>移动函数</a:t>
            </a:r>
            <a:r>
              <a:rPr lang="en-US" altLang="zh-CN" sz="3200" b="1" kern="0" dirty="0" smtClean="0">
                <a:solidFill>
                  <a:srgbClr val="C00000"/>
                </a:solidFill>
              </a:rPr>
              <a:t>(C++11)</a:t>
            </a:r>
            <a:r>
              <a:rPr lang="zh-CN" altLang="zh-CN" sz="3200" b="1" kern="0" dirty="0" smtClean="0">
                <a:solidFill>
                  <a:srgbClr val="C00000"/>
                </a:solidFill>
              </a:rPr>
              <a:t> </a:t>
            </a:r>
            <a:endParaRPr lang="zh-CN" altLang="en-US" sz="3200" b="1" kern="0" dirty="0">
              <a:solidFill>
                <a:srgbClr val="C00000"/>
              </a:solidFill>
            </a:endParaRPr>
          </a:p>
        </p:txBody>
      </p:sp>
    </p:spTree>
    <p:extLst>
      <p:ext uri="{BB962C8B-B14F-4D97-AF65-F5344CB8AC3E}">
        <p14:creationId xmlns:p14="http://schemas.microsoft.com/office/powerpoint/2010/main" val="289322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xEl>
                                              <p:pRg st="4" end="4"/>
                                            </p:txEl>
                                          </p:spTgt>
                                        </p:tgtEl>
                                        <p:attrNameLst>
                                          <p:attrName>style.visibility</p:attrName>
                                        </p:attrNameLst>
                                      </p:cBhvr>
                                      <p:to>
                                        <p:strVal val="visible"/>
                                      </p:to>
                                    </p:set>
                                    <p:anim calcmode="lin" valueType="num">
                                      <p:cBhvr additive="base">
                                        <p:cTn id="7" dur="5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5539">
                                            <p:txEl>
                                              <p:pRg st="5" end="5"/>
                                            </p:txEl>
                                          </p:spTgt>
                                        </p:tgtEl>
                                        <p:attrNameLst>
                                          <p:attrName>style.visibility</p:attrName>
                                        </p:attrNameLst>
                                      </p:cBhvr>
                                      <p:to>
                                        <p:strVal val="visible"/>
                                      </p:to>
                                    </p:set>
                                    <p:anim calcmode="lin" valueType="num">
                                      <p:cBhvr additive="base">
                                        <p:cTn id="11" dur="500" fill="hold"/>
                                        <p:tgtEl>
                                          <p:spTgt spid="65539">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5539">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5539">
                                            <p:txEl>
                                              <p:pRg st="6" end="6"/>
                                            </p:txEl>
                                          </p:spTgt>
                                        </p:tgtEl>
                                        <p:attrNameLst>
                                          <p:attrName>style.visibility</p:attrName>
                                        </p:attrNameLst>
                                      </p:cBhvr>
                                      <p:to>
                                        <p:strVal val="visible"/>
                                      </p:to>
                                    </p:set>
                                    <p:anim calcmode="lin" valueType="num">
                                      <p:cBhvr additive="base">
                                        <p:cTn id="15" dur="500" fill="hold"/>
                                        <p:tgtEl>
                                          <p:spTgt spid="65539">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55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5539">
                                            <p:txEl>
                                              <p:pRg st="7" end="7"/>
                                            </p:txEl>
                                          </p:spTgt>
                                        </p:tgtEl>
                                        <p:attrNameLst>
                                          <p:attrName>style.visibility</p:attrName>
                                        </p:attrNameLst>
                                      </p:cBhvr>
                                      <p:to>
                                        <p:strVal val="visible"/>
                                      </p:to>
                                    </p:set>
                                    <p:anim calcmode="lin" valueType="num">
                                      <p:cBhvr additive="base">
                                        <p:cTn id="21" dur="500" fill="hold"/>
                                        <p:tgtEl>
                                          <p:spTgt spid="65539">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5539">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5539">
                                            <p:txEl>
                                              <p:pRg st="8" end="8"/>
                                            </p:txEl>
                                          </p:spTgt>
                                        </p:tgtEl>
                                        <p:attrNameLst>
                                          <p:attrName>style.visibility</p:attrName>
                                        </p:attrNameLst>
                                      </p:cBhvr>
                                      <p:to>
                                        <p:strVal val="visible"/>
                                      </p:to>
                                    </p:set>
                                    <p:anim calcmode="lin" valueType="num">
                                      <p:cBhvr additive="base">
                                        <p:cTn id="25" dur="500" fill="hold"/>
                                        <p:tgtEl>
                                          <p:spTgt spid="65539">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5539">
                                            <p:txEl>
                                              <p:pRg st="8" end="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5539">
                                            <p:txEl>
                                              <p:pRg st="9" end="9"/>
                                            </p:txEl>
                                          </p:spTgt>
                                        </p:tgtEl>
                                        <p:attrNameLst>
                                          <p:attrName>style.visibility</p:attrName>
                                        </p:attrNameLst>
                                      </p:cBhvr>
                                      <p:to>
                                        <p:strVal val="visible"/>
                                      </p:to>
                                    </p:set>
                                    <p:anim calcmode="lin" valueType="num">
                                      <p:cBhvr additive="base">
                                        <p:cTn id="29" dur="500" fill="hold"/>
                                        <p:tgtEl>
                                          <p:spTgt spid="65539">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5539">
                                            <p:txEl>
                                              <p:pRg st="9" end="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5539">
                                            <p:txEl>
                                              <p:pRg st="10" end="10"/>
                                            </p:txEl>
                                          </p:spTgt>
                                        </p:tgtEl>
                                        <p:attrNameLst>
                                          <p:attrName>style.visibility</p:attrName>
                                        </p:attrNameLst>
                                      </p:cBhvr>
                                      <p:to>
                                        <p:strVal val="visible"/>
                                      </p:to>
                                    </p:set>
                                    <p:anim calcmode="lin" valueType="num">
                                      <p:cBhvr additive="base">
                                        <p:cTn id="33" dur="500" fill="hold"/>
                                        <p:tgtEl>
                                          <p:spTgt spid="65539">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5539">
                                            <p:txEl>
                                              <p:pRg st="10" end="1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5539">
                                            <p:txEl>
                                              <p:pRg st="11" end="11"/>
                                            </p:txEl>
                                          </p:spTgt>
                                        </p:tgtEl>
                                        <p:attrNameLst>
                                          <p:attrName>style.visibility</p:attrName>
                                        </p:attrNameLst>
                                      </p:cBhvr>
                                      <p:to>
                                        <p:strVal val="visible"/>
                                      </p:to>
                                    </p:set>
                                    <p:anim calcmode="lin" valueType="num">
                                      <p:cBhvr additive="base">
                                        <p:cTn id="37" dur="500" fill="hold"/>
                                        <p:tgtEl>
                                          <p:spTgt spid="65539">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5539">
                                            <p:txEl>
                                              <p:pRg st="11" end="1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5539">
                                            <p:txEl>
                                              <p:pRg st="12" end="12"/>
                                            </p:txEl>
                                          </p:spTgt>
                                        </p:tgtEl>
                                        <p:attrNameLst>
                                          <p:attrName>style.visibility</p:attrName>
                                        </p:attrNameLst>
                                      </p:cBhvr>
                                      <p:to>
                                        <p:strVal val="visible"/>
                                      </p:to>
                                    </p:set>
                                    <p:anim calcmode="lin" valueType="num">
                                      <p:cBhvr additive="base">
                                        <p:cTn id="41" dur="500" fill="hold"/>
                                        <p:tgtEl>
                                          <p:spTgt spid="65539">
                                            <p:txEl>
                                              <p:pRg st="12" end="1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553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65539">
                                            <p:txEl>
                                              <p:pRg st="13" end="13"/>
                                            </p:txEl>
                                          </p:spTgt>
                                        </p:tgtEl>
                                        <p:attrNameLst>
                                          <p:attrName>style.visibility</p:attrName>
                                        </p:attrNameLst>
                                      </p:cBhvr>
                                      <p:to>
                                        <p:strVal val="visible"/>
                                      </p:to>
                                    </p:set>
                                    <p:animEffect transition="in" filter="fade">
                                      <p:cBhvr>
                                        <p:cTn id="47" dur="1000"/>
                                        <p:tgtEl>
                                          <p:spTgt spid="65539">
                                            <p:txEl>
                                              <p:pRg st="13" end="13"/>
                                            </p:txEl>
                                          </p:spTgt>
                                        </p:tgtEl>
                                      </p:cBhvr>
                                    </p:animEffect>
                                    <p:anim calcmode="lin" valueType="num">
                                      <p:cBhvr>
                                        <p:cTn id="48" dur="1000" fill="hold"/>
                                        <p:tgtEl>
                                          <p:spTgt spid="65539">
                                            <p:txEl>
                                              <p:pRg st="13" end="13"/>
                                            </p:txEl>
                                          </p:spTgt>
                                        </p:tgtEl>
                                        <p:attrNameLst>
                                          <p:attrName>ppt_x</p:attrName>
                                        </p:attrNameLst>
                                      </p:cBhvr>
                                      <p:tavLst>
                                        <p:tav tm="0">
                                          <p:val>
                                            <p:strVal val="#ppt_x"/>
                                          </p:val>
                                        </p:tav>
                                        <p:tav tm="100000">
                                          <p:val>
                                            <p:strVal val="#ppt_x"/>
                                          </p:val>
                                        </p:tav>
                                      </p:tavLst>
                                    </p:anim>
                                    <p:anim calcmode="lin" valueType="num">
                                      <p:cBhvr>
                                        <p:cTn id="49" dur="1000" fill="hold"/>
                                        <p:tgtEl>
                                          <p:spTgt spid="65539">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65539">
                                            <p:txEl>
                                              <p:pRg st="14" end="14"/>
                                            </p:txEl>
                                          </p:spTgt>
                                        </p:tgtEl>
                                        <p:attrNameLst>
                                          <p:attrName>style.visibility</p:attrName>
                                        </p:attrNameLst>
                                      </p:cBhvr>
                                      <p:to>
                                        <p:strVal val="visible"/>
                                      </p:to>
                                    </p:set>
                                    <p:animEffect transition="in" filter="fade">
                                      <p:cBhvr>
                                        <p:cTn id="54" dur="1000"/>
                                        <p:tgtEl>
                                          <p:spTgt spid="65539">
                                            <p:txEl>
                                              <p:pRg st="14" end="14"/>
                                            </p:txEl>
                                          </p:spTgt>
                                        </p:tgtEl>
                                      </p:cBhvr>
                                    </p:animEffect>
                                    <p:anim calcmode="lin" valueType="num">
                                      <p:cBhvr>
                                        <p:cTn id="55" dur="1000" fill="hold"/>
                                        <p:tgtEl>
                                          <p:spTgt spid="65539">
                                            <p:txEl>
                                              <p:pRg st="14" end="14"/>
                                            </p:txEl>
                                          </p:spTgt>
                                        </p:tgtEl>
                                        <p:attrNameLst>
                                          <p:attrName>ppt_x</p:attrName>
                                        </p:attrNameLst>
                                      </p:cBhvr>
                                      <p:tavLst>
                                        <p:tav tm="0">
                                          <p:val>
                                            <p:strVal val="#ppt_x"/>
                                          </p:val>
                                        </p:tav>
                                        <p:tav tm="100000">
                                          <p:val>
                                            <p:strVal val="#ppt_x"/>
                                          </p:val>
                                        </p:tav>
                                      </p:tavLst>
                                    </p:anim>
                                    <p:anim calcmode="lin" valueType="num">
                                      <p:cBhvr>
                                        <p:cTn id="56" dur="1000" fill="hold"/>
                                        <p:tgtEl>
                                          <p:spTgt spid="65539">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13792" y="116632"/>
            <a:ext cx="7772400" cy="76470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dirty="0">
                <a:solidFill>
                  <a:srgbClr val="C00000"/>
                </a:solidFill>
              </a:rPr>
              <a:t>3.8.3 </a:t>
            </a:r>
            <a:r>
              <a:rPr lang="zh-CN" altLang="zh-CN" sz="3200" b="1" dirty="0">
                <a:solidFill>
                  <a:srgbClr val="C00000"/>
                </a:solidFill>
              </a:rPr>
              <a:t>移动函数 </a:t>
            </a:r>
            <a:endParaRPr lang="zh-CN" altLang="en-US" sz="3200" b="1" dirty="0">
              <a:solidFill>
                <a:srgbClr val="C00000"/>
              </a:solidFill>
            </a:endParaRPr>
          </a:p>
        </p:txBody>
      </p:sp>
      <p:sp>
        <p:nvSpPr>
          <p:cNvPr id="65539" name="Rectangle 3"/>
          <p:cNvSpPr>
            <a:spLocks noGrp="1" noChangeArrowheads="1"/>
          </p:cNvSpPr>
          <p:nvPr>
            <p:ph type="body" idx="1"/>
          </p:nvPr>
        </p:nvSpPr>
        <p:spPr>
          <a:xfrm>
            <a:off x="251520" y="1124744"/>
            <a:ext cx="8496944" cy="5328592"/>
          </a:xfrm>
        </p:spPr>
        <p:txBody>
          <a:bodyPr/>
          <a:lstStyle/>
          <a:p>
            <a:pPr marL="57150" indent="0" eaLnBrk="1" hangingPunct="1">
              <a:buNone/>
            </a:pPr>
            <a:r>
              <a:rPr lang="en-US" altLang="zh-CN" sz="2800" b="1" dirty="0">
                <a:solidFill>
                  <a:srgbClr val="0000CC"/>
                </a:solidFill>
              </a:rPr>
              <a:t>5．</a:t>
            </a:r>
            <a:r>
              <a:rPr lang="zh-CN" altLang="en-US" sz="2800" b="1" dirty="0">
                <a:solidFill>
                  <a:srgbClr val="0000CC"/>
                </a:solidFill>
              </a:rPr>
              <a:t>对移动函数的几点说明</a:t>
            </a:r>
            <a:endParaRPr lang="en-US" altLang="zh-CN" sz="2800" b="1" dirty="0">
              <a:solidFill>
                <a:srgbClr val="0000CC"/>
              </a:solidFill>
            </a:endParaRPr>
          </a:p>
          <a:p>
            <a:pPr marL="914400" lvl="1" indent="-457200" eaLnBrk="1" hangingPunct="1">
              <a:buFont typeface="+mj-ea"/>
              <a:buAutoNum type="circleNumDbPlain"/>
            </a:pPr>
            <a:r>
              <a:rPr lang="zh-CN" altLang="zh-CN" sz="2400" b="1" dirty="0"/>
              <a:t> 对象资源被移动之后，它应该是可析构和有效的</a:t>
            </a:r>
            <a:endParaRPr lang="en-US" altLang="zh-CN" sz="2400" b="1" dirty="0"/>
          </a:p>
          <a:p>
            <a:pPr lvl="1" eaLnBrk="1" hangingPunct="1"/>
            <a:r>
              <a:rPr lang="zh-CN" altLang="zh-CN" sz="2000" b="1" dirty="0"/>
              <a:t>对象的内存资源被移动后，并不会立即销毁对象，它仍处用可用状态，可以为它赋新值</a:t>
            </a:r>
            <a:r>
              <a:rPr lang="zh-CN" altLang="en-US" sz="2000" b="1" dirty="0"/>
              <a:t>。但不建议这样用，否则失去了移动的意义。</a:t>
            </a:r>
            <a:endParaRPr lang="en-US" altLang="zh-CN" sz="2000" b="1" dirty="0"/>
          </a:p>
          <a:p>
            <a:pPr marL="914400" lvl="1" indent="-457200" eaLnBrk="1" hangingPunct="1">
              <a:buFont typeface="+mj-ea"/>
              <a:buAutoNum type="circleNumDbPlain" startAt="2"/>
            </a:pPr>
            <a:r>
              <a:rPr lang="zh-CN" altLang="zh-CN" sz="2400" b="1" dirty="0"/>
              <a:t> 拷贝左值，移动右值</a:t>
            </a:r>
            <a:endParaRPr lang="en-US" altLang="zh-CN" sz="2400" b="1" dirty="0"/>
          </a:p>
          <a:p>
            <a:pPr lvl="1" eaLnBrk="1" hangingPunct="1"/>
            <a:r>
              <a:rPr lang="zh-CN" altLang="zh-CN" sz="2000" b="1" dirty="0"/>
              <a:t>一个类同时设置了拷贝构造函数、赋值运算符函数、移动拷贝构造函数和移动赋值函数时，编译器就会使用与普通函数相同的参数匹配规则进行函数调用</a:t>
            </a:r>
            <a:r>
              <a:rPr lang="zh-CN" altLang="en-US" sz="2000" b="1" dirty="0"/>
              <a:t>。</a:t>
            </a:r>
            <a:r>
              <a:rPr lang="zh-CN" altLang="en-US" sz="2000" b="1" dirty="0">
                <a:solidFill>
                  <a:srgbClr val="0000CC"/>
                </a:solidFill>
              </a:rPr>
              <a:t>当需要左值时，执行拷贝构造函数或赋值运算符函数；当需要右值时，执行移动拷贝或移动赋值函数</a:t>
            </a:r>
            <a:r>
              <a:rPr lang="zh-CN" altLang="en-US" sz="2000" b="1" dirty="0"/>
              <a:t>。</a:t>
            </a:r>
            <a:endParaRPr lang="zh-CN" altLang="zh-CN" sz="2000" b="1" dirty="0"/>
          </a:p>
          <a:p>
            <a:pPr marL="914400" lvl="1" indent="-457200" eaLnBrk="1" hangingPunct="1">
              <a:buFont typeface="+mj-ea"/>
              <a:buAutoNum type="circleNumDbPlain" startAt="2"/>
            </a:pPr>
            <a:r>
              <a:rPr lang="zh-CN" altLang="zh-CN" sz="2400" b="1" dirty="0"/>
              <a:t>如果类没有移动函数，右值也被拷贝</a:t>
            </a:r>
            <a:endParaRPr lang="en-US" altLang="zh-CN" sz="2400" b="1" dirty="0"/>
          </a:p>
          <a:p>
            <a:pPr lvl="1" eaLnBrk="1" hangingPunct="1"/>
            <a:r>
              <a:rPr lang="zh-CN" altLang="zh-CN" sz="2000" b="1" dirty="0"/>
              <a:t>如果一个类定义了拷贝构造函数和赋值运算符函数，但没有移动构造函数和移动赋值运算符，就不能执行移动操作，</a:t>
            </a:r>
            <a:r>
              <a:rPr lang="zh-CN" altLang="zh-CN" sz="2000" b="1" dirty="0">
                <a:solidFill>
                  <a:srgbClr val="0000CC"/>
                </a:solidFill>
              </a:rPr>
              <a:t>即使调用</a:t>
            </a:r>
            <a:r>
              <a:rPr lang="en-US" altLang="zh-CN" sz="2000" b="1" dirty="0">
                <a:solidFill>
                  <a:srgbClr val="0000CC"/>
                </a:solidFill>
              </a:rPr>
              <a:t>move</a:t>
            </a:r>
            <a:r>
              <a:rPr lang="zh-CN" altLang="zh-CN" sz="2000" b="1" dirty="0">
                <a:solidFill>
                  <a:srgbClr val="0000CC"/>
                </a:solidFill>
              </a:rPr>
              <a:t>函数也只能执行对象拷贝操作。</a:t>
            </a:r>
          </a:p>
          <a:p>
            <a:pPr lvl="1" eaLnBrk="1" hangingPunct="1"/>
            <a:endParaRPr lang="en-US" altLang="zh-CN" sz="2400" b="1" dirty="0">
              <a:solidFill>
                <a:srgbClr val="0000CC"/>
              </a:solidFill>
            </a:endParaRPr>
          </a:p>
        </p:txBody>
      </p:sp>
    </p:spTree>
    <p:extLst>
      <p:ext uri="{BB962C8B-B14F-4D97-AF65-F5344CB8AC3E}">
        <p14:creationId xmlns:p14="http://schemas.microsoft.com/office/powerpoint/2010/main" val="2696580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anim calcmode="lin" valueType="num">
                                      <p:cBhvr additive="base">
                                        <p:cTn id="7" dur="500" fill="hold"/>
                                        <p:tgtEl>
                                          <p:spTgt spid="655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5539">
                                            <p:txEl>
                                              <p:pRg st="3" end="3"/>
                                            </p:txEl>
                                          </p:spTgt>
                                        </p:tgtEl>
                                        <p:attrNameLst>
                                          <p:attrName>style.visibility</p:attrName>
                                        </p:attrNameLst>
                                      </p:cBhvr>
                                      <p:to>
                                        <p:strVal val="visible"/>
                                      </p:to>
                                    </p:set>
                                    <p:anim calcmode="lin" valueType="num">
                                      <p:cBhvr additive="base">
                                        <p:cTn id="17" dur="500" fill="hold"/>
                                        <p:tgtEl>
                                          <p:spTgt spid="6553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55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5539">
                                            <p:txEl>
                                              <p:pRg st="4" end="4"/>
                                            </p:txEl>
                                          </p:spTgt>
                                        </p:tgtEl>
                                        <p:attrNameLst>
                                          <p:attrName>style.visibility</p:attrName>
                                        </p:attrNameLst>
                                      </p:cBhvr>
                                      <p:to>
                                        <p:strVal val="visible"/>
                                      </p:to>
                                    </p:set>
                                    <p:anim calcmode="lin" valueType="num">
                                      <p:cBhvr additive="base">
                                        <p:cTn id="23" dur="5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55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5539">
                                            <p:txEl>
                                              <p:pRg st="5" end="5"/>
                                            </p:txEl>
                                          </p:spTgt>
                                        </p:tgtEl>
                                        <p:attrNameLst>
                                          <p:attrName>style.visibility</p:attrName>
                                        </p:attrNameLst>
                                      </p:cBhvr>
                                      <p:to>
                                        <p:strVal val="visible"/>
                                      </p:to>
                                    </p:set>
                                    <p:anim calcmode="lin" valueType="num">
                                      <p:cBhvr additive="base">
                                        <p:cTn id="29" dur="500" fill="hold"/>
                                        <p:tgtEl>
                                          <p:spTgt spid="6553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55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5539">
                                            <p:txEl>
                                              <p:pRg st="6" end="6"/>
                                            </p:txEl>
                                          </p:spTgt>
                                        </p:tgtEl>
                                        <p:attrNameLst>
                                          <p:attrName>style.visibility</p:attrName>
                                        </p:attrNameLst>
                                      </p:cBhvr>
                                      <p:to>
                                        <p:strVal val="visible"/>
                                      </p:to>
                                    </p:set>
                                    <p:animEffect transition="in" filter="fade">
                                      <p:cBhvr>
                                        <p:cTn id="35" dur="500"/>
                                        <p:tgtEl>
                                          <p:spTgt spid="655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59422" y="21215"/>
            <a:ext cx="7772400" cy="86409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dirty="0">
                <a:solidFill>
                  <a:srgbClr val="C00000"/>
                </a:solidFill>
              </a:rPr>
              <a:t>3.9 </a:t>
            </a:r>
            <a:r>
              <a:rPr lang="en-US" altLang="zh-CN" sz="3200" b="1" dirty="0" smtClean="0">
                <a:solidFill>
                  <a:srgbClr val="C00000"/>
                </a:solidFill>
              </a:rPr>
              <a:t> </a:t>
            </a:r>
            <a:r>
              <a:rPr lang="zh-CN" altLang="en-US" sz="3200" b="1" dirty="0" smtClean="0">
                <a:solidFill>
                  <a:srgbClr val="C00000"/>
                </a:solidFill>
              </a:rPr>
              <a:t>静态</a:t>
            </a:r>
            <a:r>
              <a:rPr lang="zh-CN" altLang="en-US" sz="3200" b="1" dirty="0">
                <a:solidFill>
                  <a:srgbClr val="C00000"/>
                </a:solidFill>
              </a:rPr>
              <a:t>成员</a:t>
            </a:r>
          </a:p>
        </p:txBody>
      </p:sp>
      <p:sp>
        <p:nvSpPr>
          <p:cNvPr id="70659" name="Rectangle 3"/>
          <p:cNvSpPr>
            <a:spLocks noGrp="1" noChangeArrowheads="1"/>
          </p:cNvSpPr>
          <p:nvPr>
            <p:ph type="body" idx="1"/>
          </p:nvPr>
        </p:nvSpPr>
        <p:spPr>
          <a:xfrm>
            <a:off x="558804" y="1268760"/>
            <a:ext cx="7873018" cy="3744416"/>
          </a:xfrm>
        </p:spPr>
        <p:txBody>
          <a:bodyPr/>
          <a:lstStyle/>
          <a:p>
            <a:pPr marL="0" indent="0" eaLnBrk="1" hangingPunct="1">
              <a:lnSpc>
                <a:spcPct val="90000"/>
              </a:lnSpc>
              <a:buNone/>
            </a:pPr>
            <a:r>
              <a:rPr lang="en-US" altLang="zh-CN" sz="2800" b="1" dirty="0" smtClean="0">
                <a:solidFill>
                  <a:srgbClr val="0000CC"/>
                </a:solidFill>
              </a:rPr>
              <a:t>1. </a:t>
            </a:r>
            <a:r>
              <a:rPr lang="zh-CN" altLang="en-US" sz="2800" b="1" dirty="0" smtClean="0">
                <a:solidFill>
                  <a:srgbClr val="0000CC"/>
                </a:solidFill>
              </a:rPr>
              <a:t>普通</a:t>
            </a:r>
            <a:r>
              <a:rPr lang="zh-CN" altLang="en-US" sz="2800" b="1" dirty="0">
                <a:solidFill>
                  <a:srgbClr val="0000CC"/>
                </a:solidFill>
              </a:rPr>
              <a:t>成员与常现成员区别</a:t>
            </a:r>
            <a:endParaRPr lang="en-US" altLang="zh-CN" sz="2800" b="1" dirty="0">
              <a:solidFill>
                <a:srgbClr val="0000CC"/>
              </a:solidFill>
            </a:endParaRPr>
          </a:p>
          <a:p>
            <a:pPr lvl="1" eaLnBrk="1" hangingPunct="1">
              <a:lnSpc>
                <a:spcPct val="90000"/>
              </a:lnSpc>
            </a:pPr>
            <a:r>
              <a:rPr lang="zh-CN" altLang="en-US" sz="2400" b="1" dirty="0">
                <a:solidFill>
                  <a:srgbClr val="FF3300"/>
                </a:solidFill>
              </a:rPr>
              <a:t>普通数据成员</a:t>
            </a:r>
          </a:p>
          <a:p>
            <a:pPr lvl="2" eaLnBrk="1" hangingPunct="1">
              <a:lnSpc>
                <a:spcPct val="90000"/>
              </a:lnSpc>
            </a:pPr>
            <a:r>
              <a:rPr lang="zh-CN" altLang="en-US" sz="2200" b="1" dirty="0"/>
              <a:t>每个对象拥有独立的数据成员拷贝</a:t>
            </a:r>
          </a:p>
          <a:p>
            <a:pPr lvl="2" eaLnBrk="1" hangingPunct="1">
              <a:lnSpc>
                <a:spcPct val="90000"/>
              </a:lnSpc>
            </a:pPr>
            <a:r>
              <a:rPr lang="zh-CN" altLang="en-US" sz="2200" b="1" dirty="0"/>
              <a:t>不能在确定对象之外存在</a:t>
            </a:r>
          </a:p>
          <a:p>
            <a:pPr lvl="1" eaLnBrk="1" hangingPunct="1">
              <a:lnSpc>
                <a:spcPct val="90000"/>
              </a:lnSpc>
            </a:pPr>
            <a:r>
              <a:rPr lang="zh-CN" altLang="en-US" sz="2400" b="1" dirty="0">
                <a:solidFill>
                  <a:srgbClr val="FF3300"/>
                </a:solidFill>
              </a:rPr>
              <a:t>静态数据成员（</a:t>
            </a:r>
            <a:r>
              <a:rPr lang="en-US" altLang="zh-CN" sz="2400" b="1" dirty="0">
                <a:solidFill>
                  <a:srgbClr val="FF3300"/>
                </a:solidFill>
              </a:rPr>
              <a:t>static data member）</a:t>
            </a:r>
          </a:p>
          <a:p>
            <a:pPr lvl="2" eaLnBrk="1" hangingPunct="1">
              <a:lnSpc>
                <a:spcPct val="90000"/>
              </a:lnSpc>
            </a:pPr>
            <a:r>
              <a:rPr lang="zh-CN" altLang="en-US" sz="2200" b="1" dirty="0"/>
              <a:t>被类的所有成员所共享</a:t>
            </a:r>
          </a:p>
          <a:p>
            <a:pPr lvl="2" eaLnBrk="1" hangingPunct="1">
              <a:lnSpc>
                <a:spcPct val="90000"/>
              </a:lnSpc>
            </a:pPr>
            <a:r>
              <a:rPr lang="zh-CN" altLang="en-US" sz="2200" b="1" dirty="0"/>
              <a:t>与类关联，而不与特定的对象关联</a:t>
            </a:r>
          </a:p>
          <a:p>
            <a:pPr lvl="2" eaLnBrk="1" hangingPunct="1">
              <a:lnSpc>
                <a:spcPct val="90000"/>
              </a:lnSpc>
            </a:pPr>
            <a:r>
              <a:rPr lang="zh-CN" altLang="en-US" sz="2200" b="1" dirty="0"/>
              <a:t>即便类没有任何对象时，就已经存在</a:t>
            </a:r>
          </a:p>
          <a:p>
            <a:pPr lvl="2" eaLnBrk="1" hangingPunct="1">
              <a:lnSpc>
                <a:spcPct val="90000"/>
              </a:lnSpc>
            </a:pPr>
            <a:r>
              <a:rPr lang="zh-CN" altLang="en-US" sz="2200" b="1" dirty="0"/>
              <a:t>生命期与程序相同</a:t>
            </a:r>
          </a:p>
        </p:txBody>
      </p:sp>
    </p:spTree>
    <p:extLst>
      <p:ext uri="{BB962C8B-B14F-4D97-AF65-F5344CB8AC3E}">
        <p14:creationId xmlns:p14="http://schemas.microsoft.com/office/powerpoint/2010/main" val="384754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659">
                                            <p:txEl>
                                              <p:pRg st="4" end="4"/>
                                            </p:txEl>
                                          </p:spTgt>
                                        </p:tgtEl>
                                        <p:attrNameLst>
                                          <p:attrName>style.visibility</p:attrName>
                                        </p:attrNameLst>
                                      </p:cBhvr>
                                      <p:to>
                                        <p:strVal val="visible"/>
                                      </p:to>
                                    </p:set>
                                    <p:anim calcmode="lin" valueType="num">
                                      <p:cBhvr additive="base">
                                        <p:cTn id="7" dur="500" fill="hold"/>
                                        <p:tgtEl>
                                          <p:spTgt spid="7065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59">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0659">
                                            <p:txEl>
                                              <p:pRg st="5" end="5"/>
                                            </p:txEl>
                                          </p:spTgt>
                                        </p:tgtEl>
                                        <p:attrNameLst>
                                          <p:attrName>style.visibility</p:attrName>
                                        </p:attrNameLst>
                                      </p:cBhvr>
                                      <p:to>
                                        <p:strVal val="visible"/>
                                      </p:to>
                                    </p:set>
                                    <p:anim calcmode="lin" valueType="num">
                                      <p:cBhvr additive="base">
                                        <p:cTn id="11" dur="500" fill="hold"/>
                                        <p:tgtEl>
                                          <p:spTgt spid="70659">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0659">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659">
                                            <p:txEl>
                                              <p:pRg st="6" end="6"/>
                                            </p:txEl>
                                          </p:spTgt>
                                        </p:tgtEl>
                                        <p:attrNameLst>
                                          <p:attrName>style.visibility</p:attrName>
                                        </p:attrNameLst>
                                      </p:cBhvr>
                                      <p:to>
                                        <p:strVal val="visible"/>
                                      </p:to>
                                    </p:set>
                                    <p:anim calcmode="lin" valueType="num">
                                      <p:cBhvr additive="base">
                                        <p:cTn id="15" dur="500" fill="hold"/>
                                        <p:tgtEl>
                                          <p:spTgt spid="70659">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0659">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0659">
                                            <p:txEl>
                                              <p:pRg st="7" end="7"/>
                                            </p:txEl>
                                          </p:spTgt>
                                        </p:tgtEl>
                                        <p:attrNameLst>
                                          <p:attrName>style.visibility</p:attrName>
                                        </p:attrNameLst>
                                      </p:cBhvr>
                                      <p:to>
                                        <p:strVal val="visible"/>
                                      </p:to>
                                    </p:set>
                                    <p:anim calcmode="lin" valueType="num">
                                      <p:cBhvr additive="base">
                                        <p:cTn id="19" dur="500" fill="hold"/>
                                        <p:tgtEl>
                                          <p:spTgt spid="70659">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0659">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0659">
                                            <p:txEl>
                                              <p:pRg st="8" end="8"/>
                                            </p:txEl>
                                          </p:spTgt>
                                        </p:tgtEl>
                                        <p:attrNameLst>
                                          <p:attrName>style.visibility</p:attrName>
                                        </p:attrNameLst>
                                      </p:cBhvr>
                                      <p:to>
                                        <p:strVal val="visible"/>
                                      </p:to>
                                    </p:set>
                                    <p:anim calcmode="lin" valueType="num">
                                      <p:cBhvr additive="base">
                                        <p:cTn id="23" dur="500" fill="hold"/>
                                        <p:tgtEl>
                                          <p:spTgt spid="70659">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065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a:xfrm>
            <a:off x="323528" y="1052736"/>
            <a:ext cx="8640960" cy="5688632"/>
          </a:xfrm>
        </p:spPr>
        <p:txBody>
          <a:bodyPr/>
          <a:lstStyle/>
          <a:p>
            <a:pPr eaLnBrk="1" hangingPunct="1">
              <a:lnSpc>
                <a:spcPct val="90000"/>
              </a:lnSpc>
              <a:buFontTx/>
              <a:buNone/>
            </a:pPr>
            <a:r>
              <a:rPr lang="en-US" altLang="zh-CN" sz="2400" b="1" dirty="0" smtClean="0">
                <a:solidFill>
                  <a:srgbClr val="0000CC"/>
                </a:solidFill>
              </a:rPr>
              <a:t>2. </a:t>
            </a:r>
            <a:r>
              <a:rPr lang="zh-CN" altLang="en-US" sz="2400" b="1" dirty="0" smtClean="0">
                <a:solidFill>
                  <a:srgbClr val="0000CC"/>
                </a:solidFill>
              </a:rPr>
              <a:t>静态</a:t>
            </a:r>
            <a:r>
              <a:rPr lang="zh-CN" altLang="en-US" sz="2400" b="1" dirty="0">
                <a:solidFill>
                  <a:srgbClr val="0000CC"/>
                </a:solidFill>
              </a:rPr>
              <a:t>数据成员和静态成员函数的的声明</a:t>
            </a:r>
          </a:p>
          <a:p>
            <a:pPr lvl="1" eaLnBrk="1" hangingPunct="1">
              <a:lnSpc>
                <a:spcPct val="90000"/>
              </a:lnSpc>
              <a:buFontTx/>
              <a:buNone/>
            </a:pPr>
            <a:r>
              <a:rPr lang="en-US" altLang="zh-CN" sz="2000" b="1" dirty="0"/>
              <a:t>class  X{</a:t>
            </a:r>
          </a:p>
          <a:p>
            <a:pPr lvl="2" eaLnBrk="1" hangingPunct="1">
              <a:lnSpc>
                <a:spcPct val="90000"/>
              </a:lnSpc>
              <a:buFontTx/>
              <a:buNone/>
            </a:pPr>
            <a:r>
              <a:rPr lang="en-US" altLang="zh-CN" sz="2000" b="1" dirty="0"/>
              <a:t>static </a:t>
            </a:r>
            <a:r>
              <a:rPr lang="zh-CN" altLang="en-US" sz="2000" b="1" dirty="0"/>
              <a:t>类型 静态数据成员名</a:t>
            </a:r>
            <a:r>
              <a:rPr lang="en-US" altLang="zh-CN" sz="2000" b="1" dirty="0"/>
              <a:t>;</a:t>
            </a:r>
          </a:p>
          <a:p>
            <a:pPr lvl="2" eaLnBrk="1" hangingPunct="1">
              <a:lnSpc>
                <a:spcPct val="90000"/>
              </a:lnSpc>
              <a:buNone/>
            </a:pPr>
            <a:r>
              <a:rPr lang="en-US" altLang="zh-CN" sz="2000" b="1" dirty="0"/>
              <a:t>static </a:t>
            </a:r>
            <a:r>
              <a:rPr lang="zh-CN" altLang="en-US" sz="2000" b="1" dirty="0"/>
              <a:t>类型 静态成员函数名（</a:t>
            </a:r>
            <a:r>
              <a:rPr lang="en-US" altLang="zh-CN" sz="2000" b="1" dirty="0"/>
              <a:t>……）;</a:t>
            </a:r>
          </a:p>
          <a:p>
            <a:pPr lvl="1" eaLnBrk="1" hangingPunct="1">
              <a:lnSpc>
                <a:spcPct val="90000"/>
              </a:lnSpc>
              <a:buFontTx/>
              <a:buNone/>
            </a:pPr>
            <a:r>
              <a:rPr lang="en-US" altLang="zh-CN" sz="2000" b="1" dirty="0">
                <a:solidFill>
                  <a:srgbClr val="FF3300"/>
                </a:solidFill>
              </a:rPr>
              <a:t>	  ……</a:t>
            </a:r>
            <a:endParaRPr lang="en-US" altLang="zh-CN" sz="2000" b="1" dirty="0"/>
          </a:p>
          <a:p>
            <a:pPr eaLnBrk="1" hangingPunct="1">
              <a:lnSpc>
                <a:spcPct val="90000"/>
              </a:lnSpc>
              <a:buNone/>
            </a:pPr>
            <a:r>
              <a:rPr lang="en-US" altLang="zh-CN" sz="2400" b="1" dirty="0" smtClean="0">
                <a:solidFill>
                  <a:srgbClr val="0000CC"/>
                </a:solidFill>
              </a:rPr>
              <a:t>3. </a:t>
            </a:r>
            <a:r>
              <a:rPr lang="zh-CN" altLang="en-US" sz="2400" b="1" dirty="0" smtClean="0">
                <a:solidFill>
                  <a:srgbClr val="0000CC"/>
                </a:solidFill>
              </a:rPr>
              <a:t>静态</a:t>
            </a:r>
            <a:r>
              <a:rPr lang="zh-CN" altLang="en-US" sz="2400" b="1" dirty="0">
                <a:solidFill>
                  <a:srgbClr val="0000CC"/>
                </a:solidFill>
              </a:rPr>
              <a:t>成员的定义</a:t>
            </a:r>
          </a:p>
          <a:p>
            <a:pPr marL="457200" lvl="1" indent="0" eaLnBrk="1" hangingPunct="1">
              <a:lnSpc>
                <a:spcPct val="90000"/>
              </a:lnSpc>
              <a:buNone/>
            </a:pPr>
            <a:r>
              <a:rPr lang="zh-CN" altLang="en-US" sz="2400" b="1" dirty="0">
                <a:solidFill>
                  <a:srgbClr val="FF0000"/>
                </a:solidFill>
              </a:rPr>
              <a:t>（</a:t>
            </a:r>
            <a:r>
              <a:rPr lang="en-US" altLang="zh-CN" sz="2400" b="1" dirty="0">
                <a:solidFill>
                  <a:srgbClr val="FF0000"/>
                </a:solidFill>
              </a:rPr>
              <a:t>1）</a:t>
            </a:r>
            <a:r>
              <a:rPr lang="zh-CN" altLang="en-US" sz="2400" b="1" dirty="0">
                <a:solidFill>
                  <a:srgbClr val="FF0000"/>
                </a:solidFill>
              </a:rPr>
              <a:t>静态数据成员的两种定义形式：</a:t>
            </a:r>
          </a:p>
          <a:p>
            <a:pPr lvl="2" eaLnBrk="1" hangingPunct="1">
              <a:lnSpc>
                <a:spcPct val="90000"/>
              </a:lnSpc>
              <a:buNone/>
            </a:pPr>
            <a:r>
              <a:rPr lang="zh-CN" altLang="en-US" sz="2000" b="1" dirty="0"/>
              <a:t>类型 类名</a:t>
            </a:r>
            <a:r>
              <a:rPr lang="en-US" altLang="zh-CN" sz="2000" b="1" dirty="0"/>
              <a:t>::</a:t>
            </a:r>
            <a:r>
              <a:rPr lang="zh-CN" altLang="en-US" sz="2000" b="1" dirty="0"/>
              <a:t>静态成员名</a:t>
            </a:r>
            <a:r>
              <a:rPr lang="en-US" altLang="zh-CN" sz="2000" b="1" dirty="0"/>
              <a:t>;         </a:t>
            </a:r>
          </a:p>
          <a:p>
            <a:pPr lvl="2" eaLnBrk="1" hangingPunct="1">
              <a:lnSpc>
                <a:spcPct val="90000"/>
              </a:lnSpc>
              <a:buNone/>
            </a:pPr>
            <a:r>
              <a:rPr lang="zh-CN" altLang="en-US" sz="2000" b="1" dirty="0"/>
              <a:t>类型 类名</a:t>
            </a:r>
            <a:r>
              <a:rPr lang="en-US" altLang="zh-CN" sz="2000" b="1" dirty="0"/>
              <a:t>::</a:t>
            </a:r>
            <a:r>
              <a:rPr lang="zh-CN" altLang="en-US" sz="2000" b="1" dirty="0"/>
              <a:t>静态成员名</a:t>
            </a:r>
            <a:r>
              <a:rPr lang="en-US" altLang="zh-CN" sz="2000" b="1" dirty="0"/>
              <a:t>=</a:t>
            </a:r>
            <a:r>
              <a:rPr lang="zh-CN" altLang="en-US" sz="2000" b="1" dirty="0"/>
              <a:t>初始值</a:t>
            </a:r>
            <a:r>
              <a:rPr lang="en-US" altLang="zh-CN" sz="2000" b="1" dirty="0"/>
              <a:t>; </a:t>
            </a:r>
          </a:p>
          <a:p>
            <a:pPr lvl="1" eaLnBrk="1" hangingPunct="1">
              <a:lnSpc>
                <a:spcPct val="90000"/>
              </a:lnSpc>
              <a:buNone/>
            </a:pPr>
            <a:r>
              <a:rPr lang="zh-CN" altLang="en-US" sz="2400" b="1" dirty="0">
                <a:solidFill>
                  <a:srgbClr val="FF0000"/>
                </a:solidFill>
              </a:rPr>
              <a:t>（</a:t>
            </a:r>
            <a:r>
              <a:rPr lang="en-US" altLang="zh-CN" sz="2400" b="1" dirty="0">
                <a:solidFill>
                  <a:srgbClr val="FF0000"/>
                </a:solidFill>
              </a:rPr>
              <a:t>2）</a:t>
            </a:r>
            <a:r>
              <a:rPr lang="zh-CN" altLang="en-US" sz="2400" b="1" dirty="0">
                <a:solidFill>
                  <a:srgbClr val="FF0000"/>
                </a:solidFill>
              </a:rPr>
              <a:t>静态成员函数的定义</a:t>
            </a:r>
            <a:endParaRPr lang="en-US" altLang="zh-CN" sz="2400" b="1" dirty="0">
              <a:solidFill>
                <a:srgbClr val="FF0000"/>
              </a:solidFill>
            </a:endParaRPr>
          </a:p>
          <a:p>
            <a:pPr lvl="1" eaLnBrk="1" hangingPunct="1">
              <a:lnSpc>
                <a:spcPct val="90000"/>
              </a:lnSpc>
            </a:pPr>
            <a:r>
              <a:rPr lang="zh-CN" altLang="zh-CN" sz="2000" b="1" dirty="0"/>
              <a:t>静态成员函数</a:t>
            </a:r>
            <a:r>
              <a:rPr lang="zh-CN" altLang="en-US" sz="2000" b="1" dirty="0"/>
              <a:t>的定义</a:t>
            </a:r>
            <a:r>
              <a:rPr lang="zh-CN" altLang="zh-CN" sz="2000" b="1" dirty="0"/>
              <a:t>，除了在类声明中的成员函数前面加上</a:t>
            </a:r>
            <a:r>
              <a:rPr lang="en-US" altLang="zh-CN" sz="2000" b="1" dirty="0"/>
              <a:t>static</a:t>
            </a:r>
            <a:r>
              <a:rPr lang="zh-CN" altLang="zh-CN" sz="2000" b="1" dirty="0"/>
              <a:t>关键字之外，其定义与普通函数没有区别。</a:t>
            </a:r>
            <a:endParaRPr lang="en-US" altLang="zh-CN" sz="2000" b="1" dirty="0"/>
          </a:p>
          <a:p>
            <a:pPr lvl="1" eaLnBrk="1" hangingPunct="1">
              <a:lnSpc>
                <a:spcPct val="90000"/>
              </a:lnSpc>
              <a:buFontTx/>
              <a:buNone/>
            </a:pPr>
            <a:r>
              <a:rPr lang="zh-CN" altLang="en-US" sz="2400" b="1" dirty="0">
                <a:solidFill>
                  <a:srgbClr val="FF0000"/>
                </a:solidFill>
              </a:rPr>
              <a:t>（</a:t>
            </a:r>
            <a:r>
              <a:rPr lang="en-US" altLang="zh-CN" sz="2400" b="1" dirty="0">
                <a:solidFill>
                  <a:srgbClr val="FF0000"/>
                </a:solidFill>
              </a:rPr>
              <a:t>3）</a:t>
            </a:r>
            <a:r>
              <a:rPr lang="zh-CN" altLang="en-US" sz="2400" b="1" dirty="0">
                <a:solidFill>
                  <a:srgbClr val="FF0000"/>
                </a:solidFill>
              </a:rPr>
              <a:t>定义静态成员的注意事项</a:t>
            </a:r>
            <a:endParaRPr lang="en-US" altLang="zh-CN" sz="2400" b="1" dirty="0">
              <a:solidFill>
                <a:srgbClr val="FF0000"/>
              </a:solidFill>
            </a:endParaRPr>
          </a:p>
          <a:p>
            <a:pPr lvl="1" eaLnBrk="1" hangingPunct="1">
              <a:lnSpc>
                <a:spcPct val="90000"/>
              </a:lnSpc>
              <a:buFontTx/>
              <a:buNone/>
            </a:pPr>
            <a:r>
              <a:rPr lang="zh-CN" altLang="en-US" sz="2000" b="1" dirty="0"/>
              <a:t>① 在类外定义静态数据成员时，不能加上</a:t>
            </a:r>
            <a:r>
              <a:rPr lang="en-US" altLang="zh-CN" sz="2000" b="1" dirty="0"/>
              <a:t>static</a:t>
            </a:r>
            <a:r>
              <a:rPr lang="zh-CN" altLang="en-US" sz="2000" b="1" dirty="0"/>
              <a:t>限定词；</a:t>
            </a:r>
            <a:endParaRPr lang="en-US" altLang="zh-CN" sz="2000" b="1" dirty="0"/>
          </a:p>
          <a:p>
            <a:pPr lvl="1" eaLnBrk="1" hangingPunct="1">
              <a:lnSpc>
                <a:spcPct val="90000"/>
              </a:lnSpc>
              <a:buFontTx/>
              <a:buNone/>
            </a:pPr>
            <a:r>
              <a:rPr lang="zh-CN" altLang="en-US" sz="2000" b="1" dirty="0"/>
              <a:t>② 在定义静态数据成员时可以指定它的初始值（第</a:t>
            </a:r>
            <a:r>
              <a:rPr lang="en-US" altLang="zh-CN" sz="2000" b="1" dirty="0"/>
              <a:t>2</a:t>
            </a:r>
            <a:r>
              <a:rPr lang="zh-CN" altLang="en-US" sz="2000" b="1" dirty="0"/>
              <a:t>种定义形式），若定义时没有指定初值，</a:t>
            </a:r>
            <a:r>
              <a:rPr lang="zh-CN" altLang="en-US" sz="2000" b="1" dirty="0">
                <a:solidFill>
                  <a:schemeClr val="accent2"/>
                </a:solidFill>
              </a:rPr>
              <a:t>系统默认其初值为</a:t>
            </a:r>
            <a:r>
              <a:rPr lang="en-US" altLang="zh-CN" sz="2000" b="1" dirty="0">
                <a:solidFill>
                  <a:schemeClr val="accent2"/>
                </a:solidFill>
              </a:rPr>
              <a:t>0</a:t>
            </a:r>
            <a:r>
              <a:rPr lang="zh-CN" altLang="en-US" sz="2000" b="1" dirty="0"/>
              <a:t>。</a:t>
            </a:r>
          </a:p>
        </p:txBody>
      </p:sp>
      <p:sp>
        <p:nvSpPr>
          <p:cNvPr id="5"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dirty="0">
                <a:solidFill>
                  <a:srgbClr val="C00000"/>
                </a:solidFill>
              </a:rPr>
              <a:t>3.9 </a:t>
            </a:r>
            <a:r>
              <a:rPr lang="en-US" altLang="zh-CN" sz="3200" b="1" dirty="0" smtClean="0">
                <a:solidFill>
                  <a:srgbClr val="C00000"/>
                </a:solidFill>
              </a:rPr>
              <a:t> </a:t>
            </a:r>
            <a:r>
              <a:rPr lang="zh-CN" altLang="en-US" sz="3200" b="1" dirty="0" smtClean="0">
                <a:solidFill>
                  <a:srgbClr val="C00000"/>
                </a:solidFill>
              </a:rPr>
              <a:t>静态</a:t>
            </a:r>
            <a:r>
              <a:rPr lang="zh-CN" altLang="en-US" sz="3200" b="1" dirty="0">
                <a:solidFill>
                  <a:srgbClr val="C00000"/>
                </a:solidFill>
              </a:rPr>
              <a:t>成员</a:t>
            </a:r>
          </a:p>
        </p:txBody>
      </p:sp>
    </p:spTree>
    <p:extLst>
      <p:ext uri="{BB962C8B-B14F-4D97-AF65-F5344CB8AC3E}">
        <p14:creationId xmlns:p14="http://schemas.microsoft.com/office/powerpoint/2010/main" val="338142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683">
                                            <p:txEl>
                                              <p:pRg st="1" end="1"/>
                                            </p:txEl>
                                          </p:spTgt>
                                        </p:tgtEl>
                                        <p:attrNameLst>
                                          <p:attrName>style.visibility</p:attrName>
                                        </p:attrNameLst>
                                      </p:cBhvr>
                                      <p:to>
                                        <p:strVal val="visible"/>
                                      </p:to>
                                    </p:set>
                                    <p:anim calcmode="lin" valueType="num">
                                      <p:cBhvr additive="base">
                                        <p:cTn id="7" dur="500" fill="hold"/>
                                        <p:tgtEl>
                                          <p:spTgt spid="716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8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1683">
                                            <p:txEl>
                                              <p:pRg st="2" end="2"/>
                                            </p:txEl>
                                          </p:spTgt>
                                        </p:tgtEl>
                                        <p:attrNameLst>
                                          <p:attrName>style.visibility</p:attrName>
                                        </p:attrNameLst>
                                      </p:cBhvr>
                                      <p:to>
                                        <p:strVal val="visible"/>
                                      </p:to>
                                    </p:set>
                                    <p:anim calcmode="lin" valueType="num">
                                      <p:cBhvr additive="base">
                                        <p:cTn id="11" dur="500" fill="hold"/>
                                        <p:tgtEl>
                                          <p:spTgt spid="7168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68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1683">
                                            <p:txEl>
                                              <p:pRg st="3" end="3"/>
                                            </p:txEl>
                                          </p:spTgt>
                                        </p:tgtEl>
                                        <p:attrNameLst>
                                          <p:attrName>style.visibility</p:attrName>
                                        </p:attrNameLst>
                                      </p:cBhvr>
                                      <p:to>
                                        <p:strVal val="visible"/>
                                      </p:to>
                                    </p:set>
                                    <p:anim calcmode="lin" valueType="num">
                                      <p:cBhvr additive="base">
                                        <p:cTn id="15" dur="500" fill="hold"/>
                                        <p:tgtEl>
                                          <p:spTgt spid="7168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168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1683">
                                            <p:txEl>
                                              <p:pRg st="4" end="4"/>
                                            </p:txEl>
                                          </p:spTgt>
                                        </p:tgtEl>
                                        <p:attrNameLst>
                                          <p:attrName>style.visibility</p:attrName>
                                        </p:attrNameLst>
                                      </p:cBhvr>
                                      <p:to>
                                        <p:strVal val="visible"/>
                                      </p:to>
                                    </p:set>
                                    <p:anim calcmode="lin" valueType="num">
                                      <p:cBhvr additive="base">
                                        <p:cTn id="19" dur="500" fill="hold"/>
                                        <p:tgtEl>
                                          <p:spTgt spid="7168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6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683">
                                            <p:txEl>
                                              <p:pRg st="5" end="5"/>
                                            </p:txEl>
                                          </p:spTgt>
                                        </p:tgtEl>
                                        <p:attrNameLst>
                                          <p:attrName>style.visibility</p:attrName>
                                        </p:attrNameLst>
                                      </p:cBhvr>
                                      <p:to>
                                        <p:strVal val="visible"/>
                                      </p:to>
                                    </p:set>
                                    <p:anim calcmode="lin" valueType="num">
                                      <p:cBhvr additive="base">
                                        <p:cTn id="25" dur="500" fill="hold"/>
                                        <p:tgtEl>
                                          <p:spTgt spid="7168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6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1683">
                                            <p:txEl>
                                              <p:pRg st="6" end="6"/>
                                            </p:txEl>
                                          </p:spTgt>
                                        </p:tgtEl>
                                        <p:attrNameLst>
                                          <p:attrName>style.visibility</p:attrName>
                                        </p:attrNameLst>
                                      </p:cBhvr>
                                      <p:to>
                                        <p:strVal val="visible"/>
                                      </p:to>
                                    </p:set>
                                    <p:anim calcmode="lin" valueType="num">
                                      <p:cBhvr additive="base">
                                        <p:cTn id="31" dur="500" fill="hold"/>
                                        <p:tgtEl>
                                          <p:spTgt spid="7168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68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1683">
                                            <p:txEl>
                                              <p:pRg st="7" end="7"/>
                                            </p:txEl>
                                          </p:spTgt>
                                        </p:tgtEl>
                                        <p:attrNameLst>
                                          <p:attrName>style.visibility</p:attrName>
                                        </p:attrNameLst>
                                      </p:cBhvr>
                                      <p:to>
                                        <p:strVal val="visible"/>
                                      </p:to>
                                    </p:set>
                                    <p:anim calcmode="lin" valueType="num">
                                      <p:cBhvr additive="base">
                                        <p:cTn id="37" dur="500" fill="hold"/>
                                        <p:tgtEl>
                                          <p:spTgt spid="7168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168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1683">
                                            <p:txEl>
                                              <p:pRg st="8" end="8"/>
                                            </p:txEl>
                                          </p:spTgt>
                                        </p:tgtEl>
                                        <p:attrNameLst>
                                          <p:attrName>style.visibility</p:attrName>
                                        </p:attrNameLst>
                                      </p:cBhvr>
                                      <p:to>
                                        <p:strVal val="visible"/>
                                      </p:to>
                                    </p:set>
                                    <p:anim calcmode="lin" valueType="num">
                                      <p:cBhvr additive="base">
                                        <p:cTn id="41" dur="500" fill="hold"/>
                                        <p:tgtEl>
                                          <p:spTgt spid="7168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168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1683">
                                            <p:txEl>
                                              <p:pRg st="9" end="9"/>
                                            </p:txEl>
                                          </p:spTgt>
                                        </p:tgtEl>
                                        <p:attrNameLst>
                                          <p:attrName>style.visibility</p:attrName>
                                        </p:attrNameLst>
                                      </p:cBhvr>
                                      <p:to>
                                        <p:strVal val="visible"/>
                                      </p:to>
                                    </p:set>
                                    <p:anim calcmode="lin" valueType="num">
                                      <p:cBhvr additive="base">
                                        <p:cTn id="45" dur="500" fill="hold"/>
                                        <p:tgtEl>
                                          <p:spTgt spid="7168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168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71683">
                                            <p:txEl>
                                              <p:pRg st="10" end="10"/>
                                            </p:txEl>
                                          </p:spTgt>
                                        </p:tgtEl>
                                        <p:attrNameLst>
                                          <p:attrName>style.visibility</p:attrName>
                                        </p:attrNameLst>
                                      </p:cBhvr>
                                      <p:to>
                                        <p:strVal val="visible"/>
                                      </p:to>
                                    </p:set>
                                    <p:anim calcmode="lin" valueType="num">
                                      <p:cBhvr additive="base">
                                        <p:cTn id="49" dur="500" fill="hold"/>
                                        <p:tgtEl>
                                          <p:spTgt spid="7168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168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1683">
                                            <p:txEl>
                                              <p:pRg st="11" end="11"/>
                                            </p:txEl>
                                          </p:spTgt>
                                        </p:tgtEl>
                                        <p:attrNameLst>
                                          <p:attrName>style.visibility</p:attrName>
                                        </p:attrNameLst>
                                      </p:cBhvr>
                                      <p:to>
                                        <p:strVal val="visible"/>
                                      </p:to>
                                    </p:set>
                                    <p:anim calcmode="lin" valueType="num">
                                      <p:cBhvr additive="base">
                                        <p:cTn id="55" dur="500" fill="hold"/>
                                        <p:tgtEl>
                                          <p:spTgt spid="7168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168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1683">
                                            <p:txEl>
                                              <p:pRg st="12" end="12"/>
                                            </p:txEl>
                                          </p:spTgt>
                                        </p:tgtEl>
                                        <p:attrNameLst>
                                          <p:attrName>style.visibility</p:attrName>
                                        </p:attrNameLst>
                                      </p:cBhvr>
                                      <p:to>
                                        <p:strVal val="visible"/>
                                      </p:to>
                                    </p:set>
                                    <p:anim calcmode="lin" valueType="num">
                                      <p:cBhvr additive="base">
                                        <p:cTn id="61" dur="500" fill="hold"/>
                                        <p:tgtEl>
                                          <p:spTgt spid="71683">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168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1683">
                                            <p:txEl>
                                              <p:pRg st="13" end="13"/>
                                            </p:txEl>
                                          </p:spTgt>
                                        </p:tgtEl>
                                        <p:attrNameLst>
                                          <p:attrName>style.visibility</p:attrName>
                                        </p:attrNameLst>
                                      </p:cBhvr>
                                      <p:to>
                                        <p:strVal val="visible"/>
                                      </p:to>
                                    </p:set>
                                    <p:anim calcmode="lin" valueType="num">
                                      <p:cBhvr additive="base">
                                        <p:cTn id="67" dur="500" fill="hold"/>
                                        <p:tgtEl>
                                          <p:spTgt spid="71683">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168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type="body" idx="1"/>
          </p:nvPr>
        </p:nvSpPr>
        <p:spPr>
          <a:xfrm>
            <a:off x="34820" y="1124744"/>
            <a:ext cx="8929668" cy="5616624"/>
          </a:xfrm>
        </p:spPr>
        <p:txBody>
          <a:bodyPr/>
          <a:lstStyle/>
          <a:p>
            <a:pPr eaLnBrk="1" hangingPunct="1">
              <a:buFontTx/>
              <a:buNone/>
            </a:pPr>
            <a:r>
              <a:rPr lang="en-US" altLang="zh-CN" sz="2400" b="1" dirty="0" smtClean="0">
                <a:solidFill>
                  <a:srgbClr val="0000CC"/>
                </a:solidFill>
              </a:rPr>
              <a:t>3. </a:t>
            </a:r>
            <a:r>
              <a:rPr lang="zh-CN" altLang="en-US" sz="2400" b="1" dirty="0" smtClean="0">
                <a:solidFill>
                  <a:srgbClr val="0000CC"/>
                </a:solidFill>
              </a:rPr>
              <a:t>静态</a:t>
            </a:r>
            <a:r>
              <a:rPr lang="zh-CN" altLang="en-US" sz="2400" b="1" dirty="0">
                <a:solidFill>
                  <a:srgbClr val="0000CC"/>
                </a:solidFill>
              </a:rPr>
              <a:t>成员访问</a:t>
            </a:r>
            <a:endParaRPr lang="en-US" altLang="zh-CN" sz="2400" b="1" dirty="0">
              <a:solidFill>
                <a:srgbClr val="0000CC"/>
              </a:solidFill>
            </a:endParaRPr>
          </a:p>
          <a:p>
            <a:pPr marL="457200" lvl="1" indent="0">
              <a:buNone/>
            </a:pPr>
            <a:r>
              <a:rPr lang="zh-CN" altLang="en-US" sz="2200" b="1" dirty="0">
                <a:solidFill>
                  <a:srgbClr val="FF0000"/>
                </a:solidFill>
              </a:rPr>
              <a:t>（</a:t>
            </a:r>
            <a:r>
              <a:rPr lang="en-US" altLang="zh-CN" sz="2200" b="1" dirty="0">
                <a:solidFill>
                  <a:srgbClr val="FF0000"/>
                </a:solidFill>
              </a:rPr>
              <a:t>1）</a:t>
            </a:r>
            <a:r>
              <a:rPr lang="zh-CN" altLang="zh-CN" sz="2200" b="1" dirty="0">
                <a:solidFill>
                  <a:srgbClr val="FF0000"/>
                </a:solidFill>
              </a:rPr>
              <a:t>通过类名访问</a:t>
            </a:r>
            <a:r>
              <a:rPr lang="en-US" altLang="zh-CN" sz="2200" b="1" dirty="0">
                <a:solidFill>
                  <a:srgbClr val="FF0000"/>
                </a:solidFill>
              </a:rPr>
              <a:t>(</a:t>
            </a:r>
            <a:r>
              <a:rPr lang="zh-CN" altLang="zh-CN" sz="2200" b="1" dirty="0">
                <a:solidFill>
                  <a:srgbClr val="FF0000"/>
                </a:solidFill>
              </a:rPr>
              <a:t>非静态成员不具有</a:t>
            </a:r>
            <a:r>
              <a:rPr lang="zh-CN" altLang="en-US" sz="2200" b="1" dirty="0">
                <a:solidFill>
                  <a:srgbClr val="FF0000"/>
                </a:solidFill>
              </a:rPr>
              <a:t>这种访问方式</a:t>
            </a:r>
            <a:r>
              <a:rPr lang="en-US" altLang="zh-CN" sz="2200" b="1" dirty="0">
                <a:solidFill>
                  <a:srgbClr val="FF0000"/>
                </a:solidFill>
              </a:rPr>
              <a:t>)</a:t>
            </a:r>
            <a:endParaRPr lang="zh-CN" altLang="zh-CN" sz="2200" b="1" dirty="0">
              <a:solidFill>
                <a:srgbClr val="FF0000"/>
              </a:solidFill>
            </a:endParaRPr>
          </a:p>
          <a:p>
            <a:pPr marL="857250" lvl="2" indent="0">
              <a:buNone/>
            </a:pPr>
            <a:r>
              <a:rPr lang="zh-CN" altLang="zh-CN" sz="2000" b="1" dirty="0"/>
              <a:t>类名</a:t>
            </a:r>
            <a:r>
              <a:rPr lang="en-US" altLang="zh-CN" sz="2000" b="1" dirty="0"/>
              <a:t>::</a:t>
            </a:r>
            <a:r>
              <a:rPr lang="zh-CN" altLang="zh-CN" sz="2000" b="1" dirty="0"/>
              <a:t>静态数据成员名</a:t>
            </a:r>
            <a:r>
              <a:rPr lang="en-US" altLang="zh-CN" sz="2000" b="1" dirty="0"/>
              <a:t>;</a:t>
            </a:r>
            <a:endParaRPr lang="zh-CN" altLang="zh-CN" sz="2000" b="1" dirty="0"/>
          </a:p>
          <a:p>
            <a:pPr marL="857250" lvl="2" indent="0">
              <a:buNone/>
            </a:pPr>
            <a:r>
              <a:rPr lang="zh-CN" altLang="zh-CN" sz="2000" b="1" dirty="0"/>
              <a:t>类名</a:t>
            </a:r>
            <a:r>
              <a:rPr lang="en-US" altLang="zh-CN" sz="2000" b="1" dirty="0"/>
              <a:t>::</a:t>
            </a:r>
            <a:r>
              <a:rPr lang="zh-CN" altLang="zh-CN" sz="2000" b="1" dirty="0"/>
              <a:t>静态成员函数名</a:t>
            </a:r>
            <a:r>
              <a:rPr lang="en-US" altLang="zh-CN" sz="2000" b="1" dirty="0"/>
              <a:t>(</a:t>
            </a:r>
            <a:r>
              <a:rPr lang="zh-CN" altLang="zh-CN" sz="2000" b="1" dirty="0"/>
              <a:t>参数表</a:t>
            </a:r>
            <a:r>
              <a:rPr lang="en-US" altLang="zh-CN" sz="2000" b="1" dirty="0"/>
              <a:t>);</a:t>
            </a:r>
            <a:endParaRPr lang="zh-CN" altLang="zh-CN" sz="2000" b="1" dirty="0"/>
          </a:p>
          <a:p>
            <a:pPr marL="400050" lvl="1" indent="0">
              <a:buNone/>
            </a:pPr>
            <a:r>
              <a:rPr lang="zh-CN" altLang="en-US" sz="2200" b="1" dirty="0">
                <a:solidFill>
                  <a:srgbClr val="FF0000"/>
                </a:solidFill>
              </a:rPr>
              <a:t>（</a:t>
            </a:r>
            <a:r>
              <a:rPr lang="en-US" altLang="zh-CN" sz="2200" b="1" dirty="0">
                <a:solidFill>
                  <a:srgbClr val="FF0000"/>
                </a:solidFill>
              </a:rPr>
              <a:t>2）</a:t>
            </a:r>
            <a:r>
              <a:rPr lang="zh-CN" altLang="zh-CN" sz="2200" b="1" dirty="0">
                <a:solidFill>
                  <a:srgbClr val="FF0000"/>
                </a:solidFill>
              </a:rPr>
              <a:t>通过对象访问</a:t>
            </a:r>
          </a:p>
          <a:p>
            <a:pPr marL="800100" lvl="2" indent="0">
              <a:buNone/>
            </a:pPr>
            <a:r>
              <a:rPr lang="zh-CN" altLang="zh-CN" sz="2000" b="1" dirty="0"/>
              <a:t>对象名</a:t>
            </a:r>
            <a:r>
              <a:rPr lang="en-US" altLang="zh-CN" sz="2000" b="1" dirty="0"/>
              <a:t>.</a:t>
            </a:r>
            <a:r>
              <a:rPr lang="zh-CN" altLang="zh-CN" sz="2000" b="1" dirty="0"/>
              <a:t>静态成员名</a:t>
            </a:r>
            <a:r>
              <a:rPr lang="en-US" altLang="zh-CN" sz="2000" b="1" dirty="0"/>
              <a:t>;</a:t>
            </a:r>
            <a:endParaRPr lang="zh-CN" altLang="zh-CN" sz="2000" b="1" dirty="0"/>
          </a:p>
          <a:p>
            <a:pPr marL="800100" lvl="2" indent="0" eaLnBrk="1" hangingPunct="1">
              <a:buNone/>
            </a:pPr>
            <a:r>
              <a:rPr lang="zh-CN" altLang="zh-CN" sz="2000" b="1" dirty="0"/>
              <a:t>对象名</a:t>
            </a:r>
            <a:r>
              <a:rPr lang="en-US" altLang="zh-CN" sz="2000" b="1" dirty="0"/>
              <a:t>.</a:t>
            </a:r>
            <a:r>
              <a:rPr lang="zh-CN" altLang="zh-CN" sz="2000" b="1" dirty="0"/>
              <a:t>静态成员函数名</a:t>
            </a:r>
            <a:r>
              <a:rPr lang="en-US" altLang="zh-CN" sz="2000" b="1" dirty="0"/>
              <a:t>(</a:t>
            </a:r>
            <a:r>
              <a:rPr lang="zh-CN" altLang="zh-CN" sz="2000" b="1" dirty="0"/>
              <a:t>参数表</a:t>
            </a:r>
            <a:r>
              <a:rPr lang="en-US" altLang="zh-CN" sz="2000" b="1" dirty="0" smtClean="0"/>
              <a:t>)</a:t>
            </a:r>
          </a:p>
          <a:p>
            <a:pPr marL="400050" lvl="1" indent="0">
              <a:buNone/>
            </a:pPr>
            <a:r>
              <a:rPr lang="zh-CN" altLang="en-US" sz="2200" b="1" dirty="0">
                <a:solidFill>
                  <a:srgbClr val="FF0000"/>
                </a:solidFill>
              </a:rPr>
              <a:t>（</a:t>
            </a:r>
            <a:r>
              <a:rPr lang="en-US" altLang="zh-CN" sz="2200" b="1" dirty="0">
                <a:solidFill>
                  <a:srgbClr val="FF0000"/>
                </a:solidFill>
              </a:rPr>
              <a:t>3）</a:t>
            </a:r>
            <a:r>
              <a:rPr lang="zh-CN" altLang="en-US" sz="2200" b="1" dirty="0">
                <a:solidFill>
                  <a:srgbClr val="FF0000"/>
                </a:solidFill>
              </a:rPr>
              <a:t>静态成员访问的注意事项</a:t>
            </a:r>
            <a:endParaRPr lang="en-US" altLang="zh-CN" sz="2200" b="1" dirty="0">
              <a:solidFill>
                <a:srgbClr val="FF0000"/>
              </a:solidFill>
            </a:endParaRPr>
          </a:p>
          <a:p>
            <a:pPr marL="857250" lvl="1" indent="-457200" eaLnBrk="1" hangingPunct="1">
              <a:buFont typeface="+mj-ea"/>
              <a:buAutoNum type="circleNumDbPlain"/>
            </a:pPr>
            <a:r>
              <a:rPr lang="zh-CN" altLang="en-US" sz="2000" b="1" dirty="0" smtClean="0"/>
              <a:t>同</a:t>
            </a:r>
            <a:r>
              <a:rPr lang="zh-CN" altLang="en-US" sz="2000" b="1" dirty="0"/>
              <a:t>普通成员函数一样，静态成员函数也可以在类内或类外定义，还可以定义成内联函数；</a:t>
            </a:r>
            <a:endParaRPr lang="en-US" altLang="zh-CN" sz="2000" b="1" dirty="0"/>
          </a:p>
          <a:p>
            <a:pPr marL="857250" lvl="1" indent="-457200" eaLnBrk="1" hangingPunct="1">
              <a:buFont typeface="+mj-ea"/>
              <a:buAutoNum type="circleNumDbPlain"/>
            </a:pPr>
            <a:r>
              <a:rPr lang="zh-CN" altLang="en-US" sz="2000" b="1" dirty="0"/>
              <a:t>静态函数只能访问静态成员（包括静态的数据成员和成员函数），不能访问非静态成员。 </a:t>
            </a:r>
            <a:endParaRPr lang="en-US" altLang="zh-CN" sz="2000" b="1" dirty="0"/>
          </a:p>
          <a:p>
            <a:pPr marL="857250" lvl="1" indent="-457200" eaLnBrk="1" hangingPunct="1">
              <a:buFont typeface="+mj-ea"/>
              <a:buAutoNum type="circleNumDbPlain"/>
            </a:pPr>
            <a:r>
              <a:rPr lang="zh-CN" altLang="en-US" sz="2000" b="1" dirty="0"/>
              <a:t>在类外定义静态成员函数时，不能加上</a:t>
            </a:r>
            <a:r>
              <a:rPr lang="en-US" altLang="zh-CN" sz="2000" b="1" dirty="0"/>
              <a:t>static</a:t>
            </a:r>
            <a:r>
              <a:rPr lang="zh-CN" altLang="en-US" sz="2000" b="1" dirty="0"/>
              <a:t>限定词。 </a:t>
            </a:r>
            <a:endParaRPr lang="en-US" altLang="zh-CN" sz="2000" b="1" dirty="0"/>
          </a:p>
          <a:p>
            <a:pPr marL="857250" lvl="1" indent="-457200" eaLnBrk="1" hangingPunct="1">
              <a:buFont typeface="+mj-ea"/>
              <a:buAutoNum type="circleNumDbPlain"/>
            </a:pPr>
            <a:r>
              <a:rPr lang="zh-CN" altLang="en-US" sz="2000" b="1" dirty="0"/>
              <a:t>静态成员函数可以在定义类的任何对象之前被调用，非静态成员只有在定义对象后，通过对象才能访问。 </a:t>
            </a:r>
          </a:p>
          <a:p>
            <a:pPr marL="800100" lvl="2" indent="0" eaLnBrk="1" hangingPunct="1">
              <a:buNone/>
            </a:pPr>
            <a:endParaRPr lang="en-US" altLang="zh-CN" sz="2000" b="1" dirty="0"/>
          </a:p>
          <a:p>
            <a:pPr marL="0" indent="0" eaLnBrk="1" hangingPunct="1">
              <a:buNone/>
            </a:pPr>
            <a:endParaRPr lang="en-US" altLang="zh-CN" b="1" dirty="0">
              <a:solidFill>
                <a:schemeClr val="accent2"/>
              </a:solidFill>
            </a:endParaRPr>
          </a:p>
          <a:p>
            <a:pPr eaLnBrk="1" hangingPunct="1"/>
            <a:endParaRPr lang="en-US" altLang="zh-CN" b="1" dirty="0"/>
          </a:p>
        </p:txBody>
      </p:sp>
      <p:sp>
        <p:nvSpPr>
          <p:cNvPr id="5"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dirty="0">
                <a:solidFill>
                  <a:srgbClr val="C00000"/>
                </a:solidFill>
              </a:rPr>
              <a:t>3.9 </a:t>
            </a:r>
            <a:r>
              <a:rPr lang="en-US" altLang="zh-CN" sz="3200" b="1" dirty="0" smtClean="0">
                <a:solidFill>
                  <a:srgbClr val="C00000"/>
                </a:solidFill>
              </a:rPr>
              <a:t> </a:t>
            </a:r>
            <a:r>
              <a:rPr lang="zh-CN" altLang="en-US" sz="3200" b="1" dirty="0" smtClean="0">
                <a:solidFill>
                  <a:srgbClr val="C00000"/>
                </a:solidFill>
              </a:rPr>
              <a:t>静态</a:t>
            </a:r>
            <a:r>
              <a:rPr lang="zh-CN" altLang="en-US" sz="3200" b="1" dirty="0">
                <a:solidFill>
                  <a:srgbClr val="C00000"/>
                </a:solidFill>
              </a:rPr>
              <a:t>成员</a:t>
            </a:r>
          </a:p>
        </p:txBody>
      </p:sp>
    </p:spTree>
    <p:extLst>
      <p:ext uri="{BB962C8B-B14F-4D97-AF65-F5344CB8AC3E}">
        <p14:creationId xmlns:p14="http://schemas.microsoft.com/office/powerpoint/2010/main" val="2574657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2707">
                                            <p:txEl>
                                              <p:pRg st="1" end="1"/>
                                            </p:txEl>
                                          </p:spTgt>
                                        </p:tgtEl>
                                        <p:attrNameLst>
                                          <p:attrName>style.visibility</p:attrName>
                                        </p:attrNameLst>
                                      </p:cBhvr>
                                      <p:to>
                                        <p:strVal val="visible"/>
                                      </p:to>
                                    </p:set>
                                    <p:anim calcmode="lin" valueType="num">
                                      <p:cBhvr additive="base">
                                        <p:cTn id="7" dur="500" fill="hold"/>
                                        <p:tgtEl>
                                          <p:spTgt spid="727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7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2707">
                                            <p:txEl>
                                              <p:pRg st="2" end="2"/>
                                            </p:txEl>
                                          </p:spTgt>
                                        </p:tgtEl>
                                        <p:attrNameLst>
                                          <p:attrName>style.visibility</p:attrName>
                                        </p:attrNameLst>
                                      </p:cBhvr>
                                      <p:to>
                                        <p:strVal val="visible"/>
                                      </p:to>
                                    </p:set>
                                    <p:anim calcmode="lin" valueType="num">
                                      <p:cBhvr additive="base">
                                        <p:cTn id="13" dur="500" fill="hold"/>
                                        <p:tgtEl>
                                          <p:spTgt spid="7270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2707">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2707">
                                            <p:txEl>
                                              <p:pRg st="3" end="3"/>
                                            </p:txEl>
                                          </p:spTgt>
                                        </p:tgtEl>
                                        <p:attrNameLst>
                                          <p:attrName>style.visibility</p:attrName>
                                        </p:attrNameLst>
                                      </p:cBhvr>
                                      <p:to>
                                        <p:strVal val="visible"/>
                                      </p:to>
                                    </p:set>
                                    <p:anim calcmode="lin" valueType="num">
                                      <p:cBhvr additive="base">
                                        <p:cTn id="17" dur="500" fill="hold"/>
                                        <p:tgtEl>
                                          <p:spTgt spid="7270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27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2707">
                                            <p:txEl>
                                              <p:pRg st="4" end="4"/>
                                            </p:txEl>
                                          </p:spTgt>
                                        </p:tgtEl>
                                        <p:attrNameLst>
                                          <p:attrName>style.visibility</p:attrName>
                                        </p:attrNameLst>
                                      </p:cBhvr>
                                      <p:to>
                                        <p:strVal val="visible"/>
                                      </p:to>
                                    </p:set>
                                    <p:anim calcmode="lin" valueType="num">
                                      <p:cBhvr additive="base">
                                        <p:cTn id="23" dur="500" fill="hold"/>
                                        <p:tgtEl>
                                          <p:spTgt spid="7270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27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2707">
                                            <p:txEl>
                                              <p:pRg st="5" end="5"/>
                                            </p:txEl>
                                          </p:spTgt>
                                        </p:tgtEl>
                                        <p:attrNameLst>
                                          <p:attrName>style.visibility</p:attrName>
                                        </p:attrNameLst>
                                      </p:cBhvr>
                                      <p:to>
                                        <p:strVal val="visible"/>
                                      </p:to>
                                    </p:set>
                                    <p:anim calcmode="lin" valueType="num">
                                      <p:cBhvr additive="base">
                                        <p:cTn id="29" dur="500" fill="hold"/>
                                        <p:tgtEl>
                                          <p:spTgt spid="7270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270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2707">
                                            <p:txEl>
                                              <p:pRg st="6" end="6"/>
                                            </p:txEl>
                                          </p:spTgt>
                                        </p:tgtEl>
                                        <p:attrNameLst>
                                          <p:attrName>style.visibility</p:attrName>
                                        </p:attrNameLst>
                                      </p:cBhvr>
                                      <p:to>
                                        <p:strVal val="visible"/>
                                      </p:to>
                                    </p:set>
                                    <p:anim calcmode="lin" valueType="num">
                                      <p:cBhvr additive="base">
                                        <p:cTn id="33" dur="500" fill="hold"/>
                                        <p:tgtEl>
                                          <p:spTgt spid="7270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2707">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2707">
                                            <p:txEl>
                                              <p:pRg st="7" end="7"/>
                                            </p:txEl>
                                          </p:spTgt>
                                        </p:tgtEl>
                                        <p:attrNameLst>
                                          <p:attrName>style.visibility</p:attrName>
                                        </p:attrNameLst>
                                      </p:cBhvr>
                                      <p:to>
                                        <p:strVal val="visible"/>
                                      </p:to>
                                    </p:set>
                                    <p:anim calcmode="lin" valueType="num">
                                      <p:cBhvr additive="base">
                                        <p:cTn id="37" dur="500" fill="hold"/>
                                        <p:tgtEl>
                                          <p:spTgt spid="7270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2707">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2707">
                                            <p:txEl>
                                              <p:pRg st="8" end="8"/>
                                            </p:txEl>
                                          </p:spTgt>
                                        </p:tgtEl>
                                        <p:attrNameLst>
                                          <p:attrName>style.visibility</p:attrName>
                                        </p:attrNameLst>
                                      </p:cBhvr>
                                      <p:to>
                                        <p:strVal val="visible"/>
                                      </p:to>
                                    </p:set>
                                    <p:anim calcmode="lin" valueType="num">
                                      <p:cBhvr additive="base">
                                        <p:cTn id="41" dur="500" fill="hold"/>
                                        <p:tgtEl>
                                          <p:spTgt spid="72707">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2707">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2707">
                                            <p:txEl>
                                              <p:pRg st="9" end="9"/>
                                            </p:txEl>
                                          </p:spTgt>
                                        </p:tgtEl>
                                        <p:attrNameLst>
                                          <p:attrName>style.visibility</p:attrName>
                                        </p:attrNameLst>
                                      </p:cBhvr>
                                      <p:to>
                                        <p:strVal val="visible"/>
                                      </p:to>
                                    </p:set>
                                    <p:anim calcmode="lin" valueType="num">
                                      <p:cBhvr additive="base">
                                        <p:cTn id="45" dur="500" fill="hold"/>
                                        <p:tgtEl>
                                          <p:spTgt spid="72707">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2707">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72707">
                                            <p:txEl>
                                              <p:pRg st="10" end="10"/>
                                            </p:txEl>
                                          </p:spTgt>
                                        </p:tgtEl>
                                        <p:attrNameLst>
                                          <p:attrName>style.visibility</p:attrName>
                                        </p:attrNameLst>
                                      </p:cBhvr>
                                      <p:to>
                                        <p:strVal val="visible"/>
                                      </p:to>
                                    </p:set>
                                    <p:anim calcmode="lin" valueType="num">
                                      <p:cBhvr additive="base">
                                        <p:cTn id="49" dur="500" fill="hold"/>
                                        <p:tgtEl>
                                          <p:spTgt spid="72707">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2707">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2707">
                                            <p:txEl>
                                              <p:pRg st="11" end="11"/>
                                            </p:txEl>
                                          </p:spTgt>
                                        </p:tgtEl>
                                        <p:attrNameLst>
                                          <p:attrName>style.visibility</p:attrName>
                                        </p:attrNameLst>
                                      </p:cBhvr>
                                      <p:to>
                                        <p:strVal val="visible"/>
                                      </p:to>
                                    </p:set>
                                    <p:anim calcmode="lin" valueType="num">
                                      <p:cBhvr additive="base">
                                        <p:cTn id="53" dur="500" fill="hold"/>
                                        <p:tgtEl>
                                          <p:spTgt spid="72707">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270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9" name="Rectangle 3"/>
          <p:cNvSpPr>
            <a:spLocks noGrp="1" noChangeArrowheads="1"/>
          </p:cNvSpPr>
          <p:nvPr>
            <p:ph type="body" idx="1"/>
          </p:nvPr>
        </p:nvSpPr>
        <p:spPr>
          <a:xfrm>
            <a:off x="685800" y="1268760"/>
            <a:ext cx="7772400" cy="4680520"/>
          </a:xfrm>
        </p:spPr>
        <p:txBody>
          <a:bodyPr/>
          <a:lstStyle/>
          <a:p>
            <a:pPr eaLnBrk="1" hangingPunct="1"/>
            <a:r>
              <a:rPr lang="zh-CN" altLang="zh-CN" sz="2400" b="1" dirty="0">
                <a:solidFill>
                  <a:srgbClr val="0000CC"/>
                </a:solidFill>
              </a:rPr>
              <a:t>【例</a:t>
            </a:r>
            <a:r>
              <a:rPr lang="en-US" altLang="zh-CN" sz="2400" b="1" dirty="0">
                <a:solidFill>
                  <a:srgbClr val="0000CC"/>
                </a:solidFill>
              </a:rPr>
              <a:t>3-21</a:t>
            </a:r>
            <a:r>
              <a:rPr lang="zh-CN" altLang="zh-CN" sz="2400" b="1" dirty="0">
                <a:solidFill>
                  <a:srgbClr val="0000CC"/>
                </a:solidFill>
              </a:rPr>
              <a:t>】 设计一个书类，能够保存书名、定价，所有书的本数和总价。</a:t>
            </a:r>
          </a:p>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b="1" dirty="0">
              <a:solidFill>
                <a:srgbClr val="FF0000"/>
              </a:solidFill>
            </a:endParaRPr>
          </a:p>
          <a:p>
            <a:pPr eaLnBrk="1" hangingPunct="1"/>
            <a:r>
              <a:rPr lang="zh-CN" altLang="en-US" sz="2400" b="1" dirty="0">
                <a:solidFill>
                  <a:srgbClr val="FF0000"/>
                </a:solidFill>
              </a:rPr>
              <a:t>设计思路</a:t>
            </a:r>
            <a:r>
              <a:rPr lang="en-US" altLang="zh-CN" sz="2400" b="1" dirty="0">
                <a:solidFill>
                  <a:srgbClr val="FF0000"/>
                </a:solidFill>
              </a:rPr>
              <a:t>:</a:t>
            </a:r>
          </a:p>
          <a:p>
            <a:pPr marL="457200" lvl="1" indent="0" eaLnBrk="1" hangingPunct="1">
              <a:buNone/>
            </a:pPr>
            <a:r>
              <a:rPr lang="zh-CN" altLang="en-US" sz="2200" b="1" dirty="0"/>
              <a:t>为了实现这一要求，可以将书名、定价设计为普通数据成员，将书的本数和总价设计为静态数据</a:t>
            </a:r>
            <a:r>
              <a:rPr lang="zh-CN" altLang="en-US" sz="2200" b="1" dirty="0" smtClean="0"/>
              <a:t>成员</a:t>
            </a:r>
            <a:r>
              <a:rPr lang="zh-CN" altLang="en-US" sz="2200" b="1" dirty="0"/>
              <a:t>。</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4246" y="2453096"/>
            <a:ext cx="1828104" cy="1829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2594117"/>
            <a:ext cx="1547548" cy="1547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58798" y="2453096"/>
            <a:ext cx="1965089" cy="1965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601297" y="2594117"/>
            <a:ext cx="1401578" cy="160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dirty="0">
                <a:solidFill>
                  <a:srgbClr val="C00000"/>
                </a:solidFill>
              </a:rPr>
              <a:t>3.9 </a:t>
            </a:r>
            <a:r>
              <a:rPr lang="en-US" altLang="zh-CN" sz="3200" b="1" dirty="0" smtClean="0">
                <a:solidFill>
                  <a:srgbClr val="C00000"/>
                </a:solidFill>
              </a:rPr>
              <a:t> </a:t>
            </a:r>
            <a:r>
              <a:rPr lang="zh-CN" altLang="en-US" sz="3200" b="1" dirty="0" smtClean="0">
                <a:solidFill>
                  <a:srgbClr val="C00000"/>
                </a:solidFill>
              </a:rPr>
              <a:t>静态</a:t>
            </a:r>
            <a:r>
              <a:rPr lang="zh-CN" altLang="en-US" sz="3200" b="1" dirty="0">
                <a:solidFill>
                  <a:srgbClr val="C00000"/>
                </a:solidFill>
              </a:rPr>
              <a:t>成员</a:t>
            </a:r>
          </a:p>
        </p:txBody>
      </p:sp>
    </p:spTree>
    <p:extLst>
      <p:ext uri="{BB962C8B-B14F-4D97-AF65-F5344CB8AC3E}">
        <p14:creationId xmlns:p14="http://schemas.microsoft.com/office/powerpoint/2010/main" val="2815462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Effect transition="in" filter="fade">
                                      <p:cBhvr>
                                        <p:cTn id="7" dur="1000"/>
                                        <p:tgtEl>
                                          <p:spTgt spid="75779">
                                            <p:txEl>
                                              <p:pRg st="0" end="0"/>
                                            </p:txEl>
                                          </p:spTgt>
                                        </p:tgtEl>
                                      </p:cBhvr>
                                    </p:animEffect>
                                    <p:anim calcmode="lin" valueType="num">
                                      <p:cBhvr>
                                        <p:cTn id="8" dur="1000" fill="hold"/>
                                        <p:tgtEl>
                                          <p:spTgt spid="757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57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75779"/>
                                        </p:tgtEl>
                                        <p:attrNameLst>
                                          <p:attrName>style.visibility</p:attrName>
                                        </p:attrNameLst>
                                      </p:cBhvr>
                                      <p:to>
                                        <p:strVal val="visible"/>
                                      </p:to>
                                    </p:set>
                                    <p:animEffect transition="in" filter="wipe(down)">
                                      <p:cBhvr>
                                        <p:cTn id="14" dur="500"/>
                                        <p:tgtEl>
                                          <p:spTgt spid="7577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42" presetClass="entr" presetSubtype="0" fill="hold" nodeType="clickEffect">
                                  <p:stCondLst>
                                    <p:cond delay="0"/>
                                  </p:stCondLst>
                                  <p:childTnLst>
                                    <p:set>
                                      <p:cBhvr>
                                        <p:cTn id="36" dur="1" fill="hold">
                                          <p:stCondLst>
                                            <p:cond delay="0"/>
                                          </p:stCondLst>
                                        </p:cTn>
                                        <p:tgtEl>
                                          <p:spTgt spid="75779">
                                            <p:txEl>
                                              <p:pRg st="5" end="5"/>
                                            </p:txEl>
                                          </p:spTgt>
                                        </p:tgtEl>
                                        <p:attrNameLst>
                                          <p:attrName>style.visibility</p:attrName>
                                        </p:attrNameLst>
                                      </p:cBhvr>
                                      <p:to>
                                        <p:strVal val="visible"/>
                                      </p:to>
                                    </p:set>
                                    <p:animEffect transition="in" filter="fade">
                                      <p:cBhvr>
                                        <p:cTn id="37" dur="1000"/>
                                        <p:tgtEl>
                                          <p:spTgt spid="75779">
                                            <p:txEl>
                                              <p:pRg st="5" end="5"/>
                                            </p:txEl>
                                          </p:spTgt>
                                        </p:tgtEl>
                                      </p:cBhvr>
                                    </p:animEffect>
                                    <p:anim calcmode="lin" valueType="num">
                                      <p:cBhvr>
                                        <p:cTn id="38" dur="1000" fill="hold"/>
                                        <p:tgtEl>
                                          <p:spTgt spid="75779">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7577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75779">
                                            <p:txEl>
                                              <p:pRg st="6" end="6"/>
                                            </p:txEl>
                                          </p:spTgt>
                                        </p:tgtEl>
                                        <p:attrNameLst>
                                          <p:attrName>style.visibility</p:attrName>
                                        </p:attrNameLst>
                                      </p:cBhvr>
                                      <p:to>
                                        <p:strVal val="visible"/>
                                      </p:to>
                                    </p:set>
                                    <p:animEffect transition="in" filter="fade">
                                      <p:cBhvr>
                                        <p:cTn id="44" dur="1000"/>
                                        <p:tgtEl>
                                          <p:spTgt spid="75779">
                                            <p:txEl>
                                              <p:pRg st="6" end="6"/>
                                            </p:txEl>
                                          </p:spTgt>
                                        </p:tgtEl>
                                      </p:cBhvr>
                                    </p:animEffect>
                                    <p:anim calcmode="lin" valueType="num">
                                      <p:cBhvr>
                                        <p:cTn id="45" dur="1000" fill="hold"/>
                                        <p:tgtEl>
                                          <p:spTgt spid="75779">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7577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268760"/>
            <a:ext cx="4896544" cy="5256584"/>
          </a:xfrm>
        </p:spPr>
        <p:txBody>
          <a:bodyPr/>
          <a:lstStyle/>
          <a:p>
            <a:r>
              <a:rPr lang="zh-CN" altLang="zh-CN" sz="2400" b="1" dirty="0">
                <a:solidFill>
                  <a:srgbClr val="FF0000"/>
                </a:solidFill>
              </a:rPr>
              <a:t>问题分析与数据抽象</a:t>
            </a:r>
          </a:p>
          <a:p>
            <a:pPr lvl="1"/>
            <a:r>
              <a:rPr lang="zh-CN" altLang="zh-CN" sz="1800" b="1" dirty="0"/>
              <a:t>用</a:t>
            </a:r>
            <a:r>
              <a:rPr lang="en-US" altLang="zh-CN" sz="1800" b="1" dirty="0"/>
              <a:t>Book</a:t>
            </a:r>
            <a:r>
              <a:rPr lang="zh-CN" altLang="zh-CN" sz="1800" b="1" dirty="0"/>
              <a:t>表示书类，每本书都有书名和定价，可以抽象出数据成员</a:t>
            </a:r>
            <a:r>
              <a:rPr lang="en-US" altLang="zh-CN" sz="1800" b="1" dirty="0" err="1">
                <a:solidFill>
                  <a:srgbClr val="FF0000"/>
                </a:solidFill>
              </a:rPr>
              <a:t>bkName</a:t>
            </a:r>
            <a:r>
              <a:rPr lang="zh-CN" altLang="zh-CN" sz="1800" b="1" dirty="0"/>
              <a:t>和</a:t>
            </a:r>
            <a:r>
              <a:rPr lang="en-US" altLang="zh-CN" sz="1800" b="1" dirty="0">
                <a:solidFill>
                  <a:srgbClr val="FF0000"/>
                </a:solidFill>
              </a:rPr>
              <a:t>price</a:t>
            </a:r>
            <a:r>
              <a:rPr lang="zh-CN" altLang="zh-CN" sz="1800" b="1" dirty="0"/>
              <a:t>来表示它们。</a:t>
            </a:r>
            <a:endParaRPr lang="en-US" altLang="zh-CN" sz="1800" b="1" dirty="0"/>
          </a:p>
          <a:p>
            <a:pPr lvl="1"/>
            <a:r>
              <a:rPr lang="zh-CN" altLang="zh-CN" sz="1800" b="1" dirty="0"/>
              <a:t>书的本数和总价则不是每本书都有的数据，整个书类用一个变量统计就可以了，用静态成员</a:t>
            </a:r>
            <a:r>
              <a:rPr lang="en-US" altLang="zh-CN" sz="1800" b="1" dirty="0">
                <a:solidFill>
                  <a:srgbClr val="FF0000"/>
                </a:solidFill>
              </a:rPr>
              <a:t>number</a:t>
            </a:r>
            <a:r>
              <a:rPr lang="zh-CN" altLang="zh-CN" sz="1800" b="1" dirty="0">
                <a:solidFill>
                  <a:srgbClr val="FF0000"/>
                </a:solidFill>
              </a:rPr>
              <a:t>、</a:t>
            </a:r>
            <a:r>
              <a:rPr lang="en-US" altLang="zh-CN" sz="1800" b="1" dirty="0" err="1">
                <a:solidFill>
                  <a:srgbClr val="FF0000"/>
                </a:solidFill>
              </a:rPr>
              <a:t>totalPrice</a:t>
            </a:r>
            <a:r>
              <a:rPr lang="zh-CN" altLang="zh-CN" sz="1800" b="1" dirty="0"/>
              <a:t>表示书的本数和总价正好符合要求。</a:t>
            </a:r>
            <a:endParaRPr lang="en-US" altLang="zh-CN" sz="1800" b="1" dirty="0"/>
          </a:p>
          <a:p>
            <a:pPr lvl="1"/>
            <a:r>
              <a:rPr lang="zh-CN" altLang="zh-CN" sz="1800" b="1" dirty="0"/>
              <a:t>为了访问数据成员，以数据成员为中心，分别为每个成员设置修改成员值的接口函数</a:t>
            </a:r>
            <a:r>
              <a:rPr lang="en-US" altLang="zh-CN" sz="1800" b="1" dirty="0" err="1">
                <a:solidFill>
                  <a:srgbClr val="FF0000"/>
                </a:solidFill>
              </a:rPr>
              <a:t>setxx</a:t>
            </a:r>
            <a:r>
              <a:rPr lang="zh-CN" altLang="zh-CN" sz="1800" b="1" dirty="0"/>
              <a:t>和读取成员值的</a:t>
            </a:r>
            <a:r>
              <a:rPr lang="en-US" altLang="zh-CN" sz="1800" b="1" dirty="0" err="1">
                <a:solidFill>
                  <a:srgbClr val="FF0000"/>
                </a:solidFill>
              </a:rPr>
              <a:t>getxx</a:t>
            </a:r>
            <a:r>
              <a:rPr lang="zh-CN" altLang="zh-CN" sz="1800" b="1" dirty="0"/>
              <a:t>函数，以及显示书本信息和统计结果的函数</a:t>
            </a:r>
            <a:r>
              <a:rPr lang="en-US" altLang="zh-CN" sz="1800" b="1" dirty="0">
                <a:solidFill>
                  <a:srgbClr val="FF0000"/>
                </a:solidFill>
              </a:rPr>
              <a:t>display</a:t>
            </a:r>
            <a:r>
              <a:rPr lang="zh-CN" altLang="zh-CN" sz="1800" b="1" dirty="0"/>
              <a:t>。</a:t>
            </a:r>
            <a:endParaRPr lang="en-US" altLang="zh-CN" sz="1800" b="1" dirty="0"/>
          </a:p>
          <a:p>
            <a:pPr lvl="1"/>
            <a:r>
              <a:rPr lang="zh-CN" altLang="zh-CN" sz="1800" b="1" dirty="0"/>
              <a:t>每定义一本新书就增加本书和总价，每析构一本书就减少本书和总价</a:t>
            </a:r>
            <a:r>
              <a:rPr lang="zh-CN" altLang="en-US" sz="1800" b="1" dirty="0"/>
              <a:t>，可以通过</a:t>
            </a:r>
            <a:r>
              <a:rPr lang="zh-CN" altLang="en-US" sz="1800" b="1" dirty="0">
                <a:solidFill>
                  <a:srgbClr val="FF0000"/>
                </a:solidFill>
              </a:rPr>
              <a:t>构造函数和析构函数</a:t>
            </a:r>
            <a:r>
              <a:rPr lang="zh-CN" altLang="en-US" sz="1800" b="1" dirty="0"/>
              <a:t>实现这一要求</a:t>
            </a:r>
            <a:endParaRPr lang="en-US" altLang="zh-CN" sz="1800" b="1" dirty="0"/>
          </a:p>
          <a:p>
            <a:pPr lvl="1"/>
            <a:r>
              <a:rPr lang="zh-CN" altLang="zh-CN" sz="1800" b="1" dirty="0"/>
              <a:t>修改书价也会引起总价的变化。</a:t>
            </a:r>
          </a:p>
          <a:p>
            <a:pPr lvl="1"/>
            <a:endParaRPr lang="zh-CN" altLang="en-US" sz="2000" dirty="0"/>
          </a:p>
        </p:txBody>
      </p:sp>
      <p:sp>
        <p:nvSpPr>
          <p:cNvPr id="4"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dirty="0">
                <a:solidFill>
                  <a:srgbClr val="C00000"/>
                </a:solidFill>
              </a:rPr>
              <a:t>3.9 </a:t>
            </a:r>
            <a:r>
              <a:rPr lang="en-US" altLang="zh-CN" sz="3200" b="1" dirty="0" smtClean="0">
                <a:solidFill>
                  <a:srgbClr val="C00000"/>
                </a:solidFill>
              </a:rPr>
              <a:t> </a:t>
            </a:r>
            <a:r>
              <a:rPr lang="zh-CN" altLang="en-US" sz="3200" b="1" dirty="0" smtClean="0">
                <a:solidFill>
                  <a:srgbClr val="C00000"/>
                </a:solidFill>
              </a:rPr>
              <a:t>静态</a:t>
            </a:r>
            <a:r>
              <a:rPr lang="zh-CN" altLang="en-US" sz="3200" b="1" dirty="0">
                <a:solidFill>
                  <a:srgbClr val="C00000"/>
                </a:solidFill>
              </a:rPr>
              <a:t>成员</a:t>
            </a:r>
          </a:p>
        </p:txBody>
      </p:sp>
      <p:sp>
        <p:nvSpPr>
          <p:cNvPr id="5" name="内容占位符 2"/>
          <p:cNvSpPr txBox="1">
            <a:spLocks/>
          </p:cNvSpPr>
          <p:nvPr/>
        </p:nvSpPr>
        <p:spPr bwMode="auto">
          <a:xfrm>
            <a:off x="5004048" y="1268760"/>
            <a:ext cx="4032448" cy="912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en-US" altLang="zh-CN" sz="2400" b="1" kern="0" dirty="0" smtClean="0">
                <a:solidFill>
                  <a:srgbClr val="FF0000"/>
                </a:solidFill>
              </a:rPr>
              <a:t>Book</a:t>
            </a:r>
            <a:r>
              <a:rPr lang="zh-CN" altLang="en-US" sz="2400" b="1" kern="0" dirty="0" smtClean="0">
                <a:solidFill>
                  <a:srgbClr val="FF0000"/>
                </a:solidFill>
              </a:rPr>
              <a:t>类抽象的结果</a:t>
            </a:r>
            <a:endParaRPr lang="en-US" altLang="zh-CN" sz="2400" b="1" kern="0" dirty="0" smtClean="0">
              <a:solidFill>
                <a:srgbClr val="FF0000"/>
              </a:solidFill>
            </a:endParaRPr>
          </a:p>
          <a:p>
            <a:pPr lvl="1"/>
            <a:r>
              <a:rPr lang="zh-CN" altLang="en-US" sz="1800" b="1" kern="0" dirty="0" smtClean="0"/>
              <a:t>其中下划线成员表示静态成员</a:t>
            </a:r>
            <a:endParaRPr lang="zh-CN" altLang="en-US" sz="1800" b="1" kern="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2364" y="2294676"/>
            <a:ext cx="3055816" cy="4230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817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323850" y="1196975"/>
            <a:ext cx="8424863" cy="5329238"/>
          </a:xfrm>
        </p:spPr>
        <p:txBody>
          <a:bodyPr/>
          <a:lstStyle/>
          <a:p>
            <a:pPr marL="0" indent="0" eaLnBrk="1" hangingPunct="1">
              <a:buNone/>
            </a:pPr>
            <a:r>
              <a:rPr lang="en-US" altLang="zh-CN" sz="2800" b="1" dirty="0" smtClean="0">
                <a:solidFill>
                  <a:srgbClr val="0000CC"/>
                </a:solidFill>
              </a:rPr>
              <a:t>2. </a:t>
            </a:r>
            <a:r>
              <a:rPr lang="zh-CN" altLang="zh-CN" sz="2800" b="1" dirty="0" smtClean="0">
                <a:solidFill>
                  <a:srgbClr val="0000CC"/>
                </a:solidFill>
              </a:rPr>
              <a:t>合成</a:t>
            </a:r>
            <a:r>
              <a:rPr lang="zh-CN" altLang="zh-CN" sz="2800" b="1" dirty="0">
                <a:solidFill>
                  <a:srgbClr val="0000CC"/>
                </a:solidFill>
              </a:rPr>
              <a:t>赋值运算符函数</a:t>
            </a:r>
          </a:p>
          <a:p>
            <a:pPr lvl="1" eaLnBrk="1" hangingPunct="1"/>
            <a:r>
              <a:rPr lang="zh-CN" altLang="zh-CN" sz="2400" b="1" dirty="0"/>
              <a:t>如果</a:t>
            </a:r>
            <a:r>
              <a:rPr lang="zh-CN" altLang="en-US" sz="2400" b="1" dirty="0"/>
              <a:t>类</a:t>
            </a:r>
            <a:r>
              <a:rPr lang="zh-CN" altLang="zh-CN" sz="2400" b="1" dirty="0"/>
              <a:t>没有显式定义赋值运算符函数，</a:t>
            </a:r>
            <a:r>
              <a:rPr lang="zh-CN" altLang="zh-CN" sz="2400" b="1" dirty="0">
                <a:solidFill>
                  <a:srgbClr val="FF0000"/>
                </a:solidFill>
              </a:rPr>
              <a:t>编译器会为</a:t>
            </a:r>
            <a:r>
              <a:rPr lang="zh-CN" altLang="en-US" sz="2400" b="1" dirty="0">
                <a:solidFill>
                  <a:srgbClr val="FF0000"/>
                </a:solidFill>
              </a:rPr>
              <a:t>自动为</a:t>
            </a:r>
            <a:r>
              <a:rPr lang="zh-CN" altLang="zh-CN" sz="2400" b="1" dirty="0">
                <a:solidFill>
                  <a:srgbClr val="FF0000"/>
                </a:solidFill>
              </a:rPr>
              <a:t>该类</a:t>
            </a:r>
            <a:r>
              <a:rPr lang="zh-CN" altLang="en-US" sz="2400" b="1" dirty="0">
                <a:solidFill>
                  <a:srgbClr val="FF0000"/>
                </a:solidFill>
              </a:rPr>
              <a:t>合成一个</a:t>
            </a:r>
            <a:r>
              <a:rPr lang="zh-CN" altLang="zh-CN" sz="2400" b="1" dirty="0">
                <a:solidFill>
                  <a:srgbClr val="FF0000"/>
                </a:solidFill>
              </a:rPr>
              <a:t>默认的赋值运算符成员函数</a:t>
            </a:r>
            <a:r>
              <a:rPr lang="zh-CN" altLang="zh-CN" sz="2400" b="1" dirty="0"/>
              <a:t>，以按位</a:t>
            </a:r>
            <a:r>
              <a:rPr lang="zh-CN" altLang="zh-CN" sz="2400" b="1" dirty="0" smtClean="0"/>
              <a:t>复制方式</a:t>
            </a:r>
            <a:r>
              <a:rPr lang="zh-CN" altLang="zh-CN" sz="2400" b="1" dirty="0"/>
              <a:t>实现对象非静态数据成员的复制</a:t>
            </a:r>
            <a:r>
              <a:rPr lang="zh-CN" altLang="en-US" sz="2400" b="1" dirty="0" smtClean="0"/>
              <a:t>。</a:t>
            </a:r>
            <a:endParaRPr lang="en-US" altLang="zh-CN" sz="2400" b="1" dirty="0">
              <a:solidFill>
                <a:schemeClr val="accent2"/>
              </a:solidFill>
            </a:endParaRPr>
          </a:p>
          <a:p>
            <a:pPr marL="0" indent="0" eaLnBrk="1" hangingPunct="1">
              <a:buNone/>
            </a:pPr>
            <a:r>
              <a:rPr lang="en-US" altLang="zh-CN" sz="2800" b="1" dirty="0" smtClean="0">
                <a:solidFill>
                  <a:srgbClr val="0000CC"/>
                </a:solidFill>
              </a:rPr>
              <a:t>3. </a:t>
            </a:r>
            <a:r>
              <a:rPr lang="zh-CN" altLang="en-US" sz="2800" b="1" dirty="0" smtClean="0">
                <a:solidFill>
                  <a:srgbClr val="0000CC"/>
                </a:solidFill>
              </a:rPr>
              <a:t>对象</a:t>
            </a:r>
            <a:r>
              <a:rPr lang="zh-CN" altLang="en-US" sz="2800" b="1" dirty="0">
                <a:solidFill>
                  <a:srgbClr val="0000CC"/>
                </a:solidFill>
              </a:rPr>
              <a:t>赋值操作的执行过程</a:t>
            </a:r>
            <a:endParaRPr lang="en-US" altLang="zh-CN" sz="2800" b="1" dirty="0">
              <a:solidFill>
                <a:srgbClr val="0000CC"/>
              </a:solidFill>
            </a:endParaRPr>
          </a:p>
          <a:p>
            <a:pPr marL="914400" lvl="1" indent="-457200">
              <a:buFont typeface="+mj-ea"/>
              <a:buAutoNum type="circleNumDbPlain"/>
            </a:pPr>
            <a:r>
              <a:rPr lang="zh-CN" altLang="zh-CN" sz="2400" b="1" dirty="0">
                <a:solidFill>
                  <a:srgbClr val="FF0000"/>
                </a:solidFill>
              </a:rPr>
              <a:t>查找该类是否提供了显式的赋值运算符成员函数</a:t>
            </a:r>
            <a:r>
              <a:rPr lang="zh-CN" altLang="zh-CN" sz="2400" b="1" dirty="0"/>
              <a:t>，如果有且是可访问的（即</a:t>
            </a:r>
            <a:r>
              <a:rPr lang="en-US" altLang="zh-CN" sz="2400" b="1" dirty="0"/>
              <a:t>public</a:t>
            </a:r>
            <a:r>
              <a:rPr lang="zh-CN" altLang="zh-CN" sz="2400" b="1" dirty="0"/>
              <a:t>成员），就用此赋值运算符进行对象赋值；如果提供了但不是可访问的（即</a:t>
            </a:r>
            <a:r>
              <a:rPr lang="en-US" altLang="zh-CN" sz="2400" b="1" dirty="0"/>
              <a:t>private</a:t>
            </a:r>
            <a:r>
              <a:rPr lang="zh-CN" altLang="zh-CN" sz="2400" b="1" dirty="0"/>
              <a:t>或</a:t>
            </a:r>
            <a:r>
              <a:rPr lang="en-US" altLang="zh-CN" sz="2400" b="1" dirty="0"/>
              <a:t>protected</a:t>
            </a:r>
            <a:r>
              <a:rPr lang="zh-CN" altLang="zh-CN" sz="2400" b="1" dirty="0"/>
              <a:t>成员），就产生编译错误。</a:t>
            </a:r>
          </a:p>
          <a:p>
            <a:pPr marL="914400" lvl="1" indent="-457200">
              <a:buFont typeface="+mj-ea"/>
              <a:buAutoNum type="circleNumDbPlain"/>
            </a:pPr>
            <a:r>
              <a:rPr lang="zh-CN" altLang="zh-CN" sz="2400" b="1" dirty="0">
                <a:solidFill>
                  <a:srgbClr val="FF0000"/>
                </a:solidFill>
              </a:rPr>
              <a:t>如果该类没有显式定义赋值运算符函数</a:t>
            </a:r>
            <a:r>
              <a:rPr lang="zh-CN" altLang="zh-CN" sz="2400" b="1" dirty="0"/>
              <a:t>，就为该类生成一个合成赋值运算符函数，执行默认的赋值操作。</a:t>
            </a:r>
            <a:endParaRPr lang="en-US" altLang="zh-CN" sz="2400" b="1" dirty="0">
              <a:solidFill>
                <a:srgbClr val="0000CC"/>
              </a:solidFill>
            </a:endParaRPr>
          </a:p>
        </p:txBody>
      </p:sp>
      <p:sp>
        <p:nvSpPr>
          <p:cNvPr id="6"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dirty="0">
                <a:solidFill>
                  <a:srgbClr val="C00000"/>
                </a:solidFill>
              </a:rPr>
              <a:t>3.8.1 </a:t>
            </a:r>
            <a:r>
              <a:rPr lang="zh-CN" altLang="zh-CN" sz="3200" b="1" dirty="0">
                <a:solidFill>
                  <a:srgbClr val="C00000"/>
                </a:solidFill>
              </a:rPr>
              <a:t>赋值运算符函数</a:t>
            </a:r>
          </a:p>
        </p:txBody>
      </p:sp>
    </p:spTree>
    <p:extLst>
      <p:ext uri="{BB962C8B-B14F-4D97-AF65-F5344CB8AC3E}">
        <p14:creationId xmlns:p14="http://schemas.microsoft.com/office/powerpoint/2010/main" val="334867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 calcmode="lin" valueType="num">
                                      <p:cBhvr additive="base">
                                        <p:cTn id="7"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515">
                                            <p:txEl>
                                              <p:pRg st="2" end="2"/>
                                            </p:txEl>
                                          </p:spTgt>
                                        </p:tgtEl>
                                        <p:attrNameLst>
                                          <p:attrName>style.visibility</p:attrName>
                                        </p:attrNameLst>
                                      </p:cBhvr>
                                      <p:to>
                                        <p:strVal val="visible"/>
                                      </p:to>
                                    </p:set>
                                    <p:anim calcmode="lin" valueType="num">
                                      <p:cBhvr additive="base">
                                        <p:cTn id="13" dur="5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4515">
                                            <p:txEl>
                                              <p:pRg st="3" end="3"/>
                                            </p:txEl>
                                          </p:spTgt>
                                        </p:tgtEl>
                                        <p:attrNameLst>
                                          <p:attrName>style.visibility</p:attrName>
                                        </p:attrNameLst>
                                      </p:cBhvr>
                                      <p:to>
                                        <p:strVal val="visible"/>
                                      </p:to>
                                    </p:set>
                                    <p:anim calcmode="lin" valueType="num">
                                      <p:cBhvr additive="base">
                                        <p:cTn id="19" dur="500" fill="hold"/>
                                        <p:tgtEl>
                                          <p:spTgt spid="645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5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4515">
                                            <p:txEl>
                                              <p:pRg st="4" end="4"/>
                                            </p:txEl>
                                          </p:spTgt>
                                        </p:tgtEl>
                                        <p:attrNameLst>
                                          <p:attrName>style.visibility</p:attrName>
                                        </p:attrNameLst>
                                      </p:cBhvr>
                                      <p:to>
                                        <p:strVal val="visible"/>
                                      </p:to>
                                    </p:set>
                                    <p:anim calcmode="lin" valueType="num">
                                      <p:cBhvr additive="base">
                                        <p:cTn id="25" dur="500" fill="hold"/>
                                        <p:tgtEl>
                                          <p:spTgt spid="645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45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内容占位符 2"/>
          <p:cNvSpPr>
            <a:spLocks noGrp="1"/>
          </p:cNvSpPr>
          <p:nvPr>
            <p:ph idx="1"/>
          </p:nvPr>
        </p:nvSpPr>
        <p:spPr>
          <a:xfrm>
            <a:off x="611560" y="116632"/>
            <a:ext cx="8281987" cy="6624736"/>
          </a:xfrm>
        </p:spPr>
        <p:txBody>
          <a:bodyPr/>
          <a:lstStyle/>
          <a:p>
            <a:pPr marL="0" indent="0">
              <a:buNone/>
            </a:pPr>
            <a:r>
              <a:rPr lang="en-US" altLang="zh-CN" sz="1500" b="1" dirty="0"/>
              <a:t>#include &lt;</a:t>
            </a:r>
            <a:r>
              <a:rPr lang="en-US" altLang="zh-CN" sz="1500" b="1" dirty="0" err="1"/>
              <a:t>iostream</a:t>
            </a:r>
            <a:r>
              <a:rPr lang="en-US" altLang="zh-CN" sz="1500" b="1" dirty="0"/>
              <a:t>&gt;</a:t>
            </a:r>
            <a:endParaRPr lang="zh-CN" altLang="zh-CN" sz="1500" b="1" dirty="0"/>
          </a:p>
          <a:p>
            <a:pPr marL="0" indent="0">
              <a:buNone/>
            </a:pPr>
            <a:r>
              <a:rPr lang="en-US" altLang="zh-CN" sz="1500" b="1" dirty="0"/>
              <a:t>#include &lt;string&gt;</a:t>
            </a:r>
            <a:endParaRPr lang="zh-CN" altLang="zh-CN" sz="1500" b="1" dirty="0"/>
          </a:p>
          <a:p>
            <a:pPr marL="0" indent="0">
              <a:buNone/>
            </a:pPr>
            <a:r>
              <a:rPr lang="en-US" altLang="zh-CN" sz="1500" b="1" dirty="0"/>
              <a:t>using namespace </a:t>
            </a:r>
            <a:r>
              <a:rPr lang="en-US" altLang="zh-CN" sz="1500" b="1" dirty="0" err="1"/>
              <a:t>std</a:t>
            </a:r>
            <a:r>
              <a:rPr lang="en-US" altLang="zh-CN" sz="1500" b="1" dirty="0"/>
              <a:t>;</a:t>
            </a:r>
            <a:endParaRPr lang="zh-CN" altLang="zh-CN" sz="1500" b="1" dirty="0"/>
          </a:p>
          <a:p>
            <a:pPr marL="0" indent="0">
              <a:buNone/>
            </a:pPr>
            <a:r>
              <a:rPr lang="en-US" altLang="zh-CN" sz="1500" b="1" dirty="0"/>
              <a:t>class Book {</a:t>
            </a:r>
            <a:endParaRPr lang="zh-CN" altLang="zh-CN" sz="1500" b="1" dirty="0"/>
          </a:p>
          <a:p>
            <a:pPr marL="0" indent="0">
              <a:buNone/>
            </a:pPr>
            <a:r>
              <a:rPr lang="en-US" altLang="zh-CN" sz="1500" b="1" dirty="0"/>
              <a:t>private:</a:t>
            </a:r>
            <a:endParaRPr lang="zh-CN" altLang="zh-CN" sz="1500" b="1" dirty="0"/>
          </a:p>
          <a:p>
            <a:pPr marL="0" indent="0">
              <a:buNone/>
            </a:pPr>
            <a:r>
              <a:rPr lang="en-US" altLang="zh-CN" sz="1500" b="1" dirty="0"/>
              <a:t>	string </a:t>
            </a:r>
            <a:r>
              <a:rPr lang="en-US" altLang="zh-CN" sz="1500" b="1" dirty="0" err="1"/>
              <a:t>bkName</a:t>
            </a:r>
            <a:r>
              <a:rPr lang="en-US" altLang="zh-CN" sz="1500" b="1" dirty="0"/>
              <a:t>;</a:t>
            </a:r>
            <a:endParaRPr lang="zh-CN" altLang="zh-CN" sz="1500" b="1" dirty="0"/>
          </a:p>
          <a:p>
            <a:pPr marL="0" indent="0">
              <a:buNone/>
            </a:pPr>
            <a:r>
              <a:rPr lang="en-US" altLang="zh-CN" sz="1500" b="1" dirty="0"/>
              <a:t>	double price;</a:t>
            </a:r>
            <a:endParaRPr lang="zh-CN" altLang="zh-CN" sz="1500" b="1" dirty="0"/>
          </a:p>
          <a:p>
            <a:pPr marL="0" indent="0">
              <a:buNone/>
            </a:pPr>
            <a:r>
              <a:rPr lang="en-US" altLang="zh-CN" sz="1500" b="1" dirty="0"/>
              <a:t>	static int number;</a:t>
            </a:r>
            <a:endParaRPr lang="zh-CN" altLang="zh-CN" sz="1500" b="1" dirty="0"/>
          </a:p>
          <a:p>
            <a:pPr marL="0" indent="0">
              <a:buNone/>
            </a:pPr>
            <a:r>
              <a:rPr lang="en-US" altLang="zh-CN" sz="1500" b="1" dirty="0"/>
              <a:t>	static double </a:t>
            </a:r>
            <a:r>
              <a:rPr lang="en-US" altLang="zh-CN" sz="1500" b="1" dirty="0" err="1"/>
              <a:t>totalPrice</a:t>
            </a:r>
            <a:r>
              <a:rPr lang="en-US" altLang="zh-CN" sz="1500" b="1" dirty="0"/>
              <a:t>;</a:t>
            </a:r>
            <a:endParaRPr lang="zh-CN" altLang="zh-CN" sz="1500" b="1" dirty="0"/>
          </a:p>
          <a:p>
            <a:pPr marL="0" indent="0">
              <a:buNone/>
            </a:pPr>
            <a:r>
              <a:rPr lang="en-US" altLang="zh-CN" sz="1500" b="1" dirty="0"/>
              <a:t>public:</a:t>
            </a:r>
            <a:endParaRPr lang="zh-CN" altLang="zh-CN" sz="1500" b="1" dirty="0"/>
          </a:p>
          <a:p>
            <a:pPr marL="0" indent="0">
              <a:buNone/>
            </a:pPr>
            <a:r>
              <a:rPr lang="en-US" altLang="zh-CN" sz="1500" b="1" dirty="0"/>
              <a:t>	Book() { </a:t>
            </a:r>
            <a:r>
              <a:rPr lang="en-US" altLang="zh-CN" sz="1500" b="1" dirty="0" err="1"/>
              <a:t>bkName</a:t>
            </a:r>
            <a:r>
              <a:rPr lang="en-US" altLang="zh-CN" sz="1500" b="1" dirty="0"/>
              <a:t> = ""; price = 0; number++; };</a:t>
            </a:r>
            <a:endParaRPr lang="zh-CN" altLang="zh-CN" sz="1500" b="1" dirty="0"/>
          </a:p>
          <a:p>
            <a:pPr marL="0" indent="0">
              <a:buNone/>
            </a:pPr>
            <a:r>
              <a:rPr lang="en-US" altLang="zh-CN" sz="1500" b="1" dirty="0"/>
              <a:t>	Book(string , double);</a:t>
            </a:r>
            <a:endParaRPr lang="zh-CN" altLang="zh-CN" sz="1500" b="1" dirty="0"/>
          </a:p>
          <a:p>
            <a:pPr marL="0" indent="0">
              <a:buNone/>
            </a:pPr>
            <a:r>
              <a:rPr lang="en-US" altLang="zh-CN" sz="1500" b="1" dirty="0"/>
              <a:t>	~Book();</a:t>
            </a:r>
            <a:endParaRPr lang="zh-CN" altLang="zh-CN" sz="1500" b="1" dirty="0"/>
          </a:p>
          <a:p>
            <a:pPr marL="0" indent="0">
              <a:buNone/>
            </a:pPr>
            <a:r>
              <a:rPr lang="en-US" altLang="zh-CN" sz="1500" b="1" dirty="0"/>
              <a:t>	void </a:t>
            </a:r>
            <a:r>
              <a:rPr lang="en-US" altLang="zh-CN" sz="1500" b="1" dirty="0" err="1"/>
              <a:t>setName</a:t>
            </a:r>
            <a:r>
              <a:rPr lang="en-US" altLang="zh-CN" sz="1500" b="1" dirty="0"/>
              <a:t>(string </a:t>
            </a:r>
            <a:r>
              <a:rPr lang="en-US" altLang="zh-CN" sz="1500" b="1" dirty="0" err="1"/>
              <a:t>bname</a:t>
            </a:r>
            <a:r>
              <a:rPr lang="en-US" altLang="zh-CN" sz="1500" b="1" dirty="0"/>
              <a:t>) { </a:t>
            </a:r>
            <a:r>
              <a:rPr lang="en-US" altLang="zh-CN" sz="1500" b="1" dirty="0" err="1"/>
              <a:t>bkName</a:t>
            </a:r>
            <a:r>
              <a:rPr lang="en-US" altLang="zh-CN" sz="1500" b="1" dirty="0"/>
              <a:t> = </a:t>
            </a:r>
            <a:r>
              <a:rPr lang="en-US" altLang="zh-CN" sz="1500" b="1" dirty="0" err="1"/>
              <a:t>bname</a:t>
            </a:r>
            <a:r>
              <a:rPr lang="en-US" altLang="zh-CN" sz="1500" b="1" dirty="0"/>
              <a:t>; }</a:t>
            </a:r>
            <a:endParaRPr lang="zh-CN" altLang="zh-CN" sz="1500" b="1" dirty="0"/>
          </a:p>
          <a:p>
            <a:pPr marL="0" indent="0">
              <a:buNone/>
            </a:pPr>
            <a:r>
              <a:rPr lang="en-US" altLang="zh-CN" sz="1500" b="1" dirty="0"/>
              <a:t>	void </a:t>
            </a:r>
            <a:r>
              <a:rPr lang="en-US" altLang="zh-CN" sz="1500" b="1" dirty="0" err="1"/>
              <a:t>setPrice</a:t>
            </a:r>
            <a:r>
              <a:rPr lang="en-US" altLang="zh-CN" sz="1500" b="1" dirty="0"/>
              <a:t>(double </a:t>
            </a:r>
            <a:r>
              <a:rPr lang="en-US" altLang="zh-CN" sz="1500" b="1" dirty="0" err="1"/>
              <a:t>bprice</a:t>
            </a:r>
            <a:r>
              <a:rPr lang="en-US" altLang="zh-CN" sz="1500" b="1" dirty="0"/>
              <a:t>) { </a:t>
            </a:r>
            <a:endParaRPr lang="zh-CN" altLang="zh-CN" sz="1500" b="1" dirty="0"/>
          </a:p>
          <a:p>
            <a:pPr marL="0" indent="0">
              <a:buNone/>
            </a:pPr>
            <a:r>
              <a:rPr lang="en-US" altLang="zh-CN" sz="1500" b="1" dirty="0"/>
              <a:t>		</a:t>
            </a:r>
            <a:r>
              <a:rPr lang="en-US" altLang="zh-CN" sz="1500" b="1" dirty="0" err="1"/>
              <a:t>totalPrice</a:t>
            </a:r>
            <a:r>
              <a:rPr lang="en-US" altLang="zh-CN" sz="1500" b="1" dirty="0"/>
              <a:t> -= price;</a:t>
            </a:r>
            <a:endParaRPr lang="zh-CN" altLang="zh-CN" sz="1500" b="1" dirty="0"/>
          </a:p>
          <a:p>
            <a:pPr marL="0" indent="0">
              <a:buNone/>
            </a:pPr>
            <a:r>
              <a:rPr lang="en-US" altLang="zh-CN" sz="1500" b="1" dirty="0"/>
              <a:t>		price = </a:t>
            </a:r>
            <a:r>
              <a:rPr lang="en-US" altLang="zh-CN" sz="1500" b="1" dirty="0" err="1"/>
              <a:t>bprice</a:t>
            </a:r>
            <a:r>
              <a:rPr lang="en-US" altLang="zh-CN" sz="1500" b="1" dirty="0"/>
              <a:t>; </a:t>
            </a:r>
            <a:endParaRPr lang="zh-CN" altLang="zh-CN" sz="1500" b="1" dirty="0"/>
          </a:p>
          <a:p>
            <a:pPr marL="0" indent="0">
              <a:buNone/>
            </a:pPr>
            <a:r>
              <a:rPr lang="en-US" altLang="zh-CN" sz="1500" b="1" dirty="0"/>
              <a:t>		</a:t>
            </a:r>
            <a:r>
              <a:rPr lang="en-US" altLang="zh-CN" sz="1500" b="1" dirty="0" err="1"/>
              <a:t>totalPrice</a:t>
            </a:r>
            <a:r>
              <a:rPr lang="en-US" altLang="zh-CN" sz="1500" b="1" dirty="0"/>
              <a:t> +=price</a:t>
            </a:r>
            <a:r>
              <a:rPr lang="en-US" altLang="zh-CN" sz="1500" b="1" dirty="0" smtClean="0"/>
              <a:t>;</a:t>
            </a:r>
            <a:r>
              <a:rPr lang="en-US" altLang="zh-CN" sz="1500" b="1" dirty="0"/>
              <a:t> </a:t>
            </a:r>
            <a:r>
              <a:rPr lang="en-US" altLang="zh-CN" sz="1500" b="1" dirty="0" smtClean="0"/>
              <a:t>}</a:t>
            </a:r>
            <a:endParaRPr lang="zh-CN" altLang="zh-CN" sz="1500" b="1" dirty="0"/>
          </a:p>
          <a:p>
            <a:pPr marL="0" indent="0">
              <a:buNone/>
            </a:pPr>
            <a:r>
              <a:rPr lang="en-US" altLang="zh-CN" sz="1500" b="1" dirty="0"/>
              <a:t>	double </a:t>
            </a:r>
            <a:r>
              <a:rPr lang="en-US" altLang="zh-CN" sz="1500" b="1" dirty="0" err="1"/>
              <a:t>getPrice</a:t>
            </a:r>
            <a:r>
              <a:rPr lang="en-US" altLang="zh-CN" sz="1500" b="1" dirty="0"/>
              <a:t>() { return price; }</a:t>
            </a:r>
            <a:endParaRPr lang="zh-CN" altLang="zh-CN" sz="1500" b="1" dirty="0"/>
          </a:p>
          <a:p>
            <a:pPr marL="0" indent="0">
              <a:buNone/>
            </a:pPr>
            <a:r>
              <a:rPr lang="en-US" altLang="zh-CN" sz="1500" b="1" dirty="0"/>
              <a:t>	string </a:t>
            </a:r>
            <a:r>
              <a:rPr lang="en-US" altLang="zh-CN" sz="1500" b="1" dirty="0" err="1"/>
              <a:t>getName</a:t>
            </a:r>
            <a:r>
              <a:rPr lang="en-US" altLang="zh-CN" sz="1500" b="1" dirty="0"/>
              <a:t>() { return </a:t>
            </a:r>
            <a:r>
              <a:rPr lang="en-US" altLang="zh-CN" sz="1500" b="1" dirty="0" err="1"/>
              <a:t>bkName</a:t>
            </a:r>
            <a:r>
              <a:rPr lang="en-US" altLang="zh-CN" sz="1500" b="1" dirty="0"/>
              <a:t>; }</a:t>
            </a:r>
            <a:endParaRPr lang="zh-CN" altLang="zh-CN" sz="1500" b="1" dirty="0"/>
          </a:p>
          <a:p>
            <a:pPr marL="0" indent="0">
              <a:buNone/>
            </a:pPr>
            <a:r>
              <a:rPr lang="en-US" altLang="zh-CN" sz="1500" b="1" dirty="0"/>
              <a:t>	static int </a:t>
            </a:r>
            <a:r>
              <a:rPr lang="en-US" altLang="zh-CN" sz="1500" b="1" dirty="0" err="1"/>
              <a:t>getNumber</a:t>
            </a:r>
            <a:r>
              <a:rPr lang="en-US" altLang="zh-CN" sz="1500" b="1" dirty="0"/>
              <a:t>() { return number; }</a:t>
            </a:r>
            <a:endParaRPr lang="zh-CN" altLang="zh-CN" sz="1500" b="1" dirty="0"/>
          </a:p>
          <a:p>
            <a:pPr marL="0" indent="0">
              <a:buNone/>
            </a:pPr>
            <a:r>
              <a:rPr lang="en-US" altLang="zh-CN" sz="1500" b="1" dirty="0"/>
              <a:t>	static double </a:t>
            </a:r>
            <a:r>
              <a:rPr lang="en-US" altLang="zh-CN" sz="1500" b="1" dirty="0" err="1"/>
              <a:t>getTotalPrice</a:t>
            </a:r>
            <a:r>
              <a:rPr lang="en-US" altLang="zh-CN" sz="1500" b="1" dirty="0"/>
              <a:t>() { return </a:t>
            </a:r>
            <a:r>
              <a:rPr lang="en-US" altLang="zh-CN" sz="1500" b="1" dirty="0" err="1"/>
              <a:t>totalPrice</a:t>
            </a:r>
            <a:r>
              <a:rPr lang="en-US" altLang="zh-CN" sz="1500" b="1" dirty="0"/>
              <a:t>; }</a:t>
            </a:r>
            <a:endParaRPr lang="zh-CN" altLang="zh-CN" sz="1500" b="1" dirty="0"/>
          </a:p>
          <a:p>
            <a:pPr marL="0" indent="0">
              <a:buNone/>
            </a:pPr>
            <a:r>
              <a:rPr lang="en-US" altLang="zh-CN" sz="1500" b="1" dirty="0"/>
              <a:t>	void display();</a:t>
            </a:r>
            <a:endParaRPr lang="zh-CN" altLang="zh-CN" sz="1500" b="1" dirty="0"/>
          </a:p>
          <a:p>
            <a:pPr marL="0" indent="0">
              <a:buNone/>
            </a:pPr>
            <a:r>
              <a:rPr lang="en-US" altLang="zh-CN" sz="1500" b="1" dirty="0"/>
              <a:t>};</a:t>
            </a:r>
            <a:endParaRPr lang="zh-CN" altLang="zh-CN" sz="1500" b="1" dirty="0"/>
          </a:p>
          <a:p>
            <a:pPr marL="0" indent="0" eaLnBrk="1" hangingPunct="1">
              <a:buNone/>
            </a:pPr>
            <a:endParaRPr lang="zh-CN" altLang="en-US" sz="1500" b="1" dirty="0"/>
          </a:p>
        </p:txBody>
      </p:sp>
    </p:spTree>
    <p:extLst>
      <p:ext uri="{BB962C8B-B14F-4D97-AF65-F5344CB8AC3E}">
        <p14:creationId xmlns:p14="http://schemas.microsoft.com/office/powerpoint/2010/main" val="4033660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8850">
                                            <p:txEl>
                                              <p:pRg st="5" end="5"/>
                                            </p:txEl>
                                          </p:spTgt>
                                        </p:tgtEl>
                                        <p:attrNameLst>
                                          <p:attrName>style.visibility</p:attrName>
                                        </p:attrNameLst>
                                      </p:cBhvr>
                                      <p:to>
                                        <p:strVal val="visible"/>
                                      </p:to>
                                    </p:set>
                                    <p:animEffect transition="in" filter="fade">
                                      <p:cBhvr>
                                        <p:cTn id="7" dur="1000"/>
                                        <p:tgtEl>
                                          <p:spTgt spid="78850">
                                            <p:txEl>
                                              <p:pRg st="5" end="5"/>
                                            </p:txEl>
                                          </p:spTgt>
                                        </p:tgtEl>
                                      </p:cBhvr>
                                    </p:animEffect>
                                    <p:anim calcmode="lin" valueType="num">
                                      <p:cBhvr>
                                        <p:cTn id="8" dur="1000" fill="hold"/>
                                        <p:tgtEl>
                                          <p:spTgt spid="78850">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78850">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8850">
                                            <p:txEl>
                                              <p:pRg st="6" end="6"/>
                                            </p:txEl>
                                          </p:spTgt>
                                        </p:tgtEl>
                                        <p:attrNameLst>
                                          <p:attrName>style.visibility</p:attrName>
                                        </p:attrNameLst>
                                      </p:cBhvr>
                                      <p:to>
                                        <p:strVal val="visible"/>
                                      </p:to>
                                    </p:set>
                                    <p:animEffect transition="in" filter="fade">
                                      <p:cBhvr>
                                        <p:cTn id="12" dur="1000"/>
                                        <p:tgtEl>
                                          <p:spTgt spid="78850">
                                            <p:txEl>
                                              <p:pRg st="6" end="6"/>
                                            </p:txEl>
                                          </p:spTgt>
                                        </p:tgtEl>
                                      </p:cBhvr>
                                    </p:animEffect>
                                    <p:anim calcmode="lin" valueType="num">
                                      <p:cBhvr>
                                        <p:cTn id="13" dur="1000" fill="hold"/>
                                        <p:tgtEl>
                                          <p:spTgt spid="78850">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78850">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8850">
                                            <p:txEl>
                                              <p:pRg st="7" end="7"/>
                                            </p:txEl>
                                          </p:spTgt>
                                        </p:tgtEl>
                                        <p:attrNameLst>
                                          <p:attrName>style.visibility</p:attrName>
                                        </p:attrNameLst>
                                      </p:cBhvr>
                                      <p:to>
                                        <p:strVal val="visible"/>
                                      </p:to>
                                    </p:set>
                                    <p:animEffect transition="in" filter="fade">
                                      <p:cBhvr>
                                        <p:cTn id="17" dur="1000"/>
                                        <p:tgtEl>
                                          <p:spTgt spid="78850">
                                            <p:txEl>
                                              <p:pRg st="7" end="7"/>
                                            </p:txEl>
                                          </p:spTgt>
                                        </p:tgtEl>
                                      </p:cBhvr>
                                    </p:animEffect>
                                    <p:anim calcmode="lin" valueType="num">
                                      <p:cBhvr>
                                        <p:cTn id="18" dur="1000" fill="hold"/>
                                        <p:tgtEl>
                                          <p:spTgt spid="78850">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78850">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8850">
                                            <p:txEl>
                                              <p:pRg st="8" end="8"/>
                                            </p:txEl>
                                          </p:spTgt>
                                        </p:tgtEl>
                                        <p:attrNameLst>
                                          <p:attrName>style.visibility</p:attrName>
                                        </p:attrNameLst>
                                      </p:cBhvr>
                                      <p:to>
                                        <p:strVal val="visible"/>
                                      </p:to>
                                    </p:set>
                                    <p:animEffect transition="in" filter="fade">
                                      <p:cBhvr>
                                        <p:cTn id="22" dur="1000"/>
                                        <p:tgtEl>
                                          <p:spTgt spid="78850">
                                            <p:txEl>
                                              <p:pRg st="8" end="8"/>
                                            </p:txEl>
                                          </p:spTgt>
                                        </p:tgtEl>
                                      </p:cBhvr>
                                    </p:animEffect>
                                    <p:anim calcmode="lin" valueType="num">
                                      <p:cBhvr>
                                        <p:cTn id="23" dur="1000" fill="hold"/>
                                        <p:tgtEl>
                                          <p:spTgt spid="78850">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78850">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8850">
                                            <p:txEl>
                                              <p:pRg st="9" end="9"/>
                                            </p:txEl>
                                          </p:spTgt>
                                        </p:tgtEl>
                                        <p:attrNameLst>
                                          <p:attrName>style.visibility</p:attrName>
                                        </p:attrNameLst>
                                      </p:cBhvr>
                                      <p:to>
                                        <p:strVal val="visible"/>
                                      </p:to>
                                    </p:set>
                                    <p:anim calcmode="lin" valueType="num">
                                      <p:cBhvr additive="base">
                                        <p:cTn id="29" dur="500" fill="hold"/>
                                        <p:tgtEl>
                                          <p:spTgt spid="78850">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885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8850">
                                            <p:txEl>
                                              <p:pRg st="10" end="10"/>
                                            </p:txEl>
                                          </p:spTgt>
                                        </p:tgtEl>
                                        <p:attrNameLst>
                                          <p:attrName>style.visibility</p:attrName>
                                        </p:attrNameLst>
                                      </p:cBhvr>
                                      <p:to>
                                        <p:strVal val="visible"/>
                                      </p:to>
                                    </p:set>
                                    <p:animEffect transition="in" filter="fade">
                                      <p:cBhvr>
                                        <p:cTn id="35" dur="1000"/>
                                        <p:tgtEl>
                                          <p:spTgt spid="78850">
                                            <p:txEl>
                                              <p:pRg st="10" end="10"/>
                                            </p:txEl>
                                          </p:spTgt>
                                        </p:tgtEl>
                                      </p:cBhvr>
                                    </p:animEffect>
                                    <p:anim calcmode="lin" valueType="num">
                                      <p:cBhvr>
                                        <p:cTn id="36" dur="1000" fill="hold"/>
                                        <p:tgtEl>
                                          <p:spTgt spid="78850">
                                            <p:txEl>
                                              <p:pRg st="10" end="10"/>
                                            </p:txEl>
                                          </p:spTgt>
                                        </p:tgtEl>
                                        <p:attrNameLst>
                                          <p:attrName>ppt_x</p:attrName>
                                        </p:attrNameLst>
                                      </p:cBhvr>
                                      <p:tavLst>
                                        <p:tav tm="0">
                                          <p:val>
                                            <p:strVal val="#ppt_x"/>
                                          </p:val>
                                        </p:tav>
                                        <p:tav tm="100000">
                                          <p:val>
                                            <p:strVal val="#ppt_x"/>
                                          </p:val>
                                        </p:tav>
                                      </p:tavLst>
                                    </p:anim>
                                    <p:anim calcmode="lin" valueType="num">
                                      <p:cBhvr>
                                        <p:cTn id="37" dur="1000" fill="hold"/>
                                        <p:tgtEl>
                                          <p:spTgt spid="78850">
                                            <p:txEl>
                                              <p:pRg st="10" end="10"/>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78850">
                                            <p:txEl>
                                              <p:pRg st="11" end="11"/>
                                            </p:txEl>
                                          </p:spTgt>
                                        </p:tgtEl>
                                        <p:attrNameLst>
                                          <p:attrName>style.visibility</p:attrName>
                                        </p:attrNameLst>
                                      </p:cBhvr>
                                      <p:to>
                                        <p:strVal val="visible"/>
                                      </p:to>
                                    </p:set>
                                    <p:animEffect transition="in" filter="fade">
                                      <p:cBhvr>
                                        <p:cTn id="40" dur="1000"/>
                                        <p:tgtEl>
                                          <p:spTgt spid="78850">
                                            <p:txEl>
                                              <p:pRg st="11" end="11"/>
                                            </p:txEl>
                                          </p:spTgt>
                                        </p:tgtEl>
                                      </p:cBhvr>
                                    </p:animEffect>
                                    <p:anim calcmode="lin" valueType="num">
                                      <p:cBhvr>
                                        <p:cTn id="41" dur="1000" fill="hold"/>
                                        <p:tgtEl>
                                          <p:spTgt spid="78850">
                                            <p:txEl>
                                              <p:pRg st="11" end="11"/>
                                            </p:txEl>
                                          </p:spTgt>
                                        </p:tgtEl>
                                        <p:attrNameLst>
                                          <p:attrName>ppt_x</p:attrName>
                                        </p:attrNameLst>
                                      </p:cBhvr>
                                      <p:tavLst>
                                        <p:tav tm="0">
                                          <p:val>
                                            <p:strVal val="#ppt_x"/>
                                          </p:val>
                                        </p:tav>
                                        <p:tav tm="100000">
                                          <p:val>
                                            <p:strVal val="#ppt_x"/>
                                          </p:val>
                                        </p:tav>
                                      </p:tavLst>
                                    </p:anim>
                                    <p:anim calcmode="lin" valueType="num">
                                      <p:cBhvr>
                                        <p:cTn id="42" dur="1000" fill="hold"/>
                                        <p:tgtEl>
                                          <p:spTgt spid="78850">
                                            <p:txEl>
                                              <p:pRg st="11" end="11"/>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78850">
                                            <p:txEl>
                                              <p:pRg st="12" end="12"/>
                                            </p:txEl>
                                          </p:spTgt>
                                        </p:tgtEl>
                                        <p:attrNameLst>
                                          <p:attrName>style.visibility</p:attrName>
                                        </p:attrNameLst>
                                      </p:cBhvr>
                                      <p:to>
                                        <p:strVal val="visible"/>
                                      </p:to>
                                    </p:set>
                                    <p:animEffect transition="in" filter="fade">
                                      <p:cBhvr>
                                        <p:cTn id="45" dur="1000"/>
                                        <p:tgtEl>
                                          <p:spTgt spid="78850">
                                            <p:txEl>
                                              <p:pRg st="12" end="12"/>
                                            </p:txEl>
                                          </p:spTgt>
                                        </p:tgtEl>
                                      </p:cBhvr>
                                    </p:animEffect>
                                    <p:anim calcmode="lin" valueType="num">
                                      <p:cBhvr>
                                        <p:cTn id="46" dur="1000" fill="hold"/>
                                        <p:tgtEl>
                                          <p:spTgt spid="78850">
                                            <p:txEl>
                                              <p:pRg st="12" end="12"/>
                                            </p:txEl>
                                          </p:spTgt>
                                        </p:tgtEl>
                                        <p:attrNameLst>
                                          <p:attrName>ppt_x</p:attrName>
                                        </p:attrNameLst>
                                      </p:cBhvr>
                                      <p:tavLst>
                                        <p:tav tm="0">
                                          <p:val>
                                            <p:strVal val="#ppt_x"/>
                                          </p:val>
                                        </p:tav>
                                        <p:tav tm="100000">
                                          <p:val>
                                            <p:strVal val="#ppt_x"/>
                                          </p:val>
                                        </p:tav>
                                      </p:tavLst>
                                    </p:anim>
                                    <p:anim calcmode="lin" valueType="num">
                                      <p:cBhvr>
                                        <p:cTn id="47" dur="1000" fill="hold"/>
                                        <p:tgtEl>
                                          <p:spTgt spid="78850">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78850">
                                            <p:txEl>
                                              <p:pRg st="13" end="13"/>
                                            </p:txEl>
                                          </p:spTgt>
                                        </p:tgtEl>
                                        <p:attrNameLst>
                                          <p:attrName>style.visibility</p:attrName>
                                        </p:attrNameLst>
                                      </p:cBhvr>
                                      <p:to>
                                        <p:strVal val="visible"/>
                                      </p:to>
                                    </p:set>
                                    <p:animEffect transition="in" filter="fade">
                                      <p:cBhvr>
                                        <p:cTn id="52" dur="1000"/>
                                        <p:tgtEl>
                                          <p:spTgt spid="78850">
                                            <p:txEl>
                                              <p:pRg st="13" end="13"/>
                                            </p:txEl>
                                          </p:spTgt>
                                        </p:tgtEl>
                                      </p:cBhvr>
                                    </p:animEffect>
                                    <p:anim calcmode="lin" valueType="num">
                                      <p:cBhvr>
                                        <p:cTn id="53" dur="1000" fill="hold"/>
                                        <p:tgtEl>
                                          <p:spTgt spid="78850">
                                            <p:txEl>
                                              <p:pRg st="13" end="13"/>
                                            </p:txEl>
                                          </p:spTgt>
                                        </p:tgtEl>
                                        <p:attrNameLst>
                                          <p:attrName>ppt_x</p:attrName>
                                        </p:attrNameLst>
                                      </p:cBhvr>
                                      <p:tavLst>
                                        <p:tav tm="0">
                                          <p:val>
                                            <p:strVal val="#ppt_x"/>
                                          </p:val>
                                        </p:tav>
                                        <p:tav tm="100000">
                                          <p:val>
                                            <p:strVal val="#ppt_x"/>
                                          </p:val>
                                        </p:tav>
                                      </p:tavLst>
                                    </p:anim>
                                    <p:anim calcmode="lin" valueType="num">
                                      <p:cBhvr>
                                        <p:cTn id="54" dur="1000" fill="hold"/>
                                        <p:tgtEl>
                                          <p:spTgt spid="78850">
                                            <p:txEl>
                                              <p:pRg st="13" end="13"/>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78850">
                                            <p:txEl>
                                              <p:pRg st="14" end="14"/>
                                            </p:txEl>
                                          </p:spTgt>
                                        </p:tgtEl>
                                        <p:attrNameLst>
                                          <p:attrName>style.visibility</p:attrName>
                                        </p:attrNameLst>
                                      </p:cBhvr>
                                      <p:to>
                                        <p:strVal val="visible"/>
                                      </p:to>
                                    </p:set>
                                    <p:animEffect transition="in" filter="fade">
                                      <p:cBhvr>
                                        <p:cTn id="57" dur="1000"/>
                                        <p:tgtEl>
                                          <p:spTgt spid="78850">
                                            <p:txEl>
                                              <p:pRg st="14" end="14"/>
                                            </p:txEl>
                                          </p:spTgt>
                                        </p:tgtEl>
                                      </p:cBhvr>
                                    </p:animEffect>
                                    <p:anim calcmode="lin" valueType="num">
                                      <p:cBhvr>
                                        <p:cTn id="58" dur="1000" fill="hold"/>
                                        <p:tgtEl>
                                          <p:spTgt spid="78850">
                                            <p:txEl>
                                              <p:pRg st="14" end="14"/>
                                            </p:txEl>
                                          </p:spTgt>
                                        </p:tgtEl>
                                        <p:attrNameLst>
                                          <p:attrName>ppt_x</p:attrName>
                                        </p:attrNameLst>
                                      </p:cBhvr>
                                      <p:tavLst>
                                        <p:tav tm="0">
                                          <p:val>
                                            <p:strVal val="#ppt_x"/>
                                          </p:val>
                                        </p:tav>
                                        <p:tav tm="100000">
                                          <p:val>
                                            <p:strVal val="#ppt_x"/>
                                          </p:val>
                                        </p:tav>
                                      </p:tavLst>
                                    </p:anim>
                                    <p:anim calcmode="lin" valueType="num">
                                      <p:cBhvr>
                                        <p:cTn id="59" dur="1000" fill="hold"/>
                                        <p:tgtEl>
                                          <p:spTgt spid="78850">
                                            <p:txEl>
                                              <p:pRg st="14" end="14"/>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78850">
                                            <p:txEl>
                                              <p:pRg st="15" end="15"/>
                                            </p:txEl>
                                          </p:spTgt>
                                        </p:tgtEl>
                                        <p:attrNameLst>
                                          <p:attrName>style.visibility</p:attrName>
                                        </p:attrNameLst>
                                      </p:cBhvr>
                                      <p:to>
                                        <p:strVal val="visible"/>
                                      </p:to>
                                    </p:set>
                                    <p:animEffect transition="in" filter="fade">
                                      <p:cBhvr>
                                        <p:cTn id="62" dur="1000"/>
                                        <p:tgtEl>
                                          <p:spTgt spid="78850">
                                            <p:txEl>
                                              <p:pRg st="15" end="15"/>
                                            </p:txEl>
                                          </p:spTgt>
                                        </p:tgtEl>
                                      </p:cBhvr>
                                    </p:animEffect>
                                    <p:anim calcmode="lin" valueType="num">
                                      <p:cBhvr>
                                        <p:cTn id="63" dur="1000" fill="hold"/>
                                        <p:tgtEl>
                                          <p:spTgt spid="78850">
                                            <p:txEl>
                                              <p:pRg st="15" end="15"/>
                                            </p:txEl>
                                          </p:spTgt>
                                        </p:tgtEl>
                                        <p:attrNameLst>
                                          <p:attrName>ppt_x</p:attrName>
                                        </p:attrNameLst>
                                      </p:cBhvr>
                                      <p:tavLst>
                                        <p:tav tm="0">
                                          <p:val>
                                            <p:strVal val="#ppt_x"/>
                                          </p:val>
                                        </p:tav>
                                        <p:tav tm="100000">
                                          <p:val>
                                            <p:strVal val="#ppt_x"/>
                                          </p:val>
                                        </p:tav>
                                      </p:tavLst>
                                    </p:anim>
                                    <p:anim calcmode="lin" valueType="num">
                                      <p:cBhvr>
                                        <p:cTn id="64" dur="1000" fill="hold"/>
                                        <p:tgtEl>
                                          <p:spTgt spid="78850">
                                            <p:txEl>
                                              <p:pRg st="15" end="15"/>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78850">
                                            <p:txEl>
                                              <p:pRg st="16" end="16"/>
                                            </p:txEl>
                                          </p:spTgt>
                                        </p:tgtEl>
                                        <p:attrNameLst>
                                          <p:attrName>style.visibility</p:attrName>
                                        </p:attrNameLst>
                                      </p:cBhvr>
                                      <p:to>
                                        <p:strVal val="visible"/>
                                      </p:to>
                                    </p:set>
                                    <p:animEffect transition="in" filter="fade">
                                      <p:cBhvr>
                                        <p:cTn id="67" dur="1000"/>
                                        <p:tgtEl>
                                          <p:spTgt spid="78850">
                                            <p:txEl>
                                              <p:pRg st="16" end="16"/>
                                            </p:txEl>
                                          </p:spTgt>
                                        </p:tgtEl>
                                      </p:cBhvr>
                                    </p:animEffect>
                                    <p:anim calcmode="lin" valueType="num">
                                      <p:cBhvr>
                                        <p:cTn id="68" dur="1000" fill="hold"/>
                                        <p:tgtEl>
                                          <p:spTgt spid="78850">
                                            <p:txEl>
                                              <p:pRg st="16" end="16"/>
                                            </p:txEl>
                                          </p:spTgt>
                                        </p:tgtEl>
                                        <p:attrNameLst>
                                          <p:attrName>ppt_x</p:attrName>
                                        </p:attrNameLst>
                                      </p:cBhvr>
                                      <p:tavLst>
                                        <p:tav tm="0">
                                          <p:val>
                                            <p:strVal val="#ppt_x"/>
                                          </p:val>
                                        </p:tav>
                                        <p:tav tm="100000">
                                          <p:val>
                                            <p:strVal val="#ppt_x"/>
                                          </p:val>
                                        </p:tav>
                                      </p:tavLst>
                                    </p:anim>
                                    <p:anim calcmode="lin" valueType="num">
                                      <p:cBhvr>
                                        <p:cTn id="69" dur="1000" fill="hold"/>
                                        <p:tgtEl>
                                          <p:spTgt spid="78850">
                                            <p:txEl>
                                              <p:pRg st="16" end="16"/>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78850">
                                            <p:txEl>
                                              <p:pRg st="17" end="17"/>
                                            </p:txEl>
                                          </p:spTgt>
                                        </p:tgtEl>
                                        <p:attrNameLst>
                                          <p:attrName>style.visibility</p:attrName>
                                        </p:attrNameLst>
                                      </p:cBhvr>
                                      <p:to>
                                        <p:strVal val="visible"/>
                                      </p:to>
                                    </p:set>
                                    <p:animEffect transition="in" filter="fade">
                                      <p:cBhvr>
                                        <p:cTn id="72" dur="1000"/>
                                        <p:tgtEl>
                                          <p:spTgt spid="78850">
                                            <p:txEl>
                                              <p:pRg st="17" end="17"/>
                                            </p:txEl>
                                          </p:spTgt>
                                        </p:tgtEl>
                                      </p:cBhvr>
                                    </p:animEffect>
                                    <p:anim calcmode="lin" valueType="num">
                                      <p:cBhvr>
                                        <p:cTn id="73" dur="1000" fill="hold"/>
                                        <p:tgtEl>
                                          <p:spTgt spid="78850">
                                            <p:txEl>
                                              <p:pRg st="17" end="17"/>
                                            </p:txEl>
                                          </p:spTgt>
                                        </p:tgtEl>
                                        <p:attrNameLst>
                                          <p:attrName>ppt_x</p:attrName>
                                        </p:attrNameLst>
                                      </p:cBhvr>
                                      <p:tavLst>
                                        <p:tav tm="0">
                                          <p:val>
                                            <p:strVal val="#ppt_x"/>
                                          </p:val>
                                        </p:tav>
                                        <p:tav tm="100000">
                                          <p:val>
                                            <p:strVal val="#ppt_x"/>
                                          </p:val>
                                        </p:tav>
                                      </p:tavLst>
                                    </p:anim>
                                    <p:anim calcmode="lin" valueType="num">
                                      <p:cBhvr>
                                        <p:cTn id="74" dur="1000" fill="hold"/>
                                        <p:tgtEl>
                                          <p:spTgt spid="78850">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78850">
                                            <p:txEl>
                                              <p:pRg st="18" end="18"/>
                                            </p:txEl>
                                          </p:spTgt>
                                        </p:tgtEl>
                                        <p:attrNameLst>
                                          <p:attrName>style.visibility</p:attrName>
                                        </p:attrNameLst>
                                      </p:cBhvr>
                                      <p:to>
                                        <p:strVal val="visible"/>
                                      </p:to>
                                    </p:set>
                                    <p:animEffect transition="in" filter="fade">
                                      <p:cBhvr>
                                        <p:cTn id="79" dur="1000"/>
                                        <p:tgtEl>
                                          <p:spTgt spid="78850">
                                            <p:txEl>
                                              <p:pRg st="18" end="18"/>
                                            </p:txEl>
                                          </p:spTgt>
                                        </p:tgtEl>
                                      </p:cBhvr>
                                    </p:animEffect>
                                    <p:anim calcmode="lin" valueType="num">
                                      <p:cBhvr>
                                        <p:cTn id="80" dur="1000" fill="hold"/>
                                        <p:tgtEl>
                                          <p:spTgt spid="78850">
                                            <p:txEl>
                                              <p:pRg st="18" end="18"/>
                                            </p:txEl>
                                          </p:spTgt>
                                        </p:tgtEl>
                                        <p:attrNameLst>
                                          <p:attrName>ppt_x</p:attrName>
                                        </p:attrNameLst>
                                      </p:cBhvr>
                                      <p:tavLst>
                                        <p:tav tm="0">
                                          <p:val>
                                            <p:strVal val="#ppt_x"/>
                                          </p:val>
                                        </p:tav>
                                        <p:tav tm="100000">
                                          <p:val>
                                            <p:strVal val="#ppt_x"/>
                                          </p:val>
                                        </p:tav>
                                      </p:tavLst>
                                    </p:anim>
                                    <p:anim calcmode="lin" valueType="num">
                                      <p:cBhvr>
                                        <p:cTn id="81" dur="1000" fill="hold"/>
                                        <p:tgtEl>
                                          <p:spTgt spid="78850">
                                            <p:txEl>
                                              <p:pRg st="18" end="18"/>
                                            </p:txEl>
                                          </p:spTgt>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78850">
                                            <p:txEl>
                                              <p:pRg st="19" end="19"/>
                                            </p:txEl>
                                          </p:spTgt>
                                        </p:tgtEl>
                                        <p:attrNameLst>
                                          <p:attrName>style.visibility</p:attrName>
                                        </p:attrNameLst>
                                      </p:cBhvr>
                                      <p:to>
                                        <p:strVal val="visible"/>
                                      </p:to>
                                    </p:set>
                                    <p:animEffect transition="in" filter="fade">
                                      <p:cBhvr>
                                        <p:cTn id="84" dur="1000"/>
                                        <p:tgtEl>
                                          <p:spTgt spid="78850">
                                            <p:txEl>
                                              <p:pRg st="19" end="19"/>
                                            </p:txEl>
                                          </p:spTgt>
                                        </p:tgtEl>
                                      </p:cBhvr>
                                    </p:animEffect>
                                    <p:anim calcmode="lin" valueType="num">
                                      <p:cBhvr>
                                        <p:cTn id="85" dur="1000" fill="hold"/>
                                        <p:tgtEl>
                                          <p:spTgt spid="78850">
                                            <p:txEl>
                                              <p:pRg st="19" end="19"/>
                                            </p:txEl>
                                          </p:spTgt>
                                        </p:tgtEl>
                                        <p:attrNameLst>
                                          <p:attrName>ppt_x</p:attrName>
                                        </p:attrNameLst>
                                      </p:cBhvr>
                                      <p:tavLst>
                                        <p:tav tm="0">
                                          <p:val>
                                            <p:strVal val="#ppt_x"/>
                                          </p:val>
                                        </p:tav>
                                        <p:tav tm="100000">
                                          <p:val>
                                            <p:strVal val="#ppt_x"/>
                                          </p:val>
                                        </p:tav>
                                      </p:tavLst>
                                    </p:anim>
                                    <p:anim calcmode="lin" valueType="num">
                                      <p:cBhvr>
                                        <p:cTn id="86" dur="1000" fill="hold"/>
                                        <p:tgtEl>
                                          <p:spTgt spid="78850">
                                            <p:txEl>
                                              <p:pRg st="19" end="19"/>
                                            </p:txEl>
                                          </p:spTgt>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78850">
                                            <p:txEl>
                                              <p:pRg st="20" end="20"/>
                                            </p:txEl>
                                          </p:spTgt>
                                        </p:tgtEl>
                                        <p:attrNameLst>
                                          <p:attrName>style.visibility</p:attrName>
                                        </p:attrNameLst>
                                      </p:cBhvr>
                                      <p:to>
                                        <p:strVal val="visible"/>
                                      </p:to>
                                    </p:set>
                                    <p:animEffect transition="in" filter="fade">
                                      <p:cBhvr>
                                        <p:cTn id="89" dur="1000"/>
                                        <p:tgtEl>
                                          <p:spTgt spid="78850">
                                            <p:txEl>
                                              <p:pRg st="20" end="20"/>
                                            </p:txEl>
                                          </p:spTgt>
                                        </p:tgtEl>
                                      </p:cBhvr>
                                    </p:animEffect>
                                    <p:anim calcmode="lin" valueType="num">
                                      <p:cBhvr>
                                        <p:cTn id="90" dur="1000" fill="hold"/>
                                        <p:tgtEl>
                                          <p:spTgt spid="78850">
                                            <p:txEl>
                                              <p:pRg st="20" end="20"/>
                                            </p:txEl>
                                          </p:spTgt>
                                        </p:tgtEl>
                                        <p:attrNameLst>
                                          <p:attrName>ppt_x</p:attrName>
                                        </p:attrNameLst>
                                      </p:cBhvr>
                                      <p:tavLst>
                                        <p:tav tm="0">
                                          <p:val>
                                            <p:strVal val="#ppt_x"/>
                                          </p:val>
                                        </p:tav>
                                        <p:tav tm="100000">
                                          <p:val>
                                            <p:strVal val="#ppt_x"/>
                                          </p:val>
                                        </p:tav>
                                      </p:tavLst>
                                    </p:anim>
                                    <p:anim calcmode="lin" valueType="num">
                                      <p:cBhvr>
                                        <p:cTn id="91" dur="1000" fill="hold"/>
                                        <p:tgtEl>
                                          <p:spTgt spid="78850">
                                            <p:txEl>
                                              <p:pRg st="20" end="20"/>
                                            </p:txEl>
                                          </p:spTgt>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nodeType="clickEffect">
                                  <p:stCondLst>
                                    <p:cond delay="0"/>
                                  </p:stCondLst>
                                  <p:childTnLst>
                                    <p:set>
                                      <p:cBhvr>
                                        <p:cTn id="95" dur="1" fill="hold">
                                          <p:stCondLst>
                                            <p:cond delay="0"/>
                                          </p:stCondLst>
                                        </p:cTn>
                                        <p:tgtEl>
                                          <p:spTgt spid="78850">
                                            <p:txEl>
                                              <p:pRg st="21" end="21"/>
                                            </p:txEl>
                                          </p:spTgt>
                                        </p:tgtEl>
                                        <p:attrNameLst>
                                          <p:attrName>style.visibility</p:attrName>
                                        </p:attrNameLst>
                                      </p:cBhvr>
                                      <p:to>
                                        <p:strVal val="visible"/>
                                      </p:to>
                                    </p:set>
                                    <p:animEffect transition="in" filter="fade">
                                      <p:cBhvr>
                                        <p:cTn id="96" dur="1000"/>
                                        <p:tgtEl>
                                          <p:spTgt spid="78850">
                                            <p:txEl>
                                              <p:pRg st="21" end="21"/>
                                            </p:txEl>
                                          </p:spTgt>
                                        </p:tgtEl>
                                      </p:cBhvr>
                                    </p:animEffect>
                                    <p:anim calcmode="lin" valueType="num">
                                      <p:cBhvr>
                                        <p:cTn id="97" dur="1000" fill="hold"/>
                                        <p:tgtEl>
                                          <p:spTgt spid="78850">
                                            <p:txEl>
                                              <p:pRg st="21" end="21"/>
                                            </p:txEl>
                                          </p:spTgt>
                                        </p:tgtEl>
                                        <p:attrNameLst>
                                          <p:attrName>ppt_x</p:attrName>
                                        </p:attrNameLst>
                                      </p:cBhvr>
                                      <p:tavLst>
                                        <p:tav tm="0">
                                          <p:val>
                                            <p:strVal val="#ppt_x"/>
                                          </p:val>
                                        </p:tav>
                                        <p:tav tm="100000">
                                          <p:val>
                                            <p:strVal val="#ppt_x"/>
                                          </p:val>
                                        </p:tav>
                                      </p:tavLst>
                                    </p:anim>
                                    <p:anim calcmode="lin" valueType="num">
                                      <p:cBhvr>
                                        <p:cTn id="98" dur="1000" fill="hold"/>
                                        <p:tgtEl>
                                          <p:spTgt spid="78850">
                                            <p:txEl>
                                              <p:pRg st="21" end="21"/>
                                            </p:txEl>
                                          </p:spTgt>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nodeType="clickEffect">
                                  <p:stCondLst>
                                    <p:cond delay="0"/>
                                  </p:stCondLst>
                                  <p:childTnLst>
                                    <p:set>
                                      <p:cBhvr>
                                        <p:cTn id="102" dur="1" fill="hold">
                                          <p:stCondLst>
                                            <p:cond delay="0"/>
                                          </p:stCondLst>
                                        </p:cTn>
                                        <p:tgtEl>
                                          <p:spTgt spid="78850">
                                            <p:txEl>
                                              <p:pRg st="22" end="22"/>
                                            </p:txEl>
                                          </p:spTgt>
                                        </p:tgtEl>
                                        <p:attrNameLst>
                                          <p:attrName>style.visibility</p:attrName>
                                        </p:attrNameLst>
                                      </p:cBhvr>
                                      <p:to>
                                        <p:strVal val="visible"/>
                                      </p:to>
                                    </p:set>
                                    <p:animEffect transition="in" filter="fade">
                                      <p:cBhvr>
                                        <p:cTn id="103" dur="1000"/>
                                        <p:tgtEl>
                                          <p:spTgt spid="78850">
                                            <p:txEl>
                                              <p:pRg st="22" end="22"/>
                                            </p:txEl>
                                          </p:spTgt>
                                        </p:tgtEl>
                                      </p:cBhvr>
                                    </p:animEffect>
                                    <p:anim calcmode="lin" valueType="num">
                                      <p:cBhvr>
                                        <p:cTn id="104" dur="1000" fill="hold"/>
                                        <p:tgtEl>
                                          <p:spTgt spid="78850">
                                            <p:txEl>
                                              <p:pRg st="22" end="22"/>
                                            </p:txEl>
                                          </p:spTgt>
                                        </p:tgtEl>
                                        <p:attrNameLst>
                                          <p:attrName>ppt_x</p:attrName>
                                        </p:attrNameLst>
                                      </p:cBhvr>
                                      <p:tavLst>
                                        <p:tav tm="0">
                                          <p:val>
                                            <p:strVal val="#ppt_x"/>
                                          </p:val>
                                        </p:tav>
                                        <p:tav tm="100000">
                                          <p:val>
                                            <p:strVal val="#ppt_x"/>
                                          </p:val>
                                        </p:tav>
                                      </p:tavLst>
                                    </p:anim>
                                    <p:anim calcmode="lin" valueType="num">
                                      <p:cBhvr>
                                        <p:cTn id="105" dur="1000" fill="hold"/>
                                        <p:tgtEl>
                                          <p:spTgt spid="78850">
                                            <p:txEl>
                                              <p:pRg st="22" end="22"/>
                                            </p:txEl>
                                          </p:spTgt>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nodeType="clickEffect">
                                  <p:stCondLst>
                                    <p:cond delay="0"/>
                                  </p:stCondLst>
                                  <p:childTnLst>
                                    <p:set>
                                      <p:cBhvr>
                                        <p:cTn id="109" dur="1" fill="hold">
                                          <p:stCondLst>
                                            <p:cond delay="0"/>
                                          </p:stCondLst>
                                        </p:cTn>
                                        <p:tgtEl>
                                          <p:spTgt spid="78850">
                                            <p:txEl>
                                              <p:pRg st="23" end="23"/>
                                            </p:txEl>
                                          </p:spTgt>
                                        </p:tgtEl>
                                        <p:attrNameLst>
                                          <p:attrName>style.visibility</p:attrName>
                                        </p:attrNameLst>
                                      </p:cBhvr>
                                      <p:to>
                                        <p:strVal val="visible"/>
                                      </p:to>
                                    </p:set>
                                    <p:anim calcmode="lin" valueType="num">
                                      <p:cBhvr additive="base">
                                        <p:cTn id="110" dur="500" fill="hold"/>
                                        <p:tgtEl>
                                          <p:spTgt spid="78850">
                                            <p:txEl>
                                              <p:pRg st="23" end="23"/>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78850">
                                            <p:txEl>
                                              <p:pRg st="23" end="2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内容占位符 2"/>
          <p:cNvSpPr>
            <a:spLocks noGrp="1"/>
          </p:cNvSpPr>
          <p:nvPr>
            <p:ph idx="1"/>
          </p:nvPr>
        </p:nvSpPr>
        <p:spPr>
          <a:xfrm>
            <a:off x="26895" y="1124744"/>
            <a:ext cx="8785225" cy="5472608"/>
          </a:xfrm>
        </p:spPr>
        <p:txBody>
          <a:bodyPr/>
          <a:lstStyle/>
          <a:p>
            <a:pPr marL="0" indent="0" eaLnBrk="1" hangingPunct="1">
              <a:buFontTx/>
              <a:buNone/>
            </a:pPr>
            <a:r>
              <a:rPr lang="en-US" altLang="zh-CN" sz="1600" b="1" dirty="0"/>
              <a:t>Book::Book(char *</a:t>
            </a:r>
            <a:r>
              <a:rPr lang="en-US" altLang="zh-CN" sz="1600" b="1" dirty="0" err="1"/>
              <a:t>name,double</a:t>
            </a:r>
            <a:r>
              <a:rPr lang="en-US" altLang="zh-CN" sz="1600" b="1" dirty="0"/>
              <a:t> Price) {	//</a:t>
            </a:r>
            <a:r>
              <a:rPr lang="zh-CN" altLang="en-US" sz="1600" b="1" dirty="0"/>
              <a:t>构造函数，</a:t>
            </a:r>
          </a:p>
          <a:p>
            <a:pPr marL="0" indent="0" eaLnBrk="1" hangingPunct="1">
              <a:buFontTx/>
              <a:buNone/>
            </a:pPr>
            <a:r>
              <a:rPr lang="zh-CN" altLang="en-US" sz="1600" b="1" dirty="0"/>
              <a:t>    </a:t>
            </a:r>
            <a:r>
              <a:rPr lang="en-US" altLang="zh-CN" sz="1600" b="1" dirty="0" err="1"/>
              <a:t>strcpy</a:t>
            </a:r>
            <a:r>
              <a:rPr lang="en-US" altLang="zh-CN" sz="1600" b="1" dirty="0"/>
              <a:t>(</a:t>
            </a:r>
            <a:r>
              <a:rPr lang="en-US" altLang="zh-CN" sz="1600" b="1" dirty="0" err="1"/>
              <a:t>bkName,name</a:t>
            </a:r>
            <a:r>
              <a:rPr lang="en-US" altLang="zh-CN" sz="1600" b="1" dirty="0"/>
              <a:t>);</a:t>
            </a:r>
          </a:p>
          <a:p>
            <a:pPr marL="0" indent="0" eaLnBrk="1" hangingPunct="1">
              <a:buFontTx/>
              <a:buNone/>
            </a:pPr>
            <a:r>
              <a:rPr lang="en-US" altLang="zh-CN" sz="1600" b="1" dirty="0"/>
              <a:t>    price=Price;</a:t>
            </a:r>
          </a:p>
          <a:p>
            <a:pPr marL="0" indent="0" eaLnBrk="1" hangingPunct="1">
              <a:buFontTx/>
              <a:buNone/>
            </a:pPr>
            <a:r>
              <a:rPr lang="en-US" altLang="zh-CN" sz="1600" b="1" dirty="0"/>
              <a:t>    number++; </a:t>
            </a:r>
          </a:p>
          <a:p>
            <a:pPr marL="0" indent="0" eaLnBrk="1" hangingPunct="1">
              <a:buFontTx/>
              <a:buNone/>
            </a:pPr>
            <a:r>
              <a:rPr lang="en-US" altLang="zh-CN" sz="1600" b="1" dirty="0"/>
              <a:t>    </a:t>
            </a:r>
            <a:r>
              <a:rPr lang="en-US" altLang="zh-CN" sz="1600" b="1" dirty="0" err="1"/>
              <a:t>totalPrice</a:t>
            </a:r>
            <a:r>
              <a:rPr lang="en-US" altLang="zh-CN" sz="1600" b="1" dirty="0"/>
              <a:t>+=price;</a:t>
            </a:r>
          </a:p>
          <a:p>
            <a:pPr marL="0" indent="0" eaLnBrk="1" hangingPunct="1">
              <a:buFontTx/>
              <a:buNone/>
            </a:pPr>
            <a:r>
              <a:rPr lang="en-US" altLang="zh-CN" sz="1600" b="1" dirty="0"/>
              <a:t>}</a:t>
            </a:r>
          </a:p>
          <a:p>
            <a:pPr marL="0" indent="0" eaLnBrk="1" hangingPunct="1">
              <a:buFontTx/>
              <a:buNone/>
            </a:pPr>
            <a:r>
              <a:rPr lang="en-US" altLang="zh-CN" sz="1600" b="1" dirty="0"/>
              <a:t>Book::~Book(){ </a:t>
            </a:r>
          </a:p>
          <a:p>
            <a:pPr marL="0" indent="0" eaLnBrk="1" hangingPunct="1">
              <a:buFontTx/>
              <a:buNone/>
            </a:pPr>
            <a:r>
              <a:rPr lang="en-US" altLang="zh-CN" sz="1600" b="1" dirty="0"/>
              <a:t>    number--;			//</a:t>
            </a:r>
            <a:r>
              <a:rPr lang="zh-CN" altLang="en-US" sz="1600" b="1" dirty="0"/>
              <a:t>析构一本书就减少书的本数</a:t>
            </a:r>
          </a:p>
          <a:p>
            <a:pPr marL="0" indent="0" eaLnBrk="1" hangingPunct="1">
              <a:buFontTx/>
              <a:buNone/>
            </a:pPr>
            <a:r>
              <a:rPr lang="zh-CN" altLang="en-US" sz="1600" b="1" dirty="0"/>
              <a:t>    </a:t>
            </a:r>
            <a:r>
              <a:rPr lang="en-US" altLang="zh-CN" sz="1600" b="1" dirty="0" err="1"/>
              <a:t>totalPrice</a:t>
            </a:r>
            <a:r>
              <a:rPr lang="en-US" altLang="zh-CN" sz="1600" b="1" dirty="0"/>
              <a:t>-=price;		//</a:t>
            </a:r>
            <a:r>
              <a:rPr lang="zh-CN" altLang="en-US" sz="1600" b="1" dirty="0"/>
              <a:t>析构一本书就减少书的总价 </a:t>
            </a:r>
          </a:p>
          <a:p>
            <a:pPr marL="0" indent="0" eaLnBrk="1" hangingPunct="1">
              <a:buFontTx/>
              <a:buNone/>
            </a:pPr>
            <a:r>
              <a:rPr lang="en-US" altLang="zh-CN" sz="1600" b="1" dirty="0"/>
              <a:t>}</a:t>
            </a:r>
          </a:p>
          <a:p>
            <a:pPr marL="0" indent="0" eaLnBrk="1" hangingPunct="1">
              <a:buFontTx/>
              <a:buNone/>
            </a:pPr>
            <a:r>
              <a:rPr lang="en-US" altLang="zh-CN" sz="1600" b="1" dirty="0"/>
              <a:t>//</a:t>
            </a:r>
            <a:r>
              <a:rPr lang="zh-CN" altLang="en-US" sz="1600" b="1" dirty="0"/>
              <a:t>此函数仅是一个验证，表示非静态成员函数可以访问静态的数据和函数</a:t>
            </a:r>
            <a:r>
              <a:rPr lang="zh-CN" altLang="en-US" sz="1600" b="1" dirty="0" smtClean="0"/>
              <a:t>成员</a:t>
            </a:r>
            <a:endParaRPr lang="en-US" altLang="zh-CN" sz="1600" b="1" dirty="0" smtClean="0"/>
          </a:p>
          <a:p>
            <a:pPr marL="0" indent="0" eaLnBrk="1" hangingPunct="1">
              <a:buFontTx/>
              <a:buNone/>
            </a:pPr>
            <a:r>
              <a:rPr lang="en-US" altLang="zh-CN" sz="1600" b="1" dirty="0"/>
              <a:t>void Book::display(){</a:t>
            </a:r>
          </a:p>
          <a:p>
            <a:pPr marL="0" indent="0" eaLnBrk="1" hangingPunct="1">
              <a:buFontTx/>
              <a:buNone/>
            </a:pPr>
            <a:r>
              <a:rPr lang="en-US" altLang="zh-CN" sz="1600" b="1" dirty="0"/>
              <a:t>    </a:t>
            </a:r>
            <a:r>
              <a:rPr lang="en-US" altLang="zh-CN" sz="1600" b="1" dirty="0" err="1"/>
              <a:t>cout</a:t>
            </a:r>
            <a:r>
              <a:rPr lang="en-US" altLang="zh-CN" sz="1600" b="1" dirty="0"/>
              <a:t>&lt;&lt;"book name :"&lt;&lt;</a:t>
            </a:r>
            <a:r>
              <a:rPr lang="en-US" altLang="zh-CN" sz="1600" b="1" dirty="0" err="1"/>
              <a:t>bkName</a:t>
            </a:r>
            <a:r>
              <a:rPr lang="en-US" altLang="zh-CN" sz="1600" b="1" dirty="0"/>
              <a:t>&lt;&lt;"  "&lt;&lt;"</a:t>
            </a:r>
            <a:r>
              <a:rPr lang="en-US" altLang="zh-CN" sz="1600" b="1" dirty="0" err="1"/>
              <a:t>pirce</a:t>
            </a:r>
            <a:r>
              <a:rPr lang="en-US" altLang="zh-CN" sz="1600" b="1" dirty="0"/>
              <a:t> :"       	&lt;&lt;price&lt;&lt;</a:t>
            </a:r>
            <a:r>
              <a:rPr lang="en-US" altLang="zh-CN" sz="1600" b="1" dirty="0" err="1"/>
              <a:t>endl</a:t>
            </a:r>
            <a:r>
              <a:rPr lang="en-US" altLang="zh-CN" sz="1600" b="1" dirty="0"/>
              <a:t>;</a:t>
            </a:r>
          </a:p>
          <a:p>
            <a:pPr marL="0" indent="0" eaLnBrk="1" hangingPunct="1">
              <a:buFontTx/>
              <a:buNone/>
            </a:pPr>
            <a:r>
              <a:rPr lang="en-US" altLang="zh-CN" sz="1600" b="1" dirty="0"/>
              <a:t>    </a:t>
            </a:r>
            <a:r>
              <a:rPr lang="en-US" altLang="zh-CN" sz="1600" b="1" dirty="0" err="1"/>
              <a:t>cout</a:t>
            </a:r>
            <a:r>
              <a:rPr lang="en-US" altLang="zh-CN" sz="1600" b="1" dirty="0"/>
              <a:t>&lt;&lt;"number:"    &lt;&lt;number&lt;&lt;"  "&lt;&lt;"</a:t>
            </a:r>
            <a:r>
              <a:rPr lang="en-US" altLang="zh-CN" sz="1600" b="1" dirty="0" err="1"/>
              <a:t>totalPrice</a:t>
            </a:r>
            <a:r>
              <a:rPr lang="en-US" altLang="zh-CN" sz="1600" b="1" dirty="0"/>
              <a:t>: 	"&lt;&lt;</a:t>
            </a:r>
            <a:r>
              <a:rPr lang="en-US" altLang="zh-CN" sz="1600" b="1" dirty="0" err="1"/>
              <a:t>totalPrice</a:t>
            </a:r>
            <a:r>
              <a:rPr lang="en-US" altLang="zh-CN" sz="1600" b="1" dirty="0"/>
              <a:t>&lt;&lt;</a:t>
            </a:r>
            <a:r>
              <a:rPr lang="en-US" altLang="zh-CN" sz="1600" b="1" dirty="0" err="1"/>
              <a:t>endl</a:t>
            </a:r>
            <a:r>
              <a:rPr lang="en-US" altLang="zh-CN" sz="1600" b="1" dirty="0"/>
              <a:t>;</a:t>
            </a:r>
          </a:p>
          <a:p>
            <a:pPr marL="0" indent="0" eaLnBrk="1" hangingPunct="1">
              <a:buFontTx/>
              <a:buNone/>
            </a:pPr>
            <a:r>
              <a:rPr lang="en-US" altLang="zh-CN" sz="1600" b="1" dirty="0"/>
              <a:t>    </a:t>
            </a:r>
            <a:r>
              <a:rPr lang="en-US" altLang="zh-CN" sz="1600" b="1" dirty="0" err="1"/>
              <a:t>cout</a:t>
            </a:r>
            <a:r>
              <a:rPr lang="en-US" altLang="zh-CN" sz="1600" b="1" dirty="0"/>
              <a:t>&lt;&lt;"call static function "&lt;&lt;</a:t>
            </a:r>
            <a:r>
              <a:rPr lang="en-US" altLang="zh-CN" sz="1600" b="1" dirty="0" err="1"/>
              <a:t>getNumber</a:t>
            </a:r>
            <a:r>
              <a:rPr lang="en-US" altLang="zh-CN" sz="1600" b="1" dirty="0"/>
              <a:t>()&lt;&lt;</a:t>
            </a:r>
            <a:r>
              <a:rPr lang="en-US" altLang="zh-CN" sz="1600" b="1" dirty="0" err="1"/>
              <a:t>endl</a:t>
            </a:r>
            <a:r>
              <a:rPr lang="en-US" altLang="zh-CN" sz="1600" b="1" dirty="0"/>
              <a:t>;</a:t>
            </a:r>
          </a:p>
          <a:p>
            <a:pPr marL="0" indent="0" eaLnBrk="1" hangingPunct="1">
              <a:buFontTx/>
              <a:buNone/>
            </a:pPr>
            <a:r>
              <a:rPr lang="en-US" altLang="zh-CN" sz="1600" b="1" dirty="0"/>
              <a:t>}</a:t>
            </a:r>
          </a:p>
          <a:p>
            <a:pPr marL="0" indent="0" eaLnBrk="1" hangingPunct="1">
              <a:buFontTx/>
              <a:buNone/>
            </a:pPr>
            <a:r>
              <a:rPr lang="en-US" altLang="zh-CN" sz="1600" b="1" dirty="0"/>
              <a:t>int Book::number=0; 	</a:t>
            </a:r>
            <a:r>
              <a:rPr lang="en-US" altLang="zh-CN" sz="1600" b="1" dirty="0" smtClean="0"/>
              <a:t>	//</a:t>
            </a:r>
            <a:r>
              <a:rPr lang="zh-CN" altLang="en-US" sz="1600" b="1" dirty="0"/>
              <a:t>定义并初始化静态数据成员</a:t>
            </a:r>
          </a:p>
          <a:p>
            <a:pPr marL="0" indent="0" eaLnBrk="1" hangingPunct="1">
              <a:buFontTx/>
              <a:buNone/>
            </a:pPr>
            <a:r>
              <a:rPr lang="en-US" altLang="zh-CN" sz="1600" b="1" dirty="0"/>
              <a:t>double Book::</a:t>
            </a:r>
            <a:r>
              <a:rPr lang="en-US" altLang="zh-CN" sz="1600" b="1" dirty="0" err="1"/>
              <a:t>totalPrice</a:t>
            </a:r>
            <a:r>
              <a:rPr lang="en-US" altLang="zh-CN" sz="1600" b="1" dirty="0"/>
              <a:t>=0;</a:t>
            </a:r>
            <a:endParaRPr lang="zh-CN" altLang="en-US" sz="1600" b="1" dirty="0"/>
          </a:p>
          <a:p>
            <a:pPr marL="0" indent="0" eaLnBrk="1" hangingPunct="1">
              <a:buFontTx/>
              <a:buNone/>
            </a:pPr>
            <a:endParaRPr lang="en-US" altLang="zh-CN" sz="1600" b="1" dirty="0"/>
          </a:p>
          <a:p>
            <a:pPr marL="0" indent="0" eaLnBrk="1" hangingPunct="1">
              <a:buFontTx/>
              <a:buNone/>
            </a:pPr>
            <a:endParaRPr lang="zh-CN" altLang="en-US" sz="1600" b="1" dirty="0"/>
          </a:p>
        </p:txBody>
      </p:sp>
      <p:sp>
        <p:nvSpPr>
          <p:cNvPr id="3" name="Rectangle 2"/>
          <p:cNvSpPr>
            <a:spLocks noGrp="1" noChangeArrowheads="1"/>
          </p:cNvSpPr>
          <p:nvPr>
            <p:ph type="title"/>
          </p:nvPr>
        </p:nvSpPr>
        <p:spPr>
          <a:xfrm>
            <a:off x="457200" y="73672"/>
            <a:ext cx="8229600" cy="81119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dirty="0" smtClean="0">
                <a:solidFill>
                  <a:srgbClr val="C00000"/>
                </a:solidFill>
              </a:rPr>
              <a:t>3.9  </a:t>
            </a:r>
            <a:r>
              <a:rPr lang="zh-CN" altLang="en-US" sz="3200" b="1" dirty="0">
                <a:solidFill>
                  <a:srgbClr val="C00000"/>
                </a:solidFill>
              </a:rPr>
              <a:t>静态成员</a:t>
            </a:r>
          </a:p>
        </p:txBody>
      </p:sp>
    </p:spTree>
    <p:extLst>
      <p:ext uri="{BB962C8B-B14F-4D97-AF65-F5344CB8AC3E}">
        <p14:creationId xmlns:p14="http://schemas.microsoft.com/office/powerpoint/2010/main" val="4383657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内容占位符 2"/>
          <p:cNvSpPr>
            <a:spLocks noGrp="1"/>
          </p:cNvSpPr>
          <p:nvPr>
            <p:ph idx="1"/>
          </p:nvPr>
        </p:nvSpPr>
        <p:spPr>
          <a:xfrm>
            <a:off x="251520" y="1124744"/>
            <a:ext cx="8640960" cy="5544616"/>
          </a:xfrm>
        </p:spPr>
        <p:txBody>
          <a:bodyPr/>
          <a:lstStyle/>
          <a:p>
            <a:pPr marL="0" indent="0" eaLnBrk="1" hangingPunct="1">
              <a:buFontTx/>
              <a:buNone/>
            </a:pPr>
            <a:r>
              <a:rPr lang="en-US" altLang="zh-CN" sz="1800" b="1" dirty="0"/>
              <a:t>void main(){</a:t>
            </a:r>
          </a:p>
          <a:p>
            <a:pPr marL="0" indent="0" eaLnBrk="1" hangingPunct="1">
              <a:buFontTx/>
              <a:buNone/>
            </a:pPr>
            <a:r>
              <a:rPr lang="en-US" altLang="zh-CN" sz="1800" b="1" dirty="0"/>
              <a:t>    Book b1("C++ </a:t>
            </a:r>
            <a:r>
              <a:rPr lang="zh-CN" altLang="en-US" sz="1800" b="1" dirty="0"/>
              <a:t>程序设计</a:t>
            </a:r>
            <a:r>
              <a:rPr lang="en-US" altLang="zh-CN" sz="1800" b="1" dirty="0"/>
              <a:t>",32.5);</a:t>
            </a:r>
          </a:p>
          <a:p>
            <a:pPr marL="0" indent="0" eaLnBrk="1" hangingPunct="1">
              <a:buFontTx/>
              <a:buNone/>
            </a:pPr>
            <a:r>
              <a:rPr lang="en-US" altLang="zh-CN" sz="1800" b="1" dirty="0"/>
              <a:t>    Book b2("</a:t>
            </a:r>
            <a:r>
              <a:rPr lang="zh-CN" altLang="en-US" sz="1800" b="1" dirty="0"/>
              <a:t>数据库系统原理</a:t>
            </a:r>
            <a:r>
              <a:rPr lang="en-US" altLang="zh-CN" sz="1800" b="1" dirty="0"/>
              <a:t>",23);</a:t>
            </a:r>
          </a:p>
          <a:p>
            <a:pPr marL="0" indent="0" eaLnBrk="1" hangingPunct="1">
              <a:buFontTx/>
              <a:buNone/>
            </a:pPr>
            <a:r>
              <a:rPr lang="en-US" altLang="zh-CN" sz="1800" b="1" dirty="0"/>
              <a:t>    </a:t>
            </a:r>
            <a:r>
              <a:rPr lang="en-US" altLang="zh-CN" sz="1800" b="1" dirty="0" err="1"/>
              <a:t>cout</a:t>
            </a:r>
            <a:r>
              <a:rPr lang="en-US" altLang="zh-CN" sz="1800" b="1" dirty="0"/>
              <a:t>&lt;&lt;b1.getName()&lt;&lt;"\t"&lt;&lt;b1.getPrice()&lt;&lt;</a:t>
            </a:r>
            <a:r>
              <a:rPr lang="en-US" altLang="zh-CN" sz="1800" b="1" dirty="0" err="1"/>
              <a:t>endl</a:t>
            </a:r>
            <a:r>
              <a:rPr lang="en-US" altLang="zh-CN" sz="1800" b="1" dirty="0"/>
              <a:t>;	//L1</a:t>
            </a:r>
          </a:p>
          <a:p>
            <a:pPr marL="0" indent="0" eaLnBrk="1" hangingPunct="1">
              <a:buFontTx/>
              <a:buNone/>
            </a:pPr>
            <a:r>
              <a:rPr lang="en-US" altLang="zh-CN" sz="1800" b="1" dirty="0"/>
              <a:t>    </a:t>
            </a:r>
            <a:r>
              <a:rPr lang="en-US" altLang="zh-CN" sz="1800" b="1" dirty="0" err="1"/>
              <a:t>cout</a:t>
            </a:r>
            <a:r>
              <a:rPr lang="en-US" altLang="zh-CN" sz="1800" b="1" dirty="0"/>
              <a:t>&lt;&lt;b2.getName()&lt;&lt;"\t"&lt;&lt;b2.getPrice()&lt;&lt;</a:t>
            </a:r>
            <a:r>
              <a:rPr lang="en-US" altLang="zh-CN" sz="1800" b="1" dirty="0" err="1"/>
              <a:t>endl</a:t>
            </a:r>
            <a:r>
              <a:rPr lang="en-US" altLang="zh-CN" sz="1800" b="1" dirty="0"/>
              <a:t>;	//L2</a:t>
            </a:r>
          </a:p>
          <a:p>
            <a:pPr marL="0" indent="0" eaLnBrk="1" hangingPunct="1">
              <a:buFontTx/>
              <a:buNone/>
            </a:pPr>
            <a:r>
              <a:rPr lang="en-US" altLang="zh-CN" sz="1800" b="1" dirty="0"/>
              <a:t>    </a:t>
            </a:r>
            <a:r>
              <a:rPr lang="en-US" altLang="zh-CN" sz="1800" b="1" dirty="0" err="1"/>
              <a:t>cout</a:t>
            </a:r>
            <a:r>
              <a:rPr lang="en-US" altLang="zh-CN" sz="1800" b="1" dirty="0"/>
              <a:t>&lt;&lt;"</a:t>
            </a:r>
            <a:r>
              <a:rPr lang="zh-CN" altLang="en-US" sz="1800" b="1" dirty="0"/>
              <a:t>总共</a:t>
            </a:r>
            <a:r>
              <a:rPr lang="en-US" altLang="zh-CN" sz="1800" b="1" dirty="0"/>
              <a:t>: " &lt;&lt;b1.getNumber() &lt;&lt;"\t</a:t>
            </a:r>
            <a:r>
              <a:rPr lang="zh-CN" altLang="en-US" sz="1800" b="1" dirty="0"/>
              <a:t>本书</a:t>
            </a:r>
            <a:r>
              <a:rPr lang="en-US" altLang="zh-CN" sz="1800" b="1" dirty="0"/>
              <a:t>"		//L3</a:t>
            </a:r>
          </a:p>
          <a:p>
            <a:pPr marL="0" indent="0" eaLnBrk="1" hangingPunct="1">
              <a:buFontTx/>
              <a:buNone/>
            </a:pPr>
            <a:r>
              <a:rPr lang="en-US" altLang="zh-CN" sz="1800" b="1" dirty="0"/>
              <a:t>         &lt;&lt;"\t</a:t>
            </a:r>
            <a:r>
              <a:rPr lang="zh-CN" altLang="en-US" sz="1800" b="1" dirty="0"/>
              <a:t>总价： </a:t>
            </a:r>
            <a:r>
              <a:rPr lang="en-US" altLang="zh-CN" sz="1800" b="1" dirty="0"/>
              <a:t>" &lt;&lt;b1.getTotalPrice() &lt;&lt;"\t</a:t>
            </a:r>
            <a:r>
              <a:rPr lang="zh-CN" altLang="en-US" sz="1800" b="1" dirty="0"/>
              <a:t>元</a:t>
            </a:r>
            <a:r>
              <a:rPr lang="en-US" altLang="zh-CN" sz="1800" b="1" dirty="0"/>
              <a:t>"&lt;&lt;</a:t>
            </a:r>
            <a:r>
              <a:rPr lang="en-US" altLang="zh-CN" sz="1800" b="1" dirty="0" err="1"/>
              <a:t>endl</a:t>
            </a:r>
            <a:r>
              <a:rPr lang="en-US" altLang="zh-CN" sz="1800" b="1" dirty="0"/>
              <a:t>;</a:t>
            </a:r>
          </a:p>
          <a:p>
            <a:pPr marL="0" indent="0" eaLnBrk="1" hangingPunct="1">
              <a:buFontTx/>
              <a:buNone/>
            </a:pPr>
            <a:r>
              <a:rPr lang="en-US" altLang="zh-CN" sz="1800" b="1" dirty="0"/>
              <a:t>    {</a:t>
            </a:r>
          </a:p>
          <a:p>
            <a:pPr marL="0" indent="0" eaLnBrk="1" hangingPunct="1">
              <a:buFontTx/>
              <a:buNone/>
            </a:pPr>
            <a:r>
              <a:rPr lang="en-US" altLang="zh-CN" sz="1800" b="1" dirty="0"/>
              <a:t>        Book b3("</a:t>
            </a:r>
            <a:r>
              <a:rPr lang="zh-CN" altLang="en-US" sz="1800" b="1" dirty="0"/>
              <a:t>数据库系统原理</a:t>
            </a:r>
            <a:r>
              <a:rPr lang="en-US" altLang="zh-CN" sz="1800" b="1" dirty="0"/>
              <a:t>",23);</a:t>
            </a:r>
          </a:p>
          <a:p>
            <a:pPr marL="0" indent="0" eaLnBrk="1" hangingPunct="1">
              <a:buFontTx/>
              <a:buNone/>
            </a:pPr>
            <a:r>
              <a:rPr lang="en-US" altLang="zh-CN" sz="1800" b="1" dirty="0"/>
              <a:t>        </a:t>
            </a:r>
            <a:r>
              <a:rPr lang="en-US" altLang="zh-CN" sz="1800" b="1" dirty="0" err="1"/>
              <a:t>cout</a:t>
            </a:r>
            <a:r>
              <a:rPr lang="en-US" altLang="zh-CN" sz="1800" b="1" dirty="0"/>
              <a:t>&lt;&lt;"</a:t>
            </a:r>
            <a:r>
              <a:rPr lang="zh-CN" altLang="en-US" sz="1800" b="1" dirty="0"/>
              <a:t>总共</a:t>
            </a:r>
            <a:r>
              <a:rPr lang="en-US" altLang="zh-CN" sz="1800" b="1" dirty="0"/>
              <a:t>: " &lt;&lt;b1.getNumber()&lt;&lt;"\t</a:t>
            </a:r>
            <a:r>
              <a:rPr lang="zh-CN" altLang="en-US" sz="1800" b="1" dirty="0"/>
              <a:t>本书</a:t>
            </a:r>
            <a:r>
              <a:rPr lang="en-US" altLang="zh-CN" sz="1800" b="1" dirty="0"/>
              <a:t>"	               //L4</a:t>
            </a:r>
          </a:p>
          <a:p>
            <a:pPr marL="0" indent="0" eaLnBrk="1" hangingPunct="1">
              <a:buFontTx/>
              <a:buNone/>
            </a:pPr>
            <a:r>
              <a:rPr lang="en-US" altLang="zh-CN" sz="1800" b="1" dirty="0"/>
              <a:t>             &lt;&lt;"\t</a:t>
            </a:r>
            <a:r>
              <a:rPr lang="zh-CN" altLang="en-US" sz="1800" b="1" dirty="0"/>
              <a:t>总价： </a:t>
            </a:r>
            <a:r>
              <a:rPr lang="en-US" altLang="zh-CN" sz="1800" b="1" dirty="0"/>
              <a:t>"&lt;&lt;b1.getTotalPrice()&lt;&lt;"\t</a:t>
            </a:r>
            <a:r>
              <a:rPr lang="zh-CN" altLang="en-US" sz="1800" b="1" dirty="0"/>
              <a:t>元</a:t>
            </a:r>
            <a:r>
              <a:rPr lang="en-US" altLang="zh-CN" sz="1800" b="1" dirty="0"/>
              <a:t>"&lt;&lt;</a:t>
            </a:r>
            <a:r>
              <a:rPr lang="en-US" altLang="zh-CN" sz="1800" b="1" dirty="0" err="1"/>
              <a:t>endl</a:t>
            </a:r>
            <a:r>
              <a:rPr lang="en-US" altLang="zh-CN" sz="1800" b="1" dirty="0"/>
              <a:t>;</a:t>
            </a:r>
          </a:p>
          <a:p>
            <a:pPr marL="0" indent="0" eaLnBrk="1" hangingPunct="1">
              <a:buFontTx/>
              <a:buNone/>
            </a:pPr>
            <a:r>
              <a:rPr lang="en-US" altLang="zh-CN" sz="1800" b="1" dirty="0"/>
              <a:t>    }					                            </a:t>
            </a:r>
            <a:r>
              <a:rPr lang="en-US" altLang="zh-CN" sz="1800" b="1" dirty="0" smtClean="0"/>
              <a:t>	</a:t>
            </a:r>
            <a:r>
              <a:rPr lang="en-US" altLang="zh-CN" sz="1800" b="1" dirty="0" smtClean="0">
                <a:solidFill>
                  <a:srgbClr val="0000CC"/>
                </a:solidFill>
              </a:rPr>
              <a:t>//</a:t>
            </a:r>
            <a:r>
              <a:rPr lang="en-US" altLang="zh-CN" sz="1800" b="1" dirty="0">
                <a:solidFill>
                  <a:srgbClr val="0000CC"/>
                </a:solidFill>
              </a:rPr>
              <a:t>b3</a:t>
            </a:r>
            <a:r>
              <a:rPr lang="zh-CN" altLang="en-US" sz="1800" b="1" dirty="0">
                <a:solidFill>
                  <a:srgbClr val="0000CC"/>
                </a:solidFill>
              </a:rPr>
              <a:t>生存期结束</a:t>
            </a:r>
          </a:p>
          <a:p>
            <a:pPr marL="0" indent="0" eaLnBrk="1" hangingPunct="1">
              <a:buFontTx/>
              <a:buNone/>
            </a:pPr>
            <a:r>
              <a:rPr lang="zh-CN" altLang="en-US" sz="1800" b="1" dirty="0"/>
              <a:t>    </a:t>
            </a:r>
            <a:r>
              <a:rPr lang="en-US" altLang="zh-CN" sz="1800" b="1" dirty="0" err="1"/>
              <a:t>cout</a:t>
            </a:r>
            <a:r>
              <a:rPr lang="en-US" altLang="zh-CN" sz="1800" b="1" dirty="0"/>
              <a:t>&lt;&lt;"</a:t>
            </a:r>
            <a:r>
              <a:rPr lang="zh-CN" altLang="en-US" sz="1800" b="1" dirty="0"/>
              <a:t>总共</a:t>
            </a:r>
            <a:r>
              <a:rPr lang="en-US" altLang="zh-CN" sz="1800" b="1" dirty="0"/>
              <a:t>: " &lt;&lt;Book::</a:t>
            </a:r>
            <a:r>
              <a:rPr lang="en-US" altLang="zh-CN" sz="1800" b="1" dirty="0" err="1"/>
              <a:t>getNumber</a:t>
            </a:r>
            <a:r>
              <a:rPr lang="en-US" altLang="zh-CN" sz="1800" b="1" dirty="0"/>
              <a:t>() &lt;&lt;"\t</a:t>
            </a:r>
            <a:r>
              <a:rPr lang="zh-CN" altLang="en-US" sz="1800" b="1" dirty="0"/>
              <a:t>本书</a:t>
            </a:r>
            <a:r>
              <a:rPr lang="en-US" altLang="zh-CN" sz="1800" b="1" dirty="0"/>
              <a:t>"	  </a:t>
            </a:r>
            <a:r>
              <a:rPr lang="en-US" altLang="zh-CN" sz="1800" b="1" dirty="0" smtClean="0"/>
              <a:t>	//</a:t>
            </a:r>
            <a:r>
              <a:rPr lang="en-US" altLang="zh-CN" sz="1800" b="1" dirty="0"/>
              <a:t>L5</a:t>
            </a:r>
          </a:p>
          <a:p>
            <a:pPr marL="0" indent="0" eaLnBrk="1" hangingPunct="1">
              <a:buFontTx/>
              <a:buNone/>
            </a:pPr>
            <a:r>
              <a:rPr lang="en-US" altLang="zh-CN" sz="1800" b="1" dirty="0"/>
              <a:t>         &lt;&lt;"\t</a:t>
            </a:r>
            <a:r>
              <a:rPr lang="zh-CN" altLang="en-US" sz="1800" b="1" dirty="0"/>
              <a:t>总价： </a:t>
            </a:r>
            <a:r>
              <a:rPr lang="en-US" altLang="zh-CN" sz="1800" b="1" dirty="0"/>
              <a:t>"&lt;&lt;Book::</a:t>
            </a:r>
            <a:r>
              <a:rPr lang="en-US" altLang="zh-CN" sz="1800" b="1" dirty="0" err="1"/>
              <a:t>getTotalPrice</a:t>
            </a:r>
            <a:r>
              <a:rPr lang="en-US" altLang="zh-CN" sz="1800" b="1" dirty="0"/>
              <a:t>()&lt;&lt;"\t</a:t>
            </a:r>
            <a:r>
              <a:rPr lang="zh-CN" altLang="en-US" sz="1800" b="1" dirty="0"/>
              <a:t>元</a:t>
            </a:r>
            <a:r>
              <a:rPr lang="en-US" altLang="zh-CN" sz="1800" b="1" dirty="0"/>
              <a:t>"&lt;&lt;</a:t>
            </a:r>
            <a:r>
              <a:rPr lang="en-US" altLang="zh-CN" sz="1800" b="1" dirty="0" err="1"/>
              <a:t>endl</a:t>
            </a:r>
            <a:r>
              <a:rPr lang="en-US" altLang="zh-CN" sz="1800" b="1" dirty="0"/>
              <a:t>;</a:t>
            </a:r>
          </a:p>
          <a:p>
            <a:pPr marL="0" indent="0" eaLnBrk="1" hangingPunct="1">
              <a:buFontTx/>
              <a:buNone/>
            </a:pPr>
            <a:r>
              <a:rPr lang="en-US" altLang="zh-CN" sz="1800" b="1" dirty="0"/>
              <a:t>    b2.display();</a:t>
            </a:r>
          </a:p>
          <a:p>
            <a:pPr marL="0" indent="0" eaLnBrk="1" hangingPunct="1">
              <a:buFontTx/>
              <a:buNone/>
            </a:pPr>
            <a:r>
              <a:rPr lang="en-US" altLang="zh-CN" sz="1800" b="1" dirty="0"/>
              <a:t>}</a:t>
            </a:r>
            <a:endParaRPr lang="zh-CN" altLang="en-US" sz="1800" b="1" dirty="0"/>
          </a:p>
        </p:txBody>
      </p:sp>
      <p:sp>
        <p:nvSpPr>
          <p:cNvPr id="3" name="Rectangle 2"/>
          <p:cNvSpPr>
            <a:spLocks noGrp="1" noChangeArrowheads="1"/>
          </p:cNvSpPr>
          <p:nvPr>
            <p:ph type="title"/>
          </p:nvPr>
        </p:nvSpPr>
        <p:spPr>
          <a:xfrm>
            <a:off x="457200" y="73672"/>
            <a:ext cx="8229600" cy="81119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dirty="0" smtClean="0">
                <a:solidFill>
                  <a:srgbClr val="C00000"/>
                </a:solidFill>
              </a:rPr>
              <a:t>3.9  </a:t>
            </a:r>
            <a:r>
              <a:rPr lang="zh-CN" altLang="en-US" sz="3200" b="1" dirty="0">
                <a:solidFill>
                  <a:srgbClr val="C00000"/>
                </a:solidFill>
              </a:rPr>
              <a:t>静态成员</a:t>
            </a:r>
          </a:p>
        </p:txBody>
      </p:sp>
    </p:spTree>
    <p:extLst>
      <p:ext uri="{BB962C8B-B14F-4D97-AF65-F5344CB8AC3E}">
        <p14:creationId xmlns:p14="http://schemas.microsoft.com/office/powerpoint/2010/main" val="4089879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22">
                                            <p:txEl>
                                              <p:pRg st="1" end="1"/>
                                            </p:txEl>
                                          </p:spTgt>
                                        </p:tgtEl>
                                        <p:attrNameLst>
                                          <p:attrName>style.visibility</p:attrName>
                                        </p:attrNameLst>
                                      </p:cBhvr>
                                      <p:to>
                                        <p:strVal val="visible"/>
                                      </p:to>
                                    </p:set>
                                    <p:anim calcmode="lin" valueType="num">
                                      <p:cBhvr additive="base">
                                        <p:cTn id="7" dur="500" fill="hold"/>
                                        <p:tgtEl>
                                          <p:spTgt spid="8192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2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1922">
                                            <p:txEl>
                                              <p:pRg st="2" end="2"/>
                                            </p:txEl>
                                          </p:spTgt>
                                        </p:tgtEl>
                                        <p:attrNameLst>
                                          <p:attrName>style.visibility</p:attrName>
                                        </p:attrNameLst>
                                      </p:cBhvr>
                                      <p:to>
                                        <p:strVal val="visible"/>
                                      </p:to>
                                    </p:set>
                                    <p:anim calcmode="lin" valueType="num">
                                      <p:cBhvr additive="base">
                                        <p:cTn id="11" dur="500" fill="hold"/>
                                        <p:tgtEl>
                                          <p:spTgt spid="8192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2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1922">
                                            <p:txEl>
                                              <p:pRg st="3" end="3"/>
                                            </p:txEl>
                                          </p:spTgt>
                                        </p:tgtEl>
                                        <p:attrNameLst>
                                          <p:attrName>style.visibility</p:attrName>
                                        </p:attrNameLst>
                                      </p:cBhvr>
                                      <p:to>
                                        <p:strVal val="visible"/>
                                      </p:to>
                                    </p:set>
                                    <p:anim calcmode="lin" valueType="num">
                                      <p:cBhvr additive="base">
                                        <p:cTn id="17" dur="500" fill="hold"/>
                                        <p:tgtEl>
                                          <p:spTgt spid="8192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192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1922">
                                            <p:txEl>
                                              <p:pRg st="4" end="4"/>
                                            </p:txEl>
                                          </p:spTgt>
                                        </p:tgtEl>
                                        <p:attrNameLst>
                                          <p:attrName>style.visibility</p:attrName>
                                        </p:attrNameLst>
                                      </p:cBhvr>
                                      <p:to>
                                        <p:strVal val="visible"/>
                                      </p:to>
                                    </p:set>
                                    <p:anim calcmode="lin" valueType="num">
                                      <p:cBhvr additive="base">
                                        <p:cTn id="23" dur="500" fill="hold"/>
                                        <p:tgtEl>
                                          <p:spTgt spid="8192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192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1922">
                                            <p:txEl>
                                              <p:pRg st="5" end="5"/>
                                            </p:txEl>
                                          </p:spTgt>
                                        </p:tgtEl>
                                        <p:attrNameLst>
                                          <p:attrName>style.visibility</p:attrName>
                                        </p:attrNameLst>
                                      </p:cBhvr>
                                      <p:to>
                                        <p:strVal val="visible"/>
                                      </p:to>
                                    </p:set>
                                    <p:anim calcmode="lin" valueType="num">
                                      <p:cBhvr additive="base">
                                        <p:cTn id="29" dur="500" fill="hold"/>
                                        <p:tgtEl>
                                          <p:spTgt spid="8192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192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81922">
                                            <p:txEl>
                                              <p:pRg st="6" end="6"/>
                                            </p:txEl>
                                          </p:spTgt>
                                        </p:tgtEl>
                                        <p:attrNameLst>
                                          <p:attrName>style.visibility</p:attrName>
                                        </p:attrNameLst>
                                      </p:cBhvr>
                                      <p:to>
                                        <p:strVal val="visible"/>
                                      </p:to>
                                    </p:set>
                                    <p:anim calcmode="lin" valueType="num">
                                      <p:cBhvr additive="base">
                                        <p:cTn id="35" dur="500" fill="hold"/>
                                        <p:tgtEl>
                                          <p:spTgt spid="81922">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192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81922">
                                            <p:txEl>
                                              <p:pRg st="7" end="7"/>
                                            </p:txEl>
                                          </p:spTgt>
                                        </p:tgtEl>
                                        <p:attrNameLst>
                                          <p:attrName>style.visibility</p:attrName>
                                        </p:attrNameLst>
                                      </p:cBhvr>
                                      <p:to>
                                        <p:strVal val="visible"/>
                                      </p:to>
                                    </p:set>
                                    <p:anim calcmode="lin" valueType="num">
                                      <p:cBhvr additive="base">
                                        <p:cTn id="41" dur="500" fill="hold"/>
                                        <p:tgtEl>
                                          <p:spTgt spid="81922">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1922">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81922">
                                            <p:txEl>
                                              <p:pRg st="8" end="8"/>
                                            </p:txEl>
                                          </p:spTgt>
                                        </p:tgtEl>
                                        <p:attrNameLst>
                                          <p:attrName>style.visibility</p:attrName>
                                        </p:attrNameLst>
                                      </p:cBhvr>
                                      <p:to>
                                        <p:strVal val="visible"/>
                                      </p:to>
                                    </p:set>
                                    <p:anim calcmode="lin" valueType="num">
                                      <p:cBhvr additive="base">
                                        <p:cTn id="45" dur="500" fill="hold"/>
                                        <p:tgtEl>
                                          <p:spTgt spid="81922">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81922">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81922">
                                            <p:txEl>
                                              <p:pRg st="9" end="9"/>
                                            </p:txEl>
                                          </p:spTgt>
                                        </p:tgtEl>
                                        <p:attrNameLst>
                                          <p:attrName>style.visibility</p:attrName>
                                        </p:attrNameLst>
                                      </p:cBhvr>
                                      <p:to>
                                        <p:strVal val="visible"/>
                                      </p:to>
                                    </p:set>
                                    <p:anim calcmode="lin" valueType="num">
                                      <p:cBhvr additive="base">
                                        <p:cTn id="49" dur="500" fill="hold"/>
                                        <p:tgtEl>
                                          <p:spTgt spid="81922">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1922">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81922">
                                            <p:txEl>
                                              <p:pRg st="10" end="10"/>
                                            </p:txEl>
                                          </p:spTgt>
                                        </p:tgtEl>
                                        <p:attrNameLst>
                                          <p:attrName>style.visibility</p:attrName>
                                        </p:attrNameLst>
                                      </p:cBhvr>
                                      <p:to>
                                        <p:strVal val="visible"/>
                                      </p:to>
                                    </p:set>
                                    <p:anim calcmode="lin" valueType="num">
                                      <p:cBhvr additive="base">
                                        <p:cTn id="53" dur="500" fill="hold"/>
                                        <p:tgtEl>
                                          <p:spTgt spid="81922">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81922">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81922">
                                            <p:txEl>
                                              <p:pRg st="11" end="11"/>
                                            </p:txEl>
                                          </p:spTgt>
                                        </p:tgtEl>
                                        <p:attrNameLst>
                                          <p:attrName>style.visibility</p:attrName>
                                        </p:attrNameLst>
                                      </p:cBhvr>
                                      <p:to>
                                        <p:strVal val="visible"/>
                                      </p:to>
                                    </p:set>
                                    <p:anim calcmode="lin" valueType="num">
                                      <p:cBhvr additive="base">
                                        <p:cTn id="57" dur="500" fill="hold"/>
                                        <p:tgtEl>
                                          <p:spTgt spid="81922">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81922">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81922">
                                            <p:txEl>
                                              <p:pRg st="12" end="12"/>
                                            </p:txEl>
                                          </p:spTgt>
                                        </p:tgtEl>
                                        <p:attrNameLst>
                                          <p:attrName>style.visibility</p:attrName>
                                        </p:attrNameLst>
                                      </p:cBhvr>
                                      <p:to>
                                        <p:strVal val="visible"/>
                                      </p:to>
                                    </p:set>
                                    <p:anim calcmode="lin" valueType="num">
                                      <p:cBhvr additive="base">
                                        <p:cTn id="63" dur="500" fill="hold"/>
                                        <p:tgtEl>
                                          <p:spTgt spid="81922">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81922">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81922">
                                            <p:txEl>
                                              <p:pRg st="13" end="13"/>
                                            </p:txEl>
                                          </p:spTgt>
                                        </p:tgtEl>
                                        <p:attrNameLst>
                                          <p:attrName>style.visibility</p:attrName>
                                        </p:attrNameLst>
                                      </p:cBhvr>
                                      <p:to>
                                        <p:strVal val="visible"/>
                                      </p:to>
                                    </p:set>
                                    <p:anim calcmode="lin" valueType="num">
                                      <p:cBhvr additive="base">
                                        <p:cTn id="67" dur="500" fill="hold"/>
                                        <p:tgtEl>
                                          <p:spTgt spid="81922">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81922">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81922">
                                            <p:txEl>
                                              <p:pRg st="14" end="14"/>
                                            </p:txEl>
                                          </p:spTgt>
                                        </p:tgtEl>
                                        <p:attrNameLst>
                                          <p:attrName>style.visibility</p:attrName>
                                        </p:attrNameLst>
                                      </p:cBhvr>
                                      <p:to>
                                        <p:strVal val="visible"/>
                                      </p:to>
                                    </p:set>
                                    <p:anim calcmode="lin" valueType="num">
                                      <p:cBhvr additive="base">
                                        <p:cTn id="73" dur="500" fill="hold"/>
                                        <p:tgtEl>
                                          <p:spTgt spid="81922">
                                            <p:txEl>
                                              <p:pRg st="14" end="1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81922">
                                            <p:txEl>
                                              <p:pRg st="14" end="14"/>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81922">
                                            <p:txEl>
                                              <p:pRg st="15" end="15"/>
                                            </p:txEl>
                                          </p:spTgt>
                                        </p:tgtEl>
                                        <p:attrNameLst>
                                          <p:attrName>style.visibility</p:attrName>
                                        </p:attrNameLst>
                                      </p:cBhvr>
                                      <p:to>
                                        <p:strVal val="visible"/>
                                      </p:to>
                                    </p:set>
                                    <p:anim calcmode="lin" valueType="num">
                                      <p:cBhvr additive="base">
                                        <p:cTn id="77" dur="500" fill="hold"/>
                                        <p:tgtEl>
                                          <p:spTgt spid="81922">
                                            <p:txEl>
                                              <p:pRg st="15" end="15"/>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81922">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76064" y="116632"/>
            <a:ext cx="7772400" cy="79181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dirty="0" smtClean="0">
                <a:solidFill>
                  <a:srgbClr val="C00000"/>
                </a:solidFill>
              </a:rPr>
              <a:t>3.10  this</a:t>
            </a:r>
            <a:r>
              <a:rPr lang="zh-CN" altLang="en-US" sz="3200" b="1" dirty="0" smtClean="0">
                <a:solidFill>
                  <a:srgbClr val="C00000"/>
                </a:solidFill>
              </a:rPr>
              <a:t>指针</a:t>
            </a:r>
            <a:endParaRPr lang="zh-CN" altLang="en-US" sz="3200" b="1" dirty="0">
              <a:solidFill>
                <a:srgbClr val="C00000"/>
              </a:solidFill>
            </a:endParaRPr>
          </a:p>
        </p:txBody>
      </p:sp>
      <p:sp>
        <p:nvSpPr>
          <p:cNvPr id="82947" name="Rectangle 3"/>
          <p:cNvSpPr>
            <a:spLocks noGrp="1" noChangeArrowheads="1"/>
          </p:cNvSpPr>
          <p:nvPr>
            <p:ph type="body" idx="1"/>
          </p:nvPr>
        </p:nvSpPr>
        <p:spPr>
          <a:xfrm>
            <a:off x="179512" y="1124744"/>
            <a:ext cx="8568952" cy="5544616"/>
          </a:xfrm>
        </p:spPr>
        <p:txBody>
          <a:bodyPr/>
          <a:lstStyle/>
          <a:p>
            <a:pPr eaLnBrk="1" hangingPunct="1">
              <a:buFontTx/>
              <a:buNone/>
            </a:pPr>
            <a:r>
              <a:rPr lang="en-US" altLang="zh-CN" sz="2400" b="1" dirty="0" smtClean="0">
                <a:solidFill>
                  <a:srgbClr val="0000CC"/>
                </a:solidFill>
              </a:rPr>
              <a:t>1. </a:t>
            </a:r>
            <a:r>
              <a:rPr lang="zh-CN" altLang="en-US" sz="2400" b="1" dirty="0" smtClean="0">
                <a:solidFill>
                  <a:srgbClr val="0000CC"/>
                </a:solidFill>
              </a:rPr>
              <a:t>关于</a:t>
            </a:r>
            <a:r>
              <a:rPr lang="en-US" altLang="zh-CN" sz="2400" b="1" dirty="0">
                <a:solidFill>
                  <a:srgbClr val="0000CC"/>
                </a:solidFill>
              </a:rPr>
              <a:t>this</a:t>
            </a:r>
            <a:r>
              <a:rPr lang="zh-CN" altLang="en-US" sz="2400" b="1" dirty="0">
                <a:solidFill>
                  <a:srgbClr val="0000CC"/>
                </a:solidFill>
              </a:rPr>
              <a:t>指针 </a:t>
            </a:r>
            <a:endParaRPr lang="en-US" altLang="zh-CN" sz="2400" b="1" dirty="0">
              <a:solidFill>
                <a:srgbClr val="0000CC"/>
              </a:solidFill>
            </a:endParaRPr>
          </a:p>
          <a:p>
            <a:pPr lvl="1"/>
            <a:r>
              <a:rPr lang="en-US" altLang="zh-CN" sz="2000" b="1" dirty="0">
                <a:solidFill>
                  <a:srgbClr val="FF0000"/>
                </a:solidFill>
              </a:rPr>
              <a:t>this</a:t>
            </a:r>
            <a:r>
              <a:rPr lang="zh-CN" altLang="zh-CN" sz="2000" b="1" dirty="0">
                <a:solidFill>
                  <a:srgbClr val="FF0000"/>
                </a:solidFill>
              </a:rPr>
              <a:t>是</a:t>
            </a:r>
            <a:r>
              <a:rPr lang="zh-CN" altLang="en-US" sz="2000" b="1" dirty="0">
                <a:solidFill>
                  <a:srgbClr val="FF0000"/>
                </a:solidFill>
              </a:rPr>
              <a:t>类成员函数中</a:t>
            </a:r>
            <a:r>
              <a:rPr lang="zh-CN" altLang="zh-CN" sz="2000" b="1" dirty="0">
                <a:solidFill>
                  <a:srgbClr val="FF0000"/>
                </a:solidFill>
              </a:rPr>
              <a:t>用于标识</a:t>
            </a:r>
            <a:r>
              <a:rPr lang="zh-CN" altLang="en-US" sz="2000" b="1" dirty="0">
                <a:solidFill>
                  <a:srgbClr val="FF0000"/>
                </a:solidFill>
              </a:rPr>
              <a:t>调用</a:t>
            </a:r>
            <a:r>
              <a:rPr lang="zh-CN" altLang="zh-CN" sz="2000" b="1" dirty="0">
                <a:solidFill>
                  <a:srgbClr val="FF0000"/>
                </a:solidFill>
              </a:rPr>
              <a:t>对象自引用的隐式指针</a:t>
            </a:r>
            <a:r>
              <a:rPr lang="zh-CN" altLang="en-US" sz="2000" b="1" dirty="0">
                <a:solidFill>
                  <a:srgbClr val="FF0000"/>
                </a:solidFill>
              </a:rPr>
              <a:t>参数</a:t>
            </a:r>
            <a:r>
              <a:rPr lang="zh-CN" altLang="zh-CN" sz="2000" b="1" dirty="0"/>
              <a:t>，</a:t>
            </a:r>
            <a:r>
              <a:rPr lang="zh-CN" altLang="zh-CN" sz="2000" b="1" dirty="0">
                <a:solidFill>
                  <a:srgbClr val="0000CC"/>
                </a:solidFill>
              </a:rPr>
              <a:t>代表</a:t>
            </a:r>
            <a:r>
              <a:rPr lang="zh-CN" altLang="en-US" sz="2000" b="1" dirty="0">
                <a:solidFill>
                  <a:srgbClr val="0000CC"/>
                </a:solidFill>
              </a:rPr>
              <a:t>调用成员函数的</a:t>
            </a:r>
            <a:r>
              <a:rPr lang="zh-CN" altLang="zh-CN" sz="2000" b="1" dirty="0">
                <a:solidFill>
                  <a:srgbClr val="0000CC"/>
                </a:solidFill>
              </a:rPr>
              <a:t>对象自身的地址</a:t>
            </a:r>
            <a:r>
              <a:rPr lang="zh-CN" altLang="en-US" sz="2000" b="1" dirty="0">
                <a:solidFill>
                  <a:srgbClr val="0000CC"/>
                </a:solidFill>
              </a:rPr>
              <a:t>（</a:t>
            </a:r>
            <a:r>
              <a:rPr lang="zh-CN" altLang="en-US" sz="2000" b="1" dirty="0"/>
              <a:t>即成员函数所属对象的首地址</a:t>
            </a:r>
            <a:r>
              <a:rPr lang="en-US" altLang="zh-CN" sz="2000" b="1" dirty="0"/>
              <a:t>:</a:t>
            </a:r>
            <a:r>
              <a:rPr lang="zh-CN" altLang="en-US" sz="2000" b="1" dirty="0"/>
              <a:t>哪个对象在访问成员函数，</a:t>
            </a:r>
            <a:r>
              <a:rPr lang="en-US" altLang="zh-CN" sz="2000" b="1" dirty="0"/>
              <a:t>this</a:t>
            </a:r>
            <a:r>
              <a:rPr lang="zh-CN" altLang="en-US" sz="2000" b="1" dirty="0"/>
              <a:t>就是该对象所在内存区域的首地址）</a:t>
            </a:r>
            <a:r>
              <a:rPr lang="zh-CN" altLang="zh-CN" sz="2000" b="1" dirty="0"/>
              <a:t>，并且不允许修改，所以被指定为</a:t>
            </a:r>
            <a:r>
              <a:rPr lang="en-US" altLang="zh-CN" sz="2000" b="1" dirty="0" err="1"/>
              <a:t>const</a:t>
            </a:r>
            <a:r>
              <a:rPr lang="zh-CN" altLang="zh-CN" sz="2000" b="1" dirty="0"/>
              <a:t>指针，</a:t>
            </a:r>
            <a:r>
              <a:rPr lang="zh-CN" altLang="en-US" sz="2000" b="1" dirty="0"/>
              <a:t>形式如下：</a:t>
            </a:r>
          </a:p>
          <a:p>
            <a:pPr lvl="1" eaLnBrk="1" hangingPunct="1">
              <a:buFontTx/>
              <a:buNone/>
            </a:pPr>
            <a:r>
              <a:rPr lang="zh-CN" altLang="en-US" sz="2000" b="1" dirty="0">
                <a:solidFill>
                  <a:srgbClr val="FF0000"/>
                </a:solidFill>
              </a:rPr>
              <a:t>		</a:t>
            </a:r>
            <a:r>
              <a:rPr lang="en-US" altLang="zh-CN" sz="2000" b="1" dirty="0">
                <a:solidFill>
                  <a:srgbClr val="FF0000"/>
                </a:solidFill>
              </a:rPr>
              <a:t>class X{……</a:t>
            </a:r>
          </a:p>
          <a:p>
            <a:pPr lvl="1" eaLnBrk="1" hangingPunct="1">
              <a:buNone/>
            </a:pPr>
            <a:r>
              <a:rPr lang="en-US" altLang="zh-CN" sz="2000" b="1" dirty="0">
                <a:solidFill>
                  <a:srgbClr val="FF0000"/>
                </a:solidFill>
              </a:rPr>
              <a:t>		       f(</a:t>
            </a:r>
            <a:r>
              <a:rPr lang="en-US" altLang="zh-CN" sz="2000" dirty="0">
                <a:solidFill>
                  <a:srgbClr val="FF0000"/>
                </a:solidFill>
              </a:rPr>
              <a:t>X *</a:t>
            </a:r>
            <a:r>
              <a:rPr lang="en-US" altLang="zh-CN" sz="2000" dirty="0" err="1">
                <a:solidFill>
                  <a:srgbClr val="FF0000"/>
                </a:solidFill>
              </a:rPr>
              <a:t>const</a:t>
            </a:r>
            <a:r>
              <a:rPr lang="en-US" altLang="zh-CN" sz="2000" dirty="0">
                <a:solidFill>
                  <a:srgbClr val="FF0000"/>
                </a:solidFill>
              </a:rPr>
              <a:t> this</a:t>
            </a:r>
            <a:r>
              <a:rPr lang="zh-CN" altLang="en-US" sz="2000" dirty="0">
                <a:solidFill>
                  <a:srgbClr val="FF0000"/>
                </a:solidFill>
              </a:rPr>
              <a:t>，</a:t>
            </a:r>
            <a:r>
              <a:rPr lang="en-US" altLang="zh-CN" sz="2000" b="1" dirty="0">
                <a:solidFill>
                  <a:srgbClr val="FF0000"/>
                </a:solidFill>
              </a:rPr>
              <a:t>…</a:t>
            </a:r>
            <a:r>
              <a:rPr lang="zh-CN" altLang="en-US" sz="2000" b="1" dirty="0">
                <a:solidFill>
                  <a:srgbClr val="FF0000"/>
                </a:solidFill>
              </a:rPr>
              <a:t>）  </a:t>
            </a:r>
            <a:r>
              <a:rPr lang="en-US" altLang="zh-CN" sz="2000" b="1" dirty="0">
                <a:solidFill>
                  <a:srgbClr val="FF0000"/>
                </a:solidFill>
              </a:rPr>
              <a:t>//</a:t>
            </a:r>
            <a:r>
              <a:rPr lang="zh-CN" altLang="en-US" sz="2000" b="1" dirty="0">
                <a:solidFill>
                  <a:srgbClr val="FF0000"/>
                </a:solidFill>
              </a:rPr>
              <a:t>定义函数时不定义</a:t>
            </a:r>
            <a:r>
              <a:rPr lang="en-US" altLang="zh-CN" sz="2000" b="1" dirty="0">
                <a:solidFill>
                  <a:srgbClr val="FF0000"/>
                </a:solidFill>
              </a:rPr>
              <a:t>this</a:t>
            </a:r>
            <a:r>
              <a:rPr lang="zh-CN" altLang="en-US" sz="2000" b="1" dirty="0">
                <a:solidFill>
                  <a:srgbClr val="FF0000"/>
                </a:solidFill>
              </a:rPr>
              <a:t>，由系统生成</a:t>
            </a:r>
          </a:p>
          <a:p>
            <a:pPr lvl="1" eaLnBrk="1" hangingPunct="1">
              <a:buFontTx/>
              <a:buNone/>
            </a:pPr>
            <a:r>
              <a:rPr lang="zh-CN" altLang="en-US" sz="2000" b="1" dirty="0">
                <a:solidFill>
                  <a:srgbClr val="FF0000"/>
                </a:solidFill>
              </a:rPr>
              <a:t>		</a:t>
            </a:r>
            <a:r>
              <a:rPr lang="en-US" altLang="zh-CN" sz="2000" b="1" dirty="0">
                <a:solidFill>
                  <a:srgbClr val="FF0000"/>
                </a:solidFill>
              </a:rPr>
              <a:t>};</a:t>
            </a:r>
          </a:p>
          <a:p>
            <a:pPr lvl="1" eaLnBrk="1" hangingPunct="1">
              <a:buFontTx/>
              <a:buNone/>
            </a:pPr>
            <a:r>
              <a:rPr lang="en-US" altLang="zh-CN" sz="2000" b="1" dirty="0">
                <a:solidFill>
                  <a:srgbClr val="FF0000"/>
                </a:solidFill>
              </a:rPr>
              <a:t>		X a;</a:t>
            </a:r>
          </a:p>
          <a:p>
            <a:pPr lvl="1" eaLnBrk="1" hangingPunct="1">
              <a:buFontTx/>
              <a:buNone/>
            </a:pPr>
            <a:r>
              <a:rPr lang="en-US" altLang="zh-CN" sz="2000" b="1" dirty="0"/>
              <a:t>		</a:t>
            </a:r>
            <a:r>
              <a:rPr lang="en-US" altLang="zh-CN" sz="2000" b="1" dirty="0" err="1"/>
              <a:t>a.f</a:t>
            </a:r>
            <a:r>
              <a:rPr lang="en-US" altLang="zh-CN" sz="2000" b="1" dirty="0" smtClean="0"/>
              <a:t>(…); </a:t>
            </a:r>
            <a:r>
              <a:rPr lang="zh-CN" altLang="en-US" sz="2000" b="1" dirty="0" smtClean="0"/>
              <a:t>此</a:t>
            </a:r>
            <a:r>
              <a:rPr lang="zh-CN" altLang="en-US" sz="2000" b="1" dirty="0"/>
              <a:t>调用将被编译译转换成	</a:t>
            </a:r>
            <a:r>
              <a:rPr lang="en-US" altLang="zh-CN" sz="2000" b="1" dirty="0" smtClean="0"/>
              <a:t>X</a:t>
            </a:r>
            <a:r>
              <a:rPr lang="en-US" altLang="zh-CN" sz="2000" b="1" dirty="0"/>
              <a:t>::f (</a:t>
            </a:r>
            <a:r>
              <a:rPr lang="en-US" altLang="zh-CN" sz="2000" b="1" dirty="0">
                <a:solidFill>
                  <a:srgbClr val="FF0000"/>
                </a:solidFill>
              </a:rPr>
              <a:t>&amp; a</a:t>
            </a:r>
            <a:r>
              <a:rPr lang="en-US" altLang="zh-CN" sz="2000" b="1" dirty="0"/>
              <a:t>, ……);</a:t>
            </a:r>
          </a:p>
          <a:p>
            <a:pPr eaLnBrk="1" hangingPunct="1">
              <a:buFontTx/>
              <a:buNone/>
            </a:pPr>
            <a:r>
              <a:rPr lang="en-US" altLang="zh-CN" sz="2400" b="1" dirty="0" smtClean="0">
                <a:solidFill>
                  <a:srgbClr val="0000CC"/>
                </a:solidFill>
              </a:rPr>
              <a:t>2. </a:t>
            </a:r>
            <a:r>
              <a:rPr lang="zh-CN" altLang="en-US" sz="2400" b="1" dirty="0" smtClean="0">
                <a:solidFill>
                  <a:srgbClr val="0000CC"/>
                </a:solidFill>
              </a:rPr>
              <a:t>访问</a:t>
            </a:r>
            <a:r>
              <a:rPr lang="en-US" altLang="zh-CN" sz="2400" b="1" dirty="0">
                <a:solidFill>
                  <a:srgbClr val="0000CC"/>
                </a:solidFill>
              </a:rPr>
              <a:t>this</a:t>
            </a:r>
            <a:r>
              <a:rPr lang="zh-CN" altLang="en-US" sz="2400" b="1" dirty="0">
                <a:solidFill>
                  <a:srgbClr val="0000CC"/>
                </a:solidFill>
              </a:rPr>
              <a:t>指针</a:t>
            </a:r>
          </a:p>
          <a:p>
            <a:pPr lvl="1" eaLnBrk="1" hangingPunct="1">
              <a:buFontTx/>
              <a:buNone/>
            </a:pPr>
            <a:r>
              <a:rPr lang="zh-CN" altLang="en-US" sz="2000" b="1" dirty="0"/>
              <a:t>		</a:t>
            </a:r>
            <a:r>
              <a:rPr lang="en-US" altLang="zh-CN" sz="2000" b="1" dirty="0"/>
              <a:t>X::f (……)</a:t>
            </a:r>
          </a:p>
          <a:p>
            <a:pPr lvl="1" eaLnBrk="1" hangingPunct="1">
              <a:buFontTx/>
              <a:buNone/>
            </a:pPr>
            <a:r>
              <a:rPr lang="en-US" altLang="zh-CN" sz="2000" b="1" dirty="0"/>
              <a:t>		{</a:t>
            </a:r>
          </a:p>
          <a:p>
            <a:pPr lvl="1" eaLnBrk="1" hangingPunct="1">
              <a:buFontTx/>
              <a:buNone/>
            </a:pPr>
            <a:r>
              <a:rPr lang="en-US" altLang="zh-CN" sz="2000" b="1" dirty="0"/>
              <a:t>			</a:t>
            </a:r>
            <a:r>
              <a:rPr lang="en-US" altLang="zh-CN" sz="2000" b="1" dirty="0">
                <a:solidFill>
                  <a:srgbClr val="FF3300"/>
                </a:solidFill>
              </a:rPr>
              <a:t>this-&gt;</a:t>
            </a:r>
            <a:r>
              <a:rPr lang="en-US" altLang="zh-CN" sz="2000" b="1" dirty="0"/>
              <a:t>member</a:t>
            </a:r>
          </a:p>
          <a:p>
            <a:pPr lvl="1" eaLnBrk="1" hangingPunct="1">
              <a:buFontTx/>
              <a:buNone/>
            </a:pPr>
            <a:r>
              <a:rPr lang="en-US" altLang="zh-CN" sz="2000" b="1" dirty="0"/>
              <a:t>		}</a:t>
            </a:r>
          </a:p>
        </p:txBody>
      </p:sp>
    </p:spTree>
    <p:extLst>
      <p:ext uri="{BB962C8B-B14F-4D97-AF65-F5344CB8AC3E}">
        <p14:creationId xmlns:p14="http://schemas.microsoft.com/office/powerpoint/2010/main" val="2597523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947">
                                            <p:txEl>
                                              <p:pRg st="1" end="1"/>
                                            </p:txEl>
                                          </p:spTgt>
                                        </p:tgtEl>
                                        <p:attrNameLst>
                                          <p:attrName>style.visibility</p:attrName>
                                        </p:attrNameLst>
                                      </p:cBhvr>
                                      <p:to>
                                        <p:strVal val="visible"/>
                                      </p:to>
                                    </p:set>
                                    <p:anim calcmode="lin" valueType="num">
                                      <p:cBhvr additive="base">
                                        <p:cTn id="7" dur="500" fill="hold"/>
                                        <p:tgtEl>
                                          <p:spTgt spid="829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9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2947">
                                            <p:txEl>
                                              <p:pRg st="2" end="2"/>
                                            </p:txEl>
                                          </p:spTgt>
                                        </p:tgtEl>
                                        <p:attrNameLst>
                                          <p:attrName>style.visibility</p:attrName>
                                        </p:attrNameLst>
                                      </p:cBhvr>
                                      <p:to>
                                        <p:strVal val="visible"/>
                                      </p:to>
                                    </p:set>
                                    <p:anim calcmode="lin" valueType="num">
                                      <p:cBhvr additive="base">
                                        <p:cTn id="13" dur="500" fill="hold"/>
                                        <p:tgtEl>
                                          <p:spTgt spid="829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2947">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2947">
                                            <p:txEl>
                                              <p:pRg st="3" end="3"/>
                                            </p:txEl>
                                          </p:spTgt>
                                        </p:tgtEl>
                                        <p:attrNameLst>
                                          <p:attrName>style.visibility</p:attrName>
                                        </p:attrNameLst>
                                      </p:cBhvr>
                                      <p:to>
                                        <p:strVal val="visible"/>
                                      </p:to>
                                    </p:set>
                                    <p:anim calcmode="lin" valueType="num">
                                      <p:cBhvr additive="base">
                                        <p:cTn id="17" dur="500" fill="hold"/>
                                        <p:tgtEl>
                                          <p:spTgt spid="8294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2947">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2947">
                                            <p:txEl>
                                              <p:pRg st="4" end="4"/>
                                            </p:txEl>
                                          </p:spTgt>
                                        </p:tgtEl>
                                        <p:attrNameLst>
                                          <p:attrName>style.visibility</p:attrName>
                                        </p:attrNameLst>
                                      </p:cBhvr>
                                      <p:to>
                                        <p:strVal val="visible"/>
                                      </p:to>
                                    </p:set>
                                    <p:anim calcmode="lin" valueType="num">
                                      <p:cBhvr additive="base">
                                        <p:cTn id="21" dur="500" fill="hold"/>
                                        <p:tgtEl>
                                          <p:spTgt spid="8294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2947">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2947">
                                            <p:txEl>
                                              <p:pRg st="5" end="5"/>
                                            </p:txEl>
                                          </p:spTgt>
                                        </p:tgtEl>
                                        <p:attrNameLst>
                                          <p:attrName>style.visibility</p:attrName>
                                        </p:attrNameLst>
                                      </p:cBhvr>
                                      <p:to>
                                        <p:strVal val="visible"/>
                                      </p:to>
                                    </p:set>
                                    <p:anim calcmode="lin" valueType="num">
                                      <p:cBhvr additive="base">
                                        <p:cTn id="25" dur="500" fill="hold"/>
                                        <p:tgtEl>
                                          <p:spTgt spid="8294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29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2947">
                                            <p:txEl>
                                              <p:pRg st="6" end="6"/>
                                            </p:txEl>
                                          </p:spTgt>
                                        </p:tgtEl>
                                        <p:attrNameLst>
                                          <p:attrName>style.visibility</p:attrName>
                                        </p:attrNameLst>
                                      </p:cBhvr>
                                      <p:to>
                                        <p:strVal val="visible"/>
                                      </p:to>
                                    </p:set>
                                    <p:anim calcmode="lin" valueType="num">
                                      <p:cBhvr additive="base">
                                        <p:cTn id="31" dur="500" fill="hold"/>
                                        <p:tgtEl>
                                          <p:spTgt spid="8294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29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2947">
                                            <p:txEl>
                                              <p:pRg st="7" end="7"/>
                                            </p:txEl>
                                          </p:spTgt>
                                        </p:tgtEl>
                                        <p:attrNameLst>
                                          <p:attrName>style.visibility</p:attrName>
                                        </p:attrNameLst>
                                      </p:cBhvr>
                                      <p:to>
                                        <p:strVal val="visible"/>
                                      </p:to>
                                    </p:set>
                                    <p:anim calcmode="lin" valueType="num">
                                      <p:cBhvr additive="base">
                                        <p:cTn id="37" dur="500" fill="hold"/>
                                        <p:tgtEl>
                                          <p:spTgt spid="8294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29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82947">
                                            <p:txEl>
                                              <p:pRg st="8" end="8"/>
                                            </p:txEl>
                                          </p:spTgt>
                                        </p:tgtEl>
                                        <p:attrNameLst>
                                          <p:attrName>style.visibility</p:attrName>
                                        </p:attrNameLst>
                                      </p:cBhvr>
                                      <p:to>
                                        <p:strVal val="visible"/>
                                      </p:to>
                                    </p:set>
                                    <p:animEffect transition="in" filter="fade">
                                      <p:cBhvr>
                                        <p:cTn id="43" dur="500"/>
                                        <p:tgtEl>
                                          <p:spTgt spid="82947">
                                            <p:txEl>
                                              <p:pRg st="8" end="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82947">
                                            <p:txEl>
                                              <p:pRg st="9" end="9"/>
                                            </p:txEl>
                                          </p:spTgt>
                                        </p:tgtEl>
                                        <p:attrNameLst>
                                          <p:attrName>style.visibility</p:attrName>
                                        </p:attrNameLst>
                                      </p:cBhvr>
                                      <p:to>
                                        <p:strVal val="visible"/>
                                      </p:to>
                                    </p:set>
                                    <p:animEffect transition="in" filter="fade">
                                      <p:cBhvr>
                                        <p:cTn id="46" dur="500"/>
                                        <p:tgtEl>
                                          <p:spTgt spid="82947">
                                            <p:txEl>
                                              <p:pRg st="9" end="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82947">
                                            <p:txEl>
                                              <p:pRg st="10" end="10"/>
                                            </p:txEl>
                                          </p:spTgt>
                                        </p:tgtEl>
                                        <p:attrNameLst>
                                          <p:attrName>style.visibility</p:attrName>
                                        </p:attrNameLst>
                                      </p:cBhvr>
                                      <p:to>
                                        <p:strVal val="visible"/>
                                      </p:to>
                                    </p:set>
                                    <p:animEffect transition="in" filter="fade">
                                      <p:cBhvr>
                                        <p:cTn id="49" dur="500"/>
                                        <p:tgtEl>
                                          <p:spTgt spid="82947">
                                            <p:txEl>
                                              <p:pRg st="10" end="10"/>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82947">
                                            <p:txEl>
                                              <p:pRg st="11" end="11"/>
                                            </p:txEl>
                                          </p:spTgt>
                                        </p:tgtEl>
                                        <p:attrNameLst>
                                          <p:attrName>style.visibility</p:attrName>
                                        </p:attrNameLst>
                                      </p:cBhvr>
                                      <p:to>
                                        <p:strVal val="visible"/>
                                      </p:to>
                                    </p:set>
                                    <p:animEffect transition="in" filter="fade">
                                      <p:cBhvr>
                                        <p:cTn id="52" dur="500"/>
                                        <p:tgtEl>
                                          <p:spTgt spid="829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idx="4294967295"/>
          </p:nvPr>
        </p:nvSpPr>
        <p:spPr>
          <a:xfrm>
            <a:off x="468313" y="44476"/>
            <a:ext cx="7772400" cy="66516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dirty="0">
                <a:solidFill>
                  <a:srgbClr val="C00000"/>
                </a:solidFill>
              </a:rPr>
              <a:t>3.10 </a:t>
            </a:r>
            <a:r>
              <a:rPr lang="en-US" altLang="zh-CN" sz="3200" b="1" dirty="0" smtClean="0">
                <a:solidFill>
                  <a:srgbClr val="C00000"/>
                </a:solidFill>
              </a:rPr>
              <a:t> this</a:t>
            </a:r>
            <a:r>
              <a:rPr lang="zh-CN" altLang="en-US" sz="3200" b="1" dirty="0" smtClean="0">
                <a:solidFill>
                  <a:srgbClr val="C00000"/>
                </a:solidFill>
              </a:rPr>
              <a:t>指针</a:t>
            </a:r>
            <a:endParaRPr lang="zh-CN" altLang="en-US" sz="3200" b="1" dirty="0">
              <a:solidFill>
                <a:srgbClr val="C00000"/>
              </a:solidFill>
            </a:endParaRPr>
          </a:p>
        </p:txBody>
      </p:sp>
      <p:sp>
        <p:nvSpPr>
          <p:cNvPr id="83971" name="Rectangle 3"/>
          <p:cNvSpPr>
            <a:spLocks noGrp="1" noChangeArrowheads="1"/>
          </p:cNvSpPr>
          <p:nvPr>
            <p:ph type="body" idx="4294967295"/>
          </p:nvPr>
        </p:nvSpPr>
        <p:spPr>
          <a:xfrm>
            <a:off x="574030" y="907888"/>
            <a:ext cx="3814763" cy="5691559"/>
          </a:xfrm>
        </p:spPr>
        <p:txBody>
          <a:bodyPr/>
          <a:lstStyle/>
          <a:p>
            <a:pPr eaLnBrk="1" hangingPunct="1">
              <a:lnSpc>
                <a:spcPct val="80000"/>
              </a:lnSpc>
              <a:buNone/>
            </a:pPr>
            <a:r>
              <a:rPr lang="en-US" altLang="zh-CN" sz="2400" b="1" dirty="0">
                <a:solidFill>
                  <a:srgbClr val="0000CC"/>
                </a:solidFill>
              </a:rPr>
              <a:t>3. this</a:t>
            </a:r>
            <a:r>
              <a:rPr lang="zh-CN" altLang="en-US" sz="2400" b="1" dirty="0">
                <a:solidFill>
                  <a:srgbClr val="0000CC"/>
                </a:solidFill>
              </a:rPr>
              <a:t>指针的实现</a:t>
            </a:r>
            <a:endParaRPr lang="en-US" altLang="zh-CN" sz="2400" b="1" dirty="0">
              <a:solidFill>
                <a:srgbClr val="0000CC"/>
              </a:solidFill>
            </a:endParaRPr>
          </a:p>
          <a:p>
            <a:pPr algn="just" eaLnBrk="1" hangingPunct="1">
              <a:lnSpc>
                <a:spcPct val="80000"/>
              </a:lnSpc>
              <a:buFontTx/>
              <a:buNone/>
            </a:pPr>
            <a:r>
              <a:rPr lang="zh-CN" altLang="zh-CN" sz="2200" b="1" dirty="0">
                <a:solidFill>
                  <a:srgbClr val="FF0000"/>
                </a:solidFill>
              </a:rPr>
              <a:t>【例</a:t>
            </a:r>
            <a:r>
              <a:rPr lang="en-US" altLang="zh-CN" sz="2200" b="1" dirty="0">
                <a:solidFill>
                  <a:srgbClr val="FF0000"/>
                </a:solidFill>
              </a:rPr>
              <a:t>3-22】  </a:t>
            </a:r>
            <a:r>
              <a:rPr lang="zh-CN" altLang="en-US" sz="2200" b="1" dirty="0">
                <a:solidFill>
                  <a:srgbClr val="FF0000"/>
                </a:solidFill>
              </a:rPr>
              <a:t>一个</a:t>
            </a:r>
            <a:r>
              <a:rPr lang="en-US" altLang="zh-CN" sz="2200" b="1" dirty="0">
                <a:solidFill>
                  <a:srgbClr val="FF0000"/>
                </a:solidFill>
              </a:rPr>
              <a:t>point</a:t>
            </a:r>
            <a:r>
              <a:rPr lang="zh-CN" altLang="en-US" sz="2200" b="1" dirty="0">
                <a:solidFill>
                  <a:srgbClr val="FF0000"/>
                </a:solidFill>
              </a:rPr>
              <a:t>类。</a:t>
            </a:r>
          </a:p>
          <a:p>
            <a:pPr algn="just" eaLnBrk="1" hangingPunct="1">
              <a:lnSpc>
                <a:spcPct val="80000"/>
              </a:lnSpc>
              <a:buFontTx/>
              <a:buNone/>
            </a:pPr>
            <a:r>
              <a:rPr lang="en-US" altLang="zh-CN" sz="1600" b="1" dirty="0"/>
              <a:t>class point{</a:t>
            </a:r>
          </a:p>
          <a:p>
            <a:pPr eaLnBrk="1" hangingPunct="1">
              <a:lnSpc>
                <a:spcPct val="80000"/>
              </a:lnSpc>
              <a:buFontTx/>
              <a:buNone/>
            </a:pPr>
            <a:r>
              <a:rPr lang="en-US" altLang="zh-CN" sz="1600" b="1" dirty="0"/>
              <a:t>private:</a:t>
            </a:r>
          </a:p>
          <a:p>
            <a:pPr eaLnBrk="1" hangingPunct="1">
              <a:lnSpc>
                <a:spcPct val="80000"/>
              </a:lnSpc>
              <a:buFontTx/>
              <a:buNone/>
            </a:pPr>
            <a:r>
              <a:rPr lang="en-US" altLang="zh-CN" sz="1600" b="1" dirty="0"/>
              <a:t>	int </a:t>
            </a:r>
            <a:r>
              <a:rPr lang="en-US" altLang="zh-CN" sz="1600" b="1" dirty="0" err="1"/>
              <a:t>x,y</a:t>
            </a:r>
            <a:r>
              <a:rPr lang="en-US" altLang="zh-CN" sz="1600" b="1" dirty="0"/>
              <a:t>;</a:t>
            </a:r>
          </a:p>
          <a:p>
            <a:pPr eaLnBrk="1" hangingPunct="1">
              <a:lnSpc>
                <a:spcPct val="80000"/>
              </a:lnSpc>
              <a:buFontTx/>
              <a:buNone/>
            </a:pPr>
            <a:r>
              <a:rPr lang="en-US" altLang="zh-CN" sz="1600" b="1" dirty="0"/>
              <a:t>public:</a:t>
            </a:r>
          </a:p>
          <a:p>
            <a:pPr eaLnBrk="1" hangingPunct="1">
              <a:lnSpc>
                <a:spcPct val="80000"/>
              </a:lnSpc>
              <a:buFontTx/>
              <a:buNone/>
            </a:pPr>
            <a:r>
              <a:rPr lang="en-US" altLang="zh-CN" sz="1600" b="1" dirty="0"/>
              <a:t>	point(int </a:t>
            </a:r>
            <a:r>
              <a:rPr lang="en-US" altLang="zh-CN" sz="1600" b="1" dirty="0" err="1"/>
              <a:t>a,int</a:t>
            </a:r>
            <a:r>
              <a:rPr lang="en-US" altLang="zh-CN" sz="1600" b="1" dirty="0"/>
              <a:t> b=10)</a:t>
            </a:r>
          </a:p>
          <a:p>
            <a:pPr eaLnBrk="1" hangingPunct="1">
              <a:lnSpc>
                <a:spcPct val="80000"/>
              </a:lnSpc>
              <a:buFontTx/>
              <a:buNone/>
            </a:pPr>
            <a:r>
              <a:rPr lang="en-US" altLang="zh-CN" sz="1600" b="1" dirty="0"/>
              <a:t>	        {x=a; y=b;	}</a:t>
            </a:r>
          </a:p>
          <a:p>
            <a:pPr eaLnBrk="1" hangingPunct="1">
              <a:lnSpc>
                <a:spcPct val="80000"/>
              </a:lnSpc>
              <a:buFontTx/>
              <a:buNone/>
            </a:pPr>
            <a:r>
              <a:rPr lang="en-US" altLang="zh-CN" sz="1600" b="1" dirty="0"/>
              <a:t>	int </a:t>
            </a:r>
            <a:r>
              <a:rPr lang="en-US" altLang="zh-CN" sz="1600" b="1" dirty="0" err="1"/>
              <a:t>getx</a:t>
            </a:r>
            <a:r>
              <a:rPr lang="en-US" altLang="zh-CN" sz="1600" b="1" dirty="0"/>
              <a:t>( )</a:t>
            </a:r>
          </a:p>
          <a:p>
            <a:pPr eaLnBrk="1" hangingPunct="1">
              <a:lnSpc>
                <a:spcPct val="80000"/>
              </a:lnSpc>
              <a:buFontTx/>
              <a:buNone/>
            </a:pPr>
            <a:r>
              <a:rPr lang="en-US" altLang="zh-CN" sz="1600" b="1" dirty="0"/>
              <a:t>	        {	return x;	}</a:t>
            </a:r>
          </a:p>
          <a:p>
            <a:pPr eaLnBrk="1" hangingPunct="1">
              <a:lnSpc>
                <a:spcPct val="80000"/>
              </a:lnSpc>
              <a:buFontTx/>
              <a:buNone/>
            </a:pPr>
            <a:r>
              <a:rPr lang="en-US" altLang="zh-CN" sz="1600" b="1" dirty="0"/>
              <a:t>	int </a:t>
            </a:r>
            <a:r>
              <a:rPr lang="en-US" altLang="zh-CN" sz="1600" b="1" dirty="0" err="1"/>
              <a:t>gety</a:t>
            </a:r>
            <a:r>
              <a:rPr lang="en-US" altLang="zh-CN" sz="1600" b="1" dirty="0"/>
              <a:t>( )</a:t>
            </a:r>
          </a:p>
          <a:p>
            <a:pPr eaLnBrk="1" hangingPunct="1">
              <a:lnSpc>
                <a:spcPct val="80000"/>
              </a:lnSpc>
              <a:buFontTx/>
              <a:buNone/>
            </a:pPr>
            <a:r>
              <a:rPr lang="en-US" altLang="zh-CN" sz="1600" b="1" dirty="0"/>
              <a:t>	       {	return y;	}</a:t>
            </a:r>
          </a:p>
          <a:p>
            <a:pPr eaLnBrk="1" hangingPunct="1">
              <a:lnSpc>
                <a:spcPct val="80000"/>
              </a:lnSpc>
              <a:buFontTx/>
              <a:buNone/>
            </a:pPr>
            <a:r>
              <a:rPr lang="en-US" altLang="zh-CN" sz="1600" b="1" dirty="0"/>
              <a:t>	void move(int </a:t>
            </a:r>
            <a:r>
              <a:rPr lang="en-US" altLang="zh-CN" sz="1600" b="1" dirty="0" err="1"/>
              <a:t>a,int</a:t>
            </a:r>
            <a:r>
              <a:rPr lang="en-US" altLang="zh-CN" sz="1600" b="1" dirty="0"/>
              <a:t> b)</a:t>
            </a:r>
          </a:p>
          <a:p>
            <a:pPr eaLnBrk="1" hangingPunct="1">
              <a:lnSpc>
                <a:spcPct val="80000"/>
              </a:lnSpc>
              <a:buFontTx/>
              <a:buNone/>
            </a:pPr>
            <a:r>
              <a:rPr lang="en-US" altLang="zh-CN" sz="1600" b="1" dirty="0"/>
              <a:t>	      {	x=</a:t>
            </a:r>
            <a:r>
              <a:rPr lang="en-US" altLang="zh-CN" sz="1600" b="1" dirty="0" err="1"/>
              <a:t>a;y</a:t>
            </a:r>
            <a:r>
              <a:rPr lang="en-US" altLang="zh-CN" sz="1600" b="1" dirty="0"/>
              <a:t>=b;	}</a:t>
            </a:r>
          </a:p>
          <a:p>
            <a:pPr eaLnBrk="1" hangingPunct="1">
              <a:lnSpc>
                <a:spcPct val="80000"/>
              </a:lnSpc>
              <a:buFontTx/>
              <a:buNone/>
            </a:pPr>
            <a:r>
              <a:rPr lang="en-US" altLang="zh-CN" sz="1600" b="1" dirty="0"/>
              <a:t>};</a:t>
            </a:r>
          </a:p>
          <a:p>
            <a:pPr eaLnBrk="1" hangingPunct="1">
              <a:lnSpc>
                <a:spcPct val="80000"/>
              </a:lnSpc>
              <a:buFontTx/>
              <a:buNone/>
            </a:pPr>
            <a:r>
              <a:rPr lang="en-US" altLang="zh-CN" sz="1600" b="1" dirty="0"/>
              <a:t>main()</a:t>
            </a:r>
          </a:p>
          <a:p>
            <a:pPr eaLnBrk="1" hangingPunct="1">
              <a:lnSpc>
                <a:spcPct val="80000"/>
              </a:lnSpc>
              <a:buFontTx/>
              <a:buNone/>
            </a:pPr>
            <a:r>
              <a:rPr lang="en-US" altLang="zh-CN" sz="1600" b="1" dirty="0"/>
              <a:t>{</a:t>
            </a:r>
          </a:p>
          <a:p>
            <a:pPr eaLnBrk="1" hangingPunct="1">
              <a:lnSpc>
                <a:spcPct val="80000"/>
              </a:lnSpc>
              <a:buFontTx/>
              <a:buNone/>
            </a:pPr>
            <a:r>
              <a:rPr lang="en-US" altLang="zh-CN" sz="1600" b="1" dirty="0"/>
              <a:t>    point p1,p2;</a:t>
            </a:r>
          </a:p>
          <a:p>
            <a:pPr eaLnBrk="1" hangingPunct="1">
              <a:lnSpc>
                <a:spcPct val="80000"/>
              </a:lnSpc>
              <a:buFontTx/>
              <a:buNone/>
            </a:pPr>
            <a:r>
              <a:rPr lang="en-US" altLang="zh-CN" sz="1600" b="1" dirty="0"/>
              <a:t>    p1.move(10,20}</a:t>
            </a:r>
          </a:p>
          <a:p>
            <a:pPr eaLnBrk="1" hangingPunct="1">
              <a:lnSpc>
                <a:spcPct val="80000"/>
              </a:lnSpc>
              <a:buFontTx/>
              <a:buNone/>
            </a:pPr>
            <a:r>
              <a:rPr lang="en-US" altLang="zh-CN" sz="1600" b="1" dirty="0"/>
              <a:t>    p2.move(3,4);</a:t>
            </a:r>
          </a:p>
          <a:p>
            <a:pPr eaLnBrk="1" hangingPunct="1">
              <a:lnSpc>
                <a:spcPct val="80000"/>
              </a:lnSpc>
              <a:buFontTx/>
              <a:buNone/>
            </a:pPr>
            <a:r>
              <a:rPr lang="en-US" altLang="zh-CN" sz="1600" b="1" dirty="0"/>
              <a:t>}</a:t>
            </a:r>
          </a:p>
        </p:txBody>
      </p:sp>
      <p:sp>
        <p:nvSpPr>
          <p:cNvPr id="105476" name="Rectangle 4"/>
          <p:cNvSpPr>
            <a:spLocks noChangeArrowheads="1"/>
          </p:cNvSpPr>
          <p:nvPr/>
        </p:nvSpPr>
        <p:spPr bwMode="auto">
          <a:xfrm>
            <a:off x="4480905" y="1446238"/>
            <a:ext cx="4503812" cy="708528"/>
          </a:xfrm>
          <a:prstGeom prst="rect">
            <a:avLst/>
          </a:prstGeom>
          <a:noFill/>
          <a:ln w="3175">
            <a:solidFill>
              <a:schemeClr val="bg1"/>
            </a:solidFill>
            <a:miter lim="800000"/>
            <a:headEnd/>
            <a:tailEnd/>
          </a:ln>
        </p:spPr>
        <p:txBody>
          <a:bodyPr wrap="squar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dirty="0">
                <a:latin typeface="Times New Roman" panose="02020603050405020304" pitchFamily="18" charset="0"/>
              </a:rPr>
              <a:t>1</a:t>
            </a:r>
            <a:r>
              <a:rPr kumimoji="1" lang="zh-CN" altLang="en-US" sz="2000" b="1" dirty="0">
                <a:latin typeface="Times New Roman" panose="02020603050405020304" pitchFamily="18" charset="0"/>
              </a:rPr>
              <a:t>、编译器改变类成员的定义，用额外的</a:t>
            </a:r>
            <a:r>
              <a:rPr kumimoji="1" lang="en-US" altLang="zh-CN" sz="2000" b="1" dirty="0">
                <a:latin typeface="Times New Roman" panose="02020603050405020304" pitchFamily="18" charset="0"/>
              </a:rPr>
              <a:t>this</a:t>
            </a:r>
            <a:r>
              <a:rPr kumimoji="1" lang="zh-CN" altLang="en-US" sz="2000" b="1" dirty="0">
                <a:latin typeface="Times New Roman" panose="02020603050405020304" pitchFamily="18" charset="0"/>
              </a:rPr>
              <a:t>指针重新定义每个类成员函数</a:t>
            </a:r>
          </a:p>
        </p:txBody>
      </p:sp>
      <p:sp>
        <p:nvSpPr>
          <p:cNvPr id="105477" name="Text Box 5"/>
          <p:cNvSpPr txBox="1">
            <a:spLocks noChangeArrowheads="1"/>
          </p:cNvSpPr>
          <p:nvPr/>
        </p:nvSpPr>
        <p:spPr bwMode="auto">
          <a:xfrm>
            <a:off x="4715892" y="2204492"/>
            <a:ext cx="4176713" cy="2017712"/>
          </a:xfrm>
          <a:prstGeom prst="rect">
            <a:avLst/>
          </a:prstGeom>
          <a:noFill/>
          <a:ln>
            <a:noFill/>
          </a:ln>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1800" b="1" dirty="0">
                <a:solidFill>
                  <a:srgbClr val="0033CC"/>
                </a:solidFill>
                <a:latin typeface="Times New Roman" panose="02020603050405020304" pitchFamily="18" charset="0"/>
              </a:rPr>
              <a:t>inline point(point *</a:t>
            </a:r>
            <a:r>
              <a:rPr kumimoji="1" lang="en-US" altLang="zh-CN" sz="1800" b="1" dirty="0" err="1">
                <a:solidFill>
                  <a:srgbClr val="0033CC"/>
                </a:solidFill>
                <a:latin typeface="Times New Roman" panose="02020603050405020304" pitchFamily="18" charset="0"/>
              </a:rPr>
              <a:t>this,int</a:t>
            </a:r>
            <a:r>
              <a:rPr kumimoji="1" lang="en-US" altLang="zh-CN" sz="1800" b="1" dirty="0">
                <a:solidFill>
                  <a:srgbClr val="0033CC"/>
                </a:solidFill>
                <a:latin typeface="Times New Roman" panose="02020603050405020304" pitchFamily="18" charset="0"/>
              </a:rPr>
              <a:t> </a:t>
            </a:r>
            <a:r>
              <a:rPr kumimoji="1" lang="en-US" altLang="zh-CN" sz="1800" b="1" dirty="0" err="1">
                <a:solidFill>
                  <a:srgbClr val="0033CC"/>
                </a:solidFill>
                <a:latin typeface="Times New Roman" panose="02020603050405020304" pitchFamily="18" charset="0"/>
              </a:rPr>
              <a:t>a,int</a:t>
            </a:r>
            <a:r>
              <a:rPr kumimoji="1" lang="en-US" altLang="zh-CN" sz="1800" b="1" dirty="0">
                <a:solidFill>
                  <a:srgbClr val="0033CC"/>
                </a:solidFill>
                <a:latin typeface="Times New Roman" panose="02020603050405020304" pitchFamily="18" charset="0"/>
              </a:rPr>
              <a:t> b){}</a:t>
            </a:r>
          </a:p>
          <a:p>
            <a:pPr eaLnBrk="1" hangingPunct="1">
              <a:spcBef>
                <a:spcPct val="50000"/>
              </a:spcBef>
              <a:buFontTx/>
              <a:buNone/>
            </a:pPr>
            <a:r>
              <a:rPr kumimoji="1" lang="en-US" altLang="zh-CN" sz="1800" b="1" dirty="0">
                <a:solidFill>
                  <a:srgbClr val="0033CC"/>
                </a:solidFill>
                <a:latin typeface="Times New Roman" panose="02020603050405020304" pitchFamily="18" charset="0"/>
              </a:rPr>
              <a:t>inline </a:t>
            </a:r>
            <a:r>
              <a:rPr kumimoji="1" lang="en-US" altLang="zh-CN" sz="1800" b="1" dirty="0" err="1">
                <a:solidFill>
                  <a:srgbClr val="0033CC"/>
                </a:solidFill>
                <a:latin typeface="Times New Roman" panose="02020603050405020304" pitchFamily="18" charset="0"/>
              </a:rPr>
              <a:t>getx</a:t>
            </a:r>
            <a:r>
              <a:rPr kumimoji="1" lang="en-US" altLang="zh-CN" sz="1800" b="1" dirty="0">
                <a:solidFill>
                  <a:srgbClr val="0033CC"/>
                </a:solidFill>
                <a:latin typeface="Times New Roman" panose="02020603050405020304" pitchFamily="18" charset="0"/>
              </a:rPr>
              <a:t>(point *this){return this-&gt;x;}</a:t>
            </a:r>
          </a:p>
          <a:p>
            <a:pPr eaLnBrk="1" hangingPunct="1">
              <a:spcBef>
                <a:spcPct val="50000"/>
              </a:spcBef>
              <a:buFontTx/>
              <a:buNone/>
            </a:pPr>
            <a:r>
              <a:rPr kumimoji="1" lang="en-US" altLang="zh-CN" sz="1800" b="1" dirty="0">
                <a:solidFill>
                  <a:srgbClr val="0033CC"/>
                </a:solidFill>
                <a:latin typeface="Times New Roman" panose="02020603050405020304" pitchFamily="18" charset="0"/>
              </a:rPr>
              <a:t>inline </a:t>
            </a:r>
            <a:r>
              <a:rPr kumimoji="1" lang="en-US" altLang="zh-CN" sz="1800" b="1" dirty="0" err="1">
                <a:solidFill>
                  <a:srgbClr val="0033CC"/>
                </a:solidFill>
                <a:latin typeface="Times New Roman" panose="02020603050405020304" pitchFamily="18" charset="0"/>
              </a:rPr>
              <a:t>gety</a:t>
            </a:r>
            <a:r>
              <a:rPr kumimoji="1" lang="en-US" altLang="zh-CN" sz="1800" b="1" dirty="0">
                <a:solidFill>
                  <a:srgbClr val="0033CC"/>
                </a:solidFill>
                <a:latin typeface="Times New Roman" panose="02020603050405020304" pitchFamily="18" charset="0"/>
              </a:rPr>
              <a:t>(point *this){return this-&gt;y;}</a:t>
            </a:r>
          </a:p>
          <a:p>
            <a:pPr eaLnBrk="1" hangingPunct="1">
              <a:spcBef>
                <a:spcPct val="50000"/>
              </a:spcBef>
              <a:buFontTx/>
              <a:buNone/>
            </a:pPr>
            <a:r>
              <a:rPr kumimoji="1" lang="en-US" altLang="zh-CN" sz="1800" b="1" dirty="0">
                <a:solidFill>
                  <a:srgbClr val="0033CC"/>
                </a:solidFill>
                <a:latin typeface="Times New Roman" panose="02020603050405020304" pitchFamily="18" charset="0"/>
              </a:rPr>
              <a:t>inline void move(point *this ,int </a:t>
            </a:r>
            <a:r>
              <a:rPr kumimoji="1" lang="en-US" altLang="zh-CN" sz="1800" b="1" dirty="0" err="1">
                <a:solidFill>
                  <a:srgbClr val="0033CC"/>
                </a:solidFill>
                <a:latin typeface="Times New Roman" panose="02020603050405020304" pitchFamily="18" charset="0"/>
              </a:rPr>
              <a:t>a,int</a:t>
            </a:r>
            <a:r>
              <a:rPr kumimoji="1" lang="en-US" altLang="zh-CN" sz="1800" b="1" dirty="0">
                <a:solidFill>
                  <a:srgbClr val="0033CC"/>
                </a:solidFill>
                <a:latin typeface="Times New Roman" panose="02020603050405020304" pitchFamily="18" charset="0"/>
              </a:rPr>
              <a:t> b)</a:t>
            </a:r>
          </a:p>
          <a:p>
            <a:pPr eaLnBrk="1" hangingPunct="1">
              <a:spcBef>
                <a:spcPct val="50000"/>
              </a:spcBef>
              <a:buFontTx/>
              <a:buNone/>
            </a:pPr>
            <a:r>
              <a:rPr kumimoji="1" lang="en-US" altLang="zh-CN" sz="1800" b="1" dirty="0">
                <a:solidFill>
                  <a:srgbClr val="0033CC"/>
                </a:solidFill>
                <a:latin typeface="Times New Roman" panose="02020603050405020304" pitchFamily="18" charset="0"/>
              </a:rPr>
              <a:t>             {this-&gt;x=</a:t>
            </a:r>
            <a:r>
              <a:rPr kumimoji="1" lang="en-US" altLang="zh-CN" sz="1800" b="1" dirty="0" err="1">
                <a:solidFill>
                  <a:srgbClr val="0033CC"/>
                </a:solidFill>
                <a:latin typeface="Times New Roman" panose="02020603050405020304" pitchFamily="18" charset="0"/>
              </a:rPr>
              <a:t>a;this</a:t>
            </a:r>
            <a:r>
              <a:rPr kumimoji="1" lang="en-US" altLang="zh-CN" sz="1800" b="1" dirty="0">
                <a:solidFill>
                  <a:srgbClr val="0033CC"/>
                </a:solidFill>
                <a:latin typeface="Times New Roman" panose="02020603050405020304" pitchFamily="18" charset="0"/>
              </a:rPr>
              <a:t>-&gt;y=b;}</a:t>
            </a:r>
          </a:p>
        </p:txBody>
      </p:sp>
      <p:sp>
        <p:nvSpPr>
          <p:cNvPr id="105479" name="Text Box 7"/>
          <p:cNvSpPr txBox="1">
            <a:spLocks noChangeArrowheads="1"/>
          </p:cNvSpPr>
          <p:nvPr/>
        </p:nvSpPr>
        <p:spPr bwMode="auto">
          <a:xfrm>
            <a:off x="4644455" y="5230267"/>
            <a:ext cx="4176712" cy="366712"/>
          </a:xfrm>
          <a:prstGeom prst="rect">
            <a:avLst/>
          </a:prstGeom>
          <a:noFill/>
          <a:ln>
            <a:noFill/>
          </a:ln>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1800" b="1" dirty="0">
                <a:solidFill>
                  <a:srgbClr val="0033CC"/>
                </a:solidFill>
                <a:latin typeface="Times New Roman" panose="02020603050405020304" pitchFamily="18" charset="0"/>
              </a:rPr>
              <a:t>inline void move(&amp;p1 ,10,20)        </a:t>
            </a:r>
          </a:p>
        </p:txBody>
      </p:sp>
      <p:sp>
        <p:nvSpPr>
          <p:cNvPr id="105480" name="Text Box 8"/>
          <p:cNvSpPr txBox="1">
            <a:spLocks noChangeArrowheads="1"/>
          </p:cNvSpPr>
          <p:nvPr/>
        </p:nvSpPr>
        <p:spPr bwMode="auto">
          <a:xfrm>
            <a:off x="4644455" y="5877967"/>
            <a:ext cx="4176712" cy="366712"/>
          </a:xfrm>
          <a:prstGeom prst="rect">
            <a:avLst/>
          </a:prstGeom>
          <a:noFill/>
          <a:ln>
            <a:noFill/>
          </a:ln>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1800" b="1" dirty="0">
                <a:solidFill>
                  <a:srgbClr val="0033CC"/>
                </a:solidFill>
                <a:latin typeface="Times New Roman" panose="02020603050405020304" pitchFamily="18" charset="0"/>
              </a:rPr>
              <a:t>inline void move(&amp;p2 ,3,4)        </a:t>
            </a:r>
          </a:p>
        </p:txBody>
      </p:sp>
      <p:sp>
        <p:nvSpPr>
          <p:cNvPr id="105481" name="Line 9"/>
          <p:cNvSpPr>
            <a:spLocks noChangeShapeType="1"/>
          </p:cNvSpPr>
          <p:nvPr/>
        </p:nvSpPr>
        <p:spPr bwMode="auto">
          <a:xfrm flipV="1">
            <a:off x="2987105" y="2421979"/>
            <a:ext cx="1728787" cy="287338"/>
          </a:xfrm>
          <a:prstGeom prst="line">
            <a:avLst/>
          </a:prstGeom>
          <a:noFill/>
          <a:ln w="3175">
            <a:solidFill>
              <a:srgbClr val="FF3300"/>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105482" name="Line 10"/>
          <p:cNvSpPr>
            <a:spLocks noChangeShapeType="1"/>
          </p:cNvSpPr>
          <p:nvPr/>
        </p:nvSpPr>
        <p:spPr bwMode="auto">
          <a:xfrm flipV="1">
            <a:off x="2123505" y="2853779"/>
            <a:ext cx="2592387" cy="358775"/>
          </a:xfrm>
          <a:prstGeom prst="line">
            <a:avLst/>
          </a:prstGeom>
          <a:noFill/>
          <a:ln w="3175">
            <a:solidFill>
              <a:srgbClr val="FF3300"/>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105483" name="Line 11"/>
          <p:cNvSpPr>
            <a:spLocks noChangeShapeType="1"/>
          </p:cNvSpPr>
          <p:nvPr/>
        </p:nvSpPr>
        <p:spPr bwMode="auto">
          <a:xfrm flipV="1">
            <a:off x="2123505" y="3285579"/>
            <a:ext cx="2592387" cy="360363"/>
          </a:xfrm>
          <a:prstGeom prst="line">
            <a:avLst/>
          </a:prstGeom>
          <a:noFill/>
          <a:ln w="3175">
            <a:solidFill>
              <a:srgbClr val="FF3300"/>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105484" name="Line 12"/>
          <p:cNvSpPr>
            <a:spLocks noChangeShapeType="1"/>
          </p:cNvSpPr>
          <p:nvPr/>
        </p:nvSpPr>
        <p:spPr bwMode="auto">
          <a:xfrm flipV="1">
            <a:off x="3060130" y="3717379"/>
            <a:ext cx="2232025" cy="431800"/>
          </a:xfrm>
          <a:prstGeom prst="line">
            <a:avLst/>
          </a:prstGeom>
          <a:noFill/>
          <a:ln w="3175">
            <a:solidFill>
              <a:srgbClr val="FF3300"/>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105485" name="Rectangle 13"/>
          <p:cNvSpPr>
            <a:spLocks noChangeArrowheads="1"/>
          </p:cNvSpPr>
          <p:nvPr/>
        </p:nvSpPr>
        <p:spPr bwMode="auto">
          <a:xfrm>
            <a:off x="4480905" y="4358299"/>
            <a:ext cx="4483137" cy="646973"/>
          </a:xfrm>
          <a:prstGeom prst="rect">
            <a:avLst/>
          </a:prstGeom>
          <a:noFill/>
          <a:ln w="3175">
            <a:solidFill>
              <a:schemeClr val="bg1"/>
            </a:solidFill>
            <a:miter lim="800000"/>
            <a:headEnd/>
            <a:tailEnd/>
          </a:ln>
        </p:spPr>
        <p:txBody>
          <a:bodyPr wrap="squar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800" b="1" dirty="0">
                <a:latin typeface="Times New Roman" panose="02020603050405020304" pitchFamily="18" charset="0"/>
              </a:rPr>
              <a:t>2</a:t>
            </a:r>
            <a:r>
              <a:rPr kumimoji="1" lang="zh-CN" altLang="en-US" sz="1800" b="1" dirty="0">
                <a:latin typeface="Times New Roman" panose="02020603050405020304" pitchFamily="18" charset="0"/>
              </a:rPr>
              <a:t>、编译器改变每个类成员函数的调用，加上一个额外的实参，即被调用对象的地址</a:t>
            </a:r>
          </a:p>
        </p:txBody>
      </p:sp>
      <p:sp>
        <p:nvSpPr>
          <p:cNvPr id="105487" name="Line 15"/>
          <p:cNvSpPr>
            <a:spLocks noChangeShapeType="1"/>
          </p:cNvSpPr>
          <p:nvPr/>
        </p:nvSpPr>
        <p:spPr bwMode="auto">
          <a:xfrm flipV="1">
            <a:off x="2483769" y="5446167"/>
            <a:ext cx="2087662" cy="209550"/>
          </a:xfrm>
          <a:prstGeom prst="line">
            <a:avLst/>
          </a:prstGeom>
          <a:noFill/>
          <a:ln w="3175">
            <a:solidFill>
              <a:srgbClr val="FF3300"/>
            </a:solidFill>
            <a:round/>
            <a:headEnd/>
            <a:tailEnd type="triangle" w="med" len="med"/>
          </a:ln>
          <a:extLst>
            <a:ext uri="{909E8E84-426E-40DD-AFC4-6F175D3DCCD1}">
              <a14:hiddenFill xmlns:a14="http://schemas.microsoft.com/office/drawing/2010/main">
                <a:noFill/>
              </a14:hiddenFill>
            </a:ext>
          </a:extLst>
        </p:spPr>
        <p:txBody>
          <a:bodyPr wrap="square" lIns="92075" tIns="46038" rIns="92075" bIns="46038" anchor="ctr">
            <a:spAutoFit/>
          </a:bodyPr>
          <a:lstStyle/>
          <a:p>
            <a:endParaRPr lang="zh-CN" altLang="en-US"/>
          </a:p>
        </p:txBody>
      </p:sp>
      <p:sp>
        <p:nvSpPr>
          <p:cNvPr id="105488" name="Line 16"/>
          <p:cNvSpPr>
            <a:spLocks noChangeShapeType="1"/>
          </p:cNvSpPr>
          <p:nvPr/>
        </p:nvSpPr>
        <p:spPr bwMode="auto">
          <a:xfrm>
            <a:off x="2339405" y="5877967"/>
            <a:ext cx="2305050" cy="144462"/>
          </a:xfrm>
          <a:prstGeom prst="line">
            <a:avLst/>
          </a:prstGeom>
          <a:noFill/>
          <a:ln w="3175">
            <a:solidFill>
              <a:srgbClr val="FF3300"/>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Tree>
    <p:extLst>
      <p:ext uri="{BB962C8B-B14F-4D97-AF65-F5344CB8AC3E}">
        <p14:creationId xmlns:p14="http://schemas.microsoft.com/office/powerpoint/2010/main" val="8534797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5476"/>
                                        </p:tgtEl>
                                        <p:attrNameLst>
                                          <p:attrName>style.visibility</p:attrName>
                                        </p:attrNameLst>
                                      </p:cBhvr>
                                      <p:to>
                                        <p:strVal val="visible"/>
                                      </p:to>
                                    </p:set>
                                    <p:anim calcmode="lin" valueType="num">
                                      <p:cBhvr additive="base">
                                        <p:cTn id="7" dur="500" fill="hold"/>
                                        <p:tgtEl>
                                          <p:spTgt spid="105476"/>
                                        </p:tgtEl>
                                        <p:attrNameLst>
                                          <p:attrName>ppt_x</p:attrName>
                                        </p:attrNameLst>
                                      </p:cBhvr>
                                      <p:tavLst>
                                        <p:tav tm="0">
                                          <p:val>
                                            <p:strVal val="#ppt_x"/>
                                          </p:val>
                                        </p:tav>
                                        <p:tav tm="100000">
                                          <p:val>
                                            <p:strVal val="#ppt_x"/>
                                          </p:val>
                                        </p:tav>
                                      </p:tavLst>
                                    </p:anim>
                                    <p:anim calcmode="lin" valueType="num">
                                      <p:cBhvr additive="base">
                                        <p:cTn id="8" dur="500" fill="hold"/>
                                        <p:tgtEl>
                                          <p:spTgt spid="10547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05477"/>
                                        </p:tgtEl>
                                        <p:attrNameLst>
                                          <p:attrName>style.visibility</p:attrName>
                                        </p:attrNameLst>
                                      </p:cBhvr>
                                      <p:to>
                                        <p:strVal val="visible"/>
                                      </p:to>
                                    </p:set>
                                    <p:animEffect transition="in" filter="wipe(down)">
                                      <p:cBhvr>
                                        <p:cTn id="13" dur="500"/>
                                        <p:tgtEl>
                                          <p:spTgt spid="10547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105481"/>
                                        </p:tgtEl>
                                        <p:attrNameLst>
                                          <p:attrName>style.visibility</p:attrName>
                                        </p:attrNameLst>
                                      </p:cBhvr>
                                      <p:to>
                                        <p:strVal val="visible"/>
                                      </p:to>
                                    </p:set>
                                    <p:animEffect transition="in" filter="wipe(down)">
                                      <p:cBhvr>
                                        <p:cTn id="18" dur="500"/>
                                        <p:tgtEl>
                                          <p:spTgt spid="10548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105482"/>
                                        </p:tgtEl>
                                        <p:attrNameLst>
                                          <p:attrName>style.visibility</p:attrName>
                                        </p:attrNameLst>
                                      </p:cBhvr>
                                      <p:to>
                                        <p:strVal val="visible"/>
                                      </p:to>
                                    </p:set>
                                    <p:animEffect transition="in" filter="wipe(down)">
                                      <p:cBhvr>
                                        <p:cTn id="23" dur="500"/>
                                        <p:tgtEl>
                                          <p:spTgt spid="10548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105483"/>
                                        </p:tgtEl>
                                        <p:attrNameLst>
                                          <p:attrName>style.visibility</p:attrName>
                                        </p:attrNameLst>
                                      </p:cBhvr>
                                      <p:to>
                                        <p:strVal val="visible"/>
                                      </p:to>
                                    </p:set>
                                    <p:animEffect transition="in" filter="wipe(down)">
                                      <p:cBhvr>
                                        <p:cTn id="28" dur="500"/>
                                        <p:tgtEl>
                                          <p:spTgt spid="10548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105484"/>
                                        </p:tgtEl>
                                        <p:attrNameLst>
                                          <p:attrName>style.visibility</p:attrName>
                                        </p:attrNameLst>
                                      </p:cBhvr>
                                      <p:to>
                                        <p:strVal val="visible"/>
                                      </p:to>
                                    </p:set>
                                    <p:animEffect transition="in" filter="wipe(down)">
                                      <p:cBhvr>
                                        <p:cTn id="33" dur="500"/>
                                        <p:tgtEl>
                                          <p:spTgt spid="10548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05485"/>
                                        </p:tgtEl>
                                        <p:attrNameLst>
                                          <p:attrName>style.visibility</p:attrName>
                                        </p:attrNameLst>
                                      </p:cBhvr>
                                      <p:to>
                                        <p:strVal val="visible"/>
                                      </p:to>
                                    </p:set>
                                    <p:anim calcmode="lin" valueType="num">
                                      <p:cBhvr additive="base">
                                        <p:cTn id="38" dur="500" fill="hold"/>
                                        <p:tgtEl>
                                          <p:spTgt spid="105485"/>
                                        </p:tgtEl>
                                        <p:attrNameLst>
                                          <p:attrName>ppt_x</p:attrName>
                                        </p:attrNameLst>
                                      </p:cBhvr>
                                      <p:tavLst>
                                        <p:tav tm="0">
                                          <p:val>
                                            <p:strVal val="#ppt_x"/>
                                          </p:val>
                                        </p:tav>
                                        <p:tav tm="100000">
                                          <p:val>
                                            <p:strVal val="#ppt_x"/>
                                          </p:val>
                                        </p:tav>
                                      </p:tavLst>
                                    </p:anim>
                                    <p:anim calcmode="lin" valueType="num">
                                      <p:cBhvr additive="base">
                                        <p:cTn id="39" dur="500" fill="hold"/>
                                        <p:tgtEl>
                                          <p:spTgt spid="105485"/>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nodeType="clickEffect">
                                  <p:stCondLst>
                                    <p:cond delay="0"/>
                                  </p:stCondLst>
                                  <p:childTnLst>
                                    <p:set>
                                      <p:cBhvr>
                                        <p:cTn id="43" dur="1" fill="hold">
                                          <p:stCondLst>
                                            <p:cond delay="0"/>
                                          </p:stCondLst>
                                        </p:cTn>
                                        <p:tgtEl>
                                          <p:spTgt spid="105487"/>
                                        </p:tgtEl>
                                        <p:attrNameLst>
                                          <p:attrName>style.visibility</p:attrName>
                                        </p:attrNameLst>
                                      </p:cBhvr>
                                      <p:to>
                                        <p:strVal val="visible"/>
                                      </p:to>
                                    </p:set>
                                    <p:animEffect transition="in" filter="wipe(down)">
                                      <p:cBhvr>
                                        <p:cTn id="44" dur="500"/>
                                        <p:tgtEl>
                                          <p:spTgt spid="10548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5479"/>
                                        </p:tgtEl>
                                        <p:attrNameLst>
                                          <p:attrName>style.visibility</p:attrName>
                                        </p:attrNameLst>
                                      </p:cBhvr>
                                      <p:to>
                                        <p:strVal val="visible"/>
                                      </p:to>
                                    </p:set>
                                    <p:anim calcmode="lin" valueType="num">
                                      <p:cBhvr additive="base">
                                        <p:cTn id="49" dur="500" fill="hold"/>
                                        <p:tgtEl>
                                          <p:spTgt spid="105479"/>
                                        </p:tgtEl>
                                        <p:attrNameLst>
                                          <p:attrName>ppt_x</p:attrName>
                                        </p:attrNameLst>
                                      </p:cBhvr>
                                      <p:tavLst>
                                        <p:tav tm="0">
                                          <p:val>
                                            <p:strVal val="#ppt_x"/>
                                          </p:val>
                                        </p:tav>
                                        <p:tav tm="100000">
                                          <p:val>
                                            <p:strVal val="#ppt_x"/>
                                          </p:val>
                                        </p:tav>
                                      </p:tavLst>
                                    </p:anim>
                                    <p:anim calcmode="lin" valueType="num">
                                      <p:cBhvr additive="base">
                                        <p:cTn id="50" dur="500" fill="hold"/>
                                        <p:tgtEl>
                                          <p:spTgt spid="105479"/>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105488"/>
                                        </p:tgtEl>
                                        <p:attrNameLst>
                                          <p:attrName>style.visibility</p:attrName>
                                        </p:attrNameLst>
                                      </p:cBhvr>
                                      <p:to>
                                        <p:strVal val="visible"/>
                                      </p:to>
                                    </p:set>
                                    <p:animEffect transition="in" filter="wipe(left)">
                                      <p:cBhvr>
                                        <p:cTn id="55" dur="500"/>
                                        <p:tgtEl>
                                          <p:spTgt spid="10548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05480"/>
                                        </p:tgtEl>
                                        <p:attrNameLst>
                                          <p:attrName>style.visibility</p:attrName>
                                        </p:attrNameLst>
                                      </p:cBhvr>
                                      <p:to>
                                        <p:strVal val="visible"/>
                                      </p:to>
                                    </p:set>
                                    <p:anim calcmode="lin" valueType="num">
                                      <p:cBhvr additive="base">
                                        <p:cTn id="60" dur="500" fill="hold"/>
                                        <p:tgtEl>
                                          <p:spTgt spid="105480"/>
                                        </p:tgtEl>
                                        <p:attrNameLst>
                                          <p:attrName>ppt_x</p:attrName>
                                        </p:attrNameLst>
                                      </p:cBhvr>
                                      <p:tavLst>
                                        <p:tav tm="0">
                                          <p:val>
                                            <p:strVal val="#ppt_x"/>
                                          </p:val>
                                        </p:tav>
                                        <p:tav tm="100000">
                                          <p:val>
                                            <p:strVal val="#ppt_x"/>
                                          </p:val>
                                        </p:tav>
                                      </p:tavLst>
                                    </p:anim>
                                    <p:anim calcmode="lin" valueType="num">
                                      <p:cBhvr additive="base">
                                        <p:cTn id="61" dur="500" fill="hold"/>
                                        <p:tgtEl>
                                          <p:spTgt spid="1054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nimBg="1"/>
      <p:bldP spid="105477" grpId="0"/>
      <p:bldP spid="105479" grpId="0"/>
      <p:bldP spid="105480" grpId="0"/>
      <p:bldP spid="10548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ChangeArrowheads="1"/>
          </p:cNvSpPr>
          <p:nvPr>
            <p:ph type="body" sz="half" idx="4294967295"/>
          </p:nvPr>
        </p:nvSpPr>
        <p:spPr>
          <a:xfrm>
            <a:off x="542925" y="2181229"/>
            <a:ext cx="3733800" cy="3933825"/>
          </a:xfrm>
          <a:noFill/>
        </p:spPr>
        <p:txBody>
          <a:bodyPr/>
          <a:lstStyle/>
          <a:p>
            <a:pPr eaLnBrk="1" hangingPunct="1"/>
            <a:r>
              <a:rPr lang="zh-CN" altLang="en-US" sz="2000" b="1" dirty="0"/>
              <a:t>使用</a:t>
            </a:r>
            <a:r>
              <a:rPr lang="en-US" altLang="zh-CN" sz="2000" b="1" dirty="0"/>
              <a:t>this</a:t>
            </a:r>
            <a:r>
              <a:rPr lang="zh-CN" altLang="en-US" sz="2000" b="1" dirty="0" smtClean="0"/>
              <a:t>指针区分</a:t>
            </a:r>
            <a:r>
              <a:rPr lang="zh-CN" altLang="en-US" sz="2000" b="1" dirty="0"/>
              <a:t>二义性</a:t>
            </a:r>
          </a:p>
          <a:p>
            <a:pPr lvl="1" eaLnBrk="1" hangingPunct="1">
              <a:buFontTx/>
              <a:buNone/>
            </a:pPr>
            <a:r>
              <a:rPr lang="en-US" altLang="zh-CN" sz="1800" b="1" dirty="0" smtClean="0"/>
              <a:t>class </a:t>
            </a:r>
            <a:r>
              <a:rPr lang="en-US" altLang="zh-CN" sz="1800" b="1" dirty="0"/>
              <a:t>X</a:t>
            </a:r>
          </a:p>
          <a:p>
            <a:pPr lvl="1" eaLnBrk="1" hangingPunct="1">
              <a:buFontTx/>
              <a:buNone/>
            </a:pPr>
            <a:r>
              <a:rPr lang="en-US" altLang="zh-CN" sz="1800" b="1" dirty="0"/>
              <a:t>{</a:t>
            </a:r>
          </a:p>
          <a:p>
            <a:pPr lvl="1" eaLnBrk="1" hangingPunct="1">
              <a:buFontTx/>
              <a:buNone/>
            </a:pPr>
            <a:r>
              <a:rPr lang="en-US" altLang="zh-CN" sz="1800" b="1" dirty="0"/>
              <a:t>	int </a:t>
            </a:r>
            <a:r>
              <a:rPr lang="en-US" altLang="zh-CN" sz="1800" b="1" dirty="0" err="1"/>
              <a:t>i</a:t>
            </a:r>
            <a:r>
              <a:rPr lang="en-US" altLang="zh-CN" sz="1800" b="1" dirty="0"/>
              <a:t>;</a:t>
            </a:r>
          </a:p>
          <a:p>
            <a:pPr lvl="1" eaLnBrk="1" hangingPunct="1">
              <a:buFontTx/>
              <a:buNone/>
            </a:pPr>
            <a:r>
              <a:rPr lang="en-US" altLang="zh-CN" sz="1800" b="1" dirty="0"/>
              <a:t>	f (int </a:t>
            </a:r>
            <a:r>
              <a:rPr lang="en-US" altLang="zh-CN" sz="1800" b="1" dirty="0" err="1"/>
              <a:t>i</a:t>
            </a:r>
            <a:r>
              <a:rPr lang="en-US" altLang="zh-CN" sz="1800" b="1" dirty="0"/>
              <a:t>)</a:t>
            </a:r>
          </a:p>
          <a:p>
            <a:pPr lvl="1" eaLnBrk="1" hangingPunct="1">
              <a:buFontTx/>
              <a:buNone/>
            </a:pPr>
            <a:r>
              <a:rPr lang="en-US" altLang="zh-CN" sz="1800" b="1" dirty="0"/>
              <a:t>	{</a:t>
            </a:r>
          </a:p>
          <a:p>
            <a:pPr lvl="1" eaLnBrk="1" hangingPunct="1">
              <a:buFontTx/>
              <a:buNone/>
            </a:pPr>
            <a:r>
              <a:rPr lang="en-US" altLang="zh-CN" sz="1800" b="1" dirty="0"/>
              <a:t>		    this-&gt;</a:t>
            </a:r>
            <a:r>
              <a:rPr lang="en-US" altLang="zh-CN" sz="1800" b="1" dirty="0" err="1"/>
              <a:t>i</a:t>
            </a:r>
            <a:r>
              <a:rPr lang="en-US" altLang="zh-CN" sz="1800" b="1" dirty="0"/>
              <a:t> = </a:t>
            </a:r>
            <a:r>
              <a:rPr lang="en-US" altLang="zh-CN" sz="1800" b="1" dirty="0" err="1"/>
              <a:t>i</a:t>
            </a:r>
            <a:r>
              <a:rPr lang="en-US" altLang="zh-CN" sz="1800" b="1" dirty="0"/>
              <a:t>;</a:t>
            </a:r>
          </a:p>
          <a:p>
            <a:pPr lvl="1" eaLnBrk="1" hangingPunct="1">
              <a:buFontTx/>
              <a:buNone/>
            </a:pPr>
            <a:r>
              <a:rPr lang="en-US" altLang="zh-CN" sz="1800" b="1" dirty="0"/>
              <a:t>	}</a:t>
            </a:r>
          </a:p>
          <a:p>
            <a:pPr lvl="1" eaLnBrk="1" hangingPunct="1">
              <a:buFontTx/>
              <a:buNone/>
            </a:pPr>
            <a:r>
              <a:rPr lang="en-US" altLang="zh-CN" sz="1800" b="1" dirty="0"/>
              <a:t>}</a:t>
            </a:r>
          </a:p>
          <a:p>
            <a:pPr eaLnBrk="1" hangingPunct="1"/>
            <a:endParaRPr lang="en-US" altLang="zh-CN" b="1" dirty="0"/>
          </a:p>
        </p:txBody>
      </p:sp>
      <p:sp>
        <p:nvSpPr>
          <p:cNvPr id="79875" name="Rectangle 4"/>
          <p:cNvSpPr>
            <a:spLocks noGrp="1" noChangeArrowheads="1"/>
          </p:cNvSpPr>
          <p:nvPr>
            <p:ph type="body" sz="half" idx="4294967295"/>
          </p:nvPr>
        </p:nvSpPr>
        <p:spPr>
          <a:xfrm>
            <a:off x="4349322" y="1986760"/>
            <a:ext cx="4495800" cy="3818504"/>
          </a:xfrm>
        </p:spPr>
        <p:txBody>
          <a:bodyPr/>
          <a:lstStyle/>
          <a:p>
            <a:pPr eaLnBrk="1" hangingPunct="1"/>
            <a:r>
              <a:rPr lang="zh-CN" altLang="en-US" sz="2000" b="1" dirty="0"/>
              <a:t>使用</a:t>
            </a:r>
            <a:r>
              <a:rPr lang="en-US" altLang="zh-CN" sz="2000" b="1" dirty="0"/>
              <a:t>this</a:t>
            </a:r>
            <a:r>
              <a:rPr lang="zh-CN" altLang="en-US" sz="2000" b="1" dirty="0"/>
              <a:t>指针返回调用对象</a:t>
            </a:r>
          </a:p>
          <a:p>
            <a:pPr lvl="1" eaLnBrk="1" hangingPunct="1">
              <a:buFontTx/>
              <a:buNone/>
            </a:pPr>
            <a:r>
              <a:rPr lang="en-US" altLang="zh-CN" sz="1800" b="1" dirty="0"/>
              <a:t>class X</a:t>
            </a:r>
          </a:p>
          <a:p>
            <a:pPr lvl="1" eaLnBrk="1" hangingPunct="1">
              <a:buFontTx/>
              <a:buNone/>
            </a:pPr>
            <a:r>
              <a:rPr lang="en-US" altLang="zh-CN" sz="1800" b="1" dirty="0"/>
              <a:t>{</a:t>
            </a:r>
          </a:p>
          <a:p>
            <a:pPr lvl="1" eaLnBrk="1" hangingPunct="1">
              <a:buFontTx/>
              <a:buNone/>
            </a:pPr>
            <a:r>
              <a:rPr lang="en-US" altLang="zh-CN" sz="1800" b="1" dirty="0"/>
              <a:t>	X &amp; f ( ) { ……   return </a:t>
            </a:r>
            <a:r>
              <a:rPr lang="en-US" altLang="zh-CN" sz="1800" b="1" dirty="0">
                <a:solidFill>
                  <a:srgbClr val="FF0000"/>
                </a:solidFill>
              </a:rPr>
              <a:t>*this</a:t>
            </a:r>
            <a:r>
              <a:rPr lang="en-US" altLang="zh-CN" sz="1800" b="1" dirty="0"/>
              <a:t>; };</a:t>
            </a:r>
          </a:p>
          <a:p>
            <a:pPr lvl="1" eaLnBrk="1" hangingPunct="1">
              <a:buFontTx/>
              <a:buNone/>
            </a:pPr>
            <a:r>
              <a:rPr lang="en-US" altLang="zh-CN" sz="1800" b="1" dirty="0"/>
              <a:t>    X &amp; g ( ) {……   return </a:t>
            </a:r>
            <a:r>
              <a:rPr lang="en-US" altLang="zh-CN" sz="1800" b="1" dirty="0">
                <a:solidFill>
                  <a:srgbClr val="FF0000"/>
                </a:solidFill>
              </a:rPr>
              <a:t>*this</a:t>
            </a:r>
            <a:r>
              <a:rPr lang="en-US" altLang="zh-CN" sz="1800" b="1" dirty="0"/>
              <a:t>; };</a:t>
            </a:r>
          </a:p>
          <a:p>
            <a:pPr lvl="1" eaLnBrk="1" hangingPunct="1">
              <a:buFontTx/>
              <a:buNone/>
            </a:pPr>
            <a:r>
              <a:rPr lang="en-US" altLang="zh-CN" sz="1800" b="1" dirty="0"/>
              <a:t>};</a:t>
            </a:r>
          </a:p>
          <a:p>
            <a:pPr lvl="1" eaLnBrk="1" hangingPunct="1">
              <a:buFontTx/>
              <a:buNone/>
            </a:pPr>
            <a:r>
              <a:rPr lang="en-US" altLang="zh-CN" sz="1800" b="1" dirty="0"/>
              <a:t>……</a:t>
            </a:r>
          </a:p>
          <a:p>
            <a:pPr lvl="1" eaLnBrk="1" hangingPunct="1">
              <a:buFontTx/>
              <a:buNone/>
            </a:pPr>
            <a:r>
              <a:rPr lang="en-US" altLang="zh-CN" sz="1800" b="1" dirty="0"/>
              <a:t>X a;</a:t>
            </a:r>
          </a:p>
          <a:p>
            <a:pPr lvl="1" eaLnBrk="1" hangingPunct="1">
              <a:buFontTx/>
              <a:buNone/>
            </a:pPr>
            <a:r>
              <a:rPr lang="en-US" altLang="zh-CN" sz="1800" b="1" dirty="0" err="1">
                <a:solidFill>
                  <a:srgbClr val="FF3300"/>
                </a:solidFill>
              </a:rPr>
              <a:t>a.f</a:t>
            </a:r>
            <a:r>
              <a:rPr lang="en-US" altLang="zh-CN" sz="1800" b="1" dirty="0">
                <a:solidFill>
                  <a:srgbClr val="FF3300"/>
                </a:solidFill>
              </a:rPr>
              <a:t>().g();</a:t>
            </a:r>
          </a:p>
          <a:p>
            <a:pPr lvl="1" eaLnBrk="1" hangingPunct="1">
              <a:buFontTx/>
              <a:buNone/>
            </a:pPr>
            <a:r>
              <a:rPr lang="en-US" altLang="zh-CN" sz="1800" b="1" dirty="0"/>
              <a:t>……</a:t>
            </a:r>
          </a:p>
          <a:p>
            <a:pPr eaLnBrk="1" hangingPunct="1"/>
            <a:endParaRPr lang="en-US" altLang="zh-CN" sz="2800" b="1" dirty="0"/>
          </a:p>
        </p:txBody>
      </p:sp>
      <p:sp>
        <p:nvSpPr>
          <p:cNvPr id="84997" name="Text Box 5"/>
          <p:cNvSpPr txBox="1">
            <a:spLocks noChangeArrowheads="1"/>
          </p:cNvSpPr>
          <p:nvPr/>
        </p:nvSpPr>
        <p:spPr bwMode="auto">
          <a:xfrm>
            <a:off x="542925" y="1039678"/>
            <a:ext cx="76327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b="1" dirty="0" smtClean="0">
                <a:solidFill>
                  <a:srgbClr val="0000CC"/>
                </a:solidFill>
                <a:latin typeface="Times New Roman" panose="02020603050405020304" pitchFamily="18" charset="0"/>
              </a:rPr>
              <a:t>4. this</a:t>
            </a:r>
            <a:r>
              <a:rPr lang="zh-CN" altLang="en-US" sz="2800" b="1" dirty="0">
                <a:solidFill>
                  <a:srgbClr val="0000CC"/>
                </a:solidFill>
                <a:latin typeface="Times New Roman" panose="02020603050405020304" pitchFamily="18" charset="0"/>
              </a:rPr>
              <a:t>指针的两种常见应用</a:t>
            </a:r>
          </a:p>
        </p:txBody>
      </p:sp>
      <p:sp>
        <p:nvSpPr>
          <p:cNvPr id="79878" name="Freeform 6"/>
          <p:cNvSpPr>
            <a:spLocks/>
          </p:cNvSpPr>
          <p:nvPr/>
        </p:nvSpPr>
        <p:spPr bwMode="auto">
          <a:xfrm>
            <a:off x="801688" y="3529017"/>
            <a:ext cx="1608137" cy="1238250"/>
          </a:xfrm>
          <a:custGeom>
            <a:avLst/>
            <a:gdLst>
              <a:gd name="T0" fmla="*/ 2147483646 w 1013"/>
              <a:gd name="T1" fmla="*/ 2147483646 h 780"/>
              <a:gd name="T2" fmla="*/ 2147483646 w 1013"/>
              <a:gd name="T3" fmla="*/ 2147483646 h 780"/>
              <a:gd name="T4" fmla="*/ 2147483646 w 1013"/>
              <a:gd name="T5" fmla="*/ 2147483646 h 780"/>
              <a:gd name="T6" fmla="*/ 2147483646 w 1013"/>
              <a:gd name="T7" fmla="*/ 2147483646 h 780"/>
              <a:gd name="T8" fmla="*/ 2147483646 w 1013"/>
              <a:gd name="T9" fmla="*/ 2147483646 h 780"/>
              <a:gd name="T10" fmla="*/ 2147483646 w 1013"/>
              <a:gd name="T11" fmla="*/ 2147483646 h 780"/>
              <a:gd name="T12" fmla="*/ 2147483646 w 1013"/>
              <a:gd name="T13" fmla="*/ 2147483646 h 780"/>
              <a:gd name="T14" fmla="*/ 2147483646 w 1013"/>
              <a:gd name="T15" fmla="*/ 2147483646 h 780"/>
              <a:gd name="T16" fmla="*/ 2147483646 w 1013"/>
              <a:gd name="T17" fmla="*/ 2147483646 h 780"/>
              <a:gd name="T18" fmla="*/ 2147483646 w 1013"/>
              <a:gd name="T19" fmla="*/ 2147483646 h 780"/>
              <a:gd name="T20" fmla="*/ 2147483646 w 1013"/>
              <a:gd name="T21" fmla="*/ 2147483646 h 780"/>
              <a:gd name="T22" fmla="*/ 2147483646 w 1013"/>
              <a:gd name="T23" fmla="*/ 2147483646 h 78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13" h="780">
                <a:moveTo>
                  <a:pt x="1013" y="698"/>
                </a:moveTo>
                <a:cubicBezTo>
                  <a:pt x="1003" y="728"/>
                  <a:pt x="989" y="748"/>
                  <a:pt x="958" y="762"/>
                </a:cubicBezTo>
                <a:cubicBezTo>
                  <a:pt x="940" y="770"/>
                  <a:pt x="903" y="780"/>
                  <a:pt x="903" y="780"/>
                </a:cubicBezTo>
                <a:cubicBezTo>
                  <a:pt x="723" y="777"/>
                  <a:pt x="543" y="780"/>
                  <a:pt x="364" y="771"/>
                </a:cubicBezTo>
                <a:cubicBezTo>
                  <a:pt x="338" y="770"/>
                  <a:pt x="321" y="740"/>
                  <a:pt x="300" y="725"/>
                </a:cubicBezTo>
                <a:cubicBezTo>
                  <a:pt x="238" y="680"/>
                  <a:pt x="196" y="622"/>
                  <a:pt x="144" y="570"/>
                </a:cubicBezTo>
                <a:cubicBezTo>
                  <a:pt x="107" y="533"/>
                  <a:pt x="127" y="572"/>
                  <a:pt x="98" y="533"/>
                </a:cubicBezTo>
                <a:cubicBezTo>
                  <a:pt x="85" y="516"/>
                  <a:pt x="62" y="479"/>
                  <a:pt x="62" y="479"/>
                </a:cubicBezTo>
                <a:cubicBezTo>
                  <a:pt x="52" y="448"/>
                  <a:pt x="35" y="436"/>
                  <a:pt x="25" y="405"/>
                </a:cubicBezTo>
                <a:cubicBezTo>
                  <a:pt x="0" y="229"/>
                  <a:pt x="21" y="125"/>
                  <a:pt x="162" y="31"/>
                </a:cubicBezTo>
                <a:cubicBezTo>
                  <a:pt x="186" y="15"/>
                  <a:pt x="174" y="5"/>
                  <a:pt x="208" y="3"/>
                </a:cubicBezTo>
                <a:cubicBezTo>
                  <a:pt x="260" y="0"/>
                  <a:pt x="312" y="3"/>
                  <a:pt x="364" y="3"/>
                </a:cubicBezTo>
              </a:path>
            </a:pathLst>
          </a:custGeom>
          <a:noFill/>
          <a:ln w="19050" cmpd="sng">
            <a:solidFill>
              <a:srgbClr val="FF33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79" name="Freeform 7"/>
          <p:cNvSpPr>
            <a:spLocks/>
          </p:cNvSpPr>
          <p:nvPr/>
        </p:nvSpPr>
        <p:spPr bwMode="auto">
          <a:xfrm>
            <a:off x="1989138" y="3417892"/>
            <a:ext cx="1377950" cy="1163638"/>
          </a:xfrm>
          <a:custGeom>
            <a:avLst/>
            <a:gdLst>
              <a:gd name="T0" fmla="*/ 2147483646 w 868"/>
              <a:gd name="T1" fmla="*/ 2147483646 h 733"/>
              <a:gd name="T2" fmla="*/ 2147483646 w 868"/>
              <a:gd name="T3" fmla="*/ 2147483646 h 733"/>
              <a:gd name="T4" fmla="*/ 2147483646 w 868"/>
              <a:gd name="T5" fmla="*/ 2147483646 h 733"/>
              <a:gd name="T6" fmla="*/ 2147483646 w 868"/>
              <a:gd name="T7" fmla="*/ 2147483646 h 733"/>
              <a:gd name="T8" fmla="*/ 2147483646 w 868"/>
              <a:gd name="T9" fmla="*/ 2147483646 h 733"/>
              <a:gd name="T10" fmla="*/ 2147483646 w 868"/>
              <a:gd name="T11" fmla="*/ 2147483646 h 733"/>
              <a:gd name="T12" fmla="*/ 2147483646 w 868"/>
              <a:gd name="T13" fmla="*/ 2147483646 h 733"/>
              <a:gd name="T14" fmla="*/ 2147483646 w 868"/>
              <a:gd name="T15" fmla="*/ 2147483646 h 733"/>
              <a:gd name="T16" fmla="*/ 2147483646 w 868"/>
              <a:gd name="T17" fmla="*/ 2147483646 h 733"/>
              <a:gd name="T18" fmla="*/ 2147483646 w 868"/>
              <a:gd name="T19" fmla="*/ 2147483646 h 733"/>
              <a:gd name="T20" fmla="*/ 2147483646 w 868"/>
              <a:gd name="T21" fmla="*/ 2147483646 h 733"/>
              <a:gd name="T22" fmla="*/ 2147483646 w 868"/>
              <a:gd name="T23" fmla="*/ 2147483646 h 733"/>
              <a:gd name="T24" fmla="*/ 2147483646 w 868"/>
              <a:gd name="T25" fmla="*/ 2147483646 h 733"/>
              <a:gd name="T26" fmla="*/ 2147483646 w 868"/>
              <a:gd name="T27" fmla="*/ 2147483646 h 733"/>
              <a:gd name="T28" fmla="*/ 2147483646 w 868"/>
              <a:gd name="T29" fmla="*/ 0 h 733"/>
              <a:gd name="T30" fmla="*/ 2147483646 w 868"/>
              <a:gd name="T31" fmla="*/ 2147483646 h 733"/>
              <a:gd name="T32" fmla="*/ 2147483646 w 868"/>
              <a:gd name="T33" fmla="*/ 2147483646 h 733"/>
              <a:gd name="T34" fmla="*/ 2147483646 w 868"/>
              <a:gd name="T35" fmla="*/ 2147483646 h 733"/>
              <a:gd name="T36" fmla="*/ 2147483646 w 868"/>
              <a:gd name="T37" fmla="*/ 2147483646 h 733"/>
              <a:gd name="T38" fmla="*/ 2147483646 w 868"/>
              <a:gd name="T39" fmla="*/ 2147483646 h 733"/>
              <a:gd name="T40" fmla="*/ 2147483646 w 868"/>
              <a:gd name="T41" fmla="*/ 2147483646 h 733"/>
              <a:gd name="T42" fmla="*/ 0 w 868"/>
              <a:gd name="T43" fmla="*/ 2147483646 h 73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68" h="733">
                <a:moveTo>
                  <a:pt x="475" y="713"/>
                </a:moveTo>
                <a:cubicBezTo>
                  <a:pt x="542" y="710"/>
                  <a:pt x="620" y="733"/>
                  <a:pt x="676" y="695"/>
                </a:cubicBezTo>
                <a:cubicBezTo>
                  <a:pt x="707" y="674"/>
                  <a:pt x="730" y="637"/>
                  <a:pt x="758" y="613"/>
                </a:cubicBezTo>
                <a:cubicBezTo>
                  <a:pt x="774" y="599"/>
                  <a:pt x="804" y="567"/>
                  <a:pt x="804" y="567"/>
                </a:cubicBezTo>
                <a:cubicBezTo>
                  <a:pt x="810" y="555"/>
                  <a:pt x="814" y="541"/>
                  <a:pt x="822" y="530"/>
                </a:cubicBezTo>
                <a:cubicBezTo>
                  <a:pt x="827" y="523"/>
                  <a:pt x="837" y="520"/>
                  <a:pt x="841" y="512"/>
                </a:cubicBezTo>
                <a:cubicBezTo>
                  <a:pt x="851" y="492"/>
                  <a:pt x="862" y="446"/>
                  <a:pt x="868" y="421"/>
                </a:cubicBezTo>
                <a:cubicBezTo>
                  <a:pt x="865" y="375"/>
                  <a:pt x="864" y="329"/>
                  <a:pt x="859" y="283"/>
                </a:cubicBezTo>
                <a:cubicBezTo>
                  <a:pt x="853" y="229"/>
                  <a:pt x="791" y="168"/>
                  <a:pt x="758" y="128"/>
                </a:cubicBezTo>
                <a:cubicBezTo>
                  <a:pt x="751" y="120"/>
                  <a:pt x="748" y="108"/>
                  <a:pt x="740" y="101"/>
                </a:cubicBezTo>
                <a:cubicBezTo>
                  <a:pt x="720" y="84"/>
                  <a:pt x="682" y="76"/>
                  <a:pt x="658" y="64"/>
                </a:cubicBezTo>
                <a:cubicBezTo>
                  <a:pt x="648" y="59"/>
                  <a:pt x="639" y="53"/>
                  <a:pt x="630" y="46"/>
                </a:cubicBezTo>
                <a:cubicBezTo>
                  <a:pt x="623" y="41"/>
                  <a:pt x="620" y="31"/>
                  <a:pt x="612" y="27"/>
                </a:cubicBezTo>
                <a:cubicBezTo>
                  <a:pt x="595" y="18"/>
                  <a:pt x="575" y="15"/>
                  <a:pt x="557" y="9"/>
                </a:cubicBezTo>
                <a:cubicBezTo>
                  <a:pt x="548" y="6"/>
                  <a:pt x="530" y="0"/>
                  <a:pt x="530" y="0"/>
                </a:cubicBezTo>
                <a:cubicBezTo>
                  <a:pt x="429" y="3"/>
                  <a:pt x="328" y="1"/>
                  <a:pt x="228" y="9"/>
                </a:cubicBezTo>
                <a:cubicBezTo>
                  <a:pt x="217" y="10"/>
                  <a:pt x="211" y="23"/>
                  <a:pt x="201" y="27"/>
                </a:cubicBezTo>
                <a:cubicBezTo>
                  <a:pt x="183" y="35"/>
                  <a:pt x="146" y="46"/>
                  <a:pt x="146" y="46"/>
                </a:cubicBezTo>
                <a:cubicBezTo>
                  <a:pt x="140" y="58"/>
                  <a:pt x="138" y="73"/>
                  <a:pt x="128" y="82"/>
                </a:cubicBezTo>
                <a:cubicBezTo>
                  <a:pt x="121" y="89"/>
                  <a:pt x="107" y="84"/>
                  <a:pt x="100" y="91"/>
                </a:cubicBezTo>
                <a:cubicBezTo>
                  <a:pt x="86" y="105"/>
                  <a:pt x="86" y="130"/>
                  <a:pt x="73" y="146"/>
                </a:cubicBezTo>
                <a:cubicBezTo>
                  <a:pt x="46" y="180"/>
                  <a:pt x="0" y="221"/>
                  <a:pt x="0" y="265"/>
                </a:cubicBezTo>
              </a:path>
            </a:pathLst>
          </a:custGeom>
          <a:noFill/>
          <a:ln w="28575" cmpd="sng">
            <a:solidFill>
              <a:schemeClr val="accent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Rectangle 2"/>
          <p:cNvSpPr txBox="1">
            <a:spLocks noChangeArrowheads="1"/>
          </p:cNvSpPr>
          <p:nvPr/>
        </p:nvSpPr>
        <p:spPr bwMode="auto">
          <a:xfrm>
            <a:off x="468313" y="44476"/>
            <a:ext cx="7772400" cy="66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r>
              <a:rPr lang="en-US" altLang="zh-CN" sz="3200" b="1" kern="0" dirty="0" smtClean="0">
                <a:solidFill>
                  <a:srgbClr val="C00000"/>
                </a:solidFill>
              </a:rPr>
              <a:t>3.10  this</a:t>
            </a:r>
            <a:r>
              <a:rPr lang="zh-CN" altLang="en-US" sz="3200" b="1" kern="0" dirty="0" smtClean="0">
                <a:solidFill>
                  <a:srgbClr val="C00000"/>
                </a:solidFill>
              </a:rPr>
              <a:t>指针</a:t>
            </a:r>
            <a:endParaRPr lang="zh-CN" altLang="en-US" sz="3200" b="1" kern="0" dirty="0">
              <a:solidFill>
                <a:srgbClr val="C00000"/>
              </a:solidFill>
            </a:endParaRPr>
          </a:p>
        </p:txBody>
      </p:sp>
    </p:spTree>
    <p:extLst>
      <p:ext uri="{BB962C8B-B14F-4D97-AF65-F5344CB8AC3E}">
        <p14:creationId xmlns:p14="http://schemas.microsoft.com/office/powerpoint/2010/main" val="36590219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9874">
                                            <p:txEl>
                                              <p:pRg st="0" end="0"/>
                                            </p:txEl>
                                          </p:spTgt>
                                        </p:tgtEl>
                                        <p:attrNameLst>
                                          <p:attrName>style.visibility</p:attrName>
                                        </p:attrNameLst>
                                      </p:cBhvr>
                                      <p:to>
                                        <p:strVal val="visible"/>
                                      </p:to>
                                    </p:set>
                                    <p:anim calcmode="lin" valueType="num">
                                      <p:cBhvr additive="base">
                                        <p:cTn id="7" dur="500" fill="hold"/>
                                        <p:tgtEl>
                                          <p:spTgt spid="798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8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9874">
                                            <p:txEl>
                                              <p:pRg st="1" end="1"/>
                                            </p:txEl>
                                          </p:spTgt>
                                        </p:tgtEl>
                                        <p:attrNameLst>
                                          <p:attrName>style.visibility</p:attrName>
                                        </p:attrNameLst>
                                      </p:cBhvr>
                                      <p:to>
                                        <p:strVal val="visible"/>
                                      </p:to>
                                    </p:set>
                                    <p:anim calcmode="lin" valueType="num">
                                      <p:cBhvr additive="base">
                                        <p:cTn id="13" dur="500" fill="hold"/>
                                        <p:tgtEl>
                                          <p:spTgt spid="7987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987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9874">
                                            <p:txEl>
                                              <p:pRg st="2" end="2"/>
                                            </p:txEl>
                                          </p:spTgt>
                                        </p:tgtEl>
                                        <p:attrNameLst>
                                          <p:attrName>style.visibility</p:attrName>
                                        </p:attrNameLst>
                                      </p:cBhvr>
                                      <p:to>
                                        <p:strVal val="visible"/>
                                      </p:to>
                                    </p:set>
                                    <p:anim calcmode="lin" valueType="num">
                                      <p:cBhvr additive="base">
                                        <p:cTn id="17" dur="500" fill="hold"/>
                                        <p:tgtEl>
                                          <p:spTgt spid="7987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987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9874">
                                            <p:txEl>
                                              <p:pRg st="3" end="3"/>
                                            </p:txEl>
                                          </p:spTgt>
                                        </p:tgtEl>
                                        <p:attrNameLst>
                                          <p:attrName>style.visibility</p:attrName>
                                        </p:attrNameLst>
                                      </p:cBhvr>
                                      <p:to>
                                        <p:strVal val="visible"/>
                                      </p:to>
                                    </p:set>
                                    <p:anim calcmode="lin" valueType="num">
                                      <p:cBhvr additive="base">
                                        <p:cTn id="21" dur="500" fill="hold"/>
                                        <p:tgtEl>
                                          <p:spTgt spid="7987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987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9874">
                                            <p:txEl>
                                              <p:pRg st="4" end="4"/>
                                            </p:txEl>
                                          </p:spTgt>
                                        </p:tgtEl>
                                        <p:attrNameLst>
                                          <p:attrName>style.visibility</p:attrName>
                                        </p:attrNameLst>
                                      </p:cBhvr>
                                      <p:to>
                                        <p:strVal val="visible"/>
                                      </p:to>
                                    </p:set>
                                    <p:anim calcmode="lin" valueType="num">
                                      <p:cBhvr additive="base">
                                        <p:cTn id="25" dur="500" fill="hold"/>
                                        <p:tgtEl>
                                          <p:spTgt spid="7987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9874">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9874">
                                            <p:txEl>
                                              <p:pRg st="5" end="5"/>
                                            </p:txEl>
                                          </p:spTgt>
                                        </p:tgtEl>
                                        <p:attrNameLst>
                                          <p:attrName>style.visibility</p:attrName>
                                        </p:attrNameLst>
                                      </p:cBhvr>
                                      <p:to>
                                        <p:strVal val="visible"/>
                                      </p:to>
                                    </p:set>
                                    <p:anim calcmode="lin" valueType="num">
                                      <p:cBhvr additive="base">
                                        <p:cTn id="29" dur="500" fill="hold"/>
                                        <p:tgtEl>
                                          <p:spTgt spid="7987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9874">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9874">
                                            <p:txEl>
                                              <p:pRg st="6" end="6"/>
                                            </p:txEl>
                                          </p:spTgt>
                                        </p:tgtEl>
                                        <p:attrNameLst>
                                          <p:attrName>style.visibility</p:attrName>
                                        </p:attrNameLst>
                                      </p:cBhvr>
                                      <p:to>
                                        <p:strVal val="visible"/>
                                      </p:to>
                                    </p:set>
                                    <p:anim calcmode="lin" valueType="num">
                                      <p:cBhvr additive="base">
                                        <p:cTn id="33" dur="500" fill="hold"/>
                                        <p:tgtEl>
                                          <p:spTgt spid="79874">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9874">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9874">
                                            <p:txEl>
                                              <p:pRg st="7" end="7"/>
                                            </p:txEl>
                                          </p:spTgt>
                                        </p:tgtEl>
                                        <p:attrNameLst>
                                          <p:attrName>style.visibility</p:attrName>
                                        </p:attrNameLst>
                                      </p:cBhvr>
                                      <p:to>
                                        <p:strVal val="visible"/>
                                      </p:to>
                                    </p:set>
                                    <p:anim calcmode="lin" valueType="num">
                                      <p:cBhvr additive="base">
                                        <p:cTn id="37" dur="500" fill="hold"/>
                                        <p:tgtEl>
                                          <p:spTgt spid="7987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9874">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9874">
                                            <p:txEl>
                                              <p:pRg st="8" end="8"/>
                                            </p:txEl>
                                          </p:spTgt>
                                        </p:tgtEl>
                                        <p:attrNameLst>
                                          <p:attrName>style.visibility</p:attrName>
                                        </p:attrNameLst>
                                      </p:cBhvr>
                                      <p:to>
                                        <p:strVal val="visible"/>
                                      </p:to>
                                    </p:set>
                                    <p:anim calcmode="lin" valueType="num">
                                      <p:cBhvr additive="base">
                                        <p:cTn id="41" dur="500" fill="hold"/>
                                        <p:tgtEl>
                                          <p:spTgt spid="79874">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987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79878"/>
                                        </p:tgtEl>
                                        <p:attrNameLst>
                                          <p:attrName>style.visibility</p:attrName>
                                        </p:attrNameLst>
                                      </p:cBhvr>
                                      <p:to>
                                        <p:strVal val="visible"/>
                                      </p:to>
                                    </p:set>
                                    <p:animEffect transition="in" filter="wipe(down)">
                                      <p:cBhvr>
                                        <p:cTn id="47" dur="500"/>
                                        <p:tgtEl>
                                          <p:spTgt spid="7987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79879"/>
                                        </p:tgtEl>
                                        <p:attrNameLst>
                                          <p:attrName>style.visibility</p:attrName>
                                        </p:attrNameLst>
                                      </p:cBhvr>
                                      <p:to>
                                        <p:strVal val="visible"/>
                                      </p:to>
                                    </p:set>
                                    <p:animEffect transition="in" filter="wipe(down)">
                                      <p:cBhvr>
                                        <p:cTn id="52" dur="500"/>
                                        <p:tgtEl>
                                          <p:spTgt spid="7987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nodeType="clickEffect">
                                  <p:stCondLst>
                                    <p:cond delay="0"/>
                                  </p:stCondLst>
                                  <p:childTnLst>
                                    <p:set>
                                      <p:cBhvr>
                                        <p:cTn id="56" dur="1" fill="hold">
                                          <p:stCondLst>
                                            <p:cond delay="0"/>
                                          </p:stCondLst>
                                        </p:cTn>
                                        <p:tgtEl>
                                          <p:spTgt spid="79875">
                                            <p:txEl>
                                              <p:pRg st="0" end="0"/>
                                            </p:txEl>
                                          </p:spTgt>
                                        </p:tgtEl>
                                        <p:attrNameLst>
                                          <p:attrName>style.visibility</p:attrName>
                                        </p:attrNameLst>
                                      </p:cBhvr>
                                      <p:to>
                                        <p:strVal val="visible"/>
                                      </p:to>
                                    </p:set>
                                    <p:anim calcmode="lin" valueType="num">
                                      <p:cBhvr additive="base">
                                        <p:cTn id="57" dur="500" fill="hold"/>
                                        <p:tgtEl>
                                          <p:spTgt spid="79875">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98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31" presetClass="entr" presetSubtype="0" fill="hold" nodeType="clickEffect">
                                  <p:stCondLst>
                                    <p:cond delay="0"/>
                                  </p:stCondLst>
                                  <p:iterate type="lt">
                                    <p:tmPct val="5000"/>
                                  </p:iterate>
                                  <p:childTnLst>
                                    <p:set>
                                      <p:cBhvr>
                                        <p:cTn id="62" dur="1" fill="hold">
                                          <p:stCondLst>
                                            <p:cond delay="0"/>
                                          </p:stCondLst>
                                        </p:cTn>
                                        <p:tgtEl>
                                          <p:spTgt spid="79875">
                                            <p:txEl>
                                              <p:pRg st="1" end="1"/>
                                            </p:txEl>
                                          </p:spTgt>
                                        </p:tgtEl>
                                        <p:attrNameLst>
                                          <p:attrName>style.visibility</p:attrName>
                                        </p:attrNameLst>
                                      </p:cBhvr>
                                      <p:to>
                                        <p:strVal val="visible"/>
                                      </p:to>
                                    </p:set>
                                    <p:anim calcmode="lin" valueType="num">
                                      <p:cBhvr>
                                        <p:cTn id="63" dur="1000" fill="hold"/>
                                        <p:tgtEl>
                                          <p:spTgt spid="79875">
                                            <p:txEl>
                                              <p:pRg st="1" end="1"/>
                                            </p:txEl>
                                          </p:spTgt>
                                        </p:tgtEl>
                                        <p:attrNameLst>
                                          <p:attrName>ppt_w</p:attrName>
                                        </p:attrNameLst>
                                      </p:cBhvr>
                                      <p:tavLst>
                                        <p:tav tm="0">
                                          <p:val>
                                            <p:fltVal val="0"/>
                                          </p:val>
                                        </p:tav>
                                        <p:tav tm="100000">
                                          <p:val>
                                            <p:strVal val="#ppt_w"/>
                                          </p:val>
                                        </p:tav>
                                      </p:tavLst>
                                    </p:anim>
                                    <p:anim calcmode="lin" valueType="num">
                                      <p:cBhvr>
                                        <p:cTn id="64" dur="1000" fill="hold"/>
                                        <p:tgtEl>
                                          <p:spTgt spid="79875">
                                            <p:txEl>
                                              <p:pRg st="1" end="1"/>
                                            </p:txEl>
                                          </p:spTgt>
                                        </p:tgtEl>
                                        <p:attrNameLst>
                                          <p:attrName>ppt_h</p:attrName>
                                        </p:attrNameLst>
                                      </p:cBhvr>
                                      <p:tavLst>
                                        <p:tav tm="0">
                                          <p:val>
                                            <p:fltVal val="0"/>
                                          </p:val>
                                        </p:tav>
                                        <p:tav tm="100000">
                                          <p:val>
                                            <p:strVal val="#ppt_h"/>
                                          </p:val>
                                        </p:tav>
                                      </p:tavLst>
                                    </p:anim>
                                    <p:anim calcmode="lin" valueType="num">
                                      <p:cBhvr>
                                        <p:cTn id="65" dur="1000" fill="hold"/>
                                        <p:tgtEl>
                                          <p:spTgt spid="79875">
                                            <p:txEl>
                                              <p:pRg st="1" end="1"/>
                                            </p:txEl>
                                          </p:spTgt>
                                        </p:tgtEl>
                                        <p:attrNameLst>
                                          <p:attrName>style.rotation</p:attrName>
                                        </p:attrNameLst>
                                      </p:cBhvr>
                                      <p:tavLst>
                                        <p:tav tm="0">
                                          <p:val>
                                            <p:fltVal val="90"/>
                                          </p:val>
                                        </p:tav>
                                        <p:tav tm="100000">
                                          <p:val>
                                            <p:fltVal val="0"/>
                                          </p:val>
                                        </p:tav>
                                      </p:tavLst>
                                    </p:anim>
                                    <p:animEffect transition="in" filter="fade">
                                      <p:cBhvr>
                                        <p:cTn id="66" dur="1000"/>
                                        <p:tgtEl>
                                          <p:spTgt spid="79875">
                                            <p:txEl>
                                              <p:pRg st="1" end="1"/>
                                            </p:txEl>
                                          </p:spTgt>
                                        </p:tgtEl>
                                      </p:cBhvr>
                                    </p:animEffect>
                                  </p:childTnLst>
                                </p:cTn>
                              </p:par>
                              <p:par>
                                <p:cTn id="67" presetID="31" presetClass="entr" presetSubtype="0" fill="hold" nodeType="withEffect">
                                  <p:stCondLst>
                                    <p:cond delay="0"/>
                                  </p:stCondLst>
                                  <p:iterate type="lt">
                                    <p:tmPct val="5000"/>
                                  </p:iterate>
                                  <p:childTnLst>
                                    <p:set>
                                      <p:cBhvr>
                                        <p:cTn id="68" dur="1" fill="hold">
                                          <p:stCondLst>
                                            <p:cond delay="0"/>
                                          </p:stCondLst>
                                        </p:cTn>
                                        <p:tgtEl>
                                          <p:spTgt spid="79875">
                                            <p:txEl>
                                              <p:pRg st="2" end="2"/>
                                            </p:txEl>
                                          </p:spTgt>
                                        </p:tgtEl>
                                        <p:attrNameLst>
                                          <p:attrName>style.visibility</p:attrName>
                                        </p:attrNameLst>
                                      </p:cBhvr>
                                      <p:to>
                                        <p:strVal val="visible"/>
                                      </p:to>
                                    </p:set>
                                    <p:anim calcmode="lin" valueType="num">
                                      <p:cBhvr>
                                        <p:cTn id="69" dur="1000" fill="hold"/>
                                        <p:tgtEl>
                                          <p:spTgt spid="79875">
                                            <p:txEl>
                                              <p:pRg st="2" end="2"/>
                                            </p:txEl>
                                          </p:spTgt>
                                        </p:tgtEl>
                                        <p:attrNameLst>
                                          <p:attrName>ppt_w</p:attrName>
                                        </p:attrNameLst>
                                      </p:cBhvr>
                                      <p:tavLst>
                                        <p:tav tm="0">
                                          <p:val>
                                            <p:fltVal val="0"/>
                                          </p:val>
                                        </p:tav>
                                        <p:tav tm="100000">
                                          <p:val>
                                            <p:strVal val="#ppt_w"/>
                                          </p:val>
                                        </p:tav>
                                      </p:tavLst>
                                    </p:anim>
                                    <p:anim calcmode="lin" valueType="num">
                                      <p:cBhvr>
                                        <p:cTn id="70" dur="1000" fill="hold"/>
                                        <p:tgtEl>
                                          <p:spTgt spid="79875">
                                            <p:txEl>
                                              <p:pRg st="2" end="2"/>
                                            </p:txEl>
                                          </p:spTgt>
                                        </p:tgtEl>
                                        <p:attrNameLst>
                                          <p:attrName>ppt_h</p:attrName>
                                        </p:attrNameLst>
                                      </p:cBhvr>
                                      <p:tavLst>
                                        <p:tav tm="0">
                                          <p:val>
                                            <p:fltVal val="0"/>
                                          </p:val>
                                        </p:tav>
                                        <p:tav tm="100000">
                                          <p:val>
                                            <p:strVal val="#ppt_h"/>
                                          </p:val>
                                        </p:tav>
                                      </p:tavLst>
                                    </p:anim>
                                    <p:anim calcmode="lin" valueType="num">
                                      <p:cBhvr>
                                        <p:cTn id="71" dur="1000" fill="hold"/>
                                        <p:tgtEl>
                                          <p:spTgt spid="79875">
                                            <p:txEl>
                                              <p:pRg st="2" end="2"/>
                                            </p:txEl>
                                          </p:spTgt>
                                        </p:tgtEl>
                                        <p:attrNameLst>
                                          <p:attrName>style.rotation</p:attrName>
                                        </p:attrNameLst>
                                      </p:cBhvr>
                                      <p:tavLst>
                                        <p:tav tm="0">
                                          <p:val>
                                            <p:fltVal val="90"/>
                                          </p:val>
                                        </p:tav>
                                        <p:tav tm="100000">
                                          <p:val>
                                            <p:fltVal val="0"/>
                                          </p:val>
                                        </p:tav>
                                      </p:tavLst>
                                    </p:anim>
                                    <p:animEffect transition="in" filter="fade">
                                      <p:cBhvr>
                                        <p:cTn id="72" dur="1000"/>
                                        <p:tgtEl>
                                          <p:spTgt spid="79875">
                                            <p:txEl>
                                              <p:pRg st="2" end="2"/>
                                            </p:txEl>
                                          </p:spTgt>
                                        </p:tgtEl>
                                      </p:cBhvr>
                                    </p:animEffect>
                                  </p:childTnLst>
                                </p:cTn>
                              </p:par>
                              <p:par>
                                <p:cTn id="73" presetID="31" presetClass="entr" presetSubtype="0" fill="hold" nodeType="withEffect">
                                  <p:stCondLst>
                                    <p:cond delay="0"/>
                                  </p:stCondLst>
                                  <p:iterate type="lt">
                                    <p:tmPct val="5000"/>
                                  </p:iterate>
                                  <p:childTnLst>
                                    <p:set>
                                      <p:cBhvr>
                                        <p:cTn id="74" dur="1" fill="hold">
                                          <p:stCondLst>
                                            <p:cond delay="0"/>
                                          </p:stCondLst>
                                        </p:cTn>
                                        <p:tgtEl>
                                          <p:spTgt spid="79875">
                                            <p:txEl>
                                              <p:pRg st="3" end="3"/>
                                            </p:txEl>
                                          </p:spTgt>
                                        </p:tgtEl>
                                        <p:attrNameLst>
                                          <p:attrName>style.visibility</p:attrName>
                                        </p:attrNameLst>
                                      </p:cBhvr>
                                      <p:to>
                                        <p:strVal val="visible"/>
                                      </p:to>
                                    </p:set>
                                    <p:anim calcmode="lin" valueType="num">
                                      <p:cBhvr>
                                        <p:cTn id="75" dur="1000" fill="hold"/>
                                        <p:tgtEl>
                                          <p:spTgt spid="79875">
                                            <p:txEl>
                                              <p:pRg st="3" end="3"/>
                                            </p:txEl>
                                          </p:spTgt>
                                        </p:tgtEl>
                                        <p:attrNameLst>
                                          <p:attrName>ppt_w</p:attrName>
                                        </p:attrNameLst>
                                      </p:cBhvr>
                                      <p:tavLst>
                                        <p:tav tm="0">
                                          <p:val>
                                            <p:fltVal val="0"/>
                                          </p:val>
                                        </p:tav>
                                        <p:tav tm="100000">
                                          <p:val>
                                            <p:strVal val="#ppt_w"/>
                                          </p:val>
                                        </p:tav>
                                      </p:tavLst>
                                    </p:anim>
                                    <p:anim calcmode="lin" valueType="num">
                                      <p:cBhvr>
                                        <p:cTn id="76" dur="1000" fill="hold"/>
                                        <p:tgtEl>
                                          <p:spTgt spid="79875">
                                            <p:txEl>
                                              <p:pRg st="3" end="3"/>
                                            </p:txEl>
                                          </p:spTgt>
                                        </p:tgtEl>
                                        <p:attrNameLst>
                                          <p:attrName>ppt_h</p:attrName>
                                        </p:attrNameLst>
                                      </p:cBhvr>
                                      <p:tavLst>
                                        <p:tav tm="0">
                                          <p:val>
                                            <p:fltVal val="0"/>
                                          </p:val>
                                        </p:tav>
                                        <p:tav tm="100000">
                                          <p:val>
                                            <p:strVal val="#ppt_h"/>
                                          </p:val>
                                        </p:tav>
                                      </p:tavLst>
                                    </p:anim>
                                    <p:anim calcmode="lin" valueType="num">
                                      <p:cBhvr>
                                        <p:cTn id="77" dur="1000" fill="hold"/>
                                        <p:tgtEl>
                                          <p:spTgt spid="79875">
                                            <p:txEl>
                                              <p:pRg st="3" end="3"/>
                                            </p:txEl>
                                          </p:spTgt>
                                        </p:tgtEl>
                                        <p:attrNameLst>
                                          <p:attrName>style.rotation</p:attrName>
                                        </p:attrNameLst>
                                      </p:cBhvr>
                                      <p:tavLst>
                                        <p:tav tm="0">
                                          <p:val>
                                            <p:fltVal val="90"/>
                                          </p:val>
                                        </p:tav>
                                        <p:tav tm="100000">
                                          <p:val>
                                            <p:fltVal val="0"/>
                                          </p:val>
                                        </p:tav>
                                      </p:tavLst>
                                    </p:anim>
                                    <p:animEffect transition="in" filter="fade">
                                      <p:cBhvr>
                                        <p:cTn id="78" dur="1000"/>
                                        <p:tgtEl>
                                          <p:spTgt spid="79875">
                                            <p:txEl>
                                              <p:pRg st="3" end="3"/>
                                            </p:txEl>
                                          </p:spTgt>
                                        </p:tgtEl>
                                      </p:cBhvr>
                                    </p:animEffect>
                                  </p:childTnLst>
                                </p:cTn>
                              </p:par>
                              <p:par>
                                <p:cTn id="79" presetID="31" presetClass="entr" presetSubtype="0" fill="hold" nodeType="withEffect">
                                  <p:stCondLst>
                                    <p:cond delay="0"/>
                                  </p:stCondLst>
                                  <p:iterate type="lt">
                                    <p:tmPct val="5000"/>
                                  </p:iterate>
                                  <p:childTnLst>
                                    <p:set>
                                      <p:cBhvr>
                                        <p:cTn id="80" dur="1" fill="hold">
                                          <p:stCondLst>
                                            <p:cond delay="0"/>
                                          </p:stCondLst>
                                        </p:cTn>
                                        <p:tgtEl>
                                          <p:spTgt spid="79875">
                                            <p:txEl>
                                              <p:pRg st="4" end="4"/>
                                            </p:txEl>
                                          </p:spTgt>
                                        </p:tgtEl>
                                        <p:attrNameLst>
                                          <p:attrName>style.visibility</p:attrName>
                                        </p:attrNameLst>
                                      </p:cBhvr>
                                      <p:to>
                                        <p:strVal val="visible"/>
                                      </p:to>
                                    </p:set>
                                    <p:anim calcmode="lin" valueType="num">
                                      <p:cBhvr>
                                        <p:cTn id="81" dur="1000" fill="hold"/>
                                        <p:tgtEl>
                                          <p:spTgt spid="79875">
                                            <p:txEl>
                                              <p:pRg st="4" end="4"/>
                                            </p:txEl>
                                          </p:spTgt>
                                        </p:tgtEl>
                                        <p:attrNameLst>
                                          <p:attrName>ppt_w</p:attrName>
                                        </p:attrNameLst>
                                      </p:cBhvr>
                                      <p:tavLst>
                                        <p:tav tm="0">
                                          <p:val>
                                            <p:fltVal val="0"/>
                                          </p:val>
                                        </p:tav>
                                        <p:tav tm="100000">
                                          <p:val>
                                            <p:strVal val="#ppt_w"/>
                                          </p:val>
                                        </p:tav>
                                      </p:tavLst>
                                    </p:anim>
                                    <p:anim calcmode="lin" valueType="num">
                                      <p:cBhvr>
                                        <p:cTn id="82" dur="1000" fill="hold"/>
                                        <p:tgtEl>
                                          <p:spTgt spid="79875">
                                            <p:txEl>
                                              <p:pRg st="4" end="4"/>
                                            </p:txEl>
                                          </p:spTgt>
                                        </p:tgtEl>
                                        <p:attrNameLst>
                                          <p:attrName>ppt_h</p:attrName>
                                        </p:attrNameLst>
                                      </p:cBhvr>
                                      <p:tavLst>
                                        <p:tav tm="0">
                                          <p:val>
                                            <p:fltVal val="0"/>
                                          </p:val>
                                        </p:tav>
                                        <p:tav tm="100000">
                                          <p:val>
                                            <p:strVal val="#ppt_h"/>
                                          </p:val>
                                        </p:tav>
                                      </p:tavLst>
                                    </p:anim>
                                    <p:anim calcmode="lin" valueType="num">
                                      <p:cBhvr>
                                        <p:cTn id="83" dur="1000" fill="hold"/>
                                        <p:tgtEl>
                                          <p:spTgt spid="79875">
                                            <p:txEl>
                                              <p:pRg st="4" end="4"/>
                                            </p:txEl>
                                          </p:spTgt>
                                        </p:tgtEl>
                                        <p:attrNameLst>
                                          <p:attrName>style.rotation</p:attrName>
                                        </p:attrNameLst>
                                      </p:cBhvr>
                                      <p:tavLst>
                                        <p:tav tm="0">
                                          <p:val>
                                            <p:fltVal val="90"/>
                                          </p:val>
                                        </p:tav>
                                        <p:tav tm="100000">
                                          <p:val>
                                            <p:fltVal val="0"/>
                                          </p:val>
                                        </p:tav>
                                      </p:tavLst>
                                    </p:anim>
                                    <p:animEffect transition="in" filter="fade">
                                      <p:cBhvr>
                                        <p:cTn id="84" dur="1000"/>
                                        <p:tgtEl>
                                          <p:spTgt spid="79875">
                                            <p:txEl>
                                              <p:pRg st="4" end="4"/>
                                            </p:txEl>
                                          </p:spTgt>
                                        </p:tgtEl>
                                      </p:cBhvr>
                                    </p:animEffect>
                                  </p:childTnLst>
                                </p:cTn>
                              </p:par>
                              <p:par>
                                <p:cTn id="85" presetID="31" presetClass="entr" presetSubtype="0" fill="hold" nodeType="withEffect">
                                  <p:stCondLst>
                                    <p:cond delay="0"/>
                                  </p:stCondLst>
                                  <p:iterate type="lt">
                                    <p:tmPct val="5000"/>
                                  </p:iterate>
                                  <p:childTnLst>
                                    <p:set>
                                      <p:cBhvr>
                                        <p:cTn id="86" dur="1" fill="hold">
                                          <p:stCondLst>
                                            <p:cond delay="0"/>
                                          </p:stCondLst>
                                        </p:cTn>
                                        <p:tgtEl>
                                          <p:spTgt spid="79875">
                                            <p:txEl>
                                              <p:pRg st="5" end="5"/>
                                            </p:txEl>
                                          </p:spTgt>
                                        </p:tgtEl>
                                        <p:attrNameLst>
                                          <p:attrName>style.visibility</p:attrName>
                                        </p:attrNameLst>
                                      </p:cBhvr>
                                      <p:to>
                                        <p:strVal val="visible"/>
                                      </p:to>
                                    </p:set>
                                    <p:anim calcmode="lin" valueType="num">
                                      <p:cBhvr>
                                        <p:cTn id="87" dur="1000" fill="hold"/>
                                        <p:tgtEl>
                                          <p:spTgt spid="79875">
                                            <p:txEl>
                                              <p:pRg st="5" end="5"/>
                                            </p:txEl>
                                          </p:spTgt>
                                        </p:tgtEl>
                                        <p:attrNameLst>
                                          <p:attrName>ppt_w</p:attrName>
                                        </p:attrNameLst>
                                      </p:cBhvr>
                                      <p:tavLst>
                                        <p:tav tm="0">
                                          <p:val>
                                            <p:fltVal val="0"/>
                                          </p:val>
                                        </p:tav>
                                        <p:tav tm="100000">
                                          <p:val>
                                            <p:strVal val="#ppt_w"/>
                                          </p:val>
                                        </p:tav>
                                      </p:tavLst>
                                    </p:anim>
                                    <p:anim calcmode="lin" valueType="num">
                                      <p:cBhvr>
                                        <p:cTn id="88" dur="1000" fill="hold"/>
                                        <p:tgtEl>
                                          <p:spTgt spid="79875">
                                            <p:txEl>
                                              <p:pRg st="5" end="5"/>
                                            </p:txEl>
                                          </p:spTgt>
                                        </p:tgtEl>
                                        <p:attrNameLst>
                                          <p:attrName>ppt_h</p:attrName>
                                        </p:attrNameLst>
                                      </p:cBhvr>
                                      <p:tavLst>
                                        <p:tav tm="0">
                                          <p:val>
                                            <p:fltVal val="0"/>
                                          </p:val>
                                        </p:tav>
                                        <p:tav tm="100000">
                                          <p:val>
                                            <p:strVal val="#ppt_h"/>
                                          </p:val>
                                        </p:tav>
                                      </p:tavLst>
                                    </p:anim>
                                    <p:anim calcmode="lin" valueType="num">
                                      <p:cBhvr>
                                        <p:cTn id="89" dur="1000" fill="hold"/>
                                        <p:tgtEl>
                                          <p:spTgt spid="79875">
                                            <p:txEl>
                                              <p:pRg st="5" end="5"/>
                                            </p:txEl>
                                          </p:spTgt>
                                        </p:tgtEl>
                                        <p:attrNameLst>
                                          <p:attrName>style.rotation</p:attrName>
                                        </p:attrNameLst>
                                      </p:cBhvr>
                                      <p:tavLst>
                                        <p:tav tm="0">
                                          <p:val>
                                            <p:fltVal val="90"/>
                                          </p:val>
                                        </p:tav>
                                        <p:tav tm="100000">
                                          <p:val>
                                            <p:fltVal val="0"/>
                                          </p:val>
                                        </p:tav>
                                      </p:tavLst>
                                    </p:anim>
                                    <p:animEffect transition="in" filter="fade">
                                      <p:cBhvr>
                                        <p:cTn id="90" dur="1000"/>
                                        <p:tgtEl>
                                          <p:spTgt spid="79875">
                                            <p:txEl>
                                              <p:pRg st="5" end="5"/>
                                            </p:txEl>
                                          </p:spTgt>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4" fill="hold" nodeType="clickEffect">
                                  <p:stCondLst>
                                    <p:cond delay="0"/>
                                  </p:stCondLst>
                                  <p:childTnLst>
                                    <p:set>
                                      <p:cBhvr>
                                        <p:cTn id="94" dur="1" fill="hold">
                                          <p:stCondLst>
                                            <p:cond delay="0"/>
                                          </p:stCondLst>
                                        </p:cTn>
                                        <p:tgtEl>
                                          <p:spTgt spid="79875">
                                            <p:txEl>
                                              <p:pRg st="6" end="6"/>
                                            </p:txEl>
                                          </p:spTgt>
                                        </p:tgtEl>
                                        <p:attrNameLst>
                                          <p:attrName>style.visibility</p:attrName>
                                        </p:attrNameLst>
                                      </p:cBhvr>
                                      <p:to>
                                        <p:strVal val="visible"/>
                                      </p:to>
                                    </p:set>
                                    <p:animEffect transition="in" filter="wipe(down)">
                                      <p:cBhvr>
                                        <p:cTn id="95" dur="500"/>
                                        <p:tgtEl>
                                          <p:spTgt spid="79875">
                                            <p:txEl>
                                              <p:pRg st="6" end="6"/>
                                            </p:txEl>
                                          </p:spTgt>
                                        </p:tgtEl>
                                      </p:cBhvr>
                                    </p:animEffect>
                                  </p:childTnLst>
                                </p:cTn>
                              </p:par>
                              <p:par>
                                <p:cTn id="96" presetID="22" presetClass="entr" presetSubtype="4" fill="hold" nodeType="withEffect">
                                  <p:stCondLst>
                                    <p:cond delay="0"/>
                                  </p:stCondLst>
                                  <p:childTnLst>
                                    <p:set>
                                      <p:cBhvr>
                                        <p:cTn id="97" dur="1" fill="hold">
                                          <p:stCondLst>
                                            <p:cond delay="0"/>
                                          </p:stCondLst>
                                        </p:cTn>
                                        <p:tgtEl>
                                          <p:spTgt spid="79875">
                                            <p:txEl>
                                              <p:pRg st="7" end="7"/>
                                            </p:txEl>
                                          </p:spTgt>
                                        </p:tgtEl>
                                        <p:attrNameLst>
                                          <p:attrName>style.visibility</p:attrName>
                                        </p:attrNameLst>
                                      </p:cBhvr>
                                      <p:to>
                                        <p:strVal val="visible"/>
                                      </p:to>
                                    </p:set>
                                    <p:animEffect transition="in" filter="wipe(down)">
                                      <p:cBhvr>
                                        <p:cTn id="98" dur="500"/>
                                        <p:tgtEl>
                                          <p:spTgt spid="79875">
                                            <p:txEl>
                                              <p:pRg st="7" end="7"/>
                                            </p:txEl>
                                          </p:spTgt>
                                        </p:tgtEl>
                                      </p:cBhvr>
                                    </p:animEffect>
                                  </p:childTnLst>
                                </p:cTn>
                              </p:par>
                              <p:par>
                                <p:cTn id="99" presetID="22" presetClass="entr" presetSubtype="4" fill="hold" nodeType="withEffect">
                                  <p:stCondLst>
                                    <p:cond delay="0"/>
                                  </p:stCondLst>
                                  <p:childTnLst>
                                    <p:set>
                                      <p:cBhvr>
                                        <p:cTn id="100" dur="1" fill="hold">
                                          <p:stCondLst>
                                            <p:cond delay="0"/>
                                          </p:stCondLst>
                                        </p:cTn>
                                        <p:tgtEl>
                                          <p:spTgt spid="79875">
                                            <p:txEl>
                                              <p:pRg st="8" end="8"/>
                                            </p:txEl>
                                          </p:spTgt>
                                        </p:tgtEl>
                                        <p:attrNameLst>
                                          <p:attrName>style.visibility</p:attrName>
                                        </p:attrNameLst>
                                      </p:cBhvr>
                                      <p:to>
                                        <p:strVal val="visible"/>
                                      </p:to>
                                    </p:set>
                                    <p:animEffect transition="in" filter="wipe(down)">
                                      <p:cBhvr>
                                        <p:cTn id="101" dur="500"/>
                                        <p:tgtEl>
                                          <p:spTgt spid="79875">
                                            <p:txEl>
                                              <p:pRg st="8" end="8"/>
                                            </p:txEl>
                                          </p:spTgt>
                                        </p:tgtEl>
                                      </p:cBhvr>
                                    </p:animEffect>
                                  </p:childTnLst>
                                </p:cTn>
                              </p:par>
                              <p:par>
                                <p:cTn id="102" presetID="22" presetClass="entr" presetSubtype="4" fill="hold" nodeType="withEffect">
                                  <p:stCondLst>
                                    <p:cond delay="0"/>
                                  </p:stCondLst>
                                  <p:childTnLst>
                                    <p:set>
                                      <p:cBhvr>
                                        <p:cTn id="103" dur="1" fill="hold">
                                          <p:stCondLst>
                                            <p:cond delay="0"/>
                                          </p:stCondLst>
                                        </p:cTn>
                                        <p:tgtEl>
                                          <p:spTgt spid="79875">
                                            <p:txEl>
                                              <p:pRg st="9" end="9"/>
                                            </p:txEl>
                                          </p:spTgt>
                                        </p:tgtEl>
                                        <p:attrNameLst>
                                          <p:attrName>style.visibility</p:attrName>
                                        </p:attrNameLst>
                                      </p:cBhvr>
                                      <p:to>
                                        <p:strVal val="visible"/>
                                      </p:to>
                                    </p:set>
                                    <p:animEffect transition="in" filter="wipe(down)">
                                      <p:cBhvr>
                                        <p:cTn id="104" dur="500"/>
                                        <p:tgtEl>
                                          <p:spTgt spid="79875">
                                            <p:txEl>
                                              <p:pRg st="9" end="9"/>
                                            </p:txEl>
                                          </p:spTgt>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6" presetClass="emph" presetSubtype="0" fill="hold" nodeType="clickEffect">
                                  <p:stCondLst>
                                    <p:cond delay="0"/>
                                  </p:stCondLst>
                                  <p:childTnLst>
                                    <p:animScale>
                                      <p:cBhvr>
                                        <p:cTn id="108" dur="2000" fill="hold"/>
                                        <p:tgtEl>
                                          <p:spTgt spid="79875">
                                            <p:txEl>
                                              <p:pRg st="8" end="8"/>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type="body" idx="1"/>
          </p:nvPr>
        </p:nvSpPr>
        <p:spPr>
          <a:xfrm>
            <a:off x="433152" y="1196752"/>
            <a:ext cx="8253648" cy="5328591"/>
          </a:xfrm>
        </p:spPr>
        <p:txBody>
          <a:bodyPr/>
          <a:lstStyle/>
          <a:p>
            <a:pPr eaLnBrk="1" hangingPunct="1">
              <a:lnSpc>
                <a:spcPct val="80000"/>
              </a:lnSpc>
              <a:buFontTx/>
              <a:buNone/>
            </a:pPr>
            <a:r>
              <a:rPr lang="en-US" altLang="zh-CN" sz="2400" b="1" dirty="0" smtClean="0">
                <a:solidFill>
                  <a:srgbClr val="0000CC"/>
                </a:solidFill>
              </a:rPr>
              <a:t>5. </a:t>
            </a:r>
            <a:r>
              <a:rPr lang="zh-CN" altLang="en-US" sz="2400" b="1" dirty="0" smtClean="0">
                <a:solidFill>
                  <a:srgbClr val="0000CC"/>
                </a:solidFill>
              </a:rPr>
              <a:t>关于</a:t>
            </a:r>
            <a:r>
              <a:rPr lang="en-US" altLang="zh-CN" sz="2400" b="1" dirty="0" smtClean="0">
                <a:solidFill>
                  <a:srgbClr val="0000CC"/>
                </a:solidFill>
              </a:rPr>
              <a:t>this</a:t>
            </a:r>
            <a:endParaRPr lang="en-US" altLang="zh-CN" b="1" dirty="0">
              <a:solidFill>
                <a:schemeClr val="accent2"/>
              </a:solidFill>
            </a:endParaRPr>
          </a:p>
          <a:p>
            <a:pPr eaLnBrk="1" hangingPunct="1">
              <a:spcBef>
                <a:spcPts val="600"/>
              </a:spcBef>
              <a:buFontTx/>
              <a:buNone/>
            </a:pPr>
            <a:r>
              <a:rPr lang="en-US" altLang="zh-CN" sz="2400" b="1" dirty="0"/>
              <a:t>①</a:t>
            </a:r>
            <a:r>
              <a:rPr lang="en-US" altLang="zh-CN" sz="2400" dirty="0"/>
              <a:t> </a:t>
            </a:r>
            <a:r>
              <a:rPr lang="zh-CN" altLang="en-US" sz="2200" b="1" dirty="0"/>
              <a:t>尽管</a:t>
            </a:r>
            <a:r>
              <a:rPr lang="en-US" altLang="zh-CN" sz="2200" b="1" dirty="0"/>
              <a:t>this</a:t>
            </a:r>
            <a:r>
              <a:rPr lang="zh-CN" altLang="en-US" sz="2200" b="1" dirty="0"/>
              <a:t>是一个隐式指针，但在类的成员函数中可以显式地使用它 </a:t>
            </a:r>
            <a:r>
              <a:rPr lang="zh-CN" altLang="en-US" sz="2200" b="1" dirty="0" smtClean="0"/>
              <a:t>。</a:t>
            </a:r>
            <a:endParaRPr lang="zh-CN" altLang="en-US" sz="2200" b="1" dirty="0"/>
          </a:p>
          <a:p>
            <a:pPr eaLnBrk="1" hangingPunct="1">
              <a:spcBef>
                <a:spcPts val="600"/>
              </a:spcBef>
              <a:buFontTx/>
              <a:buNone/>
            </a:pPr>
            <a:r>
              <a:rPr lang="zh-CN" altLang="en-US" sz="2200" b="1" dirty="0"/>
              <a:t>② 在类</a:t>
            </a:r>
            <a:r>
              <a:rPr lang="en-US" altLang="zh-CN" sz="2200" b="1" dirty="0"/>
              <a:t>X</a:t>
            </a:r>
            <a:r>
              <a:rPr lang="zh-CN" altLang="en-US" sz="2200" b="1" dirty="0"/>
              <a:t>的非</a:t>
            </a:r>
            <a:r>
              <a:rPr lang="en-US" altLang="zh-CN" sz="2200" b="1" dirty="0" err="1"/>
              <a:t>const</a:t>
            </a:r>
            <a:r>
              <a:rPr lang="zh-CN" altLang="en-US" sz="2200" b="1" dirty="0"/>
              <a:t>成员函数里，</a:t>
            </a:r>
            <a:r>
              <a:rPr lang="en-US" altLang="zh-CN" sz="2200" b="1" dirty="0"/>
              <a:t>this</a:t>
            </a:r>
            <a:r>
              <a:rPr lang="zh-CN" altLang="en-US" sz="2200" b="1" dirty="0"/>
              <a:t>的类型</a:t>
            </a:r>
            <a:r>
              <a:rPr lang="zh-CN" altLang="en-US" sz="2200" b="1" dirty="0" smtClean="0"/>
              <a:t>就</a:t>
            </a:r>
            <a:r>
              <a:rPr lang="zh-CN" altLang="en-US" sz="2200" b="1" dirty="0"/>
              <a:t>是</a:t>
            </a:r>
            <a:r>
              <a:rPr lang="en-US" altLang="zh-CN" sz="2200" b="1" dirty="0" smtClean="0"/>
              <a:t>X </a:t>
            </a:r>
            <a:r>
              <a:rPr lang="en-US" altLang="zh-CN" sz="2200" b="1" dirty="0"/>
              <a:t>*</a:t>
            </a:r>
            <a:r>
              <a:rPr lang="zh-CN" altLang="en-US" sz="2200" b="1" dirty="0"/>
              <a:t>。然而</a:t>
            </a:r>
            <a:r>
              <a:rPr lang="en-US" altLang="zh-CN" sz="2200" b="1" dirty="0"/>
              <a:t>this</a:t>
            </a:r>
            <a:r>
              <a:rPr lang="zh-CN" altLang="en-US" sz="2200" b="1" dirty="0"/>
              <a:t>并不是一个常规变量，不能给它赋值，但可以通过它修改数据成员的值。在类的</a:t>
            </a:r>
            <a:r>
              <a:rPr lang="en-US" altLang="zh-CN" sz="2200" b="1" dirty="0" err="1"/>
              <a:t>const</a:t>
            </a:r>
            <a:r>
              <a:rPr lang="zh-CN" altLang="en-US" sz="2200" b="1" dirty="0"/>
              <a:t>成员函数里，</a:t>
            </a:r>
            <a:r>
              <a:rPr lang="en-US" altLang="zh-CN" sz="2200" b="1" dirty="0"/>
              <a:t>this</a:t>
            </a:r>
            <a:r>
              <a:rPr lang="zh-CN" altLang="en-US" sz="2200" b="1" dirty="0"/>
              <a:t>被设置成</a:t>
            </a:r>
            <a:r>
              <a:rPr lang="en-US" altLang="zh-CN" sz="2200" b="1" dirty="0" err="1"/>
              <a:t>const</a:t>
            </a:r>
            <a:r>
              <a:rPr lang="en-US" altLang="zh-CN" sz="2200" b="1" dirty="0"/>
              <a:t> X *</a:t>
            </a:r>
            <a:r>
              <a:rPr lang="zh-CN" altLang="en-US" sz="2200" b="1" dirty="0"/>
              <a:t>类型，不能通过它修改对象的数据成员值</a:t>
            </a:r>
            <a:r>
              <a:rPr lang="zh-CN" altLang="en-US" sz="2200" b="1" dirty="0" smtClean="0"/>
              <a:t>。</a:t>
            </a:r>
            <a:endParaRPr lang="zh-CN" altLang="en-US" sz="2200" b="1" dirty="0"/>
          </a:p>
          <a:p>
            <a:pPr eaLnBrk="1" hangingPunct="1">
              <a:spcBef>
                <a:spcPts val="600"/>
              </a:spcBef>
              <a:buFontTx/>
              <a:buNone/>
            </a:pPr>
            <a:r>
              <a:rPr lang="zh-CN" altLang="en-US" sz="2200" b="1" dirty="0"/>
              <a:t>③ 静态成员函数没有</a:t>
            </a:r>
            <a:r>
              <a:rPr lang="en-US" altLang="zh-CN" sz="2200" b="1" dirty="0"/>
              <a:t>this</a:t>
            </a:r>
            <a:r>
              <a:rPr lang="zh-CN" altLang="en-US" sz="2200" b="1" dirty="0"/>
              <a:t>指针，因此在静态成员函数中不能访问对象的非静态数据</a:t>
            </a:r>
            <a:r>
              <a:rPr lang="zh-CN" altLang="en-US" sz="2200" b="1" dirty="0" smtClean="0"/>
              <a:t>成员。</a:t>
            </a:r>
            <a:endParaRPr lang="en-US" altLang="zh-CN" sz="2200" b="1" dirty="0" smtClean="0"/>
          </a:p>
          <a:p>
            <a:pPr eaLnBrk="1" hangingPunct="1">
              <a:lnSpc>
                <a:spcPct val="80000"/>
              </a:lnSpc>
              <a:buNone/>
            </a:pPr>
            <a:r>
              <a:rPr lang="en-US" altLang="zh-CN" sz="2400" b="1" dirty="0">
                <a:solidFill>
                  <a:srgbClr val="0000CC"/>
                </a:solidFill>
              </a:rPr>
              <a:t>6</a:t>
            </a:r>
            <a:r>
              <a:rPr lang="zh-CN" altLang="en-US" sz="2400" b="1" dirty="0">
                <a:solidFill>
                  <a:srgbClr val="0000CC"/>
                </a:solidFill>
              </a:rPr>
              <a:t>、</a:t>
            </a:r>
            <a:r>
              <a:rPr lang="en-US" altLang="zh-CN" sz="2400" b="1" dirty="0">
                <a:solidFill>
                  <a:srgbClr val="0000CC"/>
                </a:solidFill>
              </a:rPr>
              <a:t>this</a:t>
            </a:r>
            <a:r>
              <a:rPr lang="zh-CN" altLang="en-US" sz="2400" b="1" dirty="0">
                <a:solidFill>
                  <a:srgbClr val="0000CC"/>
                </a:solidFill>
              </a:rPr>
              <a:t>返回对象地址或自引用的成员函数 </a:t>
            </a:r>
          </a:p>
          <a:p>
            <a:pPr lvl="1" eaLnBrk="1" hangingPunct="1"/>
            <a:r>
              <a:rPr lang="zh-CN" altLang="en-US" sz="2200" b="1" dirty="0"/>
              <a:t>在类成员函数中，可以通过</a:t>
            </a:r>
            <a:r>
              <a:rPr lang="en-US" altLang="zh-CN" sz="2200" b="1" dirty="0"/>
              <a:t>this</a:t>
            </a:r>
            <a:r>
              <a:rPr lang="zh-CN" altLang="en-US" sz="2200" b="1" dirty="0"/>
              <a:t>指针返回对象的地址或引用，这也是</a:t>
            </a:r>
            <a:r>
              <a:rPr lang="en-US" altLang="zh-CN" sz="2200" b="1" dirty="0">
                <a:solidFill>
                  <a:srgbClr val="FF0000"/>
                </a:solidFill>
              </a:rPr>
              <a:t>this</a:t>
            </a:r>
            <a:r>
              <a:rPr lang="zh-CN" altLang="en-US" sz="2200" b="1" dirty="0">
                <a:solidFill>
                  <a:srgbClr val="FF0000"/>
                </a:solidFill>
              </a:rPr>
              <a:t>的常用方式</a:t>
            </a:r>
            <a:r>
              <a:rPr lang="zh-CN" altLang="en-US" sz="2200" b="1" dirty="0" smtClean="0"/>
              <a:t>。</a:t>
            </a:r>
            <a:endParaRPr lang="en-US" altLang="zh-CN" sz="2200" b="1" dirty="0" smtClean="0"/>
          </a:p>
          <a:p>
            <a:pPr lvl="1" eaLnBrk="1" hangingPunct="1"/>
            <a:r>
              <a:rPr lang="zh-CN" altLang="en-US" sz="2200" b="1" dirty="0" smtClean="0"/>
              <a:t>引用</a:t>
            </a:r>
            <a:r>
              <a:rPr lang="zh-CN" altLang="en-US" sz="2200" b="1" dirty="0"/>
              <a:t>是一个地址，允许函数返回引用就意味着函数调用可以被再次赋值，即允许函数调用出现在赋值语句的左边。</a:t>
            </a:r>
          </a:p>
          <a:p>
            <a:pPr eaLnBrk="1" hangingPunct="1">
              <a:spcBef>
                <a:spcPts val="600"/>
              </a:spcBef>
              <a:buFontTx/>
              <a:buNone/>
            </a:pPr>
            <a:endParaRPr lang="zh-CN" altLang="en-US" sz="2200" b="1" dirty="0"/>
          </a:p>
        </p:txBody>
      </p:sp>
      <p:sp>
        <p:nvSpPr>
          <p:cNvPr id="5" name="Rectangle 2"/>
          <p:cNvSpPr txBox="1">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dirty="0">
                <a:solidFill>
                  <a:srgbClr val="C00000"/>
                </a:solidFill>
              </a:rPr>
              <a:t>3.10 </a:t>
            </a:r>
            <a:r>
              <a:rPr lang="en-US" altLang="zh-CN" sz="3200" b="1" dirty="0" smtClean="0">
                <a:solidFill>
                  <a:srgbClr val="C00000"/>
                </a:solidFill>
              </a:rPr>
              <a:t> this</a:t>
            </a:r>
            <a:r>
              <a:rPr lang="zh-CN" altLang="en-US" sz="3200" b="1" dirty="0" smtClean="0">
                <a:solidFill>
                  <a:srgbClr val="C00000"/>
                </a:solidFill>
              </a:rPr>
              <a:t>指针</a:t>
            </a:r>
            <a:endParaRPr lang="zh-CN" altLang="en-US" sz="3200" b="1" dirty="0">
              <a:solidFill>
                <a:srgbClr val="C00000"/>
              </a:solidFill>
            </a:endParaRPr>
          </a:p>
        </p:txBody>
      </p:sp>
    </p:spTree>
    <p:extLst>
      <p:ext uri="{BB962C8B-B14F-4D97-AF65-F5344CB8AC3E}">
        <p14:creationId xmlns:p14="http://schemas.microsoft.com/office/powerpoint/2010/main" val="24020810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0899">
                                            <p:txEl>
                                              <p:pRg st="2" end="2"/>
                                            </p:txEl>
                                          </p:spTgt>
                                        </p:tgtEl>
                                        <p:attrNameLst>
                                          <p:attrName>style.visibility</p:attrName>
                                        </p:attrNameLst>
                                      </p:cBhvr>
                                      <p:to>
                                        <p:strVal val="visible"/>
                                      </p:to>
                                    </p:set>
                                    <p:anim calcmode="lin" valueType="num">
                                      <p:cBhvr additive="base">
                                        <p:cTn id="7" dur="500" fill="hold"/>
                                        <p:tgtEl>
                                          <p:spTgt spid="8089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8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0899">
                                            <p:txEl>
                                              <p:pRg st="3" end="3"/>
                                            </p:txEl>
                                          </p:spTgt>
                                        </p:tgtEl>
                                        <p:attrNameLst>
                                          <p:attrName>style.visibility</p:attrName>
                                        </p:attrNameLst>
                                      </p:cBhvr>
                                      <p:to>
                                        <p:strVal val="visible"/>
                                      </p:to>
                                    </p:set>
                                    <p:anim calcmode="lin" valueType="num">
                                      <p:cBhvr additive="base">
                                        <p:cTn id="13" dur="500" fill="hold"/>
                                        <p:tgtEl>
                                          <p:spTgt spid="8089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08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0899">
                                            <p:txEl>
                                              <p:pRg st="4" end="4"/>
                                            </p:txEl>
                                          </p:spTgt>
                                        </p:tgtEl>
                                        <p:attrNameLst>
                                          <p:attrName>style.visibility</p:attrName>
                                        </p:attrNameLst>
                                      </p:cBhvr>
                                      <p:to>
                                        <p:strVal val="visible"/>
                                      </p:to>
                                    </p:set>
                                    <p:anim calcmode="lin" valueType="num">
                                      <p:cBhvr additive="base">
                                        <p:cTn id="19" dur="500" fill="hold"/>
                                        <p:tgtEl>
                                          <p:spTgt spid="8089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08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0899">
                                            <p:txEl>
                                              <p:pRg st="5" end="5"/>
                                            </p:txEl>
                                          </p:spTgt>
                                        </p:tgtEl>
                                        <p:attrNameLst>
                                          <p:attrName>style.visibility</p:attrName>
                                        </p:attrNameLst>
                                      </p:cBhvr>
                                      <p:to>
                                        <p:strVal val="visible"/>
                                      </p:to>
                                    </p:set>
                                    <p:anim calcmode="lin" valueType="num">
                                      <p:cBhvr additive="base">
                                        <p:cTn id="25" dur="500" fill="hold"/>
                                        <p:tgtEl>
                                          <p:spTgt spid="8089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08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anim calcmode="lin" valueType="num">
                                      <p:cBhvr additive="base">
                                        <p:cTn id="31" dur="500" fill="hold"/>
                                        <p:tgtEl>
                                          <p:spTgt spid="8089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08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内容占位符 2"/>
          <p:cNvSpPr>
            <a:spLocks noGrp="1"/>
          </p:cNvSpPr>
          <p:nvPr>
            <p:ph idx="1"/>
          </p:nvPr>
        </p:nvSpPr>
        <p:spPr>
          <a:xfrm>
            <a:off x="251520" y="1961658"/>
            <a:ext cx="4212976" cy="4479495"/>
          </a:xfrm>
        </p:spPr>
        <p:txBody>
          <a:bodyPr/>
          <a:lstStyle/>
          <a:p>
            <a:pPr marL="0" indent="0">
              <a:buNone/>
            </a:pPr>
            <a:r>
              <a:rPr lang="en-US" altLang="zh-CN" sz="1600" b="1" dirty="0" smtClean="0"/>
              <a:t>//</a:t>
            </a:r>
            <a:r>
              <a:rPr lang="en-US" altLang="zh-CN" sz="1600" b="1" dirty="0"/>
              <a:t>Eg3-23.cpp</a:t>
            </a:r>
            <a:endParaRPr lang="zh-CN" altLang="zh-CN" sz="1600" b="1" dirty="0"/>
          </a:p>
          <a:p>
            <a:pPr marL="0" indent="0">
              <a:buNone/>
            </a:pPr>
            <a:r>
              <a:rPr lang="en-US" altLang="zh-CN" sz="1600" b="1" dirty="0"/>
              <a:t>#include &lt;</a:t>
            </a:r>
            <a:r>
              <a:rPr lang="en-US" altLang="zh-CN" sz="1600" b="1" dirty="0" err="1"/>
              <a:t>iostream</a:t>
            </a:r>
            <a:r>
              <a:rPr lang="en-US" altLang="zh-CN" sz="1600" b="1" dirty="0"/>
              <a:t>&gt;</a:t>
            </a:r>
            <a:endParaRPr lang="zh-CN" altLang="zh-CN" sz="1600" b="1" dirty="0"/>
          </a:p>
          <a:p>
            <a:pPr marL="0" indent="0">
              <a:buNone/>
            </a:pPr>
            <a:r>
              <a:rPr lang="en-US" altLang="zh-CN" sz="1600" b="1" dirty="0"/>
              <a:t>using namespace </a:t>
            </a:r>
            <a:r>
              <a:rPr lang="en-US" altLang="zh-CN" sz="1600" b="1" dirty="0" err="1"/>
              <a:t>std</a:t>
            </a:r>
            <a:r>
              <a:rPr lang="en-US" altLang="zh-CN" sz="1600" b="1" dirty="0"/>
              <a:t>;</a:t>
            </a:r>
            <a:endParaRPr lang="zh-CN" altLang="zh-CN" sz="1600" b="1" dirty="0"/>
          </a:p>
          <a:p>
            <a:pPr marL="0" indent="0">
              <a:buNone/>
            </a:pPr>
            <a:r>
              <a:rPr lang="en-US" altLang="zh-CN" sz="1600" b="1" dirty="0"/>
              <a:t>class </a:t>
            </a:r>
            <a:r>
              <a:rPr lang="en-US" altLang="zh-CN" sz="1600" b="1" dirty="0" err="1"/>
              <a:t>Tdate</a:t>
            </a:r>
            <a:r>
              <a:rPr lang="en-US" altLang="zh-CN" sz="1600" b="1" dirty="0"/>
              <a:t>{</a:t>
            </a:r>
            <a:endParaRPr lang="zh-CN" altLang="zh-CN" sz="1600" b="1" dirty="0"/>
          </a:p>
          <a:p>
            <a:pPr marL="0" indent="0">
              <a:buNone/>
            </a:pPr>
            <a:r>
              <a:rPr lang="en-US" altLang="zh-CN" sz="1600" b="1" dirty="0"/>
              <a:t>private:</a:t>
            </a:r>
            <a:endParaRPr lang="zh-CN" altLang="zh-CN" sz="1600" b="1" dirty="0"/>
          </a:p>
          <a:p>
            <a:pPr marL="0" indent="0">
              <a:buNone/>
            </a:pPr>
            <a:r>
              <a:rPr lang="en-US" altLang="zh-CN" sz="1600" b="1" dirty="0"/>
              <a:t>    int </a:t>
            </a:r>
            <a:r>
              <a:rPr lang="en-US" altLang="zh-CN" sz="1600" b="1" dirty="0" err="1"/>
              <a:t>yy,mm,dd</a:t>
            </a:r>
            <a:r>
              <a:rPr lang="en-US" altLang="zh-CN" sz="1600" b="1" dirty="0"/>
              <a:t>;</a:t>
            </a:r>
            <a:endParaRPr lang="zh-CN" altLang="zh-CN" sz="1600" b="1" dirty="0"/>
          </a:p>
          <a:p>
            <a:pPr marL="0" indent="0">
              <a:buNone/>
            </a:pPr>
            <a:r>
              <a:rPr lang="en-US" altLang="zh-CN" sz="1600" b="1" dirty="0"/>
              <a:t>public:</a:t>
            </a:r>
            <a:endParaRPr lang="zh-CN" altLang="zh-CN" sz="1600" b="1" dirty="0"/>
          </a:p>
          <a:p>
            <a:pPr marL="0" indent="0">
              <a:buNone/>
            </a:pPr>
            <a:r>
              <a:rPr lang="en-US" altLang="zh-CN" sz="1600" b="1" dirty="0"/>
              <a:t>    </a:t>
            </a:r>
            <a:r>
              <a:rPr lang="en-US" altLang="zh-CN" sz="1600" b="1" dirty="0" err="1"/>
              <a:t>Tdate</a:t>
            </a:r>
            <a:r>
              <a:rPr lang="en-US" altLang="zh-CN" sz="1600" b="1" dirty="0"/>
              <a:t>(int y=2006,int m=01,int d=01);</a:t>
            </a:r>
            <a:endParaRPr lang="zh-CN" altLang="zh-CN" sz="1600" b="1" dirty="0"/>
          </a:p>
          <a:p>
            <a:pPr marL="0" indent="0">
              <a:buNone/>
            </a:pPr>
            <a:r>
              <a:rPr lang="en-US" altLang="zh-CN" sz="1600" b="1" dirty="0"/>
              <a:t>    </a:t>
            </a:r>
            <a:r>
              <a:rPr lang="en-US" altLang="zh-CN" sz="1600" b="1" dirty="0" err="1"/>
              <a:t>Tdate</a:t>
            </a:r>
            <a:r>
              <a:rPr lang="en-US" altLang="zh-CN" sz="1600" b="1" dirty="0"/>
              <a:t> &amp;</a:t>
            </a:r>
            <a:r>
              <a:rPr lang="en-US" altLang="zh-CN" sz="1600" b="1" dirty="0" err="1"/>
              <a:t>setYear</a:t>
            </a:r>
            <a:r>
              <a:rPr lang="en-US" altLang="zh-CN" sz="1600" b="1" dirty="0"/>
              <a:t>(int year);</a:t>
            </a:r>
            <a:endParaRPr lang="zh-CN" altLang="zh-CN" sz="1600" b="1" dirty="0"/>
          </a:p>
          <a:p>
            <a:pPr marL="0" indent="0">
              <a:buNone/>
            </a:pPr>
            <a:r>
              <a:rPr lang="en-US" altLang="zh-CN" sz="1600" b="1" dirty="0"/>
              <a:t>    </a:t>
            </a:r>
            <a:r>
              <a:rPr lang="en-US" altLang="zh-CN" sz="1600" b="1" dirty="0" err="1"/>
              <a:t>Tdate</a:t>
            </a:r>
            <a:r>
              <a:rPr lang="en-US" altLang="zh-CN" sz="1600" b="1" dirty="0"/>
              <a:t> &amp;</a:t>
            </a:r>
            <a:r>
              <a:rPr lang="en-US" altLang="zh-CN" sz="1600" b="1" dirty="0" err="1"/>
              <a:t>setMonth</a:t>
            </a:r>
            <a:r>
              <a:rPr lang="en-US" altLang="zh-CN" sz="1600" b="1" dirty="0"/>
              <a:t>(int month);</a:t>
            </a:r>
            <a:endParaRPr lang="zh-CN" altLang="zh-CN" sz="1600" b="1" dirty="0"/>
          </a:p>
          <a:p>
            <a:pPr marL="0" indent="0">
              <a:buNone/>
            </a:pPr>
            <a:r>
              <a:rPr lang="en-US" altLang="zh-CN" sz="1600" b="1" dirty="0"/>
              <a:t>    </a:t>
            </a:r>
            <a:r>
              <a:rPr lang="en-US" altLang="zh-CN" sz="1600" b="1" dirty="0" err="1"/>
              <a:t>Tdate</a:t>
            </a:r>
            <a:r>
              <a:rPr lang="en-US" altLang="zh-CN" sz="1600" b="1" dirty="0"/>
              <a:t> *</a:t>
            </a:r>
            <a:r>
              <a:rPr lang="en-US" altLang="zh-CN" sz="1600" b="1" dirty="0" err="1"/>
              <a:t>setDay</a:t>
            </a:r>
            <a:r>
              <a:rPr lang="en-US" altLang="zh-CN" sz="1600" b="1" dirty="0"/>
              <a:t>(int day);</a:t>
            </a:r>
            <a:endParaRPr lang="zh-CN" altLang="zh-CN" sz="1600" b="1" dirty="0"/>
          </a:p>
          <a:p>
            <a:pPr marL="0" indent="0">
              <a:buNone/>
            </a:pPr>
            <a:r>
              <a:rPr lang="en-US" altLang="zh-CN" sz="1600" b="1" dirty="0"/>
              <a:t>    </a:t>
            </a:r>
            <a:r>
              <a:rPr lang="en-US" altLang="zh-CN" sz="1600" b="1" dirty="0" err="1"/>
              <a:t>Tdate</a:t>
            </a:r>
            <a:r>
              <a:rPr lang="en-US" altLang="zh-CN" sz="1600" b="1" dirty="0"/>
              <a:t> </a:t>
            </a:r>
            <a:r>
              <a:rPr lang="en-US" altLang="zh-CN" sz="1600" b="1" dirty="0" err="1"/>
              <a:t>setDate</a:t>
            </a:r>
            <a:r>
              <a:rPr lang="en-US" altLang="zh-CN" sz="1600" b="1" dirty="0"/>
              <a:t>(int </a:t>
            </a:r>
            <a:r>
              <a:rPr lang="en-US" altLang="zh-CN" sz="1600" b="1" dirty="0" err="1"/>
              <a:t>y,int</a:t>
            </a:r>
            <a:r>
              <a:rPr lang="en-US" altLang="zh-CN" sz="1600" b="1" dirty="0"/>
              <a:t> </a:t>
            </a:r>
            <a:r>
              <a:rPr lang="en-US" altLang="zh-CN" sz="1600" b="1" dirty="0" err="1"/>
              <a:t>m,int</a:t>
            </a:r>
            <a:r>
              <a:rPr lang="en-US" altLang="zh-CN" sz="1600" b="1" dirty="0"/>
              <a:t> d);</a:t>
            </a:r>
            <a:endParaRPr lang="zh-CN" altLang="zh-CN" sz="1600" b="1" dirty="0"/>
          </a:p>
          <a:p>
            <a:pPr marL="0" indent="0">
              <a:buNone/>
            </a:pPr>
            <a:r>
              <a:rPr lang="en-US" altLang="zh-CN" sz="1600" b="1" dirty="0"/>
              <a:t>    void display();</a:t>
            </a:r>
            <a:endParaRPr lang="zh-CN" altLang="zh-CN" sz="1600" b="1" dirty="0"/>
          </a:p>
          <a:p>
            <a:pPr marL="0" indent="0">
              <a:buNone/>
            </a:pPr>
            <a:r>
              <a:rPr lang="en-US" altLang="zh-CN" sz="1600" b="1" dirty="0"/>
              <a:t>};</a:t>
            </a:r>
            <a:endParaRPr lang="zh-CN" altLang="zh-CN" sz="1600" b="1" dirty="0"/>
          </a:p>
        </p:txBody>
      </p:sp>
      <p:sp>
        <p:nvSpPr>
          <p:cNvPr id="3" name="Rectangle 2"/>
          <p:cNvSpPr txBox="1">
            <a:spLocks noGrp="1" noChangeArrowheads="1"/>
          </p:cNvSpPr>
          <p:nvPr>
            <p:ph type="title"/>
          </p:nvPr>
        </p:nvSpPr>
        <p:spPr bwMode="auto">
          <a:xfrm>
            <a:off x="457200" y="73672"/>
            <a:ext cx="8229600" cy="811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dirty="0">
                <a:solidFill>
                  <a:srgbClr val="C00000"/>
                </a:solidFill>
              </a:rPr>
              <a:t>3.10 </a:t>
            </a:r>
            <a:r>
              <a:rPr lang="en-US" altLang="zh-CN" sz="3200" b="1" dirty="0" smtClean="0">
                <a:solidFill>
                  <a:srgbClr val="C00000"/>
                </a:solidFill>
              </a:rPr>
              <a:t> this</a:t>
            </a:r>
            <a:r>
              <a:rPr lang="zh-CN" altLang="en-US" sz="3200" b="1" dirty="0" smtClean="0">
                <a:solidFill>
                  <a:srgbClr val="C00000"/>
                </a:solidFill>
              </a:rPr>
              <a:t>指针</a:t>
            </a:r>
            <a:endParaRPr lang="zh-CN" altLang="en-US" sz="3200" b="1" dirty="0">
              <a:solidFill>
                <a:srgbClr val="C00000"/>
              </a:solidFill>
            </a:endParaRPr>
          </a:p>
        </p:txBody>
      </p:sp>
      <p:sp>
        <p:nvSpPr>
          <p:cNvPr id="4" name="内容占位符 2"/>
          <p:cNvSpPr txBox="1">
            <a:spLocks/>
          </p:cNvSpPr>
          <p:nvPr/>
        </p:nvSpPr>
        <p:spPr bwMode="auto">
          <a:xfrm>
            <a:off x="4716016" y="1961658"/>
            <a:ext cx="4176464" cy="4479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en-US" altLang="zh-CN" sz="1600" b="1" kern="0" dirty="0" err="1" smtClean="0"/>
              <a:t>Tdate</a:t>
            </a:r>
            <a:r>
              <a:rPr lang="en-US" altLang="zh-CN" sz="1600" b="1" kern="0" dirty="0" smtClean="0"/>
              <a:t>::</a:t>
            </a:r>
            <a:r>
              <a:rPr lang="en-US" altLang="zh-CN" sz="1600" b="1" kern="0" dirty="0" err="1" smtClean="0"/>
              <a:t>Tdate</a:t>
            </a:r>
            <a:r>
              <a:rPr lang="en-US" altLang="zh-CN" sz="1600" b="1" kern="0" dirty="0" smtClean="0"/>
              <a:t>(int </a:t>
            </a:r>
            <a:r>
              <a:rPr lang="en-US" altLang="zh-CN" sz="1600" b="1" kern="0" dirty="0" err="1" smtClean="0"/>
              <a:t>y,int</a:t>
            </a:r>
            <a:r>
              <a:rPr lang="en-US" altLang="zh-CN" sz="1600" b="1" kern="0" dirty="0" smtClean="0"/>
              <a:t> </a:t>
            </a:r>
            <a:r>
              <a:rPr lang="en-US" altLang="zh-CN" sz="1600" b="1" kern="0" dirty="0" err="1" smtClean="0"/>
              <a:t>m,int</a:t>
            </a:r>
            <a:r>
              <a:rPr lang="en-US" altLang="zh-CN" sz="1600" b="1" kern="0" dirty="0" smtClean="0"/>
              <a:t> d){ </a:t>
            </a:r>
            <a:r>
              <a:rPr lang="en-US" altLang="zh-CN" sz="1600" b="1" kern="0" dirty="0" err="1" smtClean="0"/>
              <a:t>yy</a:t>
            </a:r>
            <a:r>
              <a:rPr lang="en-US" altLang="zh-CN" sz="1600" b="1" kern="0" dirty="0" smtClean="0"/>
              <a:t>=</a:t>
            </a:r>
            <a:r>
              <a:rPr lang="en-US" altLang="zh-CN" sz="1600" b="1" kern="0" dirty="0" err="1" smtClean="0"/>
              <a:t>y;mm</a:t>
            </a:r>
            <a:r>
              <a:rPr lang="en-US" altLang="zh-CN" sz="1600" b="1" kern="0" dirty="0" smtClean="0"/>
              <a:t>=</a:t>
            </a:r>
            <a:r>
              <a:rPr lang="en-US" altLang="zh-CN" sz="1600" b="1" kern="0" dirty="0" err="1" smtClean="0"/>
              <a:t>m;dd</a:t>
            </a:r>
            <a:r>
              <a:rPr lang="en-US" altLang="zh-CN" sz="1600" b="1" kern="0" dirty="0" smtClean="0"/>
              <a:t>=d;}</a:t>
            </a:r>
            <a:endParaRPr lang="zh-CN" altLang="zh-CN" sz="1600" b="1" kern="0" dirty="0" smtClean="0"/>
          </a:p>
          <a:p>
            <a:pPr marL="0" indent="0">
              <a:buFontTx/>
              <a:buNone/>
            </a:pPr>
            <a:r>
              <a:rPr lang="en-US" altLang="zh-CN" sz="1600" b="1" kern="0" dirty="0" err="1" smtClean="0"/>
              <a:t>Tdate</a:t>
            </a:r>
            <a:r>
              <a:rPr lang="en-US" altLang="zh-CN" sz="1600" b="1" kern="0" dirty="0" smtClean="0"/>
              <a:t>&amp; </a:t>
            </a:r>
            <a:r>
              <a:rPr lang="en-US" altLang="zh-CN" sz="1600" b="1" kern="0" dirty="0" err="1" smtClean="0"/>
              <a:t>Tdate</a:t>
            </a:r>
            <a:r>
              <a:rPr lang="en-US" altLang="zh-CN" sz="1600" b="1" kern="0" dirty="0" smtClean="0"/>
              <a:t>::</a:t>
            </a:r>
            <a:r>
              <a:rPr lang="en-US" altLang="zh-CN" sz="1600" b="1" kern="0" dirty="0" err="1" smtClean="0"/>
              <a:t>setYear</a:t>
            </a:r>
            <a:r>
              <a:rPr lang="en-US" altLang="zh-CN" sz="1600" b="1" kern="0" dirty="0" smtClean="0"/>
              <a:t>(int year){    </a:t>
            </a:r>
            <a:r>
              <a:rPr lang="en-US" altLang="zh-CN" sz="1600" b="1" kern="0" dirty="0" err="1" smtClean="0"/>
              <a:t>yy</a:t>
            </a:r>
            <a:r>
              <a:rPr lang="en-US" altLang="zh-CN" sz="1600" b="1" kern="0" dirty="0" smtClean="0"/>
              <a:t>=year;    return *this;}</a:t>
            </a:r>
            <a:endParaRPr lang="zh-CN" altLang="zh-CN" sz="1600" b="1" kern="0" dirty="0" smtClean="0"/>
          </a:p>
          <a:p>
            <a:pPr marL="0" indent="0">
              <a:buFontTx/>
              <a:buNone/>
            </a:pPr>
            <a:r>
              <a:rPr lang="en-US" altLang="zh-CN" sz="1600" b="1" kern="0" dirty="0" err="1" smtClean="0"/>
              <a:t>Tdate</a:t>
            </a:r>
            <a:r>
              <a:rPr lang="en-US" altLang="zh-CN" sz="1600" b="1" kern="0" dirty="0" smtClean="0"/>
              <a:t>&amp; </a:t>
            </a:r>
            <a:r>
              <a:rPr lang="en-US" altLang="zh-CN" sz="1600" b="1" kern="0" dirty="0" err="1" smtClean="0"/>
              <a:t>Tdate</a:t>
            </a:r>
            <a:r>
              <a:rPr lang="en-US" altLang="zh-CN" sz="1600" b="1" kern="0" dirty="0" smtClean="0"/>
              <a:t>::</a:t>
            </a:r>
            <a:r>
              <a:rPr lang="en-US" altLang="zh-CN" sz="1600" b="1" kern="0" dirty="0" err="1" smtClean="0"/>
              <a:t>setMonth</a:t>
            </a:r>
            <a:r>
              <a:rPr lang="en-US" altLang="zh-CN" sz="1600" b="1" kern="0" dirty="0" smtClean="0"/>
              <a:t>(int month){  mm=month;  return *this;}</a:t>
            </a:r>
            <a:endParaRPr lang="zh-CN" altLang="zh-CN" sz="1600" b="1" kern="0" dirty="0" smtClean="0"/>
          </a:p>
          <a:p>
            <a:pPr marL="0" indent="0">
              <a:buFontTx/>
              <a:buNone/>
            </a:pPr>
            <a:r>
              <a:rPr lang="en-US" altLang="zh-CN" sz="1600" b="1" kern="0" dirty="0" err="1" smtClean="0"/>
              <a:t>Tdate</a:t>
            </a:r>
            <a:r>
              <a:rPr lang="en-US" altLang="zh-CN" sz="1600" b="1" kern="0" dirty="0" smtClean="0"/>
              <a:t>* </a:t>
            </a:r>
            <a:r>
              <a:rPr lang="en-US" altLang="zh-CN" sz="1600" b="1" kern="0" dirty="0" err="1" smtClean="0"/>
              <a:t>Tdate</a:t>
            </a:r>
            <a:r>
              <a:rPr lang="en-US" altLang="zh-CN" sz="1600" b="1" kern="0" dirty="0" smtClean="0"/>
              <a:t>::</a:t>
            </a:r>
            <a:r>
              <a:rPr lang="en-US" altLang="zh-CN" sz="1600" b="1" kern="0" dirty="0" err="1" smtClean="0"/>
              <a:t>setDay</a:t>
            </a:r>
            <a:r>
              <a:rPr lang="en-US" altLang="zh-CN" sz="1600" b="1" kern="0" dirty="0" smtClean="0"/>
              <a:t>(int day){   </a:t>
            </a:r>
            <a:r>
              <a:rPr lang="en-US" altLang="zh-CN" sz="1600" b="1" kern="0" dirty="0" err="1" smtClean="0"/>
              <a:t>dd</a:t>
            </a:r>
            <a:r>
              <a:rPr lang="en-US" altLang="zh-CN" sz="1600" b="1" kern="0" dirty="0" smtClean="0"/>
              <a:t>=day;   return this;}</a:t>
            </a:r>
            <a:endParaRPr lang="zh-CN" altLang="zh-CN" sz="1600" b="1" kern="0" dirty="0" smtClean="0"/>
          </a:p>
          <a:p>
            <a:pPr marL="0" indent="0">
              <a:buFontTx/>
              <a:buNone/>
            </a:pPr>
            <a:r>
              <a:rPr lang="en-US" altLang="zh-CN" sz="1600" b="1" kern="0" dirty="0" err="1" smtClean="0"/>
              <a:t>Tdate</a:t>
            </a:r>
            <a:r>
              <a:rPr lang="en-US" altLang="zh-CN" sz="1600" b="1" kern="0" dirty="0" smtClean="0"/>
              <a:t>  </a:t>
            </a:r>
            <a:r>
              <a:rPr lang="en-US" altLang="zh-CN" sz="1600" b="1" kern="0" dirty="0" err="1" smtClean="0"/>
              <a:t>Tdate</a:t>
            </a:r>
            <a:r>
              <a:rPr lang="en-US" altLang="zh-CN" sz="1600" b="1" kern="0" dirty="0" smtClean="0"/>
              <a:t>::</a:t>
            </a:r>
            <a:r>
              <a:rPr lang="en-US" altLang="zh-CN" sz="1600" b="1" kern="0" dirty="0" err="1" smtClean="0"/>
              <a:t>setDate</a:t>
            </a:r>
            <a:r>
              <a:rPr lang="en-US" altLang="zh-CN" sz="1600" b="1" kern="0" dirty="0" smtClean="0"/>
              <a:t>(int </a:t>
            </a:r>
            <a:r>
              <a:rPr lang="en-US" altLang="zh-CN" sz="1600" b="1" kern="0" dirty="0" err="1" smtClean="0"/>
              <a:t>y,int</a:t>
            </a:r>
            <a:r>
              <a:rPr lang="en-US" altLang="zh-CN" sz="1600" b="1" kern="0" dirty="0" smtClean="0"/>
              <a:t> </a:t>
            </a:r>
            <a:r>
              <a:rPr lang="en-US" altLang="zh-CN" sz="1600" b="1" kern="0" dirty="0" err="1" smtClean="0"/>
              <a:t>m,int</a:t>
            </a:r>
            <a:r>
              <a:rPr lang="en-US" altLang="zh-CN" sz="1600" b="1" kern="0" dirty="0" smtClean="0"/>
              <a:t> d){</a:t>
            </a:r>
            <a:endParaRPr lang="zh-CN" altLang="zh-CN" sz="1600" b="1" kern="0" dirty="0" smtClean="0"/>
          </a:p>
          <a:p>
            <a:pPr marL="0" indent="0">
              <a:buFontTx/>
              <a:buNone/>
            </a:pPr>
            <a:r>
              <a:rPr lang="en-US" altLang="zh-CN" sz="1600" b="1" kern="0" dirty="0" smtClean="0"/>
              <a:t>    </a:t>
            </a:r>
            <a:r>
              <a:rPr lang="en-US" altLang="zh-CN" sz="1600" b="1" kern="0" dirty="0" err="1" smtClean="0"/>
              <a:t>yy</a:t>
            </a:r>
            <a:r>
              <a:rPr lang="en-US" altLang="zh-CN" sz="1600" b="1" kern="0" dirty="0" smtClean="0"/>
              <a:t>=y; mm=m; </a:t>
            </a:r>
            <a:r>
              <a:rPr lang="en-US" altLang="zh-CN" sz="1600" b="1" kern="0" dirty="0" err="1" smtClean="0"/>
              <a:t>dd</a:t>
            </a:r>
            <a:r>
              <a:rPr lang="en-US" altLang="zh-CN" sz="1600" b="1" kern="0" dirty="0" smtClean="0"/>
              <a:t>=d;</a:t>
            </a:r>
            <a:endParaRPr lang="zh-CN" altLang="zh-CN" sz="1600" b="1" kern="0" dirty="0" smtClean="0"/>
          </a:p>
          <a:p>
            <a:pPr marL="0" indent="0">
              <a:buFontTx/>
              <a:buNone/>
            </a:pPr>
            <a:r>
              <a:rPr lang="en-US" altLang="zh-CN" sz="1600" b="1" kern="0" dirty="0" smtClean="0"/>
              <a:t>    return *this;</a:t>
            </a:r>
            <a:endParaRPr lang="zh-CN" altLang="zh-CN" sz="1600" b="1" kern="0" dirty="0" smtClean="0"/>
          </a:p>
          <a:p>
            <a:pPr marL="0" indent="0">
              <a:buFontTx/>
              <a:buNone/>
            </a:pPr>
            <a:r>
              <a:rPr lang="en-US" altLang="zh-CN" sz="1600" b="1" kern="0" dirty="0" smtClean="0"/>
              <a:t>}</a:t>
            </a:r>
            <a:endParaRPr lang="zh-CN" altLang="zh-CN" sz="1600" b="1" kern="0" dirty="0" smtClean="0"/>
          </a:p>
          <a:p>
            <a:pPr marL="0" indent="0">
              <a:buFontTx/>
              <a:buNone/>
            </a:pPr>
            <a:r>
              <a:rPr lang="en-US" altLang="zh-CN" sz="1600" b="1" kern="0" dirty="0" smtClean="0"/>
              <a:t>void </a:t>
            </a:r>
            <a:r>
              <a:rPr lang="en-US" altLang="zh-CN" sz="1600" b="1" kern="0" dirty="0" err="1" smtClean="0"/>
              <a:t>Tdate</a:t>
            </a:r>
            <a:r>
              <a:rPr lang="en-US" altLang="zh-CN" sz="1600" b="1" kern="0" dirty="0" smtClean="0"/>
              <a:t>::display(){</a:t>
            </a:r>
            <a:endParaRPr lang="zh-CN" altLang="zh-CN" sz="1600" b="1" kern="0" dirty="0" smtClean="0"/>
          </a:p>
          <a:p>
            <a:pPr marL="0" indent="0">
              <a:buFontTx/>
              <a:buNone/>
            </a:pPr>
            <a:r>
              <a:rPr lang="en-US" altLang="zh-CN" sz="1600" b="1" kern="0" dirty="0" smtClean="0"/>
              <a:t>    </a:t>
            </a:r>
            <a:r>
              <a:rPr lang="en-US" altLang="zh-CN" sz="1600" b="1" kern="0" dirty="0" err="1" smtClean="0"/>
              <a:t>cout</a:t>
            </a:r>
            <a:r>
              <a:rPr lang="en-US" altLang="zh-CN" sz="1600" b="1" kern="0" dirty="0" smtClean="0"/>
              <a:t>&lt;&lt;"</a:t>
            </a:r>
            <a:r>
              <a:rPr lang="en-US" altLang="zh-CN" sz="1600" b="1" kern="0" dirty="0" err="1" smtClean="0"/>
              <a:t>addres</a:t>
            </a:r>
            <a:r>
              <a:rPr lang="en-US" altLang="zh-CN" sz="1600" b="1" kern="0" dirty="0" smtClean="0"/>
              <a:t> is: “&lt;&lt;this&lt;&lt;"\t“</a:t>
            </a:r>
          </a:p>
          <a:p>
            <a:pPr marL="0" indent="0">
              <a:buFontTx/>
              <a:buNone/>
            </a:pPr>
            <a:r>
              <a:rPr lang="en-US" altLang="zh-CN" sz="1600" b="1" kern="0" dirty="0" smtClean="0"/>
              <a:t>           &lt;&lt;</a:t>
            </a:r>
            <a:r>
              <a:rPr lang="en-US" altLang="zh-CN" sz="1600" b="1" kern="0" dirty="0" err="1" smtClean="0"/>
              <a:t>yy</a:t>
            </a:r>
            <a:r>
              <a:rPr lang="en-US" altLang="zh-CN" sz="1600" b="1" kern="0" dirty="0" smtClean="0"/>
              <a:t>&lt;&lt;":"&lt;&lt;mm&lt;&lt;":"&lt;&lt;</a:t>
            </a:r>
            <a:r>
              <a:rPr lang="en-US" altLang="zh-CN" sz="1600" b="1" kern="0" dirty="0" err="1" smtClean="0"/>
              <a:t>dd</a:t>
            </a:r>
            <a:r>
              <a:rPr lang="en-US" altLang="zh-CN" sz="1600" b="1" kern="0" dirty="0" smtClean="0"/>
              <a:t>&lt;&lt;</a:t>
            </a:r>
            <a:r>
              <a:rPr lang="en-US" altLang="zh-CN" sz="1600" b="1" kern="0" dirty="0" err="1" smtClean="0"/>
              <a:t>endl</a:t>
            </a:r>
            <a:r>
              <a:rPr lang="en-US" altLang="zh-CN" sz="1600" b="1" kern="0" dirty="0" smtClean="0"/>
              <a:t>;</a:t>
            </a:r>
            <a:endParaRPr lang="zh-CN" altLang="zh-CN" sz="1600" b="1" kern="0" dirty="0" smtClean="0"/>
          </a:p>
          <a:p>
            <a:pPr marL="0" indent="0">
              <a:buFontTx/>
              <a:buNone/>
            </a:pPr>
            <a:r>
              <a:rPr lang="en-US" altLang="zh-CN" sz="1600" b="1" kern="0" dirty="0" smtClean="0"/>
              <a:t>}</a:t>
            </a:r>
            <a:endParaRPr lang="zh-CN" altLang="zh-CN" sz="1600" b="1" kern="0" dirty="0"/>
          </a:p>
        </p:txBody>
      </p:sp>
      <p:sp>
        <p:nvSpPr>
          <p:cNvPr id="2" name="文本框 1"/>
          <p:cNvSpPr txBox="1"/>
          <p:nvPr/>
        </p:nvSpPr>
        <p:spPr>
          <a:xfrm>
            <a:off x="251520" y="1094802"/>
            <a:ext cx="8640960" cy="707886"/>
          </a:xfrm>
          <a:prstGeom prst="rect">
            <a:avLst/>
          </a:prstGeom>
          <a:noFill/>
        </p:spPr>
        <p:txBody>
          <a:bodyPr wrap="square" rtlCol="0">
            <a:spAutoFit/>
          </a:bodyPr>
          <a:lstStyle/>
          <a:p>
            <a:pPr>
              <a:spcBef>
                <a:spcPct val="20000"/>
              </a:spcBef>
            </a:pPr>
            <a:r>
              <a:rPr lang="zh-CN" altLang="zh-CN" sz="2000" b="1" dirty="0">
                <a:solidFill>
                  <a:srgbClr val="0000CC"/>
                </a:solidFill>
                <a:latin typeface="+mn-lt"/>
                <a:ea typeface="+mn-ea"/>
              </a:rPr>
              <a:t>【例</a:t>
            </a:r>
            <a:r>
              <a:rPr lang="en-US" altLang="zh-CN" sz="2000" b="1" dirty="0">
                <a:solidFill>
                  <a:srgbClr val="0000CC"/>
                </a:solidFill>
                <a:latin typeface="+mn-lt"/>
                <a:ea typeface="+mn-ea"/>
              </a:rPr>
              <a:t>3-23</a:t>
            </a:r>
            <a:r>
              <a:rPr lang="zh-CN" altLang="zh-CN" sz="2000" b="1" dirty="0">
                <a:solidFill>
                  <a:srgbClr val="0000CC"/>
                </a:solidFill>
                <a:latin typeface="+mn-lt"/>
                <a:ea typeface="+mn-ea"/>
              </a:rPr>
              <a:t>】 有日期类，设计修改其年、月、日的成员函数</a:t>
            </a:r>
            <a:r>
              <a:rPr lang="zh-CN" altLang="zh-CN" sz="2000" b="1" dirty="0" smtClean="0">
                <a:solidFill>
                  <a:srgbClr val="0000CC"/>
                </a:solidFill>
                <a:latin typeface="+mn-lt"/>
                <a:ea typeface="+mn-ea"/>
              </a:rPr>
              <a:t>，测试</a:t>
            </a:r>
            <a:r>
              <a:rPr lang="zh-CN" altLang="zh-CN" sz="2000" b="1" dirty="0">
                <a:solidFill>
                  <a:srgbClr val="0000CC"/>
                </a:solidFill>
                <a:latin typeface="+mn-lt"/>
                <a:ea typeface="+mn-ea"/>
              </a:rPr>
              <a:t>通过</a:t>
            </a:r>
            <a:r>
              <a:rPr lang="en-US" altLang="zh-CN" sz="2000" b="1" dirty="0">
                <a:solidFill>
                  <a:srgbClr val="0000CC"/>
                </a:solidFill>
                <a:latin typeface="+mn-lt"/>
                <a:ea typeface="+mn-ea"/>
              </a:rPr>
              <a:t>this</a:t>
            </a:r>
            <a:r>
              <a:rPr lang="zh-CN" altLang="zh-CN" sz="2000" b="1" dirty="0">
                <a:solidFill>
                  <a:srgbClr val="0000CC"/>
                </a:solidFill>
                <a:latin typeface="+mn-lt"/>
                <a:ea typeface="+mn-ea"/>
              </a:rPr>
              <a:t>指针返回对象的指针和引用的各种情况</a:t>
            </a:r>
            <a:r>
              <a:rPr lang="zh-CN" altLang="zh-CN" sz="2000" b="1" dirty="0" smtClean="0">
                <a:solidFill>
                  <a:srgbClr val="0000CC"/>
                </a:solidFill>
                <a:latin typeface="+mn-lt"/>
                <a:ea typeface="+mn-ea"/>
              </a:rPr>
              <a:t>。</a:t>
            </a:r>
            <a:endParaRPr lang="en-US" altLang="zh-CN" sz="2000" b="1" dirty="0">
              <a:solidFill>
                <a:srgbClr val="0000CC"/>
              </a:solidFill>
              <a:latin typeface="+mn-lt"/>
              <a:ea typeface="+mn-ea"/>
            </a:endParaRPr>
          </a:p>
        </p:txBody>
      </p:sp>
    </p:spTree>
    <p:extLst>
      <p:ext uri="{BB962C8B-B14F-4D97-AF65-F5344CB8AC3E}">
        <p14:creationId xmlns:p14="http://schemas.microsoft.com/office/powerpoint/2010/main" val="568970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066">
                                            <p:txEl>
                                              <p:pRg st="0" end="0"/>
                                            </p:txEl>
                                          </p:spTgt>
                                        </p:tgtEl>
                                        <p:attrNameLst>
                                          <p:attrName>style.visibility</p:attrName>
                                        </p:attrNameLst>
                                      </p:cBhvr>
                                      <p:to>
                                        <p:strVal val="visible"/>
                                      </p:to>
                                    </p:set>
                                    <p:animEffect transition="in" filter="fade">
                                      <p:cBhvr>
                                        <p:cTn id="7" dur="500"/>
                                        <p:tgtEl>
                                          <p:spTgt spid="8806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8066">
                                            <p:txEl>
                                              <p:pRg st="1" end="1"/>
                                            </p:txEl>
                                          </p:spTgt>
                                        </p:tgtEl>
                                        <p:attrNameLst>
                                          <p:attrName>style.visibility</p:attrName>
                                        </p:attrNameLst>
                                      </p:cBhvr>
                                      <p:to>
                                        <p:strVal val="visible"/>
                                      </p:to>
                                    </p:set>
                                    <p:animEffect transition="in" filter="fade">
                                      <p:cBhvr>
                                        <p:cTn id="10" dur="500"/>
                                        <p:tgtEl>
                                          <p:spTgt spid="8806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8066">
                                            <p:txEl>
                                              <p:pRg st="2" end="2"/>
                                            </p:txEl>
                                          </p:spTgt>
                                        </p:tgtEl>
                                        <p:attrNameLst>
                                          <p:attrName>style.visibility</p:attrName>
                                        </p:attrNameLst>
                                      </p:cBhvr>
                                      <p:to>
                                        <p:strVal val="visible"/>
                                      </p:to>
                                    </p:set>
                                    <p:animEffect transition="in" filter="fade">
                                      <p:cBhvr>
                                        <p:cTn id="13" dur="500"/>
                                        <p:tgtEl>
                                          <p:spTgt spid="8806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8066">
                                            <p:txEl>
                                              <p:pRg st="3" end="3"/>
                                            </p:txEl>
                                          </p:spTgt>
                                        </p:tgtEl>
                                        <p:attrNameLst>
                                          <p:attrName>style.visibility</p:attrName>
                                        </p:attrNameLst>
                                      </p:cBhvr>
                                      <p:to>
                                        <p:strVal val="visible"/>
                                      </p:to>
                                    </p:set>
                                    <p:animEffect transition="in" filter="fade">
                                      <p:cBhvr>
                                        <p:cTn id="16" dur="500"/>
                                        <p:tgtEl>
                                          <p:spTgt spid="8806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8066">
                                            <p:txEl>
                                              <p:pRg st="4" end="4"/>
                                            </p:txEl>
                                          </p:spTgt>
                                        </p:tgtEl>
                                        <p:attrNameLst>
                                          <p:attrName>style.visibility</p:attrName>
                                        </p:attrNameLst>
                                      </p:cBhvr>
                                      <p:to>
                                        <p:strVal val="visible"/>
                                      </p:to>
                                    </p:set>
                                    <p:animEffect transition="in" filter="fade">
                                      <p:cBhvr>
                                        <p:cTn id="19" dur="500"/>
                                        <p:tgtEl>
                                          <p:spTgt spid="88066">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8066">
                                            <p:txEl>
                                              <p:pRg st="5" end="5"/>
                                            </p:txEl>
                                          </p:spTgt>
                                        </p:tgtEl>
                                        <p:attrNameLst>
                                          <p:attrName>style.visibility</p:attrName>
                                        </p:attrNameLst>
                                      </p:cBhvr>
                                      <p:to>
                                        <p:strVal val="visible"/>
                                      </p:to>
                                    </p:set>
                                    <p:animEffect transition="in" filter="fade">
                                      <p:cBhvr>
                                        <p:cTn id="22" dur="500"/>
                                        <p:tgtEl>
                                          <p:spTgt spid="88066">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88066">
                                            <p:txEl>
                                              <p:pRg st="6" end="6"/>
                                            </p:txEl>
                                          </p:spTgt>
                                        </p:tgtEl>
                                        <p:attrNameLst>
                                          <p:attrName>style.visibility</p:attrName>
                                        </p:attrNameLst>
                                      </p:cBhvr>
                                      <p:to>
                                        <p:strVal val="visible"/>
                                      </p:to>
                                    </p:set>
                                    <p:animEffect transition="in" filter="fade">
                                      <p:cBhvr>
                                        <p:cTn id="25" dur="500"/>
                                        <p:tgtEl>
                                          <p:spTgt spid="88066">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88066">
                                            <p:txEl>
                                              <p:pRg st="7" end="7"/>
                                            </p:txEl>
                                          </p:spTgt>
                                        </p:tgtEl>
                                        <p:attrNameLst>
                                          <p:attrName>style.visibility</p:attrName>
                                        </p:attrNameLst>
                                      </p:cBhvr>
                                      <p:to>
                                        <p:strVal val="visible"/>
                                      </p:to>
                                    </p:set>
                                    <p:animEffect transition="in" filter="fade">
                                      <p:cBhvr>
                                        <p:cTn id="28" dur="500"/>
                                        <p:tgtEl>
                                          <p:spTgt spid="88066">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88066">
                                            <p:txEl>
                                              <p:pRg st="8" end="8"/>
                                            </p:txEl>
                                          </p:spTgt>
                                        </p:tgtEl>
                                        <p:attrNameLst>
                                          <p:attrName>style.visibility</p:attrName>
                                        </p:attrNameLst>
                                      </p:cBhvr>
                                      <p:to>
                                        <p:strVal val="visible"/>
                                      </p:to>
                                    </p:set>
                                    <p:animEffect transition="in" filter="fade">
                                      <p:cBhvr>
                                        <p:cTn id="31" dur="500"/>
                                        <p:tgtEl>
                                          <p:spTgt spid="88066">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88066">
                                            <p:txEl>
                                              <p:pRg st="9" end="9"/>
                                            </p:txEl>
                                          </p:spTgt>
                                        </p:tgtEl>
                                        <p:attrNameLst>
                                          <p:attrName>style.visibility</p:attrName>
                                        </p:attrNameLst>
                                      </p:cBhvr>
                                      <p:to>
                                        <p:strVal val="visible"/>
                                      </p:to>
                                    </p:set>
                                    <p:animEffect transition="in" filter="fade">
                                      <p:cBhvr>
                                        <p:cTn id="34" dur="500"/>
                                        <p:tgtEl>
                                          <p:spTgt spid="88066">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88066">
                                            <p:txEl>
                                              <p:pRg st="10" end="10"/>
                                            </p:txEl>
                                          </p:spTgt>
                                        </p:tgtEl>
                                        <p:attrNameLst>
                                          <p:attrName>style.visibility</p:attrName>
                                        </p:attrNameLst>
                                      </p:cBhvr>
                                      <p:to>
                                        <p:strVal val="visible"/>
                                      </p:to>
                                    </p:set>
                                    <p:animEffect transition="in" filter="fade">
                                      <p:cBhvr>
                                        <p:cTn id="37" dur="500"/>
                                        <p:tgtEl>
                                          <p:spTgt spid="88066">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88066">
                                            <p:txEl>
                                              <p:pRg st="11" end="11"/>
                                            </p:txEl>
                                          </p:spTgt>
                                        </p:tgtEl>
                                        <p:attrNameLst>
                                          <p:attrName>style.visibility</p:attrName>
                                        </p:attrNameLst>
                                      </p:cBhvr>
                                      <p:to>
                                        <p:strVal val="visible"/>
                                      </p:to>
                                    </p:set>
                                    <p:animEffect transition="in" filter="fade">
                                      <p:cBhvr>
                                        <p:cTn id="40" dur="500"/>
                                        <p:tgtEl>
                                          <p:spTgt spid="88066">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88066">
                                            <p:txEl>
                                              <p:pRg st="12" end="12"/>
                                            </p:txEl>
                                          </p:spTgt>
                                        </p:tgtEl>
                                        <p:attrNameLst>
                                          <p:attrName>style.visibility</p:attrName>
                                        </p:attrNameLst>
                                      </p:cBhvr>
                                      <p:to>
                                        <p:strVal val="visible"/>
                                      </p:to>
                                    </p:set>
                                    <p:animEffect transition="in" filter="fade">
                                      <p:cBhvr>
                                        <p:cTn id="43" dur="500"/>
                                        <p:tgtEl>
                                          <p:spTgt spid="88066">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88066">
                                            <p:txEl>
                                              <p:pRg st="13" end="13"/>
                                            </p:txEl>
                                          </p:spTgt>
                                        </p:tgtEl>
                                        <p:attrNameLst>
                                          <p:attrName>style.visibility</p:attrName>
                                        </p:attrNameLst>
                                      </p:cBhvr>
                                      <p:to>
                                        <p:strVal val="visible"/>
                                      </p:to>
                                    </p:set>
                                    <p:animEffect transition="in" filter="fade">
                                      <p:cBhvr>
                                        <p:cTn id="46" dur="500"/>
                                        <p:tgtEl>
                                          <p:spTgt spid="88066">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
                                            <p:txEl>
                                              <p:pRg st="0" end="0"/>
                                            </p:txEl>
                                          </p:spTgt>
                                        </p:tgtEl>
                                        <p:attrNameLst>
                                          <p:attrName>style.visibility</p:attrName>
                                        </p:attrNameLst>
                                      </p:cBhvr>
                                      <p:to>
                                        <p:strVal val="visible"/>
                                      </p:to>
                                    </p:set>
                                    <p:animEffect transition="in" filter="fade">
                                      <p:cBhvr>
                                        <p:cTn id="51" dur="500"/>
                                        <p:tgtEl>
                                          <p:spTgt spid="4">
                                            <p:txEl>
                                              <p:pRg st="0" end="0"/>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1" end="1"/>
                                            </p:txEl>
                                          </p:spTgt>
                                        </p:tgtEl>
                                        <p:attrNameLst>
                                          <p:attrName>style.visibility</p:attrName>
                                        </p:attrNameLst>
                                      </p:cBhvr>
                                      <p:to>
                                        <p:strVal val="visible"/>
                                      </p:to>
                                    </p:set>
                                    <p:animEffect transition="in" filter="fade">
                                      <p:cBhvr>
                                        <p:cTn id="54" dur="500"/>
                                        <p:tgtEl>
                                          <p:spTgt spid="4">
                                            <p:txEl>
                                              <p:pRg st="1" end="1"/>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animEffect transition="in" filter="fade">
                                      <p:cBhvr>
                                        <p:cTn id="57" dur="500"/>
                                        <p:tgtEl>
                                          <p:spTgt spid="4">
                                            <p:txEl>
                                              <p:pRg st="2" end="2"/>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3" end="3"/>
                                            </p:txEl>
                                          </p:spTgt>
                                        </p:tgtEl>
                                        <p:attrNameLst>
                                          <p:attrName>style.visibility</p:attrName>
                                        </p:attrNameLst>
                                      </p:cBhvr>
                                      <p:to>
                                        <p:strVal val="visible"/>
                                      </p:to>
                                    </p:set>
                                    <p:animEffect transition="in" filter="fade">
                                      <p:cBhvr>
                                        <p:cTn id="60" dur="500"/>
                                        <p:tgtEl>
                                          <p:spTgt spid="4">
                                            <p:txEl>
                                              <p:pRg st="3" end="3"/>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4" end="4"/>
                                            </p:txEl>
                                          </p:spTgt>
                                        </p:tgtEl>
                                        <p:attrNameLst>
                                          <p:attrName>style.visibility</p:attrName>
                                        </p:attrNameLst>
                                      </p:cBhvr>
                                      <p:to>
                                        <p:strVal val="visible"/>
                                      </p:to>
                                    </p:set>
                                    <p:animEffect transition="in" filter="fade">
                                      <p:cBhvr>
                                        <p:cTn id="63" dur="500"/>
                                        <p:tgtEl>
                                          <p:spTgt spid="4">
                                            <p:txEl>
                                              <p:pRg st="4" end="4"/>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5" end="5"/>
                                            </p:txEl>
                                          </p:spTgt>
                                        </p:tgtEl>
                                        <p:attrNameLst>
                                          <p:attrName>style.visibility</p:attrName>
                                        </p:attrNameLst>
                                      </p:cBhvr>
                                      <p:to>
                                        <p:strVal val="visible"/>
                                      </p:to>
                                    </p:set>
                                    <p:animEffect transition="in" filter="fade">
                                      <p:cBhvr>
                                        <p:cTn id="66" dur="500"/>
                                        <p:tgtEl>
                                          <p:spTgt spid="4">
                                            <p:txEl>
                                              <p:pRg st="5" end="5"/>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6" end="6"/>
                                            </p:txEl>
                                          </p:spTgt>
                                        </p:tgtEl>
                                        <p:attrNameLst>
                                          <p:attrName>style.visibility</p:attrName>
                                        </p:attrNameLst>
                                      </p:cBhvr>
                                      <p:to>
                                        <p:strVal val="visible"/>
                                      </p:to>
                                    </p:set>
                                    <p:animEffect transition="in" filter="fade">
                                      <p:cBhvr>
                                        <p:cTn id="69" dur="500"/>
                                        <p:tgtEl>
                                          <p:spTgt spid="4">
                                            <p:txEl>
                                              <p:pRg st="6" end="6"/>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7" end="7"/>
                                            </p:txEl>
                                          </p:spTgt>
                                        </p:tgtEl>
                                        <p:attrNameLst>
                                          <p:attrName>style.visibility</p:attrName>
                                        </p:attrNameLst>
                                      </p:cBhvr>
                                      <p:to>
                                        <p:strVal val="visible"/>
                                      </p:to>
                                    </p:set>
                                    <p:animEffect transition="in" filter="fade">
                                      <p:cBhvr>
                                        <p:cTn id="72" dur="500"/>
                                        <p:tgtEl>
                                          <p:spTgt spid="4">
                                            <p:txEl>
                                              <p:pRg st="7" end="7"/>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4">
                                            <p:txEl>
                                              <p:pRg st="8" end="8"/>
                                            </p:txEl>
                                          </p:spTgt>
                                        </p:tgtEl>
                                        <p:attrNameLst>
                                          <p:attrName>style.visibility</p:attrName>
                                        </p:attrNameLst>
                                      </p:cBhvr>
                                      <p:to>
                                        <p:strVal val="visible"/>
                                      </p:to>
                                    </p:set>
                                    <p:animEffect transition="in" filter="fade">
                                      <p:cBhvr>
                                        <p:cTn id="75" dur="500"/>
                                        <p:tgtEl>
                                          <p:spTgt spid="4">
                                            <p:txEl>
                                              <p:pRg st="8" end="8"/>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4">
                                            <p:txEl>
                                              <p:pRg st="9" end="9"/>
                                            </p:txEl>
                                          </p:spTgt>
                                        </p:tgtEl>
                                        <p:attrNameLst>
                                          <p:attrName>style.visibility</p:attrName>
                                        </p:attrNameLst>
                                      </p:cBhvr>
                                      <p:to>
                                        <p:strVal val="visible"/>
                                      </p:to>
                                    </p:set>
                                    <p:animEffect transition="in" filter="fade">
                                      <p:cBhvr>
                                        <p:cTn id="78" dur="500"/>
                                        <p:tgtEl>
                                          <p:spTgt spid="4">
                                            <p:txEl>
                                              <p:pRg st="9" end="9"/>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
                                            <p:txEl>
                                              <p:pRg st="10" end="10"/>
                                            </p:txEl>
                                          </p:spTgt>
                                        </p:tgtEl>
                                        <p:attrNameLst>
                                          <p:attrName>style.visibility</p:attrName>
                                        </p:attrNameLst>
                                      </p:cBhvr>
                                      <p:to>
                                        <p:strVal val="visible"/>
                                      </p:to>
                                    </p:set>
                                    <p:animEffect transition="in" filter="fade">
                                      <p:cBhvr>
                                        <p:cTn id="81" dur="500"/>
                                        <p:tgtEl>
                                          <p:spTgt spid="4">
                                            <p:txEl>
                                              <p:pRg st="10" end="10"/>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4">
                                            <p:txEl>
                                              <p:pRg st="11" end="11"/>
                                            </p:txEl>
                                          </p:spTgt>
                                        </p:tgtEl>
                                        <p:attrNameLst>
                                          <p:attrName>style.visibility</p:attrName>
                                        </p:attrNameLst>
                                      </p:cBhvr>
                                      <p:to>
                                        <p:strVal val="visible"/>
                                      </p:to>
                                    </p:set>
                                    <p:animEffect transition="in" filter="fade">
                                      <p:cBhvr>
                                        <p:cTn id="84"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内容占位符 2"/>
          <p:cNvSpPr>
            <a:spLocks noGrp="1"/>
          </p:cNvSpPr>
          <p:nvPr>
            <p:ph idx="1"/>
          </p:nvPr>
        </p:nvSpPr>
        <p:spPr>
          <a:xfrm>
            <a:off x="323528" y="1124744"/>
            <a:ext cx="8351837" cy="5733256"/>
          </a:xfrm>
        </p:spPr>
        <p:txBody>
          <a:bodyPr/>
          <a:lstStyle/>
          <a:p>
            <a:pPr marL="0" indent="0">
              <a:buNone/>
            </a:pPr>
            <a:r>
              <a:rPr lang="en-US" altLang="zh-CN" sz="1800" b="1" dirty="0"/>
              <a:t>void main(){</a:t>
            </a:r>
            <a:endParaRPr lang="zh-CN" altLang="zh-CN" sz="1800" b="1" dirty="0"/>
          </a:p>
          <a:p>
            <a:pPr marL="0" indent="0">
              <a:buNone/>
            </a:pPr>
            <a:r>
              <a:rPr lang="en-US" altLang="zh-CN" sz="1800" b="1" dirty="0"/>
              <a:t>    </a:t>
            </a:r>
            <a:r>
              <a:rPr lang="en-US" altLang="zh-CN" sz="1800" b="1" dirty="0" err="1"/>
              <a:t>Tdate</a:t>
            </a:r>
            <a:r>
              <a:rPr lang="en-US" altLang="zh-CN" sz="1800" b="1" dirty="0"/>
              <a:t> d1,d2;		                         		//L1</a:t>
            </a:r>
            <a:endParaRPr lang="zh-CN" altLang="zh-CN" sz="1800" b="1" dirty="0"/>
          </a:p>
          <a:p>
            <a:pPr marL="0" indent="0">
              <a:buNone/>
            </a:pPr>
            <a:r>
              <a:rPr lang="en-US" altLang="zh-CN" sz="1800" b="1" dirty="0"/>
              <a:t>    </a:t>
            </a:r>
            <a:r>
              <a:rPr lang="en-US" altLang="zh-CN" sz="1800" b="1" dirty="0" err="1"/>
              <a:t>cout</a:t>
            </a:r>
            <a:r>
              <a:rPr lang="en-US" altLang="zh-CN" sz="1800" b="1" dirty="0"/>
              <a:t>&lt;&lt;"d1 ";  d1.display();	                          </a:t>
            </a:r>
            <a:r>
              <a:rPr lang="en-US" altLang="zh-CN" sz="1800" b="1" dirty="0" smtClean="0"/>
              <a:t>	//</a:t>
            </a:r>
            <a:r>
              <a:rPr lang="en-US" altLang="zh-CN" sz="1800" b="1" dirty="0"/>
              <a:t>L2</a:t>
            </a:r>
            <a:endParaRPr lang="zh-CN" altLang="zh-CN" sz="1800" b="1" dirty="0"/>
          </a:p>
          <a:p>
            <a:pPr marL="0" indent="0">
              <a:buNone/>
            </a:pPr>
            <a:r>
              <a:rPr lang="en-US" altLang="zh-CN" sz="1800" b="1" dirty="0"/>
              <a:t>    </a:t>
            </a:r>
            <a:r>
              <a:rPr lang="en-US" altLang="zh-CN" sz="1800" b="1" dirty="0" err="1"/>
              <a:t>cout</a:t>
            </a:r>
            <a:r>
              <a:rPr lang="en-US" altLang="zh-CN" sz="1800" b="1" dirty="0"/>
              <a:t>&lt;&lt;"d2 ";  d2.display();		             </a:t>
            </a:r>
            <a:r>
              <a:rPr lang="en-US" altLang="zh-CN" sz="1800" b="1" dirty="0" smtClean="0"/>
              <a:t>	//</a:t>
            </a:r>
            <a:r>
              <a:rPr lang="en-US" altLang="zh-CN" sz="1800" b="1" dirty="0"/>
              <a:t>L3</a:t>
            </a:r>
            <a:endParaRPr lang="zh-CN" altLang="zh-CN" sz="1800" b="1" dirty="0"/>
          </a:p>
          <a:p>
            <a:pPr marL="0" indent="0">
              <a:buNone/>
            </a:pPr>
            <a:r>
              <a:rPr lang="en-US" altLang="zh-CN" sz="1800" b="1" dirty="0">
                <a:solidFill>
                  <a:srgbClr val="FF0000"/>
                </a:solidFill>
              </a:rPr>
              <a:t>    d1.setYear(2007).</a:t>
            </a:r>
            <a:r>
              <a:rPr lang="en-US" altLang="zh-CN" sz="1800" b="1" dirty="0" err="1">
                <a:solidFill>
                  <a:srgbClr val="FF0000"/>
                </a:solidFill>
              </a:rPr>
              <a:t>setMonth</a:t>
            </a:r>
            <a:r>
              <a:rPr lang="en-US" altLang="zh-CN" sz="1800" b="1" dirty="0">
                <a:solidFill>
                  <a:srgbClr val="FF0000"/>
                </a:solidFill>
              </a:rPr>
              <a:t>(03).</a:t>
            </a:r>
            <a:r>
              <a:rPr lang="en-US" altLang="zh-CN" sz="1800" b="1" dirty="0" err="1">
                <a:solidFill>
                  <a:srgbClr val="FF0000"/>
                </a:solidFill>
              </a:rPr>
              <a:t>setDay</a:t>
            </a:r>
            <a:r>
              <a:rPr lang="en-US" altLang="zh-CN" sz="1800" b="1" dirty="0">
                <a:solidFill>
                  <a:srgbClr val="FF0000"/>
                </a:solidFill>
              </a:rPr>
              <a:t>(30);    </a:t>
            </a:r>
            <a:r>
              <a:rPr lang="en-US" altLang="zh-CN" sz="1800" b="1" dirty="0" smtClean="0">
                <a:solidFill>
                  <a:srgbClr val="FF0000"/>
                </a:solidFill>
              </a:rPr>
              <a:t>	//</a:t>
            </a:r>
            <a:r>
              <a:rPr lang="en-US" altLang="zh-CN" sz="1800" b="1" dirty="0">
                <a:solidFill>
                  <a:srgbClr val="FF0000"/>
                </a:solidFill>
              </a:rPr>
              <a:t>L4</a:t>
            </a:r>
            <a:endParaRPr lang="zh-CN" altLang="zh-CN" sz="1800" b="1" dirty="0">
              <a:solidFill>
                <a:srgbClr val="FF0000"/>
              </a:solidFill>
            </a:endParaRPr>
          </a:p>
          <a:p>
            <a:pPr marL="0" indent="0">
              <a:buNone/>
            </a:pPr>
            <a:r>
              <a:rPr lang="en-US" altLang="zh-CN" sz="1800" b="1" dirty="0"/>
              <a:t>    </a:t>
            </a:r>
            <a:r>
              <a:rPr lang="en-US" altLang="zh-CN" sz="1800" b="1" dirty="0" err="1"/>
              <a:t>cout</a:t>
            </a:r>
            <a:r>
              <a:rPr lang="en-US" altLang="zh-CN" sz="1800" b="1" dirty="0"/>
              <a:t>&lt;&lt;"d1 ";  d1.display();		             </a:t>
            </a:r>
            <a:r>
              <a:rPr lang="en-US" altLang="zh-CN" sz="1800" b="1" dirty="0" smtClean="0"/>
              <a:t>	//</a:t>
            </a:r>
            <a:r>
              <a:rPr lang="en-US" altLang="zh-CN" sz="1800" b="1" dirty="0"/>
              <a:t>L5</a:t>
            </a:r>
            <a:endParaRPr lang="zh-CN" altLang="zh-CN" sz="1800" b="1" dirty="0"/>
          </a:p>
          <a:p>
            <a:pPr marL="0" indent="0">
              <a:buNone/>
            </a:pPr>
            <a:r>
              <a:rPr lang="en-US" altLang="zh-CN" sz="1800" b="1" dirty="0">
                <a:solidFill>
                  <a:srgbClr val="FF0000"/>
                </a:solidFill>
              </a:rPr>
              <a:t>    d1.setDate(2000,01,10).</a:t>
            </a:r>
            <a:r>
              <a:rPr lang="en-US" altLang="zh-CN" sz="1800" b="1" dirty="0" err="1">
                <a:solidFill>
                  <a:srgbClr val="FF0000"/>
                </a:solidFill>
              </a:rPr>
              <a:t>setDay</a:t>
            </a:r>
            <a:r>
              <a:rPr lang="en-US" altLang="zh-CN" sz="1800" b="1" dirty="0">
                <a:solidFill>
                  <a:srgbClr val="FF0000"/>
                </a:solidFill>
              </a:rPr>
              <a:t>(30);                 </a:t>
            </a:r>
            <a:r>
              <a:rPr lang="en-US" altLang="zh-CN" sz="1800" b="1" dirty="0" smtClean="0">
                <a:solidFill>
                  <a:srgbClr val="FF0000"/>
                </a:solidFill>
              </a:rPr>
              <a:t>	//</a:t>
            </a:r>
            <a:r>
              <a:rPr lang="en-US" altLang="zh-CN" sz="1800" b="1" dirty="0">
                <a:solidFill>
                  <a:srgbClr val="FF0000"/>
                </a:solidFill>
              </a:rPr>
              <a:t>L6</a:t>
            </a:r>
            <a:endParaRPr lang="zh-CN" altLang="zh-CN" sz="1800" b="1" dirty="0">
              <a:solidFill>
                <a:srgbClr val="FF0000"/>
              </a:solidFill>
            </a:endParaRPr>
          </a:p>
          <a:p>
            <a:pPr marL="0" indent="0">
              <a:buNone/>
            </a:pPr>
            <a:r>
              <a:rPr lang="en-US" altLang="zh-CN" sz="1800" b="1" dirty="0"/>
              <a:t>    </a:t>
            </a:r>
            <a:r>
              <a:rPr lang="en-US" altLang="zh-CN" sz="1800" b="1" dirty="0" err="1"/>
              <a:t>cout</a:t>
            </a:r>
            <a:r>
              <a:rPr lang="en-US" altLang="zh-CN" sz="1800" b="1" dirty="0"/>
              <a:t>&lt;&lt;"d1 ";  d1.display();		             </a:t>
            </a:r>
            <a:r>
              <a:rPr lang="en-US" altLang="zh-CN" sz="1800" b="1" dirty="0" smtClean="0"/>
              <a:t>	//</a:t>
            </a:r>
            <a:r>
              <a:rPr lang="en-US" altLang="zh-CN" sz="1800" b="1" dirty="0"/>
              <a:t>L7</a:t>
            </a:r>
            <a:endParaRPr lang="zh-CN" altLang="zh-CN" sz="1800" b="1" dirty="0"/>
          </a:p>
          <a:p>
            <a:pPr marL="0" indent="0">
              <a:buNone/>
            </a:pPr>
            <a:r>
              <a:rPr lang="en-US" altLang="zh-CN" sz="1800" b="1" dirty="0"/>
              <a:t>    </a:t>
            </a:r>
            <a:r>
              <a:rPr lang="en-US" altLang="zh-CN" sz="1800" b="1" dirty="0" err="1"/>
              <a:t>Tdate</a:t>
            </a:r>
            <a:r>
              <a:rPr lang="en-US" altLang="zh-CN" sz="1800" b="1" dirty="0"/>
              <a:t> *p;		                                        </a:t>
            </a:r>
            <a:r>
              <a:rPr lang="en-US" altLang="zh-CN" sz="1800" b="1" dirty="0" smtClean="0"/>
              <a:t>	//</a:t>
            </a:r>
            <a:r>
              <a:rPr lang="en-US" altLang="zh-CN" sz="1800" b="1" dirty="0"/>
              <a:t>L8</a:t>
            </a:r>
            <a:endParaRPr lang="zh-CN" altLang="zh-CN" sz="1800" b="1" dirty="0"/>
          </a:p>
          <a:p>
            <a:pPr marL="0" indent="0">
              <a:buNone/>
            </a:pPr>
            <a:r>
              <a:rPr lang="en-US" altLang="zh-CN" sz="1800" b="1" dirty="0"/>
              <a:t>    p=d1.setDay(21);		        	             </a:t>
            </a:r>
            <a:r>
              <a:rPr lang="en-US" altLang="zh-CN" sz="1800" b="1" dirty="0" smtClean="0"/>
              <a:t>	//</a:t>
            </a:r>
            <a:r>
              <a:rPr lang="en-US" altLang="zh-CN" sz="1800" b="1" dirty="0"/>
              <a:t>L9</a:t>
            </a:r>
            <a:endParaRPr lang="zh-CN" altLang="zh-CN" sz="1800" b="1" dirty="0"/>
          </a:p>
          <a:p>
            <a:pPr marL="0" indent="0">
              <a:buNone/>
            </a:pPr>
            <a:r>
              <a:rPr lang="en-US" altLang="zh-CN" sz="1800" b="1" dirty="0"/>
              <a:t>    </a:t>
            </a:r>
            <a:r>
              <a:rPr lang="en-US" altLang="zh-CN" sz="1800" b="1" dirty="0" err="1"/>
              <a:t>cout</a:t>
            </a:r>
            <a:r>
              <a:rPr lang="en-US" altLang="zh-CN" sz="1800" b="1" dirty="0"/>
              <a:t>&lt;&lt;" p ";		       	                          </a:t>
            </a:r>
            <a:r>
              <a:rPr lang="en-US" altLang="zh-CN" sz="1800" b="1" dirty="0" smtClean="0"/>
              <a:t>	//</a:t>
            </a:r>
            <a:r>
              <a:rPr lang="en-US" altLang="zh-CN" sz="1800" b="1" dirty="0"/>
              <a:t>L10</a:t>
            </a:r>
            <a:endParaRPr lang="zh-CN" altLang="zh-CN" sz="1800" b="1" dirty="0"/>
          </a:p>
          <a:p>
            <a:pPr marL="0" indent="0">
              <a:buNone/>
            </a:pPr>
            <a:r>
              <a:rPr lang="en-US" altLang="zh-CN" sz="1800" b="1" dirty="0"/>
              <a:t>    p-&gt;display();			                          </a:t>
            </a:r>
            <a:r>
              <a:rPr lang="en-US" altLang="zh-CN" sz="1800" b="1" dirty="0" smtClean="0"/>
              <a:t>	//</a:t>
            </a:r>
            <a:r>
              <a:rPr lang="en-US" altLang="zh-CN" sz="1800" b="1" dirty="0"/>
              <a:t>L11</a:t>
            </a:r>
            <a:endParaRPr lang="zh-CN" altLang="zh-CN" sz="1800" b="1" dirty="0"/>
          </a:p>
          <a:p>
            <a:pPr marL="0" indent="0">
              <a:buNone/>
            </a:pPr>
            <a:r>
              <a:rPr lang="en-US" altLang="zh-CN" sz="1800" b="1" dirty="0">
                <a:solidFill>
                  <a:srgbClr val="FF0000"/>
                </a:solidFill>
              </a:rPr>
              <a:t>    </a:t>
            </a:r>
            <a:r>
              <a:rPr lang="en-US" altLang="zh-CN" sz="1800" b="1" dirty="0" err="1">
                <a:solidFill>
                  <a:srgbClr val="FF0000"/>
                </a:solidFill>
              </a:rPr>
              <a:t>Tdate</a:t>
            </a:r>
            <a:r>
              <a:rPr lang="en-US" altLang="zh-CN" sz="1800" b="1" dirty="0">
                <a:solidFill>
                  <a:srgbClr val="FF0000"/>
                </a:solidFill>
              </a:rPr>
              <a:t> d3=d2.setYear(2006).</a:t>
            </a:r>
            <a:r>
              <a:rPr lang="en-US" altLang="zh-CN" sz="1800" b="1" dirty="0" err="1">
                <a:solidFill>
                  <a:srgbClr val="FF0000"/>
                </a:solidFill>
              </a:rPr>
              <a:t>setMonth</a:t>
            </a:r>
            <a:r>
              <a:rPr lang="en-US" altLang="zh-CN" sz="1800" b="1" dirty="0">
                <a:solidFill>
                  <a:srgbClr val="FF0000"/>
                </a:solidFill>
              </a:rPr>
              <a:t>(4);	//L12</a:t>
            </a:r>
            <a:endParaRPr lang="zh-CN" altLang="zh-CN" sz="1800" b="1" dirty="0">
              <a:solidFill>
                <a:srgbClr val="FF0000"/>
              </a:solidFill>
            </a:endParaRPr>
          </a:p>
          <a:p>
            <a:pPr marL="0" indent="0">
              <a:buNone/>
            </a:pPr>
            <a:r>
              <a:rPr lang="en-US" altLang="zh-CN" sz="1800" b="1" dirty="0"/>
              <a:t>    </a:t>
            </a:r>
            <a:r>
              <a:rPr lang="en-US" altLang="zh-CN" sz="1800" b="1" dirty="0" err="1"/>
              <a:t>cout</a:t>
            </a:r>
            <a:r>
              <a:rPr lang="en-US" altLang="zh-CN" sz="1800" b="1" dirty="0"/>
              <a:t>&lt;&lt;"d3 "; d3.display();		             </a:t>
            </a:r>
            <a:r>
              <a:rPr lang="en-US" altLang="zh-CN" sz="1800" b="1" dirty="0" smtClean="0"/>
              <a:t>	//</a:t>
            </a:r>
            <a:r>
              <a:rPr lang="en-US" altLang="zh-CN" sz="1800" b="1" dirty="0"/>
              <a:t>L13</a:t>
            </a:r>
            <a:endParaRPr lang="zh-CN" altLang="zh-CN" sz="1800" b="1" dirty="0"/>
          </a:p>
          <a:p>
            <a:pPr marL="0" indent="0">
              <a:buNone/>
            </a:pPr>
            <a:r>
              <a:rPr lang="en-US" altLang="zh-CN" sz="1800" b="1" dirty="0">
                <a:solidFill>
                  <a:srgbClr val="FF0000"/>
                </a:solidFill>
              </a:rPr>
              <a:t>    d1.setYear(2007).</a:t>
            </a:r>
            <a:r>
              <a:rPr lang="en-US" altLang="zh-CN" sz="1800" b="1" dirty="0" err="1">
                <a:solidFill>
                  <a:srgbClr val="FF0000"/>
                </a:solidFill>
              </a:rPr>
              <a:t>setMonth</a:t>
            </a:r>
            <a:r>
              <a:rPr lang="en-US" altLang="zh-CN" sz="1800" b="1" dirty="0">
                <a:solidFill>
                  <a:srgbClr val="FF0000"/>
                </a:solidFill>
              </a:rPr>
              <a:t>(03)=d3;	             </a:t>
            </a:r>
            <a:r>
              <a:rPr lang="en-US" altLang="zh-CN" sz="1800" b="1" dirty="0" smtClean="0">
                <a:solidFill>
                  <a:srgbClr val="FF0000"/>
                </a:solidFill>
              </a:rPr>
              <a:t>	//</a:t>
            </a:r>
            <a:r>
              <a:rPr lang="en-US" altLang="zh-CN" sz="1800" b="1" dirty="0">
                <a:solidFill>
                  <a:srgbClr val="FF0000"/>
                </a:solidFill>
              </a:rPr>
              <a:t>L14</a:t>
            </a:r>
            <a:endParaRPr lang="zh-CN" altLang="zh-CN" sz="1800" b="1" dirty="0">
              <a:solidFill>
                <a:srgbClr val="FF0000"/>
              </a:solidFill>
            </a:endParaRPr>
          </a:p>
          <a:p>
            <a:pPr marL="0" indent="0">
              <a:buNone/>
            </a:pPr>
            <a:r>
              <a:rPr lang="en-US" altLang="zh-CN" sz="1800" b="1" dirty="0"/>
              <a:t>    </a:t>
            </a:r>
            <a:r>
              <a:rPr lang="en-US" altLang="zh-CN" sz="1800" b="1" dirty="0" err="1"/>
              <a:t>cout</a:t>
            </a:r>
            <a:r>
              <a:rPr lang="en-US" altLang="zh-CN" sz="1800" b="1" dirty="0"/>
              <a:t>&lt;&lt;"d1 ";  d1.display();		             </a:t>
            </a:r>
            <a:r>
              <a:rPr lang="en-US" altLang="zh-CN" sz="1800" b="1" dirty="0" smtClean="0"/>
              <a:t>	//</a:t>
            </a:r>
            <a:r>
              <a:rPr lang="en-US" altLang="zh-CN" sz="1800" b="1" dirty="0"/>
              <a:t>L15</a:t>
            </a:r>
            <a:endParaRPr lang="zh-CN" altLang="zh-CN" sz="1800" b="1" dirty="0"/>
          </a:p>
          <a:p>
            <a:pPr marL="0" indent="0">
              <a:buNone/>
            </a:pPr>
            <a:r>
              <a:rPr lang="en-US" altLang="zh-CN" sz="1800" b="1" dirty="0"/>
              <a:t>}</a:t>
            </a:r>
            <a:endParaRPr lang="zh-CN" altLang="en-US" sz="1800" b="1" dirty="0"/>
          </a:p>
        </p:txBody>
      </p:sp>
      <p:sp>
        <p:nvSpPr>
          <p:cNvPr id="3" name="Rectangle 2"/>
          <p:cNvSpPr txBox="1">
            <a:spLocks noGrp="1" noChangeArrowheads="1"/>
          </p:cNvSpPr>
          <p:nvPr>
            <p:ph type="title"/>
          </p:nvPr>
        </p:nvSpPr>
        <p:spPr bwMode="auto">
          <a:xfrm>
            <a:off x="457200" y="73672"/>
            <a:ext cx="8229600" cy="811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dirty="0">
                <a:solidFill>
                  <a:srgbClr val="C00000"/>
                </a:solidFill>
              </a:rPr>
              <a:t>3.10 </a:t>
            </a:r>
            <a:r>
              <a:rPr lang="en-US" altLang="zh-CN" sz="3200" b="1" dirty="0" smtClean="0">
                <a:solidFill>
                  <a:srgbClr val="C00000"/>
                </a:solidFill>
              </a:rPr>
              <a:t> this</a:t>
            </a:r>
            <a:r>
              <a:rPr lang="zh-CN" altLang="en-US" sz="3200" b="1" dirty="0" smtClean="0">
                <a:solidFill>
                  <a:srgbClr val="C00000"/>
                </a:solidFill>
              </a:rPr>
              <a:t>指针</a:t>
            </a:r>
            <a:endParaRPr lang="zh-CN" altLang="en-US" sz="3200" b="1" dirty="0">
              <a:solidFill>
                <a:srgbClr val="C00000"/>
              </a:solidFill>
            </a:endParaRPr>
          </a:p>
        </p:txBody>
      </p:sp>
    </p:spTree>
    <p:extLst>
      <p:ext uri="{BB962C8B-B14F-4D97-AF65-F5344CB8AC3E}">
        <p14:creationId xmlns:p14="http://schemas.microsoft.com/office/powerpoint/2010/main" val="23035508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dirty="0">
                <a:solidFill>
                  <a:srgbClr val="C00000"/>
                </a:solidFill>
              </a:rPr>
              <a:t>3.11 </a:t>
            </a:r>
            <a:r>
              <a:rPr lang="en-US" altLang="zh-CN" sz="3200" b="1" dirty="0" smtClean="0">
                <a:solidFill>
                  <a:srgbClr val="C00000"/>
                </a:solidFill>
              </a:rPr>
              <a:t> </a:t>
            </a:r>
            <a:r>
              <a:rPr lang="zh-CN" altLang="zh-CN" sz="3200" b="1" dirty="0" smtClean="0">
                <a:solidFill>
                  <a:srgbClr val="C00000"/>
                </a:solidFill>
              </a:rPr>
              <a:t>对象</a:t>
            </a:r>
            <a:r>
              <a:rPr lang="zh-CN" altLang="zh-CN" sz="3200" b="1" dirty="0">
                <a:solidFill>
                  <a:srgbClr val="C00000"/>
                </a:solidFill>
              </a:rPr>
              <a:t>应用</a:t>
            </a:r>
            <a:endParaRPr lang="zh-CN" altLang="en-US" sz="3200" b="1" dirty="0">
              <a:solidFill>
                <a:srgbClr val="C00000"/>
              </a:solidFill>
            </a:endParaRPr>
          </a:p>
        </p:txBody>
      </p:sp>
      <p:sp>
        <p:nvSpPr>
          <p:cNvPr id="3" name="内容占位符 2"/>
          <p:cNvSpPr>
            <a:spLocks noGrp="1"/>
          </p:cNvSpPr>
          <p:nvPr>
            <p:ph idx="1"/>
          </p:nvPr>
        </p:nvSpPr>
        <p:spPr/>
        <p:txBody>
          <a:bodyPr/>
          <a:lstStyle/>
          <a:p>
            <a:pPr marL="0" indent="0">
              <a:buNone/>
            </a:pPr>
            <a:r>
              <a:rPr lang="en-US" altLang="zh-CN" sz="2800" b="1" dirty="0">
                <a:solidFill>
                  <a:srgbClr val="0000CC"/>
                </a:solidFill>
              </a:rPr>
              <a:t>3.11.1 </a:t>
            </a:r>
            <a:r>
              <a:rPr lang="zh-CN" altLang="zh-CN" sz="2800" b="1" dirty="0">
                <a:solidFill>
                  <a:srgbClr val="0000CC"/>
                </a:solidFill>
              </a:rPr>
              <a:t>对象数组和对象指针</a:t>
            </a:r>
            <a:endParaRPr lang="en-US" altLang="zh-CN" sz="2800" b="1" dirty="0">
              <a:solidFill>
                <a:srgbClr val="0000CC"/>
              </a:solidFill>
            </a:endParaRPr>
          </a:p>
          <a:p>
            <a:pPr lvl="1" eaLnBrk="1" hangingPunct="1">
              <a:lnSpc>
                <a:spcPct val="90000"/>
              </a:lnSpc>
            </a:pPr>
            <a:r>
              <a:rPr lang="zh-CN" altLang="en-US" sz="2400" b="1" dirty="0"/>
              <a:t>类实际是一种自定义数据类型，可以用它来定义各种不同的变量（即对象）</a:t>
            </a:r>
            <a:r>
              <a:rPr lang="zh-CN" altLang="en-US" sz="2400" b="1" dirty="0" smtClean="0"/>
              <a:t>。</a:t>
            </a:r>
            <a:endParaRPr lang="en-US" altLang="zh-CN" sz="2400" b="1" dirty="0" smtClean="0"/>
          </a:p>
          <a:p>
            <a:pPr lvl="1" eaLnBrk="1" hangingPunct="1">
              <a:lnSpc>
                <a:spcPct val="90000"/>
              </a:lnSpc>
            </a:pPr>
            <a:r>
              <a:rPr lang="zh-CN" altLang="en-US" sz="2400" b="1" dirty="0" smtClean="0"/>
              <a:t>对象</a:t>
            </a:r>
            <a:r>
              <a:rPr lang="zh-CN" altLang="en-US" sz="2400" b="1" dirty="0"/>
              <a:t>数组就是用类定义的数组，它的每个元素都是对象</a:t>
            </a:r>
            <a:r>
              <a:rPr lang="zh-CN" altLang="en-US" sz="2400" b="1" dirty="0" smtClean="0"/>
              <a:t>。</a:t>
            </a:r>
            <a:endParaRPr lang="zh-CN" altLang="en-US" sz="2400" b="1" dirty="0"/>
          </a:p>
          <a:p>
            <a:pPr lvl="1" eaLnBrk="1" hangingPunct="1">
              <a:lnSpc>
                <a:spcPct val="90000"/>
              </a:lnSpc>
            </a:pPr>
            <a:r>
              <a:rPr lang="zh-CN" altLang="en-US" sz="2400" b="1" dirty="0"/>
              <a:t>也可以定义对象的指针，用指针指向类对象。对象指针与结构指针的访问方法相同，即用：</a:t>
            </a:r>
          </a:p>
          <a:p>
            <a:pPr lvl="2" eaLnBrk="1" hangingPunct="1">
              <a:lnSpc>
                <a:spcPct val="90000"/>
              </a:lnSpc>
              <a:buFontTx/>
              <a:buNone/>
            </a:pPr>
            <a:r>
              <a:rPr lang="zh-CN" altLang="en-US" b="1" dirty="0">
                <a:solidFill>
                  <a:srgbClr val="FF0000"/>
                </a:solidFill>
              </a:rPr>
              <a:t>－</a:t>
            </a:r>
            <a:r>
              <a:rPr lang="en-US" altLang="zh-CN" b="1" dirty="0">
                <a:solidFill>
                  <a:srgbClr val="FF0000"/>
                </a:solidFill>
              </a:rPr>
              <a:t>&gt;</a:t>
            </a:r>
          </a:p>
          <a:p>
            <a:pPr lvl="2" eaLnBrk="1" hangingPunct="1">
              <a:lnSpc>
                <a:spcPct val="90000"/>
              </a:lnSpc>
              <a:buFontTx/>
              <a:buNone/>
            </a:pPr>
            <a:r>
              <a:rPr lang="en-US" altLang="zh-CN" b="1" dirty="0">
                <a:solidFill>
                  <a:srgbClr val="FF0000"/>
                </a:solidFill>
              </a:rPr>
              <a:t>(*</a:t>
            </a:r>
            <a:r>
              <a:rPr lang="zh-CN" altLang="en-US" b="1" dirty="0">
                <a:solidFill>
                  <a:srgbClr val="FF0000"/>
                </a:solidFill>
              </a:rPr>
              <a:t>指针</a:t>
            </a:r>
            <a:r>
              <a:rPr lang="en-US" altLang="zh-CN" b="1" dirty="0">
                <a:solidFill>
                  <a:srgbClr val="FF0000"/>
                </a:solidFill>
              </a:rPr>
              <a:t>).</a:t>
            </a:r>
          </a:p>
          <a:p>
            <a:pPr lvl="1" eaLnBrk="1" hangingPunct="1">
              <a:lnSpc>
                <a:spcPct val="90000"/>
              </a:lnSpc>
              <a:buFontTx/>
              <a:buNone/>
            </a:pPr>
            <a:endParaRPr lang="en-US" altLang="zh-CN" sz="2400" b="1" dirty="0"/>
          </a:p>
          <a:p>
            <a:pPr lvl="1" eaLnBrk="1" hangingPunct="1">
              <a:lnSpc>
                <a:spcPct val="90000"/>
              </a:lnSpc>
              <a:buFontTx/>
              <a:buNone/>
            </a:pPr>
            <a:r>
              <a:rPr lang="zh-CN" altLang="en-US" sz="2400" b="1" dirty="0"/>
              <a:t>两种操作符访问其所指对象的成员。</a:t>
            </a:r>
          </a:p>
          <a:p>
            <a:pPr marL="0" indent="0">
              <a:buNone/>
            </a:pPr>
            <a:endParaRPr lang="zh-CN" altLang="zh-CN" b="1" dirty="0"/>
          </a:p>
          <a:p>
            <a:pPr marL="0" indent="0">
              <a:buNone/>
            </a:pPr>
            <a:endParaRPr lang="zh-CN" altLang="en-US" dirty="0"/>
          </a:p>
        </p:txBody>
      </p:sp>
    </p:spTree>
    <p:extLst>
      <p:ext uri="{BB962C8B-B14F-4D97-AF65-F5344CB8AC3E}">
        <p14:creationId xmlns:p14="http://schemas.microsoft.com/office/powerpoint/2010/main" val="3678327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1000"/>
                                        <p:tgtEl>
                                          <p:spTgt spid="3">
                                            <p:txEl>
                                              <p:pRg st="7" end="7"/>
                                            </p:txEl>
                                          </p:spTgt>
                                        </p:tgtEl>
                                      </p:cBhvr>
                                    </p:animEffect>
                                    <p:anim calcmode="lin" valueType="num">
                                      <p:cBhvr>
                                        <p:cTn id="3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251520" y="1340768"/>
            <a:ext cx="8435280" cy="4248472"/>
          </a:xfrm>
        </p:spPr>
        <p:txBody>
          <a:bodyPr/>
          <a:lstStyle/>
          <a:p>
            <a:pPr marL="0" indent="0" eaLnBrk="1" hangingPunct="1">
              <a:buNone/>
            </a:pPr>
            <a:r>
              <a:rPr lang="en-US" altLang="zh-CN" sz="2800" b="1" dirty="0" smtClean="0">
                <a:solidFill>
                  <a:srgbClr val="0000CC"/>
                </a:solidFill>
              </a:rPr>
              <a:t>4. </a:t>
            </a:r>
            <a:r>
              <a:rPr lang="zh-CN" altLang="en-US" sz="2800" b="1" dirty="0" smtClean="0">
                <a:solidFill>
                  <a:srgbClr val="0000CC"/>
                </a:solidFill>
              </a:rPr>
              <a:t>需要</a:t>
            </a:r>
            <a:r>
              <a:rPr lang="zh-CN" altLang="en-US" sz="2800" b="1" dirty="0">
                <a:solidFill>
                  <a:srgbClr val="0000CC"/>
                </a:solidFill>
              </a:rPr>
              <a:t>定义赋值运算符的</a:t>
            </a:r>
            <a:r>
              <a:rPr lang="zh-CN" altLang="en-US" sz="2800" b="1" dirty="0" smtClean="0">
                <a:solidFill>
                  <a:srgbClr val="0000CC"/>
                </a:solidFill>
              </a:rPr>
              <a:t>情况</a:t>
            </a:r>
            <a:endParaRPr lang="en-US" altLang="zh-CN" sz="2800" b="1" dirty="0">
              <a:solidFill>
                <a:srgbClr val="0000CC"/>
              </a:solidFill>
            </a:endParaRPr>
          </a:p>
          <a:p>
            <a:pPr lvl="1" eaLnBrk="1" hangingPunct="1"/>
            <a:r>
              <a:rPr lang="zh-CN" altLang="zh-CN" sz="2400" b="1" dirty="0"/>
              <a:t>在通常情况下，合成赋值运算符函数足以解决对象之间的赋值问题</a:t>
            </a:r>
            <a:r>
              <a:rPr lang="zh-CN" altLang="zh-CN" sz="2400" b="1" dirty="0" smtClean="0"/>
              <a:t>。</a:t>
            </a:r>
            <a:endParaRPr lang="en-US" altLang="zh-CN" sz="2400" b="1" dirty="0" smtClean="0"/>
          </a:p>
          <a:p>
            <a:pPr lvl="1" eaLnBrk="1" hangingPunct="1"/>
            <a:r>
              <a:rPr lang="zh-CN" altLang="zh-CN" sz="2400" b="1" dirty="0" smtClean="0"/>
              <a:t>但是</a:t>
            </a:r>
            <a:r>
              <a:rPr lang="zh-CN" altLang="zh-CN" sz="2400" b="1" dirty="0"/>
              <a:t>，当类包含有指针数据成员时，合成赋值运算符函数常会引发“指针悬挂”问题。</a:t>
            </a:r>
            <a:endParaRPr lang="en-US" altLang="zh-CN" sz="2400" b="1" dirty="0"/>
          </a:p>
          <a:p>
            <a:pPr lvl="1" eaLnBrk="1" hangingPunct="1"/>
            <a:r>
              <a:rPr lang="zh-CN" altLang="zh-CN" sz="2400" b="1" dirty="0">
                <a:solidFill>
                  <a:srgbClr val="0000CC"/>
                </a:solidFill>
              </a:rPr>
              <a:t>【例</a:t>
            </a:r>
            <a:r>
              <a:rPr lang="en-US" altLang="zh-CN" sz="2400" b="1" dirty="0">
                <a:solidFill>
                  <a:srgbClr val="0000CC"/>
                </a:solidFill>
              </a:rPr>
              <a:t>3-15</a:t>
            </a:r>
            <a:r>
              <a:rPr lang="zh-CN" altLang="zh-CN" sz="2400" b="1" dirty="0">
                <a:solidFill>
                  <a:srgbClr val="0000CC"/>
                </a:solidFill>
              </a:rPr>
              <a:t>】</a:t>
            </a:r>
            <a:r>
              <a:rPr lang="en-US" altLang="zh-CN" sz="2400" b="1" dirty="0">
                <a:solidFill>
                  <a:srgbClr val="0000CC"/>
                </a:solidFill>
              </a:rPr>
              <a:t>  </a:t>
            </a:r>
            <a:r>
              <a:rPr lang="zh-CN" altLang="zh-CN" sz="2400" b="1" dirty="0">
                <a:solidFill>
                  <a:srgbClr val="0000CC"/>
                </a:solidFill>
              </a:rPr>
              <a:t>有字符串类</a:t>
            </a:r>
            <a:r>
              <a:rPr lang="en-US" altLang="zh-CN" sz="2400" b="1" dirty="0">
                <a:solidFill>
                  <a:srgbClr val="0000CC"/>
                </a:solidFill>
              </a:rPr>
              <a:t>String</a:t>
            </a:r>
            <a:r>
              <a:rPr lang="zh-CN" altLang="zh-CN" sz="2400" b="1" dirty="0">
                <a:solidFill>
                  <a:srgbClr val="0000CC"/>
                </a:solidFill>
              </a:rPr>
              <a:t>，具有指针数据成员</a:t>
            </a:r>
            <a:r>
              <a:rPr lang="en-US" altLang="zh-CN" sz="2400" b="1" dirty="0" err="1">
                <a:solidFill>
                  <a:srgbClr val="0000CC"/>
                </a:solidFill>
              </a:rPr>
              <a:t>ptr</a:t>
            </a:r>
            <a:r>
              <a:rPr lang="zh-CN" altLang="zh-CN" sz="2400" b="1" dirty="0">
                <a:solidFill>
                  <a:srgbClr val="0000CC"/>
                </a:solidFill>
              </a:rPr>
              <a:t>用于存放字符串内容，</a:t>
            </a:r>
            <a:r>
              <a:rPr lang="en-US" altLang="zh-CN" sz="2400" b="1" dirty="0">
                <a:solidFill>
                  <a:srgbClr val="0000CC"/>
                </a:solidFill>
              </a:rPr>
              <a:t>n</a:t>
            </a:r>
            <a:r>
              <a:rPr lang="zh-CN" altLang="zh-CN" sz="2400" b="1" dirty="0">
                <a:solidFill>
                  <a:srgbClr val="0000CC"/>
                </a:solidFill>
              </a:rPr>
              <a:t>存放字符串编号</a:t>
            </a:r>
            <a:r>
              <a:rPr lang="zh-CN" altLang="zh-CN" sz="2400" b="1" dirty="0" smtClean="0">
                <a:solidFill>
                  <a:srgbClr val="0000CC"/>
                </a:solidFill>
              </a:rPr>
              <a:t>。</a:t>
            </a:r>
            <a:endParaRPr lang="en-US" altLang="zh-CN" sz="2400" b="1" dirty="0" smtClean="0">
              <a:solidFill>
                <a:srgbClr val="0000CC"/>
              </a:solidFill>
            </a:endParaRPr>
          </a:p>
          <a:p>
            <a:pPr lvl="1" eaLnBrk="1" hangingPunct="1"/>
            <a:r>
              <a:rPr lang="zh-CN" altLang="zh-CN" sz="2400" b="1" dirty="0" smtClean="0">
                <a:cs typeface="+mn-cs"/>
              </a:rPr>
              <a:t>该</a:t>
            </a:r>
            <a:r>
              <a:rPr lang="zh-CN" altLang="zh-CN" sz="2400" b="1" dirty="0">
                <a:cs typeface="+mn-cs"/>
              </a:rPr>
              <a:t>类没有重载赋值运算符函数，编译器合成的赋值运算符成员函数会引发指针悬挂问题。</a:t>
            </a:r>
          </a:p>
        </p:txBody>
      </p:sp>
      <p:sp>
        <p:nvSpPr>
          <p:cNvPr id="5"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dirty="0">
                <a:solidFill>
                  <a:srgbClr val="C00000"/>
                </a:solidFill>
              </a:rPr>
              <a:t>3.8.1 </a:t>
            </a:r>
            <a:r>
              <a:rPr lang="zh-CN" altLang="zh-CN" sz="3200" b="1" dirty="0">
                <a:solidFill>
                  <a:srgbClr val="C00000"/>
                </a:solidFill>
              </a:rPr>
              <a:t>赋值运算符函数</a:t>
            </a:r>
          </a:p>
        </p:txBody>
      </p:sp>
    </p:spTree>
    <p:extLst>
      <p:ext uri="{BB962C8B-B14F-4D97-AF65-F5344CB8AC3E}">
        <p14:creationId xmlns:p14="http://schemas.microsoft.com/office/powerpoint/2010/main" val="12217205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body" idx="1"/>
          </p:nvPr>
        </p:nvSpPr>
        <p:spPr>
          <a:xfrm>
            <a:off x="539552" y="1052736"/>
            <a:ext cx="7772400" cy="5475287"/>
          </a:xfrm>
        </p:spPr>
        <p:txBody>
          <a:bodyPr/>
          <a:lstStyle/>
          <a:p>
            <a:pPr marL="0" indent="0" eaLnBrk="1" hangingPunct="1">
              <a:lnSpc>
                <a:spcPct val="90000"/>
              </a:lnSpc>
              <a:buNone/>
            </a:pPr>
            <a:r>
              <a:rPr lang="en-US" altLang="zh-CN" sz="2400" b="1" dirty="0">
                <a:solidFill>
                  <a:srgbClr val="0000CC"/>
                </a:solidFill>
              </a:rPr>
              <a:t>【</a:t>
            </a:r>
            <a:r>
              <a:rPr lang="zh-CN" altLang="en-US" sz="2400" b="1" dirty="0">
                <a:solidFill>
                  <a:srgbClr val="0000CC"/>
                </a:solidFill>
              </a:rPr>
              <a:t>例</a:t>
            </a:r>
            <a:r>
              <a:rPr lang="en-US" altLang="zh-CN" sz="2400" b="1" dirty="0">
                <a:solidFill>
                  <a:srgbClr val="0000CC"/>
                </a:solidFill>
              </a:rPr>
              <a:t>3-24】  </a:t>
            </a:r>
            <a:r>
              <a:rPr lang="zh-CN" altLang="en-US" sz="2400" b="1" dirty="0">
                <a:solidFill>
                  <a:srgbClr val="0000CC"/>
                </a:solidFill>
              </a:rPr>
              <a:t>对象数组和对象指针的应用。</a:t>
            </a:r>
          </a:p>
          <a:p>
            <a:pPr marL="0" indent="0">
              <a:buNone/>
            </a:pPr>
            <a:r>
              <a:rPr lang="en-US" altLang="zh-CN" sz="2200" b="1" dirty="0"/>
              <a:t>#include &lt;</a:t>
            </a:r>
            <a:r>
              <a:rPr lang="en-US" altLang="zh-CN" sz="2200" b="1" dirty="0" err="1"/>
              <a:t>iostream</a:t>
            </a:r>
            <a:r>
              <a:rPr lang="en-US" altLang="zh-CN" sz="2200" b="1" dirty="0"/>
              <a:t>&gt;</a:t>
            </a:r>
            <a:endParaRPr lang="zh-CN" altLang="zh-CN" sz="2200" b="1" dirty="0"/>
          </a:p>
          <a:p>
            <a:pPr marL="0" indent="0">
              <a:buNone/>
            </a:pPr>
            <a:r>
              <a:rPr lang="en-US" altLang="zh-CN" sz="2200" b="1" dirty="0"/>
              <a:t>using namespace </a:t>
            </a:r>
            <a:r>
              <a:rPr lang="en-US" altLang="zh-CN" sz="2200" b="1" dirty="0" err="1"/>
              <a:t>std</a:t>
            </a:r>
            <a:r>
              <a:rPr lang="en-US" altLang="zh-CN" sz="2200" b="1" dirty="0"/>
              <a:t>;</a:t>
            </a:r>
            <a:endParaRPr lang="zh-CN" altLang="zh-CN" sz="2200" b="1" dirty="0"/>
          </a:p>
          <a:p>
            <a:pPr marL="0" indent="0">
              <a:buNone/>
            </a:pPr>
            <a:r>
              <a:rPr lang="en-US" altLang="zh-CN" sz="2200" b="1" dirty="0"/>
              <a:t>class point {</a:t>
            </a:r>
            <a:endParaRPr lang="zh-CN" altLang="zh-CN" sz="2200" b="1" dirty="0"/>
          </a:p>
          <a:p>
            <a:pPr marL="0" indent="0">
              <a:buNone/>
            </a:pPr>
            <a:r>
              <a:rPr lang="en-US" altLang="zh-CN" sz="2200" b="1" dirty="0"/>
              <a:t>private:</a:t>
            </a:r>
            <a:endParaRPr lang="zh-CN" altLang="zh-CN" sz="2200" b="1" dirty="0"/>
          </a:p>
          <a:p>
            <a:pPr marL="0" indent="0">
              <a:buNone/>
            </a:pPr>
            <a:r>
              <a:rPr lang="en-US" altLang="zh-CN" sz="2200" b="1" dirty="0"/>
              <a:t>	int x=0, y=0;                                  		//L1</a:t>
            </a:r>
            <a:endParaRPr lang="zh-CN" altLang="zh-CN" sz="2200" b="1" dirty="0"/>
          </a:p>
          <a:p>
            <a:pPr marL="0" indent="0">
              <a:buNone/>
            </a:pPr>
            <a:r>
              <a:rPr lang="en-US" altLang="zh-CN" sz="2200" b="1" dirty="0"/>
              <a:t>public:</a:t>
            </a:r>
            <a:endParaRPr lang="zh-CN" altLang="zh-CN" sz="2200" b="1" dirty="0"/>
          </a:p>
          <a:p>
            <a:pPr marL="0" indent="0">
              <a:buNone/>
            </a:pPr>
            <a:r>
              <a:rPr lang="en-US" altLang="zh-CN" sz="2200" b="1" dirty="0"/>
              <a:t>	point() { x = 1; y = 1; }                   	 	//L2</a:t>
            </a:r>
            <a:endParaRPr lang="zh-CN" altLang="zh-CN" sz="2200" b="1" dirty="0"/>
          </a:p>
          <a:p>
            <a:pPr marL="0" indent="0">
              <a:buNone/>
            </a:pPr>
            <a:r>
              <a:rPr lang="en-US" altLang="zh-CN" sz="2200" b="1" dirty="0"/>
              <a:t>	point(int a , int b ) { x = a; y = b; }           	//L3</a:t>
            </a:r>
            <a:endParaRPr lang="zh-CN" altLang="zh-CN" sz="2200" b="1" dirty="0"/>
          </a:p>
          <a:p>
            <a:pPr marL="0" indent="0">
              <a:buNone/>
            </a:pPr>
            <a:r>
              <a:rPr lang="en-US" altLang="zh-CN" sz="2200" b="1" dirty="0"/>
              <a:t>	int </a:t>
            </a:r>
            <a:r>
              <a:rPr lang="en-US" altLang="zh-CN" sz="2200" b="1" dirty="0" err="1"/>
              <a:t>getx</a:t>
            </a:r>
            <a:r>
              <a:rPr lang="en-US" altLang="zh-CN" sz="2200" b="1" dirty="0"/>
              <a:t>() { return x; }</a:t>
            </a:r>
            <a:endParaRPr lang="zh-CN" altLang="zh-CN" sz="2200" b="1" dirty="0"/>
          </a:p>
          <a:p>
            <a:pPr marL="0" indent="0">
              <a:buNone/>
            </a:pPr>
            <a:r>
              <a:rPr lang="en-US" altLang="zh-CN" sz="2200" b="1" dirty="0"/>
              <a:t>	int </a:t>
            </a:r>
            <a:r>
              <a:rPr lang="en-US" altLang="zh-CN" sz="2200" b="1" dirty="0" err="1"/>
              <a:t>gety</a:t>
            </a:r>
            <a:r>
              <a:rPr lang="en-US" altLang="zh-CN" sz="2200" b="1" dirty="0"/>
              <a:t>() { return y; }</a:t>
            </a:r>
            <a:endParaRPr lang="zh-CN" altLang="zh-CN" sz="2200" b="1" dirty="0"/>
          </a:p>
          <a:p>
            <a:pPr marL="0" indent="0">
              <a:buNone/>
            </a:pPr>
            <a:r>
              <a:rPr lang="en-US" altLang="zh-CN" sz="2200" b="1" dirty="0"/>
              <a:t>};</a:t>
            </a:r>
            <a:endParaRPr lang="zh-CN" altLang="zh-CN" sz="2200" b="1" dirty="0"/>
          </a:p>
          <a:p>
            <a:pPr marL="0" indent="0" eaLnBrk="1" hangingPunct="1">
              <a:lnSpc>
                <a:spcPct val="90000"/>
              </a:lnSpc>
              <a:buNone/>
            </a:pPr>
            <a:endParaRPr lang="en-US" altLang="zh-CN" sz="2400" b="1" dirty="0"/>
          </a:p>
        </p:txBody>
      </p:sp>
      <p:sp>
        <p:nvSpPr>
          <p:cNvPr id="3" name="标题 1"/>
          <p:cNvSpPr>
            <a:spLocks noGrp="1"/>
          </p:cNvSpPr>
          <p:nvPr>
            <p:ph type="title"/>
          </p:nvPr>
        </p:nvSpPr>
        <p:spPr>
          <a:xfrm>
            <a:off x="457200" y="73672"/>
            <a:ext cx="8229600" cy="81119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dirty="0" smtClean="0">
                <a:solidFill>
                  <a:srgbClr val="C00000"/>
                </a:solidFill>
              </a:rPr>
              <a:t>3.11  </a:t>
            </a:r>
            <a:r>
              <a:rPr lang="zh-CN" altLang="zh-CN" sz="3200" b="1" dirty="0">
                <a:solidFill>
                  <a:srgbClr val="C00000"/>
                </a:solidFill>
              </a:rPr>
              <a:t>对象应用</a:t>
            </a:r>
            <a:endParaRPr lang="zh-CN" altLang="en-US" sz="3200" b="1" dirty="0">
              <a:solidFill>
                <a:srgbClr val="C00000"/>
              </a:solidFill>
            </a:endParaRPr>
          </a:p>
        </p:txBody>
      </p:sp>
    </p:spTree>
    <p:extLst>
      <p:ext uri="{BB962C8B-B14F-4D97-AF65-F5344CB8AC3E}">
        <p14:creationId xmlns:p14="http://schemas.microsoft.com/office/powerpoint/2010/main" val="2203674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body" idx="1"/>
          </p:nvPr>
        </p:nvSpPr>
        <p:spPr>
          <a:xfrm>
            <a:off x="251520" y="1052736"/>
            <a:ext cx="8640960" cy="5691187"/>
          </a:xfrm>
        </p:spPr>
        <p:txBody>
          <a:bodyPr/>
          <a:lstStyle/>
          <a:p>
            <a:pPr marL="0" indent="0">
              <a:buNone/>
            </a:pPr>
            <a:r>
              <a:rPr lang="en-US" altLang="zh-CN" sz="1800" b="1" dirty="0"/>
              <a:t>void main() {</a:t>
            </a:r>
            <a:endParaRPr lang="zh-CN" altLang="zh-CN" sz="1800" b="1" dirty="0"/>
          </a:p>
          <a:p>
            <a:pPr marL="0" indent="0">
              <a:buNone/>
            </a:pPr>
            <a:r>
              <a:rPr lang="en-US" altLang="zh-CN" sz="1800" b="1" dirty="0"/>
              <a:t>	point  p1(3, 3);			//</a:t>
            </a:r>
            <a:r>
              <a:rPr lang="zh-CN" altLang="zh-CN" sz="1800" b="1" dirty="0"/>
              <a:t>定义单个对象</a:t>
            </a:r>
          </a:p>
          <a:p>
            <a:pPr marL="0" indent="0">
              <a:buNone/>
            </a:pPr>
            <a:r>
              <a:rPr lang="en-US" altLang="zh-CN" sz="1800" b="1" dirty="0"/>
              <a:t>	point  p[3]={ </a:t>
            </a:r>
            <a:r>
              <a:rPr lang="en-US" altLang="zh-CN" sz="1800" b="1" dirty="0">
                <a:solidFill>
                  <a:srgbClr val="FF0000"/>
                </a:solidFill>
              </a:rPr>
              <a:t>{2,2},{3,3}, {4,4} </a:t>
            </a:r>
            <a:r>
              <a:rPr lang="en-US" altLang="zh-CN" sz="1800" b="1" dirty="0"/>
              <a:t>};	//L4，</a:t>
            </a:r>
            <a:r>
              <a:rPr lang="zh-CN" altLang="en-US" sz="1800" b="1" dirty="0">
                <a:solidFill>
                  <a:srgbClr val="FF0000"/>
                </a:solidFill>
              </a:rPr>
              <a:t>列表是</a:t>
            </a:r>
            <a:r>
              <a:rPr lang="en-US" altLang="zh-CN" sz="1800" b="1" dirty="0">
                <a:solidFill>
                  <a:srgbClr val="FF0000"/>
                </a:solidFill>
              </a:rPr>
              <a:t>3</a:t>
            </a:r>
            <a:r>
              <a:rPr lang="zh-CN" altLang="en-US" sz="1800" b="1" dirty="0">
                <a:solidFill>
                  <a:srgbClr val="FF0000"/>
                </a:solidFill>
              </a:rPr>
              <a:t>次调用构造函数的参数</a:t>
            </a:r>
            <a:endParaRPr lang="zh-CN" altLang="zh-CN" sz="1800" b="1" dirty="0">
              <a:solidFill>
                <a:srgbClr val="FF0000"/>
              </a:solidFill>
            </a:endParaRPr>
          </a:p>
          <a:p>
            <a:pPr marL="0" indent="0">
              <a:buNone/>
            </a:pPr>
            <a:r>
              <a:rPr lang="en-US" altLang="zh-CN" sz="1800" b="1" dirty="0"/>
              <a:t>	point p2[3];		             </a:t>
            </a:r>
            <a:r>
              <a:rPr lang="en-US" altLang="zh-CN" sz="1800" b="1" dirty="0" smtClean="0"/>
              <a:t>	//</a:t>
            </a:r>
            <a:r>
              <a:rPr lang="en-US" altLang="zh-CN" sz="1800" b="1" dirty="0"/>
              <a:t>L5</a:t>
            </a:r>
            <a:endParaRPr lang="zh-CN" altLang="zh-CN" sz="1800" b="1" dirty="0"/>
          </a:p>
          <a:p>
            <a:pPr marL="0" indent="0">
              <a:buNone/>
            </a:pPr>
            <a:r>
              <a:rPr lang="en-US" altLang="zh-CN" sz="1800" b="1" dirty="0"/>
              <a:t>	point* </a:t>
            </a:r>
            <a:r>
              <a:rPr lang="en-US" altLang="zh-CN" sz="1800" b="1" dirty="0" err="1"/>
              <a:t>pt</a:t>
            </a:r>
            <a:r>
              <a:rPr lang="en-US" altLang="zh-CN" sz="1800" b="1" dirty="0"/>
              <a:t>;	                         </a:t>
            </a:r>
            <a:r>
              <a:rPr lang="en-US" altLang="zh-CN" sz="1800" b="1" dirty="0" smtClean="0"/>
              <a:t>	//</a:t>
            </a:r>
            <a:r>
              <a:rPr lang="en-US" altLang="zh-CN" sz="1800" b="1" dirty="0"/>
              <a:t>L6			</a:t>
            </a:r>
          </a:p>
          <a:p>
            <a:pPr marL="0" indent="0">
              <a:buNone/>
            </a:pPr>
            <a:r>
              <a:rPr lang="en-US" altLang="zh-CN" sz="1800" b="1" dirty="0"/>
              <a:t>              for (int </a:t>
            </a:r>
            <a:r>
              <a:rPr lang="en-US" altLang="zh-CN" sz="1800" b="1" dirty="0" err="1"/>
              <a:t>i</a:t>
            </a:r>
            <a:r>
              <a:rPr lang="en-US" altLang="zh-CN" sz="1800" b="1" dirty="0"/>
              <a:t> = 0; </a:t>
            </a:r>
            <a:r>
              <a:rPr lang="en-US" altLang="zh-CN" sz="1800" b="1" dirty="0" err="1"/>
              <a:t>i</a:t>
            </a:r>
            <a:r>
              <a:rPr lang="en-US" altLang="zh-CN" sz="1800" b="1" dirty="0"/>
              <a:t>&lt;2; </a:t>
            </a:r>
            <a:r>
              <a:rPr lang="en-US" altLang="zh-CN" sz="1800" b="1" dirty="0" err="1"/>
              <a:t>i</a:t>
            </a:r>
            <a:r>
              <a:rPr lang="en-US" altLang="zh-CN" sz="1800" b="1" dirty="0"/>
              <a:t>++) {</a:t>
            </a:r>
            <a:endParaRPr lang="zh-CN" altLang="zh-CN" sz="1800" b="1" dirty="0"/>
          </a:p>
          <a:p>
            <a:pPr marL="0" indent="0">
              <a:buNone/>
            </a:pPr>
            <a:r>
              <a:rPr lang="en-US" altLang="zh-CN" sz="1800" b="1" dirty="0"/>
              <a:t>		</a:t>
            </a:r>
            <a:r>
              <a:rPr lang="en-US" altLang="zh-CN" sz="1800" b="1" dirty="0" err="1"/>
              <a:t>cout</a:t>
            </a:r>
            <a:r>
              <a:rPr lang="en-US" altLang="zh-CN" sz="1800" b="1" dirty="0"/>
              <a:t>&lt;&lt;"p["&lt;&lt;</a:t>
            </a:r>
            <a:r>
              <a:rPr lang="en-US" altLang="zh-CN" sz="1800" b="1" dirty="0" err="1"/>
              <a:t>i</a:t>
            </a:r>
            <a:r>
              <a:rPr lang="en-US" altLang="zh-CN" sz="1800" b="1" dirty="0"/>
              <a:t>&lt;&lt;"].x="&lt;&lt;p[</a:t>
            </a:r>
            <a:r>
              <a:rPr lang="en-US" altLang="zh-CN" sz="1800" b="1" dirty="0" err="1"/>
              <a:t>i</a:t>
            </a:r>
            <a:r>
              <a:rPr lang="en-US" altLang="zh-CN" sz="1800" b="1" dirty="0"/>
              <a:t>].</a:t>
            </a:r>
            <a:r>
              <a:rPr lang="en-US" altLang="zh-CN" sz="1800" b="1" dirty="0" err="1"/>
              <a:t>getx</a:t>
            </a:r>
            <a:r>
              <a:rPr lang="en-US" altLang="zh-CN" sz="1800" b="1" dirty="0"/>
              <a:t>()&lt;&lt; "\t";  </a:t>
            </a:r>
            <a:endParaRPr lang="zh-CN" altLang="zh-CN" sz="1800" b="1" dirty="0"/>
          </a:p>
          <a:p>
            <a:pPr marL="0" indent="0">
              <a:buNone/>
            </a:pPr>
            <a:r>
              <a:rPr lang="en-US" altLang="zh-CN" sz="1800" b="1" dirty="0"/>
              <a:t>		</a:t>
            </a:r>
            <a:r>
              <a:rPr lang="en-US" altLang="zh-CN" sz="1800" b="1" dirty="0" err="1"/>
              <a:t>cout</a:t>
            </a:r>
            <a:r>
              <a:rPr lang="en-US" altLang="zh-CN" sz="1800" b="1" dirty="0"/>
              <a:t>&lt;&lt;"p["&lt;&lt;</a:t>
            </a:r>
            <a:r>
              <a:rPr lang="en-US" altLang="zh-CN" sz="1800" b="1" dirty="0" err="1"/>
              <a:t>i</a:t>
            </a:r>
            <a:r>
              <a:rPr lang="en-US" altLang="zh-CN" sz="1800" b="1" dirty="0"/>
              <a:t>&lt;&lt;"].y="&lt;&lt;p[</a:t>
            </a:r>
            <a:r>
              <a:rPr lang="en-US" altLang="zh-CN" sz="1800" b="1" dirty="0" err="1"/>
              <a:t>i</a:t>
            </a:r>
            <a:r>
              <a:rPr lang="en-US" altLang="zh-CN" sz="1800" b="1" dirty="0"/>
              <a:t>].</a:t>
            </a:r>
            <a:r>
              <a:rPr lang="en-US" altLang="zh-CN" sz="1800" b="1" dirty="0" err="1"/>
              <a:t>gety</a:t>
            </a:r>
            <a:r>
              <a:rPr lang="en-US" altLang="zh-CN" sz="1800" b="1" dirty="0"/>
              <a:t>()&lt;&lt; </a:t>
            </a:r>
            <a:r>
              <a:rPr lang="en-US" altLang="zh-CN" sz="1800" b="1" dirty="0" err="1"/>
              <a:t>endl</a:t>
            </a:r>
            <a:r>
              <a:rPr lang="en-US" altLang="zh-CN" sz="1800" b="1" dirty="0"/>
              <a:t>;</a:t>
            </a:r>
            <a:endParaRPr lang="zh-CN" altLang="zh-CN" sz="1800" b="1" dirty="0"/>
          </a:p>
          <a:p>
            <a:pPr marL="0" indent="0">
              <a:buNone/>
            </a:pPr>
            <a:r>
              <a:rPr lang="en-US" altLang="zh-CN" sz="1800" b="1" dirty="0"/>
              <a:t>	}</a:t>
            </a:r>
            <a:endParaRPr lang="zh-CN" altLang="zh-CN" sz="1800" b="1" dirty="0"/>
          </a:p>
          <a:p>
            <a:pPr marL="0" indent="0">
              <a:buNone/>
            </a:pPr>
            <a:r>
              <a:rPr lang="en-US" altLang="zh-CN" sz="1800" b="1" dirty="0"/>
              <a:t>	</a:t>
            </a:r>
            <a:r>
              <a:rPr lang="en-US" altLang="zh-CN" sz="1800" b="1" dirty="0" err="1"/>
              <a:t>pt</a:t>
            </a:r>
            <a:r>
              <a:rPr lang="en-US" altLang="zh-CN" sz="1800" b="1" dirty="0"/>
              <a:t> = &amp;p1;				      //</a:t>
            </a:r>
            <a:r>
              <a:rPr lang="zh-CN" altLang="zh-CN" sz="1800" b="1" dirty="0"/>
              <a:t>指向单个对象的指针</a:t>
            </a:r>
          </a:p>
          <a:p>
            <a:pPr marL="0" indent="0">
              <a:buNone/>
            </a:pPr>
            <a:r>
              <a:rPr lang="en-US" altLang="zh-CN" sz="1800" b="1" dirty="0"/>
              <a:t>	</a:t>
            </a:r>
            <a:r>
              <a:rPr lang="en-US" altLang="zh-CN" sz="1800" b="1" dirty="0" err="1"/>
              <a:t>cout</a:t>
            </a:r>
            <a:r>
              <a:rPr lang="en-US" altLang="zh-CN" sz="1800" b="1" dirty="0"/>
              <a:t>&lt;&lt;"Point </a:t>
            </a:r>
            <a:r>
              <a:rPr lang="en-US" altLang="zh-CN" sz="1800" b="1" dirty="0" err="1"/>
              <a:t>pt</a:t>
            </a:r>
            <a:r>
              <a:rPr lang="en-US" altLang="zh-CN" sz="1800" b="1" dirty="0"/>
              <a:t>-&gt;x:"&lt;&lt;</a:t>
            </a:r>
            <a:r>
              <a:rPr lang="en-US" altLang="zh-CN" sz="1800" b="1" dirty="0" err="1"/>
              <a:t>pt</a:t>
            </a:r>
            <a:r>
              <a:rPr lang="en-US" altLang="zh-CN" sz="1800" b="1" dirty="0"/>
              <a:t>-&gt;</a:t>
            </a:r>
            <a:r>
              <a:rPr lang="en-US" altLang="zh-CN" sz="1800" b="1" dirty="0" err="1"/>
              <a:t>getx</a:t>
            </a:r>
            <a:r>
              <a:rPr lang="en-US" altLang="zh-CN" sz="1800" b="1" dirty="0"/>
              <a:t>()&lt;&lt;</a:t>
            </a:r>
            <a:r>
              <a:rPr lang="en-US" altLang="zh-CN" sz="1800" b="1" dirty="0" err="1"/>
              <a:t>endl</a:t>
            </a:r>
            <a:r>
              <a:rPr lang="en-US" altLang="zh-CN" sz="1800" b="1" dirty="0"/>
              <a:t>;	      //</a:t>
            </a:r>
            <a:r>
              <a:rPr lang="zh-CN" altLang="zh-CN" sz="1800" b="1" dirty="0"/>
              <a:t>指针对象访问方法</a:t>
            </a:r>
            <a:r>
              <a:rPr lang="en-US" altLang="zh-CN" sz="1800" b="1" dirty="0"/>
              <a:t>1</a:t>
            </a:r>
            <a:endParaRPr lang="zh-CN" altLang="zh-CN" sz="1800" b="1" dirty="0"/>
          </a:p>
          <a:p>
            <a:pPr marL="0" indent="0">
              <a:buNone/>
            </a:pPr>
            <a:r>
              <a:rPr lang="en-US" altLang="zh-CN" sz="1800" b="1" dirty="0"/>
              <a:t>	</a:t>
            </a:r>
            <a:r>
              <a:rPr lang="en-US" altLang="zh-CN" sz="1800" b="1" dirty="0" err="1"/>
              <a:t>pt</a:t>
            </a:r>
            <a:r>
              <a:rPr lang="en-US" altLang="zh-CN" sz="1800" b="1" dirty="0"/>
              <a:t> = p2;					      //</a:t>
            </a:r>
            <a:r>
              <a:rPr lang="zh-CN" altLang="zh-CN" sz="1800" b="1" dirty="0"/>
              <a:t>指向对象数组的指针</a:t>
            </a:r>
          </a:p>
          <a:p>
            <a:pPr marL="0" indent="0">
              <a:buNone/>
            </a:pPr>
            <a:r>
              <a:rPr lang="en-US" altLang="zh-CN" sz="1800" b="1" dirty="0"/>
              <a:t>	</a:t>
            </a:r>
            <a:r>
              <a:rPr lang="en-US" altLang="zh-CN" sz="1800" b="1" dirty="0" err="1"/>
              <a:t>cout</a:t>
            </a:r>
            <a:r>
              <a:rPr lang="en-US" altLang="zh-CN" sz="1800" b="1" dirty="0"/>
              <a:t>&lt;&lt;"Point Array </a:t>
            </a:r>
            <a:r>
              <a:rPr lang="en-US" altLang="zh-CN" sz="1800" b="1" dirty="0" err="1"/>
              <a:t>pt</a:t>
            </a:r>
            <a:r>
              <a:rPr lang="en-US" altLang="zh-CN" sz="1800" b="1" dirty="0"/>
              <a:t>-&gt;x :"&lt;&lt;</a:t>
            </a:r>
            <a:r>
              <a:rPr lang="en-US" altLang="zh-CN" sz="1800" b="1" dirty="0" err="1"/>
              <a:t>pt</a:t>
            </a:r>
            <a:r>
              <a:rPr lang="en-US" altLang="zh-CN" sz="1800" b="1" dirty="0"/>
              <a:t>-&gt;</a:t>
            </a:r>
            <a:r>
              <a:rPr lang="en-US" altLang="zh-CN" sz="1800" b="1" dirty="0" err="1"/>
              <a:t>getx</a:t>
            </a:r>
            <a:r>
              <a:rPr lang="en-US" altLang="zh-CN" sz="1800" b="1" dirty="0"/>
              <a:t>()&lt;&lt; </a:t>
            </a:r>
            <a:r>
              <a:rPr lang="en-US" altLang="zh-CN" sz="1800" b="1" dirty="0" err="1"/>
              <a:t>endl</a:t>
            </a:r>
            <a:r>
              <a:rPr lang="en-US" altLang="zh-CN" sz="1800" b="1" dirty="0"/>
              <a:t>;</a:t>
            </a:r>
            <a:endParaRPr lang="zh-CN" altLang="zh-CN" sz="1800" b="1" dirty="0"/>
          </a:p>
          <a:p>
            <a:pPr marL="0" indent="0">
              <a:buNone/>
            </a:pPr>
            <a:r>
              <a:rPr lang="en-US" altLang="zh-CN" sz="1800" b="1" dirty="0"/>
              <a:t>	</a:t>
            </a:r>
            <a:r>
              <a:rPr lang="en-US" altLang="zh-CN" sz="1800" b="1" dirty="0" err="1"/>
              <a:t>pt</a:t>
            </a:r>
            <a:r>
              <a:rPr lang="en-US" altLang="zh-CN" sz="1800" b="1" dirty="0"/>
              <a:t>++;					       //</a:t>
            </a:r>
            <a:r>
              <a:rPr lang="zh-CN" altLang="zh-CN" sz="1800" b="1" dirty="0"/>
              <a:t>指向对象数组下一元素</a:t>
            </a:r>
          </a:p>
          <a:p>
            <a:pPr marL="0" indent="0">
              <a:buNone/>
            </a:pPr>
            <a:r>
              <a:rPr lang="en-US" altLang="zh-CN" sz="1800" b="1" dirty="0"/>
              <a:t>	</a:t>
            </a:r>
            <a:r>
              <a:rPr lang="en-US" altLang="zh-CN" sz="1800" b="1" dirty="0" err="1"/>
              <a:t>cout</a:t>
            </a:r>
            <a:r>
              <a:rPr lang="en-US" altLang="zh-CN" sz="1800" b="1" dirty="0"/>
              <a:t>&lt;&lt;"Point Array </a:t>
            </a:r>
            <a:r>
              <a:rPr lang="en-US" altLang="zh-CN" sz="1800" b="1" dirty="0" err="1"/>
              <a:t>pt</a:t>
            </a:r>
            <a:r>
              <a:rPr lang="en-US" altLang="zh-CN" sz="1800" b="1" dirty="0"/>
              <a:t>-&gt;x :"&lt;&lt;</a:t>
            </a:r>
            <a:r>
              <a:rPr lang="en-US" altLang="zh-CN" sz="1800" b="1" dirty="0" err="1"/>
              <a:t>pt</a:t>
            </a:r>
            <a:r>
              <a:rPr lang="en-US" altLang="zh-CN" sz="1800" b="1" dirty="0"/>
              <a:t>-&gt;</a:t>
            </a:r>
            <a:r>
              <a:rPr lang="en-US" altLang="zh-CN" sz="1800" b="1" dirty="0" err="1"/>
              <a:t>getx</a:t>
            </a:r>
            <a:r>
              <a:rPr lang="en-US" altLang="zh-CN" sz="1800" b="1" dirty="0"/>
              <a:t>()&lt;&lt; </a:t>
            </a:r>
            <a:r>
              <a:rPr lang="en-US" altLang="zh-CN" sz="1800" b="1" dirty="0" err="1"/>
              <a:t>endl</a:t>
            </a:r>
            <a:r>
              <a:rPr lang="en-US" altLang="zh-CN" sz="1800" b="1" dirty="0"/>
              <a:t>;</a:t>
            </a:r>
            <a:endParaRPr lang="zh-CN" altLang="zh-CN" sz="1800" b="1" dirty="0"/>
          </a:p>
          <a:p>
            <a:pPr marL="0" indent="0">
              <a:buNone/>
            </a:pPr>
            <a:r>
              <a:rPr lang="en-US" altLang="zh-CN" sz="1800" b="1" dirty="0"/>
              <a:t>	</a:t>
            </a:r>
            <a:r>
              <a:rPr lang="en-US" altLang="zh-CN" sz="1800" b="1" dirty="0" err="1"/>
              <a:t>cout</a:t>
            </a:r>
            <a:r>
              <a:rPr lang="en-US" altLang="zh-CN" sz="1800" b="1" dirty="0"/>
              <a:t>&lt;&lt;"Point  (*</a:t>
            </a:r>
            <a:r>
              <a:rPr lang="en-US" altLang="zh-CN" sz="1800" b="1" dirty="0" err="1"/>
              <a:t>pt</a:t>
            </a:r>
            <a:r>
              <a:rPr lang="en-US" altLang="zh-CN" sz="1800" b="1" dirty="0"/>
              <a:t>).x :"&lt;&lt;(*</a:t>
            </a:r>
            <a:r>
              <a:rPr lang="en-US" altLang="zh-CN" sz="1800" b="1" dirty="0" err="1"/>
              <a:t>pt</a:t>
            </a:r>
            <a:r>
              <a:rPr lang="en-US" altLang="zh-CN" sz="1800" b="1" dirty="0"/>
              <a:t>).</a:t>
            </a:r>
            <a:r>
              <a:rPr lang="en-US" altLang="zh-CN" sz="1800" b="1" dirty="0" err="1"/>
              <a:t>getx</a:t>
            </a:r>
            <a:r>
              <a:rPr lang="en-US" altLang="zh-CN" sz="1800" b="1" dirty="0"/>
              <a:t>()&lt;&lt; </a:t>
            </a:r>
            <a:r>
              <a:rPr lang="en-US" altLang="zh-CN" sz="1800" b="1" dirty="0" err="1"/>
              <a:t>endl</a:t>
            </a:r>
            <a:r>
              <a:rPr lang="en-US" altLang="zh-CN" sz="1800" b="1" dirty="0"/>
              <a:t>;     </a:t>
            </a:r>
            <a:r>
              <a:rPr lang="en-US" altLang="zh-CN" sz="1800" b="1" dirty="0" smtClean="0"/>
              <a:t>//</a:t>
            </a:r>
            <a:r>
              <a:rPr lang="zh-CN" altLang="zh-CN" sz="1800" b="1" dirty="0"/>
              <a:t>指针对象访问方法</a:t>
            </a:r>
            <a:r>
              <a:rPr lang="en-US" altLang="zh-CN" sz="1800" b="1" dirty="0"/>
              <a:t>2 </a:t>
            </a:r>
            <a:endParaRPr lang="zh-CN" altLang="zh-CN" sz="1800" b="1" dirty="0"/>
          </a:p>
          <a:p>
            <a:pPr marL="0" indent="0">
              <a:buNone/>
            </a:pPr>
            <a:r>
              <a:rPr lang="en-US" altLang="zh-CN" sz="1800" b="1" dirty="0"/>
              <a:t>}</a:t>
            </a:r>
          </a:p>
        </p:txBody>
      </p:sp>
      <p:sp>
        <p:nvSpPr>
          <p:cNvPr id="4" name="标题 1"/>
          <p:cNvSpPr>
            <a:spLocks noGrp="1"/>
          </p:cNvSpPr>
          <p:nvPr>
            <p:ph type="title"/>
          </p:nvPr>
        </p:nvSpPr>
        <p:spPr>
          <a:xfrm>
            <a:off x="457200" y="73672"/>
            <a:ext cx="8229600" cy="81119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dirty="0" smtClean="0">
                <a:solidFill>
                  <a:srgbClr val="C00000"/>
                </a:solidFill>
              </a:rPr>
              <a:t>3.11  </a:t>
            </a:r>
            <a:r>
              <a:rPr lang="zh-CN" altLang="zh-CN" sz="3200" b="1" dirty="0">
                <a:solidFill>
                  <a:srgbClr val="C00000"/>
                </a:solidFill>
              </a:rPr>
              <a:t>对象应用</a:t>
            </a:r>
            <a:endParaRPr lang="zh-CN" altLang="en-US" sz="3200" b="1" dirty="0">
              <a:solidFill>
                <a:srgbClr val="C00000"/>
              </a:solidFill>
            </a:endParaRPr>
          </a:p>
        </p:txBody>
      </p:sp>
    </p:spTree>
    <p:extLst>
      <p:ext uri="{BB962C8B-B14F-4D97-AF65-F5344CB8AC3E}">
        <p14:creationId xmlns:p14="http://schemas.microsoft.com/office/powerpoint/2010/main" val="357973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570">
                                            <p:txEl>
                                              <p:pRg st="0" end="0"/>
                                            </p:txEl>
                                          </p:spTgt>
                                        </p:tgtEl>
                                        <p:attrNameLst>
                                          <p:attrName>style.visibility</p:attrName>
                                        </p:attrNameLst>
                                      </p:cBhvr>
                                      <p:to>
                                        <p:strVal val="visible"/>
                                      </p:to>
                                    </p:set>
                                    <p:anim calcmode="lin" valueType="num">
                                      <p:cBhvr additive="base">
                                        <p:cTn id="7" dur="500" fill="hold"/>
                                        <p:tgtEl>
                                          <p:spTgt spid="1095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957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9570">
                                            <p:txEl>
                                              <p:pRg st="1" end="1"/>
                                            </p:txEl>
                                          </p:spTgt>
                                        </p:tgtEl>
                                        <p:attrNameLst>
                                          <p:attrName>style.visibility</p:attrName>
                                        </p:attrNameLst>
                                      </p:cBhvr>
                                      <p:to>
                                        <p:strVal val="visible"/>
                                      </p:to>
                                    </p:set>
                                    <p:anim calcmode="lin" valueType="num">
                                      <p:cBhvr additive="base">
                                        <p:cTn id="13" dur="500" fill="hold"/>
                                        <p:tgtEl>
                                          <p:spTgt spid="10957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957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9570">
                                            <p:txEl>
                                              <p:pRg st="2" end="2"/>
                                            </p:txEl>
                                          </p:spTgt>
                                        </p:tgtEl>
                                        <p:attrNameLst>
                                          <p:attrName>style.visibility</p:attrName>
                                        </p:attrNameLst>
                                      </p:cBhvr>
                                      <p:to>
                                        <p:strVal val="visible"/>
                                      </p:to>
                                    </p:set>
                                    <p:anim calcmode="lin" valueType="num">
                                      <p:cBhvr additive="base">
                                        <p:cTn id="19" dur="500" fill="hold"/>
                                        <p:tgtEl>
                                          <p:spTgt spid="10957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957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9570">
                                            <p:txEl>
                                              <p:pRg st="3" end="3"/>
                                            </p:txEl>
                                          </p:spTgt>
                                        </p:tgtEl>
                                        <p:attrNameLst>
                                          <p:attrName>style.visibility</p:attrName>
                                        </p:attrNameLst>
                                      </p:cBhvr>
                                      <p:to>
                                        <p:strVal val="visible"/>
                                      </p:to>
                                    </p:set>
                                    <p:anim calcmode="lin" valueType="num">
                                      <p:cBhvr additive="base">
                                        <p:cTn id="25" dur="500" fill="hold"/>
                                        <p:tgtEl>
                                          <p:spTgt spid="10957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957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9570">
                                            <p:txEl>
                                              <p:pRg st="4" end="4"/>
                                            </p:txEl>
                                          </p:spTgt>
                                        </p:tgtEl>
                                        <p:attrNameLst>
                                          <p:attrName>style.visibility</p:attrName>
                                        </p:attrNameLst>
                                      </p:cBhvr>
                                      <p:to>
                                        <p:strVal val="visible"/>
                                      </p:to>
                                    </p:set>
                                    <p:anim calcmode="lin" valueType="num">
                                      <p:cBhvr additive="base">
                                        <p:cTn id="31" dur="500" fill="hold"/>
                                        <p:tgtEl>
                                          <p:spTgt spid="10957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957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9570">
                                            <p:txEl>
                                              <p:pRg st="5" end="5"/>
                                            </p:txEl>
                                          </p:spTgt>
                                        </p:tgtEl>
                                        <p:attrNameLst>
                                          <p:attrName>style.visibility</p:attrName>
                                        </p:attrNameLst>
                                      </p:cBhvr>
                                      <p:to>
                                        <p:strVal val="visible"/>
                                      </p:to>
                                    </p:set>
                                    <p:anim calcmode="lin" valueType="num">
                                      <p:cBhvr additive="base">
                                        <p:cTn id="37" dur="500" fill="hold"/>
                                        <p:tgtEl>
                                          <p:spTgt spid="10957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957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9570">
                                            <p:txEl>
                                              <p:pRg st="6" end="6"/>
                                            </p:txEl>
                                          </p:spTgt>
                                        </p:tgtEl>
                                        <p:attrNameLst>
                                          <p:attrName>style.visibility</p:attrName>
                                        </p:attrNameLst>
                                      </p:cBhvr>
                                      <p:to>
                                        <p:strVal val="visible"/>
                                      </p:to>
                                    </p:set>
                                    <p:anim calcmode="lin" valueType="num">
                                      <p:cBhvr additive="base">
                                        <p:cTn id="43" dur="500" fill="hold"/>
                                        <p:tgtEl>
                                          <p:spTgt spid="109570">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957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9570">
                                            <p:txEl>
                                              <p:pRg st="7" end="7"/>
                                            </p:txEl>
                                          </p:spTgt>
                                        </p:tgtEl>
                                        <p:attrNameLst>
                                          <p:attrName>style.visibility</p:attrName>
                                        </p:attrNameLst>
                                      </p:cBhvr>
                                      <p:to>
                                        <p:strVal val="visible"/>
                                      </p:to>
                                    </p:set>
                                    <p:anim calcmode="lin" valueType="num">
                                      <p:cBhvr additive="base">
                                        <p:cTn id="49" dur="500" fill="hold"/>
                                        <p:tgtEl>
                                          <p:spTgt spid="109570">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957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9570">
                                            <p:txEl>
                                              <p:pRg st="8" end="8"/>
                                            </p:txEl>
                                          </p:spTgt>
                                        </p:tgtEl>
                                        <p:attrNameLst>
                                          <p:attrName>style.visibility</p:attrName>
                                        </p:attrNameLst>
                                      </p:cBhvr>
                                      <p:to>
                                        <p:strVal val="visible"/>
                                      </p:to>
                                    </p:set>
                                    <p:anim calcmode="lin" valueType="num">
                                      <p:cBhvr additive="base">
                                        <p:cTn id="55" dur="500" fill="hold"/>
                                        <p:tgtEl>
                                          <p:spTgt spid="109570">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957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09570">
                                            <p:txEl>
                                              <p:pRg st="9" end="9"/>
                                            </p:txEl>
                                          </p:spTgt>
                                        </p:tgtEl>
                                        <p:attrNameLst>
                                          <p:attrName>style.visibility</p:attrName>
                                        </p:attrNameLst>
                                      </p:cBhvr>
                                      <p:to>
                                        <p:strVal val="visible"/>
                                      </p:to>
                                    </p:set>
                                    <p:anim calcmode="lin" valueType="num">
                                      <p:cBhvr additive="base">
                                        <p:cTn id="61" dur="500" fill="hold"/>
                                        <p:tgtEl>
                                          <p:spTgt spid="109570">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0957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09570">
                                            <p:txEl>
                                              <p:pRg st="10" end="10"/>
                                            </p:txEl>
                                          </p:spTgt>
                                        </p:tgtEl>
                                        <p:attrNameLst>
                                          <p:attrName>style.visibility</p:attrName>
                                        </p:attrNameLst>
                                      </p:cBhvr>
                                      <p:to>
                                        <p:strVal val="visible"/>
                                      </p:to>
                                    </p:set>
                                    <p:anim calcmode="lin" valueType="num">
                                      <p:cBhvr additive="base">
                                        <p:cTn id="67" dur="500" fill="hold"/>
                                        <p:tgtEl>
                                          <p:spTgt spid="109570">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09570">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09570">
                                            <p:txEl>
                                              <p:pRg st="11" end="11"/>
                                            </p:txEl>
                                          </p:spTgt>
                                        </p:tgtEl>
                                        <p:attrNameLst>
                                          <p:attrName>style.visibility</p:attrName>
                                        </p:attrNameLst>
                                      </p:cBhvr>
                                      <p:to>
                                        <p:strVal val="visible"/>
                                      </p:to>
                                    </p:set>
                                    <p:anim calcmode="lin" valueType="num">
                                      <p:cBhvr additive="base">
                                        <p:cTn id="73" dur="500" fill="hold"/>
                                        <p:tgtEl>
                                          <p:spTgt spid="109570">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09570">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09570">
                                            <p:txEl>
                                              <p:pRg st="12" end="12"/>
                                            </p:txEl>
                                          </p:spTgt>
                                        </p:tgtEl>
                                        <p:attrNameLst>
                                          <p:attrName>style.visibility</p:attrName>
                                        </p:attrNameLst>
                                      </p:cBhvr>
                                      <p:to>
                                        <p:strVal val="visible"/>
                                      </p:to>
                                    </p:set>
                                    <p:anim calcmode="lin" valueType="num">
                                      <p:cBhvr additive="base">
                                        <p:cTn id="79" dur="500" fill="hold"/>
                                        <p:tgtEl>
                                          <p:spTgt spid="109570">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09570">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09570">
                                            <p:txEl>
                                              <p:pRg st="13" end="13"/>
                                            </p:txEl>
                                          </p:spTgt>
                                        </p:tgtEl>
                                        <p:attrNameLst>
                                          <p:attrName>style.visibility</p:attrName>
                                        </p:attrNameLst>
                                      </p:cBhvr>
                                      <p:to>
                                        <p:strVal val="visible"/>
                                      </p:to>
                                    </p:set>
                                    <p:anim calcmode="lin" valueType="num">
                                      <p:cBhvr additive="base">
                                        <p:cTn id="85" dur="500" fill="hold"/>
                                        <p:tgtEl>
                                          <p:spTgt spid="109570">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09570">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09570">
                                            <p:txEl>
                                              <p:pRg st="14" end="14"/>
                                            </p:txEl>
                                          </p:spTgt>
                                        </p:tgtEl>
                                        <p:attrNameLst>
                                          <p:attrName>style.visibility</p:attrName>
                                        </p:attrNameLst>
                                      </p:cBhvr>
                                      <p:to>
                                        <p:strVal val="visible"/>
                                      </p:to>
                                    </p:set>
                                    <p:anim calcmode="lin" valueType="num">
                                      <p:cBhvr additive="base">
                                        <p:cTn id="91" dur="500" fill="hold"/>
                                        <p:tgtEl>
                                          <p:spTgt spid="109570">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09570">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09570">
                                            <p:txEl>
                                              <p:pRg st="15" end="15"/>
                                            </p:txEl>
                                          </p:spTgt>
                                        </p:tgtEl>
                                        <p:attrNameLst>
                                          <p:attrName>style.visibility</p:attrName>
                                        </p:attrNameLst>
                                      </p:cBhvr>
                                      <p:to>
                                        <p:strVal val="visible"/>
                                      </p:to>
                                    </p:set>
                                    <p:anim calcmode="lin" valueType="num">
                                      <p:cBhvr additive="base">
                                        <p:cTn id="97" dur="500" fill="hold"/>
                                        <p:tgtEl>
                                          <p:spTgt spid="109570">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09570">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09570">
                                            <p:txEl>
                                              <p:pRg st="16" end="16"/>
                                            </p:txEl>
                                          </p:spTgt>
                                        </p:tgtEl>
                                        <p:attrNameLst>
                                          <p:attrName>style.visibility</p:attrName>
                                        </p:attrNameLst>
                                      </p:cBhvr>
                                      <p:to>
                                        <p:strVal val="visible"/>
                                      </p:to>
                                    </p:set>
                                    <p:anim calcmode="lin" valueType="num">
                                      <p:cBhvr additive="base">
                                        <p:cTn id="103" dur="500" fill="hold"/>
                                        <p:tgtEl>
                                          <p:spTgt spid="109570">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109570">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0"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dirty="0">
                <a:solidFill>
                  <a:srgbClr val="C00000"/>
                </a:solidFill>
              </a:rPr>
              <a:t>3.11.1 </a:t>
            </a:r>
            <a:r>
              <a:rPr lang="zh-CN" altLang="en-US" sz="3200" b="1" dirty="0">
                <a:solidFill>
                  <a:srgbClr val="C00000"/>
                </a:solidFill>
              </a:rPr>
              <a:t>对象数组和对象指针</a:t>
            </a:r>
          </a:p>
        </p:txBody>
      </p:sp>
      <p:sp>
        <p:nvSpPr>
          <p:cNvPr id="99331" name="Rectangle 3"/>
          <p:cNvSpPr>
            <a:spLocks noGrp="1" noChangeArrowheads="1"/>
          </p:cNvSpPr>
          <p:nvPr>
            <p:ph type="body" idx="1"/>
          </p:nvPr>
        </p:nvSpPr>
        <p:spPr>
          <a:xfrm>
            <a:off x="260394" y="1196752"/>
            <a:ext cx="8623212" cy="4368634"/>
          </a:xfrm>
        </p:spPr>
        <p:txBody>
          <a:bodyPr/>
          <a:lstStyle/>
          <a:p>
            <a:pPr eaLnBrk="1" hangingPunct="1"/>
            <a:r>
              <a:rPr lang="zh-CN" altLang="en-US" sz="2400" b="1" dirty="0">
                <a:solidFill>
                  <a:srgbClr val="0000CC"/>
                </a:solidFill>
              </a:rPr>
              <a:t>定义对象数组的几点说明</a:t>
            </a:r>
          </a:p>
          <a:p>
            <a:pPr marL="914400" lvl="1" indent="-457200" eaLnBrk="1" hangingPunct="1">
              <a:buFont typeface="+mj-ea"/>
              <a:buAutoNum type="circleNumDbPlain"/>
            </a:pPr>
            <a:r>
              <a:rPr lang="zh-CN" altLang="en-US" sz="2200" b="1" dirty="0"/>
              <a:t>定义对象时通常要调用默认构造函数。没有定义任何构造函数的类可以定义对象数组，因为</a:t>
            </a:r>
            <a:r>
              <a:rPr lang="en-US" altLang="zh-CN" sz="2200" b="1" dirty="0"/>
              <a:t>C++</a:t>
            </a:r>
            <a:r>
              <a:rPr lang="zh-CN" altLang="en-US" sz="2200" b="1" dirty="0"/>
              <a:t>会为这种类自动合成一个默认构造函数。</a:t>
            </a:r>
          </a:p>
          <a:p>
            <a:pPr marL="914400" lvl="1" indent="-457200" eaLnBrk="1" hangingPunct="1">
              <a:buFont typeface="+mj-ea"/>
              <a:buAutoNum type="circleNumDbPlain"/>
            </a:pPr>
            <a:r>
              <a:rPr lang="zh-CN" altLang="en-US" sz="2200" b="1" dirty="0"/>
              <a:t>如果一个类同时具有无参构造函数和全部参数都有缺省值的构造函数，也可以定义对象数组。但在定义无参对象时，将产生二义性，上面的定</a:t>
            </a:r>
            <a:r>
              <a:rPr lang="zh-CN" altLang="en-US" sz="2200" b="1" dirty="0">
                <a:solidFill>
                  <a:srgbClr val="FF0000"/>
                </a:solidFill>
              </a:rPr>
              <a:t>无参构造函数在定义对象数组时拥有优先权。</a:t>
            </a:r>
            <a:r>
              <a:rPr lang="zh-CN" altLang="en-US" sz="2200" b="1" dirty="0"/>
              <a:t>义“</a:t>
            </a:r>
            <a:r>
              <a:rPr lang="en-US" altLang="zh-CN" sz="2200" b="1" dirty="0"/>
              <a:t>point p2;”</a:t>
            </a:r>
            <a:r>
              <a:rPr lang="zh-CN" altLang="en-US" sz="2200" b="1" dirty="0"/>
              <a:t>就属于这种情况。</a:t>
            </a:r>
          </a:p>
          <a:p>
            <a:pPr marL="914400" lvl="1" indent="-457200" eaLnBrk="1" hangingPunct="1">
              <a:buFont typeface="+mj-ea"/>
              <a:buAutoNum type="circleNumDbPlain"/>
            </a:pPr>
            <a:r>
              <a:rPr lang="zh-CN" altLang="en-US" sz="2200" b="1" dirty="0"/>
              <a:t>如果一个类只有需要参数的构造函数（不包括全部参数都有默认值的情况），只能采用</a:t>
            </a:r>
            <a:r>
              <a:rPr lang="zh-CN" altLang="en-US" sz="2200" b="1" dirty="0">
                <a:solidFill>
                  <a:srgbClr val="FF0000"/>
                </a:solidFill>
              </a:rPr>
              <a:t>列表方式定义数组</a:t>
            </a:r>
            <a:r>
              <a:rPr lang="zh-CN" altLang="en-US" sz="2200" b="1" dirty="0"/>
              <a:t>，在列表中为数组对象提供构造函数初值，</a:t>
            </a:r>
            <a:r>
              <a:rPr lang="zh-CN" altLang="en-US" sz="2200" b="1" dirty="0">
                <a:solidFill>
                  <a:srgbClr val="FF0000"/>
                </a:solidFill>
              </a:rPr>
              <a:t>如</a:t>
            </a:r>
            <a:r>
              <a:rPr lang="en-US" altLang="zh-CN" sz="2200" b="1" dirty="0">
                <a:solidFill>
                  <a:srgbClr val="FF0000"/>
                </a:solidFill>
              </a:rPr>
              <a:t>L4</a:t>
            </a:r>
            <a:r>
              <a:rPr lang="zh-CN" altLang="en-US" sz="2200" b="1" dirty="0">
                <a:solidFill>
                  <a:srgbClr val="FF0000"/>
                </a:solidFill>
              </a:rPr>
              <a:t>语句所</a:t>
            </a:r>
            <a:r>
              <a:rPr lang="zh-CN" altLang="en-US" sz="2200" b="1" dirty="0"/>
              <a:t>示。</a:t>
            </a:r>
          </a:p>
        </p:txBody>
      </p:sp>
    </p:spTree>
    <p:extLst>
      <p:ext uri="{BB962C8B-B14F-4D97-AF65-F5344CB8AC3E}">
        <p14:creationId xmlns:p14="http://schemas.microsoft.com/office/powerpoint/2010/main" val="26423391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99331">
                                            <p:txEl>
                                              <p:pRg st="1" end="1"/>
                                            </p:txEl>
                                          </p:spTgt>
                                        </p:tgtEl>
                                        <p:attrNameLst>
                                          <p:attrName>style.visibility</p:attrName>
                                        </p:attrNameLst>
                                      </p:cBhvr>
                                      <p:to>
                                        <p:strVal val="visible"/>
                                      </p:to>
                                    </p:set>
                                    <p:anim calcmode="lin" valueType="num">
                                      <p:cBhvr>
                                        <p:cTn id="7" dur="1000" fill="hold"/>
                                        <p:tgtEl>
                                          <p:spTgt spid="99331">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99331">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99331">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9933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99331">
                                            <p:txEl>
                                              <p:pRg st="2" end="2"/>
                                            </p:txEl>
                                          </p:spTgt>
                                        </p:tgtEl>
                                        <p:attrNameLst>
                                          <p:attrName>style.visibility</p:attrName>
                                        </p:attrNameLst>
                                      </p:cBhvr>
                                      <p:to>
                                        <p:strVal val="visible"/>
                                      </p:to>
                                    </p:set>
                                    <p:anim calcmode="lin" valueType="num">
                                      <p:cBhvr>
                                        <p:cTn id="15" dur="500" fill="hold"/>
                                        <p:tgtEl>
                                          <p:spTgt spid="99331">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99331">
                                            <p:txEl>
                                              <p:pRg st="2" end="2"/>
                                            </p:txEl>
                                          </p:spTgt>
                                        </p:tgtEl>
                                        <p:attrNameLst>
                                          <p:attrName>ppt_h</p:attrName>
                                        </p:attrNameLst>
                                      </p:cBhvr>
                                      <p:tavLst>
                                        <p:tav tm="0">
                                          <p:val>
                                            <p:fltVal val="0"/>
                                          </p:val>
                                        </p:tav>
                                        <p:tav tm="100000">
                                          <p:val>
                                            <p:strVal val="#ppt_h"/>
                                          </p:val>
                                        </p:tav>
                                      </p:tavLst>
                                    </p:anim>
                                    <p:anim calcmode="lin" valueType="num">
                                      <p:cBhvr>
                                        <p:cTn id="17" dur="500" fill="hold"/>
                                        <p:tgtEl>
                                          <p:spTgt spid="99331">
                                            <p:txEl>
                                              <p:pRg st="2" end="2"/>
                                            </p:txEl>
                                          </p:spTgt>
                                        </p:tgtEl>
                                        <p:attrNameLst>
                                          <p:attrName>style.rotation</p:attrName>
                                        </p:attrNameLst>
                                      </p:cBhvr>
                                      <p:tavLst>
                                        <p:tav tm="0">
                                          <p:val>
                                            <p:fltVal val="360"/>
                                          </p:val>
                                        </p:tav>
                                        <p:tav tm="100000">
                                          <p:val>
                                            <p:fltVal val="0"/>
                                          </p:val>
                                        </p:tav>
                                      </p:tavLst>
                                    </p:anim>
                                    <p:animEffect transition="in" filter="fade">
                                      <p:cBhvr>
                                        <p:cTn id="18" dur="500"/>
                                        <p:tgtEl>
                                          <p:spTgt spid="99331">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99331">
                                            <p:txEl>
                                              <p:pRg st="3" end="3"/>
                                            </p:txEl>
                                          </p:spTgt>
                                        </p:tgtEl>
                                        <p:attrNameLst>
                                          <p:attrName>style.visibility</p:attrName>
                                        </p:attrNameLst>
                                      </p:cBhvr>
                                      <p:to>
                                        <p:strVal val="visible"/>
                                      </p:to>
                                    </p:set>
                                    <p:anim calcmode="lin" valueType="num">
                                      <p:cBhvr additive="base">
                                        <p:cTn id="23" dur="500" fill="hold"/>
                                        <p:tgtEl>
                                          <p:spTgt spid="9933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933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467544" y="16808"/>
            <a:ext cx="8229600" cy="67588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dirty="0">
                <a:solidFill>
                  <a:srgbClr val="C00000"/>
                </a:solidFill>
              </a:rPr>
              <a:t>3.11.2 </a:t>
            </a:r>
            <a:r>
              <a:rPr lang="en-US" altLang="zh-CN" sz="3200" b="1" dirty="0" smtClean="0">
                <a:solidFill>
                  <a:srgbClr val="C00000"/>
                </a:solidFill>
              </a:rPr>
              <a:t> </a:t>
            </a:r>
            <a:r>
              <a:rPr lang="zh-CN" altLang="zh-CN" sz="3200" b="1" dirty="0" smtClean="0">
                <a:solidFill>
                  <a:srgbClr val="C00000"/>
                </a:solidFill>
              </a:rPr>
              <a:t>向</a:t>
            </a:r>
            <a:r>
              <a:rPr lang="zh-CN" altLang="zh-CN" sz="3200" b="1" dirty="0">
                <a:solidFill>
                  <a:srgbClr val="C00000"/>
                </a:solidFill>
              </a:rPr>
              <a:t>函数传递对象</a:t>
            </a:r>
          </a:p>
        </p:txBody>
      </p:sp>
      <p:sp>
        <p:nvSpPr>
          <p:cNvPr id="125955" name="Rectangle 3"/>
          <p:cNvSpPr>
            <a:spLocks noGrp="1" noChangeArrowheads="1"/>
          </p:cNvSpPr>
          <p:nvPr>
            <p:ph type="body" idx="4294967295"/>
          </p:nvPr>
        </p:nvSpPr>
        <p:spPr>
          <a:xfrm>
            <a:off x="467544" y="980728"/>
            <a:ext cx="8229600" cy="5400600"/>
          </a:xfrm>
        </p:spPr>
        <p:txBody>
          <a:bodyPr/>
          <a:lstStyle/>
          <a:p>
            <a:pPr marL="0" indent="0" eaLnBrk="1" hangingPunct="1">
              <a:buNone/>
            </a:pPr>
            <a:r>
              <a:rPr lang="en-US" altLang="zh-CN" sz="2800" b="1" dirty="0" smtClean="0">
                <a:solidFill>
                  <a:srgbClr val="0000CC"/>
                </a:solidFill>
              </a:rPr>
              <a:t>1. </a:t>
            </a:r>
            <a:r>
              <a:rPr lang="zh-CN" altLang="en-US" sz="2800" b="1" dirty="0" smtClean="0">
                <a:solidFill>
                  <a:srgbClr val="0000CC"/>
                </a:solidFill>
              </a:rPr>
              <a:t>类</a:t>
            </a:r>
            <a:r>
              <a:rPr lang="zh-CN" altLang="en-US" sz="2800" b="1" dirty="0">
                <a:solidFill>
                  <a:srgbClr val="0000CC"/>
                </a:solidFill>
              </a:rPr>
              <a:t>类型参数的概念</a:t>
            </a:r>
            <a:endParaRPr lang="en-US" altLang="zh-CN" sz="2800" b="1" dirty="0">
              <a:solidFill>
                <a:srgbClr val="0000CC"/>
              </a:solidFill>
            </a:endParaRPr>
          </a:p>
          <a:p>
            <a:pPr lvl="1" eaLnBrk="1" hangingPunct="1"/>
            <a:r>
              <a:rPr lang="zh-CN" altLang="zh-CN" sz="2400" b="1" dirty="0"/>
              <a:t>类类型可以作为函数的参数类型，通过它向函数传递对象。</a:t>
            </a:r>
            <a:r>
              <a:rPr lang="zh-CN" altLang="en-US" sz="2400" b="1" dirty="0"/>
              <a:t>在函数中访问参数对象时，</a:t>
            </a:r>
            <a:r>
              <a:rPr lang="zh-CN" altLang="en-US" sz="2400" b="1" dirty="0">
                <a:solidFill>
                  <a:srgbClr val="FF0000"/>
                </a:solidFill>
              </a:rPr>
              <a:t>只能访问参数对象的</a:t>
            </a:r>
            <a:r>
              <a:rPr lang="en-US" altLang="zh-CN" sz="2400" b="1" dirty="0">
                <a:solidFill>
                  <a:srgbClr val="FF0000"/>
                </a:solidFill>
              </a:rPr>
              <a:t>public</a:t>
            </a:r>
            <a:r>
              <a:rPr lang="zh-CN" altLang="en-US" sz="2400" b="1" dirty="0">
                <a:solidFill>
                  <a:srgbClr val="FF0000"/>
                </a:solidFill>
              </a:rPr>
              <a:t>成员</a:t>
            </a:r>
            <a:r>
              <a:rPr lang="zh-CN" altLang="en-US" sz="2400" b="1" dirty="0"/>
              <a:t>。</a:t>
            </a:r>
            <a:endParaRPr lang="en-US" altLang="zh-CN" sz="2400" b="1" dirty="0"/>
          </a:p>
          <a:p>
            <a:pPr marL="0" indent="0" eaLnBrk="1" hangingPunct="1">
              <a:buNone/>
            </a:pPr>
            <a:r>
              <a:rPr lang="en-US" altLang="zh-CN" sz="2800" b="1" dirty="0" smtClean="0">
                <a:solidFill>
                  <a:srgbClr val="0000CC"/>
                </a:solidFill>
              </a:rPr>
              <a:t>2. </a:t>
            </a:r>
            <a:r>
              <a:rPr lang="zh-CN" altLang="en-US" sz="2800" b="1" dirty="0" smtClean="0">
                <a:solidFill>
                  <a:srgbClr val="0000CC"/>
                </a:solidFill>
              </a:rPr>
              <a:t>类</a:t>
            </a:r>
            <a:r>
              <a:rPr lang="zh-CN" altLang="en-US" sz="2800" b="1" dirty="0">
                <a:solidFill>
                  <a:srgbClr val="0000CC"/>
                </a:solidFill>
              </a:rPr>
              <a:t>类型参数的传递方式</a:t>
            </a:r>
          </a:p>
          <a:p>
            <a:pPr lvl="1" eaLnBrk="1" hangingPunct="1"/>
            <a:r>
              <a:rPr lang="zh-CN" altLang="en-US" sz="2400" b="1" dirty="0"/>
              <a:t>值传递（对象的一个拷贝）</a:t>
            </a:r>
            <a:endParaRPr lang="en-US" altLang="zh-CN" sz="2400" b="1" dirty="0"/>
          </a:p>
          <a:p>
            <a:pPr marL="857250" lvl="2" indent="0" eaLnBrk="1" hangingPunct="1">
              <a:buNone/>
            </a:pPr>
            <a:r>
              <a:rPr lang="zh-CN" altLang="zh-CN" sz="2200" dirty="0"/>
              <a:t>以按位复制的方式，将实参对象的每个数据成员的值按位拷贝到形参对象的各数据成员中。</a:t>
            </a:r>
            <a:r>
              <a:rPr lang="zh-CN" altLang="zh-CN" sz="2200" b="1" dirty="0">
                <a:solidFill>
                  <a:srgbClr val="FF0000"/>
                </a:solidFill>
              </a:rPr>
              <a:t>参数传递完成后，形参与实参就没有关系了，</a:t>
            </a:r>
            <a:r>
              <a:rPr lang="zh-CN" altLang="zh-CN" sz="2200" dirty="0"/>
              <a:t>所以按值传递对象的方式不能修改实参对象的值。</a:t>
            </a:r>
            <a:endParaRPr lang="zh-CN" altLang="en-US" sz="2200" b="1" dirty="0"/>
          </a:p>
          <a:p>
            <a:pPr lvl="1" eaLnBrk="1" hangingPunct="1"/>
            <a:r>
              <a:rPr lang="zh-CN" altLang="en-US" sz="2400" b="1" dirty="0"/>
              <a:t>地址（指针）传递</a:t>
            </a:r>
          </a:p>
          <a:p>
            <a:pPr lvl="1" eaLnBrk="1" hangingPunct="1"/>
            <a:r>
              <a:rPr lang="zh-CN" altLang="en-US" sz="2400" b="1" dirty="0"/>
              <a:t>引用传递</a:t>
            </a:r>
          </a:p>
        </p:txBody>
      </p:sp>
    </p:spTree>
    <p:extLst>
      <p:ext uri="{BB962C8B-B14F-4D97-AF65-F5344CB8AC3E}">
        <p14:creationId xmlns:p14="http://schemas.microsoft.com/office/powerpoint/2010/main" val="24271124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5955">
                                            <p:txEl>
                                              <p:pRg st="1" end="1"/>
                                            </p:txEl>
                                          </p:spTgt>
                                        </p:tgtEl>
                                        <p:attrNameLst>
                                          <p:attrName>style.visibility</p:attrName>
                                        </p:attrNameLst>
                                      </p:cBhvr>
                                      <p:to>
                                        <p:strVal val="visible"/>
                                      </p:to>
                                    </p:set>
                                    <p:anim calcmode="lin" valueType="num">
                                      <p:cBhvr additive="base">
                                        <p:cTn id="7" dur="500" fill="hold"/>
                                        <p:tgtEl>
                                          <p:spTgt spid="1259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59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5955">
                                            <p:txEl>
                                              <p:pRg st="3" end="3"/>
                                            </p:txEl>
                                          </p:spTgt>
                                        </p:tgtEl>
                                        <p:attrNameLst>
                                          <p:attrName>style.visibility</p:attrName>
                                        </p:attrNameLst>
                                      </p:cBhvr>
                                      <p:to>
                                        <p:strVal val="visible"/>
                                      </p:to>
                                    </p:set>
                                    <p:anim calcmode="lin" valueType="num">
                                      <p:cBhvr additive="base">
                                        <p:cTn id="13" dur="500" fill="hold"/>
                                        <p:tgtEl>
                                          <p:spTgt spid="12595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5955">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5955">
                                            <p:txEl>
                                              <p:pRg st="4" end="4"/>
                                            </p:txEl>
                                          </p:spTgt>
                                        </p:tgtEl>
                                        <p:attrNameLst>
                                          <p:attrName>style.visibility</p:attrName>
                                        </p:attrNameLst>
                                      </p:cBhvr>
                                      <p:to>
                                        <p:strVal val="visible"/>
                                      </p:to>
                                    </p:set>
                                    <p:anim calcmode="lin" valueType="num">
                                      <p:cBhvr additive="base">
                                        <p:cTn id="17" dur="500" fill="hold"/>
                                        <p:tgtEl>
                                          <p:spTgt spid="12595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59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5955">
                                            <p:txEl>
                                              <p:pRg st="5" end="5"/>
                                            </p:txEl>
                                          </p:spTgt>
                                        </p:tgtEl>
                                        <p:attrNameLst>
                                          <p:attrName>style.visibility</p:attrName>
                                        </p:attrNameLst>
                                      </p:cBhvr>
                                      <p:to>
                                        <p:strVal val="visible"/>
                                      </p:to>
                                    </p:set>
                                    <p:anim calcmode="lin" valueType="num">
                                      <p:cBhvr additive="base">
                                        <p:cTn id="23" dur="500" fill="hold"/>
                                        <p:tgtEl>
                                          <p:spTgt spid="12595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595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5955">
                                            <p:txEl>
                                              <p:pRg st="6" end="6"/>
                                            </p:txEl>
                                          </p:spTgt>
                                        </p:tgtEl>
                                        <p:attrNameLst>
                                          <p:attrName>style.visibility</p:attrName>
                                        </p:attrNameLst>
                                      </p:cBhvr>
                                      <p:to>
                                        <p:strVal val="visible"/>
                                      </p:to>
                                    </p:set>
                                    <p:anim calcmode="lin" valueType="num">
                                      <p:cBhvr additive="base">
                                        <p:cTn id="29" dur="500" fill="hold"/>
                                        <p:tgtEl>
                                          <p:spTgt spid="125955">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595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noChangeArrowheads="1"/>
          </p:cNvSpPr>
          <p:nvPr>
            <p:ph type="body" idx="4294967295"/>
          </p:nvPr>
        </p:nvSpPr>
        <p:spPr>
          <a:xfrm>
            <a:off x="467544" y="980728"/>
            <a:ext cx="8352928" cy="5545138"/>
          </a:xfrm>
        </p:spPr>
        <p:txBody>
          <a:bodyPr/>
          <a:lstStyle/>
          <a:p>
            <a:pPr marL="0" indent="0" eaLnBrk="1" hangingPunct="1">
              <a:lnSpc>
                <a:spcPct val="80000"/>
              </a:lnSpc>
              <a:buNone/>
            </a:pPr>
            <a:r>
              <a:rPr lang="en-US" altLang="zh-CN" sz="2200" b="1" dirty="0">
                <a:solidFill>
                  <a:srgbClr val="0000CC"/>
                </a:solidFill>
              </a:rPr>
              <a:t>【</a:t>
            </a:r>
            <a:r>
              <a:rPr lang="zh-CN" altLang="en-US" sz="2200" b="1" dirty="0">
                <a:solidFill>
                  <a:srgbClr val="0000CC"/>
                </a:solidFill>
              </a:rPr>
              <a:t>例</a:t>
            </a:r>
            <a:r>
              <a:rPr lang="en-US" altLang="zh-CN" sz="2200" b="1" dirty="0">
                <a:solidFill>
                  <a:srgbClr val="0000CC"/>
                </a:solidFill>
              </a:rPr>
              <a:t>3-25】</a:t>
            </a:r>
            <a:r>
              <a:rPr lang="zh-CN" altLang="en-US" sz="2200" b="1" dirty="0">
                <a:solidFill>
                  <a:srgbClr val="0000CC"/>
                </a:solidFill>
              </a:rPr>
              <a:t>按传值、传引用、传指针的方式向函数传递参数对象。</a:t>
            </a:r>
          </a:p>
          <a:p>
            <a:pPr marL="0" indent="0">
              <a:buNone/>
            </a:pPr>
            <a:r>
              <a:rPr lang="en-US" altLang="zh-CN" sz="2000" b="1" dirty="0"/>
              <a:t>#include &lt;</a:t>
            </a:r>
            <a:r>
              <a:rPr lang="en-US" altLang="zh-CN" sz="2000" b="1" dirty="0" err="1"/>
              <a:t>iostream</a:t>
            </a:r>
            <a:r>
              <a:rPr lang="en-US" altLang="zh-CN" sz="2000" b="1" dirty="0"/>
              <a:t>&gt;</a:t>
            </a:r>
            <a:endParaRPr lang="zh-CN" altLang="zh-CN" sz="2000" b="1" dirty="0"/>
          </a:p>
          <a:p>
            <a:pPr marL="0" indent="0">
              <a:buNone/>
            </a:pPr>
            <a:r>
              <a:rPr lang="en-US" altLang="zh-CN" sz="2000" b="1" dirty="0"/>
              <a:t>using namespace </a:t>
            </a:r>
            <a:r>
              <a:rPr lang="en-US" altLang="zh-CN" sz="2000" b="1" dirty="0" err="1"/>
              <a:t>std</a:t>
            </a:r>
            <a:r>
              <a:rPr lang="en-US" altLang="zh-CN" sz="2000" b="1" dirty="0"/>
              <a:t>;</a:t>
            </a:r>
            <a:endParaRPr lang="zh-CN" altLang="zh-CN" sz="2000" b="1" dirty="0"/>
          </a:p>
          <a:p>
            <a:pPr marL="0" indent="0">
              <a:buNone/>
            </a:pPr>
            <a:r>
              <a:rPr lang="en-US" altLang="zh-CN" sz="2000" b="1" dirty="0"/>
              <a:t>class </a:t>
            </a:r>
            <a:r>
              <a:rPr lang="en-US" altLang="zh-CN" sz="2000" b="1" dirty="0" err="1"/>
              <a:t>MyClass</a:t>
            </a:r>
            <a:r>
              <a:rPr lang="en-US" altLang="zh-CN" sz="2000" b="1" dirty="0"/>
              <a:t>{</a:t>
            </a:r>
            <a:endParaRPr lang="zh-CN" altLang="zh-CN" sz="2000" b="1" dirty="0"/>
          </a:p>
          <a:p>
            <a:pPr marL="0" indent="0">
              <a:buNone/>
            </a:pPr>
            <a:r>
              <a:rPr lang="en-US" altLang="zh-CN" sz="2000" b="1" dirty="0"/>
              <a:t>    int </a:t>
            </a:r>
            <a:r>
              <a:rPr lang="en-US" altLang="zh-CN" sz="2000" b="1" dirty="0" err="1"/>
              <a:t>val</a:t>
            </a:r>
            <a:r>
              <a:rPr lang="en-US" altLang="zh-CN" sz="2000" b="1" dirty="0"/>
              <a:t>;</a:t>
            </a:r>
            <a:endParaRPr lang="zh-CN" altLang="zh-CN" sz="2000" b="1" dirty="0"/>
          </a:p>
          <a:p>
            <a:pPr marL="0" indent="0">
              <a:buNone/>
            </a:pPr>
            <a:r>
              <a:rPr lang="en-US" altLang="zh-CN" sz="2000" b="1" dirty="0"/>
              <a:t>public:</a:t>
            </a:r>
            <a:endParaRPr lang="zh-CN" altLang="zh-CN" sz="2000" b="1" dirty="0"/>
          </a:p>
          <a:p>
            <a:pPr marL="0" indent="0">
              <a:buNone/>
            </a:pPr>
            <a:r>
              <a:rPr lang="en-US" altLang="zh-CN" sz="2000" b="1" dirty="0"/>
              <a:t>    </a:t>
            </a:r>
            <a:r>
              <a:rPr lang="en-US" altLang="zh-CN" sz="2000" b="1" dirty="0" err="1"/>
              <a:t>MyClass</a:t>
            </a:r>
            <a:r>
              <a:rPr lang="en-US" altLang="zh-CN" sz="2000" b="1" dirty="0"/>
              <a:t>(int </a:t>
            </a:r>
            <a:r>
              <a:rPr lang="en-US" altLang="zh-CN" sz="2000" b="1" dirty="0" err="1"/>
              <a:t>i</a:t>
            </a:r>
            <a:r>
              <a:rPr lang="en-US" altLang="zh-CN" sz="2000" b="1" dirty="0"/>
              <a:t>){ </a:t>
            </a:r>
            <a:r>
              <a:rPr lang="en-US" altLang="zh-CN" sz="2000" b="1" dirty="0" err="1"/>
              <a:t>val</a:t>
            </a:r>
            <a:r>
              <a:rPr lang="en-US" altLang="zh-CN" sz="2000" b="1" dirty="0"/>
              <a:t>=</a:t>
            </a:r>
            <a:r>
              <a:rPr lang="en-US" altLang="zh-CN" sz="2000" b="1" dirty="0" err="1"/>
              <a:t>i</a:t>
            </a:r>
            <a:r>
              <a:rPr lang="en-US" altLang="zh-CN" sz="2000" b="1" dirty="0"/>
              <a:t>;} </a:t>
            </a:r>
            <a:endParaRPr lang="zh-CN" altLang="zh-CN" sz="2000" b="1" dirty="0"/>
          </a:p>
          <a:p>
            <a:pPr marL="0" indent="0">
              <a:buNone/>
            </a:pPr>
            <a:r>
              <a:rPr lang="en-US" altLang="zh-CN" sz="2000" b="1" dirty="0"/>
              <a:t>    int </a:t>
            </a:r>
            <a:r>
              <a:rPr lang="en-US" altLang="zh-CN" sz="2000" b="1" dirty="0" err="1"/>
              <a:t>getval</a:t>
            </a:r>
            <a:r>
              <a:rPr lang="en-US" altLang="zh-CN" sz="2000" b="1" dirty="0"/>
              <a:t>(){ return </a:t>
            </a:r>
            <a:r>
              <a:rPr lang="en-US" altLang="zh-CN" sz="2000" b="1" dirty="0" err="1"/>
              <a:t>val</a:t>
            </a:r>
            <a:r>
              <a:rPr lang="en-US" altLang="zh-CN" sz="2000" b="1" dirty="0"/>
              <a:t>; }</a:t>
            </a:r>
            <a:endParaRPr lang="zh-CN" altLang="zh-CN" sz="2000" b="1" dirty="0"/>
          </a:p>
          <a:p>
            <a:pPr marL="0" indent="0">
              <a:buNone/>
            </a:pPr>
            <a:r>
              <a:rPr lang="en-US" altLang="zh-CN" sz="2000" b="1" dirty="0"/>
              <a:t>    void </a:t>
            </a:r>
            <a:r>
              <a:rPr lang="en-US" altLang="zh-CN" sz="2000" b="1" dirty="0" err="1"/>
              <a:t>setval</a:t>
            </a:r>
            <a:r>
              <a:rPr lang="en-US" altLang="zh-CN" sz="2000" b="1" dirty="0"/>
              <a:t>(int </a:t>
            </a:r>
            <a:r>
              <a:rPr lang="en-US" altLang="zh-CN" sz="2000" b="1" dirty="0" err="1"/>
              <a:t>i</a:t>
            </a:r>
            <a:r>
              <a:rPr lang="en-US" altLang="zh-CN" sz="2000" b="1" dirty="0"/>
              <a:t>){ </a:t>
            </a:r>
            <a:r>
              <a:rPr lang="en-US" altLang="zh-CN" sz="2000" b="1" dirty="0" err="1"/>
              <a:t>val</a:t>
            </a:r>
            <a:r>
              <a:rPr lang="en-US" altLang="zh-CN" sz="2000" b="1" dirty="0"/>
              <a:t>=</a:t>
            </a:r>
            <a:r>
              <a:rPr lang="en-US" altLang="zh-CN" sz="2000" b="1" dirty="0" err="1"/>
              <a:t>i</a:t>
            </a:r>
            <a:r>
              <a:rPr lang="en-US" altLang="zh-CN" sz="2000" b="1" dirty="0"/>
              <a:t>; }</a:t>
            </a:r>
            <a:endParaRPr lang="zh-CN" altLang="zh-CN" sz="2000" b="1" dirty="0"/>
          </a:p>
          <a:p>
            <a:pPr marL="0" indent="0">
              <a:buNone/>
            </a:pPr>
            <a:r>
              <a:rPr lang="en-US" altLang="zh-CN" sz="2000" b="1" dirty="0"/>
              <a:t>};</a:t>
            </a:r>
            <a:endParaRPr lang="zh-CN" altLang="zh-CN" sz="2000" b="1" dirty="0"/>
          </a:p>
          <a:p>
            <a:pPr marL="0" indent="0">
              <a:buNone/>
            </a:pPr>
            <a:r>
              <a:rPr lang="en-US" altLang="zh-CN" sz="2000" b="1" dirty="0"/>
              <a:t>void display(</a:t>
            </a:r>
            <a:r>
              <a:rPr lang="en-US" altLang="zh-CN" sz="2000" b="1" dirty="0" err="1"/>
              <a:t>MyClass</a:t>
            </a:r>
            <a:r>
              <a:rPr lang="en-US" altLang="zh-CN" sz="2000" b="1" dirty="0"/>
              <a:t>  </a:t>
            </a:r>
            <a:r>
              <a:rPr lang="en-US" altLang="zh-CN" sz="2000" b="1" dirty="0" err="1"/>
              <a:t>ob</a:t>
            </a:r>
            <a:r>
              <a:rPr lang="en-US" altLang="zh-CN" sz="2000" b="1" dirty="0"/>
              <a:t>){ </a:t>
            </a:r>
            <a:r>
              <a:rPr lang="en-US" altLang="zh-CN" sz="2000" b="1" dirty="0" err="1"/>
              <a:t>cout</a:t>
            </a:r>
            <a:r>
              <a:rPr lang="en-US" altLang="zh-CN" sz="2000" b="1" dirty="0"/>
              <a:t>&lt;&lt;</a:t>
            </a:r>
            <a:r>
              <a:rPr lang="en-US" altLang="zh-CN" sz="2000" b="1" dirty="0" err="1"/>
              <a:t>ob.getval</a:t>
            </a:r>
            <a:r>
              <a:rPr lang="en-US" altLang="zh-CN" sz="2000" b="1" dirty="0"/>
              <a:t>()&lt;&lt;</a:t>
            </a:r>
            <a:r>
              <a:rPr lang="en-US" altLang="zh-CN" sz="2000" b="1" dirty="0" err="1"/>
              <a:t>endl</a:t>
            </a:r>
            <a:r>
              <a:rPr lang="en-US" altLang="zh-CN" sz="2000" b="1" dirty="0"/>
              <a:t>; }</a:t>
            </a:r>
            <a:endParaRPr lang="zh-CN" altLang="zh-CN" sz="2000" b="1" dirty="0"/>
          </a:p>
          <a:p>
            <a:pPr marL="0" indent="0">
              <a:buNone/>
            </a:pPr>
            <a:r>
              <a:rPr lang="en-US" altLang="zh-CN" sz="2000" b="1" dirty="0"/>
              <a:t>void change1(</a:t>
            </a:r>
            <a:r>
              <a:rPr lang="en-US" altLang="zh-CN" sz="2000" b="1" dirty="0" err="1"/>
              <a:t>MyClass</a:t>
            </a:r>
            <a:r>
              <a:rPr lang="en-US" altLang="zh-CN" sz="2000" b="1" dirty="0"/>
              <a:t>  </a:t>
            </a:r>
            <a:r>
              <a:rPr lang="en-US" altLang="zh-CN" sz="2000" b="1" dirty="0" err="1"/>
              <a:t>ob</a:t>
            </a:r>
            <a:r>
              <a:rPr lang="en-US" altLang="zh-CN" sz="2000" b="1" dirty="0"/>
              <a:t>){ </a:t>
            </a:r>
            <a:r>
              <a:rPr lang="en-US" altLang="zh-CN" sz="2000" b="1" dirty="0" err="1"/>
              <a:t>ob.setval</a:t>
            </a:r>
            <a:r>
              <a:rPr lang="en-US" altLang="zh-CN" sz="2000" b="1" dirty="0"/>
              <a:t>(50); }</a:t>
            </a:r>
            <a:endParaRPr lang="zh-CN" altLang="zh-CN" sz="2000" b="1" dirty="0"/>
          </a:p>
          <a:p>
            <a:pPr marL="0" indent="0">
              <a:buNone/>
            </a:pPr>
            <a:r>
              <a:rPr lang="en-US" altLang="zh-CN" sz="2000" b="1" dirty="0"/>
              <a:t>void change2(</a:t>
            </a:r>
            <a:r>
              <a:rPr lang="en-US" altLang="zh-CN" sz="2000" b="1" dirty="0" err="1"/>
              <a:t>MyClass</a:t>
            </a:r>
            <a:r>
              <a:rPr lang="en-US" altLang="zh-CN" sz="2000" b="1" dirty="0"/>
              <a:t> &amp; </a:t>
            </a:r>
            <a:r>
              <a:rPr lang="en-US" altLang="zh-CN" sz="2000" b="1" dirty="0" err="1"/>
              <a:t>ob</a:t>
            </a:r>
            <a:r>
              <a:rPr lang="en-US" altLang="zh-CN" sz="2000" b="1" dirty="0"/>
              <a:t>){ </a:t>
            </a:r>
            <a:r>
              <a:rPr lang="en-US" altLang="zh-CN" sz="2000" b="1" dirty="0" err="1"/>
              <a:t>ob.setval</a:t>
            </a:r>
            <a:r>
              <a:rPr lang="en-US" altLang="zh-CN" sz="2000" b="1" dirty="0"/>
              <a:t>(50); }</a:t>
            </a:r>
            <a:endParaRPr lang="zh-CN" altLang="zh-CN" sz="2000" b="1" dirty="0"/>
          </a:p>
          <a:p>
            <a:pPr marL="0" indent="0">
              <a:buNone/>
            </a:pPr>
            <a:r>
              <a:rPr lang="en-US" altLang="zh-CN" sz="2000" b="1" dirty="0"/>
              <a:t>void change3(</a:t>
            </a:r>
            <a:r>
              <a:rPr lang="en-US" altLang="zh-CN" sz="2000" b="1" dirty="0" err="1"/>
              <a:t>MyClass</a:t>
            </a:r>
            <a:r>
              <a:rPr lang="en-US" altLang="zh-CN" sz="2000" b="1" dirty="0"/>
              <a:t> * </a:t>
            </a:r>
            <a:r>
              <a:rPr lang="en-US" altLang="zh-CN" sz="2000" b="1" dirty="0" err="1"/>
              <a:t>ob</a:t>
            </a:r>
            <a:r>
              <a:rPr lang="en-US" altLang="zh-CN" sz="2000" b="1" dirty="0"/>
              <a:t>){ </a:t>
            </a:r>
            <a:r>
              <a:rPr lang="en-US" altLang="zh-CN" sz="2000" b="1" dirty="0" err="1"/>
              <a:t>ob</a:t>
            </a:r>
            <a:r>
              <a:rPr lang="en-US" altLang="zh-CN" sz="2000" b="1" dirty="0"/>
              <a:t>-&gt;</a:t>
            </a:r>
            <a:r>
              <a:rPr lang="en-US" altLang="zh-CN" sz="2000" b="1" dirty="0" err="1"/>
              <a:t>setval</a:t>
            </a:r>
            <a:r>
              <a:rPr lang="en-US" altLang="zh-CN" sz="2000" b="1" dirty="0"/>
              <a:t>(100); }</a:t>
            </a:r>
            <a:endParaRPr lang="zh-CN" altLang="zh-CN" sz="2000" b="1" dirty="0"/>
          </a:p>
          <a:p>
            <a:pPr marL="0" indent="0" eaLnBrk="1" hangingPunct="1">
              <a:lnSpc>
                <a:spcPct val="80000"/>
              </a:lnSpc>
              <a:buNone/>
            </a:pPr>
            <a:endParaRPr lang="en-US" altLang="zh-CN" sz="2000" b="1" dirty="0"/>
          </a:p>
        </p:txBody>
      </p:sp>
      <p:sp>
        <p:nvSpPr>
          <p:cNvPr id="4" name="Rectangle 2"/>
          <p:cNvSpPr txBox="1">
            <a:spLocks noChangeArrowheads="1"/>
          </p:cNvSpPr>
          <p:nvPr/>
        </p:nvSpPr>
        <p:spPr bwMode="auto">
          <a:xfrm>
            <a:off x="467544" y="16808"/>
            <a:ext cx="8229600" cy="67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3200" b="1">
                <a:solidFill>
                  <a:srgbClr val="C00000"/>
                </a:solidFill>
                <a:latin typeface="+mj-lt"/>
                <a:ea typeface="+mj-ea"/>
                <a:cs typeface="+mj-cs"/>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r>
              <a:rPr lang="en-US" altLang="zh-CN" dirty="0"/>
              <a:t>3.11.2 </a:t>
            </a:r>
            <a:r>
              <a:rPr lang="en-US" altLang="zh-CN" dirty="0" smtClean="0"/>
              <a:t> </a:t>
            </a:r>
            <a:r>
              <a:rPr lang="zh-CN" altLang="zh-CN" dirty="0" smtClean="0"/>
              <a:t>向</a:t>
            </a:r>
            <a:r>
              <a:rPr lang="zh-CN" altLang="zh-CN" dirty="0"/>
              <a:t>函数传递对象</a:t>
            </a:r>
          </a:p>
        </p:txBody>
      </p:sp>
    </p:spTree>
    <p:extLst>
      <p:ext uri="{BB962C8B-B14F-4D97-AF65-F5344CB8AC3E}">
        <p14:creationId xmlns:p14="http://schemas.microsoft.com/office/powerpoint/2010/main" val="2296751051"/>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Grp="1" noChangeArrowheads="1"/>
          </p:cNvSpPr>
          <p:nvPr>
            <p:ph type="body" idx="4294967295"/>
          </p:nvPr>
        </p:nvSpPr>
        <p:spPr>
          <a:xfrm>
            <a:off x="323528" y="908720"/>
            <a:ext cx="7920880" cy="5400600"/>
          </a:xfrm>
        </p:spPr>
        <p:txBody>
          <a:bodyPr/>
          <a:lstStyle/>
          <a:p>
            <a:pPr marL="0" indent="0">
              <a:buNone/>
            </a:pPr>
            <a:r>
              <a:rPr lang="en-US" altLang="zh-CN" sz="2000" b="1" dirty="0"/>
              <a:t>void main(){</a:t>
            </a:r>
            <a:endParaRPr lang="zh-CN" altLang="zh-CN" sz="2000" b="1" dirty="0"/>
          </a:p>
          <a:p>
            <a:pPr marL="0" indent="0">
              <a:buNone/>
            </a:pPr>
            <a:r>
              <a:rPr lang="en-US" altLang="zh-CN" sz="2000" b="1" dirty="0"/>
              <a:t>    </a:t>
            </a:r>
            <a:r>
              <a:rPr lang="en-US" altLang="zh-CN" sz="2000" b="1" dirty="0" err="1"/>
              <a:t>MyClass</a:t>
            </a:r>
            <a:r>
              <a:rPr lang="en-US" altLang="zh-CN" sz="2000" b="1" dirty="0"/>
              <a:t> a(10);</a:t>
            </a:r>
            <a:endParaRPr lang="zh-CN" altLang="zh-CN" sz="2000" b="1" dirty="0"/>
          </a:p>
          <a:p>
            <a:pPr marL="0" indent="0">
              <a:buNone/>
            </a:pPr>
            <a:r>
              <a:rPr lang="en-US" altLang="zh-CN" sz="2000" b="1" dirty="0"/>
              <a:t>    </a:t>
            </a:r>
            <a:r>
              <a:rPr lang="en-US" altLang="zh-CN" sz="2000" b="1" dirty="0" err="1"/>
              <a:t>cout</a:t>
            </a:r>
            <a:r>
              <a:rPr lang="en-US" altLang="zh-CN" sz="2000" b="1" dirty="0"/>
              <a:t>&lt;&lt;"Value of a before calling change  -----";</a:t>
            </a:r>
            <a:endParaRPr lang="zh-CN" altLang="zh-CN" sz="2000" b="1" dirty="0"/>
          </a:p>
          <a:p>
            <a:pPr marL="0" indent="0">
              <a:buNone/>
            </a:pPr>
            <a:r>
              <a:rPr lang="en-US" altLang="zh-CN" sz="2000" b="1" dirty="0"/>
              <a:t>    display(a);</a:t>
            </a:r>
            <a:endParaRPr lang="zh-CN" altLang="zh-CN" sz="2000" b="1" dirty="0"/>
          </a:p>
          <a:p>
            <a:pPr marL="0" indent="0">
              <a:buNone/>
            </a:pPr>
            <a:r>
              <a:rPr lang="en-US" altLang="zh-CN" sz="2000" b="1" dirty="0"/>
              <a:t>    change1(a);</a:t>
            </a:r>
            <a:endParaRPr lang="zh-CN" altLang="zh-CN" sz="2000" b="1" dirty="0"/>
          </a:p>
          <a:p>
            <a:pPr marL="0" indent="0">
              <a:buNone/>
            </a:pPr>
            <a:r>
              <a:rPr lang="en-US" altLang="zh-CN" sz="2000" b="1" dirty="0"/>
              <a:t>    </a:t>
            </a:r>
            <a:r>
              <a:rPr lang="en-US" altLang="zh-CN" sz="2000" b="1" dirty="0" err="1"/>
              <a:t>cout</a:t>
            </a:r>
            <a:r>
              <a:rPr lang="en-US" altLang="zh-CN" sz="2000" b="1" dirty="0"/>
              <a:t>&lt;&lt;"Value of a after calling change1()-----";</a:t>
            </a:r>
            <a:endParaRPr lang="zh-CN" altLang="zh-CN" sz="2000" b="1" dirty="0"/>
          </a:p>
          <a:p>
            <a:pPr marL="0" indent="0">
              <a:buNone/>
            </a:pPr>
            <a:r>
              <a:rPr lang="en-US" altLang="zh-CN" sz="2000" b="1" dirty="0"/>
              <a:t>    display(a);</a:t>
            </a:r>
            <a:endParaRPr lang="zh-CN" altLang="zh-CN" sz="2000" b="1" dirty="0"/>
          </a:p>
          <a:p>
            <a:pPr marL="0" indent="0">
              <a:buNone/>
            </a:pPr>
            <a:r>
              <a:rPr lang="en-US" altLang="zh-CN" sz="2000" b="1" dirty="0"/>
              <a:t>    change2(a);</a:t>
            </a:r>
            <a:endParaRPr lang="zh-CN" altLang="zh-CN" sz="2000" b="1" dirty="0"/>
          </a:p>
          <a:p>
            <a:pPr marL="0" indent="0">
              <a:buNone/>
            </a:pPr>
            <a:r>
              <a:rPr lang="en-US" altLang="zh-CN" sz="2000" b="1" dirty="0"/>
              <a:t>    </a:t>
            </a:r>
            <a:r>
              <a:rPr lang="en-US" altLang="zh-CN" sz="2000" b="1" dirty="0" err="1"/>
              <a:t>cout</a:t>
            </a:r>
            <a:r>
              <a:rPr lang="en-US" altLang="zh-CN" sz="2000" b="1" dirty="0"/>
              <a:t>&lt;&lt;"Value of a after calling change2()-----";</a:t>
            </a:r>
            <a:endParaRPr lang="zh-CN" altLang="zh-CN" sz="2000" b="1" dirty="0"/>
          </a:p>
          <a:p>
            <a:pPr marL="0" indent="0">
              <a:buNone/>
            </a:pPr>
            <a:r>
              <a:rPr lang="en-US" altLang="zh-CN" sz="2000" b="1" dirty="0"/>
              <a:t>    display(a);</a:t>
            </a:r>
            <a:endParaRPr lang="zh-CN" altLang="zh-CN" sz="2000" b="1" dirty="0"/>
          </a:p>
          <a:p>
            <a:pPr marL="0" indent="0">
              <a:buNone/>
            </a:pPr>
            <a:r>
              <a:rPr lang="en-US" altLang="zh-CN" sz="2000" b="1" dirty="0"/>
              <a:t>    change3(&amp;a);</a:t>
            </a:r>
            <a:endParaRPr lang="zh-CN" altLang="zh-CN" sz="2000" b="1" dirty="0"/>
          </a:p>
          <a:p>
            <a:pPr marL="0" indent="0">
              <a:buNone/>
            </a:pPr>
            <a:r>
              <a:rPr lang="en-US" altLang="zh-CN" sz="2000" b="1" dirty="0"/>
              <a:t>    </a:t>
            </a:r>
            <a:r>
              <a:rPr lang="en-US" altLang="zh-CN" sz="2000" b="1" dirty="0" err="1"/>
              <a:t>cout</a:t>
            </a:r>
            <a:r>
              <a:rPr lang="en-US" altLang="zh-CN" sz="2000" b="1" dirty="0"/>
              <a:t>&lt;&lt;"Value of a after calling change3()-----";</a:t>
            </a:r>
            <a:endParaRPr lang="zh-CN" altLang="zh-CN" sz="2000" b="1" dirty="0"/>
          </a:p>
          <a:p>
            <a:pPr marL="0" indent="0">
              <a:buNone/>
            </a:pPr>
            <a:r>
              <a:rPr lang="en-US" altLang="zh-CN" sz="2000" b="1" dirty="0"/>
              <a:t>    display(a);</a:t>
            </a:r>
            <a:endParaRPr lang="zh-CN" altLang="zh-CN" sz="2000" b="1" dirty="0"/>
          </a:p>
          <a:p>
            <a:pPr marL="0" indent="0">
              <a:buNone/>
            </a:pPr>
            <a:r>
              <a:rPr lang="en-US" altLang="zh-CN" sz="2000" b="1" dirty="0"/>
              <a:t>}</a:t>
            </a:r>
            <a:endParaRPr lang="zh-CN" altLang="zh-CN" sz="2000" b="1" dirty="0"/>
          </a:p>
        </p:txBody>
      </p:sp>
      <p:sp>
        <p:nvSpPr>
          <p:cNvPr id="128003" name="AutoShape 4"/>
          <p:cNvSpPr>
            <a:spLocks noChangeArrowheads="1"/>
          </p:cNvSpPr>
          <p:nvPr/>
        </p:nvSpPr>
        <p:spPr bwMode="auto">
          <a:xfrm>
            <a:off x="6228184" y="908720"/>
            <a:ext cx="2772419" cy="1799927"/>
          </a:xfrm>
          <a:prstGeom prst="cloudCallout">
            <a:avLst>
              <a:gd name="adj1" fmla="val -150661"/>
              <a:gd name="adj2" fmla="val -16839"/>
            </a:avLst>
          </a:prstGeom>
          <a:noFill/>
          <a:ln w="3175">
            <a:solidFill>
              <a:schemeClr val="tx1"/>
            </a:solidFill>
            <a:round/>
            <a:headEnd/>
            <a:tailEnd/>
          </a:ln>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000" b="1">
                <a:latin typeface="Times New Roman" panose="02020603050405020304" pitchFamily="18" charset="0"/>
              </a:rPr>
              <a:t>分析输出结果</a:t>
            </a:r>
          </a:p>
        </p:txBody>
      </p:sp>
      <p:sp>
        <p:nvSpPr>
          <p:cNvPr id="4" name="Rectangle 2"/>
          <p:cNvSpPr txBox="1">
            <a:spLocks noChangeArrowheads="1"/>
          </p:cNvSpPr>
          <p:nvPr/>
        </p:nvSpPr>
        <p:spPr bwMode="auto">
          <a:xfrm>
            <a:off x="467544" y="16808"/>
            <a:ext cx="8229600" cy="67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zh-CN"/>
            </a:defPPr>
            <a:lvl1pPr algn="ctr">
              <a:defRPr sz="3200" b="1">
                <a:solidFill>
                  <a:srgbClr val="C00000"/>
                </a:solidFill>
                <a:latin typeface="+mj-lt"/>
                <a:ea typeface="+mj-ea"/>
                <a:cs typeface="+mj-cs"/>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r>
              <a:rPr lang="en-US" altLang="zh-CN" dirty="0"/>
              <a:t>3.11.2 </a:t>
            </a:r>
            <a:r>
              <a:rPr lang="en-US" altLang="zh-CN" dirty="0" smtClean="0"/>
              <a:t> </a:t>
            </a:r>
            <a:r>
              <a:rPr lang="zh-CN" altLang="zh-CN" dirty="0" smtClean="0"/>
              <a:t>向</a:t>
            </a:r>
            <a:r>
              <a:rPr lang="zh-CN" altLang="zh-CN" dirty="0"/>
              <a:t>函数传递对象</a:t>
            </a:r>
          </a:p>
        </p:txBody>
      </p:sp>
    </p:spTree>
    <p:extLst>
      <p:ext uri="{BB962C8B-B14F-4D97-AF65-F5344CB8AC3E}">
        <p14:creationId xmlns:p14="http://schemas.microsoft.com/office/powerpoint/2010/main" val="71794152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type="body" idx="1"/>
          </p:nvPr>
        </p:nvSpPr>
        <p:spPr>
          <a:xfrm>
            <a:off x="685800" y="1124744"/>
            <a:ext cx="7772400" cy="4971256"/>
          </a:xfrm>
        </p:spPr>
        <p:txBody>
          <a:bodyPr/>
          <a:lstStyle/>
          <a:p>
            <a:pPr marL="0" indent="0" eaLnBrk="1" hangingPunct="1">
              <a:buNone/>
            </a:pPr>
            <a:r>
              <a:rPr lang="en-US" altLang="zh-CN" sz="2800" b="1" dirty="0">
                <a:solidFill>
                  <a:srgbClr val="0000CC"/>
                </a:solidFill>
              </a:rPr>
              <a:t>3.</a:t>
            </a:r>
            <a:r>
              <a:rPr lang="zh-CN" altLang="en-US" sz="2800" b="1" dirty="0">
                <a:solidFill>
                  <a:srgbClr val="0000CC"/>
                </a:solidFill>
              </a:rPr>
              <a:t>对参数对象的访问</a:t>
            </a:r>
          </a:p>
          <a:p>
            <a:pPr marL="857250" lvl="1" indent="-457200" eaLnBrk="1" hangingPunct="1">
              <a:buFont typeface="+mj-ea"/>
              <a:buAutoNum type="circleNumDbPlain"/>
            </a:pPr>
            <a:r>
              <a:rPr lang="zh-CN" altLang="en-US" sz="2400" b="1" dirty="0"/>
              <a:t>普通函数（非类成员）接收参数对象后，在函数体内必须按照访问权限访问对象成员，即只能访问对象的公有成员。</a:t>
            </a:r>
          </a:p>
          <a:p>
            <a:pPr marL="857250" lvl="1" indent="-457200" eaLnBrk="1" hangingPunct="1">
              <a:buFont typeface="+mj-ea"/>
              <a:buAutoNum type="circleNumDbPlain"/>
            </a:pPr>
            <a:r>
              <a:rPr lang="zh-CN" altLang="en-US" sz="2400" b="1" dirty="0"/>
              <a:t>类成员函数可以访问本类参数对象的私有、保护、公有成员。</a:t>
            </a:r>
          </a:p>
        </p:txBody>
      </p:sp>
      <p:sp>
        <p:nvSpPr>
          <p:cNvPr id="5" name="Rectangle 2"/>
          <p:cNvSpPr txBox="1">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kern="1200" dirty="0">
                <a:solidFill>
                  <a:srgbClr val="C00000"/>
                </a:solidFill>
              </a:rPr>
              <a:t>3.11.2 </a:t>
            </a:r>
            <a:r>
              <a:rPr lang="en-US" altLang="zh-CN" sz="3200" b="1" kern="1200" dirty="0" smtClean="0">
                <a:solidFill>
                  <a:srgbClr val="C00000"/>
                </a:solidFill>
              </a:rPr>
              <a:t> </a:t>
            </a:r>
            <a:r>
              <a:rPr lang="zh-CN" altLang="zh-CN" sz="3200" b="1" kern="1200" dirty="0" smtClean="0">
                <a:solidFill>
                  <a:srgbClr val="C00000"/>
                </a:solidFill>
              </a:rPr>
              <a:t>向</a:t>
            </a:r>
            <a:r>
              <a:rPr lang="zh-CN" altLang="zh-CN" sz="3200" b="1" kern="1200" dirty="0">
                <a:solidFill>
                  <a:srgbClr val="C00000"/>
                </a:solidFill>
              </a:rPr>
              <a:t>函数传递对象</a:t>
            </a:r>
          </a:p>
        </p:txBody>
      </p:sp>
    </p:spTree>
    <p:extLst>
      <p:ext uri="{BB962C8B-B14F-4D97-AF65-F5344CB8AC3E}">
        <p14:creationId xmlns:p14="http://schemas.microsoft.com/office/powerpoint/2010/main" val="156738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Effect transition="in" filter="wipe(down)">
                                      <p:cBhvr>
                                        <p:cTn id="7" dur="500"/>
                                        <p:tgtEl>
                                          <p:spTgt spid="1177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17763">
                                            <p:txEl>
                                              <p:pRg st="1" end="1"/>
                                            </p:txEl>
                                          </p:spTgt>
                                        </p:tgtEl>
                                        <p:attrNameLst>
                                          <p:attrName>style.visibility</p:attrName>
                                        </p:attrNameLst>
                                      </p:cBhvr>
                                      <p:to>
                                        <p:strVal val="visible"/>
                                      </p:to>
                                    </p:set>
                                    <p:animEffect transition="in" filter="wipe(down)">
                                      <p:cBhvr>
                                        <p:cTn id="12" dur="500"/>
                                        <p:tgtEl>
                                          <p:spTgt spid="1177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7763">
                                            <p:txEl>
                                              <p:pRg st="2" end="2"/>
                                            </p:txEl>
                                          </p:spTgt>
                                        </p:tgtEl>
                                        <p:attrNameLst>
                                          <p:attrName>style.visibility</p:attrName>
                                        </p:attrNameLst>
                                      </p:cBhvr>
                                      <p:to>
                                        <p:strVal val="visible"/>
                                      </p:to>
                                    </p:set>
                                    <p:anim calcmode="lin" valueType="num">
                                      <p:cBhvr additive="base">
                                        <p:cTn id="17" dur="500" fill="hold"/>
                                        <p:tgtEl>
                                          <p:spTgt spid="11776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776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681038" y="8087"/>
            <a:ext cx="7772400" cy="7191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b="1" kern="1200" dirty="0">
                <a:solidFill>
                  <a:srgbClr val="C00000"/>
                </a:solidFill>
              </a:rPr>
              <a:t>补充</a:t>
            </a:r>
            <a:r>
              <a:rPr lang="en-US" altLang="zh-CN" sz="3200" b="1" kern="1200" dirty="0">
                <a:solidFill>
                  <a:srgbClr val="C00000"/>
                </a:solidFill>
              </a:rPr>
              <a:t>:</a:t>
            </a:r>
            <a:r>
              <a:rPr lang="zh-CN" altLang="en-US" sz="3200" b="1" kern="1200" dirty="0">
                <a:solidFill>
                  <a:srgbClr val="C00000"/>
                </a:solidFill>
              </a:rPr>
              <a:t>函数返回对象</a:t>
            </a:r>
            <a:r>
              <a:rPr lang="en-US" altLang="zh-CN" sz="3200" b="1" kern="1200" dirty="0">
                <a:solidFill>
                  <a:srgbClr val="C00000"/>
                </a:solidFill>
              </a:rPr>
              <a:t>(1)</a:t>
            </a:r>
          </a:p>
        </p:txBody>
      </p:sp>
      <p:sp>
        <p:nvSpPr>
          <p:cNvPr id="130051" name="Rectangle 3"/>
          <p:cNvSpPr>
            <a:spLocks noGrp="1" noChangeArrowheads="1"/>
          </p:cNvSpPr>
          <p:nvPr>
            <p:ph type="body" idx="4294967295"/>
          </p:nvPr>
        </p:nvSpPr>
        <p:spPr>
          <a:xfrm>
            <a:off x="467544" y="908050"/>
            <a:ext cx="7772400" cy="5761310"/>
          </a:xfrm>
        </p:spPr>
        <p:txBody>
          <a:bodyPr/>
          <a:lstStyle/>
          <a:p>
            <a:pPr eaLnBrk="1" hangingPunct="1">
              <a:lnSpc>
                <a:spcPct val="80000"/>
              </a:lnSpc>
              <a:buFontTx/>
              <a:buNone/>
            </a:pPr>
            <a:r>
              <a:rPr lang="en-US" altLang="zh-CN" sz="2400" b="1" dirty="0">
                <a:solidFill>
                  <a:srgbClr val="0000CC"/>
                </a:solidFill>
              </a:rPr>
              <a:t>4.</a:t>
            </a:r>
            <a:r>
              <a:rPr lang="zh-CN" altLang="en-US" sz="2400" b="1" dirty="0">
                <a:solidFill>
                  <a:srgbClr val="0000CC"/>
                </a:solidFill>
              </a:rPr>
              <a:t>函数返回对象</a:t>
            </a:r>
            <a:r>
              <a:rPr lang="en-US" altLang="zh-CN" sz="2400" b="1" dirty="0">
                <a:solidFill>
                  <a:srgbClr val="0000CC"/>
                </a:solidFill>
              </a:rPr>
              <a:t>:</a:t>
            </a:r>
            <a:r>
              <a:rPr lang="zh-CN" altLang="en-US" sz="2400" b="1" dirty="0">
                <a:solidFill>
                  <a:srgbClr val="0000CC"/>
                </a:solidFill>
              </a:rPr>
              <a:t>返回对象时要调用拷贝构造函数</a:t>
            </a:r>
            <a:endParaRPr lang="en-US" altLang="zh-CN" sz="2400" b="1" dirty="0">
              <a:solidFill>
                <a:srgbClr val="0000CC"/>
              </a:solidFill>
            </a:endParaRPr>
          </a:p>
          <a:p>
            <a:pPr eaLnBrk="1" hangingPunct="1">
              <a:lnSpc>
                <a:spcPct val="80000"/>
              </a:lnSpc>
              <a:buFontTx/>
              <a:buNone/>
            </a:pPr>
            <a:r>
              <a:rPr lang="en-US" altLang="zh-CN" sz="1400" b="1" dirty="0"/>
              <a:t>#include &lt;</a:t>
            </a:r>
            <a:r>
              <a:rPr lang="en-US" altLang="zh-CN" sz="1400" b="1" dirty="0" err="1"/>
              <a:t>iostream</a:t>
            </a:r>
            <a:r>
              <a:rPr lang="en-US" altLang="zh-CN" sz="1400" b="1" dirty="0"/>
              <a:t>&gt;</a:t>
            </a:r>
          </a:p>
          <a:p>
            <a:pPr eaLnBrk="1" hangingPunct="1">
              <a:lnSpc>
                <a:spcPct val="80000"/>
              </a:lnSpc>
              <a:buFontTx/>
              <a:buNone/>
            </a:pPr>
            <a:r>
              <a:rPr lang="en-US" altLang="zh-CN" sz="1400" b="1" dirty="0"/>
              <a:t>using namespace </a:t>
            </a:r>
            <a:r>
              <a:rPr lang="en-US" altLang="zh-CN" sz="1400" b="1" dirty="0" err="1"/>
              <a:t>std</a:t>
            </a:r>
            <a:r>
              <a:rPr lang="en-US" altLang="zh-CN" sz="1400" b="1" dirty="0"/>
              <a:t>;</a:t>
            </a:r>
          </a:p>
          <a:p>
            <a:pPr eaLnBrk="1" hangingPunct="1">
              <a:lnSpc>
                <a:spcPct val="80000"/>
              </a:lnSpc>
              <a:buFontTx/>
              <a:buNone/>
            </a:pPr>
            <a:r>
              <a:rPr lang="en-US" altLang="zh-CN" sz="1400" b="1" dirty="0"/>
              <a:t>class </a:t>
            </a:r>
            <a:r>
              <a:rPr lang="en-US" altLang="zh-CN" sz="1400" b="1" dirty="0" err="1"/>
              <a:t>MyClass</a:t>
            </a:r>
            <a:r>
              <a:rPr lang="en-US" altLang="zh-CN" sz="1400" b="1" dirty="0"/>
              <a:t>{</a:t>
            </a:r>
          </a:p>
          <a:p>
            <a:pPr eaLnBrk="1" hangingPunct="1">
              <a:lnSpc>
                <a:spcPct val="80000"/>
              </a:lnSpc>
              <a:buFontTx/>
              <a:buNone/>
            </a:pPr>
            <a:r>
              <a:rPr lang="en-US" altLang="zh-CN" sz="1400" b="1" dirty="0"/>
              <a:t>	int </a:t>
            </a:r>
            <a:r>
              <a:rPr lang="en-US" altLang="zh-CN" sz="1400" b="1" dirty="0" err="1"/>
              <a:t>val</a:t>
            </a:r>
            <a:r>
              <a:rPr lang="en-US" altLang="zh-CN" sz="1400" b="1" dirty="0"/>
              <a:t>;</a:t>
            </a:r>
          </a:p>
          <a:p>
            <a:pPr eaLnBrk="1" hangingPunct="1">
              <a:lnSpc>
                <a:spcPct val="80000"/>
              </a:lnSpc>
              <a:buFontTx/>
              <a:buNone/>
            </a:pPr>
            <a:r>
              <a:rPr lang="en-US" altLang="zh-CN" sz="1400" b="1" dirty="0"/>
              <a:t>public:</a:t>
            </a:r>
          </a:p>
          <a:p>
            <a:pPr eaLnBrk="1" hangingPunct="1">
              <a:lnSpc>
                <a:spcPct val="80000"/>
              </a:lnSpc>
              <a:buFontTx/>
              <a:buNone/>
            </a:pPr>
            <a:r>
              <a:rPr lang="en-US" altLang="zh-CN" sz="1400" b="1" dirty="0"/>
              <a:t>	</a:t>
            </a:r>
            <a:r>
              <a:rPr lang="en-US" altLang="zh-CN" sz="1400" b="1" dirty="0" err="1">
                <a:solidFill>
                  <a:srgbClr val="FF3300"/>
                </a:solidFill>
              </a:rPr>
              <a:t>MyClass</a:t>
            </a:r>
            <a:r>
              <a:rPr lang="en-US" altLang="zh-CN" sz="1400" b="1" dirty="0">
                <a:solidFill>
                  <a:srgbClr val="FF3300"/>
                </a:solidFill>
              </a:rPr>
              <a:t>(int </a:t>
            </a:r>
            <a:r>
              <a:rPr lang="en-US" altLang="zh-CN" sz="1400" b="1" dirty="0" err="1">
                <a:solidFill>
                  <a:srgbClr val="FF3300"/>
                </a:solidFill>
              </a:rPr>
              <a:t>i</a:t>
            </a:r>
            <a:r>
              <a:rPr lang="en-US" altLang="zh-CN" sz="1400" b="1" dirty="0">
                <a:solidFill>
                  <a:srgbClr val="FF3300"/>
                </a:solidFill>
              </a:rPr>
              <a:t>){ </a:t>
            </a:r>
          </a:p>
          <a:p>
            <a:pPr eaLnBrk="1" hangingPunct="1">
              <a:lnSpc>
                <a:spcPct val="80000"/>
              </a:lnSpc>
              <a:buFontTx/>
              <a:buNone/>
            </a:pPr>
            <a:r>
              <a:rPr lang="en-US" altLang="zh-CN" sz="1400" b="1" dirty="0">
                <a:solidFill>
                  <a:srgbClr val="FF3300"/>
                </a:solidFill>
              </a:rPr>
              <a:t>		</a:t>
            </a:r>
            <a:r>
              <a:rPr lang="en-US" altLang="zh-CN" sz="1400" b="1" dirty="0" err="1">
                <a:solidFill>
                  <a:srgbClr val="FF3300"/>
                </a:solidFill>
              </a:rPr>
              <a:t>val</a:t>
            </a:r>
            <a:r>
              <a:rPr lang="en-US" altLang="zh-CN" sz="1400" b="1" dirty="0">
                <a:solidFill>
                  <a:srgbClr val="FF3300"/>
                </a:solidFill>
              </a:rPr>
              <a:t>=</a:t>
            </a:r>
            <a:r>
              <a:rPr lang="en-US" altLang="zh-CN" sz="1400" b="1" dirty="0" err="1">
                <a:solidFill>
                  <a:srgbClr val="FF3300"/>
                </a:solidFill>
              </a:rPr>
              <a:t>i</a:t>
            </a:r>
            <a:r>
              <a:rPr lang="en-US" altLang="zh-CN" sz="1400" b="1" dirty="0">
                <a:solidFill>
                  <a:srgbClr val="FF3300"/>
                </a:solidFill>
              </a:rPr>
              <a:t>;</a:t>
            </a:r>
          </a:p>
          <a:p>
            <a:pPr eaLnBrk="1" hangingPunct="1">
              <a:lnSpc>
                <a:spcPct val="80000"/>
              </a:lnSpc>
              <a:buFontTx/>
              <a:buNone/>
            </a:pPr>
            <a:r>
              <a:rPr lang="en-US" altLang="zh-CN" sz="1400" b="1" dirty="0">
                <a:solidFill>
                  <a:srgbClr val="FF3300"/>
                </a:solidFill>
              </a:rPr>
              <a:t>		</a:t>
            </a:r>
            <a:r>
              <a:rPr lang="en-US" altLang="zh-CN" sz="1400" b="1" dirty="0" err="1">
                <a:solidFill>
                  <a:srgbClr val="FF3300"/>
                </a:solidFill>
              </a:rPr>
              <a:t>cout</a:t>
            </a:r>
            <a:r>
              <a:rPr lang="en-US" altLang="zh-CN" sz="1400" b="1" dirty="0">
                <a:solidFill>
                  <a:srgbClr val="FF3300"/>
                </a:solidFill>
              </a:rPr>
              <a:t>&lt;&lt;"inside constructor \n";</a:t>
            </a:r>
          </a:p>
          <a:p>
            <a:pPr eaLnBrk="1" hangingPunct="1">
              <a:lnSpc>
                <a:spcPct val="80000"/>
              </a:lnSpc>
              <a:buFontTx/>
              <a:buNone/>
            </a:pPr>
            <a:r>
              <a:rPr lang="en-US" altLang="zh-CN" sz="1400" b="1" dirty="0">
                <a:solidFill>
                  <a:srgbClr val="FF3300"/>
                </a:solidFill>
              </a:rPr>
              <a:t>	}</a:t>
            </a:r>
          </a:p>
          <a:p>
            <a:pPr eaLnBrk="1" hangingPunct="1">
              <a:lnSpc>
                <a:spcPct val="80000"/>
              </a:lnSpc>
              <a:buFontTx/>
              <a:buNone/>
            </a:pPr>
            <a:r>
              <a:rPr lang="en-US" altLang="zh-CN" sz="1400" b="1" dirty="0"/>
              <a:t>	int </a:t>
            </a:r>
            <a:r>
              <a:rPr lang="en-US" altLang="zh-CN" sz="1400" b="1" dirty="0" err="1"/>
              <a:t>getval</a:t>
            </a:r>
            <a:r>
              <a:rPr lang="en-US" altLang="zh-CN" sz="1400" b="1" dirty="0"/>
              <a:t>(){return </a:t>
            </a:r>
            <a:r>
              <a:rPr lang="en-US" altLang="zh-CN" sz="1400" b="1" dirty="0" err="1"/>
              <a:t>val</a:t>
            </a:r>
            <a:r>
              <a:rPr lang="en-US" altLang="zh-CN" sz="1400" b="1" dirty="0"/>
              <a:t>;}</a:t>
            </a:r>
          </a:p>
          <a:p>
            <a:pPr eaLnBrk="1" hangingPunct="1">
              <a:lnSpc>
                <a:spcPct val="80000"/>
              </a:lnSpc>
              <a:buFontTx/>
              <a:buNone/>
            </a:pPr>
            <a:r>
              <a:rPr lang="en-US" altLang="zh-CN" sz="1400" b="1" dirty="0"/>
              <a:t>	</a:t>
            </a:r>
            <a:r>
              <a:rPr lang="en-US" altLang="zh-CN" sz="1400" b="1" dirty="0">
                <a:solidFill>
                  <a:srgbClr val="FF3300"/>
                </a:solidFill>
              </a:rPr>
              <a:t>~</a:t>
            </a:r>
            <a:r>
              <a:rPr lang="en-US" altLang="zh-CN" sz="1400" b="1" dirty="0" err="1">
                <a:solidFill>
                  <a:srgbClr val="FF3300"/>
                </a:solidFill>
              </a:rPr>
              <a:t>MyClass</a:t>
            </a:r>
            <a:r>
              <a:rPr lang="en-US" altLang="zh-CN" sz="1400" b="1" dirty="0">
                <a:solidFill>
                  <a:srgbClr val="FF3300"/>
                </a:solidFill>
              </a:rPr>
              <a:t>() { </a:t>
            </a:r>
            <a:r>
              <a:rPr lang="en-US" altLang="zh-CN" sz="1400" b="1" dirty="0" err="1">
                <a:solidFill>
                  <a:srgbClr val="FF3300"/>
                </a:solidFill>
              </a:rPr>
              <a:t>cout</a:t>
            </a:r>
            <a:r>
              <a:rPr lang="en-US" altLang="zh-CN" sz="1400" b="1" dirty="0">
                <a:solidFill>
                  <a:srgbClr val="FF3300"/>
                </a:solidFill>
              </a:rPr>
              <a:t>&lt;&lt;"Destructor\n";}</a:t>
            </a:r>
          </a:p>
          <a:p>
            <a:pPr eaLnBrk="1" hangingPunct="1">
              <a:lnSpc>
                <a:spcPct val="80000"/>
              </a:lnSpc>
              <a:buFontTx/>
              <a:buNone/>
            </a:pPr>
            <a:r>
              <a:rPr lang="en-US" altLang="zh-CN" sz="1400" b="1" dirty="0">
                <a:solidFill>
                  <a:srgbClr val="0033CC"/>
                </a:solidFill>
              </a:rPr>
              <a:t>	</a:t>
            </a:r>
            <a:r>
              <a:rPr lang="en-US" altLang="zh-CN" sz="1400" b="1" dirty="0" err="1">
                <a:solidFill>
                  <a:srgbClr val="0033CC"/>
                </a:solidFill>
              </a:rPr>
              <a:t>MyClass</a:t>
            </a:r>
            <a:r>
              <a:rPr lang="en-US" altLang="zh-CN" sz="1400" b="1" dirty="0">
                <a:solidFill>
                  <a:srgbClr val="0033CC"/>
                </a:solidFill>
              </a:rPr>
              <a:t> </a:t>
            </a:r>
            <a:r>
              <a:rPr lang="en-US" altLang="zh-CN" sz="1400" b="1" dirty="0" err="1">
                <a:solidFill>
                  <a:srgbClr val="0033CC"/>
                </a:solidFill>
              </a:rPr>
              <a:t>MkBigger</a:t>
            </a:r>
            <a:r>
              <a:rPr lang="en-US" altLang="zh-CN" sz="1400" b="1" dirty="0">
                <a:solidFill>
                  <a:srgbClr val="0033CC"/>
                </a:solidFill>
              </a:rPr>
              <a:t>(){</a:t>
            </a:r>
          </a:p>
          <a:p>
            <a:pPr eaLnBrk="1" hangingPunct="1">
              <a:lnSpc>
                <a:spcPct val="80000"/>
              </a:lnSpc>
              <a:buFontTx/>
              <a:buNone/>
            </a:pPr>
            <a:r>
              <a:rPr lang="en-US" altLang="zh-CN" sz="1400" b="1" dirty="0">
                <a:solidFill>
                  <a:srgbClr val="0033CC"/>
                </a:solidFill>
              </a:rPr>
              <a:t>		</a:t>
            </a:r>
            <a:r>
              <a:rPr lang="en-US" altLang="zh-CN" sz="1400" b="1" dirty="0" err="1">
                <a:solidFill>
                  <a:srgbClr val="0033CC"/>
                </a:solidFill>
              </a:rPr>
              <a:t>MyClass</a:t>
            </a:r>
            <a:r>
              <a:rPr lang="en-US" altLang="zh-CN" sz="1400" b="1" dirty="0">
                <a:solidFill>
                  <a:srgbClr val="0033CC"/>
                </a:solidFill>
              </a:rPr>
              <a:t> o(</a:t>
            </a:r>
            <a:r>
              <a:rPr lang="en-US" altLang="zh-CN" sz="1400" b="1" dirty="0" err="1">
                <a:solidFill>
                  <a:srgbClr val="0033CC"/>
                </a:solidFill>
              </a:rPr>
              <a:t>val</a:t>
            </a:r>
            <a:r>
              <a:rPr lang="en-US" altLang="zh-CN" sz="1400" b="1" dirty="0">
                <a:solidFill>
                  <a:srgbClr val="0033CC"/>
                </a:solidFill>
              </a:rPr>
              <a:t>*2);</a:t>
            </a:r>
          </a:p>
          <a:p>
            <a:pPr eaLnBrk="1" hangingPunct="1">
              <a:lnSpc>
                <a:spcPct val="80000"/>
              </a:lnSpc>
              <a:buFontTx/>
              <a:buNone/>
            </a:pPr>
            <a:r>
              <a:rPr lang="en-US" altLang="zh-CN" sz="1400" b="1" dirty="0">
                <a:solidFill>
                  <a:srgbClr val="0033CC"/>
                </a:solidFill>
              </a:rPr>
              <a:t>		return o;</a:t>
            </a:r>
          </a:p>
          <a:p>
            <a:pPr eaLnBrk="1" hangingPunct="1">
              <a:lnSpc>
                <a:spcPct val="80000"/>
              </a:lnSpc>
              <a:buFontTx/>
              <a:buNone/>
            </a:pPr>
            <a:r>
              <a:rPr lang="en-US" altLang="zh-CN" sz="1400" b="1" dirty="0">
                <a:solidFill>
                  <a:srgbClr val="0033CC"/>
                </a:solidFill>
              </a:rPr>
              <a:t>	}</a:t>
            </a:r>
          </a:p>
          <a:p>
            <a:pPr eaLnBrk="1" hangingPunct="1">
              <a:lnSpc>
                <a:spcPct val="80000"/>
              </a:lnSpc>
              <a:buFontTx/>
              <a:buNone/>
            </a:pPr>
            <a:r>
              <a:rPr lang="en-US" altLang="zh-CN" sz="1400" b="1" dirty="0"/>
              <a:t>};</a:t>
            </a:r>
          </a:p>
          <a:p>
            <a:pPr eaLnBrk="1" hangingPunct="1">
              <a:lnSpc>
                <a:spcPct val="80000"/>
              </a:lnSpc>
              <a:buFontTx/>
              <a:buNone/>
            </a:pPr>
            <a:r>
              <a:rPr lang="en-US" altLang="zh-CN" sz="1400" b="1" dirty="0">
                <a:solidFill>
                  <a:srgbClr val="FF3300"/>
                </a:solidFill>
              </a:rPr>
              <a:t>void display(</a:t>
            </a:r>
            <a:r>
              <a:rPr lang="en-US" altLang="zh-CN" sz="1400" b="1" dirty="0" err="1">
                <a:solidFill>
                  <a:srgbClr val="FF3300"/>
                </a:solidFill>
              </a:rPr>
              <a:t>MyClass</a:t>
            </a:r>
            <a:r>
              <a:rPr lang="en-US" altLang="zh-CN" sz="1400" b="1" dirty="0">
                <a:solidFill>
                  <a:srgbClr val="FF3300"/>
                </a:solidFill>
              </a:rPr>
              <a:t>  </a:t>
            </a:r>
            <a:r>
              <a:rPr lang="en-US" altLang="zh-CN" sz="1400" b="1" dirty="0" err="1">
                <a:solidFill>
                  <a:srgbClr val="FF3300"/>
                </a:solidFill>
              </a:rPr>
              <a:t>ob</a:t>
            </a:r>
            <a:r>
              <a:rPr lang="en-US" altLang="zh-CN" sz="1400" b="1" dirty="0">
                <a:solidFill>
                  <a:srgbClr val="FF3300"/>
                </a:solidFill>
              </a:rPr>
              <a:t>)</a:t>
            </a:r>
          </a:p>
          <a:p>
            <a:pPr eaLnBrk="1" hangingPunct="1">
              <a:lnSpc>
                <a:spcPct val="80000"/>
              </a:lnSpc>
              <a:buFontTx/>
              <a:buNone/>
            </a:pPr>
            <a:r>
              <a:rPr lang="en-US" altLang="zh-CN" sz="1400" b="1" dirty="0">
                <a:solidFill>
                  <a:srgbClr val="FF3300"/>
                </a:solidFill>
              </a:rPr>
              <a:t>{ </a:t>
            </a:r>
            <a:r>
              <a:rPr lang="en-US" altLang="zh-CN" sz="1400" b="1" dirty="0" err="1">
                <a:solidFill>
                  <a:srgbClr val="FF3300"/>
                </a:solidFill>
              </a:rPr>
              <a:t>cout</a:t>
            </a:r>
            <a:r>
              <a:rPr lang="en-US" altLang="zh-CN" sz="1400" b="1" dirty="0">
                <a:solidFill>
                  <a:srgbClr val="FF3300"/>
                </a:solidFill>
              </a:rPr>
              <a:t>&lt;&lt;</a:t>
            </a:r>
            <a:r>
              <a:rPr lang="en-US" altLang="zh-CN" sz="1400" b="1" dirty="0" err="1">
                <a:solidFill>
                  <a:srgbClr val="FF3300"/>
                </a:solidFill>
              </a:rPr>
              <a:t>ob.getval</a:t>
            </a:r>
            <a:r>
              <a:rPr lang="en-US" altLang="zh-CN" sz="1400" b="1" dirty="0">
                <a:solidFill>
                  <a:srgbClr val="FF3300"/>
                </a:solidFill>
              </a:rPr>
              <a:t>()&lt;&lt;</a:t>
            </a:r>
            <a:r>
              <a:rPr lang="en-US" altLang="zh-CN" sz="1400" b="1" dirty="0" err="1">
                <a:solidFill>
                  <a:srgbClr val="FF3300"/>
                </a:solidFill>
              </a:rPr>
              <a:t>endl</a:t>
            </a:r>
            <a:r>
              <a:rPr lang="en-US" altLang="zh-CN" sz="1400" b="1" dirty="0">
                <a:solidFill>
                  <a:srgbClr val="FF3300"/>
                </a:solidFill>
              </a:rPr>
              <a:t>;}</a:t>
            </a:r>
          </a:p>
          <a:p>
            <a:pPr eaLnBrk="1" hangingPunct="1">
              <a:lnSpc>
                <a:spcPct val="80000"/>
              </a:lnSpc>
              <a:buFontTx/>
              <a:buNone/>
            </a:pPr>
            <a:r>
              <a:rPr lang="en-US" altLang="zh-CN" sz="1400" b="1" dirty="0"/>
              <a:t>main(){</a:t>
            </a:r>
          </a:p>
          <a:p>
            <a:pPr eaLnBrk="1" hangingPunct="1">
              <a:lnSpc>
                <a:spcPct val="80000"/>
              </a:lnSpc>
              <a:buFontTx/>
              <a:buNone/>
            </a:pPr>
            <a:r>
              <a:rPr lang="en-US" altLang="zh-CN" sz="1400" b="1" dirty="0"/>
              <a:t>	</a:t>
            </a:r>
            <a:r>
              <a:rPr lang="en-US" altLang="zh-CN" sz="1400" b="1" dirty="0" err="1"/>
              <a:t>MyClass</a:t>
            </a:r>
            <a:r>
              <a:rPr lang="en-US" altLang="zh-CN" sz="1400" b="1" dirty="0"/>
              <a:t> a(10);</a:t>
            </a:r>
          </a:p>
          <a:p>
            <a:pPr eaLnBrk="1" hangingPunct="1">
              <a:lnSpc>
                <a:spcPct val="80000"/>
              </a:lnSpc>
              <a:buFontTx/>
              <a:buNone/>
            </a:pPr>
            <a:r>
              <a:rPr lang="en-US" altLang="zh-CN" sz="1400" b="1" dirty="0"/>
              <a:t>	</a:t>
            </a:r>
            <a:r>
              <a:rPr lang="en-US" altLang="zh-CN" sz="1400" b="1" dirty="0" err="1"/>
              <a:t>cout</a:t>
            </a:r>
            <a:r>
              <a:rPr lang="en-US" altLang="zh-CN" sz="1400" b="1" dirty="0"/>
              <a:t>&lt;&lt;"Before calling display().\n";</a:t>
            </a:r>
          </a:p>
          <a:p>
            <a:pPr eaLnBrk="1" hangingPunct="1">
              <a:lnSpc>
                <a:spcPct val="80000"/>
              </a:lnSpc>
              <a:buFontTx/>
              <a:buNone/>
            </a:pPr>
            <a:r>
              <a:rPr lang="en-US" altLang="zh-CN" sz="1400" b="1" dirty="0"/>
              <a:t>	display(a);</a:t>
            </a:r>
          </a:p>
          <a:p>
            <a:pPr eaLnBrk="1" hangingPunct="1">
              <a:lnSpc>
                <a:spcPct val="80000"/>
              </a:lnSpc>
              <a:buFontTx/>
              <a:buNone/>
            </a:pPr>
            <a:r>
              <a:rPr lang="en-US" altLang="zh-CN" sz="1400" b="1" dirty="0"/>
              <a:t>	a=</a:t>
            </a:r>
            <a:r>
              <a:rPr lang="en-US" altLang="zh-CN" sz="1400" b="1" dirty="0" err="1"/>
              <a:t>a.MkBigger</a:t>
            </a:r>
            <a:r>
              <a:rPr lang="en-US" altLang="zh-CN" sz="1400" b="1" dirty="0"/>
              <a:t>();</a:t>
            </a:r>
          </a:p>
          <a:p>
            <a:pPr eaLnBrk="1" hangingPunct="1">
              <a:lnSpc>
                <a:spcPct val="80000"/>
              </a:lnSpc>
              <a:buFontTx/>
              <a:buNone/>
            </a:pPr>
            <a:r>
              <a:rPr lang="en-US" altLang="zh-CN" sz="1400" b="1" dirty="0"/>
              <a:t>	</a:t>
            </a:r>
            <a:r>
              <a:rPr lang="en-US" altLang="zh-CN" sz="1400" b="1" dirty="0" err="1"/>
              <a:t>cout</a:t>
            </a:r>
            <a:r>
              <a:rPr lang="en-US" altLang="zh-CN" sz="1400" b="1" dirty="0"/>
              <a:t>&lt;&lt;"after display returns.\n";</a:t>
            </a:r>
          </a:p>
          <a:p>
            <a:pPr eaLnBrk="1" hangingPunct="1">
              <a:lnSpc>
                <a:spcPct val="80000"/>
              </a:lnSpc>
              <a:buFontTx/>
              <a:buNone/>
            </a:pPr>
            <a:r>
              <a:rPr lang="en-US" altLang="zh-CN" sz="1400" b="1" dirty="0"/>
              <a:t>}</a:t>
            </a:r>
          </a:p>
        </p:txBody>
      </p:sp>
      <p:sp>
        <p:nvSpPr>
          <p:cNvPr id="109572" name="AutoShape 4"/>
          <p:cNvSpPr>
            <a:spLocks noChangeArrowheads="1"/>
          </p:cNvSpPr>
          <p:nvPr/>
        </p:nvSpPr>
        <p:spPr bwMode="auto">
          <a:xfrm>
            <a:off x="4567238" y="3068960"/>
            <a:ext cx="3960812" cy="2375867"/>
          </a:xfrm>
          <a:prstGeom prst="cloudCallout">
            <a:avLst>
              <a:gd name="adj1" fmla="val -67822"/>
              <a:gd name="adj2" fmla="val 64020"/>
            </a:avLst>
          </a:prstGeom>
          <a:noFill/>
          <a:ln w="3175">
            <a:solidFill>
              <a:schemeClr val="tx1"/>
            </a:solidFill>
            <a:round/>
            <a:headEnd/>
            <a:tailEnd/>
          </a:ln>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zh-CN" altLang="en-US" sz="1800" b="1" dirty="0">
                <a:latin typeface="Times New Roman" panose="02020603050405020304" pitchFamily="18" charset="0"/>
              </a:rPr>
              <a:t>分析输出结果！</a:t>
            </a:r>
          </a:p>
          <a:p>
            <a:pPr algn="just" eaLnBrk="1" hangingPunct="1">
              <a:spcBef>
                <a:spcPct val="0"/>
              </a:spcBef>
              <a:buFontTx/>
              <a:buNone/>
            </a:pPr>
            <a:r>
              <a:rPr kumimoji="1" lang="zh-CN" altLang="en-US" sz="1800" b="1" dirty="0">
                <a:latin typeface="Times New Roman" panose="02020603050405020304" pitchFamily="18" charset="0"/>
              </a:rPr>
              <a:t>为什么</a:t>
            </a:r>
            <a:r>
              <a:rPr kumimoji="1" lang="zh-CN" altLang="en-US" sz="1800" b="1" dirty="0">
                <a:solidFill>
                  <a:srgbClr val="0000CC"/>
                </a:solidFill>
                <a:latin typeface="Times New Roman" panose="02020603050405020304" pitchFamily="18" charset="0"/>
              </a:rPr>
              <a:t>构造函数被调用</a:t>
            </a:r>
            <a:r>
              <a:rPr kumimoji="1" lang="en-US" altLang="zh-CN" sz="1800" b="1" dirty="0">
                <a:solidFill>
                  <a:srgbClr val="0000CC"/>
                </a:solidFill>
                <a:latin typeface="Times New Roman" panose="02020603050405020304" pitchFamily="18" charset="0"/>
              </a:rPr>
              <a:t>2</a:t>
            </a:r>
            <a:r>
              <a:rPr kumimoji="1" lang="zh-CN" altLang="en-US" sz="1800" b="1" dirty="0">
                <a:solidFill>
                  <a:srgbClr val="0000CC"/>
                </a:solidFill>
                <a:latin typeface="Times New Roman" panose="02020603050405020304" pitchFamily="18" charset="0"/>
              </a:rPr>
              <a:t>次</a:t>
            </a:r>
            <a:r>
              <a:rPr kumimoji="1" lang="en-US" altLang="zh-CN" sz="1800" b="1" dirty="0">
                <a:latin typeface="Times New Roman" panose="02020603050405020304" pitchFamily="18" charset="0"/>
              </a:rPr>
              <a:t>?</a:t>
            </a:r>
            <a:r>
              <a:rPr kumimoji="1" lang="zh-CN" altLang="en-US" sz="1800" b="1" dirty="0">
                <a:latin typeface="Times New Roman" panose="02020603050405020304" pitchFamily="18" charset="0"/>
              </a:rPr>
              <a:t>但析构函数被调用</a:t>
            </a:r>
            <a:r>
              <a:rPr kumimoji="1" lang="en-US" altLang="zh-CN" sz="1800" b="1" dirty="0">
                <a:solidFill>
                  <a:srgbClr val="0000CC"/>
                </a:solidFill>
                <a:latin typeface="Times New Roman" panose="02020603050405020304" pitchFamily="18" charset="0"/>
              </a:rPr>
              <a:t>4</a:t>
            </a:r>
            <a:r>
              <a:rPr kumimoji="1" lang="zh-CN" altLang="en-US" sz="1800" b="1" dirty="0">
                <a:solidFill>
                  <a:srgbClr val="0000CC"/>
                </a:solidFill>
                <a:latin typeface="Times New Roman" panose="02020603050405020304" pitchFamily="18" charset="0"/>
              </a:rPr>
              <a:t>次</a:t>
            </a:r>
            <a:r>
              <a:rPr kumimoji="1" lang="en-US" altLang="zh-CN" sz="1800" b="1" dirty="0" smtClean="0">
                <a:solidFill>
                  <a:srgbClr val="0000CC"/>
                </a:solidFill>
                <a:latin typeface="Times New Roman" panose="02020603050405020304" pitchFamily="18" charset="0"/>
              </a:rPr>
              <a:t>?</a:t>
            </a:r>
            <a:endParaRPr kumimoji="1" lang="en-US" altLang="zh-CN" sz="1800" b="1" dirty="0">
              <a:solidFill>
                <a:srgbClr val="FFFF00"/>
              </a:solidFill>
              <a:latin typeface="Times New Roman" panose="02020603050405020304" pitchFamily="18" charset="0"/>
            </a:endParaRPr>
          </a:p>
          <a:p>
            <a:pPr algn="just" eaLnBrk="1" hangingPunct="1">
              <a:spcBef>
                <a:spcPct val="0"/>
              </a:spcBef>
              <a:buFontTx/>
              <a:buNone/>
            </a:pPr>
            <a:r>
              <a:rPr kumimoji="1" lang="zh-CN" altLang="en-US" sz="1800" b="1" dirty="0">
                <a:solidFill>
                  <a:srgbClr val="0000CC"/>
                </a:solidFill>
                <a:latin typeface="Times New Roman" panose="02020603050405020304" pitchFamily="18" charset="0"/>
              </a:rPr>
              <a:t>提示</a:t>
            </a:r>
            <a:r>
              <a:rPr kumimoji="1" lang="en-US" altLang="zh-CN" sz="1800" b="1" dirty="0">
                <a:solidFill>
                  <a:srgbClr val="0000CC"/>
                </a:solidFill>
                <a:latin typeface="Times New Roman" panose="02020603050405020304" pitchFamily="18" charset="0"/>
              </a:rPr>
              <a:t>:</a:t>
            </a:r>
            <a:r>
              <a:rPr kumimoji="1" lang="zh-CN" altLang="en-US" sz="1800" b="1" dirty="0">
                <a:solidFill>
                  <a:srgbClr val="0000CC"/>
                </a:solidFill>
                <a:latin typeface="Times New Roman" panose="02020603050405020304" pitchFamily="18" charset="0"/>
              </a:rPr>
              <a:t>注意拷贝构造</a:t>
            </a:r>
            <a:r>
              <a:rPr kumimoji="1" lang="zh-CN" altLang="en-US" sz="1800" b="1" dirty="0" smtClean="0">
                <a:solidFill>
                  <a:srgbClr val="0000CC"/>
                </a:solidFill>
                <a:latin typeface="Times New Roman" panose="02020603050405020304" pitchFamily="18" charset="0"/>
              </a:rPr>
              <a:t>函数</a:t>
            </a:r>
            <a:endParaRPr kumimoji="1" lang="zh-CN" altLang="en-US" sz="1800" b="1" dirty="0">
              <a:solidFill>
                <a:srgbClr val="0000CC"/>
              </a:solidFill>
              <a:latin typeface="Times New Roman" panose="02020603050405020304" pitchFamily="18" charset="0"/>
            </a:endParaRPr>
          </a:p>
        </p:txBody>
      </p:sp>
    </p:spTree>
    <p:extLst>
      <p:ext uri="{BB962C8B-B14F-4D97-AF65-F5344CB8AC3E}">
        <p14:creationId xmlns:p14="http://schemas.microsoft.com/office/powerpoint/2010/main" val="24882483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572"/>
                                        </p:tgtEl>
                                        <p:attrNameLst>
                                          <p:attrName>style.visibility</p:attrName>
                                        </p:attrNameLst>
                                      </p:cBhvr>
                                      <p:to>
                                        <p:strVal val="visible"/>
                                      </p:to>
                                    </p:set>
                                    <p:anim calcmode="lin" valueType="num">
                                      <p:cBhvr additive="base">
                                        <p:cTn id="7" dur="500" fill="hold"/>
                                        <p:tgtEl>
                                          <p:spTgt spid="109572"/>
                                        </p:tgtEl>
                                        <p:attrNameLst>
                                          <p:attrName>ppt_x</p:attrName>
                                        </p:attrNameLst>
                                      </p:cBhvr>
                                      <p:tavLst>
                                        <p:tav tm="0">
                                          <p:val>
                                            <p:strVal val="#ppt_x"/>
                                          </p:val>
                                        </p:tav>
                                        <p:tav tm="100000">
                                          <p:val>
                                            <p:strVal val="#ppt_x"/>
                                          </p:val>
                                        </p:tav>
                                      </p:tavLst>
                                    </p:anim>
                                    <p:anim calcmode="lin" valueType="num">
                                      <p:cBhvr additive="base">
                                        <p:cTn id="8" dur="500" fill="hold"/>
                                        <p:tgtEl>
                                          <p:spTgt spid="1095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idx="4294967295"/>
          </p:nvPr>
        </p:nvSpPr>
        <p:spPr>
          <a:xfrm>
            <a:off x="684213" y="188913"/>
            <a:ext cx="7772400" cy="5032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b="1" kern="1200" dirty="0">
                <a:solidFill>
                  <a:srgbClr val="C00000"/>
                </a:solidFill>
              </a:rPr>
              <a:t>补充</a:t>
            </a:r>
            <a:r>
              <a:rPr lang="en-US" altLang="zh-CN" sz="3200" b="1" kern="1200" dirty="0">
                <a:solidFill>
                  <a:srgbClr val="C00000"/>
                </a:solidFill>
              </a:rPr>
              <a:t>:</a:t>
            </a:r>
            <a:r>
              <a:rPr lang="zh-CN" altLang="en-US" sz="3200" b="1" kern="1200" dirty="0">
                <a:solidFill>
                  <a:srgbClr val="C00000"/>
                </a:solidFill>
              </a:rPr>
              <a:t>函数返回对象</a:t>
            </a:r>
            <a:r>
              <a:rPr lang="en-US" altLang="zh-CN" sz="3200" b="1" kern="1200" dirty="0">
                <a:solidFill>
                  <a:srgbClr val="C00000"/>
                </a:solidFill>
              </a:rPr>
              <a:t>(2)</a:t>
            </a:r>
          </a:p>
        </p:txBody>
      </p:sp>
      <p:sp>
        <p:nvSpPr>
          <p:cNvPr id="131075" name="Rectangle 3"/>
          <p:cNvSpPr>
            <a:spLocks noGrp="1" noChangeArrowheads="1"/>
          </p:cNvSpPr>
          <p:nvPr>
            <p:ph type="body" idx="4294967295"/>
          </p:nvPr>
        </p:nvSpPr>
        <p:spPr>
          <a:xfrm>
            <a:off x="685800" y="836613"/>
            <a:ext cx="7772400" cy="5545137"/>
          </a:xfrm>
        </p:spPr>
        <p:txBody>
          <a:bodyPr/>
          <a:lstStyle/>
          <a:p>
            <a:pPr eaLnBrk="1" hangingPunct="1">
              <a:lnSpc>
                <a:spcPct val="80000"/>
              </a:lnSpc>
              <a:buFontTx/>
              <a:buNone/>
            </a:pPr>
            <a:r>
              <a:rPr lang="en-US" altLang="zh-CN" sz="1400" b="1" dirty="0"/>
              <a:t>#include &lt;</a:t>
            </a:r>
            <a:r>
              <a:rPr lang="en-US" altLang="zh-CN" sz="1400" b="1" dirty="0" err="1"/>
              <a:t>iostream</a:t>
            </a:r>
            <a:r>
              <a:rPr lang="en-US" altLang="zh-CN" sz="1400" b="1" dirty="0"/>
              <a:t>&gt;</a:t>
            </a:r>
          </a:p>
          <a:p>
            <a:pPr eaLnBrk="1" hangingPunct="1">
              <a:lnSpc>
                <a:spcPct val="80000"/>
              </a:lnSpc>
              <a:buFontTx/>
              <a:buNone/>
            </a:pPr>
            <a:r>
              <a:rPr lang="en-US" altLang="zh-CN" sz="1400" b="1" dirty="0"/>
              <a:t>using namespace </a:t>
            </a:r>
            <a:r>
              <a:rPr lang="en-US" altLang="zh-CN" sz="1400" b="1" dirty="0" err="1"/>
              <a:t>std</a:t>
            </a:r>
            <a:r>
              <a:rPr lang="en-US" altLang="zh-CN" sz="1400" b="1" dirty="0"/>
              <a:t>;</a:t>
            </a:r>
          </a:p>
          <a:p>
            <a:pPr eaLnBrk="1" hangingPunct="1">
              <a:lnSpc>
                <a:spcPct val="80000"/>
              </a:lnSpc>
              <a:buFontTx/>
              <a:buNone/>
            </a:pPr>
            <a:r>
              <a:rPr lang="en-US" altLang="zh-CN" sz="1400" b="1" dirty="0"/>
              <a:t>class </a:t>
            </a:r>
            <a:r>
              <a:rPr lang="en-US" altLang="zh-CN" sz="1400" b="1" dirty="0" err="1"/>
              <a:t>MyClass</a:t>
            </a:r>
            <a:r>
              <a:rPr lang="en-US" altLang="zh-CN" sz="1400" b="1" dirty="0"/>
              <a:t>{</a:t>
            </a:r>
          </a:p>
          <a:p>
            <a:pPr eaLnBrk="1" hangingPunct="1">
              <a:lnSpc>
                <a:spcPct val="80000"/>
              </a:lnSpc>
              <a:buFontTx/>
              <a:buNone/>
            </a:pPr>
            <a:r>
              <a:rPr lang="en-US" altLang="zh-CN" sz="1400" b="1" dirty="0"/>
              <a:t>	int </a:t>
            </a:r>
            <a:r>
              <a:rPr lang="en-US" altLang="zh-CN" sz="1400" b="1" dirty="0" err="1"/>
              <a:t>val</a:t>
            </a:r>
            <a:r>
              <a:rPr lang="en-US" altLang="zh-CN" sz="1400" b="1" dirty="0"/>
              <a:t>;</a:t>
            </a:r>
          </a:p>
          <a:p>
            <a:pPr eaLnBrk="1" hangingPunct="1">
              <a:lnSpc>
                <a:spcPct val="80000"/>
              </a:lnSpc>
              <a:buFontTx/>
              <a:buNone/>
            </a:pPr>
            <a:r>
              <a:rPr lang="en-US" altLang="zh-CN" sz="1400" b="1" dirty="0"/>
              <a:t>public:</a:t>
            </a:r>
          </a:p>
          <a:p>
            <a:pPr eaLnBrk="1" hangingPunct="1">
              <a:lnSpc>
                <a:spcPct val="80000"/>
              </a:lnSpc>
              <a:buFontTx/>
              <a:buNone/>
            </a:pPr>
            <a:r>
              <a:rPr lang="en-US" altLang="zh-CN" sz="1400" b="1" dirty="0"/>
              <a:t>	</a:t>
            </a:r>
            <a:r>
              <a:rPr lang="en-US" altLang="zh-CN" sz="1400" b="1" dirty="0" err="1"/>
              <a:t>MyClass</a:t>
            </a:r>
            <a:r>
              <a:rPr lang="en-US" altLang="zh-CN" sz="1400" b="1" dirty="0"/>
              <a:t>(</a:t>
            </a:r>
            <a:r>
              <a:rPr lang="en-US" altLang="zh-CN" sz="1400" b="1" dirty="0" err="1"/>
              <a:t>int</a:t>
            </a:r>
            <a:r>
              <a:rPr lang="en-US" altLang="zh-CN" sz="1400" b="1" dirty="0"/>
              <a:t> </a:t>
            </a:r>
            <a:r>
              <a:rPr lang="en-US" altLang="zh-CN" sz="1400" b="1" dirty="0" err="1"/>
              <a:t>i</a:t>
            </a:r>
            <a:r>
              <a:rPr lang="en-US" altLang="zh-CN" sz="1400" b="1" dirty="0"/>
              <a:t>){ </a:t>
            </a:r>
          </a:p>
          <a:p>
            <a:pPr eaLnBrk="1" hangingPunct="1">
              <a:lnSpc>
                <a:spcPct val="80000"/>
              </a:lnSpc>
              <a:buFontTx/>
              <a:buNone/>
            </a:pPr>
            <a:r>
              <a:rPr lang="en-US" altLang="zh-CN" sz="1400" b="1" dirty="0"/>
              <a:t>		</a:t>
            </a:r>
            <a:r>
              <a:rPr lang="en-US" altLang="zh-CN" sz="1400" b="1" dirty="0" err="1"/>
              <a:t>val</a:t>
            </a:r>
            <a:r>
              <a:rPr lang="en-US" altLang="zh-CN" sz="1400" b="1" dirty="0"/>
              <a:t>=</a:t>
            </a:r>
            <a:r>
              <a:rPr lang="en-US" altLang="zh-CN" sz="1400" b="1" dirty="0" err="1"/>
              <a:t>i</a:t>
            </a:r>
            <a:r>
              <a:rPr lang="en-US" altLang="zh-CN" sz="1400" b="1" dirty="0"/>
              <a:t>;</a:t>
            </a:r>
          </a:p>
          <a:p>
            <a:pPr eaLnBrk="1" hangingPunct="1">
              <a:lnSpc>
                <a:spcPct val="80000"/>
              </a:lnSpc>
              <a:buFontTx/>
              <a:buNone/>
            </a:pPr>
            <a:r>
              <a:rPr lang="en-US" altLang="zh-CN" sz="1400" b="1" dirty="0"/>
              <a:t>		</a:t>
            </a:r>
            <a:r>
              <a:rPr lang="en-US" altLang="zh-CN" sz="1400" b="1" dirty="0" err="1"/>
              <a:t>cout</a:t>
            </a:r>
            <a:r>
              <a:rPr lang="en-US" altLang="zh-CN" sz="1400" b="1" dirty="0"/>
              <a:t>&lt;&lt;"inside constructor \n";</a:t>
            </a:r>
          </a:p>
          <a:p>
            <a:pPr eaLnBrk="1" hangingPunct="1">
              <a:lnSpc>
                <a:spcPct val="80000"/>
              </a:lnSpc>
              <a:buFontTx/>
              <a:buNone/>
            </a:pPr>
            <a:r>
              <a:rPr lang="en-US" altLang="zh-CN" sz="1400" b="1" dirty="0"/>
              <a:t>	}</a:t>
            </a:r>
          </a:p>
          <a:p>
            <a:pPr eaLnBrk="1" hangingPunct="1">
              <a:lnSpc>
                <a:spcPct val="80000"/>
              </a:lnSpc>
              <a:buFontTx/>
              <a:buNone/>
            </a:pPr>
            <a:r>
              <a:rPr lang="en-US" altLang="zh-CN" sz="1400" b="1" dirty="0"/>
              <a:t>	</a:t>
            </a:r>
            <a:r>
              <a:rPr lang="en-US" altLang="zh-CN" sz="1400" b="1" dirty="0" err="1">
                <a:solidFill>
                  <a:srgbClr val="FF3300"/>
                </a:solidFill>
              </a:rPr>
              <a:t>int</a:t>
            </a:r>
            <a:r>
              <a:rPr lang="en-US" altLang="zh-CN" sz="1400" b="1" dirty="0">
                <a:solidFill>
                  <a:srgbClr val="FF3300"/>
                </a:solidFill>
              </a:rPr>
              <a:t> </a:t>
            </a:r>
            <a:r>
              <a:rPr lang="en-US" altLang="zh-CN" sz="1400" b="1" dirty="0" err="1">
                <a:solidFill>
                  <a:srgbClr val="FF3300"/>
                </a:solidFill>
              </a:rPr>
              <a:t>getval</a:t>
            </a:r>
            <a:r>
              <a:rPr lang="en-US" altLang="zh-CN" sz="1400" b="1" dirty="0">
                <a:solidFill>
                  <a:srgbClr val="FF3300"/>
                </a:solidFill>
              </a:rPr>
              <a:t>(){return </a:t>
            </a:r>
            <a:r>
              <a:rPr lang="en-US" altLang="zh-CN" sz="1400" b="1" dirty="0" err="1">
                <a:solidFill>
                  <a:srgbClr val="FF3300"/>
                </a:solidFill>
              </a:rPr>
              <a:t>val</a:t>
            </a:r>
            <a:r>
              <a:rPr lang="en-US" altLang="zh-CN" sz="1400" b="1" dirty="0">
                <a:solidFill>
                  <a:srgbClr val="FF3300"/>
                </a:solidFill>
              </a:rPr>
              <a:t>;}</a:t>
            </a:r>
          </a:p>
          <a:p>
            <a:pPr eaLnBrk="1" hangingPunct="1">
              <a:lnSpc>
                <a:spcPct val="80000"/>
              </a:lnSpc>
              <a:buFontTx/>
              <a:buNone/>
            </a:pPr>
            <a:r>
              <a:rPr lang="en-US" altLang="zh-CN" sz="1400" b="1" dirty="0"/>
              <a:t>	~</a:t>
            </a:r>
            <a:r>
              <a:rPr lang="en-US" altLang="zh-CN" sz="1400" b="1" dirty="0" err="1"/>
              <a:t>MyClass</a:t>
            </a:r>
            <a:r>
              <a:rPr lang="en-US" altLang="zh-CN" sz="1400" b="1" dirty="0"/>
              <a:t>() { </a:t>
            </a:r>
            <a:r>
              <a:rPr lang="en-US" altLang="zh-CN" sz="1400" b="1" dirty="0" err="1"/>
              <a:t>cout</a:t>
            </a:r>
            <a:r>
              <a:rPr lang="en-US" altLang="zh-CN" sz="1400" b="1" dirty="0"/>
              <a:t>&lt;&lt;"Destructor\n";}</a:t>
            </a:r>
          </a:p>
          <a:p>
            <a:pPr eaLnBrk="1" hangingPunct="1">
              <a:lnSpc>
                <a:spcPct val="80000"/>
              </a:lnSpc>
              <a:buFontTx/>
              <a:buNone/>
            </a:pPr>
            <a:r>
              <a:rPr lang="en-US" altLang="zh-CN" sz="1400" b="1" dirty="0"/>
              <a:t>	</a:t>
            </a:r>
          </a:p>
          <a:p>
            <a:pPr eaLnBrk="1" hangingPunct="1">
              <a:lnSpc>
                <a:spcPct val="80000"/>
              </a:lnSpc>
              <a:buFontTx/>
              <a:buNone/>
            </a:pPr>
            <a:r>
              <a:rPr lang="en-US" altLang="zh-CN" sz="1400" b="1" dirty="0"/>
              <a:t>};</a:t>
            </a:r>
          </a:p>
          <a:p>
            <a:pPr eaLnBrk="1" hangingPunct="1">
              <a:lnSpc>
                <a:spcPct val="80000"/>
              </a:lnSpc>
              <a:buFontTx/>
              <a:buNone/>
            </a:pPr>
            <a:r>
              <a:rPr lang="en-US" altLang="zh-CN" sz="1400" b="1" dirty="0" err="1">
                <a:solidFill>
                  <a:srgbClr val="0033CC"/>
                </a:solidFill>
              </a:rPr>
              <a:t>MyClass</a:t>
            </a:r>
            <a:r>
              <a:rPr lang="en-US" altLang="zh-CN" sz="1400" b="1" dirty="0">
                <a:solidFill>
                  <a:srgbClr val="0033CC"/>
                </a:solidFill>
              </a:rPr>
              <a:t> </a:t>
            </a:r>
            <a:r>
              <a:rPr lang="en-US" altLang="zh-CN" sz="1400" b="1" dirty="0" err="1">
                <a:solidFill>
                  <a:srgbClr val="0033CC"/>
                </a:solidFill>
              </a:rPr>
              <a:t>MkBigger</a:t>
            </a:r>
            <a:r>
              <a:rPr lang="en-US" altLang="zh-CN" sz="1400" b="1" dirty="0">
                <a:solidFill>
                  <a:srgbClr val="0033CC"/>
                </a:solidFill>
              </a:rPr>
              <a:t>(</a:t>
            </a:r>
            <a:r>
              <a:rPr lang="en-US" altLang="zh-CN" sz="1400" b="1" dirty="0" err="1">
                <a:solidFill>
                  <a:srgbClr val="0033CC"/>
                </a:solidFill>
              </a:rPr>
              <a:t>MyClass</a:t>
            </a:r>
            <a:r>
              <a:rPr lang="en-US" altLang="zh-CN" sz="1400" b="1" dirty="0">
                <a:solidFill>
                  <a:srgbClr val="0033CC"/>
                </a:solidFill>
              </a:rPr>
              <a:t> b){</a:t>
            </a:r>
          </a:p>
          <a:p>
            <a:pPr eaLnBrk="1" hangingPunct="1">
              <a:lnSpc>
                <a:spcPct val="80000"/>
              </a:lnSpc>
              <a:buFontTx/>
              <a:buNone/>
            </a:pPr>
            <a:r>
              <a:rPr lang="en-US" altLang="zh-CN" sz="1400" b="1" dirty="0">
                <a:solidFill>
                  <a:srgbClr val="0033CC"/>
                </a:solidFill>
              </a:rPr>
              <a:t>		</a:t>
            </a:r>
            <a:r>
              <a:rPr lang="en-US" altLang="zh-CN" sz="1400" b="1" dirty="0" err="1">
                <a:solidFill>
                  <a:srgbClr val="0033CC"/>
                </a:solidFill>
              </a:rPr>
              <a:t>MyClass</a:t>
            </a:r>
            <a:r>
              <a:rPr lang="en-US" altLang="zh-CN" sz="1400" b="1" dirty="0">
                <a:solidFill>
                  <a:srgbClr val="0033CC"/>
                </a:solidFill>
              </a:rPr>
              <a:t> o(</a:t>
            </a:r>
            <a:r>
              <a:rPr lang="en-US" altLang="zh-CN" sz="1400" b="1" dirty="0" err="1">
                <a:solidFill>
                  <a:srgbClr val="0033CC"/>
                </a:solidFill>
              </a:rPr>
              <a:t>b.getval</a:t>
            </a:r>
            <a:r>
              <a:rPr lang="en-US" altLang="zh-CN" sz="1400" b="1" dirty="0">
                <a:solidFill>
                  <a:srgbClr val="0033CC"/>
                </a:solidFill>
              </a:rPr>
              <a:t>()*2);</a:t>
            </a:r>
          </a:p>
          <a:p>
            <a:pPr eaLnBrk="1" hangingPunct="1">
              <a:lnSpc>
                <a:spcPct val="80000"/>
              </a:lnSpc>
              <a:buFontTx/>
              <a:buNone/>
            </a:pPr>
            <a:r>
              <a:rPr lang="en-US" altLang="zh-CN" sz="1400" b="1" dirty="0">
                <a:solidFill>
                  <a:srgbClr val="0033CC"/>
                </a:solidFill>
              </a:rPr>
              <a:t>		return o;</a:t>
            </a:r>
          </a:p>
          <a:p>
            <a:pPr eaLnBrk="1" hangingPunct="1">
              <a:lnSpc>
                <a:spcPct val="80000"/>
              </a:lnSpc>
              <a:buFontTx/>
              <a:buNone/>
            </a:pPr>
            <a:r>
              <a:rPr lang="en-US" altLang="zh-CN" sz="1400" b="1" dirty="0">
                <a:solidFill>
                  <a:srgbClr val="0033CC"/>
                </a:solidFill>
              </a:rPr>
              <a:t>	}</a:t>
            </a:r>
          </a:p>
          <a:p>
            <a:pPr eaLnBrk="1" hangingPunct="1">
              <a:lnSpc>
                <a:spcPct val="80000"/>
              </a:lnSpc>
              <a:buFontTx/>
              <a:buNone/>
            </a:pPr>
            <a:r>
              <a:rPr lang="en-US" altLang="zh-CN" sz="1400" b="1" dirty="0">
                <a:solidFill>
                  <a:srgbClr val="FF3300"/>
                </a:solidFill>
              </a:rPr>
              <a:t>void display(</a:t>
            </a:r>
            <a:r>
              <a:rPr lang="en-US" altLang="zh-CN" sz="1400" b="1" dirty="0" err="1">
                <a:solidFill>
                  <a:srgbClr val="FF3300"/>
                </a:solidFill>
              </a:rPr>
              <a:t>MyClass</a:t>
            </a:r>
            <a:r>
              <a:rPr lang="en-US" altLang="zh-CN" sz="1400" b="1" dirty="0">
                <a:solidFill>
                  <a:srgbClr val="FF3300"/>
                </a:solidFill>
              </a:rPr>
              <a:t>  </a:t>
            </a:r>
            <a:r>
              <a:rPr lang="en-US" altLang="zh-CN" sz="1400" b="1" dirty="0" err="1">
                <a:solidFill>
                  <a:srgbClr val="FF3300"/>
                </a:solidFill>
              </a:rPr>
              <a:t>ob</a:t>
            </a:r>
            <a:r>
              <a:rPr lang="en-US" altLang="zh-CN" sz="1400" b="1" dirty="0">
                <a:solidFill>
                  <a:srgbClr val="FF3300"/>
                </a:solidFill>
              </a:rPr>
              <a:t>)</a:t>
            </a:r>
          </a:p>
          <a:p>
            <a:pPr eaLnBrk="1" hangingPunct="1">
              <a:lnSpc>
                <a:spcPct val="80000"/>
              </a:lnSpc>
              <a:buFontTx/>
              <a:buNone/>
            </a:pPr>
            <a:r>
              <a:rPr lang="en-US" altLang="zh-CN" sz="1400" b="1" dirty="0">
                <a:solidFill>
                  <a:srgbClr val="FF3300"/>
                </a:solidFill>
              </a:rPr>
              <a:t>{ </a:t>
            </a:r>
            <a:r>
              <a:rPr lang="en-US" altLang="zh-CN" sz="1400" b="1" dirty="0" err="1">
                <a:solidFill>
                  <a:srgbClr val="FF3300"/>
                </a:solidFill>
              </a:rPr>
              <a:t>cout</a:t>
            </a:r>
            <a:r>
              <a:rPr lang="en-US" altLang="zh-CN" sz="1400" b="1" dirty="0">
                <a:solidFill>
                  <a:srgbClr val="FF3300"/>
                </a:solidFill>
              </a:rPr>
              <a:t>&lt;&lt;</a:t>
            </a:r>
            <a:r>
              <a:rPr lang="en-US" altLang="zh-CN" sz="1400" b="1" dirty="0" err="1">
                <a:solidFill>
                  <a:srgbClr val="FF3300"/>
                </a:solidFill>
              </a:rPr>
              <a:t>ob.getval</a:t>
            </a:r>
            <a:r>
              <a:rPr lang="en-US" altLang="zh-CN" sz="1400" b="1" dirty="0">
                <a:solidFill>
                  <a:srgbClr val="FF3300"/>
                </a:solidFill>
              </a:rPr>
              <a:t>()&lt;&lt;</a:t>
            </a:r>
            <a:r>
              <a:rPr lang="en-US" altLang="zh-CN" sz="1400" b="1" dirty="0" err="1">
                <a:solidFill>
                  <a:srgbClr val="FF3300"/>
                </a:solidFill>
              </a:rPr>
              <a:t>endl</a:t>
            </a:r>
            <a:r>
              <a:rPr lang="en-US" altLang="zh-CN" sz="1400" b="1" dirty="0">
                <a:solidFill>
                  <a:srgbClr val="FF3300"/>
                </a:solidFill>
              </a:rPr>
              <a:t>;}</a:t>
            </a:r>
          </a:p>
          <a:p>
            <a:pPr eaLnBrk="1" hangingPunct="1">
              <a:lnSpc>
                <a:spcPct val="80000"/>
              </a:lnSpc>
              <a:buFontTx/>
              <a:buNone/>
            </a:pPr>
            <a:r>
              <a:rPr lang="en-US" altLang="zh-CN" sz="1400" b="1" dirty="0"/>
              <a:t>main(){</a:t>
            </a:r>
          </a:p>
          <a:p>
            <a:pPr eaLnBrk="1" hangingPunct="1">
              <a:lnSpc>
                <a:spcPct val="80000"/>
              </a:lnSpc>
              <a:buFontTx/>
              <a:buNone/>
            </a:pPr>
            <a:r>
              <a:rPr lang="en-US" altLang="zh-CN" sz="1400" b="1" dirty="0"/>
              <a:t>	</a:t>
            </a:r>
            <a:r>
              <a:rPr lang="en-US" altLang="zh-CN" sz="1400" b="1" dirty="0" err="1"/>
              <a:t>MyClass</a:t>
            </a:r>
            <a:r>
              <a:rPr lang="en-US" altLang="zh-CN" sz="1400" b="1" dirty="0"/>
              <a:t> a(10);</a:t>
            </a:r>
          </a:p>
          <a:p>
            <a:pPr eaLnBrk="1" hangingPunct="1">
              <a:lnSpc>
                <a:spcPct val="80000"/>
              </a:lnSpc>
              <a:buFontTx/>
              <a:buNone/>
            </a:pPr>
            <a:r>
              <a:rPr lang="en-US" altLang="zh-CN" sz="1400" b="1" dirty="0"/>
              <a:t>	</a:t>
            </a:r>
            <a:r>
              <a:rPr lang="en-US" altLang="zh-CN" sz="1400" b="1" dirty="0" err="1"/>
              <a:t>cout</a:t>
            </a:r>
            <a:r>
              <a:rPr lang="en-US" altLang="zh-CN" sz="1400" b="1" dirty="0"/>
              <a:t>&lt;&lt;"Before calling display().\n";</a:t>
            </a:r>
          </a:p>
          <a:p>
            <a:pPr eaLnBrk="1" hangingPunct="1">
              <a:lnSpc>
                <a:spcPct val="80000"/>
              </a:lnSpc>
              <a:buFontTx/>
              <a:buNone/>
            </a:pPr>
            <a:r>
              <a:rPr lang="en-US" altLang="zh-CN" sz="1400" b="1" dirty="0"/>
              <a:t>	display(a);</a:t>
            </a:r>
          </a:p>
          <a:p>
            <a:pPr eaLnBrk="1" hangingPunct="1">
              <a:lnSpc>
                <a:spcPct val="80000"/>
              </a:lnSpc>
              <a:buFontTx/>
              <a:buNone/>
            </a:pPr>
            <a:r>
              <a:rPr lang="en-US" altLang="zh-CN" sz="1400" b="1" dirty="0"/>
              <a:t>	a=</a:t>
            </a:r>
            <a:r>
              <a:rPr lang="en-US" altLang="zh-CN" sz="1400" b="1" dirty="0" err="1"/>
              <a:t>MkBigger</a:t>
            </a:r>
            <a:r>
              <a:rPr lang="en-US" altLang="zh-CN" sz="1400" b="1" dirty="0"/>
              <a:t>(a);</a:t>
            </a:r>
          </a:p>
          <a:p>
            <a:pPr eaLnBrk="1" hangingPunct="1">
              <a:lnSpc>
                <a:spcPct val="80000"/>
              </a:lnSpc>
              <a:buFontTx/>
              <a:buNone/>
            </a:pPr>
            <a:r>
              <a:rPr lang="en-US" altLang="zh-CN" sz="1400" b="1" dirty="0"/>
              <a:t>	</a:t>
            </a:r>
            <a:r>
              <a:rPr lang="en-US" altLang="zh-CN" sz="1400" b="1" dirty="0" err="1"/>
              <a:t>cout</a:t>
            </a:r>
            <a:r>
              <a:rPr lang="en-US" altLang="zh-CN" sz="1400" b="1" dirty="0"/>
              <a:t>&lt;&lt;"after display returns.\n";</a:t>
            </a:r>
          </a:p>
          <a:p>
            <a:pPr eaLnBrk="1" hangingPunct="1">
              <a:lnSpc>
                <a:spcPct val="80000"/>
              </a:lnSpc>
              <a:buFontTx/>
              <a:buNone/>
            </a:pPr>
            <a:r>
              <a:rPr lang="en-US" altLang="zh-CN" sz="1400" b="1" dirty="0"/>
              <a:t>}</a:t>
            </a:r>
          </a:p>
        </p:txBody>
      </p:sp>
      <p:sp>
        <p:nvSpPr>
          <p:cNvPr id="109572" name="AutoShape 4"/>
          <p:cNvSpPr>
            <a:spLocks noChangeArrowheads="1"/>
          </p:cNvSpPr>
          <p:nvPr/>
        </p:nvSpPr>
        <p:spPr bwMode="auto">
          <a:xfrm>
            <a:off x="4788024" y="2636912"/>
            <a:ext cx="3961134" cy="2520280"/>
          </a:xfrm>
          <a:prstGeom prst="cloudCallout">
            <a:avLst>
              <a:gd name="adj1" fmla="val -60343"/>
              <a:gd name="adj2" fmla="val 61852"/>
            </a:avLst>
          </a:prstGeom>
          <a:noFill/>
          <a:ln w="3175">
            <a:solidFill>
              <a:schemeClr val="tx1"/>
            </a:solidFill>
            <a:round/>
            <a:headEnd/>
            <a:tailEnd/>
          </a:ln>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zh-CN" altLang="en-US" sz="2000" b="1" dirty="0">
                <a:latin typeface="Times New Roman" panose="02020603050405020304" pitchFamily="18" charset="0"/>
              </a:rPr>
              <a:t>分析输出结果！</a:t>
            </a:r>
          </a:p>
          <a:p>
            <a:pPr algn="just" eaLnBrk="1" hangingPunct="1">
              <a:spcBef>
                <a:spcPct val="0"/>
              </a:spcBef>
              <a:buFontTx/>
              <a:buNone/>
            </a:pPr>
            <a:r>
              <a:rPr kumimoji="1" lang="zh-CN" altLang="en-US" sz="2000" b="1" dirty="0">
                <a:latin typeface="Times New Roman" panose="02020603050405020304" pitchFamily="18" charset="0"/>
              </a:rPr>
              <a:t>为什么</a:t>
            </a:r>
            <a:r>
              <a:rPr kumimoji="1" lang="zh-CN" altLang="en-US" sz="2000" b="1" dirty="0">
                <a:solidFill>
                  <a:srgbClr val="0000CC"/>
                </a:solidFill>
                <a:latin typeface="Times New Roman" panose="02020603050405020304" pitchFamily="18" charset="0"/>
              </a:rPr>
              <a:t>构造函数被调用</a:t>
            </a:r>
            <a:r>
              <a:rPr kumimoji="1" lang="en-US" altLang="zh-CN" sz="2000" b="1" dirty="0">
                <a:solidFill>
                  <a:srgbClr val="0000CC"/>
                </a:solidFill>
                <a:latin typeface="Times New Roman" panose="02020603050405020304" pitchFamily="18" charset="0"/>
              </a:rPr>
              <a:t>2</a:t>
            </a:r>
            <a:r>
              <a:rPr kumimoji="1" lang="zh-CN" altLang="en-US" sz="2000" b="1" dirty="0">
                <a:solidFill>
                  <a:srgbClr val="0000CC"/>
                </a:solidFill>
                <a:latin typeface="Times New Roman" panose="02020603050405020304" pitchFamily="18" charset="0"/>
              </a:rPr>
              <a:t>次</a:t>
            </a:r>
            <a:r>
              <a:rPr kumimoji="1" lang="en-US" altLang="zh-CN" sz="2000" b="1" dirty="0">
                <a:latin typeface="Times New Roman" panose="02020603050405020304" pitchFamily="18" charset="0"/>
              </a:rPr>
              <a:t>?</a:t>
            </a:r>
            <a:r>
              <a:rPr kumimoji="1" lang="zh-CN" altLang="en-US" sz="2000" b="1" dirty="0">
                <a:latin typeface="Times New Roman" panose="02020603050405020304" pitchFamily="18" charset="0"/>
              </a:rPr>
              <a:t>但析构函数被调用</a:t>
            </a:r>
            <a:r>
              <a:rPr kumimoji="1" lang="en-US" altLang="zh-CN" sz="2000" b="1" dirty="0">
                <a:solidFill>
                  <a:srgbClr val="0000CC"/>
                </a:solidFill>
                <a:latin typeface="Times New Roman" panose="02020603050405020304" pitchFamily="18" charset="0"/>
              </a:rPr>
              <a:t>5</a:t>
            </a:r>
            <a:r>
              <a:rPr kumimoji="1" lang="zh-CN" altLang="en-US" sz="2000" b="1" dirty="0">
                <a:solidFill>
                  <a:srgbClr val="0000CC"/>
                </a:solidFill>
                <a:latin typeface="Times New Roman" panose="02020603050405020304" pitchFamily="18" charset="0"/>
              </a:rPr>
              <a:t>次</a:t>
            </a:r>
            <a:r>
              <a:rPr kumimoji="1" lang="en-US" altLang="zh-CN" sz="2000" b="1" dirty="0" smtClean="0">
                <a:solidFill>
                  <a:srgbClr val="0000CC"/>
                </a:solidFill>
                <a:latin typeface="Times New Roman" panose="02020603050405020304" pitchFamily="18" charset="0"/>
              </a:rPr>
              <a:t>?</a:t>
            </a:r>
            <a:endParaRPr kumimoji="1" lang="en-US" altLang="zh-CN" sz="2000" b="1" dirty="0">
              <a:solidFill>
                <a:srgbClr val="0000CC"/>
              </a:solidFill>
              <a:latin typeface="Times New Roman" panose="02020603050405020304" pitchFamily="18" charset="0"/>
            </a:endParaRPr>
          </a:p>
          <a:p>
            <a:pPr algn="just" eaLnBrk="1" hangingPunct="1">
              <a:spcBef>
                <a:spcPct val="0"/>
              </a:spcBef>
              <a:buFontTx/>
              <a:buNone/>
            </a:pPr>
            <a:r>
              <a:rPr kumimoji="1" lang="zh-CN" altLang="en-US" sz="2000" b="1" dirty="0">
                <a:solidFill>
                  <a:srgbClr val="0000CC"/>
                </a:solidFill>
                <a:latin typeface="Times New Roman" panose="02020603050405020304" pitchFamily="18" charset="0"/>
              </a:rPr>
              <a:t>提示</a:t>
            </a:r>
            <a:r>
              <a:rPr kumimoji="1" lang="en-US" altLang="zh-CN" sz="2000" b="1" dirty="0">
                <a:solidFill>
                  <a:srgbClr val="0000CC"/>
                </a:solidFill>
                <a:latin typeface="Times New Roman" panose="02020603050405020304" pitchFamily="18" charset="0"/>
              </a:rPr>
              <a:t>:</a:t>
            </a:r>
            <a:r>
              <a:rPr kumimoji="1" lang="zh-CN" altLang="en-US" sz="2000" b="1" dirty="0">
                <a:solidFill>
                  <a:srgbClr val="0000CC"/>
                </a:solidFill>
                <a:latin typeface="Times New Roman" panose="02020603050405020304" pitchFamily="18" charset="0"/>
              </a:rPr>
              <a:t>注意拷贝构造</a:t>
            </a:r>
            <a:r>
              <a:rPr kumimoji="1" lang="zh-CN" altLang="en-US" sz="2000" b="1" dirty="0" smtClean="0">
                <a:solidFill>
                  <a:srgbClr val="0000CC"/>
                </a:solidFill>
                <a:latin typeface="Times New Roman" panose="02020603050405020304" pitchFamily="18" charset="0"/>
              </a:rPr>
              <a:t>函数</a:t>
            </a:r>
            <a:endParaRPr kumimoji="1" lang="zh-CN" altLang="en-US" sz="2000" b="1" dirty="0">
              <a:solidFill>
                <a:srgbClr val="0000CC"/>
              </a:solidFill>
              <a:latin typeface="Times New Roman" panose="02020603050405020304" pitchFamily="18" charset="0"/>
            </a:endParaRPr>
          </a:p>
        </p:txBody>
      </p:sp>
    </p:spTree>
    <p:extLst>
      <p:ext uri="{BB962C8B-B14F-4D97-AF65-F5344CB8AC3E}">
        <p14:creationId xmlns:p14="http://schemas.microsoft.com/office/powerpoint/2010/main" val="2553147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572"/>
                                        </p:tgtEl>
                                        <p:attrNameLst>
                                          <p:attrName>style.visibility</p:attrName>
                                        </p:attrNameLst>
                                      </p:cBhvr>
                                      <p:to>
                                        <p:strVal val="visible"/>
                                      </p:to>
                                    </p:set>
                                    <p:anim calcmode="lin" valueType="num">
                                      <p:cBhvr additive="base">
                                        <p:cTn id="7" dur="500" fill="hold"/>
                                        <p:tgtEl>
                                          <p:spTgt spid="109572"/>
                                        </p:tgtEl>
                                        <p:attrNameLst>
                                          <p:attrName>ppt_x</p:attrName>
                                        </p:attrNameLst>
                                      </p:cBhvr>
                                      <p:tavLst>
                                        <p:tav tm="0">
                                          <p:val>
                                            <p:strVal val="#ppt_x"/>
                                          </p:val>
                                        </p:tav>
                                        <p:tav tm="100000">
                                          <p:val>
                                            <p:strVal val="#ppt_x"/>
                                          </p:val>
                                        </p:tav>
                                      </p:tavLst>
                                    </p:anim>
                                    <p:anim calcmode="lin" valueType="num">
                                      <p:cBhvr additive="base">
                                        <p:cTn id="8" dur="500" fill="hold"/>
                                        <p:tgtEl>
                                          <p:spTgt spid="1095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85800" y="116632"/>
            <a:ext cx="7772400" cy="79208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kern="1200" dirty="0">
                <a:solidFill>
                  <a:srgbClr val="C00000"/>
                </a:solidFill>
              </a:rPr>
              <a:t>3.11.3 </a:t>
            </a:r>
            <a:r>
              <a:rPr lang="en-US" altLang="zh-CN" sz="3200" b="1" kern="1200" dirty="0" smtClean="0">
                <a:solidFill>
                  <a:srgbClr val="C00000"/>
                </a:solidFill>
              </a:rPr>
              <a:t> </a:t>
            </a:r>
            <a:r>
              <a:rPr lang="zh-CN" altLang="en-US" sz="3200" b="1" kern="1200" dirty="0" smtClean="0">
                <a:solidFill>
                  <a:srgbClr val="C00000"/>
                </a:solidFill>
              </a:rPr>
              <a:t>类</a:t>
            </a:r>
            <a:r>
              <a:rPr lang="zh-CN" altLang="en-US" sz="3200" b="1" kern="1200" dirty="0">
                <a:solidFill>
                  <a:srgbClr val="C00000"/>
                </a:solidFill>
              </a:rPr>
              <a:t>对象成员</a:t>
            </a:r>
          </a:p>
        </p:txBody>
      </p:sp>
      <p:sp>
        <p:nvSpPr>
          <p:cNvPr id="89091" name="Rectangle 3"/>
          <p:cNvSpPr>
            <a:spLocks noGrp="1" noChangeArrowheads="1"/>
          </p:cNvSpPr>
          <p:nvPr>
            <p:ph type="body" idx="1"/>
          </p:nvPr>
        </p:nvSpPr>
        <p:spPr>
          <a:xfrm>
            <a:off x="467544" y="1196752"/>
            <a:ext cx="8352928" cy="5040313"/>
          </a:xfrm>
        </p:spPr>
        <p:txBody>
          <a:bodyPr/>
          <a:lstStyle/>
          <a:p>
            <a:pPr eaLnBrk="1" hangingPunct="1">
              <a:lnSpc>
                <a:spcPct val="90000"/>
              </a:lnSpc>
              <a:buFontTx/>
              <a:buNone/>
            </a:pPr>
            <a:r>
              <a:rPr lang="en-US" altLang="zh-CN" sz="2800" b="1" dirty="0" smtClean="0">
                <a:solidFill>
                  <a:srgbClr val="0000CC"/>
                </a:solidFill>
              </a:rPr>
              <a:t>1. </a:t>
            </a:r>
            <a:r>
              <a:rPr lang="zh-CN" altLang="en-US" sz="2800" b="1" dirty="0" smtClean="0">
                <a:solidFill>
                  <a:srgbClr val="0000CC"/>
                </a:solidFill>
              </a:rPr>
              <a:t>类</a:t>
            </a:r>
            <a:r>
              <a:rPr lang="zh-CN" altLang="en-US" sz="2800" b="1" dirty="0">
                <a:solidFill>
                  <a:srgbClr val="0000CC"/>
                </a:solidFill>
              </a:rPr>
              <a:t>对象成员的基本知识</a:t>
            </a:r>
          </a:p>
          <a:p>
            <a:pPr lvl="1" eaLnBrk="1" hangingPunct="1">
              <a:lnSpc>
                <a:spcPct val="90000"/>
              </a:lnSpc>
            </a:pPr>
            <a:r>
              <a:rPr lang="zh-CN" altLang="en-US" sz="2400" b="1" dirty="0"/>
              <a:t>类的数据成员一般都是基本数据类型，但也可以是结构、联合、枚举之类的自定义数据类型，还可以是其他类的对象。</a:t>
            </a:r>
          </a:p>
          <a:p>
            <a:pPr lvl="1" eaLnBrk="1" hangingPunct="1">
              <a:lnSpc>
                <a:spcPct val="90000"/>
              </a:lnSpc>
            </a:pPr>
            <a:r>
              <a:rPr lang="zh-CN" altLang="en-US" sz="2400" b="1" dirty="0"/>
              <a:t>如果用其他类的对象作为类的成员，则称之为对象成员。</a:t>
            </a:r>
          </a:p>
          <a:p>
            <a:pPr lvl="1" eaLnBrk="1" hangingPunct="1">
              <a:lnSpc>
                <a:spcPct val="90000"/>
              </a:lnSpc>
            </a:pPr>
            <a:r>
              <a:rPr lang="zh-CN" altLang="en-US" sz="2400" b="1" dirty="0"/>
              <a:t>类对象作成员的形式如下：</a:t>
            </a:r>
          </a:p>
          <a:p>
            <a:pPr lvl="1" eaLnBrk="1" hangingPunct="1">
              <a:lnSpc>
                <a:spcPct val="90000"/>
              </a:lnSpc>
              <a:buFontTx/>
              <a:buNone/>
            </a:pPr>
            <a:r>
              <a:rPr lang="en-US" altLang="zh-CN" sz="2400" b="1" dirty="0">
                <a:solidFill>
                  <a:srgbClr val="FF3300"/>
                </a:solidFill>
              </a:rPr>
              <a:t>class X{</a:t>
            </a:r>
          </a:p>
          <a:p>
            <a:pPr lvl="2" eaLnBrk="1" hangingPunct="1">
              <a:lnSpc>
                <a:spcPct val="90000"/>
              </a:lnSpc>
              <a:buFontTx/>
              <a:buNone/>
            </a:pPr>
            <a:r>
              <a:rPr lang="zh-CN" altLang="en-US" sz="2000" b="1" dirty="0"/>
              <a:t>类名</a:t>
            </a:r>
            <a:r>
              <a:rPr lang="en-US" altLang="zh-CN" sz="2000" b="1" dirty="0"/>
              <a:t>1  </a:t>
            </a:r>
            <a:r>
              <a:rPr lang="zh-CN" altLang="en-US" sz="2000" b="1" dirty="0"/>
              <a:t>成员名</a:t>
            </a:r>
            <a:r>
              <a:rPr lang="en-US" altLang="zh-CN" sz="2000" b="1" dirty="0"/>
              <a:t>1;</a:t>
            </a:r>
          </a:p>
          <a:p>
            <a:pPr lvl="2" eaLnBrk="1" hangingPunct="1">
              <a:lnSpc>
                <a:spcPct val="90000"/>
              </a:lnSpc>
              <a:buFontTx/>
              <a:buNone/>
            </a:pPr>
            <a:r>
              <a:rPr lang="zh-CN" altLang="en-US" sz="2000" b="1" dirty="0"/>
              <a:t>类名</a:t>
            </a:r>
            <a:r>
              <a:rPr lang="en-US" altLang="zh-CN" sz="2000" b="1" dirty="0"/>
              <a:t>2  </a:t>
            </a:r>
            <a:r>
              <a:rPr lang="zh-CN" altLang="en-US" sz="2000" b="1" dirty="0"/>
              <a:t>成员名</a:t>
            </a:r>
            <a:r>
              <a:rPr lang="en-US" altLang="zh-CN" sz="2000" b="1" dirty="0"/>
              <a:t>2;</a:t>
            </a:r>
          </a:p>
          <a:p>
            <a:pPr lvl="2" eaLnBrk="1" hangingPunct="1">
              <a:lnSpc>
                <a:spcPct val="90000"/>
              </a:lnSpc>
              <a:buFontTx/>
              <a:buNone/>
            </a:pPr>
            <a:r>
              <a:rPr lang="en-US" altLang="zh-CN" sz="2000" b="1" dirty="0"/>
              <a:t>    ……</a:t>
            </a:r>
          </a:p>
          <a:p>
            <a:pPr lvl="2" eaLnBrk="1" hangingPunct="1">
              <a:lnSpc>
                <a:spcPct val="90000"/>
              </a:lnSpc>
              <a:buFontTx/>
              <a:buNone/>
            </a:pPr>
            <a:r>
              <a:rPr lang="zh-CN" altLang="en-US" sz="2000" b="1" dirty="0"/>
              <a:t>类名</a:t>
            </a:r>
            <a:r>
              <a:rPr lang="en-US" altLang="zh-CN" sz="2000" b="1" dirty="0"/>
              <a:t>n  </a:t>
            </a:r>
            <a:r>
              <a:rPr lang="zh-CN" altLang="en-US" sz="2000" b="1" dirty="0"/>
              <a:t>成员名</a:t>
            </a:r>
            <a:r>
              <a:rPr lang="en-US" altLang="zh-CN" sz="2000" b="1" dirty="0"/>
              <a:t>n</a:t>
            </a:r>
            <a:r>
              <a:rPr lang="zh-CN" altLang="en-US" sz="2000" b="1" dirty="0"/>
              <a:t>；</a:t>
            </a:r>
          </a:p>
          <a:p>
            <a:pPr lvl="1" eaLnBrk="1" hangingPunct="1">
              <a:lnSpc>
                <a:spcPct val="90000"/>
              </a:lnSpc>
              <a:buFontTx/>
              <a:buNone/>
            </a:pPr>
            <a:r>
              <a:rPr lang="en-US" altLang="zh-CN" sz="2400" b="1" dirty="0">
                <a:solidFill>
                  <a:srgbClr val="FF3300"/>
                </a:solidFill>
              </a:rPr>
              <a:t>};</a:t>
            </a:r>
          </a:p>
          <a:p>
            <a:pPr lvl="1" eaLnBrk="1" hangingPunct="1">
              <a:lnSpc>
                <a:spcPct val="90000"/>
              </a:lnSpc>
              <a:buFontTx/>
              <a:buNone/>
            </a:pPr>
            <a:endParaRPr lang="en-US" altLang="zh-CN" sz="2400" b="1" dirty="0">
              <a:solidFill>
                <a:srgbClr val="FF3300"/>
              </a:solidFill>
            </a:endParaRPr>
          </a:p>
        </p:txBody>
      </p:sp>
    </p:spTree>
    <p:extLst>
      <p:ext uri="{BB962C8B-B14F-4D97-AF65-F5344CB8AC3E}">
        <p14:creationId xmlns:p14="http://schemas.microsoft.com/office/powerpoint/2010/main" val="38102746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9091">
                                            <p:txEl>
                                              <p:pRg st="2" end="2"/>
                                            </p:txEl>
                                          </p:spTgt>
                                        </p:tgtEl>
                                        <p:attrNameLst>
                                          <p:attrName>style.visibility</p:attrName>
                                        </p:attrNameLst>
                                      </p:cBhvr>
                                      <p:to>
                                        <p:strVal val="visible"/>
                                      </p:to>
                                    </p:set>
                                    <p:anim calcmode="lin" valueType="num">
                                      <p:cBhvr additive="base">
                                        <p:cTn id="7" dur="500" fill="hold"/>
                                        <p:tgtEl>
                                          <p:spTgt spid="8909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90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9091">
                                            <p:txEl>
                                              <p:pRg st="3" end="3"/>
                                            </p:txEl>
                                          </p:spTgt>
                                        </p:tgtEl>
                                        <p:attrNameLst>
                                          <p:attrName>style.visibility</p:attrName>
                                        </p:attrNameLst>
                                      </p:cBhvr>
                                      <p:to>
                                        <p:strVal val="visible"/>
                                      </p:to>
                                    </p:set>
                                    <p:anim calcmode="lin" valueType="num">
                                      <p:cBhvr additive="base">
                                        <p:cTn id="13" dur="500" fill="hold"/>
                                        <p:tgtEl>
                                          <p:spTgt spid="8909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9091">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9091">
                                            <p:txEl>
                                              <p:pRg st="4" end="4"/>
                                            </p:txEl>
                                          </p:spTgt>
                                        </p:tgtEl>
                                        <p:attrNameLst>
                                          <p:attrName>style.visibility</p:attrName>
                                        </p:attrNameLst>
                                      </p:cBhvr>
                                      <p:to>
                                        <p:strVal val="visible"/>
                                      </p:to>
                                    </p:set>
                                    <p:anim calcmode="lin" valueType="num">
                                      <p:cBhvr additive="base">
                                        <p:cTn id="17" dur="500" fill="hold"/>
                                        <p:tgtEl>
                                          <p:spTgt spid="89091">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9091">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9091">
                                            <p:txEl>
                                              <p:pRg st="5" end="5"/>
                                            </p:txEl>
                                          </p:spTgt>
                                        </p:tgtEl>
                                        <p:attrNameLst>
                                          <p:attrName>style.visibility</p:attrName>
                                        </p:attrNameLst>
                                      </p:cBhvr>
                                      <p:to>
                                        <p:strVal val="visible"/>
                                      </p:to>
                                    </p:set>
                                    <p:anim calcmode="lin" valueType="num">
                                      <p:cBhvr additive="base">
                                        <p:cTn id="21" dur="500" fill="hold"/>
                                        <p:tgtEl>
                                          <p:spTgt spid="89091">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9091">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9091">
                                            <p:txEl>
                                              <p:pRg st="6" end="6"/>
                                            </p:txEl>
                                          </p:spTgt>
                                        </p:tgtEl>
                                        <p:attrNameLst>
                                          <p:attrName>style.visibility</p:attrName>
                                        </p:attrNameLst>
                                      </p:cBhvr>
                                      <p:to>
                                        <p:strVal val="visible"/>
                                      </p:to>
                                    </p:set>
                                    <p:anim calcmode="lin" valueType="num">
                                      <p:cBhvr additive="base">
                                        <p:cTn id="25" dur="500" fill="hold"/>
                                        <p:tgtEl>
                                          <p:spTgt spid="8909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9091">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9091">
                                            <p:txEl>
                                              <p:pRg st="7" end="7"/>
                                            </p:txEl>
                                          </p:spTgt>
                                        </p:tgtEl>
                                        <p:attrNameLst>
                                          <p:attrName>style.visibility</p:attrName>
                                        </p:attrNameLst>
                                      </p:cBhvr>
                                      <p:to>
                                        <p:strVal val="visible"/>
                                      </p:to>
                                    </p:set>
                                    <p:anim calcmode="lin" valueType="num">
                                      <p:cBhvr additive="base">
                                        <p:cTn id="29" dur="500" fill="hold"/>
                                        <p:tgtEl>
                                          <p:spTgt spid="89091">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9091">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9091">
                                            <p:txEl>
                                              <p:pRg st="8" end="8"/>
                                            </p:txEl>
                                          </p:spTgt>
                                        </p:tgtEl>
                                        <p:attrNameLst>
                                          <p:attrName>style.visibility</p:attrName>
                                        </p:attrNameLst>
                                      </p:cBhvr>
                                      <p:to>
                                        <p:strVal val="visible"/>
                                      </p:to>
                                    </p:set>
                                    <p:anim calcmode="lin" valueType="num">
                                      <p:cBhvr additive="base">
                                        <p:cTn id="33" dur="500" fill="hold"/>
                                        <p:tgtEl>
                                          <p:spTgt spid="89091">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9091">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9091">
                                            <p:txEl>
                                              <p:pRg st="9" end="9"/>
                                            </p:txEl>
                                          </p:spTgt>
                                        </p:tgtEl>
                                        <p:attrNameLst>
                                          <p:attrName>style.visibility</p:attrName>
                                        </p:attrNameLst>
                                      </p:cBhvr>
                                      <p:to>
                                        <p:strVal val="visible"/>
                                      </p:to>
                                    </p:set>
                                    <p:anim calcmode="lin" valueType="num">
                                      <p:cBhvr additive="base">
                                        <p:cTn id="37" dur="500" fill="hold"/>
                                        <p:tgtEl>
                                          <p:spTgt spid="89091">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909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189929" y="1196752"/>
            <a:ext cx="3950023" cy="4810217"/>
          </a:xfrm>
        </p:spPr>
        <p:txBody>
          <a:bodyPr/>
          <a:lstStyle/>
          <a:p>
            <a:pPr marL="0" indent="0">
              <a:buNone/>
            </a:pPr>
            <a:r>
              <a:rPr lang="en-US" altLang="zh-CN" sz="1600" b="1" dirty="0"/>
              <a:t>//Eg3-15.cpp</a:t>
            </a:r>
            <a:endParaRPr lang="zh-CN" altLang="zh-CN" sz="1600" b="1" dirty="0"/>
          </a:p>
          <a:p>
            <a:pPr marL="0" indent="0">
              <a:buNone/>
            </a:pPr>
            <a:r>
              <a:rPr lang="en-US" altLang="zh-CN" sz="1600" b="1" dirty="0"/>
              <a:t>#include &lt;</a:t>
            </a:r>
            <a:r>
              <a:rPr lang="en-US" altLang="zh-CN" sz="1600" b="1" dirty="0" err="1"/>
              <a:t>iostream</a:t>
            </a:r>
            <a:r>
              <a:rPr lang="en-US" altLang="zh-CN" sz="1600" b="1" dirty="0"/>
              <a:t>&gt;</a:t>
            </a:r>
            <a:endParaRPr lang="zh-CN" altLang="zh-CN" sz="1600" b="1" dirty="0"/>
          </a:p>
          <a:p>
            <a:pPr marL="0" indent="0">
              <a:buNone/>
            </a:pPr>
            <a:r>
              <a:rPr lang="en-US" altLang="zh-CN" sz="1600" b="1" dirty="0"/>
              <a:t>#include &lt;string&gt;</a:t>
            </a:r>
            <a:endParaRPr lang="zh-CN" altLang="zh-CN" sz="1600" b="1" dirty="0"/>
          </a:p>
          <a:p>
            <a:pPr marL="0" indent="0">
              <a:buNone/>
            </a:pPr>
            <a:r>
              <a:rPr lang="en-US" altLang="zh-CN" sz="1600" b="1" dirty="0"/>
              <a:t>using namespace </a:t>
            </a:r>
            <a:r>
              <a:rPr lang="en-US" altLang="zh-CN" sz="1600" b="1" dirty="0" err="1"/>
              <a:t>std</a:t>
            </a:r>
            <a:r>
              <a:rPr lang="en-US" altLang="zh-CN" sz="1600" b="1" dirty="0"/>
              <a:t>;</a:t>
            </a:r>
            <a:endParaRPr lang="zh-CN" altLang="zh-CN" sz="1600" b="1" dirty="0"/>
          </a:p>
          <a:p>
            <a:pPr marL="0" indent="0">
              <a:buNone/>
            </a:pPr>
            <a:r>
              <a:rPr lang="en-US" altLang="zh-CN" sz="1600" b="1" dirty="0"/>
              <a:t>class String{</a:t>
            </a:r>
            <a:endParaRPr lang="zh-CN" altLang="zh-CN" sz="1600" b="1" dirty="0"/>
          </a:p>
          <a:p>
            <a:pPr marL="0" indent="0">
              <a:buNone/>
            </a:pPr>
            <a:r>
              <a:rPr lang="en-US" altLang="zh-CN" sz="1600" b="1" dirty="0"/>
              <a:t> </a:t>
            </a:r>
            <a:r>
              <a:rPr lang="en-US" altLang="zh-CN" sz="1600" b="1" dirty="0" smtClean="0"/>
              <a:t>   char </a:t>
            </a:r>
            <a:r>
              <a:rPr lang="en-US" altLang="zh-CN" sz="1600" b="1" dirty="0"/>
              <a:t>*</a:t>
            </a:r>
            <a:r>
              <a:rPr lang="en-US" altLang="zh-CN" sz="1600" b="1" dirty="0" err="1" smtClean="0"/>
              <a:t>ptr</a:t>
            </a:r>
            <a:r>
              <a:rPr lang="en-US" altLang="zh-CN" sz="1600" b="1" dirty="0" smtClean="0"/>
              <a:t>;</a:t>
            </a:r>
            <a:endParaRPr lang="en-US" altLang="zh-CN" sz="1600" b="1" dirty="0"/>
          </a:p>
          <a:p>
            <a:pPr marL="0" indent="0">
              <a:buNone/>
            </a:pPr>
            <a:r>
              <a:rPr lang="en-US" altLang="zh-CN" sz="1600" b="1" dirty="0"/>
              <a:t> </a:t>
            </a:r>
            <a:r>
              <a:rPr lang="en-US" altLang="zh-CN" sz="1600" b="1" dirty="0" smtClean="0"/>
              <a:t>   int </a:t>
            </a:r>
            <a:r>
              <a:rPr lang="en-US" altLang="zh-CN" sz="1600" b="1" dirty="0"/>
              <a:t>n;</a:t>
            </a:r>
            <a:endParaRPr lang="zh-CN" altLang="zh-CN" sz="1600" b="1" dirty="0"/>
          </a:p>
          <a:p>
            <a:pPr marL="0" indent="0">
              <a:buNone/>
            </a:pPr>
            <a:r>
              <a:rPr lang="en-US" altLang="zh-CN" sz="1600" b="1" dirty="0"/>
              <a:t>public:</a:t>
            </a:r>
            <a:endParaRPr lang="zh-CN" altLang="zh-CN" sz="1600" b="1" dirty="0"/>
          </a:p>
          <a:p>
            <a:pPr marL="0" indent="0">
              <a:buNone/>
            </a:pPr>
            <a:r>
              <a:rPr lang="en-US" altLang="zh-CN" sz="1600" b="1" dirty="0"/>
              <a:t> </a:t>
            </a:r>
            <a:r>
              <a:rPr lang="en-US" altLang="zh-CN" sz="1600" b="1" dirty="0" smtClean="0"/>
              <a:t>   String(char </a:t>
            </a:r>
            <a:r>
              <a:rPr lang="en-US" altLang="zh-CN" sz="1600" b="1" dirty="0"/>
              <a:t>* </a:t>
            </a:r>
            <a:r>
              <a:rPr lang="en-US" altLang="zh-CN" sz="1600" b="1" dirty="0" err="1"/>
              <a:t>s,int</a:t>
            </a:r>
            <a:r>
              <a:rPr lang="en-US" altLang="zh-CN" sz="1600" b="1" dirty="0"/>
              <a:t> a){</a:t>
            </a:r>
            <a:endParaRPr lang="zh-CN" altLang="zh-CN" sz="1600" b="1" dirty="0"/>
          </a:p>
          <a:p>
            <a:pPr marL="0" indent="0">
              <a:buNone/>
            </a:pPr>
            <a:r>
              <a:rPr lang="en-US" altLang="zh-CN" sz="1600" b="1" dirty="0"/>
              <a:t>	</a:t>
            </a:r>
            <a:r>
              <a:rPr lang="en-US" altLang="zh-CN" sz="1600" b="1" dirty="0" err="1" smtClean="0"/>
              <a:t>ptr</a:t>
            </a:r>
            <a:r>
              <a:rPr lang="en-US" altLang="zh-CN" sz="1600" b="1" dirty="0" smtClean="0"/>
              <a:t>=new </a:t>
            </a:r>
            <a:r>
              <a:rPr lang="en-US" altLang="zh-CN" sz="1600" b="1" dirty="0"/>
              <a:t>char[</a:t>
            </a:r>
            <a:r>
              <a:rPr lang="en-US" altLang="zh-CN" sz="1600" b="1" dirty="0" err="1"/>
              <a:t>strlen</a:t>
            </a:r>
            <a:r>
              <a:rPr lang="en-US" altLang="zh-CN" sz="1600" b="1" dirty="0"/>
              <a:t>(s)+1];</a:t>
            </a:r>
            <a:endParaRPr lang="zh-CN" altLang="zh-CN" sz="1600" b="1" dirty="0"/>
          </a:p>
          <a:p>
            <a:pPr marL="0" indent="0">
              <a:buNone/>
            </a:pPr>
            <a:r>
              <a:rPr lang="en-US" altLang="zh-CN" sz="1600" b="1" dirty="0"/>
              <a:t>	</a:t>
            </a:r>
            <a:r>
              <a:rPr lang="en-US" altLang="zh-CN" sz="1600" b="1" dirty="0" err="1" smtClean="0"/>
              <a:t>strcpy</a:t>
            </a:r>
            <a:r>
              <a:rPr lang="en-US" altLang="zh-CN" sz="1600" b="1" dirty="0" smtClean="0"/>
              <a:t>(</a:t>
            </a:r>
            <a:r>
              <a:rPr lang="en-US" altLang="zh-CN" sz="1600" b="1" dirty="0" err="1" smtClean="0"/>
              <a:t>ptr,s</a:t>
            </a:r>
            <a:r>
              <a:rPr lang="en-US" altLang="zh-CN" sz="1600" b="1" dirty="0"/>
              <a:t>);</a:t>
            </a:r>
            <a:endParaRPr lang="zh-CN" altLang="zh-CN" sz="1600" b="1" dirty="0"/>
          </a:p>
          <a:p>
            <a:pPr marL="0" indent="0">
              <a:buNone/>
            </a:pPr>
            <a:r>
              <a:rPr lang="en-US" altLang="zh-CN" sz="1600" b="1" dirty="0"/>
              <a:t>	</a:t>
            </a:r>
            <a:r>
              <a:rPr lang="en-US" altLang="zh-CN" sz="1600" b="1" dirty="0" smtClean="0"/>
              <a:t>n=a</a:t>
            </a:r>
            <a:r>
              <a:rPr lang="en-US" altLang="zh-CN" sz="1600" b="1" dirty="0"/>
              <a:t>;</a:t>
            </a:r>
            <a:endParaRPr lang="zh-CN" altLang="zh-CN" sz="1600" b="1" dirty="0"/>
          </a:p>
          <a:p>
            <a:pPr marL="0" indent="0">
              <a:buNone/>
            </a:pPr>
            <a:r>
              <a:rPr lang="en-US" altLang="zh-CN" sz="1600" b="1" dirty="0"/>
              <a:t> </a:t>
            </a:r>
            <a:r>
              <a:rPr lang="en-US" altLang="zh-CN" sz="1600" b="1" dirty="0" smtClean="0"/>
              <a:t>   }</a:t>
            </a:r>
            <a:endParaRPr lang="zh-CN" altLang="zh-CN" sz="1600" b="1" dirty="0"/>
          </a:p>
          <a:p>
            <a:pPr marL="0" indent="0">
              <a:buNone/>
            </a:pPr>
            <a:r>
              <a:rPr lang="en-US" altLang="zh-CN" sz="1600" b="1" dirty="0"/>
              <a:t> </a:t>
            </a:r>
            <a:r>
              <a:rPr lang="en-US" altLang="zh-CN" sz="1600" b="1" dirty="0" smtClean="0"/>
              <a:t>   ~</a:t>
            </a:r>
            <a:r>
              <a:rPr lang="en-US" altLang="zh-CN" sz="1600" b="1" dirty="0"/>
              <a:t>String(){delete </a:t>
            </a:r>
            <a:r>
              <a:rPr lang="en-US" altLang="zh-CN" sz="1600" b="1" dirty="0" err="1"/>
              <a:t>ptr</a:t>
            </a:r>
            <a:r>
              <a:rPr lang="en-US" altLang="zh-CN" sz="1600" b="1" dirty="0"/>
              <a:t>;}</a:t>
            </a:r>
            <a:endParaRPr lang="zh-CN" altLang="zh-CN" sz="1600" b="1" dirty="0"/>
          </a:p>
          <a:p>
            <a:pPr marL="0" indent="0">
              <a:buNone/>
            </a:pPr>
            <a:r>
              <a:rPr lang="en-US" altLang="zh-CN" sz="1600" b="1" dirty="0"/>
              <a:t> </a:t>
            </a:r>
            <a:r>
              <a:rPr lang="en-US" altLang="zh-CN" sz="1600" b="1" dirty="0" smtClean="0"/>
              <a:t>   void </a:t>
            </a:r>
            <a:r>
              <a:rPr lang="en-US" altLang="zh-CN" sz="1600" b="1" dirty="0"/>
              <a:t>print(){</a:t>
            </a:r>
            <a:r>
              <a:rPr lang="en-US" altLang="zh-CN" sz="1600" b="1" dirty="0" err="1"/>
              <a:t>cout</a:t>
            </a:r>
            <a:r>
              <a:rPr lang="en-US" altLang="zh-CN" sz="1600" b="1" dirty="0"/>
              <a:t>&lt;&lt;</a:t>
            </a:r>
            <a:r>
              <a:rPr lang="en-US" altLang="zh-CN" sz="1600" b="1" dirty="0" err="1"/>
              <a:t>ptr</a:t>
            </a:r>
            <a:r>
              <a:rPr lang="en-US" altLang="zh-CN" sz="1600" b="1" dirty="0"/>
              <a:t>&lt;&lt;</a:t>
            </a:r>
            <a:r>
              <a:rPr lang="en-US" altLang="zh-CN" sz="1600" b="1" dirty="0" err="1"/>
              <a:t>endl</a:t>
            </a:r>
            <a:r>
              <a:rPr lang="en-US" altLang="zh-CN" sz="1600" b="1" dirty="0"/>
              <a:t>;}</a:t>
            </a:r>
            <a:endParaRPr lang="zh-CN" altLang="zh-CN" sz="1600" b="1" dirty="0"/>
          </a:p>
          <a:p>
            <a:pPr marL="0" indent="0">
              <a:buNone/>
            </a:pPr>
            <a:r>
              <a:rPr lang="en-US" altLang="zh-CN" sz="1600" b="1" dirty="0"/>
              <a:t>};</a:t>
            </a:r>
            <a:endParaRPr lang="zh-CN" altLang="zh-CN" sz="1600" b="1" dirty="0"/>
          </a:p>
          <a:p>
            <a:pPr marL="0" indent="0" eaLnBrk="1" hangingPunct="1">
              <a:buNone/>
            </a:pPr>
            <a:endParaRPr lang="en-US" altLang="zh-CN" sz="2000" b="1" dirty="0">
              <a:solidFill>
                <a:schemeClr val="accent2"/>
              </a:solidFill>
            </a:endParaRPr>
          </a:p>
        </p:txBody>
      </p:sp>
      <p:sp>
        <p:nvSpPr>
          <p:cNvPr id="3" name="标题 2"/>
          <p:cNvSpPr>
            <a:spLocks noGrp="1"/>
          </p:cNvSpPr>
          <p:nvPr>
            <p:ph type="title"/>
          </p:nvPr>
        </p:nvSpPr>
        <p:spPr>
          <a:xfrm>
            <a:off x="434434" y="116632"/>
            <a:ext cx="8229600" cy="81119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dirty="0">
                <a:solidFill>
                  <a:srgbClr val="C00000"/>
                </a:solidFill>
              </a:rPr>
              <a:t>3.8.1 </a:t>
            </a:r>
            <a:r>
              <a:rPr lang="zh-CN" altLang="zh-CN" sz="3200" b="1" dirty="0">
                <a:solidFill>
                  <a:srgbClr val="C00000"/>
                </a:solidFill>
              </a:rPr>
              <a:t>赋值运算符函数</a:t>
            </a:r>
            <a:endParaRPr lang="zh-CN" altLang="en-US" sz="3200" b="1" dirty="0">
              <a:solidFill>
                <a:srgbClr val="C00000"/>
              </a:solidFill>
            </a:endParaRPr>
          </a:p>
        </p:txBody>
      </p:sp>
      <p:sp>
        <p:nvSpPr>
          <p:cNvPr id="4" name="Rectangle 3"/>
          <p:cNvSpPr txBox="1">
            <a:spLocks noChangeArrowheads="1"/>
          </p:cNvSpPr>
          <p:nvPr/>
        </p:nvSpPr>
        <p:spPr bwMode="auto">
          <a:xfrm>
            <a:off x="4549234" y="1481896"/>
            <a:ext cx="4392488"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en-US" altLang="zh-CN" sz="1600" b="1" kern="0" dirty="0" smtClean="0"/>
              <a:t>void main(){</a:t>
            </a:r>
            <a:endParaRPr lang="zh-CN" altLang="zh-CN" sz="1600" b="1" kern="0" dirty="0" smtClean="0"/>
          </a:p>
          <a:p>
            <a:pPr marL="0" indent="0">
              <a:buFontTx/>
              <a:buNone/>
            </a:pPr>
            <a:r>
              <a:rPr lang="en-US" altLang="zh-CN" sz="1600" b="1" kern="0" dirty="0"/>
              <a:t> </a:t>
            </a:r>
            <a:r>
              <a:rPr lang="en-US" altLang="zh-CN" sz="1600" b="1" kern="0" dirty="0" smtClean="0"/>
              <a:t>   String p1("Hello",8);	         //L1</a:t>
            </a:r>
            <a:endParaRPr lang="zh-CN" altLang="zh-CN" sz="1600" b="1" kern="0" dirty="0" smtClean="0"/>
          </a:p>
          <a:p>
            <a:pPr marL="0" indent="0">
              <a:buFontTx/>
              <a:buNone/>
            </a:pPr>
            <a:r>
              <a:rPr lang="en-US" altLang="zh-CN" sz="1600" b="1" kern="0" dirty="0"/>
              <a:t> </a:t>
            </a:r>
            <a:r>
              <a:rPr lang="en-US" altLang="zh-CN" sz="1600" b="1" kern="0" dirty="0" smtClean="0"/>
              <a:t>   {	</a:t>
            </a:r>
          </a:p>
          <a:p>
            <a:pPr marL="0" indent="0">
              <a:buFontTx/>
              <a:buNone/>
            </a:pPr>
            <a:r>
              <a:rPr lang="en-US" altLang="zh-CN" sz="1600" b="1" kern="0" dirty="0" smtClean="0"/>
              <a:t>        String p2("</a:t>
            </a:r>
            <a:r>
              <a:rPr lang="en-US" altLang="zh-CN" sz="1600" b="1" kern="0" dirty="0" err="1" smtClean="0"/>
              <a:t>chong</a:t>
            </a:r>
            <a:r>
              <a:rPr lang="en-US" altLang="zh-CN" sz="1600" b="1" kern="0" dirty="0" smtClean="0"/>
              <a:t> qing",10);   //L2</a:t>
            </a:r>
            <a:endParaRPr lang="zh-CN" altLang="zh-CN" sz="1600" b="1" kern="0" dirty="0" smtClean="0"/>
          </a:p>
          <a:p>
            <a:pPr marL="0" indent="0">
              <a:buFontTx/>
              <a:buNone/>
            </a:pPr>
            <a:r>
              <a:rPr lang="en-US" altLang="zh-CN" sz="1600" b="1" kern="0" dirty="0"/>
              <a:t> </a:t>
            </a:r>
            <a:r>
              <a:rPr lang="en-US" altLang="zh-CN" sz="1600" b="1" kern="0" dirty="0" smtClean="0"/>
              <a:t>       p2=p1;		         //L3</a:t>
            </a:r>
            <a:endParaRPr lang="zh-CN" altLang="zh-CN" sz="1600" b="1" kern="0" dirty="0" smtClean="0"/>
          </a:p>
          <a:p>
            <a:pPr marL="0" indent="0">
              <a:buFontTx/>
              <a:buNone/>
            </a:pPr>
            <a:r>
              <a:rPr lang="en-US" altLang="zh-CN" sz="1600" b="1" kern="0" dirty="0"/>
              <a:t> </a:t>
            </a:r>
            <a:r>
              <a:rPr lang="en-US" altLang="zh-CN" sz="1600" b="1" kern="0" dirty="0" smtClean="0"/>
              <a:t>       </a:t>
            </a:r>
            <a:r>
              <a:rPr lang="en-US" altLang="zh-CN" sz="1600" b="1" kern="0" dirty="0" err="1" smtClean="0"/>
              <a:t>cout</a:t>
            </a:r>
            <a:r>
              <a:rPr lang="en-US" altLang="zh-CN" sz="1600" b="1" kern="0" dirty="0" smtClean="0"/>
              <a:t>&lt;&lt;"p2:";		         //L4</a:t>
            </a:r>
            <a:endParaRPr lang="zh-CN" altLang="zh-CN" sz="1600" b="1" kern="0" dirty="0" smtClean="0"/>
          </a:p>
          <a:p>
            <a:pPr marL="0" indent="0">
              <a:buFontTx/>
              <a:buNone/>
            </a:pPr>
            <a:r>
              <a:rPr lang="en-US" altLang="zh-CN" sz="1600" b="1" kern="0" dirty="0"/>
              <a:t> </a:t>
            </a:r>
            <a:r>
              <a:rPr lang="en-US" altLang="zh-CN" sz="1600" b="1" kern="0" dirty="0" smtClean="0"/>
              <a:t>       p2.print();		         //L5</a:t>
            </a:r>
            <a:endParaRPr lang="en-US" altLang="zh-CN" sz="1600" b="1" kern="0" dirty="0"/>
          </a:p>
          <a:p>
            <a:pPr marL="0" indent="0">
              <a:buFontTx/>
              <a:buNone/>
            </a:pPr>
            <a:r>
              <a:rPr lang="en-US" altLang="zh-CN" sz="1600" b="1" kern="0" dirty="0" smtClean="0"/>
              <a:t>    }			         //L6    </a:t>
            </a:r>
            <a:endParaRPr lang="zh-CN" altLang="zh-CN" sz="1600" b="1" kern="0" dirty="0" smtClean="0"/>
          </a:p>
          <a:p>
            <a:pPr marL="0" indent="0">
              <a:buFontTx/>
              <a:buNone/>
            </a:pPr>
            <a:r>
              <a:rPr lang="en-US" altLang="zh-CN" sz="1600" b="1" kern="0" dirty="0"/>
              <a:t> </a:t>
            </a:r>
            <a:r>
              <a:rPr lang="en-US" altLang="zh-CN" sz="1600" b="1" kern="0" dirty="0" smtClean="0"/>
              <a:t>   </a:t>
            </a:r>
            <a:r>
              <a:rPr lang="en-US" altLang="zh-CN" sz="1600" b="1" kern="0" dirty="0" err="1" smtClean="0"/>
              <a:t>cout</a:t>
            </a:r>
            <a:r>
              <a:rPr lang="en-US" altLang="zh-CN" sz="1600" b="1" kern="0" dirty="0" smtClean="0"/>
              <a:t>&lt;&lt;"p1:";		         //L7 </a:t>
            </a:r>
            <a:endParaRPr lang="zh-CN" altLang="zh-CN" sz="1600" b="1" kern="0" dirty="0" smtClean="0"/>
          </a:p>
          <a:p>
            <a:pPr marL="0" indent="0">
              <a:buFontTx/>
              <a:buNone/>
            </a:pPr>
            <a:r>
              <a:rPr lang="en-US" altLang="zh-CN" sz="1600" b="1" kern="0" dirty="0"/>
              <a:t> </a:t>
            </a:r>
            <a:r>
              <a:rPr lang="en-US" altLang="zh-CN" sz="1600" b="1" kern="0" dirty="0" smtClean="0"/>
              <a:t>   p1.print();		         //L8,</a:t>
            </a:r>
            <a:r>
              <a:rPr lang="zh-CN" altLang="zh-CN" sz="1600" b="1" kern="0" dirty="0" smtClean="0"/>
              <a:t>错误</a:t>
            </a:r>
          </a:p>
          <a:p>
            <a:pPr marL="0" indent="0">
              <a:buFontTx/>
              <a:buNone/>
            </a:pPr>
            <a:r>
              <a:rPr lang="en-US" altLang="zh-CN" sz="1600" b="1" kern="0" dirty="0" smtClean="0"/>
              <a:t>}			</a:t>
            </a:r>
            <a:r>
              <a:rPr lang="en-US" altLang="zh-CN" sz="1600" b="1" kern="0" dirty="0"/>
              <a:t> </a:t>
            </a:r>
            <a:r>
              <a:rPr lang="en-US" altLang="zh-CN" sz="1600" b="1" kern="0" dirty="0" smtClean="0"/>
              <a:t>        //L9 </a:t>
            </a:r>
            <a:endParaRPr lang="zh-CN" altLang="zh-CN" sz="1600" b="1" kern="0" dirty="0" smtClean="0"/>
          </a:p>
        </p:txBody>
      </p:sp>
      <p:sp>
        <p:nvSpPr>
          <p:cNvPr id="5" name="对话气泡: 矩形 1"/>
          <p:cNvSpPr/>
          <p:nvPr/>
        </p:nvSpPr>
        <p:spPr>
          <a:xfrm>
            <a:off x="4481527" y="5341979"/>
            <a:ext cx="4176464" cy="1329980"/>
          </a:xfrm>
          <a:prstGeom prst="wedgeRectCallout">
            <a:avLst>
              <a:gd name="adj1" fmla="val -21967"/>
              <a:gd name="adj2" fmla="val -11705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600" b="1" dirty="0">
                <a:solidFill>
                  <a:schemeClr val="tx1"/>
                </a:solidFill>
              </a:rPr>
              <a:t>运行结果：</a:t>
            </a:r>
          </a:p>
          <a:p>
            <a:r>
              <a:rPr lang="en-US" altLang="zh-CN" sz="1600" b="1" dirty="0">
                <a:solidFill>
                  <a:srgbClr val="0000CC"/>
                </a:solidFill>
              </a:rPr>
              <a:t>p2:Hello</a:t>
            </a:r>
            <a:endParaRPr lang="zh-CN" altLang="zh-CN" sz="1600" b="1" dirty="0">
              <a:solidFill>
                <a:srgbClr val="0000CC"/>
              </a:solidFill>
            </a:endParaRPr>
          </a:p>
          <a:p>
            <a:r>
              <a:rPr lang="en-US" altLang="zh-CN" sz="1600" b="1" dirty="0">
                <a:solidFill>
                  <a:srgbClr val="0000CC"/>
                </a:solidFill>
              </a:rPr>
              <a:t>p1:</a:t>
            </a:r>
            <a:r>
              <a:rPr lang="zh-CN" altLang="zh-CN" sz="1600" b="1" dirty="0">
                <a:solidFill>
                  <a:srgbClr val="0000CC"/>
                </a:solidFill>
              </a:rPr>
              <a:t>葺葺葺葺葺</a:t>
            </a:r>
            <a:endParaRPr lang="en-US" altLang="zh-CN" sz="1600" b="1" dirty="0">
              <a:solidFill>
                <a:srgbClr val="0000CC"/>
              </a:solidFill>
            </a:endParaRPr>
          </a:p>
          <a:p>
            <a:r>
              <a:rPr lang="zh-CN" altLang="en-US" sz="1600" b="1" dirty="0">
                <a:solidFill>
                  <a:schemeClr val="tx1"/>
                </a:solidFill>
              </a:rPr>
              <a:t>　　</a:t>
            </a:r>
            <a:r>
              <a:rPr lang="zh-CN" altLang="en-US" sz="1600" b="1" dirty="0" smtClean="0">
                <a:solidFill>
                  <a:schemeClr val="tx1"/>
                </a:solidFill>
              </a:rPr>
              <a:t>此</a:t>
            </a:r>
            <a:r>
              <a:rPr lang="zh-CN" altLang="en-US" sz="1600" b="1" dirty="0">
                <a:solidFill>
                  <a:schemeClr val="tx1"/>
                </a:solidFill>
              </a:rPr>
              <a:t>结果表明</a:t>
            </a:r>
            <a:r>
              <a:rPr lang="en-US" altLang="zh-CN" sz="1600" b="1" dirty="0">
                <a:solidFill>
                  <a:schemeClr val="tx1"/>
                </a:solidFill>
              </a:rPr>
              <a:t>p1</a:t>
            </a:r>
            <a:r>
              <a:rPr lang="zh-CN" altLang="en-US" sz="1600" b="1" dirty="0">
                <a:solidFill>
                  <a:schemeClr val="tx1"/>
                </a:solidFill>
              </a:rPr>
              <a:t>指针所指区域已被回收，输出的是乱码．</a:t>
            </a:r>
            <a:r>
              <a:rPr lang="zh-CN" altLang="zh-CN" sz="1600" b="1" dirty="0">
                <a:solidFill>
                  <a:schemeClr val="tx1"/>
                </a:solidFill>
              </a:rPr>
              <a:t>错误发生在语句</a:t>
            </a:r>
            <a:r>
              <a:rPr lang="en-US" altLang="zh-CN" sz="1600" b="1" dirty="0">
                <a:solidFill>
                  <a:schemeClr val="tx1"/>
                </a:solidFill>
              </a:rPr>
              <a:t>L9</a:t>
            </a:r>
            <a:r>
              <a:rPr lang="zh-CN" altLang="zh-CN" sz="1600" b="1" dirty="0">
                <a:solidFill>
                  <a:schemeClr val="tx1"/>
                </a:solidFill>
              </a:rPr>
              <a:t>处。</a:t>
            </a:r>
          </a:p>
        </p:txBody>
      </p:sp>
    </p:spTree>
    <p:extLst>
      <p:ext uri="{BB962C8B-B14F-4D97-AF65-F5344CB8AC3E}">
        <p14:creationId xmlns:p14="http://schemas.microsoft.com/office/powerpoint/2010/main" val="373919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body" idx="4294967295"/>
          </p:nvPr>
        </p:nvSpPr>
        <p:spPr>
          <a:xfrm>
            <a:off x="179512" y="909896"/>
            <a:ext cx="8623428" cy="4975225"/>
          </a:xfrm>
        </p:spPr>
        <p:txBody>
          <a:bodyPr/>
          <a:lstStyle/>
          <a:p>
            <a:pPr eaLnBrk="1" hangingPunct="1">
              <a:lnSpc>
                <a:spcPct val="80000"/>
              </a:lnSpc>
              <a:buFontTx/>
              <a:buNone/>
            </a:pPr>
            <a:r>
              <a:rPr lang="en-US" altLang="zh-CN" sz="2800" b="1" dirty="0" smtClean="0">
                <a:solidFill>
                  <a:srgbClr val="0000CC"/>
                </a:solidFill>
              </a:rPr>
              <a:t>2. </a:t>
            </a:r>
            <a:r>
              <a:rPr lang="zh-CN" altLang="en-US" sz="2800" b="1" dirty="0" smtClean="0">
                <a:solidFill>
                  <a:srgbClr val="0000CC"/>
                </a:solidFill>
              </a:rPr>
              <a:t>对象</a:t>
            </a:r>
            <a:r>
              <a:rPr lang="zh-CN" altLang="en-US" sz="2800" b="1" dirty="0">
                <a:solidFill>
                  <a:srgbClr val="0000CC"/>
                </a:solidFill>
              </a:rPr>
              <a:t>成员初始化</a:t>
            </a:r>
            <a:endParaRPr lang="en-US" altLang="zh-CN" sz="2800" b="1" dirty="0">
              <a:solidFill>
                <a:srgbClr val="0000CC"/>
              </a:solidFill>
            </a:endParaRPr>
          </a:p>
          <a:p>
            <a:pPr lvl="1" eaLnBrk="1" hangingPunct="1"/>
            <a:r>
              <a:rPr lang="zh-CN" altLang="en-US" sz="2400" b="1" dirty="0"/>
              <a:t>拥有对象成员的类必须对</a:t>
            </a:r>
            <a:r>
              <a:rPr lang="zh-CN" altLang="zh-CN" sz="2400" b="1" dirty="0"/>
              <a:t>对象成员</a:t>
            </a:r>
            <a:r>
              <a:rPr lang="zh-CN" altLang="en-US" sz="2400" b="1" dirty="0"/>
              <a:t>进行初始化。</a:t>
            </a:r>
            <a:endParaRPr lang="en-US" altLang="zh-CN" sz="2400" b="1" dirty="0"/>
          </a:p>
          <a:p>
            <a:pPr lvl="1" eaLnBrk="1" hangingPunct="1"/>
            <a:r>
              <a:rPr lang="zh-CN" altLang="en-US" sz="2400" b="1" dirty="0"/>
              <a:t>对象成员的初始化方式包括</a:t>
            </a:r>
            <a:r>
              <a:rPr lang="zh-CN" altLang="zh-CN" sz="2400" b="1" dirty="0"/>
              <a:t>类内初始化或构造函数初始化</a:t>
            </a:r>
            <a:r>
              <a:rPr lang="zh-CN" altLang="en-US" sz="2400" b="1" dirty="0"/>
              <a:t>列表</a:t>
            </a:r>
            <a:endParaRPr lang="en-US" altLang="zh-CN" sz="2400" b="1" dirty="0"/>
          </a:p>
          <a:p>
            <a:pPr lvl="1" eaLnBrk="1" hangingPunct="1"/>
            <a:r>
              <a:rPr lang="zh-CN" altLang="zh-CN" sz="2400" b="1" dirty="0"/>
              <a:t>当对象成员</a:t>
            </a:r>
            <a:r>
              <a:rPr lang="zh-CN" altLang="en-US" sz="2400" b="1" dirty="0"/>
              <a:t>所在类</a:t>
            </a:r>
            <a:r>
              <a:rPr lang="zh-CN" altLang="en-US" sz="2400" b="1" dirty="0">
                <a:solidFill>
                  <a:srgbClr val="FF0000"/>
                </a:solidFill>
              </a:rPr>
              <a:t>有类内初始值或</a:t>
            </a:r>
            <a:r>
              <a:rPr lang="zh-CN" altLang="zh-CN" sz="2400" b="1" dirty="0">
                <a:solidFill>
                  <a:srgbClr val="FF0000"/>
                </a:solidFill>
              </a:rPr>
              <a:t>默认构造数函</a:t>
            </a:r>
            <a:r>
              <a:rPr lang="zh-CN" altLang="en-US" sz="2400" b="1" dirty="0">
                <a:solidFill>
                  <a:srgbClr val="FF0000"/>
                </a:solidFill>
              </a:rPr>
              <a:t>（包括系统自动生成的默认构造函数）</a:t>
            </a:r>
            <a:r>
              <a:rPr lang="zh-CN" altLang="zh-CN" sz="2400" b="1" dirty="0"/>
              <a:t>时</a:t>
            </a:r>
            <a:r>
              <a:rPr lang="zh-CN" altLang="en-US" sz="2400" b="1" dirty="0"/>
              <a:t>，</a:t>
            </a:r>
            <a:r>
              <a:rPr lang="zh-CN" altLang="zh-CN" sz="2400" b="1" dirty="0"/>
              <a:t>可以省略</a:t>
            </a:r>
            <a:r>
              <a:rPr lang="zh-CN" altLang="en-US" sz="2400" b="1" dirty="0"/>
              <a:t>对象成员的初始化代码</a:t>
            </a:r>
            <a:r>
              <a:rPr lang="zh-CN" altLang="zh-CN" sz="2400" b="1" dirty="0"/>
              <a:t>，编译器会自动调用</a:t>
            </a:r>
            <a:r>
              <a:rPr lang="zh-CN" altLang="en-US" sz="2400" b="1" dirty="0"/>
              <a:t>它们。</a:t>
            </a:r>
            <a:endParaRPr lang="en-US" altLang="zh-CN" sz="2400" b="1" dirty="0"/>
          </a:p>
          <a:p>
            <a:pPr lvl="1" eaLnBrk="1" hangingPunct="1"/>
            <a:r>
              <a:rPr lang="zh-CN" altLang="en-US" sz="2400" b="1" dirty="0"/>
              <a:t>若对象成员没有类内初始值，也没有默认构造函数，就</a:t>
            </a:r>
            <a:r>
              <a:rPr lang="zh-CN" altLang="en-US" sz="2400" b="1" dirty="0">
                <a:solidFill>
                  <a:srgbClr val="FF0000"/>
                </a:solidFill>
              </a:rPr>
              <a:t>必须</a:t>
            </a:r>
            <a:r>
              <a:rPr lang="zh-CN" altLang="zh-CN" sz="2400" b="1" dirty="0">
                <a:solidFill>
                  <a:srgbClr val="FF0000"/>
                </a:solidFill>
              </a:rPr>
              <a:t>在构造函数初始化列表中显式初始化对象成员</a:t>
            </a:r>
            <a:r>
              <a:rPr lang="zh-CN" altLang="zh-CN" sz="2400" b="1" dirty="0"/>
              <a:t>，否则会产生错误</a:t>
            </a:r>
            <a:r>
              <a:rPr lang="zh-CN" altLang="en-US" dirty="0"/>
              <a:t>。</a:t>
            </a:r>
            <a:endParaRPr lang="zh-CN" altLang="en-US" b="1" dirty="0">
              <a:solidFill>
                <a:srgbClr val="0000CC"/>
              </a:solidFill>
            </a:endParaRPr>
          </a:p>
        </p:txBody>
      </p:sp>
      <p:sp>
        <p:nvSpPr>
          <p:cNvPr id="4" name="Rectangle 2"/>
          <p:cNvSpPr txBox="1">
            <a:spLocks noChangeArrowheads="1"/>
          </p:cNvSpPr>
          <p:nvPr/>
        </p:nvSpPr>
        <p:spPr>
          <a:xfrm>
            <a:off x="685800" y="0"/>
            <a:ext cx="7772400" cy="6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3200" b="1">
                <a:solidFill>
                  <a:srgbClr val="C00000"/>
                </a:solidFill>
                <a:latin typeface="+mj-lt"/>
                <a:ea typeface="+mj-ea"/>
                <a:cs typeface="+mj-cs"/>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r>
              <a:rPr lang="en-US" altLang="zh-CN" dirty="0"/>
              <a:t>3.11.3 </a:t>
            </a:r>
            <a:r>
              <a:rPr lang="en-US" altLang="zh-CN" dirty="0" smtClean="0"/>
              <a:t> </a:t>
            </a:r>
            <a:r>
              <a:rPr lang="zh-CN" altLang="en-US" dirty="0" smtClean="0"/>
              <a:t>类</a:t>
            </a:r>
            <a:r>
              <a:rPr lang="zh-CN" altLang="en-US" dirty="0"/>
              <a:t>对象成员</a:t>
            </a:r>
          </a:p>
        </p:txBody>
      </p:sp>
    </p:spTree>
    <p:extLst>
      <p:ext uri="{BB962C8B-B14F-4D97-AF65-F5344CB8AC3E}">
        <p14:creationId xmlns:p14="http://schemas.microsoft.com/office/powerpoint/2010/main" val="1817339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1378">
                                            <p:txEl>
                                              <p:pRg st="1" end="1"/>
                                            </p:txEl>
                                          </p:spTgt>
                                        </p:tgtEl>
                                        <p:attrNameLst>
                                          <p:attrName>style.visibility</p:attrName>
                                        </p:attrNameLst>
                                      </p:cBhvr>
                                      <p:to>
                                        <p:strVal val="visible"/>
                                      </p:to>
                                    </p:set>
                                    <p:anim calcmode="lin" valueType="num">
                                      <p:cBhvr additive="base">
                                        <p:cTn id="7" dur="500" fill="hold"/>
                                        <p:tgtEl>
                                          <p:spTgt spid="10137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137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1378">
                                            <p:txEl>
                                              <p:pRg st="2" end="2"/>
                                            </p:txEl>
                                          </p:spTgt>
                                        </p:tgtEl>
                                        <p:attrNameLst>
                                          <p:attrName>style.visibility</p:attrName>
                                        </p:attrNameLst>
                                      </p:cBhvr>
                                      <p:to>
                                        <p:strVal val="visible"/>
                                      </p:to>
                                    </p:set>
                                    <p:anim calcmode="lin" valueType="num">
                                      <p:cBhvr additive="base">
                                        <p:cTn id="13" dur="500" fill="hold"/>
                                        <p:tgtEl>
                                          <p:spTgt spid="10137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137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1378">
                                            <p:txEl>
                                              <p:pRg st="3" end="3"/>
                                            </p:txEl>
                                          </p:spTgt>
                                        </p:tgtEl>
                                        <p:attrNameLst>
                                          <p:attrName>style.visibility</p:attrName>
                                        </p:attrNameLst>
                                      </p:cBhvr>
                                      <p:to>
                                        <p:strVal val="visible"/>
                                      </p:to>
                                    </p:set>
                                    <p:anim calcmode="lin" valueType="num">
                                      <p:cBhvr additive="base">
                                        <p:cTn id="19" dur="500" fill="hold"/>
                                        <p:tgtEl>
                                          <p:spTgt spid="10137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137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1378">
                                            <p:txEl>
                                              <p:pRg st="4" end="4"/>
                                            </p:txEl>
                                          </p:spTgt>
                                        </p:tgtEl>
                                        <p:attrNameLst>
                                          <p:attrName>style.visibility</p:attrName>
                                        </p:attrNameLst>
                                      </p:cBhvr>
                                      <p:to>
                                        <p:strVal val="visible"/>
                                      </p:to>
                                    </p:set>
                                    <p:anim calcmode="lin" valueType="num">
                                      <p:cBhvr additive="base">
                                        <p:cTn id="25" dur="500" fill="hold"/>
                                        <p:tgtEl>
                                          <p:spTgt spid="10137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137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body" idx="4294967295"/>
          </p:nvPr>
        </p:nvSpPr>
        <p:spPr>
          <a:xfrm>
            <a:off x="657240" y="1052736"/>
            <a:ext cx="7772400" cy="5189537"/>
          </a:xfrm>
        </p:spPr>
        <p:txBody>
          <a:bodyPr/>
          <a:lstStyle/>
          <a:p>
            <a:pPr eaLnBrk="1" hangingPunct="1">
              <a:lnSpc>
                <a:spcPct val="90000"/>
              </a:lnSpc>
              <a:buFontTx/>
              <a:buNone/>
            </a:pPr>
            <a:r>
              <a:rPr lang="en-US" altLang="zh-CN" sz="2800" b="1" dirty="0" smtClean="0">
                <a:solidFill>
                  <a:srgbClr val="0000CC"/>
                </a:solidFill>
              </a:rPr>
              <a:t>3. </a:t>
            </a:r>
            <a:r>
              <a:rPr lang="zh-CN" altLang="en-US" sz="2800" b="1" dirty="0" smtClean="0">
                <a:solidFill>
                  <a:srgbClr val="0000CC"/>
                </a:solidFill>
              </a:rPr>
              <a:t>在</a:t>
            </a:r>
            <a:r>
              <a:rPr lang="zh-CN" altLang="en-US" sz="2800" b="1" dirty="0">
                <a:solidFill>
                  <a:srgbClr val="0000CC"/>
                </a:solidFill>
              </a:rPr>
              <a:t>构造函数初始化列表中初始化对象成员</a:t>
            </a:r>
          </a:p>
          <a:p>
            <a:pPr eaLnBrk="1" hangingPunct="1">
              <a:lnSpc>
                <a:spcPct val="90000"/>
              </a:lnSpc>
              <a:buFontTx/>
              <a:buNone/>
            </a:pPr>
            <a:endParaRPr lang="en-US" altLang="zh-CN" sz="2400" b="1" dirty="0"/>
          </a:p>
          <a:p>
            <a:pPr eaLnBrk="1" hangingPunct="1">
              <a:lnSpc>
                <a:spcPct val="90000"/>
              </a:lnSpc>
              <a:buFontTx/>
              <a:buNone/>
            </a:pPr>
            <a:r>
              <a:rPr lang="zh-CN" altLang="en-US" sz="2400" b="1" dirty="0"/>
              <a:t>包含对象成员类的构造函数的定义形式：</a:t>
            </a:r>
          </a:p>
          <a:p>
            <a:pPr eaLnBrk="1" hangingPunct="1">
              <a:lnSpc>
                <a:spcPct val="90000"/>
              </a:lnSpc>
              <a:buFontTx/>
              <a:buNone/>
            </a:pPr>
            <a:r>
              <a:rPr lang="zh-CN" altLang="en-US" sz="2400" b="1" dirty="0"/>
              <a:t>  </a:t>
            </a:r>
            <a:r>
              <a:rPr lang="en-US" altLang="zh-CN" sz="2400" b="1" dirty="0">
                <a:solidFill>
                  <a:srgbClr val="FF3300"/>
                </a:solidFill>
              </a:rPr>
              <a:t>X::X(</a:t>
            </a:r>
            <a:r>
              <a:rPr lang="zh-CN" altLang="en-US" sz="2400" b="1" dirty="0">
                <a:solidFill>
                  <a:srgbClr val="FF3300"/>
                </a:solidFill>
              </a:rPr>
              <a:t>参数表</a:t>
            </a:r>
            <a:r>
              <a:rPr lang="en-US" altLang="zh-CN" sz="2400" b="1" dirty="0">
                <a:solidFill>
                  <a:srgbClr val="FF3300"/>
                </a:solidFill>
              </a:rPr>
              <a:t>0)</a:t>
            </a:r>
            <a:r>
              <a:rPr lang="zh-CN" altLang="en-US" sz="2400" b="1" dirty="0">
                <a:solidFill>
                  <a:srgbClr val="FF3300"/>
                </a:solidFill>
              </a:rPr>
              <a:t>：成员名</a:t>
            </a:r>
            <a:r>
              <a:rPr lang="en-US" altLang="zh-CN" sz="2400" b="1" dirty="0">
                <a:solidFill>
                  <a:srgbClr val="FF3300"/>
                </a:solidFill>
              </a:rPr>
              <a:t>1</a:t>
            </a:r>
            <a:r>
              <a:rPr lang="zh-CN" altLang="en-US" sz="2400" b="1" dirty="0">
                <a:solidFill>
                  <a:srgbClr val="FF3300"/>
                </a:solidFill>
              </a:rPr>
              <a:t>（参数表</a:t>
            </a:r>
            <a:r>
              <a:rPr lang="en-US" altLang="zh-CN" sz="2400" b="1" dirty="0">
                <a:solidFill>
                  <a:srgbClr val="FF3300"/>
                </a:solidFill>
              </a:rPr>
              <a:t>1</a:t>
            </a:r>
            <a:r>
              <a:rPr lang="zh-CN" altLang="en-US" sz="2400" b="1" dirty="0">
                <a:solidFill>
                  <a:srgbClr val="FF3300"/>
                </a:solidFill>
              </a:rPr>
              <a:t>）</a:t>
            </a:r>
            <a:r>
              <a:rPr lang="en-US" altLang="zh-CN" sz="2400" b="1" dirty="0">
                <a:solidFill>
                  <a:srgbClr val="FF3300"/>
                </a:solidFill>
              </a:rPr>
              <a:t>,……</a:t>
            </a:r>
            <a:r>
              <a:rPr lang="zh-CN" altLang="en-US" sz="2400" b="1" dirty="0">
                <a:solidFill>
                  <a:srgbClr val="FF3300"/>
                </a:solidFill>
              </a:rPr>
              <a:t>成员名</a:t>
            </a:r>
            <a:r>
              <a:rPr lang="en-US" altLang="zh-CN" sz="2400" b="1" dirty="0">
                <a:solidFill>
                  <a:srgbClr val="FF3300"/>
                </a:solidFill>
              </a:rPr>
              <a:t>n(</a:t>
            </a:r>
            <a:r>
              <a:rPr lang="zh-CN" altLang="en-US" sz="2400" b="1" dirty="0">
                <a:solidFill>
                  <a:srgbClr val="FF3300"/>
                </a:solidFill>
              </a:rPr>
              <a:t>参数表</a:t>
            </a:r>
            <a:r>
              <a:rPr lang="en-US" altLang="zh-CN" sz="2400" b="1" dirty="0">
                <a:solidFill>
                  <a:srgbClr val="FF3300"/>
                </a:solidFill>
              </a:rPr>
              <a:t>n)</a:t>
            </a:r>
          </a:p>
          <a:p>
            <a:pPr eaLnBrk="1" hangingPunct="1">
              <a:lnSpc>
                <a:spcPct val="90000"/>
              </a:lnSpc>
              <a:buFontTx/>
              <a:buNone/>
            </a:pPr>
            <a:r>
              <a:rPr lang="en-US" altLang="zh-CN" sz="2400" b="1" dirty="0">
                <a:solidFill>
                  <a:srgbClr val="FF3300"/>
                </a:solidFill>
              </a:rPr>
              <a:t>  {</a:t>
            </a:r>
          </a:p>
          <a:p>
            <a:pPr eaLnBrk="1" hangingPunct="1">
              <a:lnSpc>
                <a:spcPct val="90000"/>
              </a:lnSpc>
              <a:buFontTx/>
              <a:buNone/>
            </a:pPr>
            <a:r>
              <a:rPr lang="en-US" altLang="zh-CN" sz="2400" b="1" dirty="0">
                <a:solidFill>
                  <a:srgbClr val="FF3300"/>
                </a:solidFill>
              </a:rPr>
              <a:t>    </a:t>
            </a:r>
            <a:r>
              <a:rPr lang="zh-CN" altLang="en-US" sz="2400" b="1" dirty="0">
                <a:solidFill>
                  <a:srgbClr val="FF3300"/>
                </a:solidFill>
              </a:rPr>
              <a:t>构造函数体</a:t>
            </a:r>
          </a:p>
          <a:p>
            <a:pPr eaLnBrk="1" hangingPunct="1">
              <a:lnSpc>
                <a:spcPct val="90000"/>
              </a:lnSpc>
              <a:buFontTx/>
              <a:buNone/>
            </a:pPr>
            <a:r>
              <a:rPr lang="zh-CN" altLang="en-US" sz="2400" b="1" dirty="0">
                <a:solidFill>
                  <a:srgbClr val="FF3300"/>
                </a:solidFill>
              </a:rPr>
              <a:t>  </a:t>
            </a:r>
            <a:r>
              <a:rPr lang="en-US" altLang="zh-CN" sz="2400" b="1" dirty="0">
                <a:solidFill>
                  <a:srgbClr val="FF3300"/>
                </a:solidFill>
              </a:rPr>
              <a:t>}</a:t>
            </a:r>
          </a:p>
          <a:p>
            <a:pPr eaLnBrk="1" hangingPunct="1">
              <a:lnSpc>
                <a:spcPct val="90000"/>
              </a:lnSpc>
              <a:buFontTx/>
              <a:buNone/>
            </a:pPr>
            <a:endParaRPr lang="en-US" altLang="zh-CN" sz="2400" b="1" dirty="0">
              <a:solidFill>
                <a:srgbClr val="FF3300"/>
              </a:solidFill>
            </a:endParaRPr>
          </a:p>
          <a:p>
            <a:pPr eaLnBrk="1" hangingPunct="1">
              <a:lnSpc>
                <a:spcPct val="90000"/>
              </a:lnSpc>
            </a:pPr>
            <a:r>
              <a:rPr lang="zh-CN" altLang="en-US" sz="2400" b="1" dirty="0"/>
              <a:t>参数表</a:t>
            </a:r>
            <a:r>
              <a:rPr lang="en-US" altLang="zh-CN" sz="2400" b="1" dirty="0" err="1"/>
              <a:t>i</a:t>
            </a:r>
            <a:r>
              <a:rPr lang="en-US" altLang="zh-CN" sz="2400" b="1" dirty="0"/>
              <a:t>(</a:t>
            </a:r>
            <a:r>
              <a:rPr lang="en-US" altLang="zh-CN" sz="2400" b="1" dirty="0" err="1"/>
              <a:t>i</a:t>
            </a:r>
            <a:r>
              <a:rPr lang="zh-CN" altLang="en-US" sz="2400" b="1" dirty="0"/>
              <a:t>为</a:t>
            </a:r>
            <a:r>
              <a:rPr lang="en-US" altLang="zh-CN" sz="2400" b="1" dirty="0"/>
              <a:t>1</a:t>
            </a:r>
            <a:r>
              <a:rPr lang="zh-CN" altLang="en-US" sz="2400" b="1" dirty="0"/>
              <a:t>到</a:t>
            </a:r>
            <a:r>
              <a:rPr lang="en-US" altLang="zh-CN" sz="2400" b="1" dirty="0"/>
              <a:t>n)</a:t>
            </a:r>
            <a:r>
              <a:rPr lang="zh-CN" altLang="en-US" sz="2400" b="1" dirty="0"/>
              <a:t>给出了初始化对象的成员所需要的数据，它们一般来自参数表</a:t>
            </a:r>
            <a:r>
              <a:rPr lang="en-US" altLang="zh-CN" sz="2400" b="1" dirty="0"/>
              <a:t>0</a:t>
            </a:r>
          </a:p>
        </p:txBody>
      </p:sp>
      <p:sp>
        <p:nvSpPr>
          <p:cNvPr id="4" name="Rectangle 2"/>
          <p:cNvSpPr txBox="1">
            <a:spLocks noChangeArrowheads="1"/>
          </p:cNvSpPr>
          <p:nvPr/>
        </p:nvSpPr>
        <p:spPr>
          <a:xfrm>
            <a:off x="657240" y="116632"/>
            <a:ext cx="7772400" cy="6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zh-CN"/>
            </a:defPPr>
            <a:lvl1pPr algn="ctr">
              <a:defRPr sz="3200" b="1">
                <a:solidFill>
                  <a:srgbClr val="C00000"/>
                </a:solidFill>
                <a:latin typeface="+mj-lt"/>
                <a:ea typeface="+mj-ea"/>
                <a:cs typeface="+mj-cs"/>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r>
              <a:rPr lang="en-US" altLang="zh-CN" dirty="0"/>
              <a:t>3.11.3 </a:t>
            </a:r>
            <a:r>
              <a:rPr lang="en-US" altLang="zh-CN" dirty="0" smtClean="0"/>
              <a:t> </a:t>
            </a:r>
            <a:r>
              <a:rPr lang="zh-CN" altLang="en-US" dirty="0" smtClean="0"/>
              <a:t>类</a:t>
            </a:r>
            <a:r>
              <a:rPr lang="zh-CN" altLang="en-US" dirty="0"/>
              <a:t>对象成员</a:t>
            </a:r>
          </a:p>
        </p:txBody>
      </p:sp>
    </p:spTree>
    <p:extLst>
      <p:ext uri="{BB962C8B-B14F-4D97-AF65-F5344CB8AC3E}">
        <p14:creationId xmlns:p14="http://schemas.microsoft.com/office/powerpoint/2010/main" val="542655565"/>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body" idx="4294967295"/>
          </p:nvPr>
        </p:nvSpPr>
        <p:spPr>
          <a:xfrm>
            <a:off x="425820" y="908720"/>
            <a:ext cx="8235240" cy="5400600"/>
          </a:xfrm>
        </p:spPr>
        <p:txBody>
          <a:bodyPr/>
          <a:lstStyle/>
          <a:p>
            <a:pPr eaLnBrk="1" hangingPunct="1">
              <a:buNone/>
            </a:pPr>
            <a:r>
              <a:rPr lang="zh-CN" altLang="zh-CN" sz="2200" b="1" dirty="0">
                <a:solidFill>
                  <a:srgbClr val="0000CC"/>
                </a:solidFill>
              </a:rPr>
              <a:t>【例</a:t>
            </a:r>
            <a:r>
              <a:rPr lang="en-US" altLang="zh-CN" sz="2200" b="1" dirty="0">
                <a:solidFill>
                  <a:srgbClr val="0000CC"/>
                </a:solidFill>
              </a:rPr>
              <a:t>3-26</a:t>
            </a:r>
            <a:r>
              <a:rPr lang="zh-CN" altLang="zh-CN" sz="2200" b="1" dirty="0">
                <a:solidFill>
                  <a:srgbClr val="0000CC"/>
                </a:solidFill>
              </a:rPr>
              <a:t>】 设计</a:t>
            </a:r>
            <a:r>
              <a:rPr lang="en-US" altLang="zh-CN" sz="2200" b="1" dirty="0">
                <a:solidFill>
                  <a:srgbClr val="0000CC"/>
                </a:solidFill>
              </a:rPr>
              <a:t>ID</a:t>
            </a:r>
            <a:r>
              <a:rPr lang="zh-CN" altLang="zh-CN" sz="2200" b="1" dirty="0">
                <a:solidFill>
                  <a:srgbClr val="0000CC"/>
                </a:solidFill>
              </a:rPr>
              <a:t>类能够完成学生学号的管理，设计学生类</a:t>
            </a:r>
            <a:r>
              <a:rPr lang="en-US" altLang="zh-CN" sz="2200" b="1" dirty="0">
                <a:solidFill>
                  <a:srgbClr val="0000CC"/>
                </a:solidFill>
              </a:rPr>
              <a:t>Student</a:t>
            </a:r>
            <a:r>
              <a:rPr lang="zh-CN" altLang="zh-CN" sz="2200" b="1" dirty="0">
                <a:solidFill>
                  <a:srgbClr val="0000CC"/>
                </a:solidFill>
              </a:rPr>
              <a:t>，完成学生学号和姓名的管理。</a:t>
            </a:r>
            <a:endParaRPr lang="en-US" altLang="zh-CN" sz="2200" b="1" dirty="0">
              <a:solidFill>
                <a:srgbClr val="0000CC"/>
              </a:solidFill>
            </a:endParaRPr>
          </a:p>
          <a:p>
            <a:pPr eaLnBrk="1" hangingPunct="1">
              <a:buNone/>
            </a:pPr>
            <a:r>
              <a:rPr lang="zh-CN" altLang="zh-CN" sz="2200" b="1" dirty="0">
                <a:solidFill>
                  <a:srgbClr val="FF0000"/>
                </a:solidFill>
              </a:rPr>
              <a:t>问题分析与抽象：</a:t>
            </a:r>
            <a:endParaRPr lang="en-US" altLang="zh-CN" sz="2200" b="1" dirty="0">
              <a:solidFill>
                <a:srgbClr val="FF0000"/>
              </a:solidFill>
            </a:endParaRPr>
          </a:p>
          <a:p>
            <a:pPr eaLnBrk="1" hangingPunct="1"/>
            <a:r>
              <a:rPr lang="zh-CN" altLang="zh-CN" sz="2000" b="1" dirty="0"/>
              <a:t>本例主要用来探讨对象成员的初始化和应用问题。</a:t>
            </a:r>
            <a:endParaRPr lang="en-US" altLang="zh-CN" sz="2000" b="1" dirty="0"/>
          </a:p>
          <a:p>
            <a:pPr eaLnBrk="1" hangingPunct="1"/>
            <a:r>
              <a:rPr lang="en-US" altLang="zh-CN" sz="2000" b="1" dirty="0">
                <a:solidFill>
                  <a:srgbClr val="FF0000"/>
                </a:solidFill>
              </a:rPr>
              <a:t>ID</a:t>
            </a:r>
            <a:r>
              <a:rPr lang="zh-CN" altLang="zh-CN" sz="2000" b="1" dirty="0">
                <a:solidFill>
                  <a:srgbClr val="FF0000"/>
                </a:solidFill>
              </a:rPr>
              <a:t>类</a:t>
            </a:r>
            <a:r>
              <a:rPr lang="zh-CN" altLang="zh-CN" sz="2000" b="1" dirty="0"/>
              <a:t>只用于管理学号的输入和修改，用数据成员</a:t>
            </a:r>
            <a:r>
              <a:rPr lang="en-US" altLang="zh-CN" sz="2000" b="1" dirty="0"/>
              <a:t>id</a:t>
            </a:r>
            <a:r>
              <a:rPr lang="zh-CN" altLang="zh-CN" sz="2000" b="1" dirty="0"/>
              <a:t>表示学号，</a:t>
            </a:r>
            <a:r>
              <a:rPr lang="en-US" altLang="zh-CN" sz="2000" b="1" dirty="0" err="1"/>
              <a:t>setSid</a:t>
            </a:r>
            <a:r>
              <a:rPr lang="zh-CN" altLang="zh-CN" sz="2000" b="1" dirty="0"/>
              <a:t>和</a:t>
            </a:r>
            <a:r>
              <a:rPr lang="en-US" altLang="zh-CN" sz="2000" b="1" dirty="0" err="1"/>
              <a:t>getSid</a:t>
            </a:r>
            <a:r>
              <a:rPr lang="zh-CN" altLang="zh-CN" sz="2000" b="1" dirty="0"/>
              <a:t>修改和返回学号；</a:t>
            </a:r>
            <a:endParaRPr lang="en-US" altLang="zh-CN" sz="2000" b="1" dirty="0"/>
          </a:p>
          <a:p>
            <a:pPr eaLnBrk="1" hangingPunct="1"/>
            <a:r>
              <a:rPr lang="zh-CN" altLang="zh-CN" sz="2000" b="1" dirty="0">
                <a:solidFill>
                  <a:srgbClr val="FF0000"/>
                </a:solidFill>
              </a:rPr>
              <a:t>学生类</a:t>
            </a:r>
            <a:r>
              <a:rPr lang="en-US" altLang="zh-CN" sz="2000" b="1" dirty="0">
                <a:solidFill>
                  <a:srgbClr val="FF0000"/>
                </a:solidFill>
              </a:rPr>
              <a:t>Student</a:t>
            </a:r>
            <a:r>
              <a:rPr lang="zh-CN" altLang="zh-CN" sz="2000" b="1" dirty="0"/>
              <a:t>有学号和姓名，用数据成员</a:t>
            </a:r>
            <a:r>
              <a:rPr lang="en-US" altLang="zh-CN" sz="2000" b="1" dirty="0" err="1"/>
              <a:t>sid</a:t>
            </a:r>
            <a:r>
              <a:rPr lang="zh-CN" altLang="zh-CN" sz="2000" b="1" dirty="0"/>
              <a:t>和</a:t>
            </a:r>
            <a:r>
              <a:rPr lang="en-US" altLang="zh-CN" sz="2000" b="1" dirty="0"/>
              <a:t>name</a:t>
            </a:r>
            <a:r>
              <a:rPr lang="zh-CN" altLang="zh-CN" sz="2000" b="1" dirty="0"/>
              <a:t>表示，其中</a:t>
            </a:r>
            <a:r>
              <a:rPr lang="en-US" altLang="zh-CN" sz="2000" b="1" dirty="0" err="1"/>
              <a:t>sid</a:t>
            </a:r>
            <a:r>
              <a:rPr lang="zh-CN" altLang="zh-CN" sz="2000" b="1" dirty="0"/>
              <a:t>已由</a:t>
            </a:r>
            <a:r>
              <a:rPr lang="en-US" altLang="zh-CN" sz="2000" b="1" dirty="0"/>
              <a:t>ID</a:t>
            </a:r>
            <a:r>
              <a:rPr lang="zh-CN" altLang="zh-CN" sz="2000" b="1" dirty="0"/>
              <a:t>类实现了，可以通过类成员引用其功能，因此</a:t>
            </a:r>
            <a:r>
              <a:rPr lang="en-US" altLang="zh-CN" sz="2000" b="1" dirty="0"/>
              <a:t>Student</a:t>
            </a:r>
            <a:r>
              <a:rPr lang="zh-CN" altLang="zh-CN" sz="2000" b="1" dirty="0"/>
              <a:t>只需实现</a:t>
            </a:r>
            <a:r>
              <a:rPr lang="en-US" altLang="zh-CN" sz="2000" b="1" dirty="0"/>
              <a:t>name</a:t>
            </a:r>
            <a:r>
              <a:rPr lang="zh-CN" altLang="zh-CN" sz="2000" b="1" dirty="0"/>
              <a:t>管理的问题，但要考虑对象成员</a:t>
            </a:r>
            <a:r>
              <a:rPr lang="en-US" altLang="zh-CN" sz="2000" b="1" dirty="0" err="1"/>
              <a:t>sid</a:t>
            </a:r>
            <a:r>
              <a:rPr lang="zh-CN" altLang="zh-CN" sz="2000" b="1" dirty="0"/>
              <a:t>的初始化问题，必须在</a:t>
            </a:r>
            <a:r>
              <a:rPr lang="en-US" altLang="zh-CN" sz="2000" b="1" dirty="0" err="1"/>
              <a:t>Studet</a:t>
            </a:r>
            <a:r>
              <a:rPr lang="zh-CN" altLang="zh-CN" sz="2000" b="1" dirty="0"/>
              <a:t>构造函数初始化列表中对</a:t>
            </a:r>
            <a:r>
              <a:rPr lang="en-US" altLang="zh-CN" sz="2000" b="1" dirty="0" err="1"/>
              <a:t>sid</a:t>
            </a:r>
            <a:r>
              <a:rPr lang="zh-CN" altLang="zh-CN" sz="2000" b="1" dirty="0"/>
              <a:t>进行</a:t>
            </a:r>
            <a:r>
              <a:rPr lang="zh-CN" altLang="zh-CN" sz="2000" b="1" dirty="0" smtClean="0"/>
              <a:t>初始化</a:t>
            </a:r>
            <a:r>
              <a:rPr lang="zh-CN" altLang="en-US" sz="2000" b="1" dirty="0" smtClean="0"/>
              <a:t>。</a:t>
            </a:r>
            <a:endParaRPr lang="en-US" altLang="zh-CN" sz="2000" b="1" dirty="0" smtClean="0"/>
          </a:p>
          <a:p>
            <a:pPr eaLnBrk="1" hangingPunct="1">
              <a:buNone/>
            </a:pPr>
            <a:r>
              <a:rPr lang="zh-CN" altLang="en-US" sz="2200" b="1" dirty="0">
                <a:solidFill>
                  <a:srgbClr val="FF0000"/>
                </a:solidFill>
              </a:rPr>
              <a:t>问题域类的抽象</a:t>
            </a:r>
            <a:r>
              <a:rPr lang="zh-CN" altLang="en-US" sz="2200" b="1" dirty="0" smtClean="0">
                <a:solidFill>
                  <a:srgbClr val="FF0000"/>
                </a:solidFill>
              </a:rPr>
              <a:t>结果：</a:t>
            </a:r>
            <a:endParaRPr lang="en-US" altLang="zh-CN" sz="2200" b="1" dirty="0" smtClean="0">
              <a:solidFill>
                <a:srgbClr val="FF0000"/>
              </a:solidFill>
            </a:endParaRPr>
          </a:p>
          <a:p>
            <a:pPr eaLnBrk="1" hangingPunct="1">
              <a:buNone/>
            </a:pPr>
            <a:endParaRPr lang="en-US" altLang="zh-CN" sz="2200" b="1" dirty="0">
              <a:solidFill>
                <a:srgbClr val="FF0000"/>
              </a:solidFill>
            </a:endParaRPr>
          </a:p>
          <a:p>
            <a:pPr eaLnBrk="1" hangingPunct="1"/>
            <a:endParaRPr lang="zh-CN" altLang="zh-CN" sz="2000" b="1" dirty="0"/>
          </a:p>
          <a:p>
            <a:pPr eaLnBrk="1" hangingPunct="1">
              <a:lnSpc>
                <a:spcPct val="90000"/>
              </a:lnSpc>
              <a:buFontTx/>
              <a:buNone/>
            </a:pPr>
            <a:endParaRPr lang="en-US" altLang="zh-CN" sz="2400" b="1" dirty="0">
              <a:solidFill>
                <a:srgbClr val="0000CC"/>
              </a:solidFill>
            </a:endParaRPr>
          </a:p>
        </p:txBody>
      </p:sp>
      <p:sp>
        <p:nvSpPr>
          <p:cNvPr id="4" name="Rectangle 2"/>
          <p:cNvSpPr txBox="1">
            <a:spLocks noChangeArrowheads="1"/>
          </p:cNvSpPr>
          <p:nvPr/>
        </p:nvSpPr>
        <p:spPr>
          <a:xfrm>
            <a:off x="657240" y="160344"/>
            <a:ext cx="7772400" cy="6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zh-CN"/>
            </a:defPPr>
            <a:lvl1pPr algn="ctr">
              <a:defRPr sz="3200" b="1">
                <a:solidFill>
                  <a:srgbClr val="C00000"/>
                </a:solidFill>
                <a:latin typeface="+mj-lt"/>
                <a:ea typeface="+mj-ea"/>
                <a:cs typeface="+mj-cs"/>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r>
              <a:rPr lang="en-US" altLang="zh-CN" dirty="0"/>
              <a:t>3.11.3 </a:t>
            </a:r>
            <a:r>
              <a:rPr lang="zh-CN" altLang="en-US" dirty="0"/>
              <a:t>类对象成员</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5085184"/>
            <a:ext cx="5472608"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对话气泡: 矩形 1"/>
          <p:cNvSpPr/>
          <p:nvPr/>
        </p:nvSpPr>
        <p:spPr>
          <a:xfrm>
            <a:off x="3779912" y="4412266"/>
            <a:ext cx="4248472" cy="570988"/>
          </a:xfrm>
          <a:prstGeom prst="wedgeRectCallout">
            <a:avLst>
              <a:gd name="adj1" fmla="val -40649"/>
              <a:gd name="adj2" fmla="val 182432"/>
            </a:avLst>
          </a:prstGeom>
          <a:gradFill>
            <a:gsLst>
              <a:gs pos="61642">
                <a:srgbClr val="FFFFFF"/>
              </a:gs>
              <a:gs pos="0">
                <a:schemeClr val="bg1"/>
              </a:gs>
              <a:gs pos="74000">
                <a:srgbClr val="FFFF00"/>
              </a:gs>
              <a:gs pos="83000">
                <a:schemeClr val="bg1"/>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类</a:t>
            </a:r>
            <a:r>
              <a:rPr lang="en-US" altLang="zh-CN" dirty="0" smtClean="0">
                <a:solidFill>
                  <a:schemeClr val="tx1"/>
                </a:solidFill>
              </a:rPr>
              <a:t>Student</a:t>
            </a:r>
            <a:r>
              <a:rPr lang="zh-CN" altLang="en-US" dirty="0" smtClean="0">
                <a:solidFill>
                  <a:schemeClr val="tx1"/>
                </a:solidFill>
              </a:rPr>
              <a:t>和类</a:t>
            </a:r>
            <a:r>
              <a:rPr lang="en-US" altLang="zh-CN" dirty="0" smtClean="0">
                <a:solidFill>
                  <a:schemeClr val="tx1"/>
                </a:solidFill>
              </a:rPr>
              <a:t>Sid</a:t>
            </a:r>
            <a:r>
              <a:rPr lang="zh-CN" altLang="en-US" dirty="0" smtClean="0">
                <a:solidFill>
                  <a:schemeClr val="tx1"/>
                </a:solidFill>
              </a:rPr>
              <a:t>是聚合关系</a:t>
            </a:r>
            <a:r>
              <a:rPr lang="zh-CN" altLang="zh-CN" dirty="0" smtClean="0">
                <a:solidFill>
                  <a:schemeClr val="tx1"/>
                </a:solidFill>
              </a:rPr>
              <a:t>，</a:t>
            </a:r>
            <a:r>
              <a:rPr lang="zh-CN" altLang="en-US" dirty="0" smtClean="0">
                <a:solidFill>
                  <a:schemeClr val="tx1"/>
                </a:solidFill>
              </a:rPr>
              <a:t>表明一方</a:t>
            </a:r>
            <a:r>
              <a:rPr lang="zh-CN" altLang="zh-CN" dirty="0" smtClean="0">
                <a:solidFill>
                  <a:schemeClr val="tx1"/>
                </a:solidFill>
              </a:rPr>
              <a:t>包含</a:t>
            </a:r>
            <a:r>
              <a:rPr lang="zh-CN" altLang="zh-CN" dirty="0">
                <a:solidFill>
                  <a:schemeClr val="tx1"/>
                </a:solidFill>
              </a:rPr>
              <a:t>有另一方的一个或多对象</a:t>
            </a:r>
            <a:endParaRPr lang="zh-CN" altLang="en-US" dirty="0">
              <a:solidFill>
                <a:schemeClr val="tx1"/>
              </a:solidFill>
            </a:endParaRPr>
          </a:p>
        </p:txBody>
      </p:sp>
    </p:spTree>
    <p:extLst>
      <p:ext uri="{BB962C8B-B14F-4D97-AF65-F5344CB8AC3E}">
        <p14:creationId xmlns:p14="http://schemas.microsoft.com/office/powerpoint/2010/main" val="42379538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450">
                                            <p:txEl>
                                              <p:pRg st="1" end="1"/>
                                            </p:txEl>
                                          </p:spTgt>
                                        </p:tgtEl>
                                        <p:attrNameLst>
                                          <p:attrName>style.visibility</p:attrName>
                                        </p:attrNameLst>
                                      </p:cBhvr>
                                      <p:to>
                                        <p:strVal val="visible"/>
                                      </p:to>
                                    </p:set>
                                    <p:anim calcmode="lin" valueType="num">
                                      <p:cBhvr additive="base">
                                        <p:cTn id="7" dur="500" fill="hold"/>
                                        <p:tgtEl>
                                          <p:spTgt spid="10445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4450">
                                            <p:txEl>
                                              <p:pRg st="2" end="2"/>
                                            </p:txEl>
                                          </p:spTgt>
                                        </p:tgtEl>
                                        <p:attrNameLst>
                                          <p:attrName>style.visibility</p:attrName>
                                        </p:attrNameLst>
                                      </p:cBhvr>
                                      <p:to>
                                        <p:strVal val="visible"/>
                                      </p:to>
                                    </p:set>
                                    <p:anim calcmode="lin" valueType="num">
                                      <p:cBhvr additive="base">
                                        <p:cTn id="13" dur="500" fill="hold"/>
                                        <p:tgtEl>
                                          <p:spTgt spid="10445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45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4450">
                                            <p:txEl>
                                              <p:pRg st="3" end="3"/>
                                            </p:txEl>
                                          </p:spTgt>
                                        </p:tgtEl>
                                        <p:attrNameLst>
                                          <p:attrName>style.visibility</p:attrName>
                                        </p:attrNameLst>
                                      </p:cBhvr>
                                      <p:to>
                                        <p:strVal val="visible"/>
                                      </p:to>
                                    </p:set>
                                    <p:anim calcmode="lin" valueType="num">
                                      <p:cBhvr additive="base">
                                        <p:cTn id="19" dur="500" fill="hold"/>
                                        <p:tgtEl>
                                          <p:spTgt spid="10445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45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4450">
                                            <p:txEl>
                                              <p:pRg st="4" end="4"/>
                                            </p:txEl>
                                          </p:spTgt>
                                        </p:tgtEl>
                                        <p:attrNameLst>
                                          <p:attrName>style.visibility</p:attrName>
                                        </p:attrNameLst>
                                      </p:cBhvr>
                                      <p:to>
                                        <p:strVal val="visible"/>
                                      </p:to>
                                    </p:set>
                                    <p:anim calcmode="lin" valueType="num">
                                      <p:cBhvr additive="base">
                                        <p:cTn id="25" dur="500" fill="hold"/>
                                        <p:tgtEl>
                                          <p:spTgt spid="10445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45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4450">
                                            <p:txEl>
                                              <p:pRg st="5" end="5"/>
                                            </p:txEl>
                                          </p:spTgt>
                                        </p:tgtEl>
                                        <p:attrNameLst>
                                          <p:attrName>style.visibility</p:attrName>
                                        </p:attrNameLst>
                                      </p:cBhvr>
                                      <p:to>
                                        <p:strVal val="visible"/>
                                      </p:to>
                                    </p:set>
                                    <p:anim calcmode="lin" valueType="num">
                                      <p:cBhvr additive="base">
                                        <p:cTn id="31" dur="500" fill="hold"/>
                                        <p:tgtEl>
                                          <p:spTgt spid="10445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45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ppt_x</p:attrName>
                                        </p:attrNameLst>
                                      </p:cBhvr>
                                      <p:tavLst>
                                        <p:tav tm="0">
                                          <p:val>
                                            <p:strVal val="#ppt_x"/>
                                          </p:val>
                                        </p:tav>
                                        <p:tav tm="100000">
                                          <p:val>
                                            <p:strVal val="#ppt_x"/>
                                          </p:val>
                                        </p:tav>
                                      </p:tavLst>
                                    </p:anim>
                                    <p:anim calcmode="lin" valueType="num">
                                      <p:cBhvr>
                                        <p:cTn id="3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down)">
                                      <p:cBhvr>
                                        <p:cTn id="4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body" idx="4294967295"/>
          </p:nvPr>
        </p:nvSpPr>
        <p:spPr>
          <a:xfrm>
            <a:off x="318114" y="886983"/>
            <a:ext cx="3744416" cy="4393355"/>
          </a:xfrm>
        </p:spPr>
        <p:txBody>
          <a:bodyPr/>
          <a:lstStyle/>
          <a:p>
            <a:pPr marL="0" indent="0">
              <a:buNone/>
            </a:pPr>
            <a:r>
              <a:rPr lang="en-US" altLang="zh-CN" sz="1400" b="1" dirty="0"/>
              <a:t>//Eg3-26.cpp</a:t>
            </a:r>
            <a:endParaRPr lang="zh-CN" altLang="zh-CN" sz="1400" b="1" dirty="0"/>
          </a:p>
          <a:p>
            <a:pPr marL="0" indent="0">
              <a:buNone/>
            </a:pPr>
            <a:r>
              <a:rPr lang="en-US" altLang="zh-CN" sz="1400" b="1" dirty="0"/>
              <a:t>#include &lt;</a:t>
            </a:r>
            <a:r>
              <a:rPr lang="en-US" altLang="zh-CN" sz="1400" b="1" dirty="0" err="1"/>
              <a:t>iostream</a:t>
            </a:r>
            <a:r>
              <a:rPr lang="en-US" altLang="zh-CN" sz="1400" b="1" dirty="0"/>
              <a:t>&gt;</a:t>
            </a:r>
            <a:endParaRPr lang="zh-CN" altLang="zh-CN" sz="1400" b="1" dirty="0"/>
          </a:p>
          <a:p>
            <a:pPr marL="0" indent="0">
              <a:buNone/>
            </a:pPr>
            <a:r>
              <a:rPr lang="en-US" altLang="zh-CN" sz="1400" b="1" dirty="0"/>
              <a:t>#include&lt;string&gt;</a:t>
            </a:r>
            <a:endParaRPr lang="zh-CN" altLang="zh-CN" sz="1400" b="1" dirty="0"/>
          </a:p>
          <a:p>
            <a:pPr marL="0" indent="0">
              <a:buNone/>
            </a:pPr>
            <a:r>
              <a:rPr lang="en-US" altLang="zh-CN" sz="1400" b="1" dirty="0"/>
              <a:t>using namespace </a:t>
            </a:r>
            <a:r>
              <a:rPr lang="en-US" altLang="zh-CN" sz="1400" b="1" dirty="0" err="1"/>
              <a:t>std</a:t>
            </a:r>
            <a:r>
              <a:rPr lang="en-US" altLang="zh-CN" sz="1400" b="1" dirty="0"/>
              <a:t>;</a:t>
            </a:r>
            <a:endParaRPr lang="zh-CN" altLang="zh-CN" sz="1400" b="1" dirty="0"/>
          </a:p>
          <a:p>
            <a:pPr marL="0" indent="0">
              <a:buNone/>
            </a:pPr>
            <a:r>
              <a:rPr lang="en-US" altLang="zh-CN" sz="1400" b="1" dirty="0"/>
              <a:t>class Sid {</a:t>
            </a:r>
            <a:endParaRPr lang="zh-CN" altLang="zh-CN" sz="1400" b="1" dirty="0"/>
          </a:p>
          <a:p>
            <a:pPr marL="0" indent="0">
              <a:buNone/>
            </a:pPr>
            <a:r>
              <a:rPr lang="en-US" altLang="zh-CN" sz="1400" b="1" dirty="0"/>
              <a:t>public:</a:t>
            </a:r>
            <a:endParaRPr lang="zh-CN" altLang="zh-CN" sz="1400" b="1" dirty="0"/>
          </a:p>
          <a:p>
            <a:pPr marL="0" indent="0">
              <a:buNone/>
            </a:pPr>
            <a:r>
              <a:rPr lang="en-US" altLang="zh-CN" sz="1400" b="1" dirty="0"/>
              <a:t> </a:t>
            </a:r>
            <a:r>
              <a:rPr lang="en-US" altLang="zh-CN" sz="1400" b="1" dirty="0" smtClean="0"/>
              <a:t>   ~</a:t>
            </a:r>
            <a:r>
              <a:rPr lang="en-US" altLang="zh-CN" sz="1400" b="1" dirty="0"/>
              <a:t>Sid() { </a:t>
            </a:r>
            <a:r>
              <a:rPr lang="en-US" altLang="zh-CN" sz="1400" b="1" dirty="0" err="1" smtClean="0"/>
              <a:t>cout</a:t>
            </a:r>
            <a:r>
              <a:rPr lang="en-US" altLang="zh-CN" sz="1400" b="1" dirty="0" smtClean="0"/>
              <a:t>&lt;&lt;"</a:t>
            </a:r>
            <a:r>
              <a:rPr lang="en-US" altLang="zh-CN" sz="1400" b="1" dirty="0"/>
              <a:t>Sid des</a:t>
            </a:r>
            <a:r>
              <a:rPr lang="en-US" altLang="zh-CN" sz="1400" b="1" dirty="0" smtClean="0"/>
              <a:t>...“</a:t>
            </a:r>
          </a:p>
          <a:p>
            <a:pPr marL="0" indent="0">
              <a:buNone/>
            </a:pPr>
            <a:r>
              <a:rPr lang="en-US" altLang="zh-CN" sz="1400" b="1" dirty="0"/>
              <a:t> </a:t>
            </a:r>
            <a:r>
              <a:rPr lang="en-US" altLang="zh-CN" sz="1400" b="1" dirty="0" smtClean="0"/>
              <a:t>                       &lt;&lt;id&lt;&lt; </a:t>
            </a:r>
            <a:r>
              <a:rPr lang="en-US" altLang="zh-CN" sz="1400" b="1" dirty="0" err="1"/>
              <a:t>endl</a:t>
            </a:r>
            <a:r>
              <a:rPr lang="en-US" altLang="zh-CN" sz="1400" b="1" dirty="0"/>
              <a:t>; };</a:t>
            </a:r>
            <a:endParaRPr lang="zh-CN" altLang="zh-CN" sz="1400" b="1" dirty="0"/>
          </a:p>
          <a:p>
            <a:pPr marL="0" indent="0">
              <a:buNone/>
            </a:pPr>
            <a:r>
              <a:rPr lang="en-US" altLang="zh-CN" sz="1400" b="1" dirty="0"/>
              <a:t> </a:t>
            </a:r>
            <a:r>
              <a:rPr lang="en-US" altLang="zh-CN" sz="1400" b="1" dirty="0" smtClean="0"/>
              <a:t>   Sid(int </a:t>
            </a:r>
            <a:r>
              <a:rPr lang="en-US" altLang="zh-CN" sz="1400" b="1" dirty="0" err="1"/>
              <a:t>sid</a:t>
            </a:r>
            <a:r>
              <a:rPr lang="en-US" altLang="zh-CN" sz="1400" b="1" dirty="0">
                <a:solidFill>
                  <a:srgbClr val="0000CC"/>
                </a:solidFill>
              </a:rPr>
              <a:t>) :id(</a:t>
            </a:r>
            <a:r>
              <a:rPr lang="en-US" altLang="zh-CN" sz="1400" b="1" dirty="0" err="1">
                <a:solidFill>
                  <a:srgbClr val="0000CC"/>
                </a:solidFill>
              </a:rPr>
              <a:t>sid</a:t>
            </a:r>
            <a:r>
              <a:rPr lang="en-US" altLang="zh-CN" sz="1400" b="1" dirty="0">
                <a:solidFill>
                  <a:srgbClr val="0000CC"/>
                </a:solidFill>
              </a:rPr>
              <a:t>) </a:t>
            </a:r>
            <a:r>
              <a:rPr lang="en-US" altLang="zh-CN" sz="1400" b="1" dirty="0"/>
              <a:t>{ </a:t>
            </a:r>
            <a:r>
              <a:rPr lang="en-US" altLang="zh-CN" sz="1400" b="1" dirty="0" err="1"/>
              <a:t>cout</a:t>
            </a:r>
            <a:r>
              <a:rPr lang="en-US" altLang="zh-CN" sz="1400" b="1" dirty="0"/>
              <a:t> &lt;&lt; "Sid </a:t>
            </a:r>
            <a:r>
              <a:rPr lang="en-US" altLang="zh-CN" sz="1400" b="1" dirty="0" smtClean="0"/>
              <a:t>   </a:t>
            </a:r>
          </a:p>
          <a:p>
            <a:pPr marL="0" indent="0">
              <a:buNone/>
            </a:pPr>
            <a:r>
              <a:rPr lang="en-US" altLang="zh-CN" sz="1400" b="1" dirty="0"/>
              <a:t> </a:t>
            </a:r>
            <a:r>
              <a:rPr lang="en-US" altLang="zh-CN" sz="1400" b="1" dirty="0" smtClean="0"/>
              <a:t>       cons</a:t>
            </a:r>
            <a:r>
              <a:rPr lang="en-US" altLang="zh-CN" sz="1400" b="1" dirty="0"/>
              <a:t>..." &lt;&lt; id &lt;&lt; </a:t>
            </a:r>
            <a:r>
              <a:rPr lang="en-US" altLang="zh-CN" sz="1400" b="1" dirty="0" err="1"/>
              <a:t>endl</a:t>
            </a:r>
            <a:r>
              <a:rPr lang="en-US" altLang="zh-CN" sz="1400" b="1" dirty="0"/>
              <a:t>; }</a:t>
            </a:r>
            <a:endParaRPr lang="zh-CN" altLang="zh-CN" sz="1400" b="1" dirty="0"/>
          </a:p>
          <a:p>
            <a:pPr marL="0" indent="0">
              <a:buNone/>
            </a:pPr>
            <a:r>
              <a:rPr lang="en-US" altLang="zh-CN" sz="1400" b="1" dirty="0"/>
              <a:t> </a:t>
            </a:r>
            <a:r>
              <a:rPr lang="en-US" altLang="zh-CN" sz="1400" b="1" dirty="0" smtClean="0"/>
              <a:t>   int </a:t>
            </a:r>
            <a:r>
              <a:rPr lang="en-US" altLang="zh-CN" sz="1400" b="1" dirty="0" err="1"/>
              <a:t>getSid</a:t>
            </a:r>
            <a:r>
              <a:rPr lang="en-US" altLang="zh-CN" sz="1400" b="1" dirty="0"/>
              <a:t>() { return id; }</a:t>
            </a:r>
            <a:endParaRPr lang="zh-CN" altLang="zh-CN" sz="1400" b="1" dirty="0"/>
          </a:p>
          <a:p>
            <a:pPr marL="0" indent="0">
              <a:buNone/>
            </a:pPr>
            <a:r>
              <a:rPr lang="en-US" altLang="zh-CN" sz="1400" b="1" dirty="0"/>
              <a:t> </a:t>
            </a:r>
            <a:r>
              <a:rPr lang="en-US" altLang="zh-CN" sz="1400" b="1" dirty="0" smtClean="0"/>
              <a:t>   void </a:t>
            </a:r>
            <a:r>
              <a:rPr lang="en-US" altLang="zh-CN" sz="1400" b="1" dirty="0" err="1"/>
              <a:t>setSid</a:t>
            </a:r>
            <a:r>
              <a:rPr lang="en-US" altLang="zh-CN" sz="1400" b="1" dirty="0"/>
              <a:t>(int </a:t>
            </a:r>
            <a:r>
              <a:rPr lang="en-US" altLang="zh-CN" sz="1400" b="1" dirty="0" err="1"/>
              <a:t>sid</a:t>
            </a:r>
            <a:r>
              <a:rPr lang="en-US" altLang="zh-CN" sz="1400" b="1" dirty="0"/>
              <a:t>) { id = </a:t>
            </a:r>
            <a:r>
              <a:rPr lang="en-US" altLang="zh-CN" sz="1400" b="1" dirty="0" err="1"/>
              <a:t>sid</a:t>
            </a:r>
            <a:r>
              <a:rPr lang="en-US" altLang="zh-CN" sz="1400" b="1" dirty="0"/>
              <a:t>; }</a:t>
            </a:r>
            <a:endParaRPr lang="zh-CN" altLang="zh-CN" sz="1400" b="1" dirty="0"/>
          </a:p>
          <a:p>
            <a:pPr marL="0" indent="0">
              <a:buNone/>
            </a:pPr>
            <a:r>
              <a:rPr lang="en-US" altLang="zh-CN" sz="1400" b="1" dirty="0"/>
              <a:t>private:</a:t>
            </a:r>
            <a:endParaRPr lang="zh-CN" altLang="zh-CN" sz="1400" b="1" dirty="0"/>
          </a:p>
          <a:p>
            <a:pPr marL="0" indent="0">
              <a:buNone/>
            </a:pPr>
            <a:r>
              <a:rPr lang="en-US" altLang="zh-CN" sz="1400" b="1" dirty="0"/>
              <a:t> </a:t>
            </a:r>
            <a:r>
              <a:rPr lang="en-US" altLang="zh-CN" sz="1400" b="1" dirty="0" smtClean="0"/>
              <a:t>   int </a:t>
            </a:r>
            <a:r>
              <a:rPr lang="en-US" altLang="zh-CN" sz="1400" b="1" dirty="0"/>
              <a:t>id;</a:t>
            </a:r>
            <a:endParaRPr lang="zh-CN" altLang="zh-CN" sz="1400" b="1" dirty="0"/>
          </a:p>
          <a:p>
            <a:pPr marL="0" indent="0">
              <a:buNone/>
            </a:pPr>
            <a:r>
              <a:rPr lang="en-US" altLang="zh-CN" sz="1400" b="1" dirty="0"/>
              <a:t>};</a:t>
            </a:r>
            <a:endParaRPr lang="zh-CN" altLang="zh-CN" sz="1400" b="1" dirty="0"/>
          </a:p>
          <a:p>
            <a:pPr marL="0" indent="0" eaLnBrk="1" hangingPunct="1">
              <a:lnSpc>
                <a:spcPct val="90000"/>
              </a:lnSpc>
              <a:buNone/>
            </a:pPr>
            <a:endParaRPr lang="en-US" altLang="zh-CN" sz="2200" b="1" dirty="0"/>
          </a:p>
        </p:txBody>
      </p:sp>
      <p:sp>
        <p:nvSpPr>
          <p:cNvPr id="4" name="Rectangle 2"/>
          <p:cNvSpPr txBox="1">
            <a:spLocks noChangeArrowheads="1"/>
          </p:cNvSpPr>
          <p:nvPr/>
        </p:nvSpPr>
        <p:spPr>
          <a:xfrm>
            <a:off x="683528" y="116632"/>
            <a:ext cx="7772400" cy="6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zh-CN"/>
            </a:defPPr>
            <a:lvl1pPr algn="ctr">
              <a:defRPr sz="3200" b="1">
                <a:solidFill>
                  <a:srgbClr val="C00000"/>
                </a:solidFill>
                <a:latin typeface="+mj-lt"/>
                <a:ea typeface="+mj-ea"/>
                <a:cs typeface="+mj-cs"/>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r>
              <a:rPr lang="en-US" altLang="zh-CN" dirty="0"/>
              <a:t>3.11.3 </a:t>
            </a:r>
            <a:r>
              <a:rPr lang="en-US" altLang="zh-CN" dirty="0" smtClean="0"/>
              <a:t> </a:t>
            </a:r>
            <a:r>
              <a:rPr lang="zh-CN" altLang="en-US" dirty="0" smtClean="0"/>
              <a:t>类</a:t>
            </a:r>
            <a:r>
              <a:rPr lang="zh-CN" altLang="en-US" dirty="0"/>
              <a:t>对象成员</a:t>
            </a:r>
          </a:p>
        </p:txBody>
      </p:sp>
      <p:sp>
        <p:nvSpPr>
          <p:cNvPr id="6" name="Rectangle 3"/>
          <p:cNvSpPr txBox="1">
            <a:spLocks noChangeArrowheads="1"/>
          </p:cNvSpPr>
          <p:nvPr/>
        </p:nvSpPr>
        <p:spPr bwMode="auto">
          <a:xfrm>
            <a:off x="4355976" y="886983"/>
            <a:ext cx="4536505" cy="4393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en-US" altLang="zh-CN" sz="1400" b="1" kern="0" dirty="0" smtClean="0"/>
              <a:t>class Student {</a:t>
            </a:r>
            <a:endParaRPr lang="zh-CN" altLang="zh-CN" sz="1400" b="1" kern="0" dirty="0" smtClean="0"/>
          </a:p>
          <a:p>
            <a:pPr marL="0" indent="0">
              <a:buFontTx/>
              <a:buNone/>
            </a:pPr>
            <a:r>
              <a:rPr lang="en-US" altLang="zh-CN" sz="1400" b="1" kern="0" dirty="0" smtClean="0"/>
              <a:t>public:</a:t>
            </a:r>
            <a:endParaRPr lang="zh-CN" altLang="zh-CN" sz="1400" b="1" kern="0" dirty="0" smtClean="0"/>
          </a:p>
          <a:p>
            <a:pPr marL="0" indent="0">
              <a:buFontTx/>
              <a:buNone/>
            </a:pPr>
            <a:r>
              <a:rPr lang="en-US" altLang="zh-CN" sz="1400" b="1" kern="0" dirty="0"/>
              <a:t> </a:t>
            </a:r>
            <a:r>
              <a:rPr lang="en-US" altLang="zh-CN" sz="1400" b="1" kern="0" dirty="0" smtClean="0"/>
              <a:t>   Sid </a:t>
            </a:r>
            <a:r>
              <a:rPr lang="en-US" altLang="zh-CN" sz="1400" b="1" kern="0" dirty="0" err="1" smtClean="0"/>
              <a:t>m_sid</a:t>
            </a:r>
            <a:r>
              <a:rPr lang="en-US" altLang="zh-CN" sz="1400" b="1" kern="0" dirty="0" smtClean="0"/>
              <a:t>;                //L1</a:t>
            </a:r>
            <a:endParaRPr lang="zh-CN" altLang="zh-CN" sz="1400" b="1" kern="0" dirty="0" smtClean="0"/>
          </a:p>
          <a:p>
            <a:pPr marL="0" indent="0">
              <a:buFontTx/>
              <a:buNone/>
            </a:pPr>
            <a:r>
              <a:rPr lang="en-US" altLang="zh-CN" sz="1400" b="1" kern="0" dirty="0"/>
              <a:t> </a:t>
            </a:r>
            <a:r>
              <a:rPr lang="en-US" altLang="zh-CN" sz="1400" b="1" kern="0" dirty="0" smtClean="0"/>
              <a:t>   </a:t>
            </a:r>
            <a:r>
              <a:rPr lang="en-US" altLang="zh-CN" sz="1400" b="1" kern="0" dirty="0" smtClean="0">
                <a:solidFill>
                  <a:srgbClr val="0000CC"/>
                </a:solidFill>
              </a:rPr>
              <a:t>//Sid </a:t>
            </a:r>
            <a:r>
              <a:rPr lang="en-US" altLang="zh-CN" sz="1400" b="1" kern="0" dirty="0" err="1" smtClean="0">
                <a:solidFill>
                  <a:srgbClr val="0000CC"/>
                </a:solidFill>
              </a:rPr>
              <a:t>m_sid</a:t>
            </a:r>
            <a:r>
              <a:rPr lang="en-US" altLang="zh-CN" sz="1400" b="1" kern="0" dirty="0" smtClean="0">
                <a:solidFill>
                  <a:srgbClr val="0000CC"/>
                </a:solidFill>
              </a:rPr>
              <a:t> = 9818;</a:t>
            </a:r>
            <a:r>
              <a:rPr lang="en-US" altLang="zh-CN" sz="1400" b="1" kern="0" dirty="0"/>
              <a:t> </a:t>
            </a:r>
            <a:r>
              <a:rPr lang="en-US" altLang="zh-CN" sz="1400" b="1" kern="0" dirty="0" smtClean="0"/>
              <a:t> //L2 </a:t>
            </a:r>
            <a:r>
              <a:rPr lang="zh-CN" altLang="en-US" sz="1400" b="1" kern="0" dirty="0" smtClean="0"/>
              <a:t>类内初始值</a:t>
            </a:r>
            <a:r>
              <a:rPr lang="en-US" altLang="zh-CN" sz="1400" b="1" kern="0" dirty="0" smtClean="0"/>
              <a:t>(C++11</a:t>
            </a:r>
            <a:r>
              <a:rPr lang="en-US" altLang="zh-CN" sz="1400" b="1" kern="0" dirty="0"/>
              <a:t>)</a:t>
            </a:r>
            <a:endParaRPr lang="zh-CN" altLang="zh-CN" sz="1400" b="1" kern="0" dirty="0" smtClean="0"/>
          </a:p>
          <a:p>
            <a:pPr marL="0" indent="0">
              <a:buFontTx/>
              <a:buNone/>
            </a:pPr>
            <a:r>
              <a:rPr lang="en-US" altLang="zh-CN" sz="1400" b="1" kern="0" dirty="0"/>
              <a:t> </a:t>
            </a:r>
            <a:r>
              <a:rPr lang="en-US" altLang="zh-CN" sz="1400" b="1" kern="0" dirty="0" smtClean="0"/>
              <a:t>   </a:t>
            </a:r>
            <a:r>
              <a:rPr lang="en-US" altLang="zh-CN" sz="1400" b="1" kern="0" dirty="0" smtClean="0">
                <a:solidFill>
                  <a:srgbClr val="0000CC"/>
                </a:solidFill>
              </a:rPr>
              <a:t>//Sid </a:t>
            </a:r>
            <a:r>
              <a:rPr lang="en-US" altLang="zh-CN" sz="1400" b="1" kern="0" dirty="0" err="1" smtClean="0">
                <a:solidFill>
                  <a:srgbClr val="0000CC"/>
                </a:solidFill>
              </a:rPr>
              <a:t>m_sid</a:t>
            </a:r>
            <a:r>
              <a:rPr lang="en-US" altLang="zh-CN" sz="1400" b="1" kern="0" dirty="0" smtClean="0">
                <a:solidFill>
                  <a:srgbClr val="0000CC"/>
                </a:solidFill>
              </a:rPr>
              <a:t> = Sid(9818);  </a:t>
            </a:r>
            <a:r>
              <a:rPr lang="en-US" altLang="zh-CN" sz="1400" b="1" kern="0" dirty="0" smtClean="0"/>
              <a:t>//L3 </a:t>
            </a:r>
            <a:r>
              <a:rPr lang="zh-CN" altLang="en-US" sz="1400" b="1" kern="0" dirty="0" smtClean="0"/>
              <a:t>类内初始值</a:t>
            </a:r>
            <a:r>
              <a:rPr lang="en-US" altLang="zh-CN" sz="1400" b="1" kern="0" dirty="0" smtClean="0"/>
              <a:t>(C++11)</a:t>
            </a:r>
            <a:endParaRPr lang="zh-CN" altLang="zh-CN" sz="1400" b="1" kern="0" dirty="0" smtClean="0"/>
          </a:p>
          <a:p>
            <a:pPr marL="0" indent="0">
              <a:buFontTx/>
              <a:buNone/>
            </a:pPr>
            <a:r>
              <a:rPr lang="en-US" altLang="zh-CN" sz="1400" b="1" kern="0" dirty="0"/>
              <a:t> </a:t>
            </a:r>
            <a:r>
              <a:rPr lang="en-US" altLang="zh-CN" sz="1400" b="1" kern="0" dirty="0" smtClean="0"/>
              <a:t>   ~Student() {</a:t>
            </a:r>
            <a:endParaRPr lang="zh-CN" altLang="zh-CN" sz="1400" b="1" kern="0" dirty="0" smtClean="0"/>
          </a:p>
          <a:p>
            <a:pPr marL="0" indent="0">
              <a:buFontTx/>
              <a:buNone/>
            </a:pPr>
            <a:r>
              <a:rPr lang="en-US" altLang="zh-CN" sz="1400" b="1" kern="0" dirty="0"/>
              <a:t> </a:t>
            </a:r>
            <a:r>
              <a:rPr lang="en-US" altLang="zh-CN" sz="1400" b="1" kern="0" dirty="0" smtClean="0"/>
              <a:t>       </a:t>
            </a:r>
            <a:r>
              <a:rPr lang="en-US" altLang="zh-CN" sz="1400" b="1" kern="0" dirty="0" err="1" smtClean="0"/>
              <a:t>cout</a:t>
            </a:r>
            <a:r>
              <a:rPr lang="en-US" altLang="zh-CN" sz="1400" b="1" kern="0" dirty="0" smtClean="0"/>
              <a:t> &lt;&lt; "Stu des.." &lt;&lt; name</a:t>
            </a:r>
            <a:endParaRPr lang="zh-CN" altLang="zh-CN" sz="1400" b="1" kern="0" dirty="0" smtClean="0"/>
          </a:p>
          <a:p>
            <a:pPr marL="0" indent="0">
              <a:buFontTx/>
              <a:buNone/>
            </a:pPr>
            <a:r>
              <a:rPr lang="en-US" altLang="zh-CN" sz="1400" b="1" kern="0" dirty="0" smtClean="0"/>
              <a:t>	&lt;&lt; "\t" &lt;&lt; </a:t>
            </a:r>
            <a:r>
              <a:rPr lang="en-US" altLang="zh-CN" sz="1400" b="1" kern="0" dirty="0" err="1" smtClean="0"/>
              <a:t>m_sid.getSid</a:t>
            </a:r>
            <a:r>
              <a:rPr lang="en-US" altLang="zh-CN" sz="1400" b="1" kern="0" dirty="0" smtClean="0"/>
              <a:t>() &lt;&lt; </a:t>
            </a:r>
            <a:r>
              <a:rPr lang="en-US" altLang="zh-CN" sz="1400" b="1" kern="0" dirty="0" err="1" smtClean="0"/>
              <a:t>endl</a:t>
            </a:r>
            <a:r>
              <a:rPr lang="en-US" altLang="zh-CN" sz="1400" b="1" kern="0" dirty="0" smtClean="0"/>
              <a:t>;}</a:t>
            </a:r>
            <a:endParaRPr lang="zh-CN" altLang="zh-CN" sz="1400" b="1" kern="0" dirty="0" smtClean="0"/>
          </a:p>
          <a:p>
            <a:pPr marL="0" indent="0">
              <a:buFontTx/>
              <a:buNone/>
            </a:pPr>
            <a:r>
              <a:rPr lang="en-US" altLang="zh-CN" sz="1400" b="1" kern="0" dirty="0"/>
              <a:t> </a:t>
            </a:r>
            <a:r>
              <a:rPr lang="en-US" altLang="zh-CN" sz="1400" b="1" kern="0" dirty="0" smtClean="0"/>
              <a:t>   Student(string </a:t>
            </a:r>
            <a:r>
              <a:rPr lang="en-US" altLang="zh-CN" sz="1400" b="1" kern="0" dirty="0" err="1" smtClean="0"/>
              <a:t>sname,int</a:t>
            </a:r>
            <a:r>
              <a:rPr lang="en-US" altLang="zh-CN" sz="1400" b="1" kern="0" dirty="0" smtClean="0"/>
              <a:t> </a:t>
            </a:r>
            <a:r>
              <a:rPr lang="en-US" altLang="zh-CN" sz="1400" b="1" kern="0" dirty="0" err="1" smtClean="0"/>
              <a:t>stuid</a:t>
            </a:r>
            <a:r>
              <a:rPr lang="en-US" altLang="zh-CN" sz="1400" b="1" kern="0" dirty="0" smtClean="0"/>
              <a:t>):</a:t>
            </a:r>
            <a:r>
              <a:rPr lang="en-US" altLang="zh-CN" sz="1400" b="1" kern="0" dirty="0" err="1" smtClean="0">
                <a:solidFill>
                  <a:srgbClr val="0000CC"/>
                </a:solidFill>
              </a:rPr>
              <a:t>m_sid</a:t>
            </a:r>
            <a:r>
              <a:rPr lang="en-US" altLang="zh-CN" sz="1400" b="1" kern="0" dirty="0" smtClean="0">
                <a:solidFill>
                  <a:srgbClr val="0000CC"/>
                </a:solidFill>
              </a:rPr>
              <a:t>(</a:t>
            </a:r>
            <a:r>
              <a:rPr lang="en-US" altLang="zh-CN" sz="1400" b="1" kern="0" dirty="0" err="1" smtClean="0">
                <a:solidFill>
                  <a:srgbClr val="0000CC"/>
                </a:solidFill>
              </a:rPr>
              <a:t>stuid</a:t>
            </a:r>
            <a:r>
              <a:rPr lang="en-US" altLang="zh-CN" sz="1400" b="1" kern="0" dirty="0" smtClean="0">
                <a:solidFill>
                  <a:srgbClr val="0000CC"/>
                </a:solidFill>
              </a:rPr>
              <a:t>),  </a:t>
            </a:r>
          </a:p>
          <a:p>
            <a:pPr marL="0" indent="0">
              <a:buFontTx/>
              <a:buNone/>
            </a:pPr>
            <a:r>
              <a:rPr lang="en-US" altLang="zh-CN" sz="1400" b="1" kern="0" dirty="0">
                <a:solidFill>
                  <a:srgbClr val="0000CC"/>
                </a:solidFill>
              </a:rPr>
              <a:t> </a:t>
            </a:r>
            <a:r>
              <a:rPr lang="en-US" altLang="zh-CN" sz="1400" b="1" kern="0" dirty="0" smtClean="0">
                <a:solidFill>
                  <a:srgbClr val="0000CC"/>
                </a:solidFill>
              </a:rPr>
              <a:t>   name(</a:t>
            </a:r>
            <a:r>
              <a:rPr lang="en-US" altLang="zh-CN" sz="1400" b="1" kern="0" dirty="0" err="1" smtClean="0">
                <a:solidFill>
                  <a:srgbClr val="0000CC"/>
                </a:solidFill>
              </a:rPr>
              <a:t>sname</a:t>
            </a:r>
            <a:r>
              <a:rPr lang="en-US" altLang="zh-CN" sz="1400" b="1" kern="0" dirty="0" smtClean="0">
                <a:solidFill>
                  <a:srgbClr val="0000CC"/>
                </a:solidFill>
              </a:rPr>
              <a:t>)</a:t>
            </a:r>
            <a:r>
              <a:rPr lang="en-US" altLang="zh-CN" sz="1400" b="1" kern="0" dirty="0" smtClean="0"/>
              <a:t>{</a:t>
            </a:r>
            <a:endParaRPr lang="zh-CN" altLang="zh-CN" sz="1400" b="1" kern="0" dirty="0" smtClean="0"/>
          </a:p>
          <a:p>
            <a:pPr marL="0" indent="0">
              <a:buFontTx/>
              <a:buNone/>
            </a:pPr>
            <a:r>
              <a:rPr lang="en-US" altLang="zh-CN" sz="1400" b="1" kern="0" dirty="0"/>
              <a:t> </a:t>
            </a:r>
            <a:r>
              <a:rPr lang="en-US" altLang="zh-CN" sz="1400" b="1" kern="0" dirty="0" smtClean="0"/>
              <a:t>        </a:t>
            </a:r>
            <a:r>
              <a:rPr lang="en-US" altLang="zh-CN" sz="1400" b="1" kern="0" dirty="0" err="1" smtClean="0"/>
              <a:t>cout</a:t>
            </a:r>
            <a:r>
              <a:rPr lang="en-US" altLang="zh-CN" sz="1400" b="1" kern="0" dirty="0" smtClean="0"/>
              <a:t> &lt;&lt;"Stu con.."&lt;&lt;name&lt;&lt;"\t" </a:t>
            </a:r>
          </a:p>
          <a:p>
            <a:pPr marL="0" indent="0">
              <a:buFontTx/>
              <a:buNone/>
            </a:pPr>
            <a:r>
              <a:rPr lang="en-US" altLang="zh-CN" sz="1400" b="1" kern="0" dirty="0" smtClean="0"/>
              <a:t>                  &lt;&lt;</a:t>
            </a:r>
            <a:r>
              <a:rPr lang="en-US" altLang="zh-CN" sz="1400" b="1" kern="0" dirty="0" err="1" smtClean="0"/>
              <a:t>m_sid.getSid</a:t>
            </a:r>
            <a:r>
              <a:rPr lang="en-US" altLang="zh-CN" sz="1400" b="1" kern="0" dirty="0" smtClean="0"/>
              <a:t>()&lt;&lt;</a:t>
            </a:r>
            <a:r>
              <a:rPr lang="en-US" altLang="zh-CN" sz="1400" b="1" kern="0" dirty="0" err="1" smtClean="0"/>
              <a:t>endl</a:t>
            </a:r>
            <a:r>
              <a:rPr lang="en-US" altLang="zh-CN" sz="1400" b="1" kern="0" dirty="0" smtClean="0"/>
              <a:t>;}</a:t>
            </a:r>
          </a:p>
          <a:p>
            <a:pPr marL="0" indent="0">
              <a:buNone/>
            </a:pPr>
            <a:r>
              <a:rPr lang="en-US" altLang="zh-CN" sz="1400" dirty="0"/>
              <a:t> </a:t>
            </a:r>
            <a:r>
              <a:rPr lang="en-US" altLang="zh-CN" sz="1400" dirty="0" smtClean="0"/>
              <a:t>   </a:t>
            </a:r>
            <a:r>
              <a:rPr lang="en-US" altLang="zh-CN" sz="1400" b="1" kern="0" dirty="0" smtClean="0"/>
              <a:t>string </a:t>
            </a:r>
            <a:r>
              <a:rPr lang="en-US" altLang="zh-CN" sz="1400" b="1" kern="0" dirty="0" err="1"/>
              <a:t>getName</a:t>
            </a:r>
            <a:r>
              <a:rPr lang="en-US" altLang="zh-CN" sz="1400" b="1" kern="0" dirty="0"/>
              <a:t>() { return name; }</a:t>
            </a:r>
            <a:endParaRPr lang="zh-CN" altLang="zh-CN" sz="1400" b="1" kern="0" dirty="0"/>
          </a:p>
          <a:p>
            <a:pPr marL="0" indent="0">
              <a:buNone/>
            </a:pPr>
            <a:r>
              <a:rPr lang="en-US" altLang="zh-CN" sz="1400" b="1" kern="0" dirty="0"/>
              <a:t> </a:t>
            </a:r>
            <a:r>
              <a:rPr lang="en-US" altLang="zh-CN" sz="1400" b="1" kern="0" dirty="0" smtClean="0"/>
              <a:t>   void </a:t>
            </a:r>
            <a:r>
              <a:rPr lang="en-US" altLang="zh-CN" sz="1400" b="1" kern="0" dirty="0" err="1"/>
              <a:t>setName</a:t>
            </a:r>
            <a:r>
              <a:rPr lang="en-US" altLang="zh-CN" sz="1400" b="1" kern="0" dirty="0"/>
              <a:t>(string </a:t>
            </a:r>
            <a:r>
              <a:rPr lang="en-US" altLang="zh-CN" sz="1400" b="1" kern="0" dirty="0" err="1"/>
              <a:t>sname</a:t>
            </a:r>
            <a:r>
              <a:rPr lang="en-US" altLang="zh-CN" sz="1400" b="1" kern="0" dirty="0"/>
              <a:t>) { name = </a:t>
            </a:r>
            <a:r>
              <a:rPr lang="en-US" altLang="zh-CN" sz="1400" b="1" kern="0" dirty="0" err="1"/>
              <a:t>sname</a:t>
            </a:r>
            <a:r>
              <a:rPr lang="en-US" altLang="zh-CN" sz="1400" b="1" kern="0" dirty="0"/>
              <a:t>; }</a:t>
            </a:r>
            <a:endParaRPr lang="zh-CN" altLang="zh-CN" sz="1400" b="1" kern="0" dirty="0"/>
          </a:p>
          <a:p>
            <a:pPr marL="0" indent="0">
              <a:buNone/>
            </a:pPr>
            <a:r>
              <a:rPr lang="en-US" altLang="zh-CN" sz="1400" b="1" kern="0" dirty="0"/>
              <a:t>private:</a:t>
            </a:r>
            <a:endParaRPr lang="zh-CN" altLang="zh-CN" sz="1400" b="1" kern="0" dirty="0"/>
          </a:p>
          <a:p>
            <a:pPr marL="0" indent="0">
              <a:buNone/>
            </a:pPr>
            <a:r>
              <a:rPr lang="en-US" altLang="zh-CN" sz="1400" b="1" kern="0" dirty="0"/>
              <a:t> </a:t>
            </a:r>
            <a:r>
              <a:rPr lang="en-US" altLang="zh-CN" sz="1400" b="1" kern="0" dirty="0" smtClean="0"/>
              <a:t>   string </a:t>
            </a:r>
            <a:r>
              <a:rPr lang="en-US" altLang="zh-CN" sz="1400" b="1" kern="0" dirty="0"/>
              <a:t>name;</a:t>
            </a:r>
            <a:endParaRPr lang="zh-CN" altLang="zh-CN" sz="1400" b="1" kern="0" dirty="0"/>
          </a:p>
          <a:p>
            <a:pPr marL="0" indent="0">
              <a:buNone/>
            </a:pPr>
            <a:r>
              <a:rPr lang="en-US" altLang="zh-CN" sz="1400" b="1" kern="0" dirty="0"/>
              <a:t>};</a:t>
            </a:r>
            <a:endParaRPr lang="zh-CN" altLang="zh-CN" sz="1400" b="1" kern="0" dirty="0"/>
          </a:p>
          <a:p>
            <a:pPr marL="0" indent="0">
              <a:buFontTx/>
              <a:buNone/>
            </a:pPr>
            <a:endParaRPr lang="zh-CN" altLang="zh-CN" sz="1600" b="1" kern="0" dirty="0" smtClean="0"/>
          </a:p>
          <a:p>
            <a:pPr marL="0" indent="0">
              <a:buFontTx/>
              <a:buNone/>
            </a:pPr>
            <a:r>
              <a:rPr lang="en-US" altLang="zh-CN" sz="1600" b="1" kern="0" dirty="0" smtClean="0"/>
              <a:t>	</a:t>
            </a:r>
            <a:endParaRPr lang="en-US" altLang="zh-CN" sz="1600" b="1" kern="0" dirty="0"/>
          </a:p>
        </p:txBody>
      </p:sp>
      <p:sp>
        <p:nvSpPr>
          <p:cNvPr id="7" name="Rectangle 3"/>
          <p:cNvSpPr txBox="1">
            <a:spLocks noChangeArrowheads="1"/>
          </p:cNvSpPr>
          <p:nvPr/>
        </p:nvSpPr>
        <p:spPr bwMode="auto">
          <a:xfrm>
            <a:off x="323528" y="5280338"/>
            <a:ext cx="5328592" cy="1541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en-US" altLang="zh-CN" sz="1400" b="1" kern="0" dirty="0" smtClean="0"/>
              <a:t>void main() {</a:t>
            </a:r>
            <a:endParaRPr lang="zh-CN" altLang="zh-CN" sz="1400" b="1" kern="0" dirty="0" smtClean="0"/>
          </a:p>
          <a:p>
            <a:pPr marL="0" indent="0">
              <a:buFontTx/>
              <a:buNone/>
            </a:pPr>
            <a:r>
              <a:rPr lang="en-US" altLang="zh-CN" sz="1400" b="1" kern="0" dirty="0"/>
              <a:t> </a:t>
            </a:r>
            <a:r>
              <a:rPr lang="en-US" altLang="zh-CN" sz="1400" b="1" kern="0" dirty="0" smtClean="0"/>
              <a:t>   Student s("Randy", 9818);</a:t>
            </a:r>
            <a:endParaRPr lang="zh-CN" altLang="zh-CN" sz="1400" b="1" kern="0" dirty="0" smtClean="0"/>
          </a:p>
          <a:p>
            <a:pPr marL="0" indent="0">
              <a:buFontTx/>
              <a:buNone/>
            </a:pPr>
            <a:r>
              <a:rPr lang="en-US" altLang="zh-CN" sz="1400" b="1" kern="0" dirty="0"/>
              <a:t> </a:t>
            </a:r>
            <a:r>
              <a:rPr lang="en-US" altLang="zh-CN" sz="1400" b="1" kern="0" dirty="0" smtClean="0"/>
              <a:t>   </a:t>
            </a:r>
            <a:r>
              <a:rPr lang="en-US" altLang="zh-CN" sz="1400" b="1" kern="0" dirty="0" err="1" smtClean="0"/>
              <a:t>s.setName</a:t>
            </a:r>
            <a:r>
              <a:rPr lang="en-US" altLang="zh-CN" sz="1400" b="1" kern="0" dirty="0" smtClean="0"/>
              <a:t>("tom");	</a:t>
            </a:r>
            <a:r>
              <a:rPr lang="en-US" altLang="zh-CN" sz="1400" b="1" kern="0" dirty="0"/>
              <a:t>	</a:t>
            </a:r>
            <a:r>
              <a:rPr lang="en-US" altLang="zh-CN" sz="1400" b="1" kern="0" dirty="0" smtClean="0"/>
              <a:t>	//L5</a:t>
            </a:r>
            <a:endParaRPr lang="zh-CN" altLang="zh-CN" sz="1400" b="1" kern="0" dirty="0" smtClean="0"/>
          </a:p>
          <a:p>
            <a:pPr marL="0" indent="0">
              <a:buFontTx/>
              <a:buNone/>
            </a:pPr>
            <a:r>
              <a:rPr lang="en-US" altLang="zh-CN" sz="1400" b="1" kern="0" dirty="0"/>
              <a:t> </a:t>
            </a:r>
            <a:r>
              <a:rPr lang="en-US" altLang="zh-CN" sz="1400" b="1" kern="0" dirty="0" smtClean="0"/>
              <a:t>   </a:t>
            </a:r>
            <a:r>
              <a:rPr lang="en-US" altLang="zh-CN" sz="1400" b="1" kern="0" dirty="0" err="1" smtClean="0"/>
              <a:t>cout</a:t>
            </a:r>
            <a:r>
              <a:rPr lang="en-US" altLang="zh-CN" sz="1400" b="1" kern="0" dirty="0" smtClean="0"/>
              <a:t> &lt;&lt;</a:t>
            </a:r>
            <a:r>
              <a:rPr lang="en-US" altLang="zh-CN" sz="1400" b="1" kern="0" dirty="0" err="1" smtClean="0"/>
              <a:t>s.getName</a:t>
            </a:r>
            <a:r>
              <a:rPr lang="en-US" altLang="zh-CN" sz="1400" b="1" kern="0" dirty="0" smtClean="0"/>
              <a:t>()&lt;&lt;"\t“</a:t>
            </a:r>
          </a:p>
          <a:p>
            <a:pPr marL="0" indent="0">
              <a:buFontTx/>
              <a:buNone/>
            </a:pPr>
            <a:r>
              <a:rPr lang="en-US" altLang="zh-CN" sz="1400" b="1" kern="0" dirty="0" smtClean="0"/>
              <a:t>             &lt;&lt;s. </a:t>
            </a:r>
            <a:r>
              <a:rPr lang="en-US" altLang="zh-CN" sz="1400" b="1" kern="0" dirty="0" err="1" smtClean="0"/>
              <a:t>m_sid.getSid</a:t>
            </a:r>
            <a:r>
              <a:rPr lang="en-US" altLang="zh-CN" sz="1400" b="1" kern="0" dirty="0" smtClean="0"/>
              <a:t>()&lt;&lt;</a:t>
            </a:r>
            <a:r>
              <a:rPr lang="en-US" altLang="zh-CN" sz="1400" b="1" kern="0" dirty="0" err="1" smtClean="0"/>
              <a:t>endl</a:t>
            </a:r>
            <a:r>
              <a:rPr lang="en-US" altLang="zh-CN" sz="1400" b="1" kern="0" dirty="0" smtClean="0"/>
              <a:t>;</a:t>
            </a:r>
            <a:r>
              <a:rPr lang="en-US" altLang="zh-CN" sz="1400" b="1" kern="0" dirty="0"/>
              <a:t>	</a:t>
            </a:r>
            <a:r>
              <a:rPr lang="en-US" altLang="zh-CN" sz="1400" b="1" kern="0" dirty="0" smtClean="0"/>
              <a:t>//L6</a:t>
            </a:r>
          </a:p>
          <a:p>
            <a:pPr marL="0" indent="0">
              <a:buFontTx/>
              <a:buNone/>
            </a:pPr>
            <a:r>
              <a:rPr lang="en-US" altLang="zh-CN" sz="1400" b="1" kern="0" dirty="0" smtClean="0"/>
              <a:t>}</a:t>
            </a:r>
            <a:endParaRPr lang="zh-CN" altLang="zh-CN" sz="1400" b="1" kern="0" dirty="0" smtClean="0"/>
          </a:p>
          <a:p>
            <a:pPr eaLnBrk="1" hangingPunct="1">
              <a:lnSpc>
                <a:spcPct val="90000"/>
              </a:lnSpc>
              <a:buFontTx/>
              <a:buNone/>
            </a:pPr>
            <a:endParaRPr lang="en-US" altLang="zh-CN" sz="2400" b="1" kern="0" dirty="0"/>
          </a:p>
        </p:txBody>
      </p:sp>
      <p:sp>
        <p:nvSpPr>
          <p:cNvPr id="8" name="对话气泡: 矩形 4"/>
          <p:cNvSpPr/>
          <p:nvPr/>
        </p:nvSpPr>
        <p:spPr>
          <a:xfrm>
            <a:off x="4737945" y="5274882"/>
            <a:ext cx="4154536" cy="504056"/>
          </a:xfrm>
          <a:prstGeom prst="wedgeRectCallout">
            <a:avLst>
              <a:gd name="adj1" fmla="val 25037"/>
              <a:gd name="adj2" fmla="val -46262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00CC"/>
                </a:solidFill>
              </a:rPr>
              <a:t>对象成员也可以采用</a:t>
            </a:r>
            <a:r>
              <a:rPr lang="en-US" altLang="zh-CN" sz="1600" b="1" dirty="0">
                <a:solidFill>
                  <a:srgbClr val="0000CC"/>
                </a:solidFill>
              </a:rPr>
              <a:t>L1</a:t>
            </a:r>
            <a:r>
              <a:rPr lang="zh-CN" altLang="en-US" sz="1600" b="1" dirty="0">
                <a:solidFill>
                  <a:srgbClr val="0000CC"/>
                </a:solidFill>
              </a:rPr>
              <a:t>或</a:t>
            </a:r>
            <a:r>
              <a:rPr lang="en-US" altLang="zh-CN" sz="1600" b="1" dirty="0">
                <a:solidFill>
                  <a:srgbClr val="0000CC"/>
                </a:solidFill>
              </a:rPr>
              <a:t>L2</a:t>
            </a:r>
            <a:r>
              <a:rPr lang="zh-CN" altLang="en-US" sz="1600" b="1" dirty="0">
                <a:solidFill>
                  <a:srgbClr val="0000CC"/>
                </a:solidFill>
              </a:rPr>
              <a:t>的初始化方式</a:t>
            </a:r>
          </a:p>
        </p:txBody>
      </p:sp>
    </p:spTree>
    <p:extLst>
      <p:ext uri="{BB962C8B-B14F-4D97-AF65-F5344CB8AC3E}">
        <p14:creationId xmlns:p14="http://schemas.microsoft.com/office/powerpoint/2010/main" val="4938282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4450">
                                            <p:txEl>
                                              <p:pRg st="0" end="0"/>
                                            </p:txEl>
                                          </p:spTgt>
                                        </p:tgtEl>
                                        <p:attrNameLst>
                                          <p:attrName>style.visibility</p:attrName>
                                        </p:attrNameLst>
                                      </p:cBhvr>
                                      <p:to>
                                        <p:strVal val="visible"/>
                                      </p:to>
                                    </p:set>
                                    <p:animEffect transition="in" filter="fade">
                                      <p:cBhvr>
                                        <p:cTn id="7" dur="1000"/>
                                        <p:tgtEl>
                                          <p:spTgt spid="104450">
                                            <p:txEl>
                                              <p:pRg st="0" end="0"/>
                                            </p:txEl>
                                          </p:spTgt>
                                        </p:tgtEl>
                                      </p:cBhvr>
                                    </p:animEffect>
                                    <p:anim calcmode="lin" valueType="num">
                                      <p:cBhvr>
                                        <p:cTn id="8" dur="1000" fill="hold"/>
                                        <p:tgtEl>
                                          <p:spTgt spid="10445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45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4450">
                                            <p:txEl>
                                              <p:pRg st="1" end="1"/>
                                            </p:txEl>
                                          </p:spTgt>
                                        </p:tgtEl>
                                        <p:attrNameLst>
                                          <p:attrName>style.visibility</p:attrName>
                                        </p:attrNameLst>
                                      </p:cBhvr>
                                      <p:to>
                                        <p:strVal val="visible"/>
                                      </p:to>
                                    </p:set>
                                    <p:animEffect transition="in" filter="fade">
                                      <p:cBhvr>
                                        <p:cTn id="12" dur="1000"/>
                                        <p:tgtEl>
                                          <p:spTgt spid="104450">
                                            <p:txEl>
                                              <p:pRg st="1" end="1"/>
                                            </p:txEl>
                                          </p:spTgt>
                                        </p:tgtEl>
                                      </p:cBhvr>
                                    </p:animEffect>
                                    <p:anim calcmode="lin" valueType="num">
                                      <p:cBhvr>
                                        <p:cTn id="13" dur="1000" fill="hold"/>
                                        <p:tgtEl>
                                          <p:spTgt spid="104450">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4450">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4450">
                                            <p:txEl>
                                              <p:pRg st="2" end="2"/>
                                            </p:txEl>
                                          </p:spTgt>
                                        </p:tgtEl>
                                        <p:attrNameLst>
                                          <p:attrName>style.visibility</p:attrName>
                                        </p:attrNameLst>
                                      </p:cBhvr>
                                      <p:to>
                                        <p:strVal val="visible"/>
                                      </p:to>
                                    </p:set>
                                    <p:animEffect transition="in" filter="fade">
                                      <p:cBhvr>
                                        <p:cTn id="17" dur="1000"/>
                                        <p:tgtEl>
                                          <p:spTgt spid="104450">
                                            <p:txEl>
                                              <p:pRg st="2" end="2"/>
                                            </p:txEl>
                                          </p:spTgt>
                                        </p:tgtEl>
                                      </p:cBhvr>
                                    </p:animEffect>
                                    <p:anim calcmode="lin" valueType="num">
                                      <p:cBhvr>
                                        <p:cTn id="18" dur="1000" fill="hold"/>
                                        <p:tgtEl>
                                          <p:spTgt spid="104450">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04450">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4450">
                                            <p:txEl>
                                              <p:pRg st="3" end="3"/>
                                            </p:txEl>
                                          </p:spTgt>
                                        </p:tgtEl>
                                        <p:attrNameLst>
                                          <p:attrName>style.visibility</p:attrName>
                                        </p:attrNameLst>
                                      </p:cBhvr>
                                      <p:to>
                                        <p:strVal val="visible"/>
                                      </p:to>
                                    </p:set>
                                    <p:animEffect transition="in" filter="fade">
                                      <p:cBhvr>
                                        <p:cTn id="22" dur="1000"/>
                                        <p:tgtEl>
                                          <p:spTgt spid="104450">
                                            <p:txEl>
                                              <p:pRg st="3" end="3"/>
                                            </p:txEl>
                                          </p:spTgt>
                                        </p:tgtEl>
                                      </p:cBhvr>
                                    </p:animEffect>
                                    <p:anim calcmode="lin" valueType="num">
                                      <p:cBhvr>
                                        <p:cTn id="23" dur="1000" fill="hold"/>
                                        <p:tgtEl>
                                          <p:spTgt spid="104450">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04450">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4450">
                                            <p:txEl>
                                              <p:pRg st="4" end="4"/>
                                            </p:txEl>
                                          </p:spTgt>
                                        </p:tgtEl>
                                        <p:attrNameLst>
                                          <p:attrName>style.visibility</p:attrName>
                                        </p:attrNameLst>
                                      </p:cBhvr>
                                      <p:to>
                                        <p:strVal val="visible"/>
                                      </p:to>
                                    </p:set>
                                    <p:animEffect transition="in" filter="fade">
                                      <p:cBhvr>
                                        <p:cTn id="27" dur="1000"/>
                                        <p:tgtEl>
                                          <p:spTgt spid="104450">
                                            <p:txEl>
                                              <p:pRg st="4" end="4"/>
                                            </p:txEl>
                                          </p:spTgt>
                                        </p:tgtEl>
                                      </p:cBhvr>
                                    </p:animEffect>
                                    <p:anim calcmode="lin" valueType="num">
                                      <p:cBhvr>
                                        <p:cTn id="28" dur="1000" fill="hold"/>
                                        <p:tgtEl>
                                          <p:spTgt spid="104450">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104450">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04450">
                                            <p:txEl>
                                              <p:pRg st="5" end="5"/>
                                            </p:txEl>
                                          </p:spTgt>
                                        </p:tgtEl>
                                        <p:attrNameLst>
                                          <p:attrName>style.visibility</p:attrName>
                                        </p:attrNameLst>
                                      </p:cBhvr>
                                      <p:to>
                                        <p:strVal val="visible"/>
                                      </p:to>
                                    </p:set>
                                    <p:animEffect transition="in" filter="fade">
                                      <p:cBhvr>
                                        <p:cTn id="32" dur="1000"/>
                                        <p:tgtEl>
                                          <p:spTgt spid="104450">
                                            <p:txEl>
                                              <p:pRg st="5" end="5"/>
                                            </p:txEl>
                                          </p:spTgt>
                                        </p:tgtEl>
                                      </p:cBhvr>
                                    </p:animEffect>
                                    <p:anim calcmode="lin" valueType="num">
                                      <p:cBhvr>
                                        <p:cTn id="33" dur="1000" fill="hold"/>
                                        <p:tgtEl>
                                          <p:spTgt spid="104450">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104450">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04450">
                                            <p:txEl>
                                              <p:pRg st="6" end="6"/>
                                            </p:txEl>
                                          </p:spTgt>
                                        </p:tgtEl>
                                        <p:attrNameLst>
                                          <p:attrName>style.visibility</p:attrName>
                                        </p:attrNameLst>
                                      </p:cBhvr>
                                      <p:to>
                                        <p:strVal val="visible"/>
                                      </p:to>
                                    </p:set>
                                    <p:animEffect transition="in" filter="fade">
                                      <p:cBhvr>
                                        <p:cTn id="37" dur="1000"/>
                                        <p:tgtEl>
                                          <p:spTgt spid="104450">
                                            <p:txEl>
                                              <p:pRg st="6" end="6"/>
                                            </p:txEl>
                                          </p:spTgt>
                                        </p:tgtEl>
                                      </p:cBhvr>
                                    </p:animEffect>
                                    <p:anim calcmode="lin" valueType="num">
                                      <p:cBhvr>
                                        <p:cTn id="38" dur="1000" fill="hold"/>
                                        <p:tgtEl>
                                          <p:spTgt spid="104450">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104450">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04450">
                                            <p:txEl>
                                              <p:pRg st="7" end="7"/>
                                            </p:txEl>
                                          </p:spTgt>
                                        </p:tgtEl>
                                        <p:attrNameLst>
                                          <p:attrName>style.visibility</p:attrName>
                                        </p:attrNameLst>
                                      </p:cBhvr>
                                      <p:to>
                                        <p:strVal val="visible"/>
                                      </p:to>
                                    </p:set>
                                    <p:animEffect transition="in" filter="fade">
                                      <p:cBhvr>
                                        <p:cTn id="42" dur="1000"/>
                                        <p:tgtEl>
                                          <p:spTgt spid="104450">
                                            <p:txEl>
                                              <p:pRg st="7" end="7"/>
                                            </p:txEl>
                                          </p:spTgt>
                                        </p:tgtEl>
                                      </p:cBhvr>
                                    </p:animEffect>
                                    <p:anim calcmode="lin" valueType="num">
                                      <p:cBhvr>
                                        <p:cTn id="43" dur="1000" fill="hold"/>
                                        <p:tgtEl>
                                          <p:spTgt spid="104450">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104450">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04450">
                                            <p:txEl>
                                              <p:pRg st="8" end="8"/>
                                            </p:txEl>
                                          </p:spTgt>
                                        </p:tgtEl>
                                        <p:attrNameLst>
                                          <p:attrName>style.visibility</p:attrName>
                                        </p:attrNameLst>
                                      </p:cBhvr>
                                      <p:to>
                                        <p:strVal val="visible"/>
                                      </p:to>
                                    </p:set>
                                    <p:animEffect transition="in" filter="fade">
                                      <p:cBhvr>
                                        <p:cTn id="47" dur="1000"/>
                                        <p:tgtEl>
                                          <p:spTgt spid="104450">
                                            <p:txEl>
                                              <p:pRg st="8" end="8"/>
                                            </p:txEl>
                                          </p:spTgt>
                                        </p:tgtEl>
                                      </p:cBhvr>
                                    </p:animEffect>
                                    <p:anim calcmode="lin" valueType="num">
                                      <p:cBhvr>
                                        <p:cTn id="48" dur="1000" fill="hold"/>
                                        <p:tgtEl>
                                          <p:spTgt spid="104450">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104450">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04450">
                                            <p:txEl>
                                              <p:pRg st="9" end="9"/>
                                            </p:txEl>
                                          </p:spTgt>
                                        </p:tgtEl>
                                        <p:attrNameLst>
                                          <p:attrName>style.visibility</p:attrName>
                                        </p:attrNameLst>
                                      </p:cBhvr>
                                      <p:to>
                                        <p:strVal val="visible"/>
                                      </p:to>
                                    </p:set>
                                    <p:animEffect transition="in" filter="fade">
                                      <p:cBhvr>
                                        <p:cTn id="52" dur="1000"/>
                                        <p:tgtEl>
                                          <p:spTgt spid="104450">
                                            <p:txEl>
                                              <p:pRg st="9" end="9"/>
                                            </p:txEl>
                                          </p:spTgt>
                                        </p:tgtEl>
                                      </p:cBhvr>
                                    </p:animEffect>
                                    <p:anim calcmode="lin" valueType="num">
                                      <p:cBhvr>
                                        <p:cTn id="53" dur="1000" fill="hold"/>
                                        <p:tgtEl>
                                          <p:spTgt spid="104450">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104450">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04450">
                                            <p:txEl>
                                              <p:pRg st="10" end="10"/>
                                            </p:txEl>
                                          </p:spTgt>
                                        </p:tgtEl>
                                        <p:attrNameLst>
                                          <p:attrName>style.visibility</p:attrName>
                                        </p:attrNameLst>
                                      </p:cBhvr>
                                      <p:to>
                                        <p:strVal val="visible"/>
                                      </p:to>
                                    </p:set>
                                    <p:animEffect transition="in" filter="fade">
                                      <p:cBhvr>
                                        <p:cTn id="57" dur="1000"/>
                                        <p:tgtEl>
                                          <p:spTgt spid="104450">
                                            <p:txEl>
                                              <p:pRg st="10" end="10"/>
                                            </p:txEl>
                                          </p:spTgt>
                                        </p:tgtEl>
                                      </p:cBhvr>
                                    </p:animEffect>
                                    <p:anim calcmode="lin" valueType="num">
                                      <p:cBhvr>
                                        <p:cTn id="58" dur="1000" fill="hold"/>
                                        <p:tgtEl>
                                          <p:spTgt spid="104450">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104450">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04450">
                                            <p:txEl>
                                              <p:pRg st="11" end="11"/>
                                            </p:txEl>
                                          </p:spTgt>
                                        </p:tgtEl>
                                        <p:attrNameLst>
                                          <p:attrName>style.visibility</p:attrName>
                                        </p:attrNameLst>
                                      </p:cBhvr>
                                      <p:to>
                                        <p:strVal val="visible"/>
                                      </p:to>
                                    </p:set>
                                    <p:animEffect transition="in" filter="fade">
                                      <p:cBhvr>
                                        <p:cTn id="62" dur="1000"/>
                                        <p:tgtEl>
                                          <p:spTgt spid="104450">
                                            <p:txEl>
                                              <p:pRg st="11" end="11"/>
                                            </p:txEl>
                                          </p:spTgt>
                                        </p:tgtEl>
                                      </p:cBhvr>
                                    </p:animEffect>
                                    <p:anim calcmode="lin" valueType="num">
                                      <p:cBhvr>
                                        <p:cTn id="63" dur="1000" fill="hold"/>
                                        <p:tgtEl>
                                          <p:spTgt spid="104450">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104450">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104450">
                                            <p:txEl>
                                              <p:pRg st="12" end="12"/>
                                            </p:txEl>
                                          </p:spTgt>
                                        </p:tgtEl>
                                        <p:attrNameLst>
                                          <p:attrName>style.visibility</p:attrName>
                                        </p:attrNameLst>
                                      </p:cBhvr>
                                      <p:to>
                                        <p:strVal val="visible"/>
                                      </p:to>
                                    </p:set>
                                    <p:animEffect transition="in" filter="fade">
                                      <p:cBhvr>
                                        <p:cTn id="67" dur="1000"/>
                                        <p:tgtEl>
                                          <p:spTgt spid="104450">
                                            <p:txEl>
                                              <p:pRg st="12" end="12"/>
                                            </p:txEl>
                                          </p:spTgt>
                                        </p:tgtEl>
                                      </p:cBhvr>
                                    </p:animEffect>
                                    <p:anim calcmode="lin" valueType="num">
                                      <p:cBhvr>
                                        <p:cTn id="68" dur="1000" fill="hold"/>
                                        <p:tgtEl>
                                          <p:spTgt spid="104450">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104450">
                                            <p:txEl>
                                              <p:pRg st="12" end="12"/>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104450">
                                            <p:txEl>
                                              <p:pRg st="13" end="13"/>
                                            </p:txEl>
                                          </p:spTgt>
                                        </p:tgtEl>
                                        <p:attrNameLst>
                                          <p:attrName>style.visibility</p:attrName>
                                        </p:attrNameLst>
                                      </p:cBhvr>
                                      <p:to>
                                        <p:strVal val="visible"/>
                                      </p:to>
                                    </p:set>
                                    <p:animEffect transition="in" filter="fade">
                                      <p:cBhvr>
                                        <p:cTn id="72" dur="1000"/>
                                        <p:tgtEl>
                                          <p:spTgt spid="104450">
                                            <p:txEl>
                                              <p:pRg st="13" end="13"/>
                                            </p:txEl>
                                          </p:spTgt>
                                        </p:tgtEl>
                                      </p:cBhvr>
                                    </p:animEffect>
                                    <p:anim calcmode="lin" valueType="num">
                                      <p:cBhvr>
                                        <p:cTn id="73" dur="1000" fill="hold"/>
                                        <p:tgtEl>
                                          <p:spTgt spid="104450">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104450">
                                            <p:txEl>
                                              <p:pRg st="13" end="13"/>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104450">
                                            <p:txEl>
                                              <p:pRg st="14" end="14"/>
                                            </p:txEl>
                                          </p:spTgt>
                                        </p:tgtEl>
                                        <p:attrNameLst>
                                          <p:attrName>style.visibility</p:attrName>
                                        </p:attrNameLst>
                                      </p:cBhvr>
                                      <p:to>
                                        <p:strVal val="visible"/>
                                      </p:to>
                                    </p:set>
                                    <p:animEffect transition="in" filter="fade">
                                      <p:cBhvr>
                                        <p:cTn id="77" dur="1000"/>
                                        <p:tgtEl>
                                          <p:spTgt spid="104450">
                                            <p:txEl>
                                              <p:pRg st="14" end="14"/>
                                            </p:txEl>
                                          </p:spTgt>
                                        </p:tgtEl>
                                      </p:cBhvr>
                                    </p:animEffect>
                                    <p:anim calcmode="lin" valueType="num">
                                      <p:cBhvr>
                                        <p:cTn id="78" dur="1000" fill="hold"/>
                                        <p:tgtEl>
                                          <p:spTgt spid="104450">
                                            <p:txEl>
                                              <p:pRg st="14" end="14"/>
                                            </p:txEl>
                                          </p:spTgt>
                                        </p:tgtEl>
                                        <p:attrNameLst>
                                          <p:attrName>ppt_x</p:attrName>
                                        </p:attrNameLst>
                                      </p:cBhvr>
                                      <p:tavLst>
                                        <p:tav tm="0">
                                          <p:val>
                                            <p:strVal val="#ppt_x"/>
                                          </p:val>
                                        </p:tav>
                                        <p:tav tm="100000">
                                          <p:val>
                                            <p:strVal val="#ppt_x"/>
                                          </p:val>
                                        </p:tav>
                                      </p:tavLst>
                                    </p:anim>
                                    <p:anim calcmode="lin" valueType="num">
                                      <p:cBhvr>
                                        <p:cTn id="79" dur="1000" fill="hold"/>
                                        <p:tgtEl>
                                          <p:spTgt spid="104450">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6">
                                            <p:txEl>
                                              <p:pRg st="0" end="0"/>
                                            </p:txEl>
                                          </p:spTgt>
                                        </p:tgtEl>
                                        <p:attrNameLst>
                                          <p:attrName>style.visibility</p:attrName>
                                        </p:attrNameLst>
                                      </p:cBhvr>
                                      <p:to>
                                        <p:strVal val="visible"/>
                                      </p:to>
                                    </p:set>
                                    <p:animEffect transition="in" filter="fade">
                                      <p:cBhvr>
                                        <p:cTn id="84" dur="1000"/>
                                        <p:tgtEl>
                                          <p:spTgt spid="6">
                                            <p:txEl>
                                              <p:pRg st="0" end="0"/>
                                            </p:txEl>
                                          </p:spTgt>
                                        </p:tgtEl>
                                      </p:cBhvr>
                                    </p:animEffect>
                                    <p:anim calcmode="lin" valueType="num">
                                      <p:cBhvr>
                                        <p:cTn id="8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86" dur="1000" fill="hold"/>
                                        <p:tgtEl>
                                          <p:spTgt spid="6">
                                            <p:txEl>
                                              <p:pRg st="0" end="0"/>
                                            </p:txEl>
                                          </p:spTgt>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6">
                                            <p:txEl>
                                              <p:pRg st="1" end="1"/>
                                            </p:txEl>
                                          </p:spTgt>
                                        </p:tgtEl>
                                        <p:attrNameLst>
                                          <p:attrName>style.visibility</p:attrName>
                                        </p:attrNameLst>
                                      </p:cBhvr>
                                      <p:to>
                                        <p:strVal val="visible"/>
                                      </p:to>
                                    </p:set>
                                    <p:animEffect transition="in" filter="fade">
                                      <p:cBhvr>
                                        <p:cTn id="89" dur="1000"/>
                                        <p:tgtEl>
                                          <p:spTgt spid="6">
                                            <p:txEl>
                                              <p:pRg st="1" end="1"/>
                                            </p:txEl>
                                          </p:spTgt>
                                        </p:tgtEl>
                                      </p:cBhvr>
                                    </p:animEffect>
                                    <p:anim calcmode="lin" valueType="num">
                                      <p:cBhvr>
                                        <p:cTn id="9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1" dur="1000" fill="hold"/>
                                        <p:tgtEl>
                                          <p:spTgt spid="6">
                                            <p:txEl>
                                              <p:pRg st="1" end="1"/>
                                            </p:txEl>
                                          </p:spTgt>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6">
                                            <p:txEl>
                                              <p:pRg st="2" end="2"/>
                                            </p:txEl>
                                          </p:spTgt>
                                        </p:tgtEl>
                                        <p:attrNameLst>
                                          <p:attrName>style.visibility</p:attrName>
                                        </p:attrNameLst>
                                      </p:cBhvr>
                                      <p:to>
                                        <p:strVal val="visible"/>
                                      </p:to>
                                    </p:set>
                                    <p:animEffect transition="in" filter="fade">
                                      <p:cBhvr>
                                        <p:cTn id="94" dur="1000"/>
                                        <p:tgtEl>
                                          <p:spTgt spid="6">
                                            <p:txEl>
                                              <p:pRg st="2" end="2"/>
                                            </p:txEl>
                                          </p:spTgt>
                                        </p:tgtEl>
                                      </p:cBhvr>
                                    </p:animEffect>
                                    <p:anim calcmode="lin" valueType="num">
                                      <p:cBhvr>
                                        <p:cTn id="9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6" dur="1000" fill="hold"/>
                                        <p:tgtEl>
                                          <p:spTgt spid="6">
                                            <p:txEl>
                                              <p:pRg st="2" end="2"/>
                                            </p:txEl>
                                          </p:spTgt>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6">
                                            <p:txEl>
                                              <p:pRg st="3" end="3"/>
                                            </p:txEl>
                                          </p:spTgt>
                                        </p:tgtEl>
                                        <p:attrNameLst>
                                          <p:attrName>style.visibility</p:attrName>
                                        </p:attrNameLst>
                                      </p:cBhvr>
                                      <p:to>
                                        <p:strVal val="visible"/>
                                      </p:to>
                                    </p:set>
                                    <p:animEffect transition="in" filter="fade">
                                      <p:cBhvr>
                                        <p:cTn id="99" dur="1000"/>
                                        <p:tgtEl>
                                          <p:spTgt spid="6">
                                            <p:txEl>
                                              <p:pRg st="3" end="3"/>
                                            </p:txEl>
                                          </p:spTgt>
                                        </p:tgtEl>
                                      </p:cBhvr>
                                    </p:animEffect>
                                    <p:anim calcmode="lin" valueType="num">
                                      <p:cBhvr>
                                        <p:cTn id="100"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01" dur="1000" fill="hold"/>
                                        <p:tgtEl>
                                          <p:spTgt spid="6">
                                            <p:txEl>
                                              <p:pRg st="3" end="3"/>
                                            </p:txEl>
                                          </p:spTgt>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0"/>
                                  </p:stCondLst>
                                  <p:childTnLst>
                                    <p:set>
                                      <p:cBhvr>
                                        <p:cTn id="103" dur="1" fill="hold">
                                          <p:stCondLst>
                                            <p:cond delay="0"/>
                                          </p:stCondLst>
                                        </p:cTn>
                                        <p:tgtEl>
                                          <p:spTgt spid="6">
                                            <p:txEl>
                                              <p:pRg st="4" end="4"/>
                                            </p:txEl>
                                          </p:spTgt>
                                        </p:tgtEl>
                                        <p:attrNameLst>
                                          <p:attrName>style.visibility</p:attrName>
                                        </p:attrNameLst>
                                      </p:cBhvr>
                                      <p:to>
                                        <p:strVal val="visible"/>
                                      </p:to>
                                    </p:set>
                                    <p:animEffect transition="in" filter="fade">
                                      <p:cBhvr>
                                        <p:cTn id="104" dur="1000"/>
                                        <p:tgtEl>
                                          <p:spTgt spid="6">
                                            <p:txEl>
                                              <p:pRg st="4" end="4"/>
                                            </p:txEl>
                                          </p:spTgt>
                                        </p:tgtEl>
                                      </p:cBhvr>
                                    </p:animEffect>
                                    <p:anim calcmode="lin" valueType="num">
                                      <p:cBhvr>
                                        <p:cTn id="10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06" dur="1000" fill="hold"/>
                                        <p:tgtEl>
                                          <p:spTgt spid="6">
                                            <p:txEl>
                                              <p:pRg st="4" end="4"/>
                                            </p:txEl>
                                          </p:spTgt>
                                        </p:tgtEl>
                                        <p:attrNameLst>
                                          <p:attrName>ppt_y</p:attrName>
                                        </p:attrNameLst>
                                      </p:cBhvr>
                                      <p:tavLst>
                                        <p:tav tm="0">
                                          <p:val>
                                            <p:strVal val="#ppt_y+.1"/>
                                          </p:val>
                                        </p:tav>
                                        <p:tav tm="100000">
                                          <p:val>
                                            <p:strVal val="#ppt_y"/>
                                          </p:val>
                                        </p:tav>
                                      </p:tavLst>
                                    </p:anim>
                                  </p:childTnLst>
                                </p:cTn>
                              </p:par>
                              <p:par>
                                <p:cTn id="107" presetID="42" presetClass="entr" presetSubtype="0" fill="hold" nodeType="withEffect">
                                  <p:stCondLst>
                                    <p:cond delay="0"/>
                                  </p:stCondLst>
                                  <p:childTnLst>
                                    <p:set>
                                      <p:cBhvr>
                                        <p:cTn id="108" dur="1" fill="hold">
                                          <p:stCondLst>
                                            <p:cond delay="0"/>
                                          </p:stCondLst>
                                        </p:cTn>
                                        <p:tgtEl>
                                          <p:spTgt spid="6">
                                            <p:txEl>
                                              <p:pRg st="5" end="5"/>
                                            </p:txEl>
                                          </p:spTgt>
                                        </p:tgtEl>
                                        <p:attrNameLst>
                                          <p:attrName>style.visibility</p:attrName>
                                        </p:attrNameLst>
                                      </p:cBhvr>
                                      <p:to>
                                        <p:strVal val="visible"/>
                                      </p:to>
                                    </p:set>
                                    <p:animEffect transition="in" filter="fade">
                                      <p:cBhvr>
                                        <p:cTn id="109" dur="1000"/>
                                        <p:tgtEl>
                                          <p:spTgt spid="6">
                                            <p:txEl>
                                              <p:pRg st="5" end="5"/>
                                            </p:txEl>
                                          </p:spTgt>
                                        </p:tgtEl>
                                      </p:cBhvr>
                                    </p:animEffect>
                                    <p:anim calcmode="lin" valueType="num">
                                      <p:cBhvr>
                                        <p:cTn id="110"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111" dur="1000" fill="hold"/>
                                        <p:tgtEl>
                                          <p:spTgt spid="6">
                                            <p:txEl>
                                              <p:pRg st="5" end="5"/>
                                            </p:txEl>
                                          </p:spTgt>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6">
                                            <p:txEl>
                                              <p:pRg st="6" end="6"/>
                                            </p:txEl>
                                          </p:spTgt>
                                        </p:tgtEl>
                                        <p:attrNameLst>
                                          <p:attrName>style.visibility</p:attrName>
                                        </p:attrNameLst>
                                      </p:cBhvr>
                                      <p:to>
                                        <p:strVal val="visible"/>
                                      </p:to>
                                    </p:set>
                                    <p:animEffect transition="in" filter="fade">
                                      <p:cBhvr>
                                        <p:cTn id="114" dur="1000"/>
                                        <p:tgtEl>
                                          <p:spTgt spid="6">
                                            <p:txEl>
                                              <p:pRg st="6" end="6"/>
                                            </p:txEl>
                                          </p:spTgt>
                                        </p:tgtEl>
                                      </p:cBhvr>
                                    </p:animEffect>
                                    <p:anim calcmode="lin" valueType="num">
                                      <p:cBhvr>
                                        <p:cTn id="115"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116" dur="1000" fill="hold"/>
                                        <p:tgtEl>
                                          <p:spTgt spid="6">
                                            <p:txEl>
                                              <p:pRg st="6" end="6"/>
                                            </p:txEl>
                                          </p:spTgt>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6">
                                            <p:txEl>
                                              <p:pRg st="7" end="7"/>
                                            </p:txEl>
                                          </p:spTgt>
                                        </p:tgtEl>
                                        <p:attrNameLst>
                                          <p:attrName>style.visibility</p:attrName>
                                        </p:attrNameLst>
                                      </p:cBhvr>
                                      <p:to>
                                        <p:strVal val="visible"/>
                                      </p:to>
                                    </p:set>
                                    <p:animEffect transition="in" filter="fade">
                                      <p:cBhvr>
                                        <p:cTn id="119" dur="1000"/>
                                        <p:tgtEl>
                                          <p:spTgt spid="6">
                                            <p:txEl>
                                              <p:pRg st="7" end="7"/>
                                            </p:txEl>
                                          </p:spTgt>
                                        </p:tgtEl>
                                      </p:cBhvr>
                                    </p:animEffect>
                                    <p:anim calcmode="lin" valueType="num">
                                      <p:cBhvr>
                                        <p:cTn id="120"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121" dur="1000" fill="hold"/>
                                        <p:tgtEl>
                                          <p:spTgt spid="6">
                                            <p:txEl>
                                              <p:pRg st="7" end="7"/>
                                            </p:txEl>
                                          </p:spTgt>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6">
                                            <p:txEl>
                                              <p:pRg st="8" end="8"/>
                                            </p:txEl>
                                          </p:spTgt>
                                        </p:tgtEl>
                                        <p:attrNameLst>
                                          <p:attrName>style.visibility</p:attrName>
                                        </p:attrNameLst>
                                      </p:cBhvr>
                                      <p:to>
                                        <p:strVal val="visible"/>
                                      </p:to>
                                    </p:set>
                                    <p:animEffect transition="in" filter="fade">
                                      <p:cBhvr>
                                        <p:cTn id="124" dur="1000"/>
                                        <p:tgtEl>
                                          <p:spTgt spid="6">
                                            <p:txEl>
                                              <p:pRg st="8" end="8"/>
                                            </p:txEl>
                                          </p:spTgt>
                                        </p:tgtEl>
                                      </p:cBhvr>
                                    </p:animEffect>
                                    <p:anim calcmode="lin" valueType="num">
                                      <p:cBhvr>
                                        <p:cTn id="125"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126" dur="1000" fill="hold"/>
                                        <p:tgtEl>
                                          <p:spTgt spid="6">
                                            <p:txEl>
                                              <p:pRg st="8" end="8"/>
                                            </p:txEl>
                                          </p:spTgt>
                                        </p:tgtEl>
                                        <p:attrNameLst>
                                          <p:attrName>ppt_y</p:attrName>
                                        </p:attrNameLst>
                                      </p:cBhvr>
                                      <p:tavLst>
                                        <p:tav tm="0">
                                          <p:val>
                                            <p:strVal val="#ppt_y+.1"/>
                                          </p:val>
                                        </p:tav>
                                        <p:tav tm="100000">
                                          <p:val>
                                            <p:strVal val="#ppt_y"/>
                                          </p:val>
                                        </p:tav>
                                      </p:tavLst>
                                    </p:anim>
                                  </p:childTnLst>
                                </p:cTn>
                              </p:par>
                              <p:par>
                                <p:cTn id="127" presetID="42" presetClass="entr" presetSubtype="0" fill="hold" nodeType="withEffect">
                                  <p:stCondLst>
                                    <p:cond delay="0"/>
                                  </p:stCondLst>
                                  <p:childTnLst>
                                    <p:set>
                                      <p:cBhvr>
                                        <p:cTn id="128" dur="1" fill="hold">
                                          <p:stCondLst>
                                            <p:cond delay="0"/>
                                          </p:stCondLst>
                                        </p:cTn>
                                        <p:tgtEl>
                                          <p:spTgt spid="6">
                                            <p:txEl>
                                              <p:pRg st="9" end="9"/>
                                            </p:txEl>
                                          </p:spTgt>
                                        </p:tgtEl>
                                        <p:attrNameLst>
                                          <p:attrName>style.visibility</p:attrName>
                                        </p:attrNameLst>
                                      </p:cBhvr>
                                      <p:to>
                                        <p:strVal val="visible"/>
                                      </p:to>
                                    </p:set>
                                    <p:animEffect transition="in" filter="fade">
                                      <p:cBhvr>
                                        <p:cTn id="129" dur="1000"/>
                                        <p:tgtEl>
                                          <p:spTgt spid="6">
                                            <p:txEl>
                                              <p:pRg st="9" end="9"/>
                                            </p:txEl>
                                          </p:spTgt>
                                        </p:tgtEl>
                                      </p:cBhvr>
                                    </p:animEffect>
                                    <p:anim calcmode="lin" valueType="num">
                                      <p:cBhvr>
                                        <p:cTn id="130"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131" dur="1000" fill="hold"/>
                                        <p:tgtEl>
                                          <p:spTgt spid="6">
                                            <p:txEl>
                                              <p:pRg st="9" end="9"/>
                                            </p:txEl>
                                          </p:spTgt>
                                        </p:tgtEl>
                                        <p:attrNameLst>
                                          <p:attrName>ppt_y</p:attrName>
                                        </p:attrNameLst>
                                      </p:cBhvr>
                                      <p:tavLst>
                                        <p:tav tm="0">
                                          <p:val>
                                            <p:strVal val="#ppt_y+.1"/>
                                          </p:val>
                                        </p:tav>
                                        <p:tav tm="100000">
                                          <p:val>
                                            <p:strVal val="#ppt_y"/>
                                          </p:val>
                                        </p:tav>
                                      </p:tavLst>
                                    </p:anim>
                                  </p:childTnLst>
                                </p:cTn>
                              </p:par>
                              <p:par>
                                <p:cTn id="132" presetID="42" presetClass="entr" presetSubtype="0" fill="hold" nodeType="withEffect">
                                  <p:stCondLst>
                                    <p:cond delay="0"/>
                                  </p:stCondLst>
                                  <p:childTnLst>
                                    <p:set>
                                      <p:cBhvr>
                                        <p:cTn id="133" dur="1" fill="hold">
                                          <p:stCondLst>
                                            <p:cond delay="0"/>
                                          </p:stCondLst>
                                        </p:cTn>
                                        <p:tgtEl>
                                          <p:spTgt spid="6">
                                            <p:txEl>
                                              <p:pRg st="10" end="10"/>
                                            </p:txEl>
                                          </p:spTgt>
                                        </p:tgtEl>
                                        <p:attrNameLst>
                                          <p:attrName>style.visibility</p:attrName>
                                        </p:attrNameLst>
                                      </p:cBhvr>
                                      <p:to>
                                        <p:strVal val="visible"/>
                                      </p:to>
                                    </p:set>
                                    <p:animEffect transition="in" filter="fade">
                                      <p:cBhvr>
                                        <p:cTn id="134" dur="1000"/>
                                        <p:tgtEl>
                                          <p:spTgt spid="6">
                                            <p:txEl>
                                              <p:pRg st="10" end="10"/>
                                            </p:txEl>
                                          </p:spTgt>
                                        </p:tgtEl>
                                      </p:cBhvr>
                                    </p:animEffect>
                                    <p:anim calcmode="lin" valueType="num">
                                      <p:cBhvr>
                                        <p:cTn id="135"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136" dur="1000" fill="hold"/>
                                        <p:tgtEl>
                                          <p:spTgt spid="6">
                                            <p:txEl>
                                              <p:pRg st="10" end="10"/>
                                            </p:txEl>
                                          </p:spTgt>
                                        </p:tgtEl>
                                        <p:attrNameLst>
                                          <p:attrName>ppt_y</p:attrName>
                                        </p:attrNameLst>
                                      </p:cBhvr>
                                      <p:tavLst>
                                        <p:tav tm="0">
                                          <p:val>
                                            <p:strVal val="#ppt_y+.1"/>
                                          </p:val>
                                        </p:tav>
                                        <p:tav tm="100000">
                                          <p:val>
                                            <p:strVal val="#ppt_y"/>
                                          </p:val>
                                        </p:tav>
                                      </p:tavLst>
                                    </p:anim>
                                  </p:childTnLst>
                                </p:cTn>
                              </p:par>
                              <p:par>
                                <p:cTn id="137" presetID="42" presetClass="entr" presetSubtype="0" fill="hold" nodeType="withEffect">
                                  <p:stCondLst>
                                    <p:cond delay="0"/>
                                  </p:stCondLst>
                                  <p:childTnLst>
                                    <p:set>
                                      <p:cBhvr>
                                        <p:cTn id="138" dur="1" fill="hold">
                                          <p:stCondLst>
                                            <p:cond delay="0"/>
                                          </p:stCondLst>
                                        </p:cTn>
                                        <p:tgtEl>
                                          <p:spTgt spid="6">
                                            <p:txEl>
                                              <p:pRg st="11" end="11"/>
                                            </p:txEl>
                                          </p:spTgt>
                                        </p:tgtEl>
                                        <p:attrNameLst>
                                          <p:attrName>style.visibility</p:attrName>
                                        </p:attrNameLst>
                                      </p:cBhvr>
                                      <p:to>
                                        <p:strVal val="visible"/>
                                      </p:to>
                                    </p:set>
                                    <p:animEffect transition="in" filter="fade">
                                      <p:cBhvr>
                                        <p:cTn id="139" dur="1000"/>
                                        <p:tgtEl>
                                          <p:spTgt spid="6">
                                            <p:txEl>
                                              <p:pRg st="11" end="11"/>
                                            </p:txEl>
                                          </p:spTgt>
                                        </p:tgtEl>
                                      </p:cBhvr>
                                    </p:animEffect>
                                    <p:anim calcmode="lin" valueType="num">
                                      <p:cBhvr>
                                        <p:cTn id="140" dur="1000" fill="hold"/>
                                        <p:tgtEl>
                                          <p:spTgt spid="6">
                                            <p:txEl>
                                              <p:pRg st="11" end="11"/>
                                            </p:txEl>
                                          </p:spTgt>
                                        </p:tgtEl>
                                        <p:attrNameLst>
                                          <p:attrName>ppt_x</p:attrName>
                                        </p:attrNameLst>
                                      </p:cBhvr>
                                      <p:tavLst>
                                        <p:tav tm="0">
                                          <p:val>
                                            <p:strVal val="#ppt_x"/>
                                          </p:val>
                                        </p:tav>
                                        <p:tav tm="100000">
                                          <p:val>
                                            <p:strVal val="#ppt_x"/>
                                          </p:val>
                                        </p:tav>
                                      </p:tavLst>
                                    </p:anim>
                                    <p:anim calcmode="lin" valueType="num">
                                      <p:cBhvr>
                                        <p:cTn id="141" dur="1000" fill="hold"/>
                                        <p:tgtEl>
                                          <p:spTgt spid="6">
                                            <p:txEl>
                                              <p:pRg st="11" end="11"/>
                                            </p:txEl>
                                          </p:spTgt>
                                        </p:tgtEl>
                                        <p:attrNameLst>
                                          <p:attrName>ppt_y</p:attrName>
                                        </p:attrNameLst>
                                      </p:cBhvr>
                                      <p:tavLst>
                                        <p:tav tm="0">
                                          <p:val>
                                            <p:strVal val="#ppt_y+.1"/>
                                          </p:val>
                                        </p:tav>
                                        <p:tav tm="100000">
                                          <p:val>
                                            <p:strVal val="#ppt_y"/>
                                          </p:val>
                                        </p:tav>
                                      </p:tavLst>
                                    </p:anim>
                                  </p:childTnLst>
                                </p:cTn>
                              </p:par>
                              <p:par>
                                <p:cTn id="142" presetID="42" presetClass="entr" presetSubtype="0" fill="hold" nodeType="withEffect">
                                  <p:stCondLst>
                                    <p:cond delay="0"/>
                                  </p:stCondLst>
                                  <p:childTnLst>
                                    <p:set>
                                      <p:cBhvr>
                                        <p:cTn id="143" dur="1" fill="hold">
                                          <p:stCondLst>
                                            <p:cond delay="0"/>
                                          </p:stCondLst>
                                        </p:cTn>
                                        <p:tgtEl>
                                          <p:spTgt spid="6">
                                            <p:txEl>
                                              <p:pRg st="12" end="12"/>
                                            </p:txEl>
                                          </p:spTgt>
                                        </p:tgtEl>
                                        <p:attrNameLst>
                                          <p:attrName>style.visibility</p:attrName>
                                        </p:attrNameLst>
                                      </p:cBhvr>
                                      <p:to>
                                        <p:strVal val="visible"/>
                                      </p:to>
                                    </p:set>
                                    <p:animEffect transition="in" filter="fade">
                                      <p:cBhvr>
                                        <p:cTn id="144" dur="1000"/>
                                        <p:tgtEl>
                                          <p:spTgt spid="6">
                                            <p:txEl>
                                              <p:pRg st="12" end="12"/>
                                            </p:txEl>
                                          </p:spTgt>
                                        </p:tgtEl>
                                      </p:cBhvr>
                                    </p:animEffect>
                                    <p:anim calcmode="lin" valueType="num">
                                      <p:cBhvr>
                                        <p:cTn id="145" dur="1000" fill="hold"/>
                                        <p:tgtEl>
                                          <p:spTgt spid="6">
                                            <p:txEl>
                                              <p:pRg st="12" end="12"/>
                                            </p:txEl>
                                          </p:spTgt>
                                        </p:tgtEl>
                                        <p:attrNameLst>
                                          <p:attrName>ppt_x</p:attrName>
                                        </p:attrNameLst>
                                      </p:cBhvr>
                                      <p:tavLst>
                                        <p:tav tm="0">
                                          <p:val>
                                            <p:strVal val="#ppt_x"/>
                                          </p:val>
                                        </p:tav>
                                        <p:tav tm="100000">
                                          <p:val>
                                            <p:strVal val="#ppt_x"/>
                                          </p:val>
                                        </p:tav>
                                      </p:tavLst>
                                    </p:anim>
                                    <p:anim calcmode="lin" valueType="num">
                                      <p:cBhvr>
                                        <p:cTn id="146" dur="1000" fill="hold"/>
                                        <p:tgtEl>
                                          <p:spTgt spid="6">
                                            <p:txEl>
                                              <p:pRg st="12" end="12"/>
                                            </p:txEl>
                                          </p:spTgt>
                                        </p:tgtEl>
                                        <p:attrNameLst>
                                          <p:attrName>ppt_y</p:attrName>
                                        </p:attrNameLst>
                                      </p:cBhvr>
                                      <p:tavLst>
                                        <p:tav tm="0">
                                          <p:val>
                                            <p:strVal val="#ppt_y+.1"/>
                                          </p:val>
                                        </p:tav>
                                        <p:tav tm="100000">
                                          <p:val>
                                            <p:strVal val="#ppt_y"/>
                                          </p:val>
                                        </p:tav>
                                      </p:tavLst>
                                    </p:anim>
                                  </p:childTnLst>
                                </p:cTn>
                              </p:par>
                              <p:par>
                                <p:cTn id="147" presetID="42" presetClass="entr" presetSubtype="0" fill="hold" nodeType="withEffect">
                                  <p:stCondLst>
                                    <p:cond delay="0"/>
                                  </p:stCondLst>
                                  <p:childTnLst>
                                    <p:set>
                                      <p:cBhvr>
                                        <p:cTn id="148" dur="1" fill="hold">
                                          <p:stCondLst>
                                            <p:cond delay="0"/>
                                          </p:stCondLst>
                                        </p:cTn>
                                        <p:tgtEl>
                                          <p:spTgt spid="6">
                                            <p:txEl>
                                              <p:pRg st="13" end="13"/>
                                            </p:txEl>
                                          </p:spTgt>
                                        </p:tgtEl>
                                        <p:attrNameLst>
                                          <p:attrName>style.visibility</p:attrName>
                                        </p:attrNameLst>
                                      </p:cBhvr>
                                      <p:to>
                                        <p:strVal val="visible"/>
                                      </p:to>
                                    </p:set>
                                    <p:animEffect transition="in" filter="fade">
                                      <p:cBhvr>
                                        <p:cTn id="149" dur="1000"/>
                                        <p:tgtEl>
                                          <p:spTgt spid="6">
                                            <p:txEl>
                                              <p:pRg st="13" end="13"/>
                                            </p:txEl>
                                          </p:spTgt>
                                        </p:tgtEl>
                                      </p:cBhvr>
                                    </p:animEffect>
                                    <p:anim calcmode="lin" valueType="num">
                                      <p:cBhvr>
                                        <p:cTn id="150" dur="1000" fill="hold"/>
                                        <p:tgtEl>
                                          <p:spTgt spid="6">
                                            <p:txEl>
                                              <p:pRg st="13" end="13"/>
                                            </p:txEl>
                                          </p:spTgt>
                                        </p:tgtEl>
                                        <p:attrNameLst>
                                          <p:attrName>ppt_x</p:attrName>
                                        </p:attrNameLst>
                                      </p:cBhvr>
                                      <p:tavLst>
                                        <p:tav tm="0">
                                          <p:val>
                                            <p:strVal val="#ppt_x"/>
                                          </p:val>
                                        </p:tav>
                                        <p:tav tm="100000">
                                          <p:val>
                                            <p:strVal val="#ppt_x"/>
                                          </p:val>
                                        </p:tav>
                                      </p:tavLst>
                                    </p:anim>
                                    <p:anim calcmode="lin" valueType="num">
                                      <p:cBhvr>
                                        <p:cTn id="151" dur="1000" fill="hold"/>
                                        <p:tgtEl>
                                          <p:spTgt spid="6">
                                            <p:txEl>
                                              <p:pRg st="13" end="13"/>
                                            </p:txEl>
                                          </p:spTgt>
                                        </p:tgtEl>
                                        <p:attrNameLst>
                                          <p:attrName>ppt_y</p:attrName>
                                        </p:attrNameLst>
                                      </p:cBhvr>
                                      <p:tavLst>
                                        <p:tav tm="0">
                                          <p:val>
                                            <p:strVal val="#ppt_y+.1"/>
                                          </p:val>
                                        </p:tav>
                                        <p:tav tm="100000">
                                          <p:val>
                                            <p:strVal val="#ppt_y"/>
                                          </p:val>
                                        </p:tav>
                                      </p:tavLst>
                                    </p:anim>
                                  </p:childTnLst>
                                </p:cTn>
                              </p:par>
                              <p:par>
                                <p:cTn id="152" presetID="42" presetClass="entr" presetSubtype="0" fill="hold" nodeType="withEffect">
                                  <p:stCondLst>
                                    <p:cond delay="0"/>
                                  </p:stCondLst>
                                  <p:childTnLst>
                                    <p:set>
                                      <p:cBhvr>
                                        <p:cTn id="153" dur="1" fill="hold">
                                          <p:stCondLst>
                                            <p:cond delay="0"/>
                                          </p:stCondLst>
                                        </p:cTn>
                                        <p:tgtEl>
                                          <p:spTgt spid="6">
                                            <p:txEl>
                                              <p:pRg st="14" end="14"/>
                                            </p:txEl>
                                          </p:spTgt>
                                        </p:tgtEl>
                                        <p:attrNameLst>
                                          <p:attrName>style.visibility</p:attrName>
                                        </p:attrNameLst>
                                      </p:cBhvr>
                                      <p:to>
                                        <p:strVal val="visible"/>
                                      </p:to>
                                    </p:set>
                                    <p:animEffect transition="in" filter="fade">
                                      <p:cBhvr>
                                        <p:cTn id="154" dur="1000"/>
                                        <p:tgtEl>
                                          <p:spTgt spid="6">
                                            <p:txEl>
                                              <p:pRg st="14" end="14"/>
                                            </p:txEl>
                                          </p:spTgt>
                                        </p:tgtEl>
                                      </p:cBhvr>
                                    </p:animEffect>
                                    <p:anim calcmode="lin" valueType="num">
                                      <p:cBhvr>
                                        <p:cTn id="155" dur="1000" fill="hold"/>
                                        <p:tgtEl>
                                          <p:spTgt spid="6">
                                            <p:txEl>
                                              <p:pRg st="14" end="14"/>
                                            </p:txEl>
                                          </p:spTgt>
                                        </p:tgtEl>
                                        <p:attrNameLst>
                                          <p:attrName>ppt_x</p:attrName>
                                        </p:attrNameLst>
                                      </p:cBhvr>
                                      <p:tavLst>
                                        <p:tav tm="0">
                                          <p:val>
                                            <p:strVal val="#ppt_x"/>
                                          </p:val>
                                        </p:tav>
                                        <p:tav tm="100000">
                                          <p:val>
                                            <p:strVal val="#ppt_x"/>
                                          </p:val>
                                        </p:tav>
                                      </p:tavLst>
                                    </p:anim>
                                    <p:anim calcmode="lin" valueType="num">
                                      <p:cBhvr>
                                        <p:cTn id="156" dur="1000" fill="hold"/>
                                        <p:tgtEl>
                                          <p:spTgt spid="6">
                                            <p:txEl>
                                              <p:pRg st="14" end="14"/>
                                            </p:txEl>
                                          </p:spTgt>
                                        </p:tgtEl>
                                        <p:attrNameLst>
                                          <p:attrName>ppt_y</p:attrName>
                                        </p:attrNameLst>
                                      </p:cBhvr>
                                      <p:tavLst>
                                        <p:tav tm="0">
                                          <p:val>
                                            <p:strVal val="#ppt_y+.1"/>
                                          </p:val>
                                        </p:tav>
                                        <p:tav tm="100000">
                                          <p:val>
                                            <p:strVal val="#ppt_y"/>
                                          </p:val>
                                        </p:tav>
                                      </p:tavLst>
                                    </p:anim>
                                  </p:childTnLst>
                                </p:cTn>
                              </p:par>
                              <p:par>
                                <p:cTn id="157" presetID="42" presetClass="entr" presetSubtype="0" fill="hold" nodeType="withEffect">
                                  <p:stCondLst>
                                    <p:cond delay="0"/>
                                  </p:stCondLst>
                                  <p:childTnLst>
                                    <p:set>
                                      <p:cBhvr>
                                        <p:cTn id="158" dur="1" fill="hold">
                                          <p:stCondLst>
                                            <p:cond delay="0"/>
                                          </p:stCondLst>
                                        </p:cTn>
                                        <p:tgtEl>
                                          <p:spTgt spid="6">
                                            <p:txEl>
                                              <p:pRg st="15" end="15"/>
                                            </p:txEl>
                                          </p:spTgt>
                                        </p:tgtEl>
                                        <p:attrNameLst>
                                          <p:attrName>style.visibility</p:attrName>
                                        </p:attrNameLst>
                                      </p:cBhvr>
                                      <p:to>
                                        <p:strVal val="visible"/>
                                      </p:to>
                                    </p:set>
                                    <p:animEffect transition="in" filter="fade">
                                      <p:cBhvr>
                                        <p:cTn id="159" dur="1000"/>
                                        <p:tgtEl>
                                          <p:spTgt spid="6">
                                            <p:txEl>
                                              <p:pRg st="15" end="15"/>
                                            </p:txEl>
                                          </p:spTgt>
                                        </p:tgtEl>
                                      </p:cBhvr>
                                    </p:animEffect>
                                    <p:anim calcmode="lin" valueType="num">
                                      <p:cBhvr>
                                        <p:cTn id="160" dur="1000" fill="hold"/>
                                        <p:tgtEl>
                                          <p:spTgt spid="6">
                                            <p:txEl>
                                              <p:pRg st="15" end="15"/>
                                            </p:txEl>
                                          </p:spTgt>
                                        </p:tgtEl>
                                        <p:attrNameLst>
                                          <p:attrName>ppt_x</p:attrName>
                                        </p:attrNameLst>
                                      </p:cBhvr>
                                      <p:tavLst>
                                        <p:tav tm="0">
                                          <p:val>
                                            <p:strVal val="#ppt_x"/>
                                          </p:val>
                                        </p:tav>
                                        <p:tav tm="100000">
                                          <p:val>
                                            <p:strVal val="#ppt_x"/>
                                          </p:val>
                                        </p:tav>
                                      </p:tavLst>
                                    </p:anim>
                                    <p:anim calcmode="lin" valueType="num">
                                      <p:cBhvr>
                                        <p:cTn id="161" dur="1000" fill="hold"/>
                                        <p:tgtEl>
                                          <p:spTgt spid="6">
                                            <p:txEl>
                                              <p:pRg st="15" end="15"/>
                                            </p:txEl>
                                          </p:spTgt>
                                        </p:tgtEl>
                                        <p:attrNameLst>
                                          <p:attrName>ppt_y</p:attrName>
                                        </p:attrNameLst>
                                      </p:cBhvr>
                                      <p:tavLst>
                                        <p:tav tm="0">
                                          <p:val>
                                            <p:strVal val="#ppt_y+.1"/>
                                          </p:val>
                                        </p:tav>
                                        <p:tav tm="100000">
                                          <p:val>
                                            <p:strVal val="#ppt_y"/>
                                          </p:val>
                                        </p:tav>
                                      </p:tavLst>
                                    </p:anim>
                                  </p:childTnLst>
                                </p:cTn>
                              </p:par>
                              <p:par>
                                <p:cTn id="162" presetID="42" presetClass="entr" presetSubtype="0" fill="hold" nodeType="withEffect">
                                  <p:stCondLst>
                                    <p:cond delay="0"/>
                                  </p:stCondLst>
                                  <p:childTnLst>
                                    <p:set>
                                      <p:cBhvr>
                                        <p:cTn id="163" dur="1" fill="hold">
                                          <p:stCondLst>
                                            <p:cond delay="0"/>
                                          </p:stCondLst>
                                        </p:cTn>
                                        <p:tgtEl>
                                          <p:spTgt spid="6">
                                            <p:txEl>
                                              <p:pRg st="16" end="16"/>
                                            </p:txEl>
                                          </p:spTgt>
                                        </p:tgtEl>
                                        <p:attrNameLst>
                                          <p:attrName>style.visibility</p:attrName>
                                        </p:attrNameLst>
                                      </p:cBhvr>
                                      <p:to>
                                        <p:strVal val="visible"/>
                                      </p:to>
                                    </p:set>
                                    <p:animEffect transition="in" filter="fade">
                                      <p:cBhvr>
                                        <p:cTn id="164" dur="1000"/>
                                        <p:tgtEl>
                                          <p:spTgt spid="6">
                                            <p:txEl>
                                              <p:pRg st="16" end="16"/>
                                            </p:txEl>
                                          </p:spTgt>
                                        </p:tgtEl>
                                      </p:cBhvr>
                                    </p:animEffect>
                                    <p:anim calcmode="lin" valueType="num">
                                      <p:cBhvr>
                                        <p:cTn id="165" dur="1000" fill="hold"/>
                                        <p:tgtEl>
                                          <p:spTgt spid="6">
                                            <p:txEl>
                                              <p:pRg st="16" end="16"/>
                                            </p:txEl>
                                          </p:spTgt>
                                        </p:tgtEl>
                                        <p:attrNameLst>
                                          <p:attrName>ppt_x</p:attrName>
                                        </p:attrNameLst>
                                      </p:cBhvr>
                                      <p:tavLst>
                                        <p:tav tm="0">
                                          <p:val>
                                            <p:strVal val="#ppt_x"/>
                                          </p:val>
                                        </p:tav>
                                        <p:tav tm="100000">
                                          <p:val>
                                            <p:strVal val="#ppt_x"/>
                                          </p:val>
                                        </p:tav>
                                      </p:tavLst>
                                    </p:anim>
                                    <p:anim calcmode="lin" valueType="num">
                                      <p:cBhvr>
                                        <p:cTn id="166" dur="1000" fill="hold"/>
                                        <p:tgtEl>
                                          <p:spTgt spid="6">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2" presetClass="entr" presetSubtype="4" fill="hold" nodeType="clickEffect">
                                  <p:stCondLst>
                                    <p:cond delay="0"/>
                                  </p:stCondLst>
                                  <p:childTnLst>
                                    <p:set>
                                      <p:cBhvr>
                                        <p:cTn id="170" dur="1" fill="hold">
                                          <p:stCondLst>
                                            <p:cond delay="0"/>
                                          </p:stCondLst>
                                        </p:cTn>
                                        <p:tgtEl>
                                          <p:spTgt spid="7">
                                            <p:txEl>
                                              <p:pRg st="0" end="0"/>
                                            </p:txEl>
                                          </p:spTgt>
                                        </p:tgtEl>
                                        <p:attrNameLst>
                                          <p:attrName>style.visibility</p:attrName>
                                        </p:attrNameLst>
                                      </p:cBhvr>
                                      <p:to>
                                        <p:strVal val="visible"/>
                                      </p:to>
                                    </p:set>
                                    <p:anim calcmode="lin" valueType="num">
                                      <p:cBhvr additive="base">
                                        <p:cTn id="17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72"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7">
                                            <p:txEl>
                                              <p:pRg st="1" end="1"/>
                                            </p:txEl>
                                          </p:spTgt>
                                        </p:tgtEl>
                                        <p:attrNameLst>
                                          <p:attrName>style.visibility</p:attrName>
                                        </p:attrNameLst>
                                      </p:cBhvr>
                                      <p:to>
                                        <p:strVal val="visible"/>
                                      </p:to>
                                    </p:set>
                                    <p:anim calcmode="lin" valueType="num">
                                      <p:cBhvr additive="base">
                                        <p:cTn id="17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76"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77" presetID="2" presetClass="entr" presetSubtype="4" fill="hold" nodeType="withEffect">
                                  <p:stCondLst>
                                    <p:cond delay="0"/>
                                  </p:stCondLst>
                                  <p:childTnLst>
                                    <p:set>
                                      <p:cBhvr>
                                        <p:cTn id="178" dur="1" fill="hold">
                                          <p:stCondLst>
                                            <p:cond delay="0"/>
                                          </p:stCondLst>
                                        </p:cTn>
                                        <p:tgtEl>
                                          <p:spTgt spid="7">
                                            <p:txEl>
                                              <p:pRg st="2" end="2"/>
                                            </p:txEl>
                                          </p:spTgt>
                                        </p:tgtEl>
                                        <p:attrNameLst>
                                          <p:attrName>style.visibility</p:attrName>
                                        </p:attrNameLst>
                                      </p:cBhvr>
                                      <p:to>
                                        <p:strVal val="visible"/>
                                      </p:to>
                                    </p:set>
                                    <p:anim calcmode="lin" valueType="num">
                                      <p:cBhvr additive="base">
                                        <p:cTn id="17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80"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81" presetID="2" presetClass="entr" presetSubtype="4" fill="hold" nodeType="withEffect">
                                  <p:stCondLst>
                                    <p:cond delay="0"/>
                                  </p:stCondLst>
                                  <p:childTnLst>
                                    <p:set>
                                      <p:cBhvr>
                                        <p:cTn id="182" dur="1" fill="hold">
                                          <p:stCondLst>
                                            <p:cond delay="0"/>
                                          </p:stCondLst>
                                        </p:cTn>
                                        <p:tgtEl>
                                          <p:spTgt spid="7">
                                            <p:txEl>
                                              <p:pRg st="3" end="3"/>
                                            </p:txEl>
                                          </p:spTgt>
                                        </p:tgtEl>
                                        <p:attrNameLst>
                                          <p:attrName>style.visibility</p:attrName>
                                        </p:attrNameLst>
                                      </p:cBhvr>
                                      <p:to>
                                        <p:strVal val="visible"/>
                                      </p:to>
                                    </p:set>
                                    <p:anim calcmode="lin" valueType="num">
                                      <p:cBhvr additive="base">
                                        <p:cTn id="18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84" dur="500" fill="hold"/>
                                        <p:tgtEl>
                                          <p:spTgt spid="7">
                                            <p:txEl>
                                              <p:pRg st="3" end="3"/>
                                            </p:txEl>
                                          </p:spTgt>
                                        </p:tgtEl>
                                        <p:attrNameLst>
                                          <p:attrName>ppt_y</p:attrName>
                                        </p:attrNameLst>
                                      </p:cBhvr>
                                      <p:tavLst>
                                        <p:tav tm="0">
                                          <p:val>
                                            <p:strVal val="1+#ppt_h/2"/>
                                          </p:val>
                                        </p:tav>
                                        <p:tav tm="100000">
                                          <p:val>
                                            <p:strVal val="#ppt_y"/>
                                          </p:val>
                                        </p:tav>
                                      </p:tavLst>
                                    </p:anim>
                                  </p:childTnLst>
                                </p:cTn>
                              </p:par>
                              <p:par>
                                <p:cTn id="185" presetID="2" presetClass="entr" presetSubtype="4" fill="hold" nodeType="withEffect">
                                  <p:stCondLst>
                                    <p:cond delay="0"/>
                                  </p:stCondLst>
                                  <p:childTnLst>
                                    <p:set>
                                      <p:cBhvr>
                                        <p:cTn id="186" dur="1" fill="hold">
                                          <p:stCondLst>
                                            <p:cond delay="0"/>
                                          </p:stCondLst>
                                        </p:cTn>
                                        <p:tgtEl>
                                          <p:spTgt spid="7">
                                            <p:txEl>
                                              <p:pRg st="4" end="4"/>
                                            </p:txEl>
                                          </p:spTgt>
                                        </p:tgtEl>
                                        <p:attrNameLst>
                                          <p:attrName>style.visibility</p:attrName>
                                        </p:attrNameLst>
                                      </p:cBhvr>
                                      <p:to>
                                        <p:strVal val="visible"/>
                                      </p:to>
                                    </p:set>
                                    <p:anim calcmode="lin" valueType="num">
                                      <p:cBhvr additive="base">
                                        <p:cTn id="187"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188" dur="500" fill="hold"/>
                                        <p:tgtEl>
                                          <p:spTgt spid="7">
                                            <p:txEl>
                                              <p:pRg st="4" end="4"/>
                                            </p:txEl>
                                          </p:spTgt>
                                        </p:tgtEl>
                                        <p:attrNameLst>
                                          <p:attrName>ppt_y</p:attrName>
                                        </p:attrNameLst>
                                      </p:cBhvr>
                                      <p:tavLst>
                                        <p:tav tm="0">
                                          <p:val>
                                            <p:strVal val="1+#ppt_h/2"/>
                                          </p:val>
                                        </p:tav>
                                        <p:tav tm="100000">
                                          <p:val>
                                            <p:strVal val="#ppt_y"/>
                                          </p:val>
                                        </p:tav>
                                      </p:tavLst>
                                    </p:anim>
                                  </p:childTnLst>
                                </p:cTn>
                              </p:par>
                              <p:par>
                                <p:cTn id="189" presetID="2" presetClass="entr" presetSubtype="4" fill="hold" nodeType="withEffect">
                                  <p:stCondLst>
                                    <p:cond delay="0"/>
                                  </p:stCondLst>
                                  <p:childTnLst>
                                    <p:set>
                                      <p:cBhvr>
                                        <p:cTn id="190" dur="1" fill="hold">
                                          <p:stCondLst>
                                            <p:cond delay="0"/>
                                          </p:stCondLst>
                                        </p:cTn>
                                        <p:tgtEl>
                                          <p:spTgt spid="7">
                                            <p:txEl>
                                              <p:pRg st="5" end="5"/>
                                            </p:txEl>
                                          </p:spTgt>
                                        </p:tgtEl>
                                        <p:attrNameLst>
                                          <p:attrName>style.visibility</p:attrName>
                                        </p:attrNameLst>
                                      </p:cBhvr>
                                      <p:to>
                                        <p:strVal val="visible"/>
                                      </p:to>
                                    </p:set>
                                    <p:anim calcmode="lin" valueType="num">
                                      <p:cBhvr additive="base">
                                        <p:cTn id="19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19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22" presetClass="entr" presetSubtype="4" fill="hold" grpId="0" nodeType="clickEffect">
                                  <p:stCondLst>
                                    <p:cond delay="0"/>
                                  </p:stCondLst>
                                  <p:childTnLst>
                                    <p:set>
                                      <p:cBhvr>
                                        <p:cTn id="196" dur="1" fill="hold">
                                          <p:stCondLst>
                                            <p:cond delay="0"/>
                                          </p:stCondLst>
                                        </p:cTn>
                                        <p:tgtEl>
                                          <p:spTgt spid="8"/>
                                        </p:tgtEl>
                                        <p:attrNameLst>
                                          <p:attrName>style.visibility</p:attrName>
                                        </p:attrNameLst>
                                      </p:cBhvr>
                                      <p:to>
                                        <p:strVal val="visible"/>
                                      </p:to>
                                    </p:set>
                                    <p:animEffect transition="in" filter="wipe(down)">
                                      <p:cBhvr>
                                        <p:cTn id="19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type="body" idx="4294967295"/>
          </p:nvPr>
        </p:nvSpPr>
        <p:spPr>
          <a:xfrm>
            <a:off x="323528" y="980729"/>
            <a:ext cx="8496944" cy="5040560"/>
          </a:xfrm>
        </p:spPr>
        <p:txBody>
          <a:bodyPr/>
          <a:lstStyle/>
          <a:p>
            <a:pPr marL="0" indent="0" eaLnBrk="1" hangingPunct="1">
              <a:lnSpc>
                <a:spcPct val="90000"/>
              </a:lnSpc>
              <a:buNone/>
            </a:pPr>
            <a:r>
              <a:rPr lang="en-US" altLang="zh-CN" sz="2800" b="1" dirty="0" smtClean="0">
                <a:solidFill>
                  <a:srgbClr val="0000CC"/>
                </a:solidFill>
              </a:rPr>
              <a:t>4. </a:t>
            </a:r>
            <a:r>
              <a:rPr lang="zh-CN" altLang="en-US" sz="2800" b="1" dirty="0" smtClean="0">
                <a:solidFill>
                  <a:srgbClr val="0000CC"/>
                </a:solidFill>
              </a:rPr>
              <a:t>对象</a:t>
            </a:r>
            <a:r>
              <a:rPr lang="zh-CN" altLang="en-US" sz="2800" b="1" dirty="0">
                <a:solidFill>
                  <a:srgbClr val="0000CC"/>
                </a:solidFill>
              </a:rPr>
              <a:t>成员访问</a:t>
            </a:r>
          </a:p>
          <a:p>
            <a:pPr marL="400050" lvl="1" indent="0" eaLnBrk="1" hangingPunct="1">
              <a:lnSpc>
                <a:spcPct val="90000"/>
              </a:lnSpc>
              <a:buNone/>
            </a:pPr>
            <a:r>
              <a:rPr lang="zh-CN" altLang="en-US" sz="2400" b="1" dirty="0"/>
              <a:t>类对象成员同样遵守</a:t>
            </a:r>
            <a:r>
              <a:rPr lang="en-US" altLang="zh-CN" sz="2400" b="1" dirty="0"/>
              <a:t>public</a:t>
            </a:r>
            <a:r>
              <a:rPr lang="zh-CN" altLang="en-US" sz="2400" b="1" dirty="0"/>
              <a:t>、</a:t>
            </a:r>
            <a:r>
              <a:rPr lang="en-US" altLang="zh-CN" sz="2400" b="1" dirty="0"/>
              <a:t>private</a:t>
            </a:r>
            <a:r>
              <a:rPr lang="zh-CN" altLang="en-US" sz="2400" b="1" dirty="0"/>
              <a:t>、</a:t>
            </a:r>
            <a:r>
              <a:rPr lang="en-US" altLang="zh-CN" sz="2400" b="1" dirty="0"/>
              <a:t>protected</a:t>
            </a:r>
            <a:r>
              <a:rPr lang="zh-CN" altLang="en-US" sz="2400" b="1" dirty="0"/>
              <a:t>访问权限的约束限定。</a:t>
            </a:r>
            <a:endParaRPr lang="en-US" altLang="zh-CN" sz="2400" b="1" dirty="0"/>
          </a:p>
          <a:p>
            <a:pPr lvl="1" indent="-342900" eaLnBrk="1" hangingPunct="1">
              <a:lnSpc>
                <a:spcPct val="90000"/>
              </a:lnSpc>
            </a:pPr>
            <a:r>
              <a:rPr lang="zh-CN" altLang="en-US" sz="2400" b="1" dirty="0">
                <a:solidFill>
                  <a:srgbClr val="0000CC"/>
                </a:solidFill>
              </a:rPr>
              <a:t>例如</a:t>
            </a:r>
            <a:r>
              <a:rPr lang="zh-CN" altLang="zh-CN" sz="2400" b="1" dirty="0">
                <a:solidFill>
                  <a:srgbClr val="0000CC"/>
                </a:solidFill>
              </a:rPr>
              <a:t>，如果把</a:t>
            </a:r>
            <a:r>
              <a:rPr lang="en-US" altLang="zh-CN" sz="2400" b="1" dirty="0" err="1">
                <a:solidFill>
                  <a:srgbClr val="0000CC"/>
                </a:solidFill>
              </a:rPr>
              <a:t>sid</a:t>
            </a:r>
            <a:r>
              <a:rPr lang="zh-CN" altLang="zh-CN" sz="2400" b="1" dirty="0">
                <a:solidFill>
                  <a:srgbClr val="0000CC"/>
                </a:solidFill>
              </a:rPr>
              <a:t>设置成</a:t>
            </a:r>
            <a:r>
              <a:rPr lang="en-US" altLang="zh-CN" sz="2400" b="1" dirty="0">
                <a:solidFill>
                  <a:srgbClr val="0000CC"/>
                </a:solidFill>
              </a:rPr>
              <a:t>student</a:t>
            </a:r>
            <a:r>
              <a:rPr lang="zh-CN" altLang="zh-CN" sz="2400" b="1" dirty="0">
                <a:solidFill>
                  <a:srgbClr val="0000CC"/>
                </a:solidFill>
              </a:rPr>
              <a:t>类的私有成员：</a:t>
            </a:r>
          </a:p>
          <a:p>
            <a:pPr marL="400050" lvl="1" indent="0">
              <a:buNone/>
            </a:pPr>
            <a:r>
              <a:rPr lang="en-US" altLang="zh-CN" sz="2000" b="1" dirty="0"/>
              <a:t>class Student{</a:t>
            </a:r>
            <a:endParaRPr lang="zh-CN" altLang="zh-CN" sz="2000" b="1" dirty="0"/>
          </a:p>
          <a:p>
            <a:pPr marL="400050" lvl="1" indent="0">
              <a:buNone/>
            </a:pPr>
            <a:r>
              <a:rPr lang="en-US" altLang="zh-CN" sz="2000" b="1" dirty="0"/>
              <a:t>private:</a:t>
            </a:r>
            <a:endParaRPr lang="zh-CN" altLang="zh-CN" sz="2000" b="1" dirty="0"/>
          </a:p>
          <a:p>
            <a:pPr marL="400050" lvl="1" indent="0">
              <a:buNone/>
            </a:pPr>
            <a:r>
              <a:rPr lang="en-US" altLang="zh-CN" sz="2000" b="1" dirty="0"/>
              <a:t>	Sid </a:t>
            </a:r>
            <a:r>
              <a:rPr lang="en-US" altLang="zh-CN" sz="2000" b="1" dirty="0" err="1"/>
              <a:t>m_sid</a:t>
            </a:r>
            <a:r>
              <a:rPr lang="en-US" altLang="zh-CN" sz="2000" b="1" dirty="0"/>
              <a:t>;   </a:t>
            </a:r>
            <a:endParaRPr lang="zh-CN" altLang="zh-CN" sz="2000" b="1" dirty="0"/>
          </a:p>
          <a:p>
            <a:pPr marL="400050" lvl="1" indent="0">
              <a:buNone/>
            </a:pPr>
            <a:r>
              <a:rPr lang="en-US" altLang="zh-CN" sz="2000" b="1" dirty="0"/>
              <a:t>       ……</a:t>
            </a:r>
            <a:endParaRPr lang="zh-CN" altLang="zh-CN" sz="2000" b="1" dirty="0"/>
          </a:p>
          <a:p>
            <a:pPr marL="400050" lvl="1" indent="0">
              <a:buNone/>
            </a:pPr>
            <a:r>
              <a:rPr lang="en-US" altLang="zh-CN" sz="2000" b="1" dirty="0" smtClean="0"/>
              <a:t>}</a:t>
            </a:r>
            <a:endParaRPr lang="zh-CN" altLang="zh-CN" sz="2000" b="1" dirty="0"/>
          </a:p>
          <a:p>
            <a:pPr marL="400050" lvl="1" indent="0">
              <a:buNone/>
            </a:pPr>
            <a:r>
              <a:rPr lang="en-US" altLang="zh-CN" sz="2000" b="1" dirty="0"/>
              <a:t>Student s1("Tom",1811);</a:t>
            </a:r>
            <a:endParaRPr lang="zh-CN" altLang="zh-CN" sz="2000" b="1" dirty="0"/>
          </a:p>
          <a:p>
            <a:pPr marL="400050" lvl="1" indent="0">
              <a:buNone/>
            </a:pPr>
            <a:r>
              <a:rPr lang="en-US" altLang="zh-CN" sz="2000" b="1" dirty="0" err="1">
                <a:solidFill>
                  <a:srgbClr val="FF0000"/>
                </a:solidFill>
              </a:rPr>
              <a:t>s.sid.getSid</a:t>
            </a:r>
            <a:r>
              <a:rPr lang="en-US" altLang="zh-CN" sz="2000" b="1" dirty="0">
                <a:solidFill>
                  <a:srgbClr val="FF0000"/>
                </a:solidFill>
              </a:rPr>
              <a:t>();       </a:t>
            </a:r>
            <a:r>
              <a:rPr lang="en-US" altLang="zh-CN" sz="2000" b="1" dirty="0" smtClean="0">
                <a:solidFill>
                  <a:srgbClr val="FF0000"/>
                </a:solidFill>
              </a:rPr>
              <a:t>	</a:t>
            </a:r>
            <a:r>
              <a:rPr lang="en-US" altLang="zh-CN" sz="2000" b="1" dirty="0" smtClean="0"/>
              <a:t>//</a:t>
            </a:r>
            <a:r>
              <a:rPr lang="zh-CN" altLang="zh-CN" sz="2000" b="1" dirty="0"/>
              <a:t>错误，</a:t>
            </a:r>
            <a:r>
              <a:rPr lang="en-US" altLang="zh-CN" sz="2000" b="1" dirty="0" err="1"/>
              <a:t>sid</a:t>
            </a:r>
            <a:r>
              <a:rPr lang="zh-CN" altLang="zh-CN" sz="2000" b="1" dirty="0"/>
              <a:t>是</a:t>
            </a:r>
            <a:r>
              <a:rPr lang="en-US" altLang="zh-CN" sz="2000" b="1" dirty="0"/>
              <a:t>Student</a:t>
            </a:r>
            <a:r>
              <a:rPr lang="zh-CN" altLang="zh-CN" sz="2000" b="1" dirty="0"/>
              <a:t>类的私有</a:t>
            </a:r>
            <a:r>
              <a:rPr lang="zh-CN" altLang="zh-CN" sz="2000" b="1" dirty="0" smtClean="0"/>
              <a:t>成员</a:t>
            </a:r>
            <a:r>
              <a:rPr lang="en-US" altLang="zh-CN" sz="2000" b="1" dirty="0" smtClean="0"/>
              <a:t>,</a:t>
            </a:r>
            <a:r>
              <a:rPr lang="zh-CN" altLang="en-US" sz="2000" b="1" dirty="0" smtClean="0"/>
              <a:t>它</a:t>
            </a:r>
            <a:r>
              <a:rPr lang="zh-CN" altLang="en-US" sz="2000" b="1" dirty="0"/>
              <a:t>的</a:t>
            </a:r>
            <a:r>
              <a:rPr lang="zh-CN" altLang="en-US" sz="2000" b="1" dirty="0" smtClean="0"/>
              <a:t>所有成</a:t>
            </a:r>
            <a:endParaRPr lang="en-US" altLang="zh-CN" sz="2000" b="1" dirty="0" smtClean="0"/>
          </a:p>
          <a:p>
            <a:pPr marL="400050" lvl="1" indent="0">
              <a:buNone/>
            </a:pPr>
            <a:r>
              <a:rPr lang="en-US" altLang="zh-CN" sz="2000" b="1" dirty="0" smtClean="0"/>
              <a:t>			//</a:t>
            </a:r>
            <a:r>
              <a:rPr lang="zh-CN" altLang="en-US" sz="2000" b="1" dirty="0" smtClean="0"/>
              <a:t>员函数</a:t>
            </a:r>
            <a:r>
              <a:rPr lang="zh-CN" altLang="en-US" sz="2000" b="1" dirty="0"/>
              <a:t>都是</a:t>
            </a:r>
            <a:r>
              <a:rPr lang="en-US" altLang="zh-CN" sz="2000" b="1" dirty="0"/>
              <a:t>private</a:t>
            </a:r>
            <a:endParaRPr lang="zh-CN" altLang="en-US" sz="2000" b="1" dirty="0"/>
          </a:p>
          <a:p>
            <a:pPr marL="0" indent="0" eaLnBrk="1" hangingPunct="1">
              <a:lnSpc>
                <a:spcPct val="90000"/>
              </a:lnSpc>
              <a:buNone/>
            </a:pPr>
            <a:endParaRPr lang="en-US" altLang="zh-CN" sz="2400" b="1" dirty="0"/>
          </a:p>
        </p:txBody>
      </p:sp>
      <p:sp>
        <p:nvSpPr>
          <p:cNvPr id="4" name="Rectangle 2"/>
          <p:cNvSpPr txBox="1">
            <a:spLocks noChangeArrowheads="1"/>
          </p:cNvSpPr>
          <p:nvPr/>
        </p:nvSpPr>
        <p:spPr>
          <a:xfrm>
            <a:off x="539552" y="116632"/>
            <a:ext cx="7772400" cy="6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zh-CN"/>
            </a:defPPr>
            <a:lvl1pPr algn="ctr">
              <a:defRPr sz="3200" b="1">
                <a:solidFill>
                  <a:srgbClr val="C00000"/>
                </a:solidFill>
                <a:latin typeface="+mj-lt"/>
                <a:ea typeface="+mj-ea"/>
                <a:cs typeface="+mj-cs"/>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r>
              <a:rPr lang="en-US" altLang="zh-CN" dirty="0"/>
              <a:t>3.11.3 </a:t>
            </a:r>
            <a:r>
              <a:rPr lang="en-US" altLang="zh-CN" dirty="0" smtClean="0"/>
              <a:t> </a:t>
            </a:r>
            <a:r>
              <a:rPr lang="zh-CN" altLang="en-US" dirty="0" smtClean="0"/>
              <a:t>类</a:t>
            </a:r>
            <a:r>
              <a:rPr lang="zh-CN" altLang="en-US" dirty="0"/>
              <a:t>对象成员</a:t>
            </a:r>
          </a:p>
        </p:txBody>
      </p:sp>
    </p:spTree>
    <p:extLst>
      <p:ext uri="{BB962C8B-B14F-4D97-AF65-F5344CB8AC3E}">
        <p14:creationId xmlns:p14="http://schemas.microsoft.com/office/powerpoint/2010/main" val="6384053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4210">
                                            <p:txEl>
                                              <p:pRg st="1" end="1"/>
                                            </p:txEl>
                                          </p:spTgt>
                                        </p:tgtEl>
                                        <p:attrNameLst>
                                          <p:attrName>style.visibility</p:attrName>
                                        </p:attrNameLst>
                                      </p:cBhvr>
                                      <p:to>
                                        <p:strVal val="visible"/>
                                      </p:to>
                                    </p:set>
                                    <p:animEffect transition="in" filter="wipe(down)">
                                      <p:cBhvr>
                                        <p:cTn id="7" dur="500"/>
                                        <p:tgtEl>
                                          <p:spTgt spid="942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4210">
                                            <p:txEl>
                                              <p:pRg st="2" end="2"/>
                                            </p:txEl>
                                          </p:spTgt>
                                        </p:tgtEl>
                                        <p:attrNameLst>
                                          <p:attrName>style.visibility</p:attrName>
                                        </p:attrNameLst>
                                      </p:cBhvr>
                                      <p:to>
                                        <p:strVal val="visible"/>
                                      </p:to>
                                    </p:set>
                                    <p:animEffect transition="in" filter="wipe(down)">
                                      <p:cBhvr>
                                        <p:cTn id="12" dur="500"/>
                                        <p:tgtEl>
                                          <p:spTgt spid="942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4210">
                                            <p:txEl>
                                              <p:pRg st="3" end="3"/>
                                            </p:txEl>
                                          </p:spTgt>
                                        </p:tgtEl>
                                        <p:attrNameLst>
                                          <p:attrName>style.visibility</p:attrName>
                                        </p:attrNameLst>
                                      </p:cBhvr>
                                      <p:to>
                                        <p:strVal val="visible"/>
                                      </p:to>
                                    </p:set>
                                    <p:animEffect transition="in" filter="wipe(down)">
                                      <p:cBhvr>
                                        <p:cTn id="17" dur="500"/>
                                        <p:tgtEl>
                                          <p:spTgt spid="942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4210">
                                            <p:txEl>
                                              <p:pRg st="4" end="4"/>
                                            </p:txEl>
                                          </p:spTgt>
                                        </p:tgtEl>
                                        <p:attrNameLst>
                                          <p:attrName>style.visibility</p:attrName>
                                        </p:attrNameLst>
                                      </p:cBhvr>
                                      <p:to>
                                        <p:strVal val="visible"/>
                                      </p:to>
                                    </p:set>
                                    <p:animEffect transition="in" filter="wipe(down)">
                                      <p:cBhvr>
                                        <p:cTn id="22" dur="500"/>
                                        <p:tgtEl>
                                          <p:spTgt spid="942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4210">
                                            <p:txEl>
                                              <p:pRg st="5" end="5"/>
                                            </p:txEl>
                                          </p:spTgt>
                                        </p:tgtEl>
                                        <p:attrNameLst>
                                          <p:attrName>style.visibility</p:attrName>
                                        </p:attrNameLst>
                                      </p:cBhvr>
                                      <p:to>
                                        <p:strVal val="visible"/>
                                      </p:to>
                                    </p:set>
                                    <p:animEffect transition="in" filter="wipe(down)">
                                      <p:cBhvr>
                                        <p:cTn id="27" dur="500"/>
                                        <p:tgtEl>
                                          <p:spTgt spid="9421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4210">
                                            <p:txEl>
                                              <p:pRg st="6" end="6"/>
                                            </p:txEl>
                                          </p:spTgt>
                                        </p:tgtEl>
                                        <p:attrNameLst>
                                          <p:attrName>style.visibility</p:attrName>
                                        </p:attrNameLst>
                                      </p:cBhvr>
                                      <p:to>
                                        <p:strVal val="visible"/>
                                      </p:to>
                                    </p:set>
                                    <p:animEffect transition="in" filter="wipe(down)">
                                      <p:cBhvr>
                                        <p:cTn id="32" dur="500"/>
                                        <p:tgtEl>
                                          <p:spTgt spid="9421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4210">
                                            <p:txEl>
                                              <p:pRg st="7" end="7"/>
                                            </p:txEl>
                                          </p:spTgt>
                                        </p:tgtEl>
                                        <p:attrNameLst>
                                          <p:attrName>style.visibility</p:attrName>
                                        </p:attrNameLst>
                                      </p:cBhvr>
                                      <p:to>
                                        <p:strVal val="visible"/>
                                      </p:to>
                                    </p:set>
                                    <p:animEffect transition="in" filter="wipe(down)">
                                      <p:cBhvr>
                                        <p:cTn id="37" dur="500"/>
                                        <p:tgtEl>
                                          <p:spTgt spid="94210">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94210">
                                            <p:txEl>
                                              <p:pRg st="8" end="8"/>
                                            </p:txEl>
                                          </p:spTgt>
                                        </p:tgtEl>
                                        <p:attrNameLst>
                                          <p:attrName>style.visibility</p:attrName>
                                        </p:attrNameLst>
                                      </p:cBhvr>
                                      <p:to>
                                        <p:strVal val="visible"/>
                                      </p:to>
                                    </p:set>
                                    <p:animEffect transition="in" filter="wipe(down)">
                                      <p:cBhvr>
                                        <p:cTn id="42" dur="500"/>
                                        <p:tgtEl>
                                          <p:spTgt spid="94210">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94210">
                                            <p:txEl>
                                              <p:pRg st="9" end="9"/>
                                            </p:txEl>
                                          </p:spTgt>
                                        </p:tgtEl>
                                        <p:attrNameLst>
                                          <p:attrName>style.visibility</p:attrName>
                                        </p:attrNameLst>
                                      </p:cBhvr>
                                      <p:to>
                                        <p:strVal val="visible"/>
                                      </p:to>
                                    </p:set>
                                    <p:animEffect transition="in" filter="wipe(down)">
                                      <p:cBhvr>
                                        <p:cTn id="47" dur="500"/>
                                        <p:tgtEl>
                                          <p:spTgt spid="94210">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94210">
                                            <p:txEl>
                                              <p:pRg st="10" end="10"/>
                                            </p:txEl>
                                          </p:spTgt>
                                        </p:tgtEl>
                                        <p:attrNameLst>
                                          <p:attrName>style.visibility</p:attrName>
                                        </p:attrNameLst>
                                      </p:cBhvr>
                                      <p:to>
                                        <p:strVal val="visible"/>
                                      </p:to>
                                    </p:set>
                                    <p:animEffect transition="in" filter="wipe(down)">
                                      <p:cBhvr>
                                        <p:cTn id="52" dur="500"/>
                                        <p:tgtEl>
                                          <p:spTgt spid="9421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type="body" idx="4294967295"/>
          </p:nvPr>
        </p:nvSpPr>
        <p:spPr>
          <a:xfrm>
            <a:off x="323528" y="908720"/>
            <a:ext cx="8592387" cy="1080120"/>
          </a:xfrm>
        </p:spPr>
        <p:txBody>
          <a:bodyPr/>
          <a:lstStyle/>
          <a:p>
            <a:pPr marL="0" indent="0" eaLnBrk="1" hangingPunct="1">
              <a:lnSpc>
                <a:spcPct val="90000"/>
              </a:lnSpc>
              <a:buNone/>
            </a:pPr>
            <a:r>
              <a:rPr lang="en-US" altLang="zh-CN" sz="2400" b="1" dirty="0" smtClean="0">
                <a:solidFill>
                  <a:srgbClr val="0000CC"/>
                </a:solidFill>
              </a:rPr>
              <a:t>5. </a:t>
            </a:r>
            <a:r>
              <a:rPr lang="zh-CN" altLang="en-US" sz="2400" b="1" dirty="0" smtClean="0">
                <a:solidFill>
                  <a:srgbClr val="0000CC"/>
                </a:solidFill>
              </a:rPr>
              <a:t>对象</a:t>
            </a:r>
            <a:r>
              <a:rPr lang="zh-CN" altLang="en-US" sz="2400" b="1" dirty="0">
                <a:solidFill>
                  <a:srgbClr val="0000CC"/>
                </a:solidFill>
              </a:rPr>
              <a:t>成员构造次序</a:t>
            </a:r>
          </a:p>
          <a:p>
            <a:pPr marL="400050" lvl="1" indent="0" eaLnBrk="1" hangingPunct="1">
              <a:lnSpc>
                <a:spcPct val="90000"/>
              </a:lnSpc>
              <a:buNone/>
            </a:pPr>
            <a:r>
              <a:rPr lang="en-US" altLang="zh-CN" sz="2000" b="1" dirty="0"/>
              <a:t>C++</a:t>
            </a:r>
            <a:r>
              <a:rPr lang="zh-CN" altLang="en-US" sz="2000" b="1" dirty="0"/>
              <a:t>对象成员的构造次序与它们在类中的声明次序相同，与它们在构造函数初始化列表中的次序无关。</a:t>
            </a:r>
            <a:endParaRPr lang="en-US" altLang="zh-CN" sz="2000" b="1" dirty="0"/>
          </a:p>
          <a:p>
            <a:pPr marL="400050" lvl="1" indent="0">
              <a:buNone/>
            </a:pPr>
            <a:endParaRPr lang="en-US" altLang="zh-CN" sz="2000" b="1" dirty="0"/>
          </a:p>
        </p:txBody>
      </p:sp>
      <p:sp>
        <p:nvSpPr>
          <p:cNvPr id="4" name="Rectangle 2"/>
          <p:cNvSpPr txBox="1">
            <a:spLocks noChangeArrowheads="1"/>
          </p:cNvSpPr>
          <p:nvPr/>
        </p:nvSpPr>
        <p:spPr>
          <a:xfrm>
            <a:off x="657240" y="92729"/>
            <a:ext cx="7772400" cy="6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zh-CN"/>
            </a:defPPr>
            <a:lvl1pPr algn="ctr">
              <a:defRPr sz="3200" b="1">
                <a:solidFill>
                  <a:srgbClr val="C00000"/>
                </a:solidFill>
                <a:latin typeface="+mj-lt"/>
                <a:ea typeface="+mj-ea"/>
                <a:cs typeface="+mj-cs"/>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r>
              <a:rPr lang="en-US" altLang="zh-CN" dirty="0"/>
              <a:t>3.11.3 </a:t>
            </a:r>
            <a:r>
              <a:rPr lang="en-US" altLang="zh-CN" dirty="0" smtClean="0"/>
              <a:t> </a:t>
            </a:r>
            <a:r>
              <a:rPr lang="zh-CN" altLang="en-US" dirty="0" smtClean="0"/>
              <a:t>类</a:t>
            </a:r>
            <a:r>
              <a:rPr lang="zh-CN" altLang="en-US" dirty="0"/>
              <a:t>对象成员</a:t>
            </a:r>
          </a:p>
        </p:txBody>
      </p:sp>
      <p:sp>
        <p:nvSpPr>
          <p:cNvPr id="5" name="Rectangle 3"/>
          <p:cNvSpPr txBox="1">
            <a:spLocks noChangeArrowheads="1"/>
          </p:cNvSpPr>
          <p:nvPr/>
        </p:nvSpPr>
        <p:spPr bwMode="auto">
          <a:xfrm>
            <a:off x="336373" y="2009561"/>
            <a:ext cx="4176463"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lvl="1" indent="0">
              <a:buFontTx/>
              <a:buNone/>
            </a:pPr>
            <a:r>
              <a:rPr lang="en-US" altLang="zh-CN" sz="1600" b="1" kern="0" dirty="0" smtClean="0">
                <a:cs typeface="+mn-cs"/>
              </a:rPr>
              <a:t>//Eg3-27.cpp</a:t>
            </a:r>
            <a:endParaRPr lang="zh-CN" altLang="zh-CN" sz="1600" b="1" kern="0" dirty="0" smtClean="0">
              <a:cs typeface="+mn-cs"/>
            </a:endParaRPr>
          </a:p>
          <a:p>
            <a:pPr marL="0" lvl="1" indent="0">
              <a:buFontTx/>
              <a:buNone/>
            </a:pPr>
            <a:r>
              <a:rPr lang="en-US" altLang="zh-CN" sz="1600" b="1" kern="0" dirty="0" smtClean="0">
                <a:cs typeface="+mn-cs"/>
              </a:rPr>
              <a:t>#include &lt;</a:t>
            </a:r>
            <a:r>
              <a:rPr lang="en-US" altLang="zh-CN" sz="1600" b="1" kern="0" dirty="0" err="1" smtClean="0">
                <a:cs typeface="+mn-cs"/>
              </a:rPr>
              <a:t>iostream</a:t>
            </a:r>
            <a:r>
              <a:rPr lang="en-US" altLang="zh-CN" sz="1600" b="1" kern="0" dirty="0" smtClean="0">
                <a:cs typeface="+mn-cs"/>
              </a:rPr>
              <a:t>&gt;</a:t>
            </a:r>
            <a:endParaRPr lang="zh-CN" altLang="zh-CN" sz="1600" b="1" kern="0" dirty="0" smtClean="0">
              <a:cs typeface="+mn-cs"/>
            </a:endParaRPr>
          </a:p>
          <a:p>
            <a:pPr marL="0" lvl="1" indent="0">
              <a:buFontTx/>
              <a:buNone/>
            </a:pPr>
            <a:r>
              <a:rPr lang="en-US" altLang="zh-CN" sz="1600" b="1" kern="0" dirty="0" smtClean="0">
                <a:cs typeface="+mn-cs"/>
              </a:rPr>
              <a:t>using namespace </a:t>
            </a:r>
            <a:r>
              <a:rPr lang="en-US" altLang="zh-CN" sz="1600" b="1" kern="0" dirty="0" err="1" smtClean="0">
                <a:cs typeface="+mn-cs"/>
              </a:rPr>
              <a:t>std</a:t>
            </a:r>
            <a:r>
              <a:rPr lang="en-US" altLang="zh-CN" sz="1600" b="1" kern="0" dirty="0" smtClean="0">
                <a:cs typeface="+mn-cs"/>
              </a:rPr>
              <a:t>;</a:t>
            </a:r>
            <a:endParaRPr lang="zh-CN" altLang="zh-CN" sz="1600" b="1" kern="0" dirty="0" smtClean="0">
              <a:cs typeface="+mn-cs"/>
            </a:endParaRPr>
          </a:p>
          <a:p>
            <a:pPr marL="0" lvl="1" indent="0">
              <a:buFontTx/>
              <a:buNone/>
            </a:pPr>
            <a:r>
              <a:rPr lang="en-US" altLang="zh-CN" sz="1600" b="1" kern="0" dirty="0" smtClean="0">
                <a:cs typeface="+mn-cs"/>
              </a:rPr>
              <a:t>class A {</a:t>
            </a:r>
            <a:endParaRPr lang="zh-CN" altLang="zh-CN" sz="1600" b="1" kern="0" dirty="0" smtClean="0">
              <a:cs typeface="+mn-cs"/>
            </a:endParaRPr>
          </a:p>
          <a:p>
            <a:pPr marL="0" lvl="1" indent="0">
              <a:buFontTx/>
              <a:buNone/>
            </a:pPr>
            <a:r>
              <a:rPr lang="en-US" altLang="zh-CN" sz="1600" b="1" kern="0" dirty="0" smtClean="0">
                <a:cs typeface="+mn-cs"/>
              </a:rPr>
              <a:t>    int a;</a:t>
            </a:r>
            <a:endParaRPr lang="zh-CN" altLang="zh-CN" sz="1600" b="1" kern="0" dirty="0" smtClean="0">
              <a:cs typeface="+mn-cs"/>
            </a:endParaRPr>
          </a:p>
          <a:p>
            <a:pPr marL="0" lvl="1" indent="0">
              <a:buFontTx/>
              <a:buNone/>
            </a:pPr>
            <a:r>
              <a:rPr lang="en-US" altLang="zh-CN" sz="1600" b="1" kern="0" dirty="0" smtClean="0">
                <a:cs typeface="+mn-cs"/>
              </a:rPr>
              <a:t>public:</a:t>
            </a:r>
            <a:endParaRPr lang="zh-CN" altLang="zh-CN" sz="1600" b="1" kern="0" dirty="0" smtClean="0">
              <a:cs typeface="+mn-cs"/>
            </a:endParaRPr>
          </a:p>
          <a:p>
            <a:pPr marL="0" lvl="1" indent="0">
              <a:buFontTx/>
              <a:buNone/>
            </a:pPr>
            <a:r>
              <a:rPr lang="en-US" altLang="zh-CN" sz="1600" b="1" kern="0" dirty="0" smtClean="0">
                <a:cs typeface="+mn-cs"/>
              </a:rPr>
              <a:t>    A(int </a:t>
            </a:r>
            <a:r>
              <a:rPr lang="en-US" altLang="zh-CN" sz="1600" b="1" kern="0" dirty="0" err="1" smtClean="0">
                <a:cs typeface="+mn-cs"/>
              </a:rPr>
              <a:t>i</a:t>
            </a:r>
            <a:r>
              <a:rPr lang="en-US" altLang="zh-CN" sz="1600" b="1" kern="0" dirty="0" smtClean="0">
                <a:cs typeface="+mn-cs"/>
              </a:rPr>
              <a:t> = 1) :a(</a:t>
            </a:r>
            <a:r>
              <a:rPr lang="en-US" altLang="zh-CN" sz="1600" b="1" kern="0" dirty="0" err="1" smtClean="0">
                <a:cs typeface="+mn-cs"/>
              </a:rPr>
              <a:t>i</a:t>
            </a:r>
            <a:r>
              <a:rPr lang="en-US" altLang="zh-CN" sz="1600" b="1" kern="0" dirty="0" smtClean="0">
                <a:cs typeface="+mn-cs"/>
              </a:rPr>
              <a:t>) { </a:t>
            </a:r>
            <a:r>
              <a:rPr lang="en-US" altLang="zh-CN" sz="1600" b="1" kern="0" dirty="0" err="1" smtClean="0">
                <a:cs typeface="+mn-cs"/>
              </a:rPr>
              <a:t>cout</a:t>
            </a:r>
            <a:r>
              <a:rPr lang="en-US" altLang="zh-CN" sz="1600" b="1" kern="0" dirty="0" smtClean="0">
                <a:cs typeface="+mn-cs"/>
              </a:rPr>
              <a:t> &lt;&lt; "constructing </a:t>
            </a:r>
          </a:p>
          <a:p>
            <a:pPr marL="0" lvl="1" indent="0">
              <a:buFontTx/>
              <a:buNone/>
            </a:pPr>
            <a:r>
              <a:rPr lang="en-US" altLang="zh-CN" sz="1600" b="1" kern="0" dirty="0"/>
              <a:t> </a:t>
            </a:r>
            <a:r>
              <a:rPr lang="en-US" altLang="zh-CN" sz="1600" b="1" kern="0" dirty="0" smtClean="0"/>
              <a:t>                                  </a:t>
            </a:r>
            <a:r>
              <a:rPr lang="en-US" altLang="zh-CN" sz="1600" b="1" kern="0" dirty="0" smtClean="0">
                <a:cs typeface="+mn-cs"/>
              </a:rPr>
              <a:t>A:" &lt;&lt; a &lt;&lt; </a:t>
            </a:r>
            <a:r>
              <a:rPr lang="en-US" altLang="zh-CN" sz="1600" b="1" kern="0" dirty="0" err="1" smtClean="0">
                <a:cs typeface="+mn-cs"/>
              </a:rPr>
              <a:t>endl</a:t>
            </a:r>
            <a:r>
              <a:rPr lang="en-US" altLang="zh-CN" sz="1600" b="1" kern="0" dirty="0" smtClean="0">
                <a:cs typeface="+mn-cs"/>
              </a:rPr>
              <a:t>; }</a:t>
            </a:r>
            <a:endParaRPr lang="zh-CN" altLang="zh-CN" sz="1600" b="1" kern="0" dirty="0" smtClean="0">
              <a:cs typeface="+mn-cs"/>
            </a:endParaRPr>
          </a:p>
          <a:p>
            <a:pPr marL="0" lvl="1" indent="0">
              <a:buFontTx/>
              <a:buNone/>
            </a:pPr>
            <a:r>
              <a:rPr lang="en-US" altLang="zh-CN" sz="1600" b="1" kern="0" dirty="0" smtClean="0">
                <a:cs typeface="+mn-cs"/>
              </a:rPr>
              <a:t>};</a:t>
            </a:r>
          </a:p>
          <a:p>
            <a:pPr marL="0" lvl="1" indent="0">
              <a:buFontTx/>
              <a:buNone/>
            </a:pPr>
            <a:r>
              <a:rPr lang="en-US" altLang="zh-CN" sz="1600" b="1" kern="0" dirty="0" smtClean="0"/>
              <a:t>class B {</a:t>
            </a:r>
            <a:endParaRPr lang="zh-CN" altLang="zh-CN" sz="1600" b="1" kern="0" dirty="0" smtClean="0"/>
          </a:p>
          <a:p>
            <a:pPr marL="0" indent="0">
              <a:buFontTx/>
              <a:buNone/>
            </a:pPr>
            <a:r>
              <a:rPr lang="en-US" altLang="zh-CN" sz="1600" b="1" kern="0" dirty="0" smtClean="0"/>
              <a:t>    int b;</a:t>
            </a:r>
          </a:p>
          <a:p>
            <a:pPr marL="0" indent="0">
              <a:buFontTx/>
              <a:buNone/>
            </a:pPr>
            <a:r>
              <a:rPr lang="en-US" altLang="zh-CN" sz="1600" b="1" kern="0" dirty="0" smtClean="0"/>
              <a:t>public:</a:t>
            </a:r>
            <a:endParaRPr lang="zh-CN" altLang="zh-CN" sz="1600" b="1" kern="0" dirty="0" smtClean="0"/>
          </a:p>
          <a:p>
            <a:pPr marL="0" indent="0">
              <a:buFontTx/>
              <a:buNone/>
            </a:pPr>
            <a:r>
              <a:rPr lang="en-US" altLang="zh-CN" sz="1600" b="1" kern="0" dirty="0" smtClean="0"/>
              <a:t>    B(int </a:t>
            </a:r>
            <a:r>
              <a:rPr lang="en-US" altLang="zh-CN" sz="1600" b="1" kern="0" dirty="0" err="1" smtClean="0"/>
              <a:t>i</a:t>
            </a:r>
            <a:r>
              <a:rPr lang="en-US" altLang="zh-CN" sz="1600" b="1" kern="0" dirty="0" smtClean="0"/>
              <a:t>) :b(</a:t>
            </a:r>
            <a:r>
              <a:rPr lang="en-US" altLang="zh-CN" sz="1600" b="1" kern="0" dirty="0" err="1" smtClean="0"/>
              <a:t>i</a:t>
            </a:r>
            <a:r>
              <a:rPr lang="en-US" altLang="zh-CN" sz="1600" b="1" kern="0" dirty="0" smtClean="0"/>
              <a:t>) { </a:t>
            </a:r>
            <a:r>
              <a:rPr lang="en-US" altLang="zh-CN" sz="1600" b="1" kern="0" dirty="0" err="1" smtClean="0"/>
              <a:t>cout</a:t>
            </a:r>
            <a:r>
              <a:rPr lang="en-US" altLang="zh-CN" sz="1600" b="1" kern="0" dirty="0" smtClean="0"/>
              <a:t> &lt;&lt; "constructing B:" </a:t>
            </a:r>
          </a:p>
          <a:p>
            <a:pPr marL="0" indent="0">
              <a:buFontTx/>
              <a:buNone/>
            </a:pPr>
            <a:r>
              <a:rPr lang="en-US" altLang="zh-CN" sz="1600" b="1" kern="0" dirty="0"/>
              <a:t> </a:t>
            </a:r>
            <a:r>
              <a:rPr lang="en-US" altLang="zh-CN" sz="1600" b="1" kern="0" dirty="0" smtClean="0"/>
              <a:t>                                  &lt;&lt; b &lt;&lt; </a:t>
            </a:r>
            <a:r>
              <a:rPr lang="en-US" altLang="zh-CN" sz="1600" b="1" kern="0" dirty="0" err="1" smtClean="0"/>
              <a:t>endl</a:t>
            </a:r>
            <a:r>
              <a:rPr lang="en-US" altLang="zh-CN" sz="1600" b="1" kern="0" dirty="0" smtClean="0"/>
              <a:t>; }</a:t>
            </a:r>
            <a:endParaRPr lang="zh-CN" altLang="zh-CN" sz="1600" b="1" kern="0" dirty="0" smtClean="0"/>
          </a:p>
          <a:p>
            <a:pPr marL="0" indent="0">
              <a:buFontTx/>
              <a:buNone/>
            </a:pPr>
            <a:r>
              <a:rPr lang="en-US" altLang="zh-CN" sz="1600" b="1" kern="0" dirty="0" smtClean="0"/>
              <a:t>};</a:t>
            </a:r>
            <a:endParaRPr lang="zh-CN" altLang="zh-CN" sz="1600" b="1" kern="0" dirty="0"/>
          </a:p>
        </p:txBody>
      </p:sp>
      <p:sp>
        <p:nvSpPr>
          <p:cNvPr id="6" name="Rectangle 2"/>
          <p:cNvSpPr txBox="1">
            <a:spLocks noChangeArrowheads="1"/>
          </p:cNvSpPr>
          <p:nvPr/>
        </p:nvSpPr>
        <p:spPr>
          <a:xfrm>
            <a:off x="4543440" y="2009561"/>
            <a:ext cx="4536505" cy="331236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en-US" altLang="zh-CN" sz="1600" b="1" kern="0" dirty="0" smtClean="0"/>
              <a:t>class C {</a:t>
            </a:r>
            <a:endParaRPr lang="zh-CN" altLang="zh-CN" sz="1600" b="1" kern="0" dirty="0" smtClean="0"/>
          </a:p>
          <a:p>
            <a:pPr marL="0" indent="0">
              <a:buFontTx/>
              <a:buNone/>
            </a:pPr>
            <a:r>
              <a:rPr lang="en-US" altLang="zh-CN" sz="1600" b="1" kern="0" dirty="0">
                <a:solidFill>
                  <a:srgbClr val="0000CC"/>
                </a:solidFill>
              </a:rPr>
              <a:t> </a:t>
            </a:r>
            <a:r>
              <a:rPr lang="en-US" altLang="zh-CN" sz="1600" b="1" kern="0" dirty="0" smtClean="0">
                <a:solidFill>
                  <a:srgbClr val="0000CC"/>
                </a:solidFill>
              </a:rPr>
              <a:t>   A a1, a2;</a:t>
            </a:r>
            <a:endParaRPr lang="zh-CN" altLang="zh-CN" sz="1600" b="1" kern="0" dirty="0" smtClean="0">
              <a:solidFill>
                <a:srgbClr val="0000CC"/>
              </a:solidFill>
            </a:endParaRPr>
          </a:p>
          <a:p>
            <a:pPr marL="0" indent="0">
              <a:buFontTx/>
              <a:buNone/>
            </a:pPr>
            <a:r>
              <a:rPr lang="en-US" altLang="zh-CN" sz="1600" b="1" kern="0" dirty="0">
                <a:solidFill>
                  <a:srgbClr val="0000CC"/>
                </a:solidFill>
              </a:rPr>
              <a:t> </a:t>
            </a:r>
            <a:r>
              <a:rPr lang="en-US" altLang="zh-CN" sz="1600" b="1" kern="0" dirty="0" smtClean="0">
                <a:solidFill>
                  <a:srgbClr val="0000CC"/>
                </a:solidFill>
              </a:rPr>
              <a:t>   B b1, b2;</a:t>
            </a:r>
            <a:endParaRPr lang="zh-CN" altLang="zh-CN" sz="1600" b="1" kern="0" dirty="0" smtClean="0">
              <a:solidFill>
                <a:srgbClr val="0000CC"/>
              </a:solidFill>
            </a:endParaRPr>
          </a:p>
          <a:p>
            <a:pPr marL="0" indent="0">
              <a:buFontTx/>
              <a:buNone/>
            </a:pPr>
            <a:r>
              <a:rPr lang="en-US" altLang="zh-CN" sz="1600" b="1" kern="0" dirty="0" smtClean="0"/>
              <a:t>public:</a:t>
            </a:r>
            <a:endParaRPr lang="zh-CN" altLang="zh-CN" sz="1600" b="1" kern="0" dirty="0" smtClean="0"/>
          </a:p>
          <a:p>
            <a:pPr marL="0" indent="0">
              <a:buFontTx/>
              <a:buNone/>
            </a:pPr>
            <a:r>
              <a:rPr lang="en-US" altLang="zh-CN" sz="1600" b="1" kern="0" dirty="0"/>
              <a:t> </a:t>
            </a:r>
            <a:r>
              <a:rPr lang="en-US" altLang="zh-CN" sz="1600" b="1" kern="0" dirty="0" smtClean="0"/>
              <a:t>   C(int i2, int i3, int i4) :</a:t>
            </a:r>
            <a:r>
              <a:rPr lang="en-US" altLang="zh-CN" sz="1600" b="1" kern="0" dirty="0" smtClean="0">
                <a:solidFill>
                  <a:srgbClr val="0000CC"/>
                </a:solidFill>
              </a:rPr>
              <a:t>b1(i3), b2(i4),a2(i2) </a:t>
            </a:r>
            <a:r>
              <a:rPr lang="en-US" altLang="zh-CN" sz="1600" b="1" kern="0" dirty="0" smtClean="0"/>
              <a:t>{}</a:t>
            </a:r>
            <a:endParaRPr lang="zh-CN" altLang="zh-CN" sz="1600" b="1" kern="0" dirty="0" smtClean="0"/>
          </a:p>
          <a:p>
            <a:pPr marL="0" indent="0">
              <a:buFontTx/>
              <a:buNone/>
            </a:pPr>
            <a:r>
              <a:rPr lang="en-US" altLang="zh-CN" sz="1600" b="1" kern="0" dirty="0" smtClean="0"/>
              <a:t>};</a:t>
            </a:r>
            <a:endParaRPr lang="zh-CN" altLang="zh-CN" sz="1600" b="1" kern="0" dirty="0" smtClean="0"/>
          </a:p>
          <a:p>
            <a:pPr marL="0" indent="0">
              <a:buFontTx/>
              <a:buNone/>
            </a:pPr>
            <a:r>
              <a:rPr lang="en-US" altLang="zh-CN" sz="1600" b="1" kern="0" dirty="0" smtClean="0"/>
              <a:t>void main() {</a:t>
            </a:r>
            <a:endParaRPr lang="zh-CN" altLang="zh-CN" sz="1600" b="1" kern="0" dirty="0" smtClean="0"/>
          </a:p>
          <a:p>
            <a:pPr marL="0" indent="0">
              <a:buFontTx/>
              <a:buNone/>
            </a:pPr>
            <a:r>
              <a:rPr lang="en-US" altLang="zh-CN" sz="1600" b="1" kern="0" dirty="0"/>
              <a:t> </a:t>
            </a:r>
            <a:r>
              <a:rPr lang="en-US" altLang="zh-CN" sz="1600" b="1" kern="0" dirty="0" smtClean="0"/>
              <a:t>   C x(2, 3, 4);</a:t>
            </a:r>
            <a:endParaRPr lang="zh-CN" altLang="zh-CN" sz="1600" b="1" kern="0" dirty="0" smtClean="0"/>
          </a:p>
          <a:p>
            <a:pPr marL="0" indent="0">
              <a:buFontTx/>
              <a:buNone/>
            </a:pPr>
            <a:r>
              <a:rPr lang="en-US" altLang="zh-CN" sz="1600" b="1" kern="0" dirty="0" smtClean="0"/>
              <a:t>}</a:t>
            </a:r>
            <a:endParaRPr lang="zh-CN" altLang="zh-CN" sz="1600" b="1" kern="0" dirty="0"/>
          </a:p>
        </p:txBody>
      </p:sp>
      <p:sp>
        <p:nvSpPr>
          <p:cNvPr id="7" name="对话气泡: 矩形 3"/>
          <p:cNvSpPr/>
          <p:nvPr/>
        </p:nvSpPr>
        <p:spPr>
          <a:xfrm>
            <a:off x="4788024" y="5312355"/>
            <a:ext cx="3816424" cy="1305718"/>
          </a:xfrm>
          <a:prstGeom prst="wedgeRectCallout">
            <a:avLst>
              <a:gd name="adj1" fmla="val -27778"/>
              <a:gd name="adj2" fmla="val -12630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tx1"/>
                </a:solidFill>
              </a:rPr>
              <a:t>运行</a:t>
            </a:r>
            <a:r>
              <a:rPr lang="zh-CN" altLang="zh-CN" sz="1600" b="1" dirty="0">
                <a:solidFill>
                  <a:schemeClr val="tx1"/>
                </a:solidFill>
              </a:rPr>
              <a:t>结果如下，分析</a:t>
            </a:r>
            <a:r>
              <a:rPr lang="zh-CN" altLang="en-US" sz="1600" b="1" dirty="0">
                <a:solidFill>
                  <a:schemeClr val="tx1"/>
                </a:solidFill>
              </a:rPr>
              <a:t>各行输出来源？</a:t>
            </a:r>
            <a:endParaRPr lang="zh-CN" altLang="zh-CN" sz="1600" b="1" dirty="0">
              <a:solidFill>
                <a:schemeClr val="tx1"/>
              </a:solidFill>
            </a:endParaRPr>
          </a:p>
          <a:p>
            <a:r>
              <a:rPr lang="en-US" altLang="zh-CN" sz="1600" b="1" dirty="0">
                <a:solidFill>
                  <a:schemeClr val="tx1"/>
                </a:solidFill>
              </a:rPr>
              <a:t>constructing A:1</a:t>
            </a:r>
            <a:endParaRPr lang="zh-CN" altLang="zh-CN" sz="1600" b="1" dirty="0">
              <a:solidFill>
                <a:schemeClr val="tx1"/>
              </a:solidFill>
            </a:endParaRPr>
          </a:p>
          <a:p>
            <a:r>
              <a:rPr lang="en-US" altLang="zh-CN" sz="1600" b="1" dirty="0">
                <a:solidFill>
                  <a:schemeClr val="tx1"/>
                </a:solidFill>
              </a:rPr>
              <a:t>constructing A:2</a:t>
            </a:r>
            <a:endParaRPr lang="zh-CN" altLang="zh-CN" sz="1600" b="1" dirty="0">
              <a:solidFill>
                <a:schemeClr val="tx1"/>
              </a:solidFill>
            </a:endParaRPr>
          </a:p>
          <a:p>
            <a:r>
              <a:rPr lang="en-US" altLang="zh-CN" sz="1600" b="1" dirty="0">
                <a:solidFill>
                  <a:schemeClr val="tx1"/>
                </a:solidFill>
              </a:rPr>
              <a:t>constructing B:3</a:t>
            </a:r>
            <a:endParaRPr lang="zh-CN" altLang="zh-CN" sz="1600" b="1" dirty="0">
              <a:solidFill>
                <a:schemeClr val="tx1"/>
              </a:solidFill>
            </a:endParaRPr>
          </a:p>
          <a:p>
            <a:r>
              <a:rPr lang="en-US" altLang="zh-CN" sz="1600" b="1" dirty="0">
                <a:solidFill>
                  <a:schemeClr val="tx1"/>
                </a:solidFill>
              </a:rPr>
              <a:t>constructing B:4</a:t>
            </a:r>
            <a:endParaRPr lang="zh-CN" altLang="zh-CN" sz="1600" b="1" dirty="0">
              <a:solidFill>
                <a:schemeClr val="tx1"/>
              </a:solidFill>
            </a:endParaRPr>
          </a:p>
        </p:txBody>
      </p:sp>
    </p:spTree>
    <p:extLst>
      <p:ext uri="{BB962C8B-B14F-4D97-AF65-F5344CB8AC3E}">
        <p14:creationId xmlns:p14="http://schemas.microsoft.com/office/powerpoint/2010/main" val="31472222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4210">
                                            <p:txEl>
                                              <p:pRg st="1" end="1"/>
                                            </p:txEl>
                                          </p:spTgt>
                                        </p:tgtEl>
                                        <p:attrNameLst>
                                          <p:attrName>style.visibility</p:attrName>
                                        </p:attrNameLst>
                                      </p:cBhvr>
                                      <p:to>
                                        <p:strVal val="visible"/>
                                      </p:to>
                                    </p:set>
                                    <p:anim calcmode="lin" valueType="num">
                                      <p:cBhvr additive="base">
                                        <p:cTn id="7" dur="500" fill="hold"/>
                                        <p:tgtEl>
                                          <p:spTgt spid="9421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42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 calcmode="lin" valueType="num">
                                      <p:cBhvr additive="base">
                                        <p:cTn id="2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 calcmode="lin" valueType="num">
                                      <p:cBhvr additive="base">
                                        <p:cTn id="3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anim calcmode="lin" valueType="num">
                                      <p:cBhvr additive="base">
                                        <p:cTn id="4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
                                            <p:txEl>
                                              <p:pRg st="8" end="8"/>
                                            </p:txEl>
                                          </p:spTgt>
                                        </p:tgtEl>
                                        <p:attrNameLst>
                                          <p:attrName>style.visibility</p:attrName>
                                        </p:attrNameLst>
                                      </p:cBhvr>
                                      <p:to>
                                        <p:strVal val="visible"/>
                                      </p:to>
                                    </p:set>
                                    <p:anim calcmode="lin" valueType="num">
                                      <p:cBhvr additive="base">
                                        <p:cTn id="4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anim calcmode="lin" valueType="num">
                                      <p:cBhvr additive="base">
                                        <p:cTn id="4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
                                            <p:txEl>
                                              <p:pRg st="10" end="10"/>
                                            </p:txEl>
                                          </p:spTgt>
                                        </p:tgtEl>
                                        <p:attrNameLst>
                                          <p:attrName>style.visibility</p:attrName>
                                        </p:attrNameLst>
                                      </p:cBhvr>
                                      <p:to>
                                        <p:strVal val="visible"/>
                                      </p:to>
                                    </p:set>
                                    <p:anim calcmode="lin" valueType="num">
                                      <p:cBhvr additive="base">
                                        <p:cTn id="53"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5">
                                            <p:txEl>
                                              <p:pRg st="11" end="11"/>
                                            </p:txEl>
                                          </p:spTgt>
                                        </p:tgtEl>
                                        <p:attrNameLst>
                                          <p:attrName>style.visibility</p:attrName>
                                        </p:attrNameLst>
                                      </p:cBhvr>
                                      <p:to>
                                        <p:strVal val="visible"/>
                                      </p:to>
                                    </p:set>
                                    <p:anim calcmode="lin" valueType="num">
                                      <p:cBhvr additive="base">
                                        <p:cTn id="5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5">
                                            <p:txEl>
                                              <p:pRg st="12" end="12"/>
                                            </p:txEl>
                                          </p:spTgt>
                                        </p:tgtEl>
                                        <p:attrNameLst>
                                          <p:attrName>style.visibility</p:attrName>
                                        </p:attrNameLst>
                                      </p:cBhvr>
                                      <p:to>
                                        <p:strVal val="visible"/>
                                      </p:to>
                                    </p:set>
                                    <p:anim calcmode="lin" valueType="num">
                                      <p:cBhvr additive="base">
                                        <p:cTn id="61"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2" end="12"/>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
                                            <p:txEl>
                                              <p:pRg st="13" end="13"/>
                                            </p:txEl>
                                          </p:spTgt>
                                        </p:tgtEl>
                                        <p:attrNameLst>
                                          <p:attrName>style.visibility</p:attrName>
                                        </p:attrNameLst>
                                      </p:cBhvr>
                                      <p:to>
                                        <p:strVal val="visible"/>
                                      </p:to>
                                    </p:set>
                                    <p:anim calcmode="lin" valueType="num">
                                      <p:cBhvr additive="base">
                                        <p:cTn id="65"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5">
                                            <p:txEl>
                                              <p:pRg st="13" end="13"/>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5">
                                            <p:txEl>
                                              <p:pRg st="14" end="14"/>
                                            </p:txEl>
                                          </p:spTgt>
                                        </p:tgtEl>
                                        <p:attrNameLst>
                                          <p:attrName>style.visibility</p:attrName>
                                        </p:attrNameLst>
                                      </p:cBhvr>
                                      <p:to>
                                        <p:strVal val="visible"/>
                                      </p:to>
                                    </p:set>
                                    <p:anim calcmode="lin" valueType="num">
                                      <p:cBhvr additive="base">
                                        <p:cTn id="69"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6">
                                            <p:txEl>
                                              <p:pRg st="0" end="0"/>
                                            </p:txEl>
                                          </p:spTgt>
                                        </p:tgtEl>
                                        <p:attrNameLst>
                                          <p:attrName>style.visibility</p:attrName>
                                        </p:attrNameLst>
                                      </p:cBhvr>
                                      <p:to>
                                        <p:strVal val="visible"/>
                                      </p:to>
                                    </p:set>
                                    <p:anim calcmode="lin" valueType="num">
                                      <p:cBhvr additive="base">
                                        <p:cTn id="7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6">
                                            <p:txEl>
                                              <p:pRg st="1" end="1"/>
                                            </p:txEl>
                                          </p:spTgt>
                                        </p:tgtEl>
                                        <p:attrNameLst>
                                          <p:attrName>style.visibility</p:attrName>
                                        </p:attrNameLst>
                                      </p:cBhvr>
                                      <p:to>
                                        <p:strVal val="visible"/>
                                      </p:to>
                                    </p:set>
                                    <p:animEffect transition="in" filter="fade">
                                      <p:cBhvr>
                                        <p:cTn id="81" dur="1000"/>
                                        <p:tgtEl>
                                          <p:spTgt spid="6">
                                            <p:txEl>
                                              <p:pRg st="1" end="1"/>
                                            </p:txEl>
                                          </p:spTgt>
                                        </p:tgtEl>
                                      </p:cBhvr>
                                    </p:animEffect>
                                    <p:anim calcmode="lin" valueType="num">
                                      <p:cBhvr>
                                        <p:cTn id="82"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83" dur="1000" fill="hold"/>
                                        <p:tgtEl>
                                          <p:spTgt spid="6">
                                            <p:txEl>
                                              <p:pRg st="1" end="1"/>
                                            </p:txEl>
                                          </p:spTgt>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6">
                                            <p:txEl>
                                              <p:pRg st="2" end="2"/>
                                            </p:txEl>
                                          </p:spTgt>
                                        </p:tgtEl>
                                        <p:attrNameLst>
                                          <p:attrName>style.visibility</p:attrName>
                                        </p:attrNameLst>
                                      </p:cBhvr>
                                      <p:to>
                                        <p:strVal val="visible"/>
                                      </p:to>
                                    </p:set>
                                    <p:animEffect transition="in" filter="fade">
                                      <p:cBhvr>
                                        <p:cTn id="86" dur="1000"/>
                                        <p:tgtEl>
                                          <p:spTgt spid="6">
                                            <p:txEl>
                                              <p:pRg st="2" end="2"/>
                                            </p:txEl>
                                          </p:spTgt>
                                        </p:tgtEl>
                                      </p:cBhvr>
                                    </p:animEffect>
                                    <p:anim calcmode="lin" valueType="num">
                                      <p:cBhvr>
                                        <p:cTn id="87"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88"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nodeType="clickEffect">
                                  <p:stCondLst>
                                    <p:cond delay="0"/>
                                  </p:stCondLst>
                                  <p:childTnLst>
                                    <p:set>
                                      <p:cBhvr>
                                        <p:cTn id="92" dur="1" fill="hold">
                                          <p:stCondLst>
                                            <p:cond delay="0"/>
                                          </p:stCondLst>
                                        </p:cTn>
                                        <p:tgtEl>
                                          <p:spTgt spid="6">
                                            <p:txEl>
                                              <p:pRg st="3" end="3"/>
                                            </p:txEl>
                                          </p:spTgt>
                                        </p:tgtEl>
                                        <p:attrNameLst>
                                          <p:attrName>style.visibility</p:attrName>
                                        </p:attrNameLst>
                                      </p:cBhvr>
                                      <p:to>
                                        <p:strVal val="visible"/>
                                      </p:to>
                                    </p:set>
                                    <p:animEffect transition="in" filter="fade">
                                      <p:cBhvr>
                                        <p:cTn id="93" dur="1000"/>
                                        <p:tgtEl>
                                          <p:spTgt spid="6">
                                            <p:txEl>
                                              <p:pRg st="3" end="3"/>
                                            </p:txEl>
                                          </p:spTgt>
                                        </p:tgtEl>
                                      </p:cBhvr>
                                    </p:animEffect>
                                    <p:anim calcmode="lin" valueType="num">
                                      <p:cBhvr>
                                        <p:cTn id="94"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95"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nodeType="clickEffect">
                                  <p:stCondLst>
                                    <p:cond delay="0"/>
                                  </p:stCondLst>
                                  <p:childTnLst>
                                    <p:set>
                                      <p:cBhvr>
                                        <p:cTn id="99" dur="1" fill="hold">
                                          <p:stCondLst>
                                            <p:cond delay="0"/>
                                          </p:stCondLst>
                                        </p:cTn>
                                        <p:tgtEl>
                                          <p:spTgt spid="6">
                                            <p:txEl>
                                              <p:pRg st="4" end="4"/>
                                            </p:txEl>
                                          </p:spTgt>
                                        </p:tgtEl>
                                        <p:attrNameLst>
                                          <p:attrName>style.visibility</p:attrName>
                                        </p:attrNameLst>
                                      </p:cBhvr>
                                      <p:to>
                                        <p:strVal val="visible"/>
                                      </p:to>
                                    </p:set>
                                    <p:animEffect transition="in" filter="fade">
                                      <p:cBhvr>
                                        <p:cTn id="100" dur="1000"/>
                                        <p:tgtEl>
                                          <p:spTgt spid="6">
                                            <p:txEl>
                                              <p:pRg st="4" end="4"/>
                                            </p:txEl>
                                          </p:spTgt>
                                        </p:tgtEl>
                                      </p:cBhvr>
                                    </p:animEffect>
                                    <p:anim calcmode="lin" valueType="num">
                                      <p:cBhvr>
                                        <p:cTn id="101"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02"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nodeType="clickEffect">
                                  <p:stCondLst>
                                    <p:cond delay="0"/>
                                  </p:stCondLst>
                                  <p:childTnLst>
                                    <p:set>
                                      <p:cBhvr>
                                        <p:cTn id="106" dur="1" fill="hold">
                                          <p:stCondLst>
                                            <p:cond delay="0"/>
                                          </p:stCondLst>
                                        </p:cTn>
                                        <p:tgtEl>
                                          <p:spTgt spid="6">
                                            <p:txEl>
                                              <p:pRg st="5" end="5"/>
                                            </p:txEl>
                                          </p:spTgt>
                                        </p:tgtEl>
                                        <p:attrNameLst>
                                          <p:attrName>style.visibility</p:attrName>
                                        </p:attrNameLst>
                                      </p:cBhvr>
                                      <p:to>
                                        <p:strVal val="visible"/>
                                      </p:to>
                                    </p:set>
                                    <p:animEffect transition="in" filter="fade">
                                      <p:cBhvr>
                                        <p:cTn id="107" dur="1000"/>
                                        <p:tgtEl>
                                          <p:spTgt spid="6">
                                            <p:txEl>
                                              <p:pRg st="5" end="5"/>
                                            </p:txEl>
                                          </p:spTgt>
                                        </p:tgtEl>
                                      </p:cBhvr>
                                    </p:animEffect>
                                    <p:anim calcmode="lin" valueType="num">
                                      <p:cBhvr>
                                        <p:cTn id="108"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109"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2" presetClass="entr" presetSubtype="4" fill="hold" nodeType="clickEffect">
                                  <p:stCondLst>
                                    <p:cond delay="0"/>
                                  </p:stCondLst>
                                  <p:childTnLst>
                                    <p:set>
                                      <p:cBhvr>
                                        <p:cTn id="113" dur="1" fill="hold">
                                          <p:stCondLst>
                                            <p:cond delay="0"/>
                                          </p:stCondLst>
                                        </p:cTn>
                                        <p:tgtEl>
                                          <p:spTgt spid="6">
                                            <p:txEl>
                                              <p:pRg st="6" end="6"/>
                                            </p:txEl>
                                          </p:spTgt>
                                        </p:tgtEl>
                                        <p:attrNameLst>
                                          <p:attrName>style.visibility</p:attrName>
                                        </p:attrNameLst>
                                      </p:cBhvr>
                                      <p:to>
                                        <p:strVal val="visible"/>
                                      </p:to>
                                    </p:set>
                                    <p:anim calcmode="lin" valueType="num">
                                      <p:cBhvr additive="base">
                                        <p:cTn id="114"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115" dur="500" fill="hold"/>
                                        <p:tgtEl>
                                          <p:spTgt spid="6">
                                            <p:txEl>
                                              <p:pRg st="6" end="6"/>
                                            </p:txEl>
                                          </p:spTgt>
                                        </p:tgtEl>
                                        <p:attrNameLst>
                                          <p:attrName>ppt_y</p:attrName>
                                        </p:attrNameLst>
                                      </p:cBhvr>
                                      <p:tavLst>
                                        <p:tav tm="0">
                                          <p:val>
                                            <p:strVal val="1+#ppt_h/2"/>
                                          </p:val>
                                        </p:tav>
                                        <p:tav tm="100000">
                                          <p:val>
                                            <p:strVal val="#ppt_y"/>
                                          </p:val>
                                        </p:tav>
                                      </p:tavLst>
                                    </p:anim>
                                  </p:childTnLst>
                                </p:cTn>
                              </p:par>
                              <p:par>
                                <p:cTn id="116" presetID="2" presetClass="entr" presetSubtype="4" fill="hold" nodeType="withEffect">
                                  <p:stCondLst>
                                    <p:cond delay="0"/>
                                  </p:stCondLst>
                                  <p:childTnLst>
                                    <p:set>
                                      <p:cBhvr>
                                        <p:cTn id="117" dur="1" fill="hold">
                                          <p:stCondLst>
                                            <p:cond delay="0"/>
                                          </p:stCondLst>
                                        </p:cTn>
                                        <p:tgtEl>
                                          <p:spTgt spid="6">
                                            <p:txEl>
                                              <p:pRg st="7" end="7"/>
                                            </p:txEl>
                                          </p:spTgt>
                                        </p:tgtEl>
                                        <p:attrNameLst>
                                          <p:attrName>style.visibility</p:attrName>
                                        </p:attrNameLst>
                                      </p:cBhvr>
                                      <p:to>
                                        <p:strVal val="visible"/>
                                      </p:to>
                                    </p:set>
                                    <p:anim calcmode="lin" valueType="num">
                                      <p:cBhvr additive="base">
                                        <p:cTn id="118"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6">
                                            <p:txEl>
                                              <p:pRg st="7" end="7"/>
                                            </p:txEl>
                                          </p:spTgt>
                                        </p:tgtEl>
                                        <p:attrNameLst>
                                          <p:attrName>ppt_y</p:attrName>
                                        </p:attrNameLst>
                                      </p:cBhvr>
                                      <p:tavLst>
                                        <p:tav tm="0">
                                          <p:val>
                                            <p:strVal val="1+#ppt_h/2"/>
                                          </p:val>
                                        </p:tav>
                                        <p:tav tm="100000">
                                          <p:val>
                                            <p:strVal val="#ppt_y"/>
                                          </p:val>
                                        </p:tav>
                                      </p:tavLst>
                                    </p:anim>
                                  </p:childTnLst>
                                </p:cTn>
                              </p:par>
                              <p:par>
                                <p:cTn id="120" presetID="2" presetClass="entr" presetSubtype="4" fill="hold" nodeType="withEffect">
                                  <p:stCondLst>
                                    <p:cond delay="0"/>
                                  </p:stCondLst>
                                  <p:childTnLst>
                                    <p:set>
                                      <p:cBhvr>
                                        <p:cTn id="121" dur="1" fill="hold">
                                          <p:stCondLst>
                                            <p:cond delay="0"/>
                                          </p:stCondLst>
                                        </p:cTn>
                                        <p:tgtEl>
                                          <p:spTgt spid="6">
                                            <p:txEl>
                                              <p:pRg st="8" end="8"/>
                                            </p:txEl>
                                          </p:spTgt>
                                        </p:tgtEl>
                                        <p:attrNameLst>
                                          <p:attrName>style.visibility</p:attrName>
                                        </p:attrNameLst>
                                      </p:cBhvr>
                                      <p:to>
                                        <p:strVal val="visible"/>
                                      </p:to>
                                    </p:set>
                                    <p:anim calcmode="lin" valueType="num">
                                      <p:cBhvr additive="base">
                                        <p:cTn id="122"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22" presetClass="entr" presetSubtype="4" fill="hold" grpId="0" nodeType="clickEffect">
                                  <p:stCondLst>
                                    <p:cond delay="0"/>
                                  </p:stCondLst>
                                  <p:childTnLst>
                                    <p:set>
                                      <p:cBhvr>
                                        <p:cTn id="127" dur="1" fill="hold">
                                          <p:stCondLst>
                                            <p:cond delay="0"/>
                                          </p:stCondLst>
                                        </p:cTn>
                                        <p:tgtEl>
                                          <p:spTgt spid="7"/>
                                        </p:tgtEl>
                                        <p:attrNameLst>
                                          <p:attrName>style.visibility</p:attrName>
                                        </p:attrNameLst>
                                      </p:cBhvr>
                                      <p:to>
                                        <p:strVal val="visible"/>
                                      </p:to>
                                    </p:set>
                                    <p:animEffect transition="in" filter="wipe(down)">
                                      <p:cBhvr>
                                        <p:cTn id="1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685800" y="184766"/>
            <a:ext cx="7772400" cy="72395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kern="1200" dirty="0">
                <a:solidFill>
                  <a:srgbClr val="C00000"/>
                </a:solidFill>
              </a:rPr>
              <a:t>3.12 </a:t>
            </a:r>
            <a:r>
              <a:rPr lang="en-US" altLang="zh-CN" sz="3200" b="1" kern="1200" dirty="0" smtClean="0">
                <a:solidFill>
                  <a:srgbClr val="C00000"/>
                </a:solidFill>
              </a:rPr>
              <a:t> </a:t>
            </a:r>
            <a:r>
              <a:rPr lang="zh-CN" altLang="en-US" sz="3200" b="1" kern="1200" dirty="0" smtClean="0">
                <a:solidFill>
                  <a:srgbClr val="C00000"/>
                </a:solidFill>
              </a:rPr>
              <a:t>类</a:t>
            </a:r>
            <a:r>
              <a:rPr lang="zh-CN" altLang="en-US" sz="3200" b="1" kern="1200" dirty="0">
                <a:solidFill>
                  <a:srgbClr val="C00000"/>
                </a:solidFill>
              </a:rPr>
              <a:t>的作用域和对象的生存期</a:t>
            </a:r>
          </a:p>
        </p:txBody>
      </p:sp>
      <p:sp>
        <p:nvSpPr>
          <p:cNvPr id="100355" name="Rectangle 3"/>
          <p:cNvSpPr>
            <a:spLocks noGrp="1" noChangeArrowheads="1"/>
          </p:cNvSpPr>
          <p:nvPr>
            <p:ph type="body" idx="1"/>
          </p:nvPr>
        </p:nvSpPr>
        <p:spPr>
          <a:xfrm>
            <a:off x="249288" y="1196752"/>
            <a:ext cx="8427168" cy="4754562"/>
          </a:xfrm>
        </p:spPr>
        <p:txBody>
          <a:bodyPr/>
          <a:lstStyle/>
          <a:p>
            <a:pPr eaLnBrk="1" hangingPunct="1">
              <a:buFontTx/>
              <a:buNone/>
            </a:pPr>
            <a:r>
              <a:rPr lang="en-US" altLang="zh-CN" sz="2800" b="1" dirty="0" smtClean="0">
                <a:solidFill>
                  <a:srgbClr val="0000CC"/>
                </a:solidFill>
              </a:rPr>
              <a:t>1. </a:t>
            </a:r>
            <a:r>
              <a:rPr lang="zh-CN" altLang="en-US" sz="2800" b="1" dirty="0" smtClean="0">
                <a:solidFill>
                  <a:srgbClr val="0000CC"/>
                </a:solidFill>
              </a:rPr>
              <a:t>类</a:t>
            </a:r>
            <a:r>
              <a:rPr lang="zh-CN" altLang="en-US" sz="2800" b="1" dirty="0">
                <a:solidFill>
                  <a:srgbClr val="0000CC"/>
                </a:solidFill>
              </a:rPr>
              <a:t>的作用域</a:t>
            </a:r>
          </a:p>
          <a:p>
            <a:pPr lvl="1" eaLnBrk="1" hangingPunct="1"/>
            <a:r>
              <a:rPr lang="zh-CN" altLang="en-US" sz="2400" b="1" dirty="0">
                <a:solidFill>
                  <a:srgbClr val="FF0000"/>
                </a:solidFill>
              </a:rPr>
              <a:t>类构成了一种特殊的作用域</a:t>
            </a:r>
            <a:r>
              <a:rPr lang="zh-CN" altLang="en-US" sz="2400" b="1" dirty="0"/>
              <a:t>，称为类域。类域是指类定义时的一对花括号所括起来的范围，形式如下：</a:t>
            </a:r>
          </a:p>
          <a:p>
            <a:pPr lvl="1" eaLnBrk="1" hangingPunct="1">
              <a:buFontTx/>
              <a:buNone/>
            </a:pPr>
            <a:endParaRPr lang="zh-CN" altLang="en-US" sz="2400" b="1" dirty="0"/>
          </a:p>
          <a:p>
            <a:pPr lvl="1" eaLnBrk="1" hangingPunct="1">
              <a:buFontTx/>
              <a:buNone/>
            </a:pPr>
            <a:r>
              <a:rPr lang="en-US" altLang="zh-CN" sz="2400" b="1" dirty="0">
                <a:solidFill>
                  <a:srgbClr val="0000CC"/>
                </a:solidFill>
              </a:rPr>
              <a:t>class X{		//</a:t>
            </a:r>
            <a:r>
              <a:rPr lang="zh-CN" altLang="en-US" sz="2400" b="1" dirty="0">
                <a:solidFill>
                  <a:srgbClr val="0000CC"/>
                </a:solidFill>
              </a:rPr>
              <a:t>类域开始</a:t>
            </a:r>
          </a:p>
          <a:p>
            <a:pPr lvl="1" eaLnBrk="1" hangingPunct="1">
              <a:buFontTx/>
              <a:buNone/>
            </a:pPr>
            <a:r>
              <a:rPr lang="zh-CN" altLang="en-US" sz="2400" b="1" dirty="0">
                <a:solidFill>
                  <a:srgbClr val="0000CC"/>
                </a:solidFill>
              </a:rPr>
              <a:t>     </a:t>
            </a:r>
            <a:r>
              <a:rPr lang="en-US" altLang="zh-CN" sz="2400" b="1" dirty="0">
                <a:solidFill>
                  <a:srgbClr val="0000CC"/>
                </a:solidFill>
              </a:rPr>
              <a:t>……</a:t>
            </a:r>
          </a:p>
          <a:p>
            <a:pPr lvl="1" eaLnBrk="1" hangingPunct="1">
              <a:buFontTx/>
              <a:buNone/>
            </a:pPr>
            <a:r>
              <a:rPr lang="en-US" altLang="zh-CN" sz="2400" b="1" dirty="0">
                <a:solidFill>
                  <a:srgbClr val="0000CC"/>
                </a:solidFill>
              </a:rPr>
              <a:t>}</a:t>
            </a:r>
            <a:r>
              <a:rPr lang="zh-CN" altLang="en-US" sz="2400" b="1" dirty="0">
                <a:solidFill>
                  <a:srgbClr val="0000CC"/>
                </a:solidFill>
              </a:rPr>
              <a:t>；		           </a:t>
            </a:r>
            <a:r>
              <a:rPr lang="en-US" altLang="zh-CN" sz="2400" b="1" dirty="0">
                <a:solidFill>
                  <a:srgbClr val="0000CC"/>
                </a:solidFill>
              </a:rPr>
              <a:t>//</a:t>
            </a:r>
            <a:r>
              <a:rPr lang="zh-CN" altLang="en-US" sz="2400" b="1" dirty="0">
                <a:solidFill>
                  <a:srgbClr val="0000CC"/>
                </a:solidFill>
              </a:rPr>
              <a:t>类域结束</a:t>
            </a:r>
          </a:p>
          <a:p>
            <a:pPr lvl="1" eaLnBrk="1" hangingPunct="1">
              <a:buFontTx/>
              <a:buNone/>
            </a:pPr>
            <a:endParaRPr lang="zh-CN" altLang="en-US" sz="2400" b="1" dirty="0">
              <a:solidFill>
                <a:srgbClr val="FF3300"/>
              </a:solidFill>
            </a:endParaRPr>
          </a:p>
          <a:p>
            <a:pPr lvl="1" eaLnBrk="1" hangingPunct="1"/>
            <a:r>
              <a:rPr lang="zh-CN" altLang="en-US" sz="2400" b="1" dirty="0"/>
              <a:t>类域范围内的成员之间（</a:t>
            </a:r>
            <a:r>
              <a:rPr lang="zh-CN" altLang="en-US" sz="2400" b="1" dirty="0">
                <a:solidFill>
                  <a:srgbClr val="FF0000"/>
                </a:solidFill>
              </a:rPr>
              <a:t>不用像函数参数那样需要传递</a:t>
            </a:r>
            <a:r>
              <a:rPr lang="zh-CN" altLang="en-US" sz="2400" b="1" dirty="0"/>
              <a:t>）可以互相访问，不受成员访问控制权限的限定</a:t>
            </a:r>
            <a:endParaRPr lang="en-US" altLang="zh-CN" sz="2400" b="1" dirty="0"/>
          </a:p>
          <a:p>
            <a:pPr lvl="1" eaLnBrk="1" hangingPunct="1"/>
            <a:r>
              <a:rPr lang="zh-CN" altLang="en-US" sz="2400" b="1" dirty="0"/>
              <a:t>类外的函数则只能访问类的公有成员。</a:t>
            </a:r>
            <a:r>
              <a:rPr lang="zh-CN" altLang="en-US" sz="2400" dirty="0"/>
              <a:t> </a:t>
            </a:r>
          </a:p>
        </p:txBody>
      </p:sp>
    </p:spTree>
    <p:extLst>
      <p:ext uri="{BB962C8B-B14F-4D97-AF65-F5344CB8AC3E}">
        <p14:creationId xmlns:p14="http://schemas.microsoft.com/office/powerpoint/2010/main" val="33737860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00355">
                                            <p:txEl>
                                              <p:pRg st="1" end="1"/>
                                            </p:txEl>
                                          </p:spTgt>
                                        </p:tgtEl>
                                        <p:attrNameLst>
                                          <p:attrName>style.visibility</p:attrName>
                                        </p:attrNameLst>
                                      </p:cBhvr>
                                      <p:to>
                                        <p:strVal val="visible"/>
                                      </p:to>
                                    </p:set>
                                    <p:animEffect transition="in" filter="wipe(down)">
                                      <p:cBhvr>
                                        <p:cTn id="7" dur="500"/>
                                        <p:tgtEl>
                                          <p:spTgt spid="1003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00355">
                                            <p:txEl>
                                              <p:pRg st="3" end="3"/>
                                            </p:txEl>
                                          </p:spTgt>
                                        </p:tgtEl>
                                        <p:attrNameLst>
                                          <p:attrName>style.visibility</p:attrName>
                                        </p:attrNameLst>
                                      </p:cBhvr>
                                      <p:to>
                                        <p:strVal val="visible"/>
                                      </p:to>
                                    </p:set>
                                    <p:anim calcmode="lin" valueType="num">
                                      <p:cBhvr additive="base">
                                        <p:cTn id="12" dur="500" fill="hold"/>
                                        <p:tgtEl>
                                          <p:spTgt spid="100355">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0355">
                                            <p:txEl>
                                              <p:pRg st="3" end="3"/>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00355">
                                            <p:txEl>
                                              <p:pRg st="4" end="4"/>
                                            </p:txEl>
                                          </p:spTgt>
                                        </p:tgtEl>
                                        <p:attrNameLst>
                                          <p:attrName>style.visibility</p:attrName>
                                        </p:attrNameLst>
                                      </p:cBhvr>
                                      <p:to>
                                        <p:strVal val="visible"/>
                                      </p:to>
                                    </p:set>
                                    <p:anim calcmode="lin" valueType="num">
                                      <p:cBhvr additive="base">
                                        <p:cTn id="16" dur="500" fill="hold"/>
                                        <p:tgtEl>
                                          <p:spTgt spid="100355">
                                            <p:txEl>
                                              <p:pRg st="4" end="4"/>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00355">
                                            <p:txEl>
                                              <p:pRg st="4" end="4"/>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00355">
                                            <p:txEl>
                                              <p:pRg st="5" end="5"/>
                                            </p:txEl>
                                          </p:spTgt>
                                        </p:tgtEl>
                                        <p:attrNameLst>
                                          <p:attrName>style.visibility</p:attrName>
                                        </p:attrNameLst>
                                      </p:cBhvr>
                                      <p:to>
                                        <p:strVal val="visible"/>
                                      </p:to>
                                    </p:set>
                                    <p:anim calcmode="lin" valueType="num">
                                      <p:cBhvr additive="base">
                                        <p:cTn id="20" dur="500" fill="hold"/>
                                        <p:tgtEl>
                                          <p:spTgt spid="100355">
                                            <p:txEl>
                                              <p:pRg st="5" end="5"/>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0035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100355">
                                            <p:txEl>
                                              <p:pRg st="7" end="7"/>
                                            </p:txEl>
                                          </p:spTgt>
                                        </p:tgtEl>
                                        <p:attrNameLst>
                                          <p:attrName>style.visibility</p:attrName>
                                        </p:attrNameLst>
                                      </p:cBhvr>
                                      <p:to>
                                        <p:strVal val="visible"/>
                                      </p:to>
                                    </p:set>
                                    <p:animEffect transition="in" filter="box(in)">
                                      <p:cBhvr>
                                        <p:cTn id="26" dur="500"/>
                                        <p:tgtEl>
                                          <p:spTgt spid="100355">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100355">
                                            <p:txEl>
                                              <p:pRg st="8" end="8"/>
                                            </p:txEl>
                                          </p:spTgt>
                                        </p:tgtEl>
                                        <p:attrNameLst>
                                          <p:attrName>style.visibility</p:attrName>
                                        </p:attrNameLst>
                                      </p:cBhvr>
                                      <p:to>
                                        <p:strVal val="visible"/>
                                      </p:to>
                                    </p:set>
                                    <p:animEffect transition="in" filter="box(in)">
                                      <p:cBhvr>
                                        <p:cTn id="31" dur="500"/>
                                        <p:tgtEl>
                                          <p:spTgt spid="1003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body" idx="1"/>
          </p:nvPr>
        </p:nvSpPr>
        <p:spPr>
          <a:xfrm>
            <a:off x="467544" y="1124745"/>
            <a:ext cx="7772400" cy="5616624"/>
          </a:xfrm>
        </p:spPr>
        <p:txBody>
          <a:bodyPr/>
          <a:lstStyle/>
          <a:p>
            <a:pPr eaLnBrk="1" hangingPunct="1">
              <a:buFontTx/>
              <a:buNone/>
            </a:pPr>
            <a:r>
              <a:rPr lang="zh-CN" altLang="en-US" sz="2000" b="1" dirty="0">
                <a:solidFill>
                  <a:srgbClr val="0000CC"/>
                </a:solidFill>
              </a:rPr>
              <a:t>例：简单的类域示例</a:t>
            </a:r>
          </a:p>
          <a:p>
            <a:pPr eaLnBrk="1" hangingPunct="1">
              <a:buFontTx/>
              <a:buNone/>
            </a:pPr>
            <a:r>
              <a:rPr lang="en-US" altLang="zh-CN" sz="1600" b="1" dirty="0"/>
              <a:t>class X</a:t>
            </a:r>
            <a:r>
              <a:rPr lang="en-US" altLang="zh-CN" sz="1600" b="1" dirty="0">
                <a:solidFill>
                  <a:srgbClr val="FF0000"/>
                </a:solidFill>
              </a:rPr>
              <a:t>{	</a:t>
            </a:r>
            <a:r>
              <a:rPr lang="en-US" altLang="zh-CN" sz="1600" b="1" dirty="0"/>
              <a:t>			//X</a:t>
            </a:r>
            <a:r>
              <a:rPr lang="zh-CN" altLang="en-US" sz="1600" b="1" dirty="0"/>
              <a:t>的类域开始了</a:t>
            </a:r>
          </a:p>
          <a:p>
            <a:pPr eaLnBrk="1" hangingPunct="1">
              <a:buFontTx/>
              <a:buNone/>
            </a:pPr>
            <a:r>
              <a:rPr lang="zh-CN" altLang="en-US" sz="1600" b="1" dirty="0"/>
              <a:t>    </a:t>
            </a:r>
            <a:r>
              <a:rPr lang="en-US" altLang="zh-CN" sz="1600" b="1" dirty="0"/>
              <a:t>int </a:t>
            </a:r>
            <a:r>
              <a:rPr lang="en-US" altLang="zh-CN" sz="1600" b="1" dirty="0" err="1"/>
              <a:t>a,b</a:t>
            </a:r>
            <a:r>
              <a:rPr lang="en-US" altLang="zh-CN" sz="1600" b="1" dirty="0"/>
              <a:t>;</a:t>
            </a:r>
          </a:p>
          <a:p>
            <a:pPr eaLnBrk="1" hangingPunct="1">
              <a:buFontTx/>
              <a:buNone/>
            </a:pPr>
            <a:r>
              <a:rPr lang="en-US" altLang="zh-CN" sz="1600" b="1" dirty="0"/>
              <a:t>    float c;</a:t>
            </a:r>
          </a:p>
          <a:p>
            <a:pPr eaLnBrk="1" hangingPunct="1">
              <a:buFontTx/>
              <a:buNone/>
            </a:pPr>
            <a:r>
              <a:rPr lang="en-US" altLang="zh-CN" sz="1600" b="1" dirty="0"/>
              <a:t>public:</a:t>
            </a:r>
          </a:p>
          <a:p>
            <a:pPr eaLnBrk="1" hangingPunct="1">
              <a:buFontTx/>
              <a:buNone/>
            </a:pPr>
            <a:r>
              <a:rPr lang="en-US" altLang="zh-CN" sz="1600" b="1" dirty="0"/>
              <a:t>    int  f1(int </a:t>
            </a:r>
            <a:r>
              <a:rPr lang="en-US" altLang="zh-CN" sz="1600" b="1" dirty="0" err="1"/>
              <a:t>i</a:t>
            </a:r>
            <a:r>
              <a:rPr lang="en-US" altLang="zh-CN" sz="1600" b="1" dirty="0"/>
              <a:t>) {</a:t>
            </a:r>
          </a:p>
          <a:p>
            <a:pPr eaLnBrk="1" hangingPunct="1">
              <a:buFontTx/>
              <a:buNone/>
            </a:pPr>
            <a:r>
              <a:rPr lang="en-US" altLang="zh-CN" sz="1600" b="1" dirty="0"/>
              <a:t>        int </a:t>
            </a:r>
            <a:r>
              <a:rPr lang="en-US" altLang="zh-CN" sz="1600" b="1" dirty="0" err="1"/>
              <a:t>a,y</a:t>
            </a:r>
            <a:r>
              <a:rPr lang="en-US" altLang="zh-CN" sz="1600" b="1" dirty="0"/>
              <a:t>;</a:t>
            </a:r>
          </a:p>
          <a:p>
            <a:pPr eaLnBrk="1" hangingPunct="1">
              <a:buFontTx/>
              <a:buNone/>
            </a:pPr>
            <a:r>
              <a:rPr lang="en-US" altLang="zh-CN" sz="1600" b="1" dirty="0"/>
              <a:t>        a=</a:t>
            </a:r>
            <a:r>
              <a:rPr lang="en-US" altLang="zh-CN" sz="1600" b="1" dirty="0" err="1"/>
              <a:t>i</a:t>
            </a:r>
            <a:r>
              <a:rPr lang="en-US" altLang="zh-CN" sz="1600" b="1" dirty="0"/>
              <a:t>;</a:t>
            </a:r>
          </a:p>
          <a:p>
            <a:pPr eaLnBrk="1" hangingPunct="1">
              <a:buFontTx/>
              <a:buNone/>
            </a:pPr>
            <a:r>
              <a:rPr lang="en-US" altLang="zh-CN" sz="1600" b="1" dirty="0"/>
              <a:t>        X::a=9;		//X</a:t>
            </a:r>
            <a:r>
              <a:rPr lang="zh-CN" altLang="en-US" sz="1600" b="1" dirty="0"/>
              <a:t>最外层</a:t>
            </a:r>
            <a:r>
              <a:rPr lang="en-US" altLang="zh-CN" sz="1600" b="1" dirty="0"/>
              <a:t>{}</a:t>
            </a:r>
            <a:r>
              <a:rPr lang="zh-CN" altLang="en-US" sz="1600" b="1" dirty="0"/>
              <a:t>所框定的范围就是</a:t>
            </a:r>
            <a:r>
              <a:rPr lang="en-US" altLang="zh-CN" sz="1600" b="1" dirty="0"/>
              <a:t>X</a:t>
            </a:r>
            <a:r>
              <a:rPr lang="zh-CN" altLang="en-US" sz="1600" b="1" dirty="0"/>
              <a:t>的类域</a:t>
            </a:r>
          </a:p>
          <a:p>
            <a:pPr eaLnBrk="1" hangingPunct="1">
              <a:buFontTx/>
              <a:buNone/>
            </a:pPr>
            <a:r>
              <a:rPr lang="zh-CN" altLang="en-US" sz="1600" b="1" dirty="0"/>
              <a:t>        </a:t>
            </a:r>
            <a:r>
              <a:rPr lang="en-US" altLang="zh-CN" sz="1600" b="1" dirty="0"/>
              <a:t>return a*a</a:t>
            </a:r>
            <a:r>
              <a:rPr lang="en-US" altLang="zh-CN" sz="1600" b="1" dirty="0" smtClean="0"/>
              <a:t>; }	</a:t>
            </a:r>
            <a:r>
              <a:rPr lang="en-US" altLang="zh-CN" sz="1600" b="1" dirty="0"/>
              <a:t>	</a:t>
            </a:r>
            <a:r>
              <a:rPr lang="en-US" altLang="zh-CN" sz="1600" b="1" dirty="0" smtClean="0"/>
              <a:t>//</a:t>
            </a:r>
            <a:r>
              <a:rPr lang="zh-CN" altLang="en-US" sz="1600" b="1" dirty="0" smtClean="0"/>
              <a:t>同一类域中的函数和数据可以相互访问</a:t>
            </a:r>
          </a:p>
          <a:p>
            <a:pPr eaLnBrk="1" hangingPunct="1">
              <a:buFontTx/>
              <a:buNone/>
            </a:pPr>
            <a:r>
              <a:rPr lang="zh-CN" altLang="en-US" sz="1600" b="1" dirty="0" smtClean="0"/>
              <a:t>    </a:t>
            </a:r>
            <a:r>
              <a:rPr lang="en-US" altLang="zh-CN" sz="1600" b="1" dirty="0"/>
              <a:t>void f2(int j) {</a:t>
            </a:r>
          </a:p>
          <a:p>
            <a:pPr eaLnBrk="1" hangingPunct="1">
              <a:buFontTx/>
              <a:buNone/>
            </a:pPr>
            <a:r>
              <a:rPr lang="en-US" altLang="zh-CN" sz="1600" b="1" dirty="0"/>
              <a:t>        //y=1;		</a:t>
            </a:r>
            <a:r>
              <a:rPr lang="en-US" altLang="zh-CN" sz="1600" b="1" dirty="0" smtClean="0"/>
              <a:t>//</a:t>
            </a:r>
            <a:r>
              <a:rPr lang="zh-CN" altLang="en-US" sz="1600" b="1" dirty="0"/>
              <a:t>错误，</a:t>
            </a:r>
            <a:r>
              <a:rPr lang="en-US" altLang="zh-CN" sz="1600" b="1" dirty="0"/>
              <a:t>y</a:t>
            </a:r>
            <a:r>
              <a:rPr lang="zh-CN" altLang="en-US" sz="1600" b="1" dirty="0"/>
              <a:t>未定义，</a:t>
            </a:r>
            <a:r>
              <a:rPr lang="en-US" altLang="zh-CN" sz="1600" b="1" dirty="0"/>
              <a:t>y</a:t>
            </a:r>
            <a:r>
              <a:rPr lang="zh-CN" altLang="en-US" sz="1600" b="1" dirty="0"/>
              <a:t>只在</a:t>
            </a:r>
            <a:r>
              <a:rPr lang="en-US" altLang="zh-CN" sz="1600" b="1" dirty="0"/>
              <a:t>f1</a:t>
            </a:r>
            <a:r>
              <a:rPr lang="zh-CN" altLang="en-US" sz="1600" b="1" dirty="0"/>
              <a:t>内有效</a:t>
            </a:r>
          </a:p>
          <a:p>
            <a:pPr eaLnBrk="1" hangingPunct="1">
              <a:buFontTx/>
              <a:buNone/>
            </a:pPr>
            <a:r>
              <a:rPr lang="zh-CN" altLang="en-US" sz="1600" b="1" dirty="0"/>
              <a:t>        </a:t>
            </a:r>
            <a:r>
              <a:rPr lang="en-US" altLang="zh-CN" sz="1600" b="1" dirty="0"/>
              <a:t>b=f1(j);</a:t>
            </a:r>
          </a:p>
          <a:p>
            <a:pPr eaLnBrk="1" hangingPunct="1">
              <a:buFontTx/>
              <a:buNone/>
            </a:pPr>
            <a:r>
              <a:rPr lang="en-US" altLang="zh-CN" sz="1600" b="1" dirty="0"/>
              <a:t>        a=</a:t>
            </a:r>
            <a:r>
              <a:rPr lang="en-US" altLang="zh-CN" sz="1600" b="1" dirty="0" err="1"/>
              <a:t>j+b</a:t>
            </a:r>
            <a:r>
              <a:rPr lang="en-US" altLang="zh-CN" sz="1600" b="1" dirty="0" smtClean="0"/>
              <a:t>; }</a:t>
            </a:r>
            <a:endParaRPr lang="en-US" altLang="zh-CN" sz="1600" b="1" dirty="0"/>
          </a:p>
          <a:p>
            <a:pPr eaLnBrk="1" hangingPunct="1">
              <a:buFontTx/>
              <a:buNone/>
            </a:pPr>
            <a:r>
              <a:rPr lang="en-US" altLang="zh-CN" sz="1600" b="1" dirty="0">
                <a:solidFill>
                  <a:srgbClr val="FF0000"/>
                </a:solidFill>
              </a:rPr>
              <a:t>};	</a:t>
            </a:r>
            <a:r>
              <a:rPr lang="en-US" altLang="zh-CN" sz="1600" b="1" dirty="0"/>
              <a:t>			//X</a:t>
            </a:r>
            <a:r>
              <a:rPr lang="zh-CN" altLang="en-US" sz="1600" b="1" dirty="0"/>
              <a:t>的类域结束了，在后面就只能访问</a:t>
            </a:r>
            <a:r>
              <a:rPr lang="en-US" altLang="zh-CN" sz="1600" b="1" dirty="0"/>
              <a:t>X</a:t>
            </a:r>
            <a:r>
              <a:rPr lang="zh-CN" altLang="en-US" sz="1600" b="1" dirty="0"/>
              <a:t>的公有成员了</a:t>
            </a:r>
          </a:p>
          <a:p>
            <a:pPr eaLnBrk="1" hangingPunct="1">
              <a:buFontTx/>
              <a:buNone/>
            </a:pPr>
            <a:r>
              <a:rPr lang="en-US" altLang="zh-CN" sz="1600" b="1" dirty="0">
                <a:solidFill>
                  <a:srgbClr val="0000CC"/>
                </a:solidFill>
              </a:rPr>
              <a:t>X n</a:t>
            </a:r>
            <a:r>
              <a:rPr lang="zh-CN" altLang="en-US" sz="1600" b="1" dirty="0">
                <a:solidFill>
                  <a:srgbClr val="0000CC"/>
                </a:solidFill>
              </a:rPr>
              <a:t>，*</a:t>
            </a:r>
            <a:r>
              <a:rPr lang="en-US" altLang="zh-CN" sz="1600" b="1" dirty="0">
                <a:solidFill>
                  <a:srgbClr val="0000CC"/>
                </a:solidFill>
              </a:rPr>
              <a:t>p;  </a:t>
            </a:r>
          </a:p>
          <a:p>
            <a:pPr eaLnBrk="1" hangingPunct="1">
              <a:buFontTx/>
              <a:buNone/>
            </a:pPr>
            <a:r>
              <a:rPr lang="en-US" altLang="zh-CN" sz="1600" b="1" dirty="0">
                <a:solidFill>
                  <a:srgbClr val="0000CC"/>
                </a:solidFill>
              </a:rPr>
              <a:t>n.f1(2);			//</a:t>
            </a:r>
            <a:r>
              <a:rPr lang="zh-CN" altLang="en-US" sz="1600" b="1" dirty="0">
                <a:solidFill>
                  <a:srgbClr val="0000CC"/>
                </a:solidFill>
              </a:rPr>
              <a:t>正确，在类域外访问类的公有成员</a:t>
            </a:r>
          </a:p>
          <a:p>
            <a:pPr eaLnBrk="1" hangingPunct="1">
              <a:buFontTx/>
              <a:buNone/>
            </a:pPr>
            <a:r>
              <a:rPr lang="en-US" altLang="zh-CN" sz="1600" b="1" dirty="0" err="1">
                <a:solidFill>
                  <a:srgbClr val="0000CC"/>
                </a:solidFill>
              </a:rPr>
              <a:t>n.a</a:t>
            </a:r>
            <a:r>
              <a:rPr lang="en-US" altLang="zh-CN" sz="1600" b="1" dirty="0">
                <a:solidFill>
                  <a:srgbClr val="0000CC"/>
                </a:solidFill>
              </a:rPr>
              <a:t>=2;			//</a:t>
            </a:r>
            <a:r>
              <a:rPr lang="zh-CN" altLang="en-US" sz="1600" b="1" dirty="0">
                <a:solidFill>
                  <a:srgbClr val="0000CC"/>
                </a:solidFill>
              </a:rPr>
              <a:t>错误，在类域外不能访问类的私有成员</a:t>
            </a:r>
          </a:p>
          <a:p>
            <a:pPr eaLnBrk="1" hangingPunct="1">
              <a:buFontTx/>
              <a:buNone/>
            </a:pPr>
            <a:r>
              <a:rPr lang="en-US" altLang="zh-CN" sz="1600" b="1" dirty="0">
                <a:solidFill>
                  <a:srgbClr val="0000CC"/>
                </a:solidFill>
              </a:rPr>
              <a:t>p-&gt;f1(3);</a:t>
            </a:r>
          </a:p>
        </p:txBody>
      </p:sp>
      <p:sp>
        <p:nvSpPr>
          <p:cNvPr id="3" name="Rectangle 2"/>
          <p:cNvSpPr>
            <a:spLocks noGrp="1" noChangeArrowheads="1"/>
          </p:cNvSpPr>
          <p:nvPr>
            <p:ph type="title"/>
          </p:nvPr>
        </p:nvSpPr>
        <p:spPr>
          <a:xfrm>
            <a:off x="685800" y="184766"/>
            <a:ext cx="7772400" cy="72395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kern="1200" dirty="0">
                <a:solidFill>
                  <a:srgbClr val="C00000"/>
                </a:solidFill>
              </a:rPr>
              <a:t>3.12 </a:t>
            </a:r>
            <a:r>
              <a:rPr lang="en-US" altLang="zh-CN" sz="3200" b="1" kern="1200" dirty="0" smtClean="0">
                <a:solidFill>
                  <a:srgbClr val="C00000"/>
                </a:solidFill>
              </a:rPr>
              <a:t> </a:t>
            </a:r>
            <a:r>
              <a:rPr lang="zh-CN" altLang="en-US" sz="3200" b="1" kern="1200" dirty="0" smtClean="0">
                <a:solidFill>
                  <a:srgbClr val="C00000"/>
                </a:solidFill>
              </a:rPr>
              <a:t>类</a:t>
            </a:r>
            <a:r>
              <a:rPr lang="zh-CN" altLang="en-US" sz="3200" b="1" kern="1200" dirty="0">
                <a:solidFill>
                  <a:srgbClr val="C00000"/>
                </a:solidFill>
              </a:rPr>
              <a:t>的作用域和对象的生存期</a:t>
            </a:r>
          </a:p>
        </p:txBody>
      </p:sp>
    </p:spTree>
    <p:extLst>
      <p:ext uri="{BB962C8B-B14F-4D97-AF65-F5344CB8AC3E}">
        <p14:creationId xmlns:p14="http://schemas.microsoft.com/office/powerpoint/2010/main" val="270324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4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4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4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4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4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64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264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264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264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264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2642">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2642">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2642">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2642">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12642">
                                            <p:txEl>
                                              <p:pRg st="15" end="15"/>
                                            </p:txEl>
                                          </p:spTgt>
                                        </p:tgtEl>
                                        <p:attrNameLst>
                                          <p:attrName>style.visibility</p:attrName>
                                        </p:attrNameLst>
                                      </p:cBhvr>
                                      <p:to>
                                        <p:strVal val="visible"/>
                                      </p:to>
                                    </p:set>
                                    <p:animEffect transition="in" filter="fade">
                                      <p:cBhvr>
                                        <p:cTn id="63" dur="500"/>
                                        <p:tgtEl>
                                          <p:spTgt spid="112642">
                                            <p:txEl>
                                              <p:pRg st="15" end="15"/>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12642">
                                            <p:txEl>
                                              <p:pRg st="16" end="16"/>
                                            </p:txEl>
                                          </p:spTgt>
                                        </p:tgtEl>
                                        <p:attrNameLst>
                                          <p:attrName>style.visibility</p:attrName>
                                        </p:attrNameLst>
                                      </p:cBhvr>
                                      <p:to>
                                        <p:strVal val="visible"/>
                                      </p:to>
                                    </p:set>
                                    <p:animEffect transition="in" filter="fade">
                                      <p:cBhvr>
                                        <p:cTn id="68" dur="500"/>
                                        <p:tgtEl>
                                          <p:spTgt spid="112642">
                                            <p:txEl>
                                              <p:pRg st="16" end="16"/>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12642">
                                            <p:txEl>
                                              <p:pRg st="17" end="17"/>
                                            </p:txEl>
                                          </p:spTgt>
                                        </p:tgtEl>
                                        <p:attrNameLst>
                                          <p:attrName>style.visibility</p:attrName>
                                        </p:attrNameLst>
                                      </p:cBhvr>
                                      <p:to>
                                        <p:strVal val="visible"/>
                                      </p:to>
                                    </p:set>
                                    <p:animEffect transition="in" filter="fade">
                                      <p:cBhvr>
                                        <p:cTn id="73" dur="500"/>
                                        <p:tgtEl>
                                          <p:spTgt spid="112642">
                                            <p:txEl>
                                              <p:pRg st="17" end="17"/>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12642">
                                            <p:txEl>
                                              <p:pRg st="18" end="18"/>
                                            </p:txEl>
                                          </p:spTgt>
                                        </p:tgtEl>
                                        <p:attrNameLst>
                                          <p:attrName>style.visibility</p:attrName>
                                        </p:attrNameLst>
                                      </p:cBhvr>
                                      <p:to>
                                        <p:strVal val="visible"/>
                                      </p:to>
                                    </p:set>
                                    <p:animEffect transition="in" filter="fade">
                                      <p:cBhvr>
                                        <p:cTn id="78" dur="500"/>
                                        <p:tgtEl>
                                          <p:spTgt spid="112642">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body" idx="1"/>
          </p:nvPr>
        </p:nvSpPr>
        <p:spPr>
          <a:xfrm>
            <a:off x="323528" y="1268760"/>
            <a:ext cx="8496944" cy="3888432"/>
          </a:xfrm>
        </p:spPr>
        <p:txBody>
          <a:bodyPr/>
          <a:lstStyle/>
          <a:p>
            <a:pPr eaLnBrk="1" hangingPunct="1">
              <a:buFontTx/>
              <a:buNone/>
            </a:pPr>
            <a:r>
              <a:rPr lang="en-US" altLang="zh-CN" sz="2800" b="1" dirty="0" smtClean="0">
                <a:solidFill>
                  <a:srgbClr val="0000CC"/>
                </a:solidFill>
              </a:rPr>
              <a:t>2. </a:t>
            </a:r>
            <a:r>
              <a:rPr lang="zh-CN" altLang="en-US" sz="2800" b="1" dirty="0" smtClean="0">
                <a:solidFill>
                  <a:srgbClr val="0000CC"/>
                </a:solidFill>
              </a:rPr>
              <a:t>对象</a:t>
            </a:r>
            <a:r>
              <a:rPr lang="zh-CN" altLang="en-US" sz="2800" b="1" dirty="0">
                <a:solidFill>
                  <a:srgbClr val="0000CC"/>
                </a:solidFill>
              </a:rPr>
              <a:t>的生存期</a:t>
            </a:r>
          </a:p>
          <a:p>
            <a:pPr marL="0" indent="0" eaLnBrk="1" hangingPunct="1">
              <a:buNone/>
            </a:pPr>
            <a:r>
              <a:rPr lang="zh-CN" altLang="en-US" sz="2400" b="1" dirty="0">
                <a:solidFill>
                  <a:srgbClr val="FF3300"/>
                </a:solidFill>
              </a:rPr>
              <a:t>（</a:t>
            </a:r>
            <a:r>
              <a:rPr lang="en-US" altLang="zh-CN" sz="2400" b="1" dirty="0">
                <a:solidFill>
                  <a:srgbClr val="FF3300"/>
                </a:solidFill>
              </a:rPr>
              <a:t>1）</a:t>
            </a:r>
            <a:r>
              <a:rPr lang="zh-CN" altLang="en-US" sz="2400" b="1" dirty="0">
                <a:solidFill>
                  <a:srgbClr val="FF3300"/>
                </a:solidFill>
              </a:rPr>
              <a:t>对象的生存期概念</a:t>
            </a:r>
            <a:endParaRPr lang="en-US" altLang="zh-CN" sz="2400" b="1" dirty="0">
              <a:solidFill>
                <a:srgbClr val="FF3300"/>
              </a:solidFill>
            </a:endParaRPr>
          </a:p>
          <a:p>
            <a:pPr lvl="1" eaLnBrk="1" hangingPunct="1"/>
            <a:r>
              <a:rPr lang="zh-CN" altLang="en-US" sz="2000" b="1" dirty="0"/>
              <a:t>是指对象从它被创建开始到被销毁之间的时间。</a:t>
            </a:r>
          </a:p>
          <a:p>
            <a:pPr marL="0" indent="0" eaLnBrk="1" hangingPunct="1">
              <a:buNone/>
            </a:pPr>
            <a:r>
              <a:rPr lang="zh-CN" altLang="en-US" sz="2400" b="1" dirty="0">
                <a:solidFill>
                  <a:srgbClr val="FF3300"/>
                </a:solidFill>
              </a:rPr>
              <a:t>（</a:t>
            </a:r>
            <a:r>
              <a:rPr lang="en-US" altLang="zh-CN" sz="2400" b="1" dirty="0">
                <a:solidFill>
                  <a:srgbClr val="FF3300"/>
                </a:solidFill>
              </a:rPr>
              <a:t>2）</a:t>
            </a:r>
            <a:r>
              <a:rPr lang="zh-CN" altLang="en-US" sz="2400" b="1" dirty="0">
                <a:solidFill>
                  <a:srgbClr val="FF3300"/>
                </a:solidFill>
              </a:rPr>
              <a:t>生存期类型</a:t>
            </a:r>
            <a:endParaRPr lang="en-US" altLang="zh-CN" sz="2400" b="1" dirty="0">
              <a:solidFill>
                <a:srgbClr val="FF3300"/>
              </a:solidFill>
            </a:endParaRPr>
          </a:p>
          <a:p>
            <a:pPr lvl="1" eaLnBrk="1" hangingPunct="1"/>
            <a:r>
              <a:rPr lang="zh-CN" altLang="en-US" sz="2000" b="1" dirty="0">
                <a:solidFill>
                  <a:srgbClr val="FF3300"/>
                </a:solidFill>
              </a:rPr>
              <a:t>静态生存期</a:t>
            </a:r>
            <a:r>
              <a:rPr lang="zh-CN" altLang="en-US" sz="2000" b="1" dirty="0"/>
              <a:t>是指对象具有与程序运行期相同的生存期，这类对象一旦被建立后，它将一直存在，直到程序运行结束时才被销毁。</a:t>
            </a:r>
          </a:p>
          <a:p>
            <a:pPr lvl="1" eaLnBrk="1" hangingPunct="1"/>
            <a:r>
              <a:rPr lang="zh-CN" altLang="en-US" sz="2000" b="1" dirty="0">
                <a:solidFill>
                  <a:srgbClr val="FF3300"/>
                </a:solidFill>
              </a:rPr>
              <a:t>动态生存期</a:t>
            </a:r>
            <a:r>
              <a:rPr lang="zh-CN" altLang="en-US" sz="2000" b="1" dirty="0"/>
              <a:t>是指局部对象的生存期，局部对象具有块作用域，它的生存期是从它的定义位置开始，遇到离它最近的“</a:t>
            </a:r>
            <a:r>
              <a:rPr lang="en-US" altLang="zh-CN" sz="2000" b="1" dirty="0"/>
              <a:t>}”</a:t>
            </a:r>
            <a:r>
              <a:rPr lang="zh-CN" altLang="en-US" sz="2000" b="1" dirty="0"/>
              <a:t>就结束了。</a:t>
            </a:r>
          </a:p>
          <a:p>
            <a:pPr lvl="1" eaLnBrk="1" hangingPunct="1"/>
            <a:r>
              <a:rPr lang="zh-CN" altLang="en-US" sz="2000" b="1" dirty="0">
                <a:solidFill>
                  <a:srgbClr val="0000CC"/>
                </a:solidFill>
              </a:rPr>
              <a:t>全局对象和静态对象具有静态生存期。</a:t>
            </a:r>
          </a:p>
          <a:p>
            <a:pPr eaLnBrk="1" hangingPunct="1"/>
            <a:endParaRPr lang="en-US" altLang="zh-CN" sz="2800" b="1" dirty="0"/>
          </a:p>
        </p:txBody>
      </p:sp>
      <p:sp>
        <p:nvSpPr>
          <p:cNvPr id="5"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kern="1200" dirty="0">
                <a:solidFill>
                  <a:srgbClr val="C00000"/>
                </a:solidFill>
              </a:rPr>
              <a:t>3.12 </a:t>
            </a:r>
            <a:r>
              <a:rPr lang="en-US" altLang="zh-CN" sz="3200" b="1" kern="1200" dirty="0" smtClean="0">
                <a:solidFill>
                  <a:srgbClr val="C00000"/>
                </a:solidFill>
              </a:rPr>
              <a:t> </a:t>
            </a:r>
            <a:r>
              <a:rPr lang="zh-CN" altLang="en-US" sz="3200" b="1" kern="1200" dirty="0" smtClean="0">
                <a:solidFill>
                  <a:srgbClr val="C00000"/>
                </a:solidFill>
              </a:rPr>
              <a:t>类</a:t>
            </a:r>
            <a:r>
              <a:rPr lang="zh-CN" altLang="en-US" sz="3200" b="1" kern="1200" dirty="0">
                <a:solidFill>
                  <a:srgbClr val="C00000"/>
                </a:solidFill>
              </a:rPr>
              <a:t>的作用域和对象的生存期</a:t>
            </a:r>
          </a:p>
        </p:txBody>
      </p:sp>
    </p:spTree>
    <p:extLst>
      <p:ext uri="{BB962C8B-B14F-4D97-AF65-F5344CB8AC3E}">
        <p14:creationId xmlns:p14="http://schemas.microsoft.com/office/powerpoint/2010/main" val="255457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02">
                                            <p:txEl>
                                              <p:pRg st="1" end="1"/>
                                            </p:txEl>
                                          </p:spTgt>
                                        </p:tgtEl>
                                        <p:attrNameLst>
                                          <p:attrName>style.visibility</p:attrName>
                                        </p:attrNameLst>
                                      </p:cBhvr>
                                      <p:to>
                                        <p:strVal val="visible"/>
                                      </p:to>
                                    </p:set>
                                    <p:anim calcmode="lin" valueType="num">
                                      <p:cBhvr additive="base">
                                        <p:cTn id="7" dur="500" fill="hold"/>
                                        <p:tgtEl>
                                          <p:spTgt spid="10240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0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02">
                                            <p:txEl>
                                              <p:pRg st="2" end="2"/>
                                            </p:txEl>
                                          </p:spTgt>
                                        </p:tgtEl>
                                        <p:attrNameLst>
                                          <p:attrName>style.visibility</p:attrName>
                                        </p:attrNameLst>
                                      </p:cBhvr>
                                      <p:to>
                                        <p:strVal val="visible"/>
                                      </p:to>
                                    </p:set>
                                    <p:anim calcmode="lin" valueType="num">
                                      <p:cBhvr additive="base">
                                        <p:cTn id="13" dur="500" fill="hold"/>
                                        <p:tgtEl>
                                          <p:spTgt spid="10240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0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02">
                                            <p:txEl>
                                              <p:pRg st="3" end="3"/>
                                            </p:txEl>
                                          </p:spTgt>
                                        </p:tgtEl>
                                        <p:attrNameLst>
                                          <p:attrName>style.visibility</p:attrName>
                                        </p:attrNameLst>
                                      </p:cBhvr>
                                      <p:to>
                                        <p:strVal val="visible"/>
                                      </p:to>
                                    </p:set>
                                    <p:anim calcmode="lin" valueType="num">
                                      <p:cBhvr additive="base">
                                        <p:cTn id="19" dur="500" fill="hold"/>
                                        <p:tgtEl>
                                          <p:spTgt spid="10240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0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1" presetClass="entr" presetSubtype="0" fill="hold" nodeType="clickEffect">
                                  <p:stCondLst>
                                    <p:cond delay="0"/>
                                  </p:stCondLst>
                                  <p:iterate type="lt">
                                    <p:tmPct val="5000"/>
                                  </p:iterate>
                                  <p:childTnLst>
                                    <p:set>
                                      <p:cBhvr>
                                        <p:cTn id="24" dur="1" fill="hold">
                                          <p:stCondLst>
                                            <p:cond delay="0"/>
                                          </p:stCondLst>
                                        </p:cTn>
                                        <p:tgtEl>
                                          <p:spTgt spid="102402">
                                            <p:txEl>
                                              <p:pRg st="4" end="4"/>
                                            </p:txEl>
                                          </p:spTgt>
                                        </p:tgtEl>
                                        <p:attrNameLst>
                                          <p:attrName>style.visibility</p:attrName>
                                        </p:attrNameLst>
                                      </p:cBhvr>
                                      <p:to>
                                        <p:strVal val="visible"/>
                                      </p:to>
                                    </p:set>
                                    <p:anim calcmode="lin" valueType="num">
                                      <p:cBhvr>
                                        <p:cTn id="25" dur="1000" fill="hold"/>
                                        <p:tgtEl>
                                          <p:spTgt spid="102402">
                                            <p:txEl>
                                              <p:pRg st="4" end="4"/>
                                            </p:txEl>
                                          </p:spTgt>
                                        </p:tgtEl>
                                        <p:attrNameLst>
                                          <p:attrName>ppt_w</p:attrName>
                                        </p:attrNameLst>
                                      </p:cBhvr>
                                      <p:tavLst>
                                        <p:tav tm="0">
                                          <p:val>
                                            <p:fltVal val="0"/>
                                          </p:val>
                                        </p:tav>
                                        <p:tav tm="100000">
                                          <p:val>
                                            <p:strVal val="#ppt_w"/>
                                          </p:val>
                                        </p:tav>
                                      </p:tavLst>
                                    </p:anim>
                                    <p:anim calcmode="lin" valueType="num">
                                      <p:cBhvr>
                                        <p:cTn id="26" dur="1000" fill="hold"/>
                                        <p:tgtEl>
                                          <p:spTgt spid="102402">
                                            <p:txEl>
                                              <p:pRg st="4" end="4"/>
                                            </p:txEl>
                                          </p:spTgt>
                                        </p:tgtEl>
                                        <p:attrNameLst>
                                          <p:attrName>ppt_h</p:attrName>
                                        </p:attrNameLst>
                                      </p:cBhvr>
                                      <p:tavLst>
                                        <p:tav tm="0">
                                          <p:val>
                                            <p:fltVal val="0"/>
                                          </p:val>
                                        </p:tav>
                                        <p:tav tm="100000">
                                          <p:val>
                                            <p:strVal val="#ppt_h"/>
                                          </p:val>
                                        </p:tav>
                                      </p:tavLst>
                                    </p:anim>
                                    <p:anim calcmode="lin" valueType="num">
                                      <p:cBhvr>
                                        <p:cTn id="27" dur="1000" fill="hold"/>
                                        <p:tgtEl>
                                          <p:spTgt spid="102402">
                                            <p:txEl>
                                              <p:pRg st="4" end="4"/>
                                            </p:txEl>
                                          </p:spTgt>
                                        </p:tgtEl>
                                        <p:attrNameLst>
                                          <p:attrName>style.rotation</p:attrName>
                                        </p:attrNameLst>
                                      </p:cBhvr>
                                      <p:tavLst>
                                        <p:tav tm="0">
                                          <p:val>
                                            <p:fltVal val="90"/>
                                          </p:val>
                                        </p:tav>
                                        <p:tav tm="100000">
                                          <p:val>
                                            <p:fltVal val="0"/>
                                          </p:val>
                                        </p:tav>
                                      </p:tavLst>
                                    </p:anim>
                                    <p:animEffect transition="in" filter="fade">
                                      <p:cBhvr>
                                        <p:cTn id="28" dur="1000"/>
                                        <p:tgtEl>
                                          <p:spTgt spid="102402">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102402">
                                            <p:txEl>
                                              <p:pRg st="5" end="5"/>
                                            </p:txEl>
                                          </p:spTgt>
                                        </p:tgtEl>
                                        <p:attrNameLst>
                                          <p:attrName>style.visibility</p:attrName>
                                        </p:attrNameLst>
                                      </p:cBhvr>
                                      <p:to>
                                        <p:strVal val="visible"/>
                                      </p:to>
                                    </p:set>
                                    <p:animEffect transition="in" filter="wipe(down)">
                                      <p:cBhvr>
                                        <p:cTn id="33" dur="500"/>
                                        <p:tgtEl>
                                          <p:spTgt spid="102402">
                                            <p:txEl>
                                              <p:pRg st="5" end="5"/>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102402">
                                            <p:txEl>
                                              <p:pRg st="6" end="6"/>
                                            </p:txEl>
                                          </p:spTgt>
                                        </p:tgtEl>
                                        <p:attrNameLst>
                                          <p:attrName>style.visibility</p:attrName>
                                        </p:attrNameLst>
                                      </p:cBhvr>
                                      <p:to>
                                        <p:strVal val="visible"/>
                                      </p:to>
                                    </p:set>
                                    <p:animEffect transition="in" filter="wipe(down)">
                                      <p:cBhvr>
                                        <p:cTn id="38" dur="500"/>
                                        <p:tgtEl>
                                          <p:spTgt spid="10240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type="body" idx="1"/>
          </p:nvPr>
        </p:nvSpPr>
        <p:spPr>
          <a:xfrm>
            <a:off x="179512" y="1011462"/>
            <a:ext cx="8784976" cy="2849586"/>
          </a:xfrm>
        </p:spPr>
        <p:txBody>
          <a:bodyPr/>
          <a:lstStyle/>
          <a:p>
            <a:pPr eaLnBrk="1" hangingPunct="1">
              <a:buFontTx/>
              <a:buNone/>
            </a:pPr>
            <a:r>
              <a:rPr lang="en-US" altLang="zh-CN" sz="2000" b="1" dirty="0" smtClean="0">
                <a:solidFill>
                  <a:srgbClr val="0000CC"/>
                </a:solidFill>
              </a:rPr>
              <a:t>3. </a:t>
            </a:r>
            <a:r>
              <a:rPr lang="zh-CN" altLang="en-US" sz="2000" b="1" dirty="0" smtClean="0">
                <a:solidFill>
                  <a:srgbClr val="0000CC"/>
                </a:solidFill>
              </a:rPr>
              <a:t>各</a:t>
            </a:r>
            <a:r>
              <a:rPr lang="zh-CN" altLang="en-US" sz="2000" b="1" dirty="0">
                <a:solidFill>
                  <a:srgbClr val="0000CC"/>
                </a:solidFill>
              </a:rPr>
              <a:t>类对象的生存期</a:t>
            </a:r>
          </a:p>
          <a:p>
            <a:pPr eaLnBrk="1" hangingPunct="1">
              <a:spcBef>
                <a:spcPts val="600"/>
              </a:spcBef>
              <a:buFontTx/>
              <a:buNone/>
            </a:pPr>
            <a:r>
              <a:rPr lang="zh-CN" altLang="en-US" sz="2200" b="1" dirty="0" smtClean="0"/>
              <a:t>① </a:t>
            </a:r>
            <a:r>
              <a:rPr lang="zh-CN" altLang="en-US" sz="2000" b="1" dirty="0" smtClean="0"/>
              <a:t>局部</a:t>
            </a:r>
            <a:r>
              <a:rPr lang="zh-CN" altLang="en-US" sz="2000" b="1" dirty="0"/>
              <a:t>对象和静态对象的构造次序与它们在块中的声明次序相同</a:t>
            </a:r>
            <a:r>
              <a:rPr lang="zh-CN" altLang="en-US" sz="2000" b="1" dirty="0" smtClean="0"/>
              <a:t>，所有</a:t>
            </a:r>
            <a:r>
              <a:rPr lang="zh-CN" altLang="en-US" sz="2000" b="1" dirty="0"/>
              <a:t>的全局对象在</a:t>
            </a:r>
            <a:r>
              <a:rPr lang="en-US" altLang="zh-CN" sz="2000" b="1" dirty="0"/>
              <a:t>main</a:t>
            </a:r>
            <a:r>
              <a:rPr lang="zh-CN" altLang="en-US" sz="2000" b="1" dirty="0"/>
              <a:t>之前构造，在</a:t>
            </a:r>
            <a:r>
              <a:rPr lang="en-US" altLang="zh-CN" sz="2000" b="1" dirty="0"/>
              <a:t>main </a:t>
            </a:r>
            <a:r>
              <a:rPr lang="zh-CN" altLang="en-US" sz="2000" b="1" dirty="0"/>
              <a:t>结束之后销毁。</a:t>
            </a:r>
          </a:p>
          <a:p>
            <a:pPr eaLnBrk="1" hangingPunct="1">
              <a:spcBef>
                <a:spcPts val="600"/>
              </a:spcBef>
              <a:buFontTx/>
              <a:buNone/>
            </a:pPr>
            <a:r>
              <a:rPr lang="zh-CN" altLang="en-US" sz="2000" b="1" dirty="0" smtClean="0"/>
              <a:t>② 对象</a:t>
            </a:r>
            <a:r>
              <a:rPr lang="zh-CN" altLang="en-US" sz="2000" b="1" dirty="0"/>
              <a:t>数据成员（包括对象成员）的构造次序与其在类中的声明次序相同，而与它们在构造函数的初始化列表中的次序无关。</a:t>
            </a:r>
          </a:p>
          <a:p>
            <a:pPr eaLnBrk="1" hangingPunct="1">
              <a:spcBef>
                <a:spcPts val="600"/>
              </a:spcBef>
              <a:buFontTx/>
              <a:buNone/>
            </a:pPr>
            <a:r>
              <a:rPr lang="zh-CN" altLang="en-US" sz="2000" b="1" dirty="0" smtClean="0"/>
              <a:t>③ 在</a:t>
            </a:r>
            <a:r>
              <a:rPr lang="zh-CN" altLang="en-US" sz="2000" b="1" dirty="0"/>
              <a:t>对象生存期结束时，具有相同生存期的对象将按与构造的相反次序销毁。</a:t>
            </a:r>
          </a:p>
          <a:p>
            <a:pPr eaLnBrk="1" hangingPunct="1">
              <a:spcBef>
                <a:spcPts val="600"/>
              </a:spcBef>
              <a:buFontTx/>
              <a:buNone/>
            </a:pPr>
            <a:r>
              <a:rPr lang="zh-CN" altLang="en-US" sz="2000" b="1" dirty="0"/>
              <a:t>④非静态对象的生存期与其作用域是一致的，而静态对象的生存期则长于其作用域，程序结束时静态对象的生存期才结束。</a:t>
            </a:r>
          </a:p>
        </p:txBody>
      </p:sp>
      <p:sp>
        <p:nvSpPr>
          <p:cNvPr id="5" name="Rectangle 2"/>
          <p:cNvSpPr txBox="1">
            <a:spLocks noGrp="1" noChangeArrowheads="1"/>
          </p:cNvSpPr>
          <p:nvPr>
            <p:ph type="title"/>
          </p:nvPr>
        </p:nvSpPr>
        <p:spPr>
          <a:xfrm>
            <a:off x="506896" y="116632"/>
            <a:ext cx="8229600" cy="811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kern="1200" dirty="0">
                <a:solidFill>
                  <a:srgbClr val="C00000"/>
                </a:solidFill>
              </a:rPr>
              <a:t>3.12 </a:t>
            </a:r>
            <a:r>
              <a:rPr lang="en-US" altLang="zh-CN" sz="3200" b="1" kern="1200" dirty="0" smtClean="0">
                <a:solidFill>
                  <a:srgbClr val="C00000"/>
                </a:solidFill>
              </a:rPr>
              <a:t> </a:t>
            </a:r>
            <a:r>
              <a:rPr lang="zh-CN" altLang="en-US" sz="3200" b="1" kern="1200" dirty="0" smtClean="0">
                <a:solidFill>
                  <a:srgbClr val="C00000"/>
                </a:solidFill>
              </a:rPr>
              <a:t>类</a:t>
            </a:r>
            <a:r>
              <a:rPr lang="zh-CN" altLang="en-US" sz="3200" b="1" kern="1200" dirty="0">
                <a:solidFill>
                  <a:srgbClr val="C00000"/>
                </a:solidFill>
              </a:rPr>
              <a:t>的作用域和对象的生存期</a:t>
            </a:r>
          </a:p>
        </p:txBody>
      </p:sp>
      <p:sp>
        <p:nvSpPr>
          <p:cNvPr id="4" name="Rectangle 3"/>
          <p:cNvSpPr txBox="1">
            <a:spLocks noChangeArrowheads="1"/>
          </p:cNvSpPr>
          <p:nvPr/>
        </p:nvSpPr>
        <p:spPr bwMode="auto">
          <a:xfrm>
            <a:off x="167171" y="3832676"/>
            <a:ext cx="8569325" cy="3025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zh-CN" altLang="zh-CN" sz="2000" b="1" kern="0" dirty="0" smtClean="0">
                <a:solidFill>
                  <a:srgbClr val="0000CC"/>
                </a:solidFill>
              </a:rPr>
              <a:t>【例</a:t>
            </a:r>
            <a:r>
              <a:rPr lang="en-US" altLang="zh-CN" sz="2000" b="1" kern="0" dirty="0" smtClean="0">
                <a:solidFill>
                  <a:srgbClr val="0000CC"/>
                </a:solidFill>
              </a:rPr>
              <a:t>3-28</a:t>
            </a:r>
            <a:r>
              <a:rPr lang="zh-CN" altLang="zh-CN" sz="2000" b="1" kern="0" dirty="0" smtClean="0">
                <a:solidFill>
                  <a:srgbClr val="0000CC"/>
                </a:solidFill>
              </a:rPr>
              <a:t>】 对象的生存期分析。</a:t>
            </a:r>
          </a:p>
          <a:p>
            <a:pPr lvl="1" eaLnBrk="1" hangingPunct="1">
              <a:buFontTx/>
              <a:buNone/>
            </a:pPr>
            <a:r>
              <a:rPr lang="en-US" altLang="zh-CN" sz="1600" b="1" kern="0" dirty="0" smtClean="0"/>
              <a:t>#include &lt;</a:t>
            </a:r>
            <a:r>
              <a:rPr lang="en-US" altLang="zh-CN" sz="1600" b="1" kern="0" dirty="0" err="1" smtClean="0"/>
              <a:t>iostream</a:t>
            </a:r>
            <a:r>
              <a:rPr lang="en-US" altLang="zh-CN" sz="1600" b="1" kern="0" dirty="0" smtClean="0"/>
              <a:t>&gt;</a:t>
            </a:r>
          </a:p>
          <a:p>
            <a:pPr lvl="1" eaLnBrk="1" hangingPunct="1">
              <a:buFontTx/>
              <a:buNone/>
            </a:pPr>
            <a:r>
              <a:rPr lang="en-US" altLang="zh-CN" sz="1600" b="1" kern="0" dirty="0" smtClean="0"/>
              <a:t>using namespace </a:t>
            </a:r>
            <a:r>
              <a:rPr lang="en-US" altLang="zh-CN" sz="1600" b="1" kern="0" dirty="0" err="1" smtClean="0"/>
              <a:t>std</a:t>
            </a:r>
            <a:r>
              <a:rPr lang="en-US" altLang="zh-CN" sz="1600" b="1" kern="0" dirty="0" smtClean="0"/>
              <a:t>;</a:t>
            </a:r>
          </a:p>
          <a:p>
            <a:pPr lvl="1" eaLnBrk="1" hangingPunct="1">
              <a:buFontTx/>
              <a:buNone/>
            </a:pPr>
            <a:r>
              <a:rPr lang="en-US" altLang="zh-CN" sz="1600" b="1" kern="0" dirty="0" smtClean="0"/>
              <a:t>class X{</a:t>
            </a:r>
          </a:p>
          <a:p>
            <a:pPr lvl="1" eaLnBrk="1" hangingPunct="1">
              <a:buFontTx/>
              <a:buNone/>
            </a:pPr>
            <a:r>
              <a:rPr lang="en-US" altLang="zh-CN" sz="1600" b="1" kern="0" dirty="0" smtClean="0"/>
              <a:t>  public:</a:t>
            </a:r>
          </a:p>
          <a:p>
            <a:pPr lvl="1" eaLnBrk="1" hangingPunct="1">
              <a:buFontTx/>
              <a:buNone/>
            </a:pPr>
            <a:r>
              <a:rPr lang="en-US" altLang="zh-CN" sz="1600" b="1" kern="0" dirty="0" smtClean="0"/>
              <a:t>    X(int ii = 1){ </a:t>
            </a:r>
            <a:r>
              <a:rPr lang="en-US" altLang="zh-CN" sz="1600" b="1" kern="0" dirty="0" err="1" smtClean="0"/>
              <a:t>i</a:t>
            </a:r>
            <a:r>
              <a:rPr lang="en-US" altLang="zh-CN" sz="1600" b="1" kern="0" dirty="0" smtClean="0"/>
              <a:t>=ii; </a:t>
            </a:r>
            <a:r>
              <a:rPr lang="en-US" altLang="zh-CN" sz="1600" b="1" kern="0" dirty="0" err="1" smtClean="0"/>
              <a:t>cout</a:t>
            </a:r>
            <a:r>
              <a:rPr lang="en-US" altLang="zh-CN" sz="1600" b="1" kern="0" dirty="0" smtClean="0"/>
              <a:t> &lt;&lt; "X (" &lt;&lt; ii &lt;&lt; ") created" &lt;&lt; </a:t>
            </a:r>
            <a:r>
              <a:rPr lang="en-US" altLang="zh-CN" sz="1600" b="1" kern="0" dirty="0" err="1" smtClean="0"/>
              <a:t>endl</a:t>
            </a:r>
            <a:r>
              <a:rPr lang="en-US" altLang="zh-CN" sz="1600" b="1" kern="0" dirty="0" smtClean="0"/>
              <a:t>;}</a:t>
            </a:r>
          </a:p>
          <a:p>
            <a:pPr lvl="1" eaLnBrk="1" hangingPunct="1">
              <a:buFontTx/>
              <a:buNone/>
            </a:pPr>
            <a:r>
              <a:rPr lang="en-US" altLang="zh-CN" sz="1600" b="1" kern="0" dirty="0" smtClean="0"/>
              <a:t>    ~X(){ </a:t>
            </a:r>
            <a:r>
              <a:rPr lang="en-US" altLang="zh-CN" sz="1600" b="1" kern="0" dirty="0" err="1" smtClean="0"/>
              <a:t>cout</a:t>
            </a:r>
            <a:r>
              <a:rPr lang="en-US" altLang="zh-CN" sz="1600" b="1" kern="0" dirty="0" smtClean="0"/>
              <a:t> &lt;&lt; "X (" &lt;&lt; </a:t>
            </a:r>
            <a:r>
              <a:rPr lang="en-US" altLang="zh-CN" sz="1600" b="1" kern="0" dirty="0" err="1" smtClean="0"/>
              <a:t>i</a:t>
            </a:r>
            <a:r>
              <a:rPr lang="en-US" altLang="zh-CN" sz="1600" b="1" kern="0" dirty="0" smtClean="0"/>
              <a:t> &lt;&lt; ") destroyed" &lt;&lt; </a:t>
            </a:r>
            <a:r>
              <a:rPr lang="en-US" altLang="zh-CN" sz="1600" b="1" kern="0" dirty="0" err="1" smtClean="0"/>
              <a:t>endl</a:t>
            </a:r>
            <a:r>
              <a:rPr lang="en-US" altLang="zh-CN" sz="1600" b="1" kern="0" dirty="0" smtClean="0"/>
              <a:t>;  }</a:t>
            </a:r>
          </a:p>
          <a:p>
            <a:pPr lvl="1" eaLnBrk="1" hangingPunct="1">
              <a:buFontTx/>
              <a:buNone/>
            </a:pPr>
            <a:r>
              <a:rPr lang="en-US" altLang="zh-CN" sz="1600" b="1" kern="0" dirty="0" smtClean="0"/>
              <a:t>  private:</a:t>
            </a:r>
          </a:p>
          <a:p>
            <a:pPr lvl="1" eaLnBrk="1" hangingPunct="1">
              <a:buFontTx/>
              <a:buNone/>
            </a:pPr>
            <a:r>
              <a:rPr lang="en-US" altLang="zh-CN" sz="1600" b="1" kern="0" dirty="0" smtClean="0"/>
              <a:t>int </a:t>
            </a:r>
            <a:r>
              <a:rPr lang="en-US" altLang="zh-CN" sz="1600" b="1" kern="0" dirty="0" err="1" smtClean="0"/>
              <a:t>i</a:t>
            </a:r>
            <a:r>
              <a:rPr lang="en-US" altLang="zh-CN" sz="1600" b="1" kern="0" dirty="0" smtClean="0"/>
              <a:t> ;</a:t>
            </a:r>
          </a:p>
          <a:p>
            <a:pPr lvl="1" eaLnBrk="1" hangingPunct="1">
              <a:buFontTx/>
              <a:buNone/>
            </a:pPr>
            <a:r>
              <a:rPr lang="en-US" altLang="zh-CN" sz="1600" b="1" kern="0" dirty="0" smtClean="0"/>
              <a:t>};</a:t>
            </a:r>
          </a:p>
          <a:p>
            <a:pPr lvl="1" eaLnBrk="1" hangingPunct="1"/>
            <a:endParaRPr lang="en-US" altLang="zh-CN" sz="1600" b="1" kern="0" dirty="0"/>
          </a:p>
        </p:txBody>
      </p:sp>
    </p:spTree>
    <p:extLst>
      <p:ext uri="{BB962C8B-B14F-4D97-AF65-F5344CB8AC3E}">
        <p14:creationId xmlns:p14="http://schemas.microsoft.com/office/powerpoint/2010/main" val="14485818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09571">
                                            <p:txEl>
                                              <p:pRg st="1" end="1"/>
                                            </p:txEl>
                                          </p:spTgt>
                                        </p:tgtEl>
                                        <p:attrNameLst>
                                          <p:attrName>style.visibility</p:attrName>
                                        </p:attrNameLst>
                                      </p:cBhvr>
                                      <p:to>
                                        <p:strVal val="visible"/>
                                      </p:to>
                                    </p:set>
                                    <p:animEffect transition="in" filter="wipe(down)">
                                      <p:cBhvr>
                                        <p:cTn id="7" dur="500"/>
                                        <p:tgtEl>
                                          <p:spTgt spid="1095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09571">
                                            <p:txEl>
                                              <p:pRg st="2" end="2"/>
                                            </p:txEl>
                                          </p:spTgt>
                                        </p:tgtEl>
                                        <p:attrNameLst>
                                          <p:attrName>style.visibility</p:attrName>
                                        </p:attrNameLst>
                                      </p:cBhvr>
                                      <p:to>
                                        <p:strVal val="visible"/>
                                      </p:to>
                                    </p:set>
                                    <p:anim calcmode="lin" valueType="num">
                                      <p:cBhvr additive="base">
                                        <p:cTn id="12" dur="500" fill="hold"/>
                                        <p:tgtEl>
                                          <p:spTgt spid="109571">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95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09571">
                                            <p:txEl>
                                              <p:pRg st="3" end="3"/>
                                            </p:txEl>
                                          </p:spTgt>
                                        </p:tgtEl>
                                        <p:attrNameLst>
                                          <p:attrName>style.visibility</p:attrName>
                                        </p:attrNameLst>
                                      </p:cBhvr>
                                      <p:to>
                                        <p:strVal val="visible"/>
                                      </p:to>
                                    </p:set>
                                    <p:anim calcmode="lin" valueType="num">
                                      <p:cBhvr additive="base">
                                        <p:cTn id="18" dur="500" fill="hold"/>
                                        <p:tgtEl>
                                          <p:spTgt spid="109571">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95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109571">
                                            <p:txEl>
                                              <p:pRg st="4" end="4"/>
                                            </p:txEl>
                                          </p:spTgt>
                                        </p:tgtEl>
                                        <p:attrNameLst>
                                          <p:attrName>style.visibility</p:attrName>
                                        </p:attrNameLst>
                                      </p:cBhvr>
                                      <p:to>
                                        <p:strVal val="visible"/>
                                      </p:to>
                                    </p:set>
                                    <p:anim calcmode="lin" valueType="num">
                                      <p:cBhvr additive="base">
                                        <p:cTn id="24" dur="500" fill="hold"/>
                                        <p:tgtEl>
                                          <p:spTgt spid="109571">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95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 calcmode="lin" valueType="num">
                                      <p:cBhvr additive="base">
                                        <p:cTn id="30"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4">
                                            <p:txEl>
                                              <p:pRg st="1" end="1"/>
                                            </p:txEl>
                                          </p:spTgt>
                                        </p:tgtEl>
                                        <p:attrNameLst>
                                          <p:attrName>style.visibility</p:attrName>
                                        </p:attrNameLst>
                                      </p:cBhvr>
                                      <p:to>
                                        <p:strVal val="visible"/>
                                      </p:to>
                                    </p:set>
                                    <p:animEffect transition="in" filter="fade">
                                      <p:cBhvr>
                                        <p:cTn id="36" dur="1000"/>
                                        <p:tgtEl>
                                          <p:spTgt spid="4">
                                            <p:txEl>
                                              <p:pRg st="1" end="1"/>
                                            </p:txEl>
                                          </p:spTgt>
                                        </p:tgtEl>
                                      </p:cBhvr>
                                    </p:animEffect>
                                    <p:anim calcmode="lin" valueType="num">
                                      <p:cBhvr>
                                        <p:cTn id="37"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1" end="1"/>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animEffect transition="in" filter="fade">
                                      <p:cBhvr>
                                        <p:cTn id="41" dur="1000"/>
                                        <p:tgtEl>
                                          <p:spTgt spid="4">
                                            <p:txEl>
                                              <p:pRg st="2" end="2"/>
                                            </p:txEl>
                                          </p:spTgt>
                                        </p:tgtEl>
                                      </p:cBhvr>
                                    </p:animEffect>
                                    <p:anim calcmode="lin" valueType="num">
                                      <p:cBhvr>
                                        <p:cTn id="4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43" dur="1000" fill="hold"/>
                                        <p:tgtEl>
                                          <p:spTgt spid="4">
                                            <p:txEl>
                                              <p:pRg st="2" end="2"/>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4">
                                            <p:txEl>
                                              <p:pRg st="3" end="3"/>
                                            </p:txEl>
                                          </p:spTgt>
                                        </p:tgtEl>
                                        <p:attrNameLst>
                                          <p:attrName>style.visibility</p:attrName>
                                        </p:attrNameLst>
                                      </p:cBhvr>
                                      <p:to>
                                        <p:strVal val="visible"/>
                                      </p:to>
                                    </p:set>
                                    <p:animEffect transition="in" filter="fade">
                                      <p:cBhvr>
                                        <p:cTn id="46" dur="1000"/>
                                        <p:tgtEl>
                                          <p:spTgt spid="4">
                                            <p:txEl>
                                              <p:pRg st="3" end="3"/>
                                            </p:txEl>
                                          </p:spTgt>
                                        </p:tgtEl>
                                      </p:cBhvr>
                                    </p:animEffect>
                                    <p:anim calcmode="lin" valueType="num">
                                      <p:cBhvr>
                                        <p:cTn id="4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8" dur="1000" fill="hold"/>
                                        <p:tgtEl>
                                          <p:spTgt spid="4">
                                            <p:txEl>
                                              <p:pRg st="3" end="3"/>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4">
                                            <p:txEl>
                                              <p:pRg st="4" end="4"/>
                                            </p:txEl>
                                          </p:spTgt>
                                        </p:tgtEl>
                                        <p:attrNameLst>
                                          <p:attrName>style.visibility</p:attrName>
                                        </p:attrNameLst>
                                      </p:cBhvr>
                                      <p:to>
                                        <p:strVal val="visible"/>
                                      </p:to>
                                    </p:set>
                                    <p:animEffect transition="in" filter="fade">
                                      <p:cBhvr>
                                        <p:cTn id="51" dur="1000"/>
                                        <p:tgtEl>
                                          <p:spTgt spid="4">
                                            <p:txEl>
                                              <p:pRg st="4" end="4"/>
                                            </p:txEl>
                                          </p:spTgt>
                                        </p:tgtEl>
                                      </p:cBhvr>
                                    </p:animEffect>
                                    <p:anim calcmode="lin" valueType="num">
                                      <p:cBhvr>
                                        <p:cTn id="5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53" dur="1000" fill="hold"/>
                                        <p:tgtEl>
                                          <p:spTgt spid="4">
                                            <p:txEl>
                                              <p:pRg st="4" end="4"/>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4">
                                            <p:txEl>
                                              <p:pRg st="5" end="5"/>
                                            </p:txEl>
                                          </p:spTgt>
                                        </p:tgtEl>
                                        <p:attrNameLst>
                                          <p:attrName>style.visibility</p:attrName>
                                        </p:attrNameLst>
                                      </p:cBhvr>
                                      <p:to>
                                        <p:strVal val="visible"/>
                                      </p:to>
                                    </p:set>
                                    <p:animEffect transition="in" filter="fade">
                                      <p:cBhvr>
                                        <p:cTn id="56" dur="1000"/>
                                        <p:tgtEl>
                                          <p:spTgt spid="4">
                                            <p:txEl>
                                              <p:pRg st="5" end="5"/>
                                            </p:txEl>
                                          </p:spTgt>
                                        </p:tgtEl>
                                      </p:cBhvr>
                                    </p:animEffect>
                                    <p:anim calcmode="lin" valueType="num">
                                      <p:cBhvr>
                                        <p:cTn id="5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5" end="5"/>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4">
                                            <p:txEl>
                                              <p:pRg st="6" end="6"/>
                                            </p:txEl>
                                          </p:spTgt>
                                        </p:tgtEl>
                                        <p:attrNameLst>
                                          <p:attrName>style.visibility</p:attrName>
                                        </p:attrNameLst>
                                      </p:cBhvr>
                                      <p:to>
                                        <p:strVal val="visible"/>
                                      </p:to>
                                    </p:set>
                                    <p:animEffect transition="in" filter="fade">
                                      <p:cBhvr>
                                        <p:cTn id="61" dur="1000"/>
                                        <p:tgtEl>
                                          <p:spTgt spid="4">
                                            <p:txEl>
                                              <p:pRg st="6" end="6"/>
                                            </p:txEl>
                                          </p:spTgt>
                                        </p:tgtEl>
                                      </p:cBhvr>
                                    </p:animEffect>
                                    <p:anim calcmode="lin" valueType="num">
                                      <p:cBhvr>
                                        <p:cTn id="62"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63" dur="1000" fill="hold"/>
                                        <p:tgtEl>
                                          <p:spTgt spid="4">
                                            <p:txEl>
                                              <p:pRg st="6" end="6"/>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4">
                                            <p:txEl>
                                              <p:pRg st="7" end="7"/>
                                            </p:txEl>
                                          </p:spTgt>
                                        </p:tgtEl>
                                        <p:attrNameLst>
                                          <p:attrName>style.visibility</p:attrName>
                                        </p:attrNameLst>
                                      </p:cBhvr>
                                      <p:to>
                                        <p:strVal val="visible"/>
                                      </p:to>
                                    </p:set>
                                    <p:animEffect transition="in" filter="fade">
                                      <p:cBhvr>
                                        <p:cTn id="66" dur="1000"/>
                                        <p:tgtEl>
                                          <p:spTgt spid="4">
                                            <p:txEl>
                                              <p:pRg st="7" end="7"/>
                                            </p:txEl>
                                          </p:spTgt>
                                        </p:tgtEl>
                                      </p:cBhvr>
                                    </p:animEffect>
                                    <p:anim calcmode="lin" valueType="num">
                                      <p:cBhvr>
                                        <p:cTn id="6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68" dur="1000" fill="hold"/>
                                        <p:tgtEl>
                                          <p:spTgt spid="4">
                                            <p:txEl>
                                              <p:pRg st="7" end="7"/>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4">
                                            <p:txEl>
                                              <p:pRg st="8" end="8"/>
                                            </p:txEl>
                                          </p:spTgt>
                                        </p:tgtEl>
                                        <p:attrNameLst>
                                          <p:attrName>style.visibility</p:attrName>
                                        </p:attrNameLst>
                                      </p:cBhvr>
                                      <p:to>
                                        <p:strVal val="visible"/>
                                      </p:to>
                                    </p:set>
                                    <p:animEffect transition="in" filter="fade">
                                      <p:cBhvr>
                                        <p:cTn id="71" dur="1000"/>
                                        <p:tgtEl>
                                          <p:spTgt spid="4">
                                            <p:txEl>
                                              <p:pRg st="8" end="8"/>
                                            </p:txEl>
                                          </p:spTgt>
                                        </p:tgtEl>
                                      </p:cBhvr>
                                    </p:animEffect>
                                    <p:anim calcmode="lin" valueType="num">
                                      <p:cBhvr>
                                        <p:cTn id="72"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73" dur="1000" fill="hold"/>
                                        <p:tgtEl>
                                          <p:spTgt spid="4">
                                            <p:txEl>
                                              <p:pRg st="8" end="8"/>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4">
                                            <p:txEl>
                                              <p:pRg st="9" end="9"/>
                                            </p:txEl>
                                          </p:spTgt>
                                        </p:tgtEl>
                                        <p:attrNameLst>
                                          <p:attrName>style.visibility</p:attrName>
                                        </p:attrNameLst>
                                      </p:cBhvr>
                                      <p:to>
                                        <p:strVal val="visible"/>
                                      </p:to>
                                    </p:set>
                                    <p:animEffect transition="in" filter="fade">
                                      <p:cBhvr>
                                        <p:cTn id="76" dur="1000"/>
                                        <p:tgtEl>
                                          <p:spTgt spid="4">
                                            <p:txEl>
                                              <p:pRg st="9" end="9"/>
                                            </p:txEl>
                                          </p:spTgt>
                                        </p:tgtEl>
                                      </p:cBhvr>
                                    </p:animEffect>
                                    <p:anim calcmode="lin" valueType="num">
                                      <p:cBhvr>
                                        <p:cTn id="77"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78"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261937" y="1052736"/>
            <a:ext cx="8558535" cy="5040560"/>
          </a:xfrm>
          <a:noFill/>
        </p:spPr>
        <p:txBody>
          <a:bodyPr/>
          <a:lstStyle/>
          <a:p>
            <a:pPr eaLnBrk="1" hangingPunct="1"/>
            <a:r>
              <a:rPr lang="zh-CN" altLang="en-US" sz="2400" b="1" dirty="0">
                <a:solidFill>
                  <a:srgbClr val="FF0000"/>
                </a:solidFill>
              </a:rPr>
              <a:t>错误分析</a:t>
            </a:r>
            <a:endParaRPr lang="en-US" altLang="zh-CN" sz="2400" b="1" dirty="0">
              <a:solidFill>
                <a:srgbClr val="FF0000"/>
              </a:solidFill>
            </a:endParaRPr>
          </a:p>
          <a:p>
            <a:pPr lvl="1"/>
            <a:r>
              <a:rPr lang="zh-CN" altLang="zh-CN" sz="2200" b="1" dirty="0"/>
              <a:t>当执行“</a:t>
            </a:r>
            <a:r>
              <a:rPr lang="en-US" altLang="zh-CN" sz="2200" b="1" dirty="0"/>
              <a:t>p2=p1</a:t>
            </a:r>
            <a:r>
              <a:rPr lang="zh-CN" altLang="zh-CN" sz="2200" b="1" dirty="0"/>
              <a:t>”时，由于</a:t>
            </a:r>
            <a:r>
              <a:rPr lang="en-US" altLang="zh-CN" sz="2200" b="1" dirty="0"/>
              <a:t>String</a:t>
            </a:r>
            <a:r>
              <a:rPr lang="zh-CN" altLang="zh-CN" sz="2200" b="1" dirty="0"/>
              <a:t>类没有提供赋值运算符函数，</a:t>
            </a:r>
            <a:r>
              <a:rPr lang="en-US" altLang="zh-CN" sz="2200" b="1" dirty="0"/>
              <a:t>C++</a:t>
            </a:r>
            <a:r>
              <a:rPr lang="zh-CN" altLang="zh-CN" sz="2200" b="1" dirty="0"/>
              <a:t>将为它生成合成赋值运算符函数，并调用它进行对象赋值。</a:t>
            </a:r>
            <a:endParaRPr lang="en-US" altLang="zh-CN" sz="2200" b="1" dirty="0"/>
          </a:p>
          <a:p>
            <a:pPr lvl="1"/>
            <a:r>
              <a:rPr lang="zh-CN" altLang="zh-CN" sz="2200" b="1" dirty="0"/>
              <a:t>编译器合成的赋值运算符函数类似于下面的形式</a:t>
            </a:r>
            <a:r>
              <a:rPr lang="zh-CN" altLang="en-US" sz="2200" b="1" dirty="0"/>
              <a:t>：</a:t>
            </a:r>
            <a:endParaRPr lang="zh-CN" altLang="zh-CN" sz="2200" b="1" dirty="0"/>
          </a:p>
          <a:p>
            <a:pPr marL="457200" lvl="1" indent="0">
              <a:buNone/>
            </a:pPr>
            <a:r>
              <a:rPr lang="en-US" altLang="zh-CN" sz="2000" b="1" dirty="0">
                <a:solidFill>
                  <a:srgbClr val="0000CC"/>
                </a:solidFill>
              </a:rPr>
              <a:t>String&amp; String::operator=(</a:t>
            </a:r>
            <a:r>
              <a:rPr lang="en-US" altLang="zh-CN" sz="2000" b="1" dirty="0" err="1">
                <a:solidFill>
                  <a:srgbClr val="0000CC"/>
                </a:solidFill>
              </a:rPr>
              <a:t>const</a:t>
            </a:r>
            <a:r>
              <a:rPr lang="en-US" altLang="zh-CN" sz="2000" b="1" dirty="0">
                <a:solidFill>
                  <a:srgbClr val="0000CC"/>
                </a:solidFill>
              </a:rPr>
              <a:t> String &amp;s){</a:t>
            </a:r>
            <a:endParaRPr lang="zh-CN" altLang="zh-CN" sz="2000" b="1" dirty="0">
              <a:solidFill>
                <a:srgbClr val="0000CC"/>
              </a:solidFill>
            </a:endParaRPr>
          </a:p>
          <a:p>
            <a:pPr marL="457200" lvl="1" indent="0">
              <a:buNone/>
            </a:pPr>
            <a:r>
              <a:rPr lang="en-US" altLang="zh-CN" sz="2000" b="1" dirty="0">
                <a:solidFill>
                  <a:srgbClr val="0000CC"/>
                </a:solidFill>
              </a:rPr>
              <a:t>	</a:t>
            </a:r>
            <a:r>
              <a:rPr lang="en-US" altLang="zh-CN" sz="2000" b="1" dirty="0" err="1" smtClean="0">
                <a:solidFill>
                  <a:srgbClr val="0000CC"/>
                </a:solidFill>
              </a:rPr>
              <a:t>ptr</a:t>
            </a:r>
            <a:r>
              <a:rPr lang="en-US" altLang="zh-CN" sz="2000" b="1" dirty="0" smtClean="0">
                <a:solidFill>
                  <a:srgbClr val="0000CC"/>
                </a:solidFill>
              </a:rPr>
              <a:t>=</a:t>
            </a:r>
            <a:r>
              <a:rPr lang="en-US" altLang="zh-CN" sz="2000" b="1" dirty="0" err="1" smtClean="0">
                <a:solidFill>
                  <a:srgbClr val="0000CC"/>
                </a:solidFill>
              </a:rPr>
              <a:t>s.ptr</a:t>
            </a:r>
            <a:r>
              <a:rPr lang="en-US" altLang="zh-CN" sz="2000" b="1" dirty="0">
                <a:solidFill>
                  <a:srgbClr val="0000CC"/>
                </a:solidFill>
              </a:rPr>
              <a:t>;                                     </a:t>
            </a:r>
            <a:endParaRPr lang="zh-CN" altLang="zh-CN" sz="2000" b="1" dirty="0">
              <a:solidFill>
                <a:srgbClr val="0000CC"/>
              </a:solidFill>
            </a:endParaRPr>
          </a:p>
          <a:p>
            <a:pPr marL="457200" lvl="1" indent="0">
              <a:buNone/>
            </a:pPr>
            <a:r>
              <a:rPr lang="en-US" altLang="zh-CN" sz="2000" b="1" dirty="0">
                <a:solidFill>
                  <a:srgbClr val="0000CC"/>
                </a:solidFill>
              </a:rPr>
              <a:t>	</a:t>
            </a:r>
            <a:r>
              <a:rPr lang="en-US" altLang="zh-CN" sz="2000" b="1" dirty="0" smtClean="0">
                <a:solidFill>
                  <a:srgbClr val="0000CC"/>
                </a:solidFill>
              </a:rPr>
              <a:t>n=</a:t>
            </a:r>
            <a:r>
              <a:rPr lang="en-US" altLang="zh-CN" sz="2000" b="1" dirty="0" err="1" smtClean="0">
                <a:solidFill>
                  <a:srgbClr val="0000CC"/>
                </a:solidFill>
              </a:rPr>
              <a:t>s.n</a:t>
            </a:r>
            <a:r>
              <a:rPr lang="en-US" altLang="zh-CN" sz="2000" b="1" dirty="0">
                <a:solidFill>
                  <a:srgbClr val="0000CC"/>
                </a:solidFill>
              </a:rPr>
              <a:t>;</a:t>
            </a:r>
            <a:endParaRPr lang="zh-CN" altLang="zh-CN" sz="2000" b="1" dirty="0">
              <a:solidFill>
                <a:srgbClr val="0000CC"/>
              </a:solidFill>
            </a:endParaRPr>
          </a:p>
          <a:p>
            <a:pPr marL="457200" lvl="1" indent="0">
              <a:buNone/>
            </a:pPr>
            <a:r>
              <a:rPr lang="en-US" altLang="zh-CN" sz="2000" b="1" dirty="0">
                <a:solidFill>
                  <a:srgbClr val="0000CC"/>
                </a:solidFill>
              </a:rPr>
              <a:t>	</a:t>
            </a:r>
            <a:r>
              <a:rPr lang="en-US" altLang="zh-CN" sz="2000" b="1" dirty="0" smtClean="0">
                <a:solidFill>
                  <a:srgbClr val="0000CC"/>
                </a:solidFill>
              </a:rPr>
              <a:t>return </a:t>
            </a:r>
            <a:r>
              <a:rPr lang="en-US" altLang="zh-CN" sz="2000" b="1" dirty="0">
                <a:solidFill>
                  <a:srgbClr val="0000CC"/>
                </a:solidFill>
              </a:rPr>
              <a:t>*this;</a:t>
            </a:r>
            <a:endParaRPr lang="zh-CN" altLang="zh-CN" sz="2000" b="1" dirty="0">
              <a:solidFill>
                <a:srgbClr val="0000CC"/>
              </a:solidFill>
            </a:endParaRPr>
          </a:p>
          <a:p>
            <a:pPr marL="457200" lvl="1" indent="0">
              <a:buNone/>
            </a:pPr>
            <a:r>
              <a:rPr lang="en-US" altLang="zh-CN" sz="2000" b="1" dirty="0">
                <a:solidFill>
                  <a:srgbClr val="0000CC"/>
                </a:solidFill>
              </a:rPr>
              <a:t>}</a:t>
            </a:r>
            <a:endParaRPr lang="zh-CN" altLang="zh-CN" sz="2000" b="1" dirty="0">
              <a:solidFill>
                <a:srgbClr val="0000CC"/>
              </a:solidFill>
            </a:endParaRPr>
          </a:p>
          <a:p>
            <a:pPr marL="457200" lvl="1" indent="0">
              <a:buNone/>
            </a:pPr>
            <a:r>
              <a:rPr lang="zh-CN" altLang="zh-CN" sz="2000" b="1" dirty="0">
                <a:solidFill>
                  <a:srgbClr val="FF0000"/>
                </a:solidFill>
              </a:rPr>
              <a:t>“</a:t>
            </a:r>
            <a:r>
              <a:rPr lang="en-US" altLang="zh-CN" sz="2000" b="1" dirty="0">
                <a:solidFill>
                  <a:srgbClr val="FF0000"/>
                </a:solidFill>
              </a:rPr>
              <a:t>p2=p1</a:t>
            </a:r>
            <a:r>
              <a:rPr lang="zh-CN" altLang="zh-CN" sz="2000" b="1" dirty="0">
                <a:solidFill>
                  <a:srgbClr val="FF0000"/>
                </a:solidFill>
              </a:rPr>
              <a:t>”操作就相当于执行下面的两条语句：</a:t>
            </a:r>
          </a:p>
          <a:p>
            <a:pPr marL="457200" lvl="1" indent="0">
              <a:buNone/>
            </a:pPr>
            <a:r>
              <a:rPr lang="en-US" altLang="zh-CN" sz="2000" b="1" dirty="0">
                <a:solidFill>
                  <a:srgbClr val="FF0000"/>
                </a:solidFill>
              </a:rPr>
              <a:t>p2.n=p1.n;            	//L1</a:t>
            </a:r>
            <a:endParaRPr lang="zh-CN" altLang="zh-CN" sz="2000" b="1" dirty="0">
              <a:solidFill>
                <a:srgbClr val="FF0000"/>
              </a:solidFill>
            </a:endParaRPr>
          </a:p>
          <a:p>
            <a:pPr marL="457200" lvl="1" indent="0">
              <a:buNone/>
            </a:pPr>
            <a:r>
              <a:rPr lang="en-US" altLang="zh-CN" sz="2000" b="1" dirty="0">
                <a:solidFill>
                  <a:srgbClr val="FF0000"/>
                </a:solidFill>
              </a:rPr>
              <a:t>p2.ptr=p1.ptr;         	//</a:t>
            </a:r>
            <a:r>
              <a:rPr lang="en-US" altLang="zh-CN" sz="2000" b="1" dirty="0" smtClean="0">
                <a:solidFill>
                  <a:srgbClr val="FF0000"/>
                </a:solidFill>
              </a:rPr>
              <a:t>L2</a:t>
            </a:r>
            <a:endParaRPr lang="zh-CN" altLang="zh-CN" sz="2000" b="1" dirty="0">
              <a:solidFill>
                <a:srgbClr val="FF0000"/>
              </a:solidFill>
            </a:endParaRPr>
          </a:p>
        </p:txBody>
      </p:sp>
      <p:sp>
        <p:nvSpPr>
          <p:cNvPr id="3" name="标题 2"/>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dirty="0">
                <a:solidFill>
                  <a:srgbClr val="C00000"/>
                </a:solidFill>
              </a:rPr>
              <a:t>3.8.1 </a:t>
            </a:r>
            <a:r>
              <a:rPr lang="zh-CN" altLang="zh-CN" sz="3200" b="1" dirty="0">
                <a:solidFill>
                  <a:srgbClr val="C00000"/>
                </a:solidFill>
              </a:rPr>
              <a:t>赋值运算符函数</a:t>
            </a:r>
            <a:endParaRPr lang="zh-CN" altLang="en-US" sz="3200" b="1" dirty="0">
              <a:solidFill>
                <a:srgbClr val="C00000"/>
              </a:solidFill>
            </a:endParaRPr>
          </a:p>
        </p:txBody>
      </p:sp>
      <p:sp>
        <p:nvSpPr>
          <p:cNvPr id="6" name="对话气泡: 矩形 5"/>
          <p:cNvSpPr/>
          <p:nvPr/>
        </p:nvSpPr>
        <p:spPr>
          <a:xfrm>
            <a:off x="3430217" y="3356992"/>
            <a:ext cx="5256583" cy="1440160"/>
          </a:xfrm>
          <a:prstGeom prst="wedgeRectCallout">
            <a:avLst>
              <a:gd name="adj1" fmla="val -47464"/>
              <a:gd name="adj2" fmla="val 11353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b="1" dirty="0" smtClean="0">
                <a:solidFill>
                  <a:schemeClr val="tx1"/>
                </a:solidFill>
              </a:rPr>
              <a:t>1. L2</a:t>
            </a:r>
            <a:r>
              <a:rPr lang="zh-CN" altLang="en-US" sz="1600" b="1" dirty="0">
                <a:solidFill>
                  <a:schemeClr val="tx1"/>
                </a:solidFill>
              </a:rPr>
              <a:t>执行后，</a:t>
            </a:r>
            <a:r>
              <a:rPr lang="en-US" altLang="zh-CN" sz="1600" b="1" dirty="0">
                <a:solidFill>
                  <a:schemeClr val="tx1"/>
                </a:solidFill>
              </a:rPr>
              <a:t>p1,p2</a:t>
            </a:r>
            <a:r>
              <a:rPr lang="zh-CN" altLang="en-US" sz="1600" b="1" dirty="0">
                <a:solidFill>
                  <a:schemeClr val="tx1"/>
                </a:solidFill>
              </a:rPr>
              <a:t>的</a:t>
            </a:r>
            <a:r>
              <a:rPr lang="en-US" altLang="zh-CN" sz="1600" b="1" dirty="0" err="1">
                <a:solidFill>
                  <a:schemeClr val="tx1"/>
                </a:solidFill>
              </a:rPr>
              <a:t>ptr</a:t>
            </a:r>
            <a:r>
              <a:rPr lang="zh-CN" altLang="en-US" sz="1600" b="1" dirty="0">
                <a:solidFill>
                  <a:schemeClr val="tx1"/>
                </a:solidFill>
              </a:rPr>
              <a:t>指针指向了同一内存单元。</a:t>
            </a:r>
            <a:r>
              <a:rPr lang="en-US" altLang="zh-CN" sz="1600" b="1" dirty="0">
                <a:solidFill>
                  <a:schemeClr val="tx1"/>
                </a:solidFill>
              </a:rPr>
              <a:t>P2</a:t>
            </a:r>
            <a:r>
              <a:rPr lang="zh-CN" altLang="en-US" sz="1600" b="1" dirty="0">
                <a:solidFill>
                  <a:schemeClr val="tx1"/>
                </a:solidFill>
              </a:rPr>
              <a:t>对象析构时就会调用它的析构函数</a:t>
            </a:r>
            <a:r>
              <a:rPr lang="en-US" altLang="zh-CN" sz="1600" b="1" dirty="0">
                <a:solidFill>
                  <a:schemeClr val="tx1"/>
                </a:solidFill>
              </a:rPr>
              <a:t>delete</a:t>
            </a:r>
            <a:r>
              <a:rPr lang="zh-CN" altLang="en-US" sz="1600" b="1" dirty="0">
                <a:solidFill>
                  <a:schemeClr val="tx1"/>
                </a:solidFill>
              </a:rPr>
              <a:t>此内存区域。因此输出</a:t>
            </a:r>
            <a:r>
              <a:rPr lang="en-US" altLang="zh-CN" sz="1600" b="1" dirty="0">
                <a:solidFill>
                  <a:schemeClr val="tx1"/>
                </a:solidFill>
              </a:rPr>
              <a:t>p1.ptr</a:t>
            </a:r>
            <a:r>
              <a:rPr lang="zh-CN" altLang="en-US" sz="1600" b="1" dirty="0">
                <a:solidFill>
                  <a:schemeClr val="tx1"/>
                </a:solidFill>
              </a:rPr>
              <a:t>所指内容时是无效字符。</a:t>
            </a:r>
            <a:endParaRPr lang="en-US" altLang="zh-CN" sz="1600" b="1" dirty="0">
              <a:solidFill>
                <a:schemeClr val="tx1"/>
              </a:solidFill>
            </a:endParaRPr>
          </a:p>
          <a:p>
            <a:r>
              <a:rPr lang="en-US" altLang="zh-CN" sz="1600" b="1" dirty="0" smtClean="0">
                <a:solidFill>
                  <a:schemeClr val="tx1"/>
                </a:solidFill>
              </a:rPr>
              <a:t>2. </a:t>
            </a:r>
            <a:r>
              <a:rPr lang="zh-CN" altLang="en-US" sz="1600" b="1" dirty="0" smtClean="0">
                <a:solidFill>
                  <a:schemeClr val="tx1"/>
                </a:solidFill>
              </a:rPr>
              <a:t>当</a:t>
            </a:r>
            <a:r>
              <a:rPr lang="en-US" altLang="zh-CN" sz="1600" b="1" dirty="0">
                <a:solidFill>
                  <a:schemeClr val="tx1"/>
                </a:solidFill>
              </a:rPr>
              <a:t>p1</a:t>
            </a:r>
            <a:r>
              <a:rPr lang="zh-CN" altLang="en-US" sz="1600" b="1" dirty="0">
                <a:solidFill>
                  <a:schemeClr val="tx1"/>
                </a:solidFill>
              </a:rPr>
              <a:t>析构函数调用时，会再次</a:t>
            </a:r>
            <a:r>
              <a:rPr lang="en-US" altLang="zh-CN" sz="1600" b="1" dirty="0">
                <a:solidFill>
                  <a:schemeClr val="tx1"/>
                </a:solidFill>
              </a:rPr>
              <a:t>delete</a:t>
            </a:r>
            <a:r>
              <a:rPr lang="zh-CN" altLang="en-US" sz="1600" b="1" dirty="0">
                <a:solidFill>
                  <a:schemeClr val="tx1"/>
                </a:solidFill>
              </a:rPr>
              <a:t>同一内存区域，产生错误。称为</a:t>
            </a:r>
            <a:r>
              <a:rPr lang="en-US" altLang="zh-CN" sz="1600" b="1" dirty="0">
                <a:solidFill>
                  <a:schemeClr val="tx1"/>
                </a:solidFill>
              </a:rPr>
              <a:t>“</a:t>
            </a:r>
            <a:r>
              <a:rPr lang="zh-CN" altLang="en-US" sz="1600" b="1" dirty="0">
                <a:solidFill>
                  <a:schemeClr val="tx1"/>
                </a:solidFill>
              </a:rPr>
              <a:t>指针悬挂</a:t>
            </a:r>
            <a:r>
              <a:rPr lang="en-US" altLang="zh-CN" sz="1600" b="1" dirty="0" smtClean="0">
                <a:solidFill>
                  <a:schemeClr val="tx1"/>
                </a:solidFill>
              </a:rPr>
              <a:t>”</a:t>
            </a:r>
            <a:r>
              <a:rPr lang="zh-CN" altLang="en-US" sz="1600" b="1" dirty="0" smtClean="0">
                <a:solidFill>
                  <a:schemeClr val="tx1"/>
                </a:solidFill>
              </a:rPr>
              <a:t>。</a:t>
            </a:r>
            <a:endParaRPr lang="zh-CN" altLang="zh-CN" sz="1600" b="1" dirty="0">
              <a:solidFill>
                <a:schemeClr val="tx1"/>
              </a:solidFill>
            </a:endParaRPr>
          </a:p>
        </p:txBody>
      </p:sp>
    </p:spTree>
    <p:extLst>
      <p:ext uri="{BB962C8B-B14F-4D97-AF65-F5344CB8AC3E}">
        <p14:creationId xmlns:p14="http://schemas.microsoft.com/office/powerpoint/2010/main" val="88983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 calcmode="lin" valueType="num">
                                      <p:cBhvr additive="base">
                                        <p:cTn id="7"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515">
                                            <p:txEl>
                                              <p:pRg st="2" end="2"/>
                                            </p:txEl>
                                          </p:spTgt>
                                        </p:tgtEl>
                                        <p:attrNameLst>
                                          <p:attrName>style.visibility</p:attrName>
                                        </p:attrNameLst>
                                      </p:cBhvr>
                                      <p:to>
                                        <p:strVal val="visible"/>
                                      </p:to>
                                    </p:set>
                                    <p:anim calcmode="lin" valueType="num">
                                      <p:cBhvr additive="base">
                                        <p:cTn id="13" dur="5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4515">
                                            <p:txEl>
                                              <p:pRg st="3" end="3"/>
                                            </p:txEl>
                                          </p:spTgt>
                                        </p:tgtEl>
                                        <p:attrNameLst>
                                          <p:attrName>style.visibility</p:attrName>
                                        </p:attrNameLst>
                                      </p:cBhvr>
                                      <p:to>
                                        <p:strVal val="visible"/>
                                      </p:to>
                                    </p:set>
                                    <p:anim calcmode="lin" valueType="num">
                                      <p:cBhvr additive="base">
                                        <p:cTn id="19" dur="500" fill="hold"/>
                                        <p:tgtEl>
                                          <p:spTgt spid="645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51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4515">
                                            <p:txEl>
                                              <p:pRg st="4" end="4"/>
                                            </p:txEl>
                                          </p:spTgt>
                                        </p:tgtEl>
                                        <p:attrNameLst>
                                          <p:attrName>style.visibility</p:attrName>
                                        </p:attrNameLst>
                                      </p:cBhvr>
                                      <p:to>
                                        <p:strVal val="visible"/>
                                      </p:to>
                                    </p:set>
                                    <p:anim calcmode="lin" valueType="num">
                                      <p:cBhvr additive="base">
                                        <p:cTn id="23" dur="500" fill="hold"/>
                                        <p:tgtEl>
                                          <p:spTgt spid="645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451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4515">
                                            <p:txEl>
                                              <p:pRg st="5" end="5"/>
                                            </p:txEl>
                                          </p:spTgt>
                                        </p:tgtEl>
                                        <p:attrNameLst>
                                          <p:attrName>style.visibility</p:attrName>
                                        </p:attrNameLst>
                                      </p:cBhvr>
                                      <p:to>
                                        <p:strVal val="visible"/>
                                      </p:to>
                                    </p:set>
                                    <p:anim calcmode="lin" valueType="num">
                                      <p:cBhvr additive="base">
                                        <p:cTn id="27" dur="500" fill="hold"/>
                                        <p:tgtEl>
                                          <p:spTgt spid="6451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451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4515">
                                            <p:txEl>
                                              <p:pRg st="6" end="6"/>
                                            </p:txEl>
                                          </p:spTgt>
                                        </p:tgtEl>
                                        <p:attrNameLst>
                                          <p:attrName>style.visibility</p:attrName>
                                        </p:attrNameLst>
                                      </p:cBhvr>
                                      <p:to>
                                        <p:strVal val="visible"/>
                                      </p:to>
                                    </p:set>
                                    <p:anim calcmode="lin" valueType="num">
                                      <p:cBhvr additive="base">
                                        <p:cTn id="31" dur="500" fill="hold"/>
                                        <p:tgtEl>
                                          <p:spTgt spid="6451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451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4515">
                                            <p:txEl>
                                              <p:pRg st="7" end="7"/>
                                            </p:txEl>
                                          </p:spTgt>
                                        </p:tgtEl>
                                        <p:attrNameLst>
                                          <p:attrName>style.visibility</p:attrName>
                                        </p:attrNameLst>
                                      </p:cBhvr>
                                      <p:to>
                                        <p:strVal val="visible"/>
                                      </p:to>
                                    </p:set>
                                    <p:anim calcmode="lin" valueType="num">
                                      <p:cBhvr additive="base">
                                        <p:cTn id="35" dur="500" fill="hold"/>
                                        <p:tgtEl>
                                          <p:spTgt spid="6451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451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64515">
                                            <p:txEl>
                                              <p:pRg st="8" end="8"/>
                                            </p:txEl>
                                          </p:spTgt>
                                        </p:tgtEl>
                                        <p:attrNameLst>
                                          <p:attrName>style.visibility</p:attrName>
                                        </p:attrNameLst>
                                      </p:cBhvr>
                                      <p:to>
                                        <p:strVal val="visible"/>
                                      </p:to>
                                    </p:set>
                                    <p:anim calcmode="lin" valueType="num">
                                      <p:cBhvr additive="base">
                                        <p:cTn id="41" dur="500" fill="hold"/>
                                        <p:tgtEl>
                                          <p:spTgt spid="64515">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451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64515">
                                            <p:txEl>
                                              <p:pRg st="9" end="9"/>
                                            </p:txEl>
                                          </p:spTgt>
                                        </p:tgtEl>
                                        <p:attrNameLst>
                                          <p:attrName>style.visibility</p:attrName>
                                        </p:attrNameLst>
                                      </p:cBhvr>
                                      <p:to>
                                        <p:strVal val="visible"/>
                                      </p:to>
                                    </p:set>
                                    <p:anim calcmode="lin" valueType="num">
                                      <p:cBhvr additive="base">
                                        <p:cTn id="47" dur="500" fill="hold"/>
                                        <p:tgtEl>
                                          <p:spTgt spid="64515">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4515">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4515">
                                            <p:txEl>
                                              <p:pRg st="10" end="10"/>
                                            </p:txEl>
                                          </p:spTgt>
                                        </p:tgtEl>
                                        <p:attrNameLst>
                                          <p:attrName>style.visibility</p:attrName>
                                        </p:attrNameLst>
                                      </p:cBhvr>
                                      <p:to>
                                        <p:strVal val="visible"/>
                                      </p:to>
                                    </p:set>
                                    <p:anim calcmode="lin" valueType="num">
                                      <p:cBhvr additive="base">
                                        <p:cTn id="51" dur="500" fill="hold"/>
                                        <p:tgtEl>
                                          <p:spTgt spid="64515">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451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500" fill="hold"/>
                                        <p:tgtEl>
                                          <p:spTgt spid="6"/>
                                        </p:tgtEl>
                                        <p:attrNameLst>
                                          <p:attrName>ppt_x</p:attrName>
                                        </p:attrNameLst>
                                      </p:cBhvr>
                                      <p:tavLst>
                                        <p:tav tm="0">
                                          <p:val>
                                            <p:strVal val="#ppt_x"/>
                                          </p:val>
                                        </p:tav>
                                        <p:tav tm="100000">
                                          <p:val>
                                            <p:strVal val="#ppt_x"/>
                                          </p:val>
                                        </p:tav>
                                      </p:tavLst>
                                    </p:anim>
                                    <p:anim calcmode="lin" valueType="num">
                                      <p:cBhvr additive="base">
                                        <p:cTn id="5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3"/>
          <p:cNvSpPr>
            <a:spLocks noGrp="1" noChangeArrowheads="1"/>
          </p:cNvSpPr>
          <p:nvPr>
            <p:ph type="body" idx="4294967295"/>
          </p:nvPr>
        </p:nvSpPr>
        <p:spPr>
          <a:xfrm>
            <a:off x="251520" y="1052736"/>
            <a:ext cx="8712968" cy="4752528"/>
          </a:xfrm>
        </p:spPr>
        <p:txBody>
          <a:bodyPr/>
          <a:lstStyle/>
          <a:p>
            <a:pPr lvl="1" eaLnBrk="1" hangingPunct="1">
              <a:lnSpc>
                <a:spcPct val="90000"/>
              </a:lnSpc>
              <a:buFontTx/>
              <a:buNone/>
            </a:pPr>
            <a:r>
              <a:rPr lang="en-US" altLang="zh-CN" sz="1600" b="1" dirty="0"/>
              <a:t>class Z{</a:t>
            </a:r>
          </a:p>
          <a:p>
            <a:pPr lvl="1" eaLnBrk="1" hangingPunct="1">
              <a:lnSpc>
                <a:spcPct val="90000"/>
              </a:lnSpc>
              <a:buFontTx/>
              <a:buNone/>
            </a:pPr>
            <a:r>
              <a:rPr lang="en-US" altLang="zh-CN" sz="1600" b="1" dirty="0"/>
              <a:t>  public:</a:t>
            </a:r>
          </a:p>
          <a:p>
            <a:pPr lvl="1" eaLnBrk="1" hangingPunct="1">
              <a:lnSpc>
                <a:spcPct val="90000"/>
              </a:lnSpc>
              <a:buFontTx/>
              <a:buNone/>
            </a:pPr>
            <a:r>
              <a:rPr lang="en-US" altLang="zh-CN" sz="1600" b="1" dirty="0"/>
              <a:t>        Z():x3(3),x2(2){ </a:t>
            </a:r>
            <a:r>
              <a:rPr lang="en-US" altLang="zh-CN" sz="1600" b="1" dirty="0" err="1"/>
              <a:t>cout</a:t>
            </a:r>
            <a:r>
              <a:rPr lang="en-US" altLang="zh-CN" sz="1600" b="1" dirty="0"/>
              <a:t> &lt;&lt; "Z created" &lt;&lt; </a:t>
            </a:r>
            <a:r>
              <a:rPr lang="en-US" altLang="zh-CN" sz="1600" b="1" dirty="0" err="1"/>
              <a:t>endl</a:t>
            </a:r>
            <a:r>
              <a:rPr lang="en-US" altLang="zh-CN" sz="1600" b="1" dirty="0"/>
              <a:t>; }</a:t>
            </a:r>
          </a:p>
          <a:p>
            <a:pPr lvl="1" eaLnBrk="1" hangingPunct="1">
              <a:lnSpc>
                <a:spcPct val="90000"/>
              </a:lnSpc>
              <a:buFontTx/>
              <a:buNone/>
            </a:pPr>
            <a:r>
              <a:rPr lang="en-US" altLang="zh-CN" sz="1600" b="1" dirty="0"/>
              <a:t>        ~Z(){ </a:t>
            </a:r>
            <a:r>
              <a:rPr lang="en-US" altLang="zh-CN" sz="1600" b="1" dirty="0" err="1"/>
              <a:t>cout</a:t>
            </a:r>
            <a:r>
              <a:rPr lang="en-US" altLang="zh-CN" sz="1600" b="1" dirty="0"/>
              <a:t> &lt;&lt; "Z destroyed" &lt;&lt; </a:t>
            </a:r>
            <a:r>
              <a:rPr lang="en-US" altLang="zh-CN" sz="1600" b="1" dirty="0" err="1"/>
              <a:t>endl</a:t>
            </a:r>
            <a:r>
              <a:rPr lang="en-US" altLang="zh-CN" sz="1600" b="1" dirty="0"/>
              <a:t>; };</a:t>
            </a:r>
          </a:p>
          <a:p>
            <a:pPr lvl="1" eaLnBrk="1" hangingPunct="1">
              <a:lnSpc>
                <a:spcPct val="90000"/>
              </a:lnSpc>
              <a:buFontTx/>
              <a:buNone/>
            </a:pPr>
            <a:r>
              <a:rPr lang="en-US" altLang="zh-CN" sz="1600" b="1" dirty="0"/>
              <a:t>  private:</a:t>
            </a:r>
          </a:p>
          <a:p>
            <a:pPr lvl="1" eaLnBrk="1" hangingPunct="1">
              <a:lnSpc>
                <a:spcPct val="90000"/>
              </a:lnSpc>
              <a:buFontTx/>
              <a:buNone/>
            </a:pPr>
            <a:r>
              <a:rPr lang="en-US" altLang="zh-CN" sz="1600" b="1" dirty="0"/>
              <a:t>        X x1, x2, x3;</a:t>
            </a:r>
          </a:p>
          <a:p>
            <a:pPr lvl="1" eaLnBrk="1" hangingPunct="1">
              <a:lnSpc>
                <a:spcPct val="90000"/>
              </a:lnSpc>
              <a:buFontTx/>
              <a:buNone/>
            </a:pPr>
            <a:r>
              <a:rPr lang="en-US" altLang="zh-CN" sz="1600" b="1" dirty="0"/>
              <a:t>};</a:t>
            </a:r>
          </a:p>
          <a:p>
            <a:pPr lvl="1" eaLnBrk="1" hangingPunct="1">
              <a:lnSpc>
                <a:spcPct val="90000"/>
              </a:lnSpc>
              <a:buFontTx/>
              <a:buNone/>
            </a:pPr>
            <a:r>
              <a:rPr lang="en-US" altLang="zh-CN" sz="1600" b="1" dirty="0">
                <a:solidFill>
                  <a:srgbClr val="0000CC"/>
                </a:solidFill>
              </a:rPr>
              <a:t>X a(200);			//a</a:t>
            </a:r>
            <a:r>
              <a:rPr lang="zh-CN" altLang="en-US" sz="1600" b="1" dirty="0">
                <a:solidFill>
                  <a:srgbClr val="0000CC"/>
                </a:solidFill>
              </a:rPr>
              <a:t>的生命期开始了</a:t>
            </a:r>
          </a:p>
          <a:p>
            <a:pPr lvl="1" eaLnBrk="1" hangingPunct="1">
              <a:lnSpc>
                <a:spcPct val="90000"/>
              </a:lnSpc>
              <a:buFontTx/>
              <a:buNone/>
            </a:pPr>
            <a:r>
              <a:rPr lang="en-US" altLang="zh-CN" sz="1600" b="1" dirty="0"/>
              <a:t>void main (void){</a:t>
            </a:r>
          </a:p>
          <a:p>
            <a:pPr lvl="1" eaLnBrk="1" hangingPunct="1">
              <a:lnSpc>
                <a:spcPct val="90000"/>
              </a:lnSpc>
              <a:buFontTx/>
              <a:buNone/>
            </a:pPr>
            <a:r>
              <a:rPr lang="en-US" altLang="zh-CN" sz="1600" b="1" dirty="0"/>
              <a:t>    Z </a:t>
            </a:r>
            <a:r>
              <a:rPr lang="en-US" altLang="zh-CN" sz="1600" b="1" dirty="0" err="1"/>
              <a:t>z</a:t>
            </a:r>
            <a:r>
              <a:rPr lang="en-US" altLang="zh-CN" sz="1600" b="1" dirty="0" smtClean="0"/>
              <a:t>;</a:t>
            </a:r>
            <a:r>
              <a:rPr lang="en-US" altLang="zh-CN" sz="1600" b="1" dirty="0"/>
              <a:t>	</a:t>
            </a:r>
            <a:r>
              <a:rPr lang="en-US" altLang="zh-CN" sz="1600" b="1" dirty="0" smtClean="0"/>
              <a:t>//</a:t>
            </a:r>
            <a:r>
              <a:rPr lang="en-US" altLang="zh-CN" sz="1600" b="1" dirty="0"/>
              <a:t>z</a:t>
            </a:r>
            <a:r>
              <a:rPr lang="zh-CN" altLang="en-US" sz="1600" b="1" dirty="0"/>
              <a:t>的生命期开始了，且其成员对象</a:t>
            </a:r>
            <a:r>
              <a:rPr lang="en-US" altLang="zh-CN" sz="1600" b="1" dirty="0"/>
              <a:t>x1\x2\x3</a:t>
            </a:r>
            <a:r>
              <a:rPr lang="zh-CN" altLang="en-US" sz="1600" b="1" dirty="0"/>
              <a:t>的生命期也开始了，且先于它</a:t>
            </a:r>
          </a:p>
          <a:p>
            <a:pPr lvl="1" eaLnBrk="1" hangingPunct="1">
              <a:lnSpc>
                <a:spcPct val="90000"/>
              </a:lnSpc>
              <a:buFontTx/>
              <a:buNone/>
            </a:pPr>
            <a:r>
              <a:rPr lang="zh-CN" altLang="en-US" sz="1600" b="1" dirty="0"/>
              <a:t>    </a:t>
            </a:r>
            <a:r>
              <a:rPr lang="en-US" altLang="zh-CN" sz="1600" b="1" dirty="0"/>
              <a:t>{</a:t>
            </a:r>
          </a:p>
          <a:p>
            <a:pPr lvl="1" eaLnBrk="1" hangingPunct="1">
              <a:lnSpc>
                <a:spcPct val="90000"/>
              </a:lnSpc>
              <a:buFontTx/>
              <a:buNone/>
            </a:pPr>
            <a:r>
              <a:rPr lang="en-US" altLang="zh-CN" sz="1600" b="1" dirty="0"/>
              <a:t>         X c(100);		</a:t>
            </a:r>
            <a:r>
              <a:rPr lang="en-US" altLang="zh-CN" sz="1600" b="1" dirty="0" smtClean="0"/>
              <a:t>	//</a:t>
            </a:r>
            <a:r>
              <a:rPr lang="en-US" altLang="zh-CN" sz="1600" b="1" dirty="0"/>
              <a:t>c</a:t>
            </a:r>
            <a:r>
              <a:rPr lang="zh-CN" altLang="en-US" sz="1600" b="1" dirty="0"/>
              <a:t>的生命期开始了</a:t>
            </a:r>
          </a:p>
          <a:p>
            <a:pPr lvl="1" eaLnBrk="1" hangingPunct="1">
              <a:lnSpc>
                <a:spcPct val="90000"/>
              </a:lnSpc>
              <a:buFontTx/>
              <a:buNone/>
            </a:pPr>
            <a:r>
              <a:rPr lang="zh-CN" altLang="en-US" sz="1600" b="1" dirty="0"/>
              <a:t>         </a:t>
            </a:r>
            <a:r>
              <a:rPr lang="en-US" altLang="zh-CN" sz="1600" b="1" dirty="0"/>
              <a:t>static X b(50);		//b</a:t>
            </a:r>
            <a:r>
              <a:rPr lang="zh-CN" altLang="en-US" sz="1600" b="1" dirty="0"/>
              <a:t>的生命期开始了</a:t>
            </a:r>
          </a:p>
          <a:p>
            <a:pPr lvl="1" eaLnBrk="1" hangingPunct="1">
              <a:lnSpc>
                <a:spcPct val="90000"/>
              </a:lnSpc>
              <a:buFontTx/>
              <a:buNone/>
            </a:pPr>
            <a:r>
              <a:rPr lang="zh-CN" altLang="en-US" sz="1600" b="1" dirty="0">
                <a:solidFill>
                  <a:srgbClr val="0000CC"/>
                </a:solidFill>
              </a:rPr>
              <a:t>    </a:t>
            </a:r>
            <a:r>
              <a:rPr lang="en-US" altLang="zh-CN" sz="1600" b="1" dirty="0">
                <a:solidFill>
                  <a:srgbClr val="0000CC"/>
                </a:solidFill>
              </a:rPr>
              <a:t>}				//c</a:t>
            </a:r>
            <a:r>
              <a:rPr lang="zh-CN" altLang="en-US" sz="1600" b="1" dirty="0">
                <a:solidFill>
                  <a:srgbClr val="0000CC"/>
                </a:solidFill>
              </a:rPr>
              <a:t>的生命期结束了</a:t>
            </a:r>
          </a:p>
          <a:p>
            <a:pPr lvl="1" eaLnBrk="1" hangingPunct="1">
              <a:lnSpc>
                <a:spcPct val="90000"/>
              </a:lnSpc>
              <a:buFontTx/>
              <a:buNone/>
            </a:pPr>
            <a:r>
              <a:rPr lang="en-US" altLang="zh-CN" sz="1600" b="1" dirty="0">
                <a:solidFill>
                  <a:srgbClr val="0000CC"/>
                </a:solidFill>
              </a:rPr>
              <a:t>} 					//z</a:t>
            </a:r>
            <a:r>
              <a:rPr lang="zh-CN" altLang="en-US" sz="1600" b="1" dirty="0">
                <a:solidFill>
                  <a:srgbClr val="0000CC"/>
                </a:solidFill>
              </a:rPr>
              <a:t>、</a:t>
            </a:r>
            <a:r>
              <a:rPr lang="en-US" altLang="zh-CN" sz="1600" b="1" dirty="0">
                <a:solidFill>
                  <a:srgbClr val="0000CC"/>
                </a:solidFill>
              </a:rPr>
              <a:t>x3</a:t>
            </a:r>
            <a:r>
              <a:rPr lang="zh-CN" altLang="en-US" sz="1600" b="1" dirty="0">
                <a:solidFill>
                  <a:srgbClr val="0000CC"/>
                </a:solidFill>
              </a:rPr>
              <a:t>、</a:t>
            </a:r>
            <a:r>
              <a:rPr lang="en-US" altLang="zh-CN" sz="1600" b="1" dirty="0">
                <a:solidFill>
                  <a:srgbClr val="0000CC"/>
                </a:solidFill>
              </a:rPr>
              <a:t>x2</a:t>
            </a:r>
            <a:r>
              <a:rPr lang="zh-CN" altLang="en-US" sz="1600" b="1" dirty="0">
                <a:solidFill>
                  <a:srgbClr val="0000CC"/>
                </a:solidFill>
              </a:rPr>
              <a:t>、</a:t>
            </a:r>
            <a:r>
              <a:rPr lang="en-US" altLang="zh-CN" sz="1600" b="1" dirty="0">
                <a:solidFill>
                  <a:srgbClr val="0000CC"/>
                </a:solidFill>
              </a:rPr>
              <a:t>x1</a:t>
            </a:r>
            <a:r>
              <a:rPr lang="zh-CN" altLang="en-US" sz="1600" b="1" dirty="0">
                <a:solidFill>
                  <a:srgbClr val="0000CC"/>
                </a:solidFill>
              </a:rPr>
              <a:t>、</a:t>
            </a:r>
            <a:r>
              <a:rPr lang="en-US" altLang="zh-CN" sz="1600" b="1" dirty="0">
                <a:solidFill>
                  <a:srgbClr val="0000CC"/>
                </a:solidFill>
              </a:rPr>
              <a:t>b</a:t>
            </a:r>
            <a:r>
              <a:rPr lang="zh-CN" altLang="en-US" sz="1600" b="1" dirty="0">
                <a:solidFill>
                  <a:srgbClr val="0000CC"/>
                </a:solidFill>
              </a:rPr>
              <a:t>的生命期依次结束</a:t>
            </a:r>
          </a:p>
          <a:p>
            <a:pPr lvl="1" eaLnBrk="1" hangingPunct="1">
              <a:lnSpc>
                <a:spcPct val="90000"/>
              </a:lnSpc>
              <a:buFontTx/>
              <a:buNone/>
            </a:pPr>
            <a:r>
              <a:rPr lang="zh-CN" altLang="en-US" sz="1600" b="1" dirty="0"/>
              <a:t>                     		</a:t>
            </a:r>
            <a:r>
              <a:rPr lang="en-US" altLang="zh-CN" sz="1600" b="1" dirty="0" smtClean="0"/>
              <a:t>	//</a:t>
            </a:r>
            <a:r>
              <a:rPr lang="en-US" altLang="zh-CN" sz="1600" b="1" dirty="0"/>
              <a:t>main()</a:t>
            </a:r>
            <a:r>
              <a:rPr lang="zh-CN" altLang="en-US" sz="1600" b="1" dirty="0"/>
              <a:t>函数结束后，</a:t>
            </a:r>
            <a:r>
              <a:rPr lang="en-US" altLang="zh-CN" sz="1600" b="1" dirty="0"/>
              <a:t>a</a:t>
            </a:r>
            <a:r>
              <a:rPr lang="zh-CN" altLang="en-US" sz="1600" b="1" dirty="0"/>
              <a:t>的生命期才结束</a:t>
            </a:r>
          </a:p>
        </p:txBody>
      </p:sp>
      <p:sp>
        <p:nvSpPr>
          <p:cNvPr id="4" name="Rectangle 2"/>
          <p:cNvSpPr txBox="1">
            <a:spLocks noChangeArrowheads="1"/>
          </p:cNvSpPr>
          <p:nvPr/>
        </p:nvSpPr>
        <p:spPr>
          <a:xfrm>
            <a:off x="457200" y="73673"/>
            <a:ext cx="8229600" cy="691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3200" b="1">
                <a:solidFill>
                  <a:srgbClr val="C00000"/>
                </a:solidFill>
                <a:latin typeface="+mj-lt"/>
                <a:ea typeface="+mj-ea"/>
                <a:cs typeface="+mj-cs"/>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r>
              <a:rPr lang="en-US" altLang="zh-CN" dirty="0"/>
              <a:t>3.12 </a:t>
            </a:r>
            <a:r>
              <a:rPr lang="en-US" altLang="zh-CN" dirty="0" smtClean="0"/>
              <a:t> </a:t>
            </a:r>
            <a:r>
              <a:rPr lang="zh-CN" altLang="en-US" dirty="0" smtClean="0"/>
              <a:t>类</a:t>
            </a:r>
            <a:r>
              <a:rPr lang="zh-CN" altLang="en-US" dirty="0"/>
              <a:t>的作用域和对象的生存期</a:t>
            </a:r>
          </a:p>
        </p:txBody>
      </p:sp>
    </p:spTree>
    <p:extLst>
      <p:ext uri="{BB962C8B-B14F-4D97-AF65-F5344CB8AC3E}">
        <p14:creationId xmlns:p14="http://schemas.microsoft.com/office/powerpoint/2010/main" val="18267646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9810">
                                            <p:txEl>
                                              <p:pRg st="0" end="0"/>
                                            </p:txEl>
                                          </p:spTgt>
                                        </p:tgtEl>
                                        <p:attrNameLst>
                                          <p:attrName>style.visibility</p:attrName>
                                        </p:attrNameLst>
                                      </p:cBhvr>
                                      <p:to>
                                        <p:strVal val="visible"/>
                                      </p:to>
                                    </p:set>
                                    <p:animEffect transition="in" filter="fade">
                                      <p:cBhvr>
                                        <p:cTn id="7" dur="1000"/>
                                        <p:tgtEl>
                                          <p:spTgt spid="119810">
                                            <p:txEl>
                                              <p:pRg st="0" end="0"/>
                                            </p:txEl>
                                          </p:spTgt>
                                        </p:tgtEl>
                                      </p:cBhvr>
                                    </p:animEffect>
                                    <p:anim calcmode="lin" valueType="num">
                                      <p:cBhvr>
                                        <p:cTn id="8" dur="1000" fill="hold"/>
                                        <p:tgtEl>
                                          <p:spTgt spid="1198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981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9810">
                                            <p:txEl>
                                              <p:pRg st="1" end="1"/>
                                            </p:txEl>
                                          </p:spTgt>
                                        </p:tgtEl>
                                        <p:attrNameLst>
                                          <p:attrName>style.visibility</p:attrName>
                                        </p:attrNameLst>
                                      </p:cBhvr>
                                      <p:to>
                                        <p:strVal val="visible"/>
                                      </p:to>
                                    </p:set>
                                    <p:animEffect transition="in" filter="fade">
                                      <p:cBhvr>
                                        <p:cTn id="12" dur="1000"/>
                                        <p:tgtEl>
                                          <p:spTgt spid="119810">
                                            <p:txEl>
                                              <p:pRg st="1" end="1"/>
                                            </p:txEl>
                                          </p:spTgt>
                                        </p:tgtEl>
                                      </p:cBhvr>
                                    </p:animEffect>
                                    <p:anim calcmode="lin" valueType="num">
                                      <p:cBhvr>
                                        <p:cTn id="13" dur="1000" fill="hold"/>
                                        <p:tgtEl>
                                          <p:spTgt spid="119810">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19810">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9810">
                                            <p:txEl>
                                              <p:pRg st="2" end="2"/>
                                            </p:txEl>
                                          </p:spTgt>
                                        </p:tgtEl>
                                        <p:attrNameLst>
                                          <p:attrName>style.visibility</p:attrName>
                                        </p:attrNameLst>
                                      </p:cBhvr>
                                      <p:to>
                                        <p:strVal val="visible"/>
                                      </p:to>
                                    </p:set>
                                    <p:animEffect transition="in" filter="fade">
                                      <p:cBhvr>
                                        <p:cTn id="17" dur="1000"/>
                                        <p:tgtEl>
                                          <p:spTgt spid="119810">
                                            <p:txEl>
                                              <p:pRg st="2" end="2"/>
                                            </p:txEl>
                                          </p:spTgt>
                                        </p:tgtEl>
                                      </p:cBhvr>
                                    </p:animEffect>
                                    <p:anim calcmode="lin" valueType="num">
                                      <p:cBhvr>
                                        <p:cTn id="18" dur="1000" fill="hold"/>
                                        <p:tgtEl>
                                          <p:spTgt spid="119810">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19810">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19810">
                                            <p:txEl>
                                              <p:pRg st="3" end="3"/>
                                            </p:txEl>
                                          </p:spTgt>
                                        </p:tgtEl>
                                        <p:attrNameLst>
                                          <p:attrName>style.visibility</p:attrName>
                                        </p:attrNameLst>
                                      </p:cBhvr>
                                      <p:to>
                                        <p:strVal val="visible"/>
                                      </p:to>
                                    </p:set>
                                    <p:animEffect transition="in" filter="fade">
                                      <p:cBhvr>
                                        <p:cTn id="22" dur="1000"/>
                                        <p:tgtEl>
                                          <p:spTgt spid="119810">
                                            <p:txEl>
                                              <p:pRg st="3" end="3"/>
                                            </p:txEl>
                                          </p:spTgt>
                                        </p:tgtEl>
                                      </p:cBhvr>
                                    </p:animEffect>
                                    <p:anim calcmode="lin" valueType="num">
                                      <p:cBhvr>
                                        <p:cTn id="23" dur="1000" fill="hold"/>
                                        <p:tgtEl>
                                          <p:spTgt spid="119810">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19810">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19810">
                                            <p:txEl>
                                              <p:pRg st="4" end="4"/>
                                            </p:txEl>
                                          </p:spTgt>
                                        </p:tgtEl>
                                        <p:attrNameLst>
                                          <p:attrName>style.visibility</p:attrName>
                                        </p:attrNameLst>
                                      </p:cBhvr>
                                      <p:to>
                                        <p:strVal val="visible"/>
                                      </p:to>
                                    </p:set>
                                    <p:animEffect transition="in" filter="fade">
                                      <p:cBhvr>
                                        <p:cTn id="27" dur="1000"/>
                                        <p:tgtEl>
                                          <p:spTgt spid="119810">
                                            <p:txEl>
                                              <p:pRg st="4" end="4"/>
                                            </p:txEl>
                                          </p:spTgt>
                                        </p:tgtEl>
                                      </p:cBhvr>
                                    </p:animEffect>
                                    <p:anim calcmode="lin" valueType="num">
                                      <p:cBhvr>
                                        <p:cTn id="28" dur="1000" fill="hold"/>
                                        <p:tgtEl>
                                          <p:spTgt spid="119810">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119810">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9810">
                                            <p:txEl>
                                              <p:pRg st="5" end="5"/>
                                            </p:txEl>
                                          </p:spTgt>
                                        </p:tgtEl>
                                        <p:attrNameLst>
                                          <p:attrName>style.visibility</p:attrName>
                                        </p:attrNameLst>
                                      </p:cBhvr>
                                      <p:to>
                                        <p:strVal val="visible"/>
                                      </p:to>
                                    </p:set>
                                    <p:animEffect transition="in" filter="fade">
                                      <p:cBhvr>
                                        <p:cTn id="32" dur="1000"/>
                                        <p:tgtEl>
                                          <p:spTgt spid="119810">
                                            <p:txEl>
                                              <p:pRg st="5" end="5"/>
                                            </p:txEl>
                                          </p:spTgt>
                                        </p:tgtEl>
                                      </p:cBhvr>
                                    </p:animEffect>
                                    <p:anim calcmode="lin" valueType="num">
                                      <p:cBhvr>
                                        <p:cTn id="33" dur="1000" fill="hold"/>
                                        <p:tgtEl>
                                          <p:spTgt spid="119810">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119810">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19810">
                                            <p:txEl>
                                              <p:pRg st="6" end="6"/>
                                            </p:txEl>
                                          </p:spTgt>
                                        </p:tgtEl>
                                        <p:attrNameLst>
                                          <p:attrName>style.visibility</p:attrName>
                                        </p:attrNameLst>
                                      </p:cBhvr>
                                      <p:to>
                                        <p:strVal val="visible"/>
                                      </p:to>
                                    </p:set>
                                    <p:animEffect transition="in" filter="fade">
                                      <p:cBhvr>
                                        <p:cTn id="37" dur="1000"/>
                                        <p:tgtEl>
                                          <p:spTgt spid="119810">
                                            <p:txEl>
                                              <p:pRg st="6" end="6"/>
                                            </p:txEl>
                                          </p:spTgt>
                                        </p:tgtEl>
                                      </p:cBhvr>
                                    </p:animEffect>
                                    <p:anim calcmode="lin" valueType="num">
                                      <p:cBhvr>
                                        <p:cTn id="38" dur="1000" fill="hold"/>
                                        <p:tgtEl>
                                          <p:spTgt spid="119810">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11981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19810">
                                            <p:txEl>
                                              <p:pRg st="7" end="7"/>
                                            </p:txEl>
                                          </p:spTgt>
                                        </p:tgtEl>
                                        <p:attrNameLst>
                                          <p:attrName>style.visibility</p:attrName>
                                        </p:attrNameLst>
                                      </p:cBhvr>
                                      <p:to>
                                        <p:strVal val="visible"/>
                                      </p:to>
                                    </p:set>
                                    <p:anim calcmode="lin" valueType="num">
                                      <p:cBhvr additive="base">
                                        <p:cTn id="44" dur="500" fill="hold"/>
                                        <p:tgtEl>
                                          <p:spTgt spid="119810">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1981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119810">
                                            <p:txEl>
                                              <p:pRg st="8" end="8"/>
                                            </p:txEl>
                                          </p:spTgt>
                                        </p:tgtEl>
                                        <p:attrNameLst>
                                          <p:attrName>style.visibility</p:attrName>
                                        </p:attrNameLst>
                                      </p:cBhvr>
                                      <p:to>
                                        <p:strVal val="visible"/>
                                      </p:to>
                                    </p:set>
                                    <p:anim calcmode="lin" valueType="num">
                                      <p:cBhvr additive="base">
                                        <p:cTn id="50" dur="500" fill="hold"/>
                                        <p:tgtEl>
                                          <p:spTgt spid="119810">
                                            <p:txEl>
                                              <p:pRg st="8" end="8"/>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1981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119810">
                                            <p:txEl>
                                              <p:pRg st="9" end="9"/>
                                            </p:txEl>
                                          </p:spTgt>
                                        </p:tgtEl>
                                        <p:attrNameLst>
                                          <p:attrName>style.visibility</p:attrName>
                                        </p:attrNameLst>
                                      </p:cBhvr>
                                      <p:to>
                                        <p:strVal val="visible"/>
                                      </p:to>
                                    </p:set>
                                    <p:anim calcmode="lin" valueType="num">
                                      <p:cBhvr additive="base">
                                        <p:cTn id="56" dur="500" fill="hold"/>
                                        <p:tgtEl>
                                          <p:spTgt spid="119810">
                                            <p:txEl>
                                              <p:pRg st="9" end="9"/>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1981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119810">
                                            <p:txEl>
                                              <p:pRg st="10" end="10"/>
                                            </p:txEl>
                                          </p:spTgt>
                                        </p:tgtEl>
                                        <p:attrNameLst>
                                          <p:attrName>style.visibility</p:attrName>
                                        </p:attrNameLst>
                                      </p:cBhvr>
                                      <p:to>
                                        <p:strVal val="visible"/>
                                      </p:to>
                                    </p:set>
                                    <p:anim calcmode="lin" valueType="num">
                                      <p:cBhvr additive="base">
                                        <p:cTn id="62" dur="500" fill="hold"/>
                                        <p:tgtEl>
                                          <p:spTgt spid="119810">
                                            <p:txEl>
                                              <p:pRg st="10" end="1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119810">
                                            <p:txEl>
                                              <p:pRg st="10" end="10"/>
                                            </p:txEl>
                                          </p:spTgt>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119810">
                                            <p:txEl>
                                              <p:pRg st="11" end="11"/>
                                            </p:txEl>
                                          </p:spTgt>
                                        </p:tgtEl>
                                        <p:attrNameLst>
                                          <p:attrName>style.visibility</p:attrName>
                                        </p:attrNameLst>
                                      </p:cBhvr>
                                      <p:to>
                                        <p:strVal val="visible"/>
                                      </p:to>
                                    </p:set>
                                    <p:anim calcmode="lin" valueType="num">
                                      <p:cBhvr additive="base">
                                        <p:cTn id="66" dur="500" fill="hold"/>
                                        <p:tgtEl>
                                          <p:spTgt spid="119810">
                                            <p:txEl>
                                              <p:pRg st="11" end="11"/>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119810">
                                            <p:txEl>
                                              <p:pRg st="11" end="11"/>
                                            </p:txEl>
                                          </p:spTgt>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119810">
                                            <p:txEl>
                                              <p:pRg st="12" end="12"/>
                                            </p:txEl>
                                          </p:spTgt>
                                        </p:tgtEl>
                                        <p:attrNameLst>
                                          <p:attrName>style.visibility</p:attrName>
                                        </p:attrNameLst>
                                      </p:cBhvr>
                                      <p:to>
                                        <p:strVal val="visible"/>
                                      </p:to>
                                    </p:set>
                                    <p:anim calcmode="lin" valueType="num">
                                      <p:cBhvr additive="base">
                                        <p:cTn id="70" dur="500" fill="hold"/>
                                        <p:tgtEl>
                                          <p:spTgt spid="119810">
                                            <p:txEl>
                                              <p:pRg st="12" end="12"/>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119810">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119810">
                                            <p:txEl>
                                              <p:pRg st="13" end="13"/>
                                            </p:txEl>
                                          </p:spTgt>
                                        </p:tgtEl>
                                        <p:attrNameLst>
                                          <p:attrName>style.visibility</p:attrName>
                                        </p:attrNameLst>
                                      </p:cBhvr>
                                      <p:to>
                                        <p:strVal val="visible"/>
                                      </p:to>
                                    </p:set>
                                    <p:anim calcmode="lin" valueType="num">
                                      <p:cBhvr additive="base">
                                        <p:cTn id="76" dur="500" fill="hold"/>
                                        <p:tgtEl>
                                          <p:spTgt spid="119810">
                                            <p:txEl>
                                              <p:pRg st="13" end="13"/>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119810">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119810">
                                            <p:txEl>
                                              <p:pRg st="14" end="14"/>
                                            </p:txEl>
                                          </p:spTgt>
                                        </p:tgtEl>
                                        <p:attrNameLst>
                                          <p:attrName>style.visibility</p:attrName>
                                        </p:attrNameLst>
                                      </p:cBhvr>
                                      <p:to>
                                        <p:strVal val="visible"/>
                                      </p:to>
                                    </p:set>
                                    <p:anim calcmode="lin" valueType="num">
                                      <p:cBhvr additive="base">
                                        <p:cTn id="82" dur="500" fill="hold"/>
                                        <p:tgtEl>
                                          <p:spTgt spid="119810">
                                            <p:txEl>
                                              <p:pRg st="14" end="14"/>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119810">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nodeType="clickEffect">
                                  <p:stCondLst>
                                    <p:cond delay="0"/>
                                  </p:stCondLst>
                                  <p:childTnLst>
                                    <p:set>
                                      <p:cBhvr>
                                        <p:cTn id="87" dur="1" fill="hold">
                                          <p:stCondLst>
                                            <p:cond delay="0"/>
                                          </p:stCondLst>
                                        </p:cTn>
                                        <p:tgtEl>
                                          <p:spTgt spid="119810">
                                            <p:txEl>
                                              <p:pRg st="15" end="15"/>
                                            </p:txEl>
                                          </p:spTgt>
                                        </p:tgtEl>
                                        <p:attrNameLst>
                                          <p:attrName>style.visibility</p:attrName>
                                        </p:attrNameLst>
                                      </p:cBhvr>
                                      <p:to>
                                        <p:strVal val="visible"/>
                                      </p:to>
                                    </p:set>
                                    <p:anim calcmode="lin" valueType="num">
                                      <p:cBhvr additive="base">
                                        <p:cTn id="88" dur="500" fill="hold"/>
                                        <p:tgtEl>
                                          <p:spTgt spid="119810">
                                            <p:txEl>
                                              <p:pRg st="15" end="15"/>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119810">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661737" y="116632"/>
            <a:ext cx="7772400" cy="8636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kern="1200" dirty="0">
                <a:solidFill>
                  <a:srgbClr val="C00000"/>
                </a:solidFill>
              </a:rPr>
              <a:t>3.13 </a:t>
            </a:r>
            <a:r>
              <a:rPr lang="en-US" altLang="zh-CN" sz="3200" b="1" kern="1200" dirty="0" smtClean="0">
                <a:solidFill>
                  <a:srgbClr val="C00000"/>
                </a:solidFill>
              </a:rPr>
              <a:t> </a:t>
            </a:r>
            <a:r>
              <a:rPr lang="zh-CN" altLang="en-US" sz="3200" b="1" kern="1200" dirty="0" smtClean="0">
                <a:solidFill>
                  <a:srgbClr val="C00000"/>
                </a:solidFill>
              </a:rPr>
              <a:t>友</a:t>
            </a:r>
            <a:r>
              <a:rPr lang="zh-CN" altLang="en-US" sz="3200" b="1" kern="1200" dirty="0">
                <a:solidFill>
                  <a:srgbClr val="C00000"/>
                </a:solidFill>
              </a:rPr>
              <a:t>元</a:t>
            </a:r>
          </a:p>
        </p:txBody>
      </p:sp>
      <p:sp>
        <p:nvSpPr>
          <p:cNvPr id="82947" name="Rectangle 3"/>
          <p:cNvSpPr>
            <a:spLocks noGrp="1" noChangeArrowheads="1"/>
          </p:cNvSpPr>
          <p:nvPr>
            <p:ph type="body" idx="1"/>
          </p:nvPr>
        </p:nvSpPr>
        <p:spPr>
          <a:xfrm>
            <a:off x="203394" y="980232"/>
            <a:ext cx="8761094" cy="5545112"/>
          </a:xfrm>
        </p:spPr>
        <p:txBody>
          <a:bodyPr/>
          <a:lstStyle/>
          <a:p>
            <a:pPr eaLnBrk="1" hangingPunct="1">
              <a:buFontTx/>
              <a:buNone/>
            </a:pPr>
            <a:r>
              <a:rPr lang="en-US" altLang="zh-CN" sz="2800" b="1" dirty="0" smtClean="0">
                <a:solidFill>
                  <a:srgbClr val="0000CC"/>
                </a:solidFill>
              </a:rPr>
              <a:t>1. </a:t>
            </a:r>
            <a:r>
              <a:rPr lang="zh-CN" altLang="en-US" sz="2800" b="1" dirty="0" smtClean="0">
                <a:solidFill>
                  <a:srgbClr val="0000CC"/>
                </a:solidFill>
              </a:rPr>
              <a:t>友</a:t>
            </a:r>
            <a:r>
              <a:rPr lang="zh-CN" altLang="en-US" sz="2800" b="1" dirty="0">
                <a:solidFill>
                  <a:srgbClr val="0000CC"/>
                </a:solidFill>
              </a:rPr>
              <a:t>元的概念</a:t>
            </a:r>
          </a:p>
          <a:p>
            <a:pPr lvl="1" eaLnBrk="1" hangingPunct="1"/>
            <a:r>
              <a:rPr lang="zh-CN" altLang="en-US" sz="2400" b="1" dirty="0"/>
              <a:t>类的封装性使得使</a:t>
            </a:r>
            <a:r>
              <a:rPr lang="zh-CN" altLang="en-US" sz="2400" b="1" dirty="0">
                <a:solidFill>
                  <a:srgbClr val="FF0000"/>
                </a:solidFill>
              </a:rPr>
              <a:t>该类外部的函数</a:t>
            </a:r>
            <a:r>
              <a:rPr lang="zh-CN" altLang="en-US" sz="2400" b="1" dirty="0"/>
              <a:t>只能访问其</a:t>
            </a:r>
            <a:r>
              <a:rPr lang="en-US" altLang="zh-CN" sz="2400" b="1" dirty="0"/>
              <a:t>public</a:t>
            </a:r>
            <a:r>
              <a:rPr lang="zh-CN" altLang="en-US" sz="2400" b="1" dirty="0"/>
              <a:t>成员。但类可以授予指定函数特权，让它可以访问该类的所有成员</a:t>
            </a:r>
            <a:r>
              <a:rPr lang="en-US" altLang="zh-CN" sz="2400" b="1" dirty="0"/>
              <a:t>——</a:t>
            </a:r>
            <a:r>
              <a:rPr lang="zh-CN" altLang="en-US" sz="2400" b="1" dirty="0"/>
              <a:t>括</a:t>
            </a:r>
            <a:r>
              <a:rPr lang="en-US" altLang="zh-CN" sz="2400" b="1" dirty="0"/>
              <a:t>public</a:t>
            </a:r>
            <a:r>
              <a:rPr lang="zh-CN" altLang="en-US" sz="2400" b="1" dirty="0"/>
              <a:t>、</a:t>
            </a:r>
            <a:r>
              <a:rPr lang="en-US" altLang="zh-CN" sz="2400" b="1" dirty="0"/>
              <a:t>protected</a:t>
            </a:r>
            <a:r>
              <a:rPr lang="zh-CN" altLang="en-US" sz="2400" b="1" dirty="0"/>
              <a:t>、</a:t>
            </a:r>
            <a:r>
              <a:rPr lang="en-US" altLang="zh-CN" sz="2400" b="1" dirty="0"/>
              <a:t>private</a:t>
            </a:r>
            <a:r>
              <a:rPr lang="zh-CN" altLang="en-US" sz="2400" b="1" dirty="0"/>
              <a:t>类型的成员。这个获得了特权的函数就是</a:t>
            </a:r>
            <a:r>
              <a:rPr lang="zh-CN" altLang="en-US" sz="2400" b="1" dirty="0">
                <a:solidFill>
                  <a:srgbClr val="FF0000"/>
                </a:solidFill>
              </a:rPr>
              <a:t>友元</a:t>
            </a:r>
            <a:r>
              <a:rPr lang="zh-CN" altLang="en-US" sz="2400" b="1" dirty="0"/>
              <a:t>。</a:t>
            </a:r>
          </a:p>
          <a:p>
            <a:pPr marL="0" indent="0" eaLnBrk="1" hangingPunct="1">
              <a:buNone/>
            </a:pPr>
            <a:r>
              <a:rPr lang="en-US" altLang="zh-CN" sz="2800" b="1" dirty="0" smtClean="0">
                <a:solidFill>
                  <a:srgbClr val="0000CC"/>
                </a:solidFill>
              </a:rPr>
              <a:t>2. </a:t>
            </a:r>
            <a:r>
              <a:rPr lang="zh-CN" altLang="en-US" sz="2800" b="1" dirty="0" smtClean="0">
                <a:solidFill>
                  <a:srgbClr val="0000CC"/>
                </a:solidFill>
              </a:rPr>
              <a:t>友</a:t>
            </a:r>
            <a:r>
              <a:rPr lang="zh-CN" altLang="en-US" sz="2800" b="1" dirty="0">
                <a:solidFill>
                  <a:srgbClr val="0000CC"/>
                </a:solidFill>
              </a:rPr>
              <a:t>元函数的声明与定义</a:t>
            </a:r>
          </a:p>
          <a:p>
            <a:pPr lvl="1" eaLnBrk="1" hangingPunct="1">
              <a:buFontTx/>
              <a:buNone/>
            </a:pPr>
            <a:r>
              <a:rPr lang="en-US" altLang="zh-CN" sz="2000" b="1" dirty="0"/>
              <a:t>class X{</a:t>
            </a:r>
          </a:p>
          <a:p>
            <a:pPr lvl="1" eaLnBrk="1" hangingPunct="1">
              <a:buFontTx/>
              <a:buNone/>
            </a:pPr>
            <a:r>
              <a:rPr lang="en-US" altLang="zh-CN" sz="2000" b="1" dirty="0"/>
              <a:t>    ……</a:t>
            </a:r>
          </a:p>
          <a:p>
            <a:pPr lvl="1" eaLnBrk="1" hangingPunct="1">
              <a:buFontTx/>
              <a:buNone/>
            </a:pPr>
            <a:r>
              <a:rPr lang="en-US" altLang="zh-CN" sz="2000" b="1" dirty="0"/>
              <a:t>    </a:t>
            </a:r>
            <a:r>
              <a:rPr lang="en-US" altLang="zh-CN" sz="2000" b="1" dirty="0">
                <a:solidFill>
                  <a:srgbClr val="FF3300"/>
                </a:solidFill>
              </a:rPr>
              <a:t>friend  T  f</a:t>
            </a:r>
            <a:r>
              <a:rPr lang="en-US" altLang="zh-CN" sz="2000" b="1" dirty="0" smtClean="0">
                <a:solidFill>
                  <a:srgbClr val="FF3300"/>
                </a:solidFill>
              </a:rPr>
              <a:t>(…);</a:t>
            </a:r>
            <a:r>
              <a:rPr lang="en-US" altLang="zh-CN" sz="2000" b="1" dirty="0"/>
              <a:t> </a:t>
            </a:r>
            <a:r>
              <a:rPr lang="en-US" altLang="zh-CN" sz="2000" b="1" dirty="0" smtClean="0"/>
              <a:t>//</a:t>
            </a:r>
            <a:r>
              <a:rPr lang="zh-CN" altLang="en-US" sz="2000" b="1" dirty="0"/>
              <a:t>声明</a:t>
            </a:r>
            <a:r>
              <a:rPr lang="en-US" altLang="zh-CN" sz="2000" b="1" dirty="0"/>
              <a:t>f</a:t>
            </a:r>
            <a:r>
              <a:rPr lang="zh-CN" altLang="en-US" sz="2000" b="1" dirty="0"/>
              <a:t>为</a:t>
            </a:r>
            <a:r>
              <a:rPr lang="en-US" altLang="zh-CN" sz="2000" b="1" dirty="0"/>
              <a:t>X</a:t>
            </a:r>
            <a:r>
              <a:rPr lang="zh-CN" altLang="en-US" sz="2000" b="1" dirty="0"/>
              <a:t>类的友元，</a:t>
            </a:r>
            <a:r>
              <a:rPr lang="en-US" altLang="zh-CN" sz="2000" b="1" dirty="0"/>
              <a:t>f</a:t>
            </a:r>
            <a:r>
              <a:rPr lang="zh-CN" altLang="en-US" sz="2000" b="1" dirty="0"/>
              <a:t>的形参通常是</a:t>
            </a:r>
            <a:r>
              <a:rPr lang="en-US" altLang="zh-CN" sz="2000" b="1" dirty="0"/>
              <a:t>X</a:t>
            </a:r>
            <a:r>
              <a:rPr lang="zh-CN" altLang="en-US" sz="2000" b="1" dirty="0"/>
              <a:t>类的对象</a:t>
            </a:r>
          </a:p>
          <a:p>
            <a:pPr lvl="1" eaLnBrk="1" hangingPunct="1">
              <a:buFontTx/>
              <a:buNone/>
            </a:pPr>
            <a:r>
              <a:rPr lang="en-US" altLang="zh-CN" sz="2000" b="1" dirty="0"/>
              <a:t>};</a:t>
            </a:r>
          </a:p>
          <a:p>
            <a:pPr lvl="1" eaLnBrk="1" hangingPunct="1">
              <a:buFontTx/>
              <a:buNone/>
            </a:pPr>
            <a:r>
              <a:rPr lang="en-US" altLang="zh-CN" sz="2000" b="1" dirty="0"/>
              <a:t>……</a:t>
            </a:r>
          </a:p>
          <a:p>
            <a:pPr lvl="1" eaLnBrk="1" hangingPunct="1">
              <a:buFontTx/>
              <a:buNone/>
            </a:pPr>
            <a:r>
              <a:rPr lang="en-US" altLang="zh-CN" sz="2000" b="1" dirty="0">
                <a:solidFill>
                  <a:srgbClr val="FF3300"/>
                </a:solidFill>
              </a:rPr>
              <a:t>T  f(…) { …… }</a:t>
            </a:r>
            <a:r>
              <a:rPr lang="en-US" altLang="zh-CN" sz="2000" b="1" dirty="0"/>
              <a:t> </a:t>
            </a:r>
            <a:r>
              <a:rPr lang="en-US" altLang="zh-CN" sz="2000" b="1" dirty="0" smtClean="0"/>
              <a:t>//</a:t>
            </a:r>
            <a:r>
              <a:rPr lang="zh-CN" altLang="en-US" sz="2000" b="1" dirty="0"/>
              <a:t>友元不是类成员函数，定义时不能用“</a:t>
            </a:r>
            <a:r>
              <a:rPr lang="en-US" altLang="zh-CN" sz="2000" b="1" dirty="0"/>
              <a:t>X::f”</a:t>
            </a:r>
            <a:r>
              <a:rPr lang="zh-CN" altLang="en-US" sz="2000" b="1" dirty="0"/>
              <a:t>限定函数名</a:t>
            </a:r>
          </a:p>
        </p:txBody>
      </p:sp>
    </p:spTree>
    <p:extLst>
      <p:ext uri="{BB962C8B-B14F-4D97-AF65-F5344CB8AC3E}">
        <p14:creationId xmlns:p14="http://schemas.microsoft.com/office/powerpoint/2010/main" val="2246186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2947">
                                            <p:txEl>
                                              <p:pRg st="2" end="2"/>
                                            </p:txEl>
                                          </p:spTgt>
                                        </p:tgtEl>
                                        <p:attrNameLst>
                                          <p:attrName>style.visibility</p:attrName>
                                        </p:attrNameLst>
                                      </p:cBhvr>
                                      <p:to>
                                        <p:strVal val="visible"/>
                                      </p:to>
                                    </p:set>
                                    <p:anim calcmode="lin" valueType="num">
                                      <p:cBhvr additive="base">
                                        <p:cTn id="7" dur="500" fill="hold"/>
                                        <p:tgtEl>
                                          <p:spTgt spid="8294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9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2947">
                                            <p:txEl>
                                              <p:pRg st="3" end="3"/>
                                            </p:txEl>
                                          </p:spTgt>
                                        </p:tgtEl>
                                        <p:attrNameLst>
                                          <p:attrName>style.visibility</p:attrName>
                                        </p:attrNameLst>
                                      </p:cBhvr>
                                      <p:to>
                                        <p:strVal val="visible"/>
                                      </p:to>
                                    </p:set>
                                    <p:anim calcmode="lin" valueType="num">
                                      <p:cBhvr additive="base">
                                        <p:cTn id="13" dur="500" fill="hold"/>
                                        <p:tgtEl>
                                          <p:spTgt spid="8294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2947">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2947">
                                            <p:txEl>
                                              <p:pRg st="4" end="4"/>
                                            </p:txEl>
                                          </p:spTgt>
                                        </p:tgtEl>
                                        <p:attrNameLst>
                                          <p:attrName>style.visibility</p:attrName>
                                        </p:attrNameLst>
                                      </p:cBhvr>
                                      <p:to>
                                        <p:strVal val="visible"/>
                                      </p:to>
                                    </p:set>
                                    <p:anim calcmode="lin" valueType="num">
                                      <p:cBhvr additive="base">
                                        <p:cTn id="17" dur="500" fill="hold"/>
                                        <p:tgtEl>
                                          <p:spTgt spid="82947">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2947">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2947">
                                            <p:txEl>
                                              <p:pRg st="5" end="5"/>
                                            </p:txEl>
                                          </p:spTgt>
                                        </p:tgtEl>
                                        <p:attrNameLst>
                                          <p:attrName>style.visibility</p:attrName>
                                        </p:attrNameLst>
                                      </p:cBhvr>
                                      <p:to>
                                        <p:strVal val="visible"/>
                                      </p:to>
                                    </p:set>
                                    <p:anim calcmode="lin" valueType="num">
                                      <p:cBhvr additive="base">
                                        <p:cTn id="21" dur="500" fill="hold"/>
                                        <p:tgtEl>
                                          <p:spTgt spid="82947">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2947">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2947">
                                            <p:txEl>
                                              <p:pRg st="6" end="6"/>
                                            </p:txEl>
                                          </p:spTgt>
                                        </p:tgtEl>
                                        <p:attrNameLst>
                                          <p:attrName>style.visibility</p:attrName>
                                        </p:attrNameLst>
                                      </p:cBhvr>
                                      <p:to>
                                        <p:strVal val="visible"/>
                                      </p:to>
                                    </p:set>
                                    <p:anim calcmode="lin" valueType="num">
                                      <p:cBhvr additive="base">
                                        <p:cTn id="25" dur="500" fill="hold"/>
                                        <p:tgtEl>
                                          <p:spTgt spid="8294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29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82947">
                                            <p:txEl>
                                              <p:pRg st="7" end="7"/>
                                            </p:txEl>
                                          </p:spTgt>
                                        </p:tgtEl>
                                        <p:attrNameLst>
                                          <p:attrName>style.visibility</p:attrName>
                                        </p:attrNameLst>
                                      </p:cBhvr>
                                      <p:to>
                                        <p:strVal val="visible"/>
                                      </p:to>
                                    </p:set>
                                    <p:animEffect transition="in" filter="wipe(down)">
                                      <p:cBhvr>
                                        <p:cTn id="31" dur="500"/>
                                        <p:tgtEl>
                                          <p:spTgt spid="82947">
                                            <p:txEl>
                                              <p:pRg st="7" end="7"/>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82947">
                                            <p:txEl>
                                              <p:pRg st="8" end="8"/>
                                            </p:txEl>
                                          </p:spTgt>
                                        </p:tgtEl>
                                        <p:attrNameLst>
                                          <p:attrName>style.visibility</p:attrName>
                                        </p:attrNameLst>
                                      </p:cBhvr>
                                      <p:to>
                                        <p:strVal val="visible"/>
                                      </p:to>
                                    </p:set>
                                    <p:animEffect transition="in" filter="wipe(down)">
                                      <p:cBhvr>
                                        <p:cTn id="34" dur="500"/>
                                        <p:tgtEl>
                                          <p:spTgt spid="82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type="body" idx="1"/>
          </p:nvPr>
        </p:nvSpPr>
        <p:spPr>
          <a:xfrm>
            <a:off x="323528" y="1196975"/>
            <a:ext cx="4176464" cy="5256361"/>
          </a:xfrm>
        </p:spPr>
        <p:txBody>
          <a:bodyPr/>
          <a:lstStyle/>
          <a:p>
            <a:pPr eaLnBrk="1" hangingPunct="1">
              <a:buFontTx/>
              <a:buNone/>
            </a:pPr>
            <a:r>
              <a:rPr lang="zh-CN" altLang="zh-CN" sz="2000" b="1" dirty="0">
                <a:solidFill>
                  <a:srgbClr val="0000CC"/>
                </a:solidFill>
              </a:rPr>
              <a:t>【例</a:t>
            </a:r>
            <a:r>
              <a:rPr lang="en-US" altLang="zh-CN" sz="2000" b="1" dirty="0">
                <a:solidFill>
                  <a:srgbClr val="0000CC"/>
                </a:solidFill>
              </a:rPr>
              <a:t>3-29</a:t>
            </a:r>
            <a:r>
              <a:rPr lang="zh-CN" altLang="zh-CN" sz="2000" b="1" dirty="0">
                <a:solidFill>
                  <a:srgbClr val="0000CC"/>
                </a:solidFill>
              </a:rPr>
              <a:t>】 </a:t>
            </a:r>
            <a:r>
              <a:rPr lang="en-US" altLang="zh-CN" sz="2000" b="1" dirty="0">
                <a:solidFill>
                  <a:srgbClr val="0000CC"/>
                </a:solidFill>
              </a:rPr>
              <a:t>Point</a:t>
            </a:r>
            <a:r>
              <a:rPr lang="zh-CN" altLang="zh-CN" sz="2000" b="1" dirty="0">
                <a:solidFill>
                  <a:srgbClr val="0000CC"/>
                </a:solidFill>
              </a:rPr>
              <a:t>是处理屏幕坐标点的类，为它设计计算两点之间距离的友元函数</a:t>
            </a:r>
            <a:r>
              <a:rPr lang="zh-CN" altLang="en-US" sz="2000" b="1" dirty="0">
                <a:solidFill>
                  <a:srgbClr val="0000CC"/>
                </a:solidFill>
              </a:rPr>
              <a:t>。</a:t>
            </a:r>
            <a:endParaRPr lang="en-US" altLang="zh-CN" sz="2000" b="1" dirty="0">
              <a:solidFill>
                <a:srgbClr val="0000CC"/>
              </a:solidFill>
            </a:endParaRPr>
          </a:p>
          <a:p>
            <a:pPr eaLnBrk="1" hangingPunct="1">
              <a:buFontTx/>
              <a:buNone/>
            </a:pPr>
            <a:r>
              <a:rPr lang="en-US" altLang="zh-CN" sz="1600" b="1" dirty="0"/>
              <a:t>#include &lt;</a:t>
            </a:r>
            <a:r>
              <a:rPr lang="en-US" altLang="zh-CN" sz="1600" b="1" dirty="0" err="1"/>
              <a:t>iostream</a:t>
            </a:r>
            <a:r>
              <a:rPr lang="en-US" altLang="zh-CN" sz="1600" b="1" dirty="0"/>
              <a:t>&gt;</a:t>
            </a:r>
          </a:p>
          <a:p>
            <a:pPr eaLnBrk="1" hangingPunct="1">
              <a:buFontTx/>
              <a:buNone/>
            </a:pPr>
            <a:r>
              <a:rPr lang="en-US" altLang="zh-CN" sz="1600" b="1" dirty="0"/>
              <a:t>#include &lt;</a:t>
            </a:r>
            <a:r>
              <a:rPr lang="en-US" altLang="zh-CN" sz="1600" b="1" dirty="0" err="1"/>
              <a:t>cmath</a:t>
            </a:r>
            <a:r>
              <a:rPr lang="en-US" altLang="zh-CN" sz="1600" b="1" dirty="0"/>
              <a:t>&gt;</a:t>
            </a:r>
          </a:p>
          <a:p>
            <a:pPr eaLnBrk="1" hangingPunct="1">
              <a:buFontTx/>
              <a:buNone/>
            </a:pPr>
            <a:r>
              <a:rPr lang="en-US" altLang="zh-CN" sz="1600" b="1" dirty="0"/>
              <a:t>using namespace </a:t>
            </a:r>
            <a:r>
              <a:rPr lang="en-US" altLang="zh-CN" sz="1600" b="1" dirty="0" err="1"/>
              <a:t>std</a:t>
            </a:r>
            <a:r>
              <a:rPr lang="en-US" altLang="zh-CN" sz="1600" b="1" dirty="0"/>
              <a:t>;</a:t>
            </a:r>
          </a:p>
          <a:p>
            <a:pPr eaLnBrk="1" hangingPunct="1">
              <a:buFontTx/>
              <a:buNone/>
            </a:pPr>
            <a:r>
              <a:rPr lang="en-US" altLang="zh-CN" sz="1600" b="1" dirty="0"/>
              <a:t>class point{</a:t>
            </a:r>
          </a:p>
          <a:p>
            <a:pPr eaLnBrk="1" hangingPunct="1">
              <a:buFontTx/>
              <a:buNone/>
            </a:pPr>
            <a:r>
              <a:rPr lang="en-US" altLang="zh-CN" sz="1600" b="1" dirty="0"/>
              <a:t>private:</a:t>
            </a:r>
          </a:p>
          <a:p>
            <a:pPr eaLnBrk="1" hangingPunct="1">
              <a:buFontTx/>
              <a:buNone/>
            </a:pPr>
            <a:r>
              <a:rPr lang="en-US" altLang="zh-CN" sz="1600" b="1" dirty="0"/>
              <a:t>    int </a:t>
            </a:r>
            <a:r>
              <a:rPr lang="en-US" altLang="zh-CN" sz="1600" b="1" dirty="0" err="1"/>
              <a:t>x,y</a:t>
            </a:r>
            <a:r>
              <a:rPr lang="en-US" altLang="zh-CN" sz="1600" b="1" dirty="0"/>
              <a:t>;</a:t>
            </a:r>
          </a:p>
          <a:p>
            <a:pPr eaLnBrk="1" hangingPunct="1">
              <a:buFontTx/>
              <a:buNone/>
            </a:pPr>
            <a:r>
              <a:rPr lang="en-US" altLang="zh-CN" sz="1600" b="1" dirty="0"/>
              <a:t>    friend int dist1(point p1,point p2</a:t>
            </a:r>
            <a:r>
              <a:rPr lang="en-US" altLang="zh-CN" sz="1600" b="1" dirty="0" smtClean="0"/>
              <a:t>);</a:t>
            </a:r>
          </a:p>
          <a:p>
            <a:pPr eaLnBrk="1" hangingPunct="1">
              <a:buFontTx/>
              <a:buNone/>
            </a:pPr>
            <a:r>
              <a:rPr lang="en-US" altLang="zh-CN" sz="1600" b="1" dirty="0"/>
              <a:t>	</a:t>
            </a:r>
            <a:r>
              <a:rPr lang="en-US" altLang="zh-CN" sz="1600" b="1" dirty="0" smtClean="0"/>
              <a:t>//</a:t>
            </a:r>
            <a:r>
              <a:rPr lang="zh-CN" altLang="en-US" sz="1600" b="1" dirty="0"/>
              <a:t>声明</a:t>
            </a:r>
            <a:r>
              <a:rPr lang="en-US" altLang="zh-CN" sz="1600" b="1" dirty="0"/>
              <a:t>dist1</a:t>
            </a:r>
            <a:r>
              <a:rPr lang="zh-CN" altLang="en-US" sz="1600" b="1" dirty="0"/>
              <a:t>为</a:t>
            </a:r>
            <a:r>
              <a:rPr lang="en-US" altLang="zh-CN" sz="1600" b="1" dirty="0"/>
              <a:t>point</a:t>
            </a:r>
            <a:r>
              <a:rPr lang="zh-CN" altLang="en-US" sz="1600" b="1" dirty="0"/>
              <a:t>类的友元</a:t>
            </a:r>
          </a:p>
          <a:p>
            <a:pPr eaLnBrk="1" hangingPunct="1">
              <a:buFontTx/>
              <a:buNone/>
            </a:pPr>
            <a:r>
              <a:rPr lang="en-US" altLang="zh-CN" sz="1600" b="1" dirty="0"/>
              <a:t>public:</a:t>
            </a:r>
          </a:p>
          <a:p>
            <a:pPr eaLnBrk="1" hangingPunct="1">
              <a:buFontTx/>
              <a:buNone/>
            </a:pPr>
            <a:r>
              <a:rPr lang="en-US" altLang="zh-CN" sz="1600" b="1" dirty="0"/>
              <a:t>    point(int a=10,int b=10){ x=a; y=b; }</a:t>
            </a:r>
          </a:p>
          <a:p>
            <a:pPr eaLnBrk="1" hangingPunct="1">
              <a:buFontTx/>
              <a:buNone/>
            </a:pPr>
            <a:r>
              <a:rPr lang="en-US" altLang="zh-CN" sz="1600" b="1" dirty="0"/>
              <a:t>    </a:t>
            </a:r>
            <a:r>
              <a:rPr lang="en-US" altLang="zh-CN" sz="1600" b="1" dirty="0" err="1"/>
              <a:t>int</a:t>
            </a:r>
            <a:r>
              <a:rPr lang="en-US" altLang="zh-CN" sz="1600" b="1" dirty="0"/>
              <a:t> </a:t>
            </a:r>
            <a:r>
              <a:rPr lang="en-US" altLang="zh-CN" sz="1600" b="1" dirty="0" err="1"/>
              <a:t>getx</a:t>
            </a:r>
            <a:r>
              <a:rPr lang="en-US" altLang="zh-CN" sz="1600" b="1" dirty="0"/>
              <a:t>( ){ return x ;  </a:t>
            </a:r>
          </a:p>
          <a:p>
            <a:pPr eaLnBrk="1" hangingPunct="1">
              <a:buFontTx/>
              <a:buNone/>
            </a:pPr>
            <a:r>
              <a:rPr lang="en-US" altLang="zh-CN" sz="1600" b="1" dirty="0"/>
              <a:t>    int </a:t>
            </a:r>
            <a:r>
              <a:rPr lang="en-US" altLang="zh-CN" sz="1600" b="1" dirty="0" err="1"/>
              <a:t>gety</a:t>
            </a:r>
            <a:r>
              <a:rPr lang="en-US" altLang="zh-CN" sz="1600" b="1" dirty="0"/>
              <a:t>( ){ return y; }</a:t>
            </a:r>
          </a:p>
          <a:p>
            <a:pPr eaLnBrk="1" hangingPunct="1">
              <a:buFontTx/>
              <a:buNone/>
            </a:pPr>
            <a:r>
              <a:rPr lang="en-US" altLang="zh-CN" sz="1600" b="1" dirty="0"/>
              <a:t>};</a:t>
            </a:r>
          </a:p>
          <a:p>
            <a:pPr eaLnBrk="1" hangingPunct="1">
              <a:lnSpc>
                <a:spcPct val="80000"/>
              </a:lnSpc>
              <a:buFontTx/>
              <a:buNone/>
            </a:pPr>
            <a:r>
              <a:rPr lang="en-US" altLang="zh-CN" sz="2000" b="1" dirty="0"/>
              <a:t> </a:t>
            </a:r>
          </a:p>
        </p:txBody>
      </p:sp>
      <p:sp>
        <p:nvSpPr>
          <p:cNvPr id="5"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kern="1200" dirty="0">
                <a:solidFill>
                  <a:srgbClr val="C00000"/>
                </a:solidFill>
              </a:rPr>
              <a:t>3.13 </a:t>
            </a:r>
            <a:r>
              <a:rPr lang="en-US" altLang="zh-CN" sz="3200" b="1" kern="1200" dirty="0" smtClean="0">
                <a:solidFill>
                  <a:srgbClr val="C00000"/>
                </a:solidFill>
              </a:rPr>
              <a:t> </a:t>
            </a:r>
            <a:r>
              <a:rPr lang="zh-CN" altLang="en-US" sz="3200" b="1" kern="1200" dirty="0" smtClean="0">
                <a:solidFill>
                  <a:srgbClr val="C00000"/>
                </a:solidFill>
              </a:rPr>
              <a:t>友</a:t>
            </a:r>
            <a:r>
              <a:rPr lang="zh-CN" altLang="en-US" sz="3200" b="1" kern="1200" dirty="0">
                <a:solidFill>
                  <a:srgbClr val="C00000"/>
                </a:solidFill>
              </a:rPr>
              <a:t>元</a:t>
            </a:r>
          </a:p>
        </p:txBody>
      </p:sp>
      <p:sp>
        <p:nvSpPr>
          <p:cNvPr id="4" name="Rectangle 3"/>
          <p:cNvSpPr txBox="1">
            <a:spLocks noChangeArrowheads="1"/>
          </p:cNvSpPr>
          <p:nvPr/>
        </p:nvSpPr>
        <p:spPr bwMode="auto">
          <a:xfrm>
            <a:off x="4572000" y="1196975"/>
            <a:ext cx="4330368" cy="5256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pPr>
            <a:r>
              <a:rPr lang="en-US" altLang="zh-CN" sz="1600" b="1" kern="0" dirty="0" smtClean="0"/>
              <a:t>int dist1(point p1,point p2){</a:t>
            </a:r>
          </a:p>
          <a:p>
            <a:pPr eaLnBrk="1" hangingPunct="1">
              <a:buFontTx/>
              <a:buNone/>
            </a:pPr>
            <a:r>
              <a:rPr lang="en-US" altLang="zh-CN" sz="1600" b="1" kern="0" dirty="0" smtClean="0"/>
              <a:t>    double x=(p2.x-p1.x);	</a:t>
            </a:r>
          </a:p>
          <a:p>
            <a:pPr eaLnBrk="1" hangingPunct="1">
              <a:buFontTx/>
              <a:buNone/>
            </a:pPr>
            <a:r>
              <a:rPr lang="en-US" altLang="zh-CN" sz="1600" b="1" kern="0" dirty="0"/>
              <a:t>	</a:t>
            </a:r>
            <a:r>
              <a:rPr lang="en-US" altLang="zh-CN" sz="1600" b="1" kern="0" dirty="0" smtClean="0"/>
              <a:t>//</a:t>
            </a:r>
            <a:r>
              <a:rPr lang="zh-CN" altLang="en-US" sz="1600" b="1" kern="0" dirty="0" smtClean="0"/>
              <a:t>友元可以直接访问对象的私有成员</a:t>
            </a:r>
          </a:p>
          <a:p>
            <a:pPr eaLnBrk="1" hangingPunct="1">
              <a:buFontTx/>
              <a:buNone/>
            </a:pPr>
            <a:r>
              <a:rPr lang="zh-CN" altLang="en-US" sz="1600" b="1" kern="0" dirty="0" smtClean="0"/>
              <a:t>    </a:t>
            </a:r>
            <a:r>
              <a:rPr lang="en-US" altLang="zh-CN" sz="1600" b="1" kern="0" dirty="0" smtClean="0"/>
              <a:t>double y=(p2.y-p1.y);</a:t>
            </a:r>
          </a:p>
          <a:p>
            <a:pPr eaLnBrk="1" hangingPunct="1">
              <a:buFontTx/>
              <a:buNone/>
            </a:pPr>
            <a:r>
              <a:rPr lang="en-US" altLang="zh-CN" sz="1600" b="1" kern="0" dirty="0" smtClean="0"/>
              <a:t>    return </a:t>
            </a:r>
            <a:r>
              <a:rPr lang="en-US" altLang="zh-CN" sz="1600" b="1" kern="0" dirty="0" err="1" smtClean="0"/>
              <a:t>sqrt</a:t>
            </a:r>
            <a:r>
              <a:rPr lang="en-US" altLang="zh-CN" sz="1600" b="1" kern="0" dirty="0" smtClean="0"/>
              <a:t>(x*</a:t>
            </a:r>
            <a:r>
              <a:rPr lang="en-US" altLang="zh-CN" sz="1600" b="1" kern="0" dirty="0" err="1" smtClean="0"/>
              <a:t>x+y</a:t>
            </a:r>
            <a:r>
              <a:rPr lang="en-US" altLang="zh-CN" sz="1600" b="1" kern="0" dirty="0" smtClean="0"/>
              <a:t>*y);</a:t>
            </a:r>
          </a:p>
          <a:p>
            <a:pPr eaLnBrk="1" hangingPunct="1">
              <a:buFontTx/>
              <a:buNone/>
            </a:pPr>
            <a:r>
              <a:rPr lang="en-US" altLang="zh-CN" sz="1600" b="1" kern="0" dirty="0" smtClean="0"/>
              <a:t>}</a:t>
            </a:r>
          </a:p>
          <a:p>
            <a:pPr eaLnBrk="1" hangingPunct="1">
              <a:buFontTx/>
              <a:buNone/>
            </a:pPr>
            <a:r>
              <a:rPr lang="en-US" altLang="zh-CN" sz="1600" b="1" kern="0" dirty="0" smtClean="0"/>
              <a:t>int dist2(point p1,point p2){	</a:t>
            </a:r>
          </a:p>
          <a:p>
            <a:pPr eaLnBrk="1" hangingPunct="1">
              <a:buFontTx/>
              <a:buNone/>
            </a:pPr>
            <a:r>
              <a:rPr lang="en-US" altLang="zh-CN" sz="1600" b="1" kern="0" dirty="0"/>
              <a:t>	</a:t>
            </a:r>
            <a:r>
              <a:rPr lang="en-US" altLang="zh-CN" sz="1600" b="1" kern="0" dirty="0" smtClean="0"/>
              <a:t>//dist2</a:t>
            </a:r>
            <a:r>
              <a:rPr lang="zh-CN" altLang="en-US" sz="1600" b="1" kern="0" dirty="0" smtClean="0"/>
              <a:t>是普通函数</a:t>
            </a:r>
          </a:p>
          <a:p>
            <a:pPr eaLnBrk="1" hangingPunct="1">
              <a:buFontTx/>
              <a:buNone/>
            </a:pPr>
            <a:r>
              <a:rPr lang="zh-CN" altLang="en-US" sz="1600" b="1" kern="0" dirty="0" smtClean="0"/>
              <a:t>    </a:t>
            </a:r>
            <a:r>
              <a:rPr lang="en-US" altLang="zh-CN" sz="1600" b="1" kern="0" dirty="0" smtClean="0"/>
              <a:t>double x=p2.getx()-p1.getx();</a:t>
            </a:r>
          </a:p>
          <a:p>
            <a:pPr eaLnBrk="1" hangingPunct="1">
              <a:buFontTx/>
              <a:buNone/>
            </a:pPr>
            <a:r>
              <a:rPr lang="en-US" altLang="zh-CN" sz="1600" b="1" kern="0" dirty="0"/>
              <a:t>	</a:t>
            </a:r>
            <a:r>
              <a:rPr lang="en-US" altLang="zh-CN" sz="1600" b="1" kern="0" dirty="0" smtClean="0"/>
              <a:t>//</a:t>
            </a:r>
            <a:r>
              <a:rPr lang="zh-CN" altLang="en-US" sz="1600" b="1" kern="0" dirty="0" smtClean="0"/>
              <a:t>普通函数只能访问对象的公有成员</a:t>
            </a:r>
          </a:p>
          <a:p>
            <a:pPr eaLnBrk="1" hangingPunct="1">
              <a:buFontTx/>
              <a:buNone/>
            </a:pPr>
            <a:r>
              <a:rPr lang="zh-CN" altLang="en-US" sz="1600" b="1" kern="0" dirty="0" smtClean="0"/>
              <a:t>    </a:t>
            </a:r>
            <a:r>
              <a:rPr lang="en-US" altLang="zh-CN" sz="1600" b="1" kern="0" dirty="0" smtClean="0"/>
              <a:t>double y=p2.gety()-p1.gety();</a:t>
            </a:r>
          </a:p>
          <a:p>
            <a:pPr eaLnBrk="1" hangingPunct="1">
              <a:buFontTx/>
              <a:buNone/>
            </a:pPr>
            <a:r>
              <a:rPr lang="en-US" altLang="zh-CN" sz="1600" b="1" kern="0" dirty="0" smtClean="0"/>
              <a:t>    return </a:t>
            </a:r>
            <a:r>
              <a:rPr lang="en-US" altLang="zh-CN" sz="1600" b="1" kern="0" dirty="0" err="1" smtClean="0"/>
              <a:t>sqrt</a:t>
            </a:r>
            <a:r>
              <a:rPr lang="en-US" altLang="zh-CN" sz="1600" b="1" kern="0" dirty="0" smtClean="0"/>
              <a:t>(x*</a:t>
            </a:r>
            <a:r>
              <a:rPr lang="en-US" altLang="zh-CN" sz="1600" b="1" kern="0" dirty="0" err="1" smtClean="0"/>
              <a:t>x+y</a:t>
            </a:r>
            <a:r>
              <a:rPr lang="en-US" altLang="zh-CN" sz="1600" b="1" kern="0" dirty="0" smtClean="0"/>
              <a:t>*y);</a:t>
            </a:r>
          </a:p>
          <a:p>
            <a:pPr eaLnBrk="1" hangingPunct="1">
              <a:buFontTx/>
              <a:buNone/>
            </a:pPr>
            <a:r>
              <a:rPr lang="en-US" altLang="zh-CN" sz="1600" b="1" kern="0" dirty="0" smtClean="0"/>
              <a:t>}</a:t>
            </a:r>
          </a:p>
          <a:p>
            <a:pPr eaLnBrk="1" hangingPunct="1">
              <a:buFontTx/>
              <a:buNone/>
            </a:pPr>
            <a:r>
              <a:rPr lang="en-US" altLang="zh-CN" sz="1600" b="1" kern="0" dirty="0" smtClean="0"/>
              <a:t>void main(){</a:t>
            </a:r>
          </a:p>
          <a:p>
            <a:pPr eaLnBrk="1" hangingPunct="1">
              <a:buFontTx/>
              <a:buNone/>
            </a:pPr>
            <a:r>
              <a:rPr lang="en-US" altLang="zh-CN" sz="1600" b="1" kern="0" dirty="0" smtClean="0"/>
              <a:t>    point p1(2,5),p2(4,20);</a:t>
            </a:r>
          </a:p>
          <a:p>
            <a:pPr eaLnBrk="1" hangingPunct="1">
              <a:buFontTx/>
              <a:buNone/>
            </a:pPr>
            <a:r>
              <a:rPr lang="en-US" altLang="zh-CN" sz="1600" b="1" kern="0" dirty="0" smtClean="0"/>
              <a:t>    </a:t>
            </a:r>
            <a:r>
              <a:rPr lang="en-US" altLang="zh-CN" sz="1600" b="1" kern="0" dirty="0" err="1" smtClean="0"/>
              <a:t>cout</a:t>
            </a:r>
            <a:r>
              <a:rPr lang="en-US" altLang="zh-CN" sz="1600" b="1" kern="0" dirty="0" smtClean="0"/>
              <a:t>&lt;&lt;dist1(p1,p2)&lt;&lt;</a:t>
            </a:r>
            <a:r>
              <a:rPr lang="en-US" altLang="zh-CN" sz="1600" b="1" kern="0" dirty="0" err="1" smtClean="0"/>
              <a:t>endl</a:t>
            </a:r>
            <a:r>
              <a:rPr lang="en-US" altLang="zh-CN" sz="1600" b="1" kern="0" dirty="0" smtClean="0"/>
              <a:t>;</a:t>
            </a:r>
          </a:p>
          <a:p>
            <a:pPr eaLnBrk="1" hangingPunct="1">
              <a:buFontTx/>
              <a:buNone/>
            </a:pPr>
            <a:r>
              <a:rPr lang="en-US" altLang="zh-CN" sz="1600" b="1" kern="0" dirty="0" smtClean="0"/>
              <a:t>    </a:t>
            </a:r>
            <a:r>
              <a:rPr lang="en-US" altLang="zh-CN" sz="1600" b="1" kern="0" dirty="0" err="1" smtClean="0"/>
              <a:t>cout</a:t>
            </a:r>
            <a:r>
              <a:rPr lang="en-US" altLang="zh-CN" sz="1600" b="1" kern="0" dirty="0" smtClean="0"/>
              <a:t>&lt;&lt;dist2(p1,p2)&lt;&lt;</a:t>
            </a:r>
            <a:r>
              <a:rPr lang="en-US" altLang="zh-CN" sz="1600" b="1" kern="0" dirty="0" err="1" smtClean="0"/>
              <a:t>endl</a:t>
            </a:r>
            <a:r>
              <a:rPr lang="en-US" altLang="zh-CN" sz="1600" b="1" kern="0" dirty="0" smtClean="0"/>
              <a:t>;</a:t>
            </a:r>
          </a:p>
          <a:p>
            <a:pPr eaLnBrk="1" hangingPunct="1">
              <a:buFontTx/>
              <a:buNone/>
            </a:pPr>
            <a:r>
              <a:rPr lang="en-US" altLang="zh-CN" sz="1600" b="1" kern="0" dirty="0" smtClean="0"/>
              <a:t>}</a:t>
            </a:r>
          </a:p>
          <a:p>
            <a:pPr eaLnBrk="1" hangingPunct="1">
              <a:lnSpc>
                <a:spcPct val="80000"/>
              </a:lnSpc>
            </a:pPr>
            <a:endParaRPr lang="en-US" altLang="zh-CN" sz="1600" b="1" kern="0" dirty="0"/>
          </a:p>
        </p:txBody>
      </p:sp>
    </p:spTree>
    <p:extLst>
      <p:ext uri="{BB962C8B-B14F-4D97-AF65-F5344CB8AC3E}">
        <p14:creationId xmlns:p14="http://schemas.microsoft.com/office/powerpoint/2010/main" val="120866608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body" idx="1"/>
          </p:nvPr>
        </p:nvSpPr>
        <p:spPr>
          <a:xfrm>
            <a:off x="228600" y="980729"/>
            <a:ext cx="8686800" cy="1296144"/>
          </a:xfrm>
        </p:spPr>
        <p:txBody>
          <a:bodyPr/>
          <a:lstStyle/>
          <a:p>
            <a:pPr eaLnBrk="1" hangingPunct="1">
              <a:buFontTx/>
              <a:buNone/>
            </a:pPr>
            <a:r>
              <a:rPr lang="en-US" altLang="zh-CN" sz="2400" b="1" dirty="0" smtClean="0">
                <a:solidFill>
                  <a:srgbClr val="0000CC"/>
                </a:solidFill>
              </a:rPr>
              <a:t>3. </a:t>
            </a:r>
            <a:r>
              <a:rPr lang="zh-CN" altLang="en-US" sz="2400" b="1" dirty="0" smtClean="0">
                <a:solidFill>
                  <a:srgbClr val="0000CC"/>
                </a:solidFill>
              </a:rPr>
              <a:t>友</a:t>
            </a:r>
            <a:r>
              <a:rPr lang="zh-CN" altLang="en-US" sz="2400" b="1" dirty="0">
                <a:solidFill>
                  <a:srgbClr val="0000CC"/>
                </a:solidFill>
              </a:rPr>
              <a:t>元类</a:t>
            </a:r>
          </a:p>
          <a:p>
            <a:pPr lvl="1" eaLnBrk="1" hangingPunct="1"/>
            <a:r>
              <a:rPr lang="zh-CN" altLang="en-US" sz="2000" b="1" dirty="0"/>
              <a:t>一个类可以是另一个类的友元，友元类的所有成员函数都是另一个类的友元函数，能够直接访问另一个类的所有成员（包括</a:t>
            </a:r>
            <a:r>
              <a:rPr lang="en-US" altLang="zh-CN" sz="2000" b="1" dirty="0"/>
              <a:t>public</a:t>
            </a:r>
            <a:r>
              <a:rPr lang="zh-CN" altLang="en-US" sz="2000" b="1" dirty="0"/>
              <a:t>、</a:t>
            </a:r>
            <a:r>
              <a:rPr lang="en-US" altLang="zh-CN" sz="2000" b="1" dirty="0"/>
              <a:t>private</a:t>
            </a:r>
            <a:r>
              <a:rPr lang="zh-CN" altLang="en-US" sz="2000" b="1" dirty="0"/>
              <a:t>和</a:t>
            </a:r>
            <a:r>
              <a:rPr lang="en-US" altLang="zh-CN" sz="2000" b="1" dirty="0"/>
              <a:t>protected</a:t>
            </a:r>
            <a:r>
              <a:rPr lang="zh-CN" altLang="en-US" sz="2000" b="1" dirty="0"/>
              <a:t>）</a:t>
            </a:r>
            <a:r>
              <a:rPr lang="zh-CN" altLang="en-US" sz="2000" b="1" dirty="0" smtClean="0"/>
              <a:t>。</a:t>
            </a:r>
            <a:endParaRPr lang="en-US" altLang="zh-CN" sz="2000" b="1" dirty="0" smtClean="0"/>
          </a:p>
        </p:txBody>
      </p:sp>
      <p:sp>
        <p:nvSpPr>
          <p:cNvPr id="5"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kern="1200" dirty="0">
                <a:solidFill>
                  <a:srgbClr val="C00000"/>
                </a:solidFill>
              </a:rPr>
              <a:t>3.13 </a:t>
            </a:r>
            <a:r>
              <a:rPr lang="en-US" altLang="zh-CN" sz="3200" b="1" kern="1200" dirty="0" smtClean="0">
                <a:solidFill>
                  <a:srgbClr val="C00000"/>
                </a:solidFill>
              </a:rPr>
              <a:t> </a:t>
            </a:r>
            <a:r>
              <a:rPr lang="zh-CN" altLang="en-US" sz="3200" b="1" kern="1200" dirty="0" smtClean="0">
                <a:solidFill>
                  <a:srgbClr val="C00000"/>
                </a:solidFill>
              </a:rPr>
              <a:t>友</a:t>
            </a:r>
            <a:r>
              <a:rPr lang="zh-CN" altLang="en-US" sz="3200" b="1" kern="1200" dirty="0">
                <a:solidFill>
                  <a:srgbClr val="C00000"/>
                </a:solidFill>
              </a:rPr>
              <a:t>元</a:t>
            </a:r>
          </a:p>
        </p:txBody>
      </p:sp>
      <p:sp>
        <p:nvSpPr>
          <p:cNvPr id="4" name="Rectangle 3"/>
          <p:cNvSpPr txBox="1">
            <a:spLocks noChangeArrowheads="1"/>
          </p:cNvSpPr>
          <p:nvPr/>
        </p:nvSpPr>
        <p:spPr bwMode="auto">
          <a:xfrm>
            <a:off x="215003" y="2372735"/>
            <a:ext cx="4176464" cy="4485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lvl="1" indent="-342900" eaLnBrk="1" hangingPunct="1">
              <a:buNone/>
            </a:pPr>
            <a:r>
              <a:rPr lang="en-US" altLang="zh-CN" sz="2000" b="1" dirty="0">
                <a:solidFill>
                  <a:srgbClr val="0000CC"/>
                </a:solidFill>
              </a:rPr>
              <a:t>【</a:t>
            </a:r>
            <a:r>
              <a:rPr lang="zh-CN" altLang="en-US" sz="2000" b="1" dirty="0">
                <a:solidFill>
                  <a:srgbClr val="0000CC"/>
                </a:solidFill>
              </a:rPr>
              <a:t>例</a:t>
            </a:r>
            <a:r>
              <a:rPr lang="en-US" altLang="zh-CN" sz="2000" b="1" dirty="0" smtClean="0">
                <a:solidFill>
                  <a:srgbClr val="0000CC"/>
                </a:solidFill>
              </a:rPr>
              <a:t>】</a:t>
            </a:r>
            <a:r>
              <a:rPr lang="zh-CN" altLang="en-US" sz="2000" b="1" dirty="0" smtClean="0">
                <a:solidFill>
                  <a:srgbClr val="0000CC"/>
                </a:solidFill>
              </a:rPr>
              <a:t>通过</a:t>
            </a:r>
            <a:r>
              <a:rPr lang="zh-CN" altLang="en-US" sz="2000" b="1" dirty="0">
                <a:solidFill>
                  <a:srgbClr val="0000CC"/>
                </a:solidFill>
              </a:rPr>
              <a:t>友元类的成员函数直接访问对象的私有成员。</a:t>
            </a:r>
            <a:endParaRPr lang="en-US" altLang="zh-CN" sz="2000" b="1" dirty="0">
              <a:solidFill>
                <a:srgbClr val="0000CC"/>
              </a:solidFill>
            </a:endParaRPr>
          </a:p>
          <a:p>
            <a:pPr marL="342900" lvl="1" indent="-342900" eaLnBrk="1" hangingPunct="1">
              <a:buNone/>
            </a:pPr>
            <a:r>
              <a:rPr lang="en-US" altLang="zh-CN" sz="1600" b="1" dirty="0"/>
              <a:t>//Eg.cpp</a:t>
            </a:r>
          </a:p>
          <a:p>
            <a:pPr marL="342900" lvl="1" indent="-342900" eaLnBrk="1" hangingPunct="1">
              <a:buNone/>
            </a:pPr>
            <a:r>
              <a:rPr lang="en-US" altLang="zh-CN" sz="1600" b="1" dirty="0"/>
              <a:t>#include &lt;</a:t>
            </a:r>
            <a:r>
              <a:rPr lang="en-US" altLang="zh-CN" sz="1600" b="1" dirty="0" err="1"/>
              <a:t>iostream</a:t>
            </a:r>
            <a:r>
              <a:rPr lang="en-US" altLang="zh-CN" sz="1600" b="1" dirty="0"/>
              <a:t>&gt;</a:t>
            </a:r>
          </a:p>
          <a:p>
            <a:pPr marL="342900" lvl="1" indent="-342900" eaLnBrk="1" hangingPunct="1">
              <a:buNone/>
            </a:pPr>
            <a:r>
              <a:rPr lang="en-US" altLang="zh-CN" sz="1600" b="1" dirty="0"/>
              <a:t>using namespace </a:t>
            </a:r>
            <a:r>
              <a:rPr lang="en-US" altLang="zh-CN" sz="1600" b="1" dirty="0" err="1"/>
              <a:t>std</a:t>
            </a:r>
            <a:r>
              <a:rPr lang="en-US" altLang="zh-CN" sz="1600" b="1" dirty="0"/>
              <a:t>;</a:t>
            </a:r>
          </a:p>
          <a:p>
            <a:pPr marL="342900" lvl="1" indent="-342900" eaLnBrk="1" hangingPunct="1">
              <a:buNone/>
            </a:pPr>
            <a:r>
              <a:rPr lang="en-US" altLang="zh-CN" sz="1600" b="1" dirty="0"/>
              <a:t>class A{</a:t>
            </a:r>
          </a:p>
          <a:p>
            <a:pPr marL="342900" lvl="1" indent="-342900" eaLnBrk="1" hangingPunct="1">
              <a:buNone/>
            </a:pPr>
            <a:r>
              <a:rPr lang="en-US" altLang="zh-CN" sz="1600" b="1" dirty="0"/>
              <a:t>private:</a:t>
            </a:r>
          </a:p>
          <a:p>
            <a:pPr marL="342900" lvl="1" indent="-342900" eaLnBrk="1" hangingPunct="1">
              <a:buNone/>
            </a:pPr>
            <a:r>
              <a:rPr lang="en-US" altLang="zh-CN" sz="1600" b="1" dirty="0"/>
              <a:t>    int </a:t>
            </a:r>
            <a:r>
              <a:rPr lang="en-US" altLang="zh-CN" sz="1600" b="1" dirty="0" err="1"/>
              <a:t>x,y</a:t>
            </a:r>
            <a:r>
              <a:rPr lang="en-US" altLang="zh-CN" sz="1600" b="1" dirty="0"/>
              <a:t>;</a:t>
            </a:r>
          </a:p>
          <a:p>
            <a:pPr marL="342900" lvl="1" indent="-342900" eaLnBrk="1" hangingPunct="1">
              <a:buNone/>
            </a:pPr>
            <a:r>
              <a:rPr lang="en-US" altLang="zh-CN" sz="1600" b="1" dirty="0"/>
              <a:t>public:</a:t>
            </a:r>
          </a:p>
          <a:p>
            <a:pPr marL="342900" lvl="1" indent="-342900" eaLnBrk="1" hangingPunct="1">
              <a:buNone/>
            </a:pPr>
            <a:r>
              <a:rPr lang="en-US" altLang="zh-CN" sz="1600" b="1" dirty="0"/>
              <a:t>    A(int </a:t>
            </a:r>
            <a:r>
              <a:rPr lang="en-US" altLang="zh-CN" sz="1600" b="1" dirty="0" err="1"/>
              <a:t>i,int</a:t>
            </a:r>
            <a:r>
              <a:rPr lang="en-US" altLang="zh-CN" sz="1600" b="1" dirty="0"/>
              <a:t> j){x=</a:t>
            </a:r>
            <a:r>
              <a:rPr lang="en-US" altLang="zh-CN" sz="1600" b="1" dirty="0" err="1"/>
              <a:t>i;y</a:t>
            </a:r>
            <a:r>
              <a:rPr lang="en-US" altLang="zh-CN" sz="1600" b="1" dirty="0"/>
              <a:t>=j;}</a:t>
            </a:r>
          </a:p>
          <a:p>
            <a:pPr marL="342900" lvl="1" indent="-342900" eaLnBrk="1" hangingPunct="1">
              <a:buNone/>
            </a:pPr>
            <a:r>
              <a:rPr lang="en-US" altLang="zh-CN" sz="1600" b="1" dirty="0"/>
              <a:t>    int </a:t>
            </a:r>
            <a:r>
              <a:rPr lang="en-US" altLang="zh-CN" sz="1600" b="1" dirty="0" err="1"/>
              <a:t>getX</a:t>
            </a:r>
            <a:r>
              <a:rPr lang="en-US" altLang="zh-CN" sz="1600" b="1" dirty="0"/>
              <a:t>(){return x;}</a:t>
            </a:r>
          </a:p>
          <a:p>
            <a:pPr marL="342900" lvl="1" indent="-342900" eaLnBrk="1" hangingPunct="1">
              <a:buNone/>
            </a:pPr>
            <a:r>
              <a:rPr lang="en-US" altLang="zh-CN" sz="1600" b="1" dirty="0"/>
              <a:t>    int </a:t>
            </a:r>
            <a:r>
              <a:rPr lang="en-US" altLang="zh-CN" sz="1600" b="1" dirty="0" err="1"/>
              <a:t>getY</a:t>
            </a:r>
            <a:r>
              <a:rPr lang="en-US" altLang="zh-CN" sz="1600" b="1" dirty="0"/>
              <a:t>(){return y;}</a:t>
            </a:r>
          </a:p>
          <a:p>
            <a:pPr marL="342900" lvl="1" indent="-342900" eaLnBrk="1" hangingPunct="1">
              <a:buNone/>
            </a:pPr>
            <a:r>
              <a:rPr lang="en-US" altLang="zh-CN" sz="1600" b="1" dirty="0"/>
              <a:t>    friend class B;			</a:t>
            </a:r>
            <a:endParaRPr lang="en-US" altLang="zh-CN" sz="1600" b="1" dirty="0" smtClean="0"/>
          </a:p>
          <a:p>
            <a:pPr marL="342900" lvl="1" indent="-342900" eaLnBrk="1" hangingPunct="1">
              <a:buNone/>
            </a:pPr>
            <a:r>
              <a:rPr lang="en-US" altLang="zh-CN" sz="1600" b="1" dirty="0"/>
              <a:t>	</a:t>
            </a:r>
            <a:r>
              <a:rPr lang="en-US" altLang="zh-CN" sz="1600" b="1" dirty="0" smtClean="0"/>
              <a:t>//</a:t>
            </a:r>
            <a:r>
              <a:rPr lang="zh-CN" altLang="en-US" sz="1600" b="1" dirty="0"/>
              <a:t>声明类</a:t>
            </a:r>
            <a:r>
              <a:rPr lang="en-US" altLang="zh-CN" sz="1600" b="1" dirty="0"/>
              <a:t>B</a:t>
            </a:r>
            <a:r>
              <a:rPr lang="zh-CN" altLang="en-US" sz="1600" b="1" dirty="0"/>
              <a:t>是类</a:t>
            </a:r>
            <a:r>
              <a:rPr lang="en-US" altLang="zh-CN" sz="1600" b="1" dirty="0"/>
              <a:t>A</a:t>
            </a:r>
            <a:r>
              <a:rPr lang="zh-CN" altLang="en-US" sz="1600" b="1" dirty="0"/>
              <a:t>的友元类</a:t>
            </a:r>
          </a:p>
          <a:p>
            <a:pPr marL="342900" lvl="1" indent="-342900" eaLnBrk="1" hangingPunct="1">
              <a:buNone/>
            </a:pPr>
            <a:r>
              <a:rPr lang="en-US" altLang="zh-CN" sz="1600" b="1" dirty="0"/>
              <a:t>};</a:t>
            </a:r>
          </a:p>
        </p:txBody>
      </p:sp>
      <p:sp>
        <p:nvSpPr>
          <p:cNvPr id="6" name="Rectangle 3"/>
          <p:cNvSpPr txBox="1">
            <a:spLocks noChangeArrowheads="1"/>
          </p:cNvSpPr>
          <p:nvPr/>
        </p:nvSpPr>
        <p:spPr bwMode="auto">
          <a:xfrm>
            <a:off x="4641319" y="2641095"/>
            <a:ext cx="4258928" cy="394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80000"/>
              </a:lnSpc>
              <a:buFontTx/>
              <a:buNone/>
            </a:pPr>
            <a:r>
              <a:rPr lang="en-US" altLang="zh-CN" sz="1600" b="1" kern="0" dirty="0" smtClean="0"/>
              <a:t>class B{</a:t>
            </a:r>
          </a:p>
          <a:p>
            <a:pPr eaLnBrk="1" hangingPunct="1">
              <a:lnSpc>
                <a:spcPct val="80000"/>
              </a:lnSpc>
              <a:buFontTx/>
              <a:buNone/>
            </a:pPr>
            <a:r>
              <a:rPr lang="en-US" altLang="zh-CN" sz="1600" b="1" kern="0" dirty="0" smtClean="0"/>
              <a:t>private:</a:t>
            </a:r>
          </a:p>
          <a:p>
            <a:pPr eaLnBrk="1" hangingPunct="1">
              <a:lnSpc>
                <a:spcPct val="80000"/>
              </a:lnSpc>
              <a:buFontTx/>
              <a:buNone/>
            </a:pPr>
            <a:r>
              <a:rPr lang="en-US" altLang="zh-CN" sz="1600" b="1" kern="0" dirty="0" smtClean="0"/>
              <a:t>    int z;</a:t>
            </a:r>
          </a:p>
          <a:p>
            <a:pPr eaLnBrk="1" hangingPunct="1">
              <a:lnSpc>
                <a:spcPct val="80000"/>
              </a:lnSpc>
              <a:buFontTx/>
              <a:buNone/>
            </a:pPr>
            <a:r>
              <a:rPr lang="en-US" altLang="zh-CN" sz="1600" b="1" kern="0" dirty="0" smtClean="0"/>
              <a:t>public:</a:t>
            </a:r>
          </a:p>
          <a:p>
            <a:pPr eaLnBrk="1" hangingPunct="1">
              <a:lnSpc>
                <a:spcPct val="80000"/>
              </a:lnSpc>
              <a:buFontTx/>
              <a:buNone/>
            </a:pPr>
            <a:r>
              <a:rPr lang="en-US" altLang="zh-CN" sz="1600" b="1" kern="0" dirty="0" smtClean="0"/>
              <a:t>    int add(A a){ return </a:t>
            </a:r>
            <a:r>
              <a:rPr lang="en-US" altLang="zh-CN" sz="1600" b="1" kern="0" dirty="0" err="1" smtClean="0"/>
              <a:t>a.x+a.y+z</a:t>
            </a:r>
            <a:r>
              <a:rPr lang="en-US" altLang="zh-CN" sz="1600" b="1" kern="0" dirty="0" smtClean="0"/>
              <a:t>; }	</a:t>
            </a:r>
          </a:p>
          <a:p>
            <a:pPr eaLnBrk="1" hangingPunct="1">
              <a:lnSpc>
                <a:spcPct val="80000"/>
              </a:lnSpc>
              <a:buFontTx/>
              <a:buNone/>
            </a:pPr>
            <a:r>
              <a:rPr lang="en-US" altLang="zh-CN" sz="1600" b="1" kern="0" dirty="0"/>
              <a:t>	</a:t>
            </a:r>
            <a:r>
              <a:rPr lang="en-US" altLang="zh-CN" sz="1600" b="1" kern="0" dirty="0" smtClean="0"/>
              <a:t>//A</a:t>
            </a:r>
            <a:r>
              <a:rPr lang="zh-CN" altLang="en-US" sz="1600" b="1" kern="0" dirty="0" smtClean="0"/>
              <a:t>类对象作参数</a:t>
            </a:r>
          </a:p>
          <a:p>
            <a:pPr eaLnBrk="1" hangingPunct="1">
              <a:lnSpc>
                <a:spcPct val="80000"/>
              </a:lnSpc>
              <a:buFontTx/>
              <a:buNone/>
            </a:pPr>
            <a:r>
              <a:rPr lang="zh-CN" altLang="en-US" sz="1600" b="1" kern="0" dirty="0" smtClean="0"/>
              <a:t>    </a:t>
            </a:r>
            <a:r>
              <a:rPr lang="en-US" altLang="zh-CN" sz="1600" b="1" kern="0" dirty="0" smtClean="0"/>
              <a:t>int </a:t>
            </a:r>
            <a:r>
              <a:rPr lang="en-US" altLang="zh-CN" sz="1600" b="1" kern="0" dirty="0" err="1" smtClean="0"/>
              <a:t>mul</a:t>
            </a:r>
            <a:r>
              <a:rPr lang="en-US" altLang="zh-CN" sz="1600" b="1" kern="0" dirty="0" smtClean="0"/>
              <a:t>(A a){ return </a:t>
            </a:r>
            <a:r>
              <a:rPr lang="en-US" altLang="zh-CN" sz="1600" b="1" kern="0" dirty="0" err="1" smtClean="0"/>
              <a:t>a.x</a:t>
            </a:r>
            <a:r>
              <a:rPr lang="en-US" altLang="zh-CN" sz="1600" b="1" kern="0" dirty="0" smtClean="0"/>
              <a:t>*</a:t>
            </a:r>
            <a:r>
              <a:rPr lang="en-US" altLang="zh-CN" sz="1600" b="1" kern="0" dirty="0" err="1" smtClean="0"/>
              <a:t>a.y</a:t>
            </a:r>
            <a:r>
              <a:rPr lang="en-US" altLang="zh-CN" sz="1600" b="1" kern="0" dirty="0" smtClean="0"/>
              <a:t>*z; }	</a:t>
            </a:r>
            <a:endParaRPr lang="en-US" altLang="zh-CN" sz="1600" b="1" kern="0" dirty="0"/>
          </a:p>
          <a:p>
            <a:pPr eaLnBrk="1" hangingPunct="1">
              <a:lnSpc>
                <a:spcPct val="80000"/>
              </a:lnSpc>
              <a:buFontTx/>
              <a:buNone/>
            </a:pPr>
            <a:r>
              <a:rPr lang="en-US" altLang="zh-CN" sz="1600" b="1" kern="0" dirty="0" smtClean="0"/>
              <a:t>	//A</a:t>
            </a:r>
            <a:r>
              <a:rPr lang="zh-CN" altLang="en-US" sz="1600" b="1" kern="0" dirty="0" smtClean="0"/>
              <a:t>类对象作参数</a:t>
            </a:r>
          </a:p>
          <a:p>
            <a:pPr eaLnBrk="1" hangingPunct="1">
              <a:lnSpc>
                <a:spcPct val="80000"/>
              </a:lnSpc>
              <a:buFontTx/>
              <a:buNone/>
            </a:pPr>
            <a:r>
              <a:rPr lang="zh-CN" altLang="en-US" sz="1600" b="1" kern="0" dirty="0" smtClean="0"/>
              <a:t>    </a:t>
            </a:r>
            <a:r>
              <a:rPr lang="en-US" altLang="zh-CN" sz="1600" b="1" kern="0" dirty="0" smtClean="0"/>
              <a:t>B(int </a:t>
            </a:r>
            <a:r>
              <a:rPr lang="en-US" altLang="zh-CN" sz="1600" b="1" kern="0" dirty="0" err="1" smtClean="0"/>
              <a:t>i</a:t>
            </a:r>
            <a:r>
              <a:rPr lang="en-US" altLang="zh-CN" sz="1600" b="1" kern="0" dirty="0" smtClean="0"/>
              <a:t>=0){  z=</a:t>
            </a:r>
            <a:r>
              <a:rPr lang="en-US" altLang="zh-CN" sz="1600" b="1" kern="0" dirty="0" err="1" smtClean="0"/>
              <a:t>i</a:t>
            </a:r>
            <a:r>
              <a:rPr lang="en-US" altLang="zh-CN" sz="1600" b="1" kern="0" dirty="0" smtClean="0"/>
              <a:t>; }</a:t>
            </a:r>
          </a:p>
          <a:p>
            <a:pPr eaLnBrk="1" hangingPunct="1">
              <a:lnSpc>
                <a:spcPct val="80000"/>
              </a:lnSpc>
              <a:buFontTx/>
              <a:buNone/>
            </a:pPr>
            <a:r>
              <a:rPr lang="en-US" altLang="zh-CN" sz="1600" b="1" kern="0" dirty="0" smtClean="0"/>
              <a:t>};</a:t>
            </a:r>
          </a:p>
          <a:p>
            <a:pPr eaLnBrk="1" hangingPunct="1">
              <a:lnSpc>
                <a:spcPct val="80000"/>
              </a:lnSpc>
              <a:buFontTx/>
              <a:buNone/>
            </a:pPr>
            <a:r>
              <a:rPr lang="en-US" altLang="zh-CN" sz="1600" b="1" kern="0" dirty="0" smtClean="0"/>
              <a:t>void main(){</a:t>
            </a:r>
          </a:p>
          <a:p>
            <a:pPr eaLnBrk="1" hangingPunct="1">
              <a:lnSpc>
                <a:spcPct val="80000"/>
              </a:lnSpc>
              <a:buFontTx/>
              <a:buNone/>
            </a:pPr>
            <a:r>
              <a:rPr lang="en-US" altLang="zh-CN" sz="1600" b="1" kern="0" dirty="0" smtClean="0"/>
              <a:t>    A a(2,3);</a:t>
            </a:r>
          </a:p>
          <a:p>
            <a:pPr eaLnBrk="1" hangingPunct="1">
              <a:lnSpc>
                <a:spcPct val="80000"/>
              </a:lnSpc>
              <a:buFontTx/>
              <a:buNone/>
            </a:pPr>
            <a:r>
              <a:rPr lang="en-US" altLang="zh-CN" sz="1600" b="1" kern="0" dirty="0" smtClean="0"/>
              <a:t>    B b(4);</a:t>
            </a:r>
          </a:p>
          <a:p>
            <a:pPr eaLnBrk="1" hangingPunct="1">
              <a:lnSpc>
                <a:spcPct val="80000"/>
              </a:lnSpc>
              <a:buFontTx/>
              <a:buNone/>
            </a:pPr>
            <a:r>
              <a:rPr lang="en-US" altLang="zh-CN" sz="1600" b="1" kern="0" dirty="0" smtClean="0"/>
              <a:t>    </a:t>
            </a:r>
            <a:r>
              <a:rPr lang="en-US" altLang="zh-CN" sz="1600" b="1" kern="0" dirty="0" err="1" smtClean="0"/>
              <a:t>cout</a:t>
            </a:r>
            <a:r>
              <a:rPr lang="en-US" altLang="zh-CN" sz="1600" b="1" kern="0" dirty="0" smtClean="0"/>
              <a:t>&lt;&lt;</a:t>
            </a:r>
            <a:r>
              <a:rPr lang="en-US" altLang="zh-CN" sz="1600" b="1" kern="0" dirty="0" err="1" smtClean="0"/>
              <a:t>b.add</a:t>
            </a:r>
            <a:r>
              <a:rPr lang="en-US" altLang="zh-CN" sz="1600" b="1" kern="0" dirty="0" smtClean="0"/>
              <a:t>(a)&lt;&lt;</a:t>
            </a:r>
            <a:r>
              <a:rPr lang="en-US" altLang="zh-CN" sz="1600" b="1" kern="0" dirty="0" err="1" smtClean="0"/>
              <a:t>endl</a:t>
            </a:r>
            <a:r>
              <a:rPr lang="en-US" altLang="zh-CN" sz="1600" b="1" kern="0" dirty="0" smtClean="0"/>
              <a:t>;	//</a:t>
            </a:r>
            <a:r>
              <a:rPr lang="zh-CN" altLang="en-US" sz="1600" b="1" kern="0" dirty="0" smtClean="0"/>
              <a:t>输出</a:t>
            </a:r>
            <a:r>
              <a:rPr lang="en-US" altLang="zh-CN" sz="1600" b="1" kern="0" dirty="0" smtClean="0"/>
              <a:t>9</a:t>
            </a:r>
          </a:p>
          <a:p>
            <a:pPr eaLnBrk="1" hangingPunct="1">
              <a:lnSpc>
                <a:spcPct val="80000"/>
              </a:lnSpc>
              <a:buFontTx/>
              <a:buNone/>
            </a:pPr>
            <a:r>
              <a:rPr lang="en-US" altLang="zh-CN" sz="1600" b="1" kern="0" dirty="0" smtClean="0"/>
              <a:t>    </a:t>
            </a:r>
            <a:r>
              <a:rPr lang="en-US" altLang="zh-CN" sz="1600" b="1" kern="0" dirty="0" err="1" smtClean="0"/>
              <a:t>cout</a:t>
            </a:r>
            <a:r>
              <a:rPr lang="en-US" altLang="zh-CN" sz="1600" b="1" kern="0" dirty="0" smtClean="0"/>
              <a:t>&lt;&lt;</a:t>
            </a:r>
            <a:r>
              <a:rPr lang="en-US" altLang="zh-CN" sz="1600" b="1" kern="0" dirty="0" err="1" smtClean="0"/>
              <a:t>b.mul</a:t>
            </a:r>
            <a:r>
              <a:rPr lang="en-US" altLang="zh-CN" sz="1600" b="1" kern="0" dirty="0" smtClean="0"/>
              <a:t>(a)&lt;&lt;</a:t>
            </a:r>
            <a:r>
              <a:rPr lang="en-US" altLang="zh-CN" sz="1600" b="1" kern="0" dirty="0" err="1" smtClean="0"/>
              <a:t>endl</a:t>
            </a:r>
            <a:r>
              <a:rPr lang="en-US" altLang="zh-CN" sz="1600" b="1" kern="0" dirty="0" smtClean="0"/>
              <a:t>;	//</a:t>
            </a:r>
            <a:r>
              <a:rPr lang="zh-CN" altLang="en-US" sz="1600" b="1" kern="0" dirty="0" smtClean="0"/>
              <a:t>输出</a:t>
            </a:r>
            <a:r>
              <a:rPr lang="en-US" altLang="zh-CN" sz="1600" b="1" kern="0" dirty="0" smtClean="0"/>
              <a:t>24</a:t>
            </a:r>
          </a:p>
          <a:p>
            <a:pPr eaLnBrk="1" hangingPunct="1">
              <a:lnSpc>
                <a:spcPct val="80000"/>
              </a:lnSpc>
              <a:buFontTx/>
              <a:buNone/>
            </a:pPr>
            <a:r>
              <a:rPr lang="en-US" altLang="zh-CN" sz="1600" b="1" kern="0" dirty="0" smtClean="0"/>
              <a:t>}</a:t>
            </a:r>
            <a:endParaRPr lang="en-US" altLang="zh-CN" sz="1600" b="1" kern="0" dirty="0"/>
          </a:p>
        </p:txBody>
      </p:sp>
    </p:spTree>
    <p:extLst>
      <p:ext uri="{BB962C8B-B14F-4D97-AF65-F5344CB8AC3E}">
        <p14:creationId xmlns:p14="http://schemas.microsoft.com/office/powerpoint/2010/main" val="3811169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6019">
                                            <p:txEl>
                                              <p:pRg st="1" end="1"/>
                                            </p:txEl>
                                          </p:spTgt>
                                        </p:tgtEl>
                                        <p:attrNameLst>
                                          <p:attrName>style.visibility</p:attrName>
                                        </p:attrNameLst>
                                      </p:cBhvr>
                                      <p:to>
                                        <p:strVal val="visible"/>
                                      </p:to>
                                    </p:set>
                                    <p:anim calcmode="lin" valueType="num">
                                      <p:cBhvr additive="base">
                                        <p:cTn id="7" dur="500" fill="hold"/>
                                        <p:tgtEl>
                                          <p:spTgt spid="860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0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1000"/>
                                        <p:tgtEl>
                                          <p:spTgt spid="4">
                                            <p:txEl>
                                              <p:pRg st="2" end="2"/>
                                            </p:txEl>
                                          </p:spTgt>
                                        </p:tgtEl>
                                      </p:cBhvr>
                                    </p:animEffect>
                                    <p:anim calcmode="lin" valueType="num">
                                      <p:cBhvr>
                                        <p:cTn id="2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fade">
                                      <p:cBhvr>
                                        <p:cTn id="29" dur="1000"/>
                                        <p:tgtEl>
                                          <p:spTgt spid="4">
                                            <p:txEl>
                                              <p:pRg st="3" end="3"/>
                                            </p:txEl>
                                          </p:spTgt>
                                        </p:tgtEl>
                                      </p:cBhvr>
                                    </p:animEffect>
                                    <p:anim calcmode="lin" valueType="num">
                                      <p:cBhvr>
                                        <p:cTn id="3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1000"/>
                                        <p:tgtEl>
                                          <p:spTgt spid="4">
                                            <p:txEl>
                                              <p:pRg st="4" end="4"/>
                                            </p:txEl>
                                          </p:spTgt>
                                        </p:tgtEl>
                                      </p:cBhvr>
                                    </p:animEffect>
                                    <p:anim calcmode="lin" valueType="num">
                                      <p:cBhvr>
                                        <p:cTn id="3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Effect transition="in" filter="fade">
                                      <p:cBhvr>
                                        <p:cTn id="39" dur="1000"/>
                                        <p:tgtEl>
                                          <p:spTgt spid="4">
                                            <p:txEl>
                                              <p:pRg st="5" end="5"/>
                                            </p:txEl>
                                          </p:spTgt>
                                        </p:tgtEl>
                                      </p:cBhvr>
                                    </p:animEffect>
                                    <p:anim calcmode="lin" valueType="num">
                                      <p:cBhvr>
                                        <p:cTn id="40"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4">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animEffect transition="in" filter="fade">
                                      <p:cBhvr>
                                        <p:cTn id="44" dur="1000"/>
                                        <p:tgtEl>
                                          <p:spTgt spid="4">
                                            <p:txEl>
                                              <p:pRg st="6" end="6"/>
                                            </p:txEl>
                                          </p:spTgt>
                                        </p:tgtEl>
                                      </p:cBhvr>
                                    </p:animEffect>
                                    <p:anim calcmode="lin" valueType="num">
                                      <p:cBhvr>
                                        <p:cTn id="45"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4">
                                            <p:txEl>
                                              <p:pRg st="6" end="6"/>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Effect transition="in" filter="fade">
                                      <p:cBhvr>
                                        <p:cTn id="49" dur="1000"/>
                                        <p:tgtEl>
                                          <p:spTgt spid="4">
                                            <p:txEl>
                                              <p:pRg st="7" end="7"/>
                                            </p:txEl>
                                          </p:spTgt>
                                        </p:tgtEl>
                                      </p:cBhvr>
                                    </p:animEffect>
                                    <p:anim calcmode="lin" valueType="num">
                                      <p:cBhvr>
                                        <p:cTn id="50"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7" end="7"/>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4">
                                            <p:txEl>
                                              <p:pRg st="8" end="8"/>
                                            </p:txEl>
                                          </p:spTgt>
                                        </p:tgtEl>
                                        <p:attrNameLst>
                                          <p:attrName>style.visibility</p:attrName>
                                        </p:attrNameLst>
                                      </p:cBhvr>
                                      <p:to>
                                        <p:strVal val="visible"/>
                                      </p:to>
                                    </p:set>
                                    <p:animEffect transition="in" filter="fade">
                                      <p:cBhvr>
                                        <p:cTn id="54" dur="1000"/>
                                        <p:tgtEl>
                                          <p:spTgt spid="4">
                                            <p:txEl>
                                              <p:pRg st="8" end="8"/>
                                            </p:txEl>
                                          </p:spTgt>
                                        </p:tgtEl>
                                      </p:cBhvr>
                                    </p:animEffect>
                                    <p:anim calcmode="lin" valueType="num">
                                      <p:cBhvr>
                                        <p:cTn id="55"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6" dur="1000" fill="hold"/>
                                        <p:tgtEl>
                                          <p:spTgt spid="4">
                                            <p:txEl>
                                              <p:pRg st="8" end="8"/>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
                                            <p:txEl>
                                              <p:pRg st="9" end="9"/>
                                            </p:txEl>
                                          </p:spTgt>
                                        </p:tgtEl>
                                        <p:attrNameLst>
                                          <p:attrName>style.visibility</p:attrName>
                                        </p:attrNameLst>
                                      </p:cBhvr>
                                      <p:to>
                                        <p:strVal val="visible"/>
                                      </p:to>
                                    </p:set>
                                    <p:animEffect transition="in" filter="fade">
                                      <p:cBhvr>
                                        <p:cTn id="59" dur="1000"/>
                                        <p:tgtEl>
                                          <p:spTgt spid="4">
                                            <p:txEl>
                                              <p:pRg st="9" end="9"/>
                                            </p:txEl>
                                          </p:spTgt>
                                        </p:tgtEl>
                                      </p:cBhvr>
                                    </p:animEffect>
                                    <p:anim calcmode="lin" valueType="num">
                                      <p:cBhvr>
                                        <p:cTn id="60"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61" dur="1000" fill="hold"/>
                                        <p:tgtEl>
                                          <p:spTgt spid="4">
                                            <p:txEl>
                                              <p:pRg st="9" end="9"/>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4">
                                            <p:txEl>
                                              <p:pRg st="10" end="10"/>
                                            </p:txEl>
                                          </p:spTgt>
                                        </p:tgtEl>
                                        <p:attrNameLst>
                                          <p:attrName>style.visibility</p:attrName>
                                        </p:attrNameLst>
                                      </p:cBhvr>
                                      <p:to>
                                        <p:strVal val="visible"/>
                                      </p:to>
                                    </p:set>
                                    <p:animEffect transition="in" filter="fade">
                                      <p:cBhvr>
                                        <p:cTn id="64" dur="1000"/>
                                        <p:tgtEl>
                                          <p:spTgt spid="4">
                                            <p:txEl>
                                              <p:pRg st="10" end="10"/>
                                            </p:txEl>
                                          </p:spTgt>
                                        </p:tgtEl>
                                      </p:cBhvr>
                                    </p:animEffect>
                                    <p:anim calcmode="lin" valueType="num">
                                      <p:cBhvr>
                                        <p:cTn id="65"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66"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4">
                                            <p:txEl>
                                              <p:pRg st="11" end="11"/>
                                            </p:txEl>
                                          </p:spTgt>
                                        </p:tgtEl>
                                        <p:attrNameLst>
                                          <p:attrName>style.visibility</p:attrName>
                                        </p:attrNameLst>
                                      </p:cBhvr>
                                      <p:to>
                                        <p:strVal val="visible"/>
                                      </p:to>
                                    </p:set>
                                    <p:animEffect transition="in" filter="fade">
                                      <p:cBhvr>
                                        <p:cTn id="69" dur="1000"/>
                                        <p:tgtEl>
                                          <p:spTgt spid="4">
                                            <p:txEl>
                                              <p:pRg st="11" end="11"/>
                                            </p:txEl>
                                          </p:spTgt>
                                        </p:tgtEl>
                                      </p:cBhvr>
                                    </p:animEffect>
                                    <p:anim calcmode="lin" valueType="num">
                                      <p:cBhvr>
                                        <p:cTn id="70"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71"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4">
                                            <p:txEl>
                                              <p:pRg st="12" end="12"/>
                                            </p:txEl>
                                          </p:spTgt>
                                        </p:tgtEl>
                                        <p:attrNameLst>
                                          <p:attrName>style.visibility</p:attrName>
                                        </p:attrNameLst>
                                      </p:cBhvr>
                                      <p:to>
                                        <p:strVal val="visible"/>
                                      </p:to>
                                    </p:set>
                                    <p:animEffect transition="in" filter="fade">
                                      <p:cBhvr>
                                        <p:cTn id="74" dur="1000"/>
                                        <p:tgtEl>
                                          <p:spTgt spid="4">
                                            <p:txEl>
                                              <p:pRg st="12" end="12"/>
                                            </p:txEl>
                                          </p:spTgt>
                                        </p:tgtEl>
                                      </p:cBhvr>
                                    </p:animEffect>
                                    <p:anim calcmode="lin" valueType="num">
                                      <p:cBhvr>
                                        <p:cTn id="75"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76"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4">
                                            <p:txEl>
                                              <p:pRg st="13" end="13"/>
                                            </p:txEl>
                                          </p:spTgt>
                                        </p:tgtEl>
                                        <p:attrNameLst>
                                          <p:attrName>style.visibility</p:attrName>
                                        </p:attrNameLst>
                                      </p:cBhvr>
                                      <p:to>
                                        <p:strVal val="visible"/>
                                      </p:to>
                                    </p:set>
                                    <p:animEffect transition="in" filter="fade">
                                      <p:cBhvr>
                                        <p:cTn id="79" dur="1000"/>
                                        <p:tgtEl>
                                          <p:spTgt spid="4">
                                            <p:txEl>
                                              <p:pRg st="13" end="13"/>
                                            </p:txEl>
                                          </p:spTgt>
                                        </p:tgtEl>
                                      </p:cBhvr>
                                    </p:animEffect>
                                    <p:anim calcmode="lin" valueType="num">
                                      <p:cBhvr>
                                        <p:cTn id="80"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81" dur="1000" fill="hold"/>
                                        <p:tgtEl>
                                          <p:spTgt spid="4">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nodeType="clickEffect">
                                  <p:stCondLst>
                                    <p:cond delay="0"/>
                                  </p:stCondLst>
                                  <p:childTnLst>
                                    <p:set>
                                      <p:cBhvr>
                                        <p:cTn id="85" dur="1" fill="hold">
                                          <p:stCondLst>
                                            <p:cond delay="0"/>
                                          </p:stCondLst>
                                        </p:cTn>
                                        <p:tgtEl>
                                          <p:spTgt spid="6">
                                            <p:txEl>
                                              <p:pRg st="0" end="0"/>
                                            </p:txEl>
                                          </p:spTgt>
                                        </p:tgtEl>
                                        <p:attrNameLst>
                                          <p:attrName>style.visibility</p:attrName>
                                        </p:attrNameLst>
                                      </p:cBhvr>
                                      <p:to>
                                        <p:strVal val="visible"/>
                                      </p:to>
                                    </p:set>
                                    <p:animEffect transition="in" filter="fade">
                                      <p:cBhvr>
                                        <p:cTn id="86" dur="1000"/>
                                        <p:tgtEl>
                                          <p:spTgt spid="6">
                                            <p:txEl>
                                              <p:pRg st="0" end="0"/>
                                            </p:txEl>
                                          </p:spTgt>
                                        </p:tgtEl>
                                      </p:cBhvr>
                                    </p:animEffect>
                                    <p:anim calcmode="lin" valueType="num">
                                      <p:cBhvr>
                                        <p:cTn id="87"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88" dur="1000" fill="hold"/>
                                        <p:tgtEl>
                                          <p:spTgt spid="6">
                                            <p:txEl>
                                              <p:pRg st="0" end="0"/>
                                            </p:txEl>
                                          </p:spTgt>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0"/>
                                  </p:stCondLst>
                                  <p:childTnLst>
                                    <p:set>
                                      <p:cBhvr>
                                        <p:cTn id="90" dur="1" fill="hold">
                                          <p:stCondLst>
                                            <p:cond delay="0"/>
                                          </p:stCondLst>
                                        </p:cTn>
                                        <p:tgtEl>
                                          <p:spTgt spid="6">
                                            <p:txEl>
                                              <p:pRg st="1" end="1"/>
                                            </p:txEl>
                                          </p:spTgt>
                                        </p:tgtEl>
                                        <p:attrNameLst>
                                          <p:attrName>style.visibility</p:attrName>
                                        </p:attrNameLst>
                                      </p:cBhvr>
                                      <p:to>
                                        <p:strVal val="visible"/>
                                      </p:to>
                                    </p:set>
                                    <p:animEffect transition="in" filter="fade">
                                      <p:cBhvr>
                                        <p:cTn id="91" dur="1000"/>
                                        <p:tgtEl>
                                          <p:spTgt spid="6">
                                            <p:txEl>
                                              <p:pRg st="1" end="1"/>
                                            </p:txEl>
                                          </p:spTgt>
                                        </p:tgtEl>
                                      </p:cBhvr>
                                    </p:animEffect>
                                    <p:anim calcmode="lin" valueType="num">
                                      <p:cBhvr>
                                        <p:cTn id="92"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3" dur="1000" fill="hold"/>
                                        <p:tgtEl>
                                          <p:spTgt spid="6">
                                            <p:txEl>
                                              <p:pRg st="1" end="1"/>
                                            </p:txEl>
                                          </p:spTgt>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6">
                                            <p:txEl>
                                              <p:pRg st="2" end="2"/>
                                            </p:txEl>
                                          </p:spTgt>
                                        </p:tgtEl>
                                        <p:attrNameLst>
                                          <p:attrName>style.visibility</p:attrName>
                                        </p:attrNameLst>
                                      </p:cBhvr>
                                      <p:to>
                                        <p:strVal val="visible"/>
                                      </p:to>
                                    </p:set>
                                    <p:animEffect transition="in" filter="fade">
                                      <p:cBhvr>
                                        <p:cTn id="96" dur="1000"/>
                                        <p:tgtEl>
                                          <p:spTgt spid="6">
                                            <p:txEl>
                                              <p:pRg st="2" end="2"/>
                                            </p:txEl>
                                          </p:spTgt>
                                        </p:tgtEl>
                                      </p:cBhvr>
                                    </p:animEffect>
                                    <p:anim calcmode="lin" valueType="num">
                                      <p:cBhvr>
                                        <p:cTn id="97"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8" dur="1000" fill="hold"/>
                                        <p:tgtEl>
                                          <p:spTgt spid="6">
                                            <p:txEl>
                                              <p:pRg st="2" end="2"/>
                                            </p:txEl>
                                          </p:spTgt>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0"/>
                                  </p:stCondLst>
                                  <p:childTnLst>
                                    <p:set>
                                      <p:cBhvr>
                                        <p:cTn id="100" dur="1" fill="hold">
                                          <p:stCondLst>
                                            <p:cond delay="0"/>
                                          </p:stCondLst>
                                        </p:cTn>
                                        <p:tgtEl>
                                          <p:spTgt spid="6">
                                            <p:txEl>
                                              <p:pRg st="3" end="3"/>
                                            </p:txEl>
                                          </p:spTgt>
                                        </p:tgtEl>
                                        <p:attrNameLst>
                                          <p:attrName>style.visibility</p:attrName>
                                        </p:attrNameLst>
                                      </p:cBhvr>
                                      <p:to>
                                        <p:strVal val="visible"/>
                                      </p:to>
                                    </p:set>
                                    <p:animEffect transition="in" filter="fade">
                                      <p:cBhvr>
                                        <p:cTn id="101" dur="1000"/>
                                        <p:tgtEl>
                                          <p:spTgt spid="6">
                                            <p:txEl>
                                              <p:pRg st="3" end="3"/>
                                            </p:txEl>
                                          </p:spTgt>
                                        </p:tgtEl>
                                      </p:cBhvr>
                                    </p:animEffect>
                                    <p:anim calcmode="lin" valueType="num">
                                      <p:cBhvr>
                                        <p:cTn id="10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03" dur="1000" fill="hold"/>
                                        <p:tgtEl>
                                          <p:spTgt spid="6">
                                            <p:txEl>
                                              <p:pRg st="3" end="3"/>
                                            </p:txEl>
                                          </p:spTgt>
                                        </p:tgtEl>
                                        <p:attrNameLst>
                                          <p:attrName>ppt_y</p:attrName>
                                        </p:attrNameLst>
                                      </p:cBhvr>
                                      <p:tavLst>
                                        <p:tav tm="0">
                                          <p:val>
                                            <p:strVal val="#ppt_y+.1"/>
                                          </p:val>
                                        </p:tav>
                                        <p:tav tm="100000">
                                          <p:val>
                                            <p:strVal val="#ppt_y"/>
                                          </p:val>
                                        </p:tav>
                                      </p:tavLst>
                                    </p:anim>
                                  </p:childTnLst>
                                </p:cTn>
                              </p:par>
                              <p:par>
                                <p:cTn id="104" presetID="42" presetClass="entr" presetSubtype="0" fill="hold" nodeType="withEffect">
                                  <p:stCondLst>
                                    <p:cond delay="0"/>
                                  </p:stCondLst>
                                  <p:childTnLst>
                                    <p:set>
                                      <p:cBhvr>
                                        <p:cTn id="105" dur="1" fill="hold">
                                          <p:stCondLst>
                                            <p:cond delay="0"/>
                                          </p:stCondLst>
                                        </p:cTn>
                                        <p:tgtEl>
                                          <p:spTgt spid="6">
                                            <p:txEl>
                                              <p:pRg st="4" end="4"/>
                                            </p:txEl>
                                          </p:spTgt>
                                        </p:tgtEl>
                                        <p:attrNameLst>
                                          <p:attrName>style.visibility</p:attrName>
                                        </p:attrNameLst>
                                      </p:cBhvr>
                                      <p:to>
                                        <p:strVal val="visible"/>
                                      </p:to>
                                    </p:set>
                                    <p:animEffect transition="in" filter="fade">
                                      <p:cBhvr>
                                        <p:cTn id="106" dur="1000"/>
                                        <p:tgtEl>
                                          <p:spTgt spid="6">
                                            <p:txEl>
                                              <p:pRg st="4" end="4"/>
                                            </p:txEl>
                                          </p:spTgt>
                                        </p:tgtEl>
                                      </p:cBhvr>
                                    </p:animEffect>
                                    <p:anim calcmode="lin" valueType="num">
                                      <p:cBhvr>
                                        <p:cTn id="107"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08" dur="1000" fill="hold"/>
                                        <p:tgtEl>
                                          <p:spTgt spid="6">
                                            <p:txEl>
                                              <p:pRg st="4" end="4"/>
                                            </p:txEl>
                                          </p:spTgt>
                                        </p:tgtEl>
                                        <p:attrNameLst>
                                          <p:attrName>ppt_y</p:attrName>
                                        </p:attrNameLst>
                                      </p:cBhvr>
                                      <p:tavLst>
                                        <p:tav tm="0">
                                          <p:val>
                                            <p:strVal val="#ppt_y+.1"/>
                                          </p:val>
                                        </p:tav>
                                        <p:tav tm="100000">
                                          <p:val>
                                            <p:strVal val="#ppt_y"/>
                                          </p:val>
                                        </p:tav>
                                      </p:tavLst>
                                    </p:anim>
                                  </p:childTnLst>
                                </p:cTn>
                              </p:par>
                              <p:par>
                                <p:cTn id="109" presetID="42" presetClass="entr" presetSubtype="0" fill="hold" nodeType="withEffect">
                                  <p:stCondLst>
                                    <p:cond delay="0"/>
                                  </p:stCondLst>
                                  <p:childTnLst>
                                    <p:set>
                                      <p:cBhvr>
                                        <p:cTn id="110" dur="1" fill="hold">
                                          <p:stCondLst>
                                            <p:cond delay="0"/>
                                          </p:stCondLst>
                                        </p:cTn>
                                        <p:tgtEl>
                                          <p:spTgt spid="6">
                                            <p:txEl>
                                              <p:pRg st="5" end="5"/>
                                            </p:txEl>
                                          </p:spTgt>
                                        </p:tgtEl>
                                        <p:attrNameLst>
                                          <p:attrName>style.visibility</p:attrName>
                                        </p:attrNameLst>
                                      </p:cBhvr>
                                      <p:to>
                                        <p:strVal val="visible"/>
                                      </p:to>
                                    </p:set>
                                    <p:animEffect transition="in" filter="fade">
                                      <p:cBhvr>
                                        <p:cTn id="111" dur="1000"/>
                                        <p:tgtEl>
                                          <p:spTgt spid="6">
                                            <p:txEl>
                                              <p:pRg st="5" end="5"/>
                                            </p:txEl>
                                          </p:spTgt>
                                        </p:tgtEl>
                                      </p:cBhvr>
                                    </p:animEffect>
                                    <p:anim calcmode="lin" valueType="num">
                                      <p:cBhvr>
                                        <p:cTn id="112"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113" dur="1000" fill="hold"/>
                                        <p:tgtEl>
                                          <p:spTgt spid="6">
                                            <p:txEl>
                                              <p:pRg st="5" end="5"/>
                                            </p:txEl>
                                          </p:spTgt>
                                        </p:tgtEl>
                                        <p:attrNameLst>
                                          <p:attrName>ppt_y</p:attrName>
                                        </p:attrNameLst>
                                      </p:cBhvr>
                                      <p:tavLst>
                                        <p:tav tm="0">
                                          <p:val>
                                            <p:strVal val="#ppt_y+.1"/>
                                          </p:val>
                                        </p:tav>
                                        <p:tav tm="100000">
                                          <p:val>
                                            <p:strVal val="#ppt_y"/>
                                          </p:val>
                                        </p:tav>
                                      </p:tavLst>
                                    </p:anim>
                                  </p:childTnLst>
                                </p:cTn>
                              </p:par>
                              <p:par>
                                <p:cTn id="114" presetID="42" presetClass="entr" presetSubtype="0" fill="hold" nodeType="withEffect">
                                  <p:stCondLst>
                                    <p:cond delay="0"/>
                                  </p:stCondLst>
                                  <p:childTnLst>
                                    <p:set>
                                      <p:cBhvr>
                                        <p:cTn id="115" dur="1" fill="hold">
                                          <p:stCondLst>
                                            <p:cond delay="0"/>
                                          </p:stCondLst>
                                        </p:cTn>
                                        <p:tgtEl>
                                          <p:spTgt spid="6">
                                            <p:txEl>
                                              <p:pRg st="6" end="6"/>
                                            </p:txEl>
                                          </p:spTgt>
                                        </p:tgtEl>
                                        <p:attrNameLst>
                                          <p:attrName>style.visibility</p:attrName>
                                        </p:attrNameLst>
                                      </p:cBhvr>
                                      <p:to>
                                        <p:strVal val="visible"/>
                                      </p:to>
                                    </p:set>
                                    <p:animEffect transition="in" filter="fade">
                                      <p:cBhvr>
                                        <p:cTn id="116" dur="1000"/>
                                        <p:tgtEl>
                                          <p:spTgt spid="6">
                                            <p:txEl>
                                              <p:pRg st="6" end="6"/>
                                            </p:txEl>
                                          </p:spTgt>
                                        </p:tgtEl>
                                      </p:cBhvr>
                                    </p:animEffect>
                                    <p:anim calcmode="lin" valueType="num">
                                      <p:cBhvr>
                                        <p:cTn id="117"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118" dur="1000" fill="hold"/>
                                        <p:tgtEl>
                                          <p:spTgt spid="6">
                                            <p:txEl>
                                              <p:pRg st="6" end="6"/>
                                            </p:txEl>
                                          </p:spTgt>
                                        </p:tgtEl>
                                        <p:attrNameLst>
                                          <p:attrName>ppt_y</p:attrName>
                                        </p:attrNameLst>
                                      </p:cBhvr>
                                      <p:tavLst>
                                        <p:tav tm="0">
                                          <p:val>
                                            <p:strVal val="#ppt_y+.1"/>
                                          </p:val>
                                        </p:tav>
                                        <p:tav tm="100000">
                                          <p:val>
                                            <p:strVal val="#ppt_y"/>
                                          </p:val>
                                        </p:tav>
                                      </p:tavLst>
                                    </p:anim>
                                  </p:childTnLst>
                                </p:cTn>
                              </p:par>
                              <p:par>
                                <p:cTn id="119" presetID="42" presetClass="entr" presetSubtype="0" fill="hold" nodeType="withEffect">
                                  <p:stCondLst>
                                    <p:cond delay="0"/>
                                  </p:stCondLst>
                                  <p:childTnLst>
                                    <p:set>
                                      <p:cBhvr>
                                        <p:cTn id="120" dur="1" fill="hold">
                                          <p:stCondLst>
                                            <p:cond delay="0"/>
                                          </p:stCondLst>
                                        </p:cTn>
                                        <p:tgtEl>
                                          <p:spTgt spid="6">
                                            <p:txEl>
                                              <p:pRg st="7" end="7"/>
                                            </p:txEl>
                                          </p:spTgt>
                                        </p:tgtEl>
                                        <p:attrNameLst>
                                          <p:attrName>style.visibility</p:attrName>
                                        </p:attrNameLst>
                                      </p:cBhvr>
                                      <p:to>
                                        <p:strVal val="visible"/>
                                      </p:to>
                                    </p:set>
                                    <p:animEffect transition="in" filter="fade">
                                      <p:cBhvr>
                                        <p:cTn id="121" dur="1000"/>
                                        <p:tgtEl>
                                          <p:spTgt spid="6">
                                            <p:txEl>
                                              <p:pRg st="7" end="7"/>
                                            </p:txEl>
                                          </p:spTgt>
                                        </p:tgtEl>
                                      </p:cBhvr>
                                    </p:animEffect>
                                    <p:anim calcmode="lin" valueType="num">
                                      <p:cBhvr>
                                        <p:cTn id="122"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123" dur="1000" fill="hold"/>
                                        <p:tgtEl>
                                          <p:spTgt spid="6">
                                            <p:txEl>
                                              <p:pRg st="7" end="7"/>
                                            </p:txEl>
                                          </p:spTgt>
                                        </p:tgtEl>
                                        <p:attrNameLst>
                                          <p:attrName>ppt_y</p:attrName>
                                        </p:attrNameLst>
                                      </p:cBhvr>
                                      <p:tavLst>
                                        <p:tav tm="0">
                                          <p:val>
                                            <p:strVal val="#ppt_y+.1"/>
                                          </p:val>
                                        </p:tav>
                                        <p:tav tm="100000">
                                          <p:val>
                                            <p:strVal val="#ppt_y"/>
                                          </p:val>
                                        </p:tav>
                                      </p:tavLst>
                                    </p:anim>
                                  </p:childTnLst>
                                </p:cTn>
                              </p:par>
                              <p:par>
                                <p:cTn id="124" presetID="42" presetClass="entr" presetSubtype="0" fill="hold" nodeType="withEffect">
                                  <p:stCondLst>
                                    <p:cond delay="0"/>
                                  </p:stCondLst>
                                  <p:childTnLst>
                                    <p:set>
                                      <p:cBhvr>
                                        <p:cTn id="125" dur="1" fill="hold">
                                          <p:stCondLst>
                                            <p:cond delay="0"/>
                                          </p:stCondLst>
                                        </p:cTn>
                                        <p:tgtEl>
                                          <p:spTgt spid="6">
                                            <p:txEl>
                                              <p:pRg st="8" end="8"/>
                                            </p:txEl>
                                          </p:spTgt>
                                        </p:tgtEl>
                                        <p:attrNameLst>
                                          <p:attrName>style.visibility</p:attrName>
                                        </p:attrNameLst>
                                      </p:cBhvr>
                                      <p:to>
                                        <p:strVal val="visible"/>
                                      </p:to>
                                    </p:set>
                                    <p:animEffect transition="in" filter="fade">
                                      <p:cBhvr>
                                        <p:cTn id="126" dur="1000"/>
                                        <p:tgtEl>
                                          <p:spTgt spid="6">
                                            <p:txEl>
                                              <p:pRg st="8" end="8"/>
                                            </p:txEl>
                                          </p:spTgt>
                                        </p:tgtEl>
                                      </p:cBhvr>
                                    </p:animEffect>
                                    <p:anim calcmode="lin" valueType="num">
                                      <p:cBhvr>
                                        <p:cTn id="127"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128" dur="1000" fill="hold"/>
                                        <p:tgtEl>
                                          <p:spTgt spid="6">
                                            <p:txEl>
                                              <p:pRg st="8" end="8"/>
                                            </p:txEl>
                                          </p:spTgt>
                                        </p:tgtEl>
                                        <p:attrNameLst>
                                          <p:attrName>ppt_y</p:attrName>
                                        </p:attrNameLst>
                                      </p:cBhvr>
                                      <p:tavLst>
                                        <p:tav tm="0">
                                          <p:val>
                                            <p:strVal val="#ppt_y+.1"/>
                                          </p:val>
                                        </p:tav>
                                        <p:tav tm="100000">
                                          <p:val>
                                            <p:strVal val="#ppt_y"/>
                                          </p:val>
                                        </p:tav>
                                      </p:tavLst>
                                    </p:anim>
                                  </p:childTnLst>
                                </p:cTn>
                              </p:par>
                              <p:par>
                                <p:cTn id="129" presetID="42" presetClass="entr" presetSubtype="0" fill="hold" nodeType="withEffect">
                                  <p:stCondLst>
                                    <p:cond delay="0"/>
                                  </p:stCondLst>
                                  <p:childTnLst>
                                    <p:set>
                                      <p:cBhvr>
                                        <p:cTn id="130" dur="1" fill="hold">
                                          <p:stCondLst>
                                            <p:cond delay="0"/>
                                          </p:stCondLst>
                                        </p:cTn>
                                        <p:tgtEl>
                                          <p:spTgt spid="6">
                                            <p:txEl>
                                              <p:pRg st="9" end="9"/>
                                            </p:txEl>
                                          </p:spTgt>
                                        </p:tgtEl>
                                        <p:attrNameLst>
                                          <p:attrName>style.visibility</p:attrName>
                                        </p:attrNameLst>
                                      </p:cBhvr>
                                      <p:to>
                                        <p:strVal val="visible"/>
                                      </p:to>
                                    </p:set>
                                    <p:animEffect transition="in" filter="fade">
                                      <p:cBhvr>
                                        <p:cTn id="131" dur="1000"/>
                                        <p:tgtEl>
                                          <p:spTgt spid="6">
                                            <p:txEl>
                                              <p:pRg st="9" end="9"/>
                                            </p:txEl>
                                          </p:spTgt>
                                        </p:tgtEl>
                                      </p:cBhvr>
                                    </p:animEffect>
                                    <p:anim calcmode="lin" valueType="num">
                                      <p:cBhvr>
                                        <p:cTn id="132"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133" dur="1000" fill="hold"/>
                                        <p:tgtEl>
                                          <p:spTgt spid="6">
                                            <p:txEl>
                                              <p:pRg st="9" end="9"/>
                                            </p:txEl>
                                          </p:spTgt>
                                        </p:tgtEl>
                                        <p:attrNameLst>
                                          <p:attrName>ppt_y</p:attrName>
                                        </p:attrNameLst>
                                      </p:cBhvr>
                                      <p:tavLst>
                                        <p:tav tm="0">
                                          <p:val>
                                            <p:strVal val="#ppt_y+.1"/>
                                          </p:val>
                                        </p:tav>
                                        <p:tav tm="100000">
                                          <p:val>
                                            <p:strVal val="#ppt_y"/>
                                          </p:val>
                                        </p:tav>
                                      </p:tavLst>
                                    </p:anim>
                                  </p:childTnLst>
                                </p:cTn>
                              </p:par>
                              <p:par>
                                <p:cTn id="134" presetID="42" presetClass="entr" presetSubtype="0" fill="hold" nodeType="withEffect">
                                  <p:stCondLst>
                                    <p:cond delay="0"/>
                                  </p:stCondLst>
                                  <p:childTnLst>
                                    <p:set>
                                      <p:cBhvr>
                                        <p:cTn id="135" dur="1" fill="hold">
                                          <p:stCondLst>
                                            <p:cond delay="0"/>
                                          </p:stCondLst>
                                        </p:cTn>
                                        <p:tgtEl>
                                          <p:spTgt spid="6">
                                            <p:txEl>
                                              <p:pRg st="10" end="10"/>
                                            </p:txEl>
                                          </p:spTgt>
                                        </p:tgtEl>
                                        <p:attrNameLst>
                                          <p:attrName>style.visibility</p:attrName>
                                        </p:attrNameLst>
                                      </p:cBhvr>
                                      <p:to>
                                        <p:strVal val="visible"/>
                                      </p:to>
                                    </p:set>
                                    <p:animEffect transition="in" filter="fade">
                                      <p:cBhvr>
                                        <p:cTn id="136" dur="1000"/>
                                        <p:tgtEl>
                                          <p:spTgt spid="6">
                                            <p:txEl>
                                              <p:pRg st="10" end="10"/>
                                            </p:txEl>
                                          </p:spTgt>
                                        </p:tgtEl>
                                      </p:cBhvr>
                                    </p:animEffect>
                                    <p:anim calcmode="lin" valueType="num">
                                      <p:cBhvr>
                                        <p:cTn id="137"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138" dur="1000" fill="hold"/>
                                        <p:tgtEl>
                                          <p:spTgt spid="6">
                                            <p:txEl>
                                              <p:pRg st="10" end="10"/>
                                            </p:txEl>
                                          </p:spTgt>
                                        </p:tgtEl>
                                        <p:attrNameLst>
                                          <p:attrName>ppt_y</p:attrName>
                                        </p:attrNameLst>
                                      </p:cBhvr>
                                      <p:tavLst>
                                        <p:tav tm="0">
                                          <p:val>
                                            <p:strVal val="#ppt_y+.1"/>
                                          </p:val>
                                        </p:tav>
                                        <p:tav tm="100000">
                                          <p:val>
                                            <p:strVal val="#ppt_y"/>
                                          </p:val>
                                        </p:tav>
                                      </p:tavLst>
                                    </p:anim>
                                  </p:childTnLst>
                                </p:cTn>
                              </p:par>
                              <p:par>
                                <p:cTn id="139" presetID="42" presetClass="entr" presetSubtype="0" fill="hold" nodeType="withEffect">
                                  <p:stCondLst>
                                    <p:cond delay="0"/>
                                  </p:stCondLst>
                                  <p:childTnLst>
                                    <p:set>
                                      <p:cBhvr>
                                        <p:cTn id="140" dur="1" fill="hold">
                                          <p:stCondLst>
                                            <p:cond delay="0"/>
                                          </p:stCondLst>
                                        </p:cTn>
                                        <p:tgtEl>
                                          <p:spTgt spid="6">
                                            <p:txEl>
                                              <p:pRg st="11" end="11"/>
                                            </p:txEl>
                                          </p:spTgt>
                                        </p:tgtEl>
                                        <p:attrNameLst>
                                          <p:attrName>style.visibility</p:attrName>
                                        </p:attrNameLst>
                                      </p:cBhvr>
                                      <p:to>
                                        <p:strVal val="visible"/>
                                      </p:to>
                                    </p:set>
                                    <p:animEffect transition="in" filter="fade">
                                      <p:cBhvr>
                                        <p:cTn id="141" dur="1000"/>
                                        <p:tgtEl>
                                          <p:spTgt spid="6">
                                            <p:txEl>
                                              <p:pRg st="11" end="11"/>
                                            </p:txEl>
                                          </p:spTgt>
                                        </p:tgtEl>
                                      </p:cBhvr>
                                    </p:animEffect>
                                    <p:anim calcmode="lin" valueType="num">
                                      <p:cBhvr>
                                        <p:cTn id="142" dur="1000" fill="hold"/>
                                        <p:tgtEl>
                                          <p:spTgt spid="6">
                                            <p:txEl>
                                              <p:pRg st="11" end="11"/>
                                            </p:txEl>
                                          </p:spTgt>
                                        </p:tgtEl>
                                        <p:attrNameLst>
                                          <p:attrName>ppt_x</p:attrName>
                                        </p:attrNameLst>
                                      </p:cBhvr>
                                      <p:tavLst>
                                        <p:tav tm="0">
                                          <p:val>
                                            <p:strVal val="#ppt_x"/>
                                          </p:val>
                                        </p:tav>
                                        <p:tav tm="100000">
                                          <p:val>
                                            <p:strVal val="#ppt_x"/>
                                          </p:val>
                                        </p:tav>
                                      </p:tavLst>
                                    </p:anim>
                                    <p:anim calcmode="lin" valueType="num">
                                      <p:cBhvr>
                                        <p:cTn id="143" dur="1000" fill="hold"/>
                                        <p:tgtEl>
                                          <p:spTgt spid="6">
                                            <p:txEl>
                                              <p:pRg st="11" end="11"/>
                                            </p:txEl>
                                          </p:spTgt>
                                        </p:tgtEl>
                                        <p:attrNameLst>
                                          <p:attrName>ppt_y</p:attrName>
                                        </p:attrNameLst>
                                      </p:cBhvr>
                                      <p:tavLst>
                                        <p:tav tm="0">
                                          <p:val>
                                            <p:strVal val="#ppt_y+.1"/>
                                          </p:val>
                                        </p:tav>
                                        <p:tav tm="100000">
                                          <p:val>
                                            <p:strVal val="#ppt_y"/>
                                          </p:val>
                                        </p:tav>
                                      </p:tavLst>
                                    </p:anim>
                                  </p:childTnLst>
                                </p:cTn>
                              </p:par>
                              <p:par>
                                <p:cTn id="144" presetID="42" presetClass="entr" presetSubtype="0" fill="hold" nodeType="withEffect">
                                  <p:stCondLst>
                                    <p:cond delay="0"/>
                                  </p:stCondLst>
                                  <p:childTnLst>
                                    <p:set>
                                      <p:cBhvr>
                                        <p:cTn id="145" dur="1" fill="hold">
                                          <p:stCondLst>
                                            <p:cond delay="0"/>
                                          </p:stCondLst>
                                        </p:cTn>
                                        <p:tgtEl>
                                          <p:spTgt spid="6">
                                            <p:txEl>
                                              <p:pRg st="12" end="12"/>
                                            </p:txEl>
                                          </p:spTgt>
                                        </p:tgtEl>
                                        <p:attrNameLst>
                                          <p:attrName>style.visibility</p:attrName>
                                        </p:attrNameLst>
                                      </p:cBhvr>
                                      <p:to>
                                        <p:strVal val="visible"/>
                                      </p:to>
                                    </p:set>
                                    <p:animEffect transition="in" filter="fade">
                                      <p:cBhvr>
                                        <p:cTn id="146" dur="1000"/>
                                        <p:tgtEl>
                                          <p:spTgt spid="6">
                                            <p:txEl>
                                              <p:pRg st="12" end="12"/>
                                            </p:txEl>
                                          </p:spTgt>
                                        </p:tgtEl>
                                      </p:cBhvr>
                                    </p:animEffect>
                                    <p:anim calcmode="lin" valueType="num">
                                      <p:cBhvr>
                                        <p:cTn id="147" dur="1000" fill="hold"/>
                                        <p:tgtEl>
                                          <p:spTgt spid="6">
                                            <p:txEl>
                                              <p:pRg st="12" end="12"/>
                                            </p:txEl>
                                          </p:spTgt>
                                        </p:tgtEl>
                                        <p:attrNameLst>
                                          <p:attrName>ppt_x</p:attrName>
                                        </p:attrNameLst>
                                      </p:cBhvr>
                                      <p:tavLst>
                                        <p:tav tm="0">
                                          <p:val>
                                            <p:strVal val="#ppt_x"/>
                                          </p:val>
                                        </p:tav>
                                        <p:tav tm="100000">
                                          <p:val>
                                            <p:strVal val="#ppt_x"/>
                                          </p:val>
                                        </p:tav>
                                      </p:tavLst>
                                    </p:anim>
                                    <p:anim calcmode="lin" valueType="num">
                                      <p:cBhvr>
                                        <p:cTn id="148" dur="1000" fill="hold"/>
                                        <p:tgtEl>
                                          <p:spTgt spid="6">
                                            <p:txEl>
                                              <p:pRg st="12" end="12"/>
                                            </p:txEl>
                                          </p:spTgt>
                                        </p:tgtEl>
                                        <p:attrNameLst>
                                          <p:attrName>ppt_y</p:attrName>
                                        </p:attrNameLst>
                                      </p:cBhvr>
                                      <p:tavLst>
                                        <p:tav tm="0">
                                          <p:val>
                                            <p:strVal val="#ppt_y+.1"/>
                                          </p:val>
                                        </p:tav>
                                        <p:tav tm="100000">
                                          <p:val>
                                            <p:strVal val="#ppt_y"/>
                                          </p:val>
                                        </p:tav>
                                      </p:tavLst>
                                    </p:anim>
                                  </p:childTnLst>
                                </p:cTn>
                              </p:par>
                              <p:par>
                                <p:cTn id="149" presetID="42" presetClass="entr" presetSubtype="0" fill="hold" nodeType="withEffect">
                                  <p:stCondLst>
                                    <p:cond delay="0"/>
                                  </p:stCondLst>
                                  <p:childTnLst>
                                    <p:set>
                                      <p:cBhvr>
                                        <p:cTn id="150" dur="1" fill="hold">
                                          <p:stCondLst>
                                            <p:cond delay="0"/>
                                          </p:stCondLst>
                                        </p:cTn>
                                        <p:tgtEl>
                                          <p:spTgt spid="6">
                                            <p:txEl>
                                              <p:pRg st="13" end="13"/>
                                            </p:txEl>
                                          </p:spTgt>
                                        </p:tgtEl>
                                        <p:attrNameLst>
                                          <p:attrName>style.visibility</p:attrName>
                                        </p:attrNameLst>
                                      </p:cBhvr>
                                      <p:to>
                                        <p:strVal val="visible"/>
                                      </p:to>
                                    </p:set>
                                    <p:animEffect transition="in" filter="fade">
                                      <p:cBhvr>
                                        <p:cTn id="151" dur="1000"/>
                                        <p:tgtEl>
                                          <p:spTgt spid="6">
                                            <p:txEl>
                                              <p:pRg st="13" end="13"/>
                                            </p:txEl>
                                          </p:spTgt>
                                        </p:tgtEl>
                                      </p:cBhvr>
                                    </p:animEffect>
                                    <p:anim calcmode="lin" valueType="num">
                                      <p:cBhvr>
                                        <p:cTn id="152" dur="1000" fill="hold"/>
                                        <p:tgtEl>
                                          <p:spTgt spid="6">
                                            <p:txEl>
                                              <p:pRg st="13" end="13"/>
                                            </p:txEl>
                                          </p:spTgt>
                                        </p:tgtEl>
                                        <p:attrNameLst>
                                          <p:attrName>ppt_x</p:attrName>
                                        </p:attrNameLst>
                                      </p:cBhvr>
                                      <p:tavLst>
                                        <p:tav tm="0">
                                          <p:val>
                                            <p:strVal val="#ppt_x"/>
                                          </p:val>
                                        </p:tav>
                                        <p:tav tm="100000">
                                          <p:val>
                                            <p:strVal val="#ppt_x"/>
                                          </p:val>
                                        </p:tav>
                                      </p:tavLst>
                                    </p:anim>
                                    <p:anim calcmode="lin" valueType="num">
                                      <p:cBhvr>
                                        <p:cTn id="153" dur="1000" fill="hold"/>
                                        <p:tgtEl>
                                          <p:spTgt spid="6">
                                            <p:txEl>
                                              <p:pRg st="13" end="13"/>
                                            </p:txEl>
                                          </p:spTgt>
                                        </p:tgtEl>
                                        <p:attrNameLst>
                                          <p:attrName>ppt_y</p:attrName>
                                        </p:attrNameLst>
                                      </p:cBhvr>
                                      <p:tavLst>
                                        <p:tav tm="0">
                                          <p:val>
                                            <p:strVal val="#ppt_y+.1"/>
                                          </p:val>
                                        </p:tav>
                                        <p:tav tm="100000">
                                          <p:val>
                                            <p:strVal val="#ppt_y"/>
                                          </p:val>
                                        </p:tav>
                                      </p:tavLst>
                                    </p:anim>
                                  </p:childTnLst>
                                </p:cTn>
                              </p:par>
                              <p:par>
                                <p:cTn id="154" presetID="42" presetClass="entr" presetSubtype="0" fill="hold" nodeType="withEffect">
                                  <p:stCondLst>
                                    <p:cond delay="0"/>
                                  </p:stCondLst>
                                  <p:childTnLst>
                                    <p:set>
                                      <p:cBhvr>
                                        <p:cTn id="155" dur="1" fill="hold">
                                          <p:stCondLst>
                                            <p:cond delay="0"/>
                                          </p:stCondLst>
                                        </p:cTn>
                                        <p:tgtEl>
                                          <p:spTgt spid="6">
                                            <p:txEl>
                                              <p:pRg st="14" end="14"/>
                                            </p:txEl>
                                          </p:spTgt>
                                        </p:tgtEl>
                                        <p:attrNameLst>
                                          <p:attrName>style.visibility</p:attrName>
                                        </p:attrNameLst>
                                      </p:cBhvr>
                                      <p:to>
                                        <p:strVal val="visible"/>
                                      </p:to>
                                    </p:set>
                                    <p:animEffect transition="in" filter="fade">
                                      <p:cBhvr>
                                        <p:cTn id="156" dur="1000"/>
                                        <p:tgtEl>
                                          <p:spTgt spid="6">
                                            <p:txEl>
                                              <p:pRg st="14" end="14"/>
                                            </p:txEl>
                                          </p:spTgt>
                                        </p:tgtEl>
                                      </p:cBhvr>
                                    </p:animEffect>
                                    <p:anim calcmode="lin" valueType="num">
                                      <p:cBhvr>
                                        <p:cTn id="157" dur="1000" fill="hold"/>
                                        <p:tgtEl>
                                          <p:spTgt spid="6">
                                            <p:txEl>
                                              <p:pRg st="14" end="14"/>
                                            </p:txEl>
                                          </p:spTgt>
                                        </p:tgtEl>
                                        <p:attrNameLst>
                                          <p:attrName>ppt_x</p:attrName>
                                        </p:attrNameLst>
                                      </p:cBhvr>
                                      <p:tavLst>
                                        <p:tav tm="0">
                                          <p:val>
                                            <p:strVal val="#ppt_x"/>
                                          </p:val>
                                        </p:tav>
                                        <p:tav tm="100000">
                                          <p:val>
                                            <p:strVal val="#ppt_x"/>
                                          </p:val>
                                        </p:tav>
                                      </p:tavLst>
                                    </p:anim>
                                    <p:anim calcmode="lin" valueType="num">
                                      <p:cBhvr>
                                        <p:cTn id="158" dur="1000" fill="hold"/>
                                        <p:tgtEl>
                                          <p:spTgt spid="6">
                                            <p:txEl>
                                              <p:pRg st="14" end="14"/>
                                            </p:txEl>
                                          </p:spTgt>
                                        </p:tgtEl>
                                        <p:attrNameLst>
                                          <p:attrName>ppt_y</p:attrName>
                                        </p:attrNameLst>
                                      </p:cBhvr>
                                      <p:tavLst>
                                        <p:tav tm="0">
                                          <p:val>
                                            <p:strVal val="#ppt_y+.1"/>
                                          </p:val>
                                        </p:tav>
                                        <p:tav tm="100000">
                                          <p:val>
                                            <p:strVal val="#ppt_y"/>
                                          </p:val>
                                        </p:tav>
                                      </p:tavLst>
                                    </p:anim>
                                  </p:childTnLst>
                                </p:cTn>
                              </p:par>
                              <p:par>
                                <p:cTn id="159" presetID="42" presetClass="entr" presetSubtype="0" fill="hold" nodeType="withEffect">
                                  <p:stCondLst>
                                    <p:cond delay="0"/>
                                  </p:stCondLst>
                                  <p:childTnLst>
                                    <p:set>
                                      <p:cBhvr>
                                        <p:cTn id="160" dur="1" fill="hold">
                                          <p:stCondLst>
                                            <p:cond delay="0"/>
                                          </p:stCondLst>
                                        </p:cTn>
                                        <p:tgtEl>
                                          <p:spTgt spid="6">
                                            <p:txEl>
                                              <p:pRg st="15" end="15"/>
                                            </p:txEl>
                                          </p:spTgt>
                                        </p:tgtEl>
                                        <p:attrNameLst>
                                          <p:attrName>style.visibility</p:attrName>
                                        </p:attrNameLst>
                                      </p:cBhvr>
                                      <p:to>
                                        <p:strVal val="visible"/>
                                      </p:to>
                                    </p:set>
                                    <p:animEffect transition="in" filter="fade">
                                      <p:cBhvr>
                                        <p:cTn id="161" dur="1000"/>
                                        <p:tgtEl>
                                          <p:spTgt spid="6">
                                            <p:txEl>
                                              <p:pRg st="15" end="15"/>
                                            </p:txEl>
                                          </p:spTgt>
                                        </p:tgtEl>
                                      </p:cBhvr>
                                    </p:animEffect>
                                    <p:anim calcmode="lin" valueType="num">
                                      <p:cBhvr>
                                        <p:cTn id="162" dur="1000" fill="hold"/>
                                        <p:tgtEl>
                                          <p:spTgt spid="6">
                                            <p:txEl>
                                              <p:pRg st="15" end="15"/>
                                            </p:txEl>
                                          </p:spTgt>
                                        </p:tgtEl>
                                        <p:attrNameLst>
                                          <p:attrName>ppt_x</p:attrName>
                                        </p:attrNameLst>
                                      </p:cBhvr>
                                      <p:tavLst>
                                        <p:tav tm="0">
                                          <p:val>
                                            <p:strVal val="#ppt_x"/>
                                          </p:val>
                                        </p:tav>
                                        <p:tav tm="100000">
                                          <p:val>
                                            <p:strVal val="#ppt_x"/>
                                          </p:val>
                                        </p:tav>
                                      </p:tavLst>
                                    </p:anim>
                                    <p:anim calcmode="lin" valueType="num">
                                      <p:cBhvr>
                                        <p:cTn id="163" dur="1000" fill="hold"/>
                                        <p:tgtEl>
                                          <p:spTgt spid="6">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type="body" idx="1"/>
          </p:nvPr>
        </p:nvSpPr>
        <p:spPr>
          <a:xfrm>
            <a:off x="282352" y="1196752"/>
            <a:ext cx="8579296" cy="3312368"/>
          </a:xfrm>
        </p:spPr>
        <p:txBody>
          <a:bodyPr/>
          <a:lstStyle/>
          <a:p>
            <a:pPr marL="0" indent="0" eaLnBrk="1" hangingPunct="1">
              <a:spcBef>
                <a:spcPts val="600"/>
              </a:spcBef>
              <a:buNone/>
            </a:pPr>
            <a:r>
              <a:rPr lang="en-US" altLang="zh-CN" sz="2800" b="1" dirty="0" smtClean="0">
                <a:solidFill>
                  <a:srgbClr val="0000CC"/>
                </a:solidFill>
              </a:rPr>
              <a:t>4. </a:t>
            </a:r>
            <a:r>
              <a:rPr lang="zh-CN" altLang="en-US" sz="2800" b="1" dirty="0" smtClean="0">
                <a:solidFill>
                  <a:srgbClr val="0000CC"/>
                </a:solidFill>
              </a:rPr>
              <a:t>友</a:t>
            </a:r>
            <a:r>
              <a:rPr lang="zh-CN" altLang="en-US" sz="2800" b="1" dirty="0">
                <a:solidFill>
                  <a:srgbClr val="0000CC"/>
                </a:solidFill>
              </a:rPr>
              <a:t>元成员函数</a:t>
            </a:r>
          </a:p>
          <a:p>
            <a:pPr lvl="1" eaLnBrk="1" hangingPunct="1">
              <a:spcBef>
                <a:spcPts val="600"/>
              </a:spcBef>
            </a:pPr>
            <a:r>
              <a:rPr lang="zh-CN" altLang="en-US" sz="2400" b="1" dirty="0"/>
              <a:t>可以指定类的某个成员函数是另一个类的友元，也就是友元成员函数</a:t>
            </a:r>
            <a:r>
              <a:rPr lang="zh-CN" altLang="en-US" sz="2400" b="1" dirty="0" smtClean="0"/>
              <a:t>。</a:t>
            </a:r>
            <a:endParaRPr lang="en-US" altLang="zh-CN" sz="2400" b="1" dirty="0" smtClean="0"/>
          </a:p>
          <a:p>
            <a:pPr lvl="1" eaLnBrk="1" hangingPunct="1">
              <a:spcBef>
                <a:spcPts val="600"/>
              </a:spcBef>
            </a:pPr>
            <a:r>
              <a:rPr lang="zh-CN" altLang="en-US" sz="2400" b="1" dirty="0" smtClean="0"/>
              <a:t>友</a:t>
            </a:r>
            <a:r>
              <a:rPr lang="zh-CN" altLang="en-US" sz="2400" b="1" dirty="0"/>
              <a:t>元成员函数可以直接访问另一个类的私有成员或保护成员，但该类不是友元的成员函数就只能通过公有成员函数访问其他类的私有和保护成员。</a:t>
            </a:r>
            <a:endParaRPr lang="en-US" altLang="zh-CN" sz="2400" b="1" dirty="0"/>
          </a:p>
          <a:p>
            <a:pPr lvl="1" eaLnBrk="1" hangingPunct="1">
              <a:spcBef>
                <a:spcPts val="600"/>
              </a:spcBef>
            </a:pPr>
            <a:r>
              <a:rPr lang="zh-CN" altLang="en-US" sz="2400" b="1" dirty="0"/>
              <a:t>友元成员函数的定义步骤有</a:t>
            </a:r>
            <a:r>
              <a:rPr lang="zh-CN" altLang="en-US" sz="2400" b="1" dirty="0" smtClean="0"/>
              <a:t>讲究</a:t>
            </a:r>
            <a:r>
              <a:rPr lang="zh-CN" altLang="en-US" sz="2400" b="1" dirty="0"/>
              <a:t>。</a:t>
            </a:r>
          </a:p>
        </p:txBody>
      </p:sp>
      <p:sp>
        <p:nvSpPr>
          <p:cNvPr id="6"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kern="1200" dirty="0">
                <a:solidFill>
                  <a:srgbClr val="C00000"/>
                </a:solidFill>
              </a:rPr>
              <a:t>3.13 </a:t>
            </a:r>
            <a:r>
              <a:rPr lang="en-US" altLang="zh-CN" sz="3200" b="1" kern="1200" dirty="0" smtClean="0">
                <a:solidFill>
                  <a:srgbClr val="C00000"/>
                </a:solidFill>
              </a:rPr>
              <a:t> </a:t>
            </a:r>
            <a:r>
              <a:rPr lang="zh-CN" altLang="en-US" sz="3200" b="1" kern="1200" dirty="0" smtClean="0">
                <a:solidFill>
                  <a:srgbClr val="C00000"/>
                </a:solidFill>
              </a:rPr>
              <a:t>友</a:t>
            </a:r>
            <a:r>
              <a:rPr lang="zh-CN" altLang="en-US" sz="3200" b="1" kern="1200" dirty="0">
                <a:solidFill>
                  <a:srgbClr val="C00000"/>
                </a:solidFill>
              </a:rPr>
              <a:t>元</a:t>
            </a:r>
          </a:p>
        </p:txBody>
      </p:sp>
    </p:spTree>
    <p:extLst>
      <p:ext uri="{BB962C8B-B14F-4D97-AF65-F5344CB8AC3E}">
        <p14:creationId xmlns:p14="http://schemas.microsoft.com/office/powerpoint/2010/main" val="21800939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8067">
                                            <p:txEl>
                                              <p:pRg st="1" end="1"/>
                                            </p:txEl>
                                          </p:spTgt>
                                        </p:tgtEl>
                                        <p:attrNameLst>
                                          <p:attrName>style.visibility</p:attrName>
                                        </p:attrNameLst>
                                      </p:cBhvr>
                                      <p:to>
                                        <p:strVal val="visible"/>
                                      </p:to>
                                    </p:set>
                                    <p:anim calcmode="lin" valueType="num">
                                      <p:cBhvr additive="base">
                                        <p:cTn id="7" dur="500" fill="hold"/>
                                        <p:tgtEl>
                                          <p:spTgt spid="880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0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8067">
                                            <p:txEl>
                                              <p:pRg st="2" end="2"/>
                                            </p:txEl>
                                          </p:spTgt>
                                        </p:tgtEl>
                                        <p:attrNameLst>
                                          <p:attrName>style.visibility</p:attrName>
                                        </p:attrNameLst>
                                      </p:cBhvr>
                                      <p:to>
                                        <p:strVal val="visible"/>
                                      </p:to>
                                    </p:set>
                                    <p:anim calcmode="lin" valueType="num">
                                      <p:cBhvr additive="base">
                                        <p:cTn id="13" dur="500" fill="hold"/>
                                        <p:tgtEl>
                                          <p:spTgt spid="880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80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8067">
                                            <p:txEl>
                                              <p:pRg st="3" end="3"/>
                                            </p:txEl>
                                          </p:spTgt>
                                        </p:tgtEl>
                                        <p:attrNameLst>
                                          <p:attrName>style.visibility</p:attrName>
                                        </p:attrNameLst>
                                      </p:cBhvr>
                                      <p:to>
                                        <p:strVal val="visible"/>
                                      </p:to>
                                    </p:set>
                                    <p:anim calcmode="lin" valueType="num">
                                      <p:cBhvr additive="base">
                                        <p:cTn id="19" dur="500" fill="hold"/>
                                        <p:tgtEl>
                                          <p:spTgt spid="880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80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内容占位符 2"/>
          <p:cNvSpPr>
            <a:spLocks noGrp="1"/>
          </p:cNvSpPr>
          <p:nvPr>
            <p:ph idx="1"/>
          </p:nvPr>
        </p:nvSpPr>
        <p:spPr>
          <a:xfrm>
            <a:off x="244548" y="1916832"/>
            <a:ext cx="4039420" cy="4420989"/>
          </a:xfrm>
        </p:spPr>
        <p:txBody>
          <a:bodyPr/>
          <a:lstStyle/>
          <a:p>
            <a:pPr marL="0" indent="0">
              <a:buFontTx/>
              <a:buNone/>
            </a:pPr>
            <a:r>
              <a:rPr lang="en-US" altLang="zh-CN" sz="1600" b="1" dirty="0"/>
              <a:t>//CH4-23.cpp</a:t>
            </a:r>
          </a:p>
          <a:p>
            <a:pPr marL="0" indent="0">
              <a:buFontTx/>
              <a:buNone/>
            </a:pPr>
            <a:r>
              <a:rPr lang="en-US" altLang="zh-CN" sz="1600" b="1" dirty="0"/>
              <a:t>#include &lt;</a:t>
            </a:r>
            <a:r>
              <a:rPr lang="en-US" altLang="zh-CN" sz="1600" b="1" dirty="0" err="1"/>
              <a:t>iostream</a:t>
            </a:r>
            <a:r>
              <a:rPr lang="en-US" altLang="zh-CN" sz="1600" b="1" dirty="0"/>
              <a:t>&gt;</a:t>
            </a:r>
          </a:p>
          <a:p>
            <a:pPr marL="0" indent="0">
              <a:buFontTx/>
              <a:buNone/>
            </a:pPr>
            <a:r>
              <a:rPr lang="en-US" altLang="zh-CN" sz="1600" b="1" dirty="0"/>
              <a:t>using namespace </a:t>
            </a:r>
            <a:r>
              <a:rPr lang="en-US" altLang="zh-CN" sz="1600" b="1" dirty="0" err="1"/>
              <a:t>std</a:t>
            </a:r>
            <a:r>
              <a:rPr lang="en-US" altLang="zh-CN" sz="1600" b="1" dirty="0"/>
              <a:t>;</a:t>
            </a:r>
          </a:p>
          <a:p>
            <a:pPr marL="0" indent="0">
              <a:buFontTx/>
              <a:buNone/>
            </a:pPr>
            <a:r>
              <a:rPr lang="en-US" altLang="zh-CN" sz="1600" b="1" dirty="0">
                <a:solidFill>
                  <a:srgbClr val="FF0000"/>
                </a:solidFill>
              </a:rPr>
              <a:t>class B;</a:t>
            </a:r>
            <a:r>
              <a:rPr lang="en-US" altLang="zh-CN" sz="1600" b="1" dirty="0"/>
              <a:t>	</a:t>
            </a:r>
            <a:r>
              <a:rPr lang="en-US" altLang="zh-CN" sz="1600" b="1" dirty="0" smtClean="0">
                <a:solidFill>
                  <a:srgbClr val="FF0000"/>
                </a:solidFill>
              </a:rPr>
              <a:t>//</a:t>
            </a:r>
            <a:r>
              <a:rPr lang="en-US" altLang="zh-CN" sz="1600" b="1" dirty="0">
                <a:solidFill>
                  <a:srgbClr val="FF0000"/>
                </a:solidFill>
              </a:rPr>
              <a:t>L1</a:t>
            </a:r>
            <a:r>
              <a:rPr lang="zh-CN" altLang="en-US" sz="1600" b="1" dirty="0">
                <a:solidFill>
                  <a:srgbClr val="FF0000"/>
                </a:solidFill>
              </a:rPr>
              <a:t>：前向引用声明</a:t>
            </a:r>
          </a:p>
          <a:p>
            <a:pPr marL="0" indent="0">
              <a:buFontTx/>
              <a:buNone/>
            </a:pPr>
            <a:r>
              <a:rPr lang="en-US" altLang="zh-CN" sz="1600" b="1" dirty="0"/>
              <a:t>class A{</a:t>
            </a:r>
          </a:p>
          <a:p>
            <a:pPr marL="0" indent="0">
              <a:buFontTx/>
              <a:buNone/>
            </a:pPr>
            <a:r>
              <a:rPr lang="en-US" altLang="zh-CN" sz="1600" b="1" dirty="0"/>
              <a:t>private:</a:t>
            </a:r>
          </a:p>
          <a:p>
            <a:pPr marL="0" indent="0">
              <a:buFontTx/>
              <a:buNone/>
            </a:pPr>
            <a:r>
              <a:rPr lang="en-US" altLang="zh-CN" sz="1600" b="1" dirty="0"/>
              <a:t>    int </a:t>
            </a:r>
            <a:r>
              <a:rPr lang="en-US" altLang="zh-CN" sz="1600" b="1" dirty="0" err="1"/>
              <a:t>x,y</a:t>
            </a:r>
            <a:r>
              <a:rPr lang="en-US" altLang="zh-CN" sz="1600" b="1" dirty="0"/>
              <a:t>;</a:t>
            </a:r>
          </a:p>
          <a:p>
            <a:pPr marL="0" indent="0">
              <a:buFontTx/>
              <a:buNone/>
            </a:pPr>
            <a:r>
              <a:rPr lang="en-US" altLang="zh-CN" sz="1600" b="1" dirty="0"/>
              <a:t>public:</a:t>
            </a:r>
          </a:p>
          <a:p>
            <a:pPr marL="0" indent="0">
              <a:buFontTx/>
              <a:buNone/>
            </a:pPr>
            <a:r>
              <a:rPr lang="en-US" altLang="zh-CN" sz="1600" b="1" dirty="0"/>
              <a:t>    A(int </a:t>
            </a:r>
            <a:r>
              <a:rPr lang="en-US" altLang="zh-CN" sz="1600" b="1" dirty="0" err="1"/>
              <a:t>i,int</a:t>
            </a:r>
            <a:r>
              <a:rPr lang="en-US" altLang="zh-CN" sz="1600" b="1" dirty="0"/>
              <a:t> j){x=</a:t>
            </a:r>
            <a:r>
              <a:rPr lang="en-US" altLang="zh-CN" sz="1600" b="1" dirty="0" err="1"/>
              <a:t>i;y</a:t>
            </a:r>
            <a:r>
              <a:rPr lang="en-US" altLang="zh-CN" sz="1600" b="1" dirty="0"/>
              <a:t>=j;}</a:t>
            </a:r>
          </a:p>
          <a:p>
            <a:pPr marL="0" indent="0">
              <a:buFontTx/>
              <a:buNone/>
            </a:pPr>
            <a:r>
              <a:rPr lang="en-US" altLang="zh-CN" sz="1600" b="1" dirty="0">
                <a:solidFill>
                  <a:srgbClr val="0000CC"/>
                </a:solidFill>
              </a:rPr>
              <a:t>    int sum(</a:t>
            </a:r>
            <a:r>
              <a:rPr lang="en-US" altLang="zh-CN" sz="1600" b="1" dirty="0">
                <a:solidFill>
                  <a:srgbClr val="FF0000"/>
                </a:solidFill>
              </a:rPr>
              <a:t>B</a:t>
            </a:r>
            <a:r>
              <a:rPr lang="en-US" altLang="zh-CN" sz="1600" b="1" dirty="0">
                <a:solidFill>
                  <a:srgbClr val="0000CC"/>
                </a:solidFill>
              </a:rPr>
              <a:t> </a:t>
            </a:r>
            <a:r>
              <a:rPr lang="en-US" altLang="zh-CN" sz="1600" b="1" dirty="0">
                <a:solidFill>
                  <a:srgbClr val="FF0000"/>
                </a:solidFill>
              </a:rPr>
              <a:t>b</a:t>
            </a:r>
            <a:r>
              <a:rPr lang="en-US" altLang="zh-CN" sz="1600" b="1" dirty="0">
                <a:solidFill>
                  <a:srgbClr val="0000CC"/>
                </a:solidFill>
              </a:rPr>
              <a:t>);</a:t>
            </a:r>
            <a:r>
              <a:rPr lang="en-US" altLang="zh-CN" sz="1600" b="1" dirty="0"/>
              <a:t>	</a:t>
            </a:r>
            <a:endParaRPr lang="en-US" altLang="zh-CN" sz="1600" b="1" dirty="0" smtClean="0"/>
          </a:p>
          <a:p>
            <a:pPr marL="0" indent="0">
              <a:buFontTx/>
              <a:buNone/>
            </a:pPr>
            <a:r>
              <a:rPr lang="en-US" altLang="zh-CN" sz="1600" b="1" dirty="0" smtClean="0">
                <a:solidFill>
                  <a:srgbClr val="FF0000"/>
                </a:solidFill>
              </a:rPr>
              <a:t>   //</a:t>
            </a:r>
            <a:r>
              <a:rPr lang="zh-CN" altLang="en-US" sz="1600" b="1" dirty="0">
                <a:solidFill>
                  <a:srgbClr val="FF0000"/>
                </a:solidFill>
              </a:rPr>
              <a:t>在此只能声明</a:t>
            </a:r>
            <a:r>
              <a:rPr lang="en-US" altLang="zh-CN" sz="1600" b="1" dirty="0">
                <a:solidFill>
                  <a:srgbClr val="FF0000"/>
                </a:solidFill>
              </a:rPr>
              <a:t>sum()</a:t>
            </a:r>
            <a:r>
              <a:rPr lang="zh-CN" altLang="en-US" sz="1600" b="1" dirty="0">
                <a:solidFill>
                  <a:srgbClr val="FF0000"/>
                </a:solidFill>
              </a:rPr>
              <a:t>，其定义须在</a:t>
            </a:r>
            <a:r>
              <a:rPr lang="en-US" altLang="zh-CN" sz="1600" b="1" dirty="0">
                <a:solidFill>
                  <a:srgbClr val="FF0000"/>
                </a:solidFill>
              </a:rPr>
              <a:t>class B</a:t>
            </a:r>
            <a:r>
              <a:rPr lang="zh-CN" altLang="en-US" sz="1600" b="1" dirty="0">
                <a:solidFill>
                  <a:srgbClr val="FF0000"/>
                </a:solidFill>
              </a:rPr>
              <a:t>定义之后</a:t>
            </a:r>
          </a:p>
          <a:p>
            <a:pPr marL="0" indent="0">
              <a:buFontTx/>
              <a:buNone/>
            </a:pPr>
            <a:r>
              <a:rPr lang="en-US" altLang="zh-CN" sz="1600" b="1" dirty="0"/>
              <a:t>};</a:t>
            </a:r>
          </a:p>
        </p:txBody>
      </p:sp>
      <p:sp>
        <p:nvSpPr>
          <p:cNvPr id="3" name="Rectangle 2"/>
          <p:cNvSpPr>
            <a:spLocks noGrp="1" noChangeArrowheads="1"/>
          </p:cNvSpPr>
          <p:nvPr>
            <p:ph type="title"/>
          </p:nvPr>
        </p:nvSpPr>
        <p:spPr>
          <a:xfrm>
            <a:off x="457200" y="73672"/>
            <a:ext cx="8229600" cy="81119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kern="1200" dirty="0">
                <a:solidFill>
                  <a:srgbClr val="C00000"/>
                </a:solidFill>
              </a:rPr>
              <a:t>3.13 </a:t>
            </a:r>
            <a:r>
              <a:rPr lang="en-US" altLang="zh-CN" sz="3200" b="1" kern="1200" dirty="0" smtClean="0">
                <a:solidFill>
                  <a:srgbClr val="C00000"/>
                </a:solidFill>
              </a:rPr>
              <a:t> </a:t>
            </a:r>
            <a:r>
              <a:rPr lang="zh-CN" altLang="en-US" sz="3200" b="1" kern="1200" dirty="0" smtClean="0">
                <a:solidFill>
                  <a:srgbClr val="C00000"/>
                </a:solidFill>
              </a:rPr>
              <a:t>友</a:t>
            </a:r>
            <a:r>
              <a:rPr lang="zh-CN" altLang="en-US" sz="3200" b="1" kern="1200" dirty="0">
                <a:solidFill>
                  <a:srgbClr val="C00000"/>
                </a:solidFill>
              </a:rPr>
              <a:t>元</a:t>
            </a:r>
          </a:p>
        </p:txBody>
      </p:sp>
      <p:sp>
        <p:nvSpPr>
          <p:cNvPr id="4" name="内容占位符 2"/>
          <p:cNvSpPr txBox="1">
            <a:spLocks/>
          </p:cNvSpPr>
          <p:nvPr/>
        </p:nvSpPr>
        <p:spPr bwMode="auto">
          <a:xfrm>
            <a:off x="4640521" y="1916832"/>
            <a:ext cx="4179951" cy="4420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defRPr/>
            </a:pPr>
            <a:r>
              <a:rPr lang="en-US" altLang="zh-CN" sz="1600" b="1" kern="0" dirty="0" smtClean="0"/>
              <a:t>class B{</a:t>
            </a:r>
          </a:p>
          <a:p>
            <a:pPr marL="0" indent="0">
              <a:buFontTx/>
              <a:buNone/>
              <a:defRPr/>
            </a:pPr>
            <a:r>
              <a:rPr lang="en-US" altLang="zh-CN" sz="1600" b="1" kern="0" dirty="0" smtClean="0"/>
              <a:t>private:</a:t>
            </a:r>
          </a:p>
          <a:p>
            <a:pPr marL="0" indent="0">
              <a:buFontTx/>
              <a:buNone/>
              <a:defRPr/>
            </a:pPr>
            <a:r>
              <a:rPr lang="en-US" altLang="zh-CN" sz="1600" b="1" kern="0" dirty="0" smtClean="0"/>
              <a:t>    int z;</a:t>
            </a:r>
          </a:p>
          <a:p>
            <a:pPr marL="0" indent="0">
              <a:buFontTx/>
              <a:buNone/>
              <a:defRPr/>
            </a:pPr>
            <a:r>
              <a:rPr lang="en-US" altLang="zh-CN" sz="1600" b="1" kern="0" dirty="0" smtClean="0"/>
              <a:t>public:</a:t>
            </a:r>
          </a:p>
          <a:p>
            <a:pPr marL="0" indent="0">
              <a:buFontTx/>
              <a:buNone/>
              <a:defRPr/>
            </a:pPr>
            <a:r>
              <a:rPr lang="en-US" altLang="zh-CN" sz="1600" b="1" kern="0" dirty="0" smtClean="0"/>
              <a:t>    B(int </a:t>
            </a:r>
            <a:r>
              <a:rPr lang="en-US" altLang="zh-CN" sz="1600" b="1" kern="0" dirty="0" err="1" smtClean="0"/>
              <a:t>i</a:t>
            </a:r>
            <a:r>
              <a:rPr lang="en-US" altLang="zh-CN" sz="1600" b="1" kern="0" dirty="0" smtClean="0"/>
              <a:t>=0){z=</a:t>
            </a:r>
            <a:r>
              <a:rPr lang="en-US" altLang="zh-CN" sz="1600" b="1" kern="0" dirty="0" err="1" smtClean="0"/>
              <a:t>i</a:t>
            </a:r>
            <a:r>
              <a:rPr lang="en-US" altLang="zh-CN" sz="1600" b="1" kern="0" dirty="0" smtClean="0"/>
              <a:t>;}</a:t>
            </a:r>
          </a:p>
          <a:p>
            <a:pPr marL="0" indent="0">
              <a:buFontTx/>
              <a:buNone/>
              <a:defRPr/>
            </a:pPr>
            <a:r>
              <a:rPr lang="en-US" altLang="zh-CN" sz="1600" b="1" kern="0" dirty="0" smtClean="0">
                <a:solidFill>
                  <a:srgbClr val="0000CC"/>
                </a:solidFill>
              </a:rPr>
              <a:t>    friend int A::sum(</a:t>
            </a:r>
            <a:r>
              <a:rPr lang="en-US" altLang="zh-CN" sz="1600" b="1" kern="0" dirty="0" smtClean="0">
                <a:solidFill>
                  <a:srgbClr val="FF0000"/>
                </a:solidFill>
              </a:rPr>
              <a:t>B</a:t>
            </a:r>
            <a:r>
              <a:rPr lang="en-US" altLang="zh-CN" sz="1600" b="1" kern="0" dirty="0" smtClean="0">
                <a:solidFill>
                  <a:srgbClr val="0000CC"/>
                </a:solidFill>
              </a:rPr>
              <a:t> </a:t>
            </a:r>
            <a:r>
              <a:rPr lang="en-US" altLang="zh-CN" sz="1600" b="1" kern="0" dirty="0" smtClean="0">
                <a:solidFill>
                  <a:srgbClr val="FF0000"/>
                </a:solidFill>
              </a:rPr>
              <a:t>b</a:t>
            </a:r>
            <a:r>
              <a:rPr lang="en-US" altLang="zh-CN" sz="1600" b="1" kern="0" dirty="0" smtClean="0">
                <a:solidFill>
                  <a:srgbClr val="0000CC"/>
                </a:solidFill>
              </a:rPr>
              <a:t>);</a:t>
            </a:r>
          </a:p>
          <a:p>
            <a:pPr marL="0" indent="0">
              <a:buFontTx/>
              <a:buNone/>
              <a:defRPr/>
            </a:pPr>
            <a:r>
              <a:rPr lang="en-US" altLang="zh-CN" sz="1600" b="1" kern="0" dirty="0" smtClean="0"/>
              <a:t>};</a:t>
            </a:r>
          </a:p>
          <a:p>
            <a:pPr marL="0" indent="0">
              <a:buFontTx/>
              <a:buNone/>
              <a:defRPr/>
            </a:pPr>
            <a:r>
              <a:rPr lang="en-US" altLang="zh-CN" sz="1600" b="1" kern="0" dirty="0" smtClean="0">
                <a:solidFill>
                  <a:srgbClr val="0000CC"/>
                </a:solidFill>
              </a:rPr>
              <a:t>int A::sum(</a:t>
            </a:r>
            <a:r>
              <a:rPr lang="en-US" altLang="zh-CN" sz="1600" b="1" kern="0" dirty="0" smtClean="0">
                <a:solidFill>
                  <a:srgbClr val="FF0000"/>
                </a:solidFill>
              </a:rPr>
              <a:t>B</a:t>
            </a:r>
            <a:r>
              <a:rPr lang="en-US" altLang="zh-CN" sz="1600" b="1" kern="0" dirty="0" smtClean="0"/>
              <a:t> </a:t>
            </a:r>
            <a:r>
              <a:rPr lang="en-US" altLang="zh-CN" sz="1600" b="1" kern="0" dirty="0" smtClean="0">
                <a:solidFill>
                  <a:srgbClr val="FF0000"/>
                </a:solidFill>
              </a:rPr>
              <a:t>b</a:t>
            </a:r>
            <a:r>
              <a:rPr lang="en-US" altLang="zh-CN" sz="1600" b="1" kern="0" dirty="0" smtClean="0">
                <a:solidFill>
                  <a:srgbClr val="0000CC"/>
                </a:solidFill>
              </a:rPr>
              <a:t>){return </a:t>
            </a:r>
            <a:r>
              <a:rPr lang="en-US" altLang="zh-CN" sz="1600" b="1" kern="0" dirty="0" err="1" smtClean="0">
                <a:solidFill>
                  <a:srgbClr val="0000CC"/>
                </a:solidFill>
              </a:rPr>
              <a:t>x+y+b.z</a:t>
            </a:r>
            <a:r>
              <a:rPr lang="en-US" altLang="zh-CN" sz="1600" b="1" kern="0" dirty="0" smtClean="0">
                <a:solidFill>
                  <a:srgbClr val="0000CC"/>
                </a:solidFill>
              </a:rPr>
              <a:t>;}        </a:t>
            </a:r>
          </a:p>
          <a:p>
            <a:pPr marL="0" indent="0">
              <a:buFontTx/>
              <a:buNone/>
              <a:defRPr/>
            </a:pPr>
            <a:r>
              <a:rPr lang="en-US" altLang="zh-CN" sz="1600" b="1" kern="0" dirty="0" smtClean="0">
                <a:solidFill>
                  <a:srgbClr val="FF0000"/>
                </a:solidFill>
              </a:rPr>
              <a:t>    //sum()</a:t>
            </a:r>
            <a:r>
              <a:rPr lang="zh-CN" altLang="en-US" sz="1600" b="1" kern="0" dirty="0" smtClean="0">
                <a:solidFill>
                  <a:srgbClr val="FF0000"/>
                </a:solidFill>
              </a:rPr>
              <a:t>的定义只能在</a:t>
            </a:r>
            <a:r>
              <a:rPr lang="en-US" altLang="zh-CN" sz="1600" b="1" kern="0" dirty="0" smtClean="0">
                <a:solidFill>
                  <a:srgbClr val="FF0000"/>
                </a:solidFill>
              </a:rPr>
              <a:t>B</a:t>
            </a:r>
            <a:r>
              <a:rPr lang="zh-CN" altLang="en-US" sz="1600" b="1" kern="0" dirty="0" smtClean="0">
                <a:solidFill>
                  <a:srgbClr val="FF0000"/>
                </a:solidFill>
              </a:rPr>
              <a:t>定义之后</a:t>
            </a:r>
          </a:p>
          <a:p>
            <a:pPr marL="0" indent="0">
              <a:buFontTx/>
              <a:buNone/>
              <a:defRPr/>
            </a:pPr>
            <a:r>
              <a:rPr lang="en-US" altLang="zh-CN" sz="1600" b="1" kern="0" dirty="0" smtClean="0"/>
              <a:t>void main(){</a:t>
            </a:r>
          </a:p>
          <a:p>
            <a:pPr marL="0" indent="0">
              <a:buFontTx/>
              <a:buNone/>
              <a:defRPr/>
            </a:pPr>
            <a:r>
              <a:rPr lang="en-US" altLang="zh-CN" sz="1600" b="1" kern="0" dirty="0" smtClean="0"/>
              <a:t>    A a(2,3);</a:t>
            </a:r>
          </a:p>
          <a:p>
            <a:pPr marL="0" indent="0">
              <a:buFontTx/>
              <a:buNone/>
              <a:defRPr/>
            </a:pPr>
            <a:r>
              <a:rPr lang="en-US" altLang="zh-CN" sz="1600" b="1" kern="0" dirty="0" smtClean="0"/>
              <a:t>    B b(4);</a:t>
            </a:r>
          </a:p>
          <a:p>
            <a:pPr marL="0" indent="0">
              <a:buFontTx/>
              <a:buNone/>
              <a:defRPr/>
            </a:pPr>
            <a:r>
              <a:rPr lang="en-US" altLang="zh-CN" sz="1600" b="1" kern="0" dirty="0" smtClean="0"/>
              <a:t>    </a:t>
            </a:r>
            <a:r>
              <a:rPr lang="en-US" altLang="zh-CN" sz="1600" b="1" kern="0" dirty="0" err="1" smtClean="0"/>
              <a:t>cout</a:t>
            </a:r>
            <a:r>
              <a:rPr lang="en-US" altLang="zh-CN" sz="1600" b="1" kern="0" dirty="0" smtClean="0"/>
              <a:t>&lt;&lt;</a:t>
            </a:r>
            <a:r>
              <a:rPr lang="en-US" altLang="zh-CN" sz="1600" b="1" kern="0" dirty="0" err="1" smtClean="0"/>
              <a:t>a.sum</a:t>
            </a:r>
            <a:r>
              <a:rPr lang="en-US" altLang="zh-CN" sz="1600" b="1" kern="0" dirty="0" smtClean="0"/>
              <a:t>(b)&lt;&lt;</a:t>
            </a:r>
            <a:r>
              <a:rPr lang="en-US" altLang="zh-CN" sz="1600" b="1" kern="0" dirty="0" err="1" smtClean="0"/>
              <a:t>endl</a:t>
            </a:r>
            <a:r>
              <a:rPr lang="en-US" altLang="zh-CN" sz="1600" b="1" kern="0" dirty="0" smtClean="0"/>
              <a:t>;	//</a:t>
            </a:r>
            <a:r>
              <a:rPr lang="zh-CN" altLang="en-US" sz="1600" b="1" kern="0" dirty="0" smtClean="0"/>
              <a:t>输出</a:t>
            </a:r>
            <a:r>
              <a:rPr lang="en-US" altLang="zh-CN" sz="1600" b="1" kern="0" dirty="0" smtClean="0"/>
              <a:t>9</a:t>
            </a:r>
          </a:p>
          <a:p>
            <a:pPr marL="0" indent="0">
              <a:buFontTx/>
              <a:buNone/>
              <a:defRPr/>
            </a:pPr>
            <a:r>
              <a:rPr lang="en-US" altLang="zh-CN" sz="1600" b="1" kern="0" dirty="0" smtClean="0"/>
              <a:t>}</a:t>
            </a:r>
            <a:endParaRPr lang="zh-CN" altLang="en-US" sz="1600" b="1" kern="0" dirty="0" smtClean="0"/>
          </a:p>
          <a:p>
            <a:pPr>
              <a:defRPr/>
            </a:pPr>
            <a:endParaRPr lang="zh-CN" altLang="en-US" sz="2000" b="1" kern="0" dirty="0"/>
          </a:p>
        </p:txBody>
      </p:sp>
      <p:sp>
        <p:nvSpPr>
          <p:cNvPr id="2" name="文本框 1"/>
          <p:cNvSpPr txBox="1"/>
          <p:nvPr/>
        </p:nvSpPr>
        <p:spPr>
          <a:xfrm>
            <a:off x="244548" y="1118822"/>
            <a:ext cx="8791947" cy="646331"/>
          </a:xfrm>
          <a:prstGeom prst="rect">
            <a:avLst/>
          </a:prstGeom>
          <a:noFill/>
        </p:spPr>
        <p:txBody>
          <a:bodyPr wrap="square" rtlCol="0">
            <a:spAutoFit/>
          </a:bodyPr>
          <a:lstStyle/>
          <a:p>
            <a:r>
              <a:rPr lang="en-US" altLang="zh-CN" b="1" dirty="0">
                <a:solidFill>
                  <a:srgbClr val="0000CC"/>
                </a:solidFill>
              </a:rPr>
              <a:t>【</a:t>
            </a:r>
            <a:r>
              <a:rPr lang="zh-CN" altLang="en-US" b="1" dirty="0">
                <a:solidFill>
                  <a:srgbClr val="0000CC"/>
                </a:solidFill>
              </a:rPr>
              <a:t>例</a:t>
            </a:r>
            <a:r>
              <a:rPr lang="en-US" altLang="zh-CN" b="1" dirty="0">
                <a:solidFill>
                  <a:srgbClr val="0000CC"/>
                </a:solidFill>
              </a:rPr>
              <a:t>】</a:t>
            </a:r>
            <a:r>
              <a:rPr lang="zh-CN" altLang="en-US" b="1" dirty="0">
                <a:solidFill>
                  <a:srgbClr val="0000CC"/>
                </a:solidFill>
              </a:rPr>
              <a:t>有两个类</a:t>
            </a:r>
            <a:r>
              <a:rPr lang="en-US" altLang="zh-CN" b="1" dirty="0">
                <a:solidFill>
                  <a:srgbClr val="0000CC"/>
                </a:solidFill>
              </a:rPr>
              <a:t>A</a:t>
            </a:r>
            <a:r>
              <a:rPr lang="zh-CN" altLang="en-US" b="1" dirty="0">
                <a:solidFill>
                  <a:srgbClr val="0000CC"/>
                </a:solidFill>
              </a:rPr>
              <a:t>和</a:t>
            </a:r>
            <a:r>
              <a:rPr lang="en-US" altLang="zh-CN" b="1" dirty="0">
                <a:solidFill>
                  <a:srgbClr val="0000CC"/>
                </a:solidFill>
              </a:rPr>
              <a:t>B</a:t>
            </a:r>
            <a:r>
              <a:rPr lang="zh-CN" altLang="en-US" b="1" dirty="0">
                <a:solidFill>
                  <a:srgbClr val="0000CC"/>
                </a:solidFill>
              </a:rPr>
              <a:t>，将类</a:t>
            </a:r>
            <a:r>
              <a:rPr lang="en-US" altLang="zh-CN" b="1" dirty="0">
                <a:solidFill>
                  <a:srgbClr val="0000CC"/>
                </a:solidFill>
              </a:rPr>
              <a:t>A</a:t>
            </a:r>
            <a:r>
              <a:rPr lang="zh-CN" altLang="en-US" b="1" dirty="0">
                <a:solidFill>
                  <a:srgbClr val="0000CC"/>
                </a:solidFill>
              </a:rPr>
              <a:t>的成员函数</a:t>
            </a:r>
            <a:r>
              <a:rPr lang="en-US" altLang="zh-CN" b="1" dirty="0">
                <a:solidFill>
                  <a:srgbClr val="0000CC"/>
                </a:solidFill>
              </a:rPr>
              <a:t>sum </a:t>
            </a:r>
            <a:r>
              <a:rPr lang="zh-CN" altLang="en-US" b="1" dirty="0">
                <a:solidFill>
                  <a:srgbClr val="0000CC"/>
                </a:solidFill>
              </a:rPr>
              <a:t>定义成类</a:t>
            </a:r>
            <a:r>
              <a:rPr lang="en-US" altLang="zh-CN" b="1" dirty="0">
                <a:solidFill>
                  <a:srgbClr val="0000CC"/>
                </a:solidFill>
              </a:rPr>
              <a:t>B</a:t>
            </a:r>
            <a:r>
              <a:rPr lang="zh-CN" altLang="en-US" b="1" dirty="0">
                <a:solidFill>
                  <a:srgbClr val="0000CC"/>
                </a:solidFill>
              </a:rPr>
              <a:t>的友元成员函数，使它能够计算两个类数据成员的总和</a:t>
            </a:r>
            <a:r>
              <a:rPr lang="zh-CN" altLang="en-US" b="1" dirty="0" smtClean="0">
                <a:solidFill>
                  <a:srgbClr val="0000CC"/>
                </a:solidFill>
              </a:rPr>
              <a:t>。</a:t>
            </a:r>
            <a:endParaRPr lang="en-US" altLang="zh-CN" b="1" dirty="0">
              <a:solidFill>
                <a:srgbClr val="0000CC"/>
              </a:solidFill>
            </a:endParaRPr>
          </a:p>
        </p:txBody>
      </p:sp>
    </p:spTree>
    <p:extLst>
      <p:ext uri="{BB962C8B-B14F-4D97-AF65-F5344CB8AC3E}">
        <p14:creationId xmlns:p14="http://schemas.microsoft.com/office/powerpoint/2010/main" val="398940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8306">
                                            <p:txEl>
                                              <p:pRg st="0" end="0"/>
                                            </p:txEl>
                                          </p:spTgt>
                                        </p:tgtEl>
                                        <p:attrNameLst>
                                          <p:attrName>style.visibility</p:attrName>
                                        </p:attrNameLst>
                                      </p:cBhvr>
                                      <p:to>
                                        <p:strVal val="visible"/>
                                      </p:to>
                                    </p:set>
                                    <p:animEffect transition="in" filter="fade">
                                      <p:cBhvr>
                                        <p:cTn id="13" dur="1000"/>
                                        <p:tgtEl>
                                          <p:spTgt spid="98306">
                                            <p:txEl>
                                              <p:pRg st="0" end="0"/>
                                            </p:txEl>
                                          </p:spTgt>
                                        </p:tgtEl>
                                      </p:cBhvr>
                                    </p:animEffect>
                                    <p:anim calcmode="lin" valueType="num">
                                      <p:cBhvr>
                                        <p:cTn id="14" dur="1000" fill="hold"/>
                                        <p:tgtEl>
                                          <p:spTgt spid="9830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98306">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98306">
                                            <p:txEl>
                                              <p:pRg st="1" end="1"/>
                                            </p:txEl>
                                          </p:spTgt>
                                        </p:tgtEl>
                                        <p:attrNameLst>
                                          <p:attrName>style.visibility</p:attrName>
                                        </p:attrNameLst>
                                      </p:cBhvr>
                                      <p:to>
                                        <p:strVal val="visible"/>
                                      </p:to>
                                    </p:set>
                                    <p:animEffect transition="in" filter="fade">
                                      <p:cBhvr>
                                        <p:cTn id="18" dur="1000"/>
                                        <p:tgtEl>
                                          <p:spTgt spid="98306">
                                            <p:txEl>
                                              <p:pRg st="1" end="1"/>
                                            </p:txEl>
                                          </p:spTgt>
                                        </p:tgtEl>
                                      </p:cBhvr>
                                    </p:animEffect>
                                    <p:anim calcmode="lin" valueType="num">
                                      <p:cBhvr>
                                        <p:cTn id="19" dur="1000" fill="hold"/>
                                        <p:tgtEl>
                                          <p:spTgt spid="98306">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98306">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98306">
                                            <p:txEl>
                                              <p:pRg st="2" end="2"/>
                                            </p:txEl>
                                          </p:spTgt>
                                        </p:tgtEl>
                                        <p:attrNameLst>
                                          <p:attrName>style.visibility</p:attrName>
                                        </p:attrNameLst>
                                      </p:cBhvr>
                                      <p:to>
                                        <p:strVal val="visible"/>
                                      </p:to>
                                    </p:set>
                                    <p:animEffect transition="in" filter="fade">
                                      <p:cBhvr>
                                        <p:cTn id="23" dur="1000"/>
                                        <p:tgtEl>
                                          <p:spTgt spid="98306">
                                            <p:txEl>
                                              <p:pRg st="2" end="2"/>
                                            </p:txEl>
                                          </p:spTgt>
                                        </p:tgtEl>
                                      </p:cBhvr>
                                    </p:animEffect>
                                    <p:anim calcmode="lin" valueType="num">
                                      <p:cBhvr>
                                        <p:cTn id="24" dur="1000" fill="hold"/>
                                        <p:tgtEl>
                                          <p:spTgt spid="98306">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98306">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98306">
                                            <p:txEl>
                                              <p:pRg st="3" end="3"/>
                                            </p:txEl>
                                          </p:spTgt>
                                        </p:tgtEl>
                                        <p:attrNameLst>
                                          <p:attrName>style.visibility</p:attrName>
                                        </p:attrNameLst>
                                      </p:cBhvr>
                                      <p:to>
                                        <p:strVal val="visible"/>
                                      </p:to>
                                    </p:set>
                                    <p:animEffect transition="in" filter="fade">
                                      <p:cBhvr>
                                        <p:cTn id="28" dur="1000"/>
                                        <p:tgtEl>
                                          <p:spTgt spid="98306">
                                            <p:txEl>
                                              <p:pRg st="3" end="3"/>
                                            </p:txEl>
                                          </p:spTgt>
                                        </p:tgtEl>
                                      </p:cBhvr>
                                    </p:animEffect>
                                    <p:anim calcmode="lin" valueType="num">
                                      <p:cBhvr>
                                        <p:cTn id="29" dur="1000" fill="hold"/>
                                        <p:tgtEl>
                                          <p:spTgt spid="9830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98306">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98306">
                                            <p:txEl>
                                              <p:pRg st="4" end="4"/>
                                            </p:txEl>
                                          </p:spTgt>
                                        </p:tgtEl>
                                        <p:attrNameLst>
                                          <p:attrName>style.visibility</p:attrName>
                                        </p:attrNameLst>
                                      </p:cBhvr>
                                      <p:to>
                                        <p:strVal val="visible"/>
                                      </p:to>
                                    </p:set>
                                    <p:animEffect transition="in" filter="fade">
                                      <p:cBhvr>
                                        <p:cTn id="33" dur="1000"/>
                                        <p:tgtEl>
                                          <p:spTgt spid="98306">
                                            <p:txEl>
                                              <p:pRg st="4" end="4"/>
                                            </p:txEl>
                                          </p:spTgt>
                                        </p:tgtEl>
                                      </p:cBhvr>
                                    </p:animEffect>
                                    <p:anim calcmode="lin" valueType="num">
                                      <p:cBhvr>
                                        <p:cTn id="34" dur="1000" fill="hold"/>
                                        <p:tgtEl>
                                          <p:spTgt spid="98306">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98306">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98306">
                                            <p:txEl>
                                              <p:pRg st="5" end="5"/>
                                            </p:txEl>
                                          </p:spTgt>
                                        </p:tgtEl>
                                        <p:attrNameLst>
                                          <p:attrName>style.visibility</p:attrName>
                                        </p:attrNameLst>
                                      </p:cBhvr>
                                      <p:to>
                                        <p:strVal val="visible"/>
                                      </p:to>
                                    </p:set>
                                    <p:animEffect transition="in" filter="fade">
                                      <p:cBhvr>
                                        <p:cTn id="38" dur="1000"/>
                                        <p:tgtEl>
                                          <p:spTgt spid="98306">
                                            <p:txEl>
                                              <p:pRg st="5" end="5"/>
                                            </p:txEl>
                                          </p:spTgt>
                                        </p:tgtEl>
                                      </p:cBhvr>
                                    </p:animEffect>
                                    <p:anim calcmode="lin" valueType="num">
                                      <p:cBhvr>
                                        <p:cTn id="39" dur="1000" fill="hold"/>
                                        <p:tgtEl>
                                          <p:spTgt spid="98306">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98306">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98306">
                                            <p:txEl>
                                              <p:pRg st="6" end="6"/>
                                            </p:txEl>
                                          </p:spTgt>
                                        </p:tgtEl>
                                        <p:attrNameLst>
                                          <p:attrName>style.visibility</p:attrName>
                                        </p:attrNameLst>
                                      </p:cBhvr>
                                      <p:to>
                                        <p:strVal val="visible"/>
                                      </p:to>
                                    </p:set>
                                    <p:animEffect transition="in" filter="fade">
                                      <p:cBhvr>
                                        <p:cTn id="43" dur="1000"/>
                                        <p:tgtEl>
                                          <p:spTgt spid="98306">
                                            <p:txEl>
                                              <p:pRg st="6" end="6"/>
                                            </p:txEl>
                                          </p:spTgt>
                                        </p:tgtEl>
                                      </p:cBhvr>
                                    </p:animEffect>
                                    <p:anim calcmode="lin" valueType="num">
                                      <p:cBhvr>
                                        <p:cTn id="44" dur="1000" fill="hold"/>
                                        <p:tgtEl>
                                          <p:spTgt spid="98306">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98306">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98306">
                                            <p:txEl>
                                              <p:pRg st="7" end="7"/>
                                            </p:txEl>
                                          </p:spTgt>
                                        </p:tgtEl>
                                        <p:attrNameLst>
                                          <p:attrName>style.visibility</p:attrName>
                                        </p:attrNameLst>
                                      </p:cBhvr>
                                      <p:to>
                                        <p:strVal val="visible"/>
                                      </p:to>
                                    </p:set>
                                    <p:animEffect transition="in" filter="fade">
                                      <p:cBhvr>
                                        <p:cTn id="48" dur="1000"/>
                                        <p:tgtEl>
                                          <p:spTgt spid="98306">
                                            <p:txEl>
                                              <p:pRg st="7" end="7"/>
                                            </p:txEl>
                                          </p:spTgt>
                                        </p:tgtEl>
                                      </p:cBhvr>
                                    </p:animEffect>
                                    <p:anim calcmode="lin" valueType="num">
                                      <p:cBhvr>
                                        <p:cTn id="49" dur="1000" fill="hold"/>
                                        <p:tgtEl>
                                          <p:spTgt spid="98306">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98306">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98306">
                                            <p:txEl>
                                              <p:pRg st="8" end="8"/>
                                            </p:txEl>
                                          </p:spTgt>
                                        </p:tgtEl>
                                        <p:attrNameLst>
                                          <p:attrName>style.visibility</p:attrName>
                                        </p:attrNameLst>
                                      </p:cBhvr>
                                      <p:to>
                                        <p:strVal val="visible"/>
                                      </p:to>
                                    </p:set>
                                    <p:animEffect transition="in" filter="fade">
                                      <p:cBhvr>
                                        <p:cTn id="53" dur="1000"/>
                                        <p:tgtEl>
                                          <p:spTgt spid="98306">
                                            <p:txEl>
                                              <p:pRg st="8" end="8"/>
                                            </p:txEl>
                                          </p:spTgt>
                                        </p:tgtEl>
                                      </p:cBhvr>
                                    </p:animEffect>
                                    <p:anim calcmode="lin" valueType="num">
                                      <p:cBhvr>
                                        <p:cTn id="54" dur="1000" fill="hold"/>
                                        <p:tgtEl>
                                          <p:spTgt spid="98306">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98306">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98306">
                                            <p:txEl>
                                              <p:pRg st="9" end="9"/>
                                            </p:txEl>
                                          </p:spTgt>
                                        </p:tgtEl>
                                        <p:attrNameLst>
                                          <p:attrName>style.visibility</p:attrName>
                                        </p:attrNameLst>
                                      </p:cBhvr>
                                      <p:to>
                                        <p:strVal val="visible"/>
                                      </p:to>
                                    </p:set>
                                    <p:animEffect transition="in" filter="fade">
                                      <p:cBhvr>
                                        <p:cTn id="58" dur="1000"/>
                                        <p:tgtEl>
                                          <p:spTgt spid="98306">
                                            <p:txEl>
                                              <p:pRg st="9" end="9"/>
                                            </p:txEl>
                                          </p:spTgt>
                                        </p:tgtEl>
                                      </p:cBhvr>
                                    </p:animEffect>
                                    <p:anim calcmode="lin" valueType="num">
                                      <p:cBhvr>
                                        <p:cTn id="59" dur="1000" fill="hold"/>
                                        <p:tgtEl>
                                          <p:spTgt spid="98306">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98306">
                                            <p:txEl>
                                              <p:pRg st="9" end="9"/>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98306">
                                            <p:txEl>
                                              <p:pRg st="10" end="10"/>
                                            </p:txEl>
                                          </p:spTgt>
                                        </p:tgtEl>
                                        <p:attrNameLst>
                                          <p:attrName>style.visibility</p:attrName>
                                        </p:attrNameLst>
                                      </p:cBhvr>
                                      <p:to>
                                        <p:strVal val="visible"/>
                                      </p:to>
                                    </p:set>
                                    <p:animEffect transition="in" filter="fade">
                                      <p:cBhvr>
                                        <p:cTn id="63" dur="1000"/>
                                        <p:tgtEl>
                                          <p:spTgt spid="98306">
                                            <p:txEl>
                                              <p:pRg st="10" end="10"/>
                                            </p:txEl>
                                          </p:spTgt>
                                        </p:tgtEl>
                                      </p:cBhvr>
                                    </p:animEffect>
                                    <p:anim calcmode="lin" valueType="num">
                                      <p:cBhvr>
                                        <p:cTn id="64" dur="1000" fill="hold"/>
                                        <p:tgtEl>
                                          <p:spTgt spid="98306">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98306">
                                            <p:txEl>
                                              <p:pRg st="10" end="10"/>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98306">
                                            <p:txEl>
                                              <p:pRg st="11" end="11"/>
                                            </p:txEl>
                                          </p:spTgt>
                                        </p:tgtEl>
                                        <p:attrNameLst>
                                          <p:attrName>style.visibility</p:attrName>
                                        </p:attrNameLst>
                                      </p:cBhvr>
                                      <p:to>
                                        <p:strVal val="visible"/>
                                      </p:to>
                                    </p:set>
                                    <p:animEffect transition="in" filter="fade">
                                      <p:cBhvr>
                                        <p:cTn id="68" dur="1000"/>
                                        <p:tgtEl>
                                          <p:spTgt spid="98306">
                                            <p:txEl>
                                              <p:pRg st="11" end="11"/>
                                            </p:txEl>
                                          </p:spTgt>
                                        </p:tgtEl>
                                      </p:cBhvr>
                                    </p:animEffect>
                                    <p:anim calcmode="lin" valueType="num">
                                      <p:cBhvr>
                                        <p:cTn id="69" dur="1000" fill="hold"/>
                                        <p:tgtEl>
                                          <p:spTgt spid="98306">
                                            <p:txEl>
                                              <p:pRg st="11" end="11"/>
                                            </p:txEl>
                                          </p:spTgt>
                                        </p:tgtEl>
                                        <p:attrNameLst>
                                          <p:attrName>ppt_x</p:attrName>
                                        </p:attrNameLst>
                                      </p:cBhvr>
                                      <p:tavLst>
                                        <p:tav tm="0">
                                          <p:val>
                                            <p:strVal val="#ppt_x"/>
                                          </p:val>
                                        </p:tav>
                                        <p:tav tm="100000">
                                          <p:val>
                                            <p:strVal val="#ppt_x"/>
                                          </p:val>
                                        </p:tav>
                                      </p:tavLst>
                                    </p:anim>
                                    <p:anim calcmode="lin" valueType="num">
                                      <p:cBhvr>
                                        <p:cTn id="70" dur="1000" fill="hold"/>
                                        <p:tgtEl>
                                          <p:spTgt spid="98306">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4">
                                            <p:txEl>
                                              <p:pRg st="0" end="0"/>
                                            </p:txEl>
                                          </p:spTgt>
                                        </p:tgtEl>
                                        <p:attrNameLst>
                                          <p:attrName>style.visibility</p:attrName>
                                        </p:attrNameLst>
                                      </p:cBhvr>
                                      <p:to>
                                        <p:strVal val="visible"/>
                                      </p:to>
                                    </p:set>
                                    <p:animEffect transition="in" filter="fade">
                                      <p:cBhvr>
                                        <p:cTn id="75" dur="1000"/>
                                        <p:tgtEl>
                                          <p:spTgt spid="4">
                                            <p:txEl>
                                              <p:pRg st="0" end="0"/>
                                            </p:txEl>
                                          </p:spTgt>
                                        </p:tgtEl>
                                      </p:cBhvr>
                                    </p:animEffect>
                                    <p:anim calcmode="lin" valueType="num">
                                      <p:cBhvr>
                                        <p:cTn id="76"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77" dur="1000" fill="hold"/>
                                        <p:tgtEl>
                                          <p:spTgt spid="4">
                                            <p:txEl>
                                              <p:pRg st="0" end="0"/>
                                            </p:txEl>
                                          </p:spTgt>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4">
                                            <p:txEl>
                                              <p:pRg st="1" end="1"/>
                                            </p:txEl>
                                          </p:spTgt>
                                        </p:tgtEl>
                                        <p:attrNameLst>
                                          <p:attrName>style.visibility</p:attrName>
                                        </p:attrNameLst>
                                      </p:cBhvr>
                                      <p:to>
                                        <p:strVal val="visible"/>
                                      </p:to>
                                    </p:set>
                                    <p:animEffect transition="in" filter="fade">
                                      <p:cBhvr>
                                        <p:cTn id="80" dur="1000"/>
                                        <p:tgtEl>
                                          <p:spTgt spid="4">
                                            <p:txEl>
                                              <p:pRg st="1" end="1"/>
                                            </p:txEl>
                                          </p:spTgt>
                                        </p:tgtEl>
                                      </p:cBhvr>
                                    </p:animEffect>
                                    <p:anim calcmode="lin" valueType="num">
                                      <p:cBhvr>
                                        <p:cTn id="81"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82" dur="1000" fill="hold"/>
                                        <p:tgtEl>
                                          <p:spTgt spid="4">
                                            <p:txEl>
                                              <p:pRg st="1" end="1"/>
                                            </p:txEl>
                                          </p:spTgt>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4">
                                            <p:txEl>
                                              <p:pRg st="2" end="2"/>
                                            </p:txEl>
                                          </p:spTgt>
                                        </p:tgtEl>
                                        <p:attrNameLst>
                                          <p:attrName>style.visibility</p:attrName>
                                        </p:attrNameLst>
                                      </p:cBhvr>
                                      <p:to>
                                        <p:strVal val="visible"/>
                                      </p:to>
                                    </p:set>
                                    <p:animEffect transition="in" filter="fade">
                                      <p:cBhvr>
                                        <p:cTn id="85" dur="1000"/>
                                        <p:tgtEl>
                                          <p:spTgt spid="4">
                                            <p:txEl>
                                              <p:pRg st="2" end="2"/>
                                            </p:txEl>
                                          </p:spTgt>
                                        </p:tgtEl>
                                      </p:cBhvr>
                                    </p:animEffect>
                                    <p:anim calcmode="lin" valueType="num">
                                      <p:cBhvr>
                                        <p:cTn id="86"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87" dur="1000" fill="hold"/>
                                        <p:tgtEl>
                                          <p:spTgt spid="4">
                                            <p:txEl>
                                              <p:pRg st="2" end="2"/>
                                            </p:txEl>
                                          </p:spTgt>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4">
                                            <p:txEl>
                                              <p:pRg st="3" end="3"/>
                                            </p:txEl>
                                          </p:spTgt>
                                        </p:tgtEl>
                                        <p:attrNameLst>
                                          <p:attrName>style.visibility</p:attrName>
                                        </p:attrNameLst>
                                      </p:cBhvr>
                                      <p:to>
                                        <p:strVal val="visible"/>
                                      </p:to>
                                    </p:set>
                                    <p:animEffect transition="in" filter="fade">
                                      <p:cBhvr>
                                        <p:cTn id="90" dur="1000"/>
                                        <p:tgtEl>
                                          <p:spTgt spid="4">
                                            <p:txEl>
                                              <p:pRg st="3" end="3"/>
                                            </p:txEl>
                                          </p:spTgt>
                                        </p:tgtEl>
                                      </p:cBhvr>
                                    </p:animEffect>
                                    <p:anim calcmode="lin" valueType="num">
                                      <p:cBhvr>
                                        <p:cTn id="91"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92" dur="1000" fill="hold"/>
                                        <p:tgtEl>
                                          <p:spTgt spid="4">
                                            <p:txEl>
                                              <p:pRg st="3" end="3"/>
                                            </p:txEl>
                                          </p:spTgt>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4">
                                            <p:txEl>
                                              <p:pRg st="4" end="4"/>
                                            </p:txEl>
                                          </p:spTgt>
                                        </p:tgtEl>
                                        <p:attrNameLst>
                                          <p:attrName>style.visibility</p:attrName>
                                        </p:attrNameLst>
                                      </p:cBhvr>
                                      <p:to>
                                        <p:strVal val="visible"/>
                                      </p:to>
                                    </p:set>
                                    <p:animEffect transition="in" filter="fade">
                                      <p:cBhvr>
                                        <p:cTn id="95" dur="1000"/>
                                        <p:tgtEl>
                                          <p:spTgt spid="4">
                                            <p:txEl>
                                              <p:pRg st="4" end="4"/>
                                            </p:txEl>
                                          </p:spTgt>
                                        </p:tgtEl>
                                      </p:cBhvr>
                                    </p:animEffect>
                                    <p:anim calcmode="lin" valueType="num">
                                      <p:cBhvr>
                                        <p:cTn id="9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97" dur="1000" fill="hold"/>
                                        <p:tgtEl>
                                          <p:spTgt spid="4">
                                            <p:txEl>
                                              <p:pRg st="4" end="4"/>
                                            </p:txEl>
                                          </p:spTgt>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4">
                                            <p:txEl>
                                              <p:pRg st="5" end="5"/>
                                            </p:txEl>
                                          </p:spTgt>
                                        </p:tgtEl>
                                        <p:attrNameLst>
                                          <p:attrName>style.visibility</p:attrName>
                                        </p:attrNameLst>
                                      </p:cBhvr>
                                      <p:to>
                                        <p:strVal val="visible"/>
                                      </p:to>
                                    </p:set>
                                    <p:animEffect transition="in" filter="fade">
                                      <p:cBhvr>
                                        <p:cTn id="100" dur="1000"/>
                                        <p:tgtEl>
                                          <p:spTgt spid="4">
                                            <p:txEl>
                                              <p:pRg st="5" end="5"/>
                                            </p:txEl>
                                          </p:spTgt>
                                        </p:tgtEl>
                                      </p:cBhvr>
                                    </p:animEffect>
                                    <p:anim calcmode="lin" valueType="num">
                                      <p:cBhvr>
                                        <p:cTn id="101"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02" dur="1000" fill="hold"/>
                                        <p:tgtEl>
                                          <p:spTgt spid="4">
                                            <p:txEl>
                                              <p:pRg st="5" end="5"/>
                                            </p:txEl>
                                          </p:spTgt>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0"/>
                                  </p:stCondLst>
                                  <p:childTnLst>
                                    <p:set>
                                      <p:cBhvr>
                                        <p:cTn id="104" dur="1" fill="hold">
                                          <p:stCondLst>
                                            <p:cond delay="0"/>
                                          </p:stCondLst>
                                        </p:cTn>
                                        <p:tgtEl>
                                          <p:spTgt spid="4">
                                            <p:txEl>
                                              <p:pRg st="6" end="6"/>
                                            </p:txEl>
                                          </p:spTgt>
                                        </p:tgtEl>
                                        <p:attrNameLst>
                                          <p:attrName>style.visibility</p:attrName>
                                        </p:attrNameLst>
                                      </p:cBhvr>
                                      <p:to>
                                        <p:strVal val="visible"/>
                                      </p:to>
                                    </p:set>
                                    <p:animEffect transition="in" filter="fade">
                                      <p:cBhvr>
                                        <p:cTn id="105" dur="1000"/>
                                        <p:tgtEl>
                                          <p:spTgt spid="4">
                                            <p:txEl>
                                              <p:pRg st="6" end="6"/>
                                            </p:txEl>
                                          </p:spTgt>
                                        </p:tgtEl>
                                      </p:cBhvr>
                                    </p:animEffect>
                                    <p:anim calcmode="lin" valueType="num">
                                      <p:cBhvr>
                                        <p:cTn id="106"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07" dur="1000" fill="hold"/>
                                        <p:tgtEl>
                                          <p:spTgt spid="4">
                                            <p:txEl>
                                              <p:pRg st="6" end="6"/>
                                            </p:txEl>
                                          </p:spTgt>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0"/>
                                  </p:stCondLst>
                                  <p:childTnLst>
                                    <p:set>
                                      <p:cBhvr>
                                        <p:cTn id="109" dur="1" fill="hold">
                                          <p:stCondLst>
                                            <p:cond delay="0"/>
                                          </p:stCondLst>
                                        </p:cTn>
                                        <p:tgtEl>
                                          <p:spTgt spid="4">
                                            <p:txEl>
                                              <p:pRg st="7" end="7"/>
                                            </p:txEl>
                                          </p:spTgt>
                                        </p:tgtEl>
                                        <p:attrNameLst>
                                          <p:attrName>style.visibility</p:attrName>
                                        </p:attrNameLst>
                                      </p:cBhvr>
                                      <p:to>
                                        <p:strVal val="visible"/>
                                      </p:to>
                                    </p:set>
                                    <p:animEffect transition="in" filter="fade">
                                      <p:cBhvr>
                                        <p:cTn id="110" dur="1000"/>
                                        <p:tgtEl>
                                          <p:spTgt spid="4">
                                            <p:txEl>
                                              <p:pRg st="7" end="7"/>
                                            </p:txEl>
                                          </p:spTgt>
                                        </p:tgtEl>
                                      </p:cBhvr>
                                    </p:animEffect>
                                    <p:anim calcmode="lin" valueType="num">
                                      <p:cBhvr>
                                        <p:cTn id="111"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12" dur="1000" fill="hold"/>
                                        <p:tgtEl>
                                          <p:spTgt spid="4">
                                            <p:txEl>
                                              <p:pRg st="7" end="7"/>
                                            </p:txEl>
                                          </p:spTgt>
                                        </p:tgtEl>
                                        <p:attrNameLst>
                                          <p:attrName>ppt_y</p:attrName>
                                        </p:attrNameLst>
                                      </p:cBhvr>
                                      <p:tavLst>
                                        <p:tav tm="0">
                                          <p:val>
                                            <p:strVal val="#ppt_y+.1"/>
                                          </p:val>
                                        </p:tav>
                                        <p:tav tm="100000">
                                          <p:val>
                                            <p:strVal val="#ppt_y"/>
                                          </p:val>
                                        </p:tav>
                                      </p:tavLst>
                                    </p:anim>
                                  </p:childTnLst>
                                </p:cTn>
                              </p:par>
                              <p:par>
                                <p:cTn id="113" presetID="42" presetClass="entr" presetSubtype="0" fill="hold" nodeType="withEffect">
                                  <p:stCondLst>
                                    <p:cond delay="0"/>
                                  </p:stCondLst>
                                  <p:childTnLst>
                                    <p:set>
                                      <p:cBhvr>
                                        <p:cTn id="114" dur="1" fill="hold">
                                          <p:stCondLst>
                                            <p:cond delay="0"/>
                                          </p:stCondLst>
                                        </p:cTn>
                                        <p:tgtEl>
                                          <p:spTgt spid="4">
                                            <p:txEl>
                                              <p:pRg st="8" end="8"/>
                                            </p:txEl>
                                          </p:spTgt>
                                        </p:tgtEl>
                                        <p:attrNameLst>
                                          <p:attrName>style.visibility</p:attrName>
                                        </p:attrNameLst>
                                      </p:cBhvr>
                                      <p:to>
                                        <p:strVal val="visible"/>
                                      </p:to>
                                    </p:set>
                                    <p:animEffect transition="in" filter="fade">
                                      <p:cBhvr>
                                        <p:cTn id="115" dur="1000"/>
                                        <p:tgtEl>
                                          <p:spTgt spid="4">
                                            <p:txEl>
                                              <p:pRg st="8" end="8"/>
                                            </p:txEl>
                                          </p:spTgt>
                                        </p:tgtEl>
                                      </p:cBhvr>
                                    </p:animEffect>
                                    <p:anim calcmode="lin" valueType="num">
                                      <p:cBhvr>
                                        <p:cTn id="116"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117" dur="1000" fill="hold"/>
                                        <p:tgtEl>
                                          <p:spTgt spid="4">
                                            <p:txEl>
                                              <p:pRg st="8" end="8"/>
                                            </p:txEl>
                                          </p:spTgt>
                                        </p:tgtEl>
                                        <p:attrNameLst>
                                          <p:attrName>ppt_y</p:attrName>
                                        </p:attrNameLst>
                                      </p:cBhvr>
                                      <p:tavLst>
                                        <p:tav tm="0">
                                          <p:val>
                                            <p:strVal val="#ppt_y+.1"/>
                                          </p:val>
                                        </p:tav>
                                        <p:tav tm="100000">
                                          <p:val>
                                            <p:strVal val="#ppt_y"/>
                                          </p:val>
                                        </p:tav>
                                      </p:tavLst>
                                    </p:anim>
                                  </p:childTnLst>
                                </p:cTn>
                              </p:par>
                              <p:par>
                                <p:cTn id="118" presetID="42" presetClass="entr" presetSubtype="0" fill="hold" nodeType="withEffect">
                                  <p:stCondLst>
                                    <p:cond delay="0"/>
                                  </p:stCondLst>
                                  <p:childTnLst>
                                    <p:set>
                                      <p:cBhvr>
                                        <p:cTn id="119" dur="1" fill="hold">
                                          <p:stCondLst>
                                            <p:cond delay="0"/>
                                          </p:stCondLst>
                                        </p:cTn>
                                        <p:tgtEl>
                                          <p:spTgt spid="4">
                                            <p:txEl>
                                              <p:pRg st="9" end="9"/>
                                            </p:txEl>
                                          </p:spTgt>
                                        </p:tgtEl>
                                        <p:attrNameLst>
                                          <p:attrName>style.visibility</p:attrName>
                                        </p:attrNameLst>
                                      </p:cBhvr>
                                      <p:to>
                                        <p:strVal val="visible"/>
                                      </p:to>
                                    </p:set>
                                    <p:animEffect transition="in" filter="fade">
                                      <p:cBhvr>
                                        <p:cTn id="120" dur="1000"/>
                                        <p:tgtEl>
                                          <p:spTgt spid="4">
                                            <p:txEl>
                                              <p:pRg st="9" end="9"/>
                                            </p:txEl>
                                          </p:spTgt>
                                        </p:tgtEl>
                                      </p:cBhvr>
                                    </p:animEffect>
                                    <p:anim calcmode="lin" valueType="num">
                                      <p:cBhvr>
                                        <p:cTn id="121"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122" dur="1000" fill="hold"/>
                                        <p:tgtEl>
                                          <p:spTgt spid="4">
                                            <p:txEl>
                                              <p:pRg st="9" end="9"/>
                                            </p:txEl>
                                          </p:spTgt>
                                        </p:tgtEl>
                                        <p:attrNameLst>
                                          <p:attrName>ppt_y</p:attrName>
                                        </p:attrNameLst>
                                      </p:cBhvr>
                                      <p:tavLst>
                                        <p:tav tm="0">
                                          <p:val>
                                            <p:strVal val="#ppt_y+.1"/>
                                          </p:val>
                                        </p:tav>
                                        <p:tav tm="100000">
                                          <p:val>
                                            <p:strVal val="#ppt_y"/>
                                          </p:val>
                                        </p:tav>
                                      </p:tavLst>
                                    </p:anim>
                                  </p:childTnLst>
                                </p:cTn>
                              </p:par>
                              <p:par>
                                <p:cTn id="123" presetID="42" presetClass="entr" presetSubtype="0" fill="hold" nodeType="withEffect">
                                  <p:stCondLst>
                                    <p:cond delay="0"/>
                                  </p:stCondLst>
                                  <p:childTnLst>
                                    <p:set>
                                      <p:cBhvr>
                                        <p:cTn id="124" dur="1" fill="hold">
                                          <p:stCondLst>
                                            <p:cond delay="0"/>
                                          </p:stCondLst>
                                        </p:cTn>
                                        <p:tgtEl>
                                          <p:spTgt spid="4">
                                            <p:txEl>
                                              <p:pRg st="10" end="10"/>
                                            </p:txEl>
                                          </p:spTgt>
                                        </p:tgtEl>
                                        <p:attrNameLst>
                                          <p:attrName>style.visibility</p:attrName>
                                        </p:attrNameLst>
                                      </p:cBhvr>
                                      <p:to>
                                        <p:strVal val="visible"/>
                                      </p:to>
                                    </p:set>
                                    <p:animEffect transition="in" filter="fade">
                                      <p:cBhvr>
                                        <p:cTn id="125" dur="1000"/>
                                        <p:tgtEl>
                                          <p:spTgt spid="4">
                                            <p:txEl>
                                              <p:pRg st="10" end="10"/>
                                            </p:txEl>
                                          </p:spTgt>
                                        </p:tgtEl>
                                      </p:cBhvr>
                                    </p:animEffect>
                                    <p:anim calcmode="lin" valueType="num">
                                      <p:cBhvr>
                                        <p:cTn id="126"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127"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128" presetID="42" presetClass="entr" presetSubtype="0" fill="hold" nodeType="withEffect">
                                  <p:stCondLst>
                                    <p:cond delay="0"/>
                                  </p:stCondLst>
                                  <p:childTnLst>
                                    <p:set>
                                      <p:cBhvr>
                                        <p:cTn id="129" dur="1" fill="hold">
                                          <p:stCondLst>
                                            <p:cond delay="0"/>
                                          </p:stCondLst>
                                        </p:cTn>
                                        <p:tgtEl>
                                          <p:spTgt spid="4">
                                            <p:txEl>
                                              <p:pRg st="11" end="11"/>
                                            </p:txEl>
                                          </p:spTgt>
                                        </p:tgtEl>
                                        <p:attrNameLst>
                                          <p:attrName>style.visibility</p:attrName>
                                        </p:attrNameLst>
                                      </p:cBhvr>
                                      <p:to>
                                        <p:strVal val="visible"/>
                                      </p:to>
                                    </p:set>
                                    <p:animEffect transition="in" filter="fade">
                                      <p:cBhvr>
                                        <p:cTn id="130" dur="1000"/>
                                        <p:tgtEl>
                                          <p:spTgt spid="4">
                                            <p:txEl>
                                              <p:pRg st="11" end="11"/>
                                            </p:txEl>
                                          </p:spTgt>
                                        </p:tgtEl>
                                      </p:cBhvr>
                                    </p:animEffect>
                                    <p:anim calcmode="lin" valueType="num">
                                      <p:cBhvr>
                                        <p:cTn id="131"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132"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133" presetID="42" presetClass="entr" presetSubtype="0" fill="hold" nodeType="withEffect">
                                  <p:stCondLst>
                                    <p:cond delay="0"/>
                                  </p:stCondLst>
                                  <p:childTnLst>
                                    <p:set>
                                      <p:cBhvr>
                                        <p:cTn id="134" dur="1" fill="hold">
                                          <p:stCondLst>
                                            <p:cond delay="0"/>
                                          </p:stCondLst>
                                        </p:cTn>
                                        <p:tgtEl>
                                          <p:spTgt spid="4">
                                            <p:txEl>
                                              <p:pRg st="12" end="12"/>
                                            </p:txEl>
                                          </p:spTgt>
                                        </p:tgtEl>
                                        <p:attrNameLst>
                                          <p:attrName>style.visibility</p:attrName>
                                        </p:attrNameLst>
                                      </p:cBhvr>
                                      <p:to>
                                        <p:strVal val="visible"/>
                                      </p:to>
                                    </p:set>
                                    <p:animEffect transition="in" filter="fade">
                                      <p:cBhvr>
                                        <p:cTn id="135" dur="1000"/>
                                        <p:tgtEl>
                                          <p:spTgt spid="4">
                                            <p:txEl>
                                              <p:pRg st="12" end="12"/>
                                            </p:txEl>
                                          </p:spTgt>
                                        </p:tgtEl>
                                      </p:cBhvr>
                                    </p:animEffect>
                                    <p:anim calcmode="lin" valueType="num">
                                      <p:cBhvr>
                                        <p:cTn id="136"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137"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138" presetID="42" presetClass="entr" presetSubtype="0" fill="hold" nodeType="withEffect">
                                  <p:stCondLst>
                                    <p:cond delay="0"/>
                                  </p:stCondLst>
                                  <p:childTnLst>
                                    <p:set>
                                      <p:cBhvr>
                                        <p:cTn id="139" dur="1" fill="hold">
                                          <p:stCondLst>
                                            <p:cond delay="0"/>
                                          </p:stCondLst>
                                        </p:cTn>
                                        <p:tgtEl>
                                          <p:spTgt spid="4">
                                            <p:txEl>
                                              <p:pRg st="13" end="13"/>
                                            </p:txEl>
                                          </p:spTgt>
                                        </p:tgtEl>
                                        <p:attrNameLst>
                                          <p:attrName>style.visibility</p:attrName>
                                        </p:attrNameLst>
                                      </p:cBhvr>
                                      <p:to>
                                        <p:strVal val="visible"/>
                                      </p:to>
                                    </p:set>
                                    <p:animEffect transition="in" filter="fade">
                                      <p:cBhvr>
                                        <p:cTn id="140" dur="1000"/>
                                        <p:tgtEl>
                                          <p:spTgt spid="4">
                                            <p:txEl>
                                              <p:pRg st="13" end="13"/>
                                            </p:txEl>
                                          </p:spTgt>
                                        </p:tgtEl>
                                      </p:cBhvr>
                                    </p:animEffect>
                                    <p:anim calcmode="lin" valueType="num">
                                      <p:cBhvr>
                                        <p:cTn id="141"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142" dur="1000" fill="hold"/>
                                        <p:tgtEl>
                                          <p:spTgt spid="4">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0394" y="1196752"/>
            <a:ext cx="8623212" cy="4584658"/>
          </a:xfrm>
        </p:spPr>
        <p:txBody>
          <a:bodyPr/>
          <a:lstStyle/>
          <a:p>
            <a:pPr marL="0" indent="0">
              <a:buNone/>
            </a:pPr>
            <a:r>
              <a:rPr lang="en-US" altLang="zh-CN" sz="2400" b="1" dirty="0" smtClean="0">
                <a:solidFill>
                  <a:srgbClr val="0000CC"/>
                </a:solidFill>
              </a:rPr>
              <a:t>5. </a:t>
            </a:r>
            <a:r>
              <a:rPr lang="zh-CN" altLang="en-US" sz="2400" b="1" dirty="0" smtClean="0">
                <a:solidFill>
                  <a:srgbClr val="0000CC"/>
                </a:solidFill>
              </a:rPr>
              <a:t>友</a:t>
            </a:r>
            <a:r>
              <a:rPr lang="zh-CN" altLang="en-US" sz="2400" b="1" dirty="0">
                <a:solidFill>
                  <a:srgbClr val="0000CC"/>
                </a:solidFill>
              </a:rPr>
              <a:t>元使用注意事项</a:t>
            </a:r>
            <a:endParaRPr lang="en-US" altLang="zh-CN" sz="2400" b="1" dirty="0">
              <a:solidFill>
                <a:srgbClr val="0000CC"/>
              </a:solidFill>
            </a:endParaRPr>
          </a:p>
          <a:p>
            <a:pPr marL="457200" indent="-457200">
              <a:buFont typeface="+mj-ea"/>
              <a:buAutoNum type="circleNumDbPlain"/>
            </a:pPr>
            <a:r>
              <a:rPr lang="zh-CN" altLang="zh-CN" sz="2200" b="1" dirty="0"/>
              <a:t>在类域中的函数原型前加上关键字</a:t>
            </a:r>
            <a:r>
              <a:rPr lang="en-US" altLang="zh-CN" sz="2200" b="1" dirty="0"/>
              <a:t>friend</a:t>
            </a:r>
            <a:r>
              <a:rPr lang="zh-CN" altLang="zh-CN" sz="2200" b="1" dirty="0"/>
              <a:t>，就将该函数指定为该类的友元了。关键字</a:t>
            </a:r>
            <a:r>
              <a:rPr lang="en-US" altLang="zh-CN" sz="2200" b="1" dirty="0"/>
              <a:t>friend</a:t>
            </a:r>
            <a:r>
              <a:rPr lang="zh-CN" altLang="zh-CN" sz="2200" b="1" dirty="0"/>
              <a:t>用于声明友元，它只能出现在类的声明中。</a:t>
            </a:r>
          </a:p>
          <a:p>
            <a:pPr marL="457200" indent="-457200">
              <a:buFont typeface="+mj-ea"/>
              <a:buAutoNum type="circleNumDbPlain"/>
            </a:pPr>
            <a:r>
              <a:rPr lang="zh-CN" altLang="zh-CN" sz="2200" b="1" dirty="0"/>
              <a:t>友元函数并非类的成员函数，所以它不受</a:t>
            </a:r>
            <a:r>
              <a:rPr lang="en-US" altLang="zh-CN" sz="2200" b="1" dirty="0"/>
              <a:t>public</a:t>
            </a:r>
            <a:r>
              <a:rPr lang="zh-CN" altLang="zh-CN" sz="2200" b="1" dirty="0"/>
              <a:t>、</a:t>
            </a:r>
            <a:r>
              <a:rPr lang="en-US" altLang="zh-CN" sz="2200" b="1" dirty="0"/>
              <a:t>protected</a:t>
            </a:r>
            <a:r>
              <a:rPr lang="zh-CN" altLang="zh-CN" sz="2200" b="1" dirty="0"/>
              <a:t>、</a:t>
            </a:r>
            <a:r>
              <a:rPr lang="en-US" altLang="zh-CN" sz="2200" b="1" dirty="0"/>
              <a:t>private</a:t>
            </a:r>
            <a:r>
              <a:rPr lang="zh-CN" altLang="zh-CN" sz="2200" b="1" dirty="0"/>
              <a:t>的限定，无论将它放在</a:t>
            </a:r>
            <a:r>
              <a:rPr lang="en-US" altLang="zh-CN" sz="2200" b="1" dirty="0"/>
              <a:t>public</a:t>
            </a:r>
            <a:r>
              <a:rPr lang="zh-CN" altLang="zh-CN" sz="2200" b="1" dirty="0"/>
              <a:t>区，或者</a:t>
            </a:r>
            <a:r>
              <a:rPr lang="en-US" altLang="zh-CN" sz="2200" b="1" dirty="0"/>
              <a:t>protected</a:t>
            </a:r>
            <a:r>
              <a:rPr lang="zh-CN" altLang="zh-CN" sz="2200" b="1" dirty="0"/>
              <a:t>区，还是</a:t>
            </a:r>
            <a:r>
              <a:rPr lang="en-US" altLang="zh-CN" sz="2200" b="1" dirty="0"/>
              <a:t>private</a:t>
            </a:r>
            <a:r>
              <a:rPr lang="zh-CN" altLang="zh-CN" sz="2200" b="1" dirty="0"/>
              <a:t>区，都是完全相同的。</a:t>
            </a:r>
          </a:p>
          <a:p>
            <a:pPr marL="457200" indent="-457200">
              <a:buFont typeface="+mj-ea"/>
              <a:buAutoNum type="circleNumDbPlain"/>
            </a:pPr>
            <a:r>
              <a:rPr lang="zh-CN" altLang="zh-CN" sz="2200" b="1" dirty="0"/>
              <a:t>友元不具逆向性和传递性。即，若</a:t>
            </a:r>
            <a:r>
              <a:rPr lang="en-US" altLang="zh-CN" sz="2200" b="1" dirty="0"/>
              <a:t>A</a:t>
            </a:r>
            <a:r>
              <a:rPr lang="zh-CN" altLang="zh-CN" sz="2200" b="1" dirty="0"/>
              <a:t>是</a:t>
            </a:r>
            <a:r>
              <a:rPr lang="en-US" altLang="zh-CN" sz="2200" b="1" dirty="0"/>
              <a:t>B</a:t>
            </a:r>
            <a:r>
              <a:rPr lang="zh-CN" altLang="zh-CN" sz="2200" b="1" dirty="0"/>
              <a:t>的友元，并不表示</a:t>
            </a:r>
            <a:r>
              <a:rPr lang="en-US" altLang="zh-CN" sz="2200" b="1" dirty="0"/>
              <a:t>B</a:t>
            </a:r>
            <a:r>
              <a:rPr lang="zh-CN" altLang="zh-CN" sz="2200" b="1" dirty="0"/>
              <a:t>是</a:t>
            </a:r>
            <a:r>
              <a:rPr lang="en-US" altLang="zh-CN" sz="2200" b="1" dirty="0"/>
              <a:t>A</a:t>
            </a:r>
            <a:r>
              <a:rPr lang="zh-CN" altLang="zh-CN" sz="2200" b="1" dirty="0"/>
              <a:t>的友元（除非特别声明）；若</a:t>
            </a:r>
            <a:r>
              <a:rPr lang="en-US" altLang="zh-CN" sz="2200" b="1" dirty="0"/>
              <a:t>A</a:t>
            </a:r>
            <a:r>
              <a:rPr lang="zh-CN" altLang="zh-CN" sz="2200" b="1" dirty="0"/>
              <a:t>是</a:t>
            </a:r>
            <a:r>
              <a:rPr lang="en-US" altLang="zh-CN" sz="2200" b="1" dirty="0"/>
              <a:t>B</a:t>
            </a:r>
            <a:r>
              <a:rPr lang="zh-CN" altLang="zh-CN" sz="2200" b="1" dirty="0"/>
              <a:t>的友元，</a:t>
            </a:r>
            <a:r>
              <a:rPr lang="en-US" altLang="zh-CN" sz="2200" b="1" dirty="0"/>
              <a:t>B</a:t>
            </a:r>
            <a:r>
              <a:rPr lang="zh-CN" altLang="zh-CN" sz="2200" b="1" dirty="0"/>
              <a:t>是</a:t>
            </a:r>
            <a:r>
              <a:rPr lang="en-US" altLang="zh-CN" sz="2200" b="1" dirty="0"/>
              <a:t>C</a:t>
            </a:r>
            <a:r>
              <a:rPr lang="zh-CN" altLang="zh-CN" sz="2200" b="1" dirty="0"/>
              <a:t>的友元，也不能代表</a:t>
            </a:r>
            <a:r>
              <a:rPr lang="en-US" altLang="zh-CN" sz="2200" b="1" dirty="0"/>
              <a:t>A</a:t>
            </a:r>
            <a:r>
              <a:rPr lang="zh-CN" altLang="zh-CN" sz="2200" b="1" dirty="0"/>
              <a:t>是</a:t>
            </a:r>
            <a:r>
              <a:rPr lang="en-US" altLang="zh-CN" sz="2200" b="1" dirty="0"/>
              <a:t>C</a:t>
            </a:r>
            <a:r>
              <a:rPr lang="zh-CN" altLang="zh-CN" sz="2200" b="1" dirty="0"/>
              <a:t>的友元（除非特别声明）。</a:t>
            </a:r>
          </a:p>
          <a:p>
            <a:pPr marL="457200" indent="-457200">
              <a:buFont typeface="+mj-ea"/>
              <a:buAutoNum type="circleNumDbPlain"/>
            </a:pPr>
            <a:r>
              <a:rPr lang="zh-CN" altLang="zh-CN" sz="2200" b="1" dirty="0"/>
              <a:t>友元使编程更简洁，程序运行效率也更高，但它可以直接访问类的私有成员，破坏了类的封装性和信息隐藏。</a:t>
            </a:r>
            <a:r>
              <a:rPr lang="zh-CN" altLang="en-US" sz="2200" b="1" dirty="0"/>
              <a:t>不建议多用友元</a:t>
            </a:r>
            <a:r>
              <a:rPr lang="zh-CN" altLang="en-US" sz="2200" b="1" dirty="0" smtClean="0"/>
              <a:t>。</a:t>
            </a:r>
            <a:endParaRPr lang="zh-CN" altLang="zh-CN" sz="2200" b="1" dirty="0"/>
          </a:p>
        </p:txBody>
      </p:sp>
      <p:sp>
        <p:nvSpPr>
          <p:cNvPr id="4"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kern="1200" dirty="0">
                <a:solidFill>
                  <a:srgbClr val="C00000"/>
                </a:solidFill>
              </a:rPr>
              <a:t>3.13 </a:t>
            </a:r>
            <a:r>
              <a:rPr lang="en-US" altLang="zh-CN" sz="3200" b="1" kern="1200" dirty="0" smtClean="0">
                <a:solidFill>
                  <a:srgbClr val="C00000"/>
                </a:solidFill>
              </a:rPr>
              <a:t> </a:t>
            </a:r>
            <a:r>
              <a:rPr lang="zh-CN" altLang="en-US" sz="3200" b="1" kern="1200" dirty="0" smtClean="0">
                <a:solidFill>
                  <a:srgbClr val="C00000"/>
                </a:solidFill>
              </a:rPr>
              <a:t>友</a:t>
            </a:r>
            <a:r>
              <a:rPr lang="zh-CN" altLang="en-US" sz="3200" b="1" kern="1200" dirty="0">
                <a:solidFill>
                  <a:srgbClr val="C00000"/>
                </a:solidFill>
              </a:rPr>
              <a:t>元</a:t>
            </a:r>
          </a:p>
        </p:txBody>
      </p:sp>
    </p:spTree>
    <p:extLst>
      <p:ext uri="{BB962C8B-B14F-4D97-AF65-F5344CB8AC3E}">
        <p14:creationId xmlns:p14="http://schemas.microsoft.com/office/powerpoint/2010/main" val="284329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586076" y="116632"/>
            <a:ext cx="8064500" cy="79208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kern="1200" dirty="0" smtClean="0">
                <a:solidFill>
                  <a:srgbClr val="C00000"/>
                </a:solidFill>
              </a:rPr>
              <a:t>3.14  </a:t>
            </a:r>
            <a:r>
              <a:rPr lang="zh-CN" altLang="en-US" sz="3200" b="1" kern="1200" dirty="0" smtClean="0">
                <a:solidFill>
                  <a:srgbClr val="C00000"/>
                </a:solidFill>
              </a:rPr>
              <a:t>编程</a:t>
            </a:r>
            <a:r>
              <a:rPr lang="zh-CN" altLang="en-US" sz="3200" b="1" kern="1200" dirty="0">
                <a:solidFill>
                  <a:srgbClr val="C00000"/>
                </a:solidFill>
              </a:rPr>
              <a:t>实作：接口与实现的分离</a:t>
            </a:r>
          </a:p>
        </p:txBody>
      </p:sp>
      <p:sp>
        <p:nvSpPr>
          <p:cNvPr id="121859" name="Rectangle 3"/>
          <p:cNvSpPr>
            <a:spLocks noGrp="1" noChangeArrowheads="1"/>
          </p:cNvSpPr>
          <p:nvPr>
            <p:ph type="body" idx="1"/>
          </p:nvPr>
        </p:nvSpPr>
        <p:spPr>
          <a:xfrm>
            <a:off x="377316" y="1268760"/>
            <a:ext cx="8515163" cy="3816424"/>
          </a:xfrm>
        </p:spPr>
        <p:txBody>
          <a:bodyPr/>
          <a:lstStyle/>
          <a:p>
            <a:pPr eaLnBrk="1" hangingPunct="1">
              <a:buFontTx/>
              <a:buNone/>
            </a:pPr>
            <a:r>
              <a:rPr lang="en-US" altLang="zh-CN" sz="2400" b="1" dirty="0" smtClean="0">
                <a:solidFill>
                  <a:srgbClr val="0000CC"/>
                </a:solidFill>
              </a:rPr>
              <a:t>1. </a:t>
            </a:r>
            <a:r>
              <a:rPr lang="zh-CN" altLang="en-US" sz="2400" b="1" dirty="0" smtClean="0">
                <a:solidFill>
                  <a:srgbClr val="0000CC"/>
                </a:solidFill>
              </a:rPr>
              <a:t>类</a:t>
            </a:r>
            <a:r>
              <a:rPr lang="zh-CN" altLang="en-US" sz="2400" b="1" dirty="0">
                <a:solidFill>
                  <a:srgbClr val="0000CC"/>
                </a:solidFill>
              </a:rPr>
              <a:t>的常见组织方式</a:t>
            </a:r>
          </a:p>
          <a:p>
            <a:pPr eaLnBrk="1" hangingPunct="1"/>
            <a:r>
              <a:rPr lang="zh-CN" altLang="en-US" sz="2200" b="1" dirty="0">
                <a:solidFill>
                  <a:srgbClr val="FF0000"/>
                </a:solidFill>
              </a:rPr>
              <a:t>类的接口</a:t>
            </a:r>
          </a:p>
          <a:p>
            <a:pPr lvl="1" eaLnBrk="1" hangingPunct="1"/>
            <a:r>
              <a:rPr lang="zh-CN" altLang="en-US" sz="2000" b="1" dirty="0"/>
              <a:t>即指类的声明，常保存为与类同名的</a:t>
            </a:r>
            <a:r>
              <a:rPr lang="en-US" altLang="zh-CN" sz="2000" b="1" dirty="0"/>
              <a:t>.h</a:t>
            </a:r>
            <a:r>
              <a:rPr lang="zh-CN" altLang="en-US" sz="2000" b="1" dirty="0"/>
              <a:t>头文件</a:t>
            </a:r>
          </a:p>
          <a:p>
            <a:pPr eaLnBrk="1" hangingPunct="1"/>
            <a:r>
              <a:rPr lang="zh-CN" altLang="en-US" sz="2200" b="1" dirty="0">
                <a:solidFill>
                  <a:srgbClr val="FF0000"/>
                </a:solidFill>
              </a:rPr>
              <a:t>实现</a:t>
            </a:r>
          </a:p>
          <a:p>
            <a:pPr lvl="1" eaLnBrk="1" hangingPunct="1"/>
            <a:r>
              <a:rPr lang="zh-CN" altLang="en-US" sz="2000" b="1" dirty="0"/>
              <a:t>是指类的成员函数的定义。放在一个与类同名的源程序中（即扩展名为</a:t>
            </a:r>
            <a:r>
              <a:rPr lang="en-US" altLang="zh-CN" sz="2000" b="1" dirty="0"/>
              <a:t>.</a:t>
            </a:r>
            <a:r>
              <a:rPr lang="en-US" altLang="zh-CN" sz="2000" b="1" dirty="0" err="1"/>
              <a:t>cpp</a:t>
            </a:r>
            <a:r>
              <a:rPr lang="zh-CN" altLang="en-US" sz="2000" b="1" dirty="0"/>
              <a:t>的文件）。</a:t>
            </a:r>
            <a:endParaRPr lang="en-US" altLang="zh-CN" sz="2000" b="1" dirty="0"/>
          </a:p>
          <a:p>
            <a:pPr marL="0" indent="0" eaLnBrk="1" hangingPunct="1">
              <a:buNone/>
            </a:pPr>
            <a:r>
              <a:rPr lang="zh-CN" altLang="zh-CN" sz="2200" b="1" dirty="0">
                <a:solidFill>
                  <a:srgbClr val="0000CC"/>
                </a:solidFill>
              </a:rPr>
              <a:t>【例</a:t>
            </a:r>
            <a:r>
              <a:rPr lang="en-US" altLang="zh-CN" sz="2200" b="1" dirty="0">
                <a:solidFill>
                  <a:srgbClr val="0000CC"/>
                </a:solidFill>
              </a:rPr>
              <a:t>3-30</a:t>
            </a:r>
            <a:r>
              <a:rPr lang="zh-CN" altLang="zh-CN" sz="2200" b="1" dirty="0">
                <a:solidFill>
                  <a:srgbClr val="0000CC"/>
                </a:solidFill>
              </a:rPr>
              <a:t>】 建立一个整数堆栈类</a:t>
            </a:r>
            <a:r>
              <a:rPr lang="en-US" altLang="zh-CN" sz="2200" b="1" dirty="0">
                <a:solidFill>
                  <a:srgbClr val="0000CC"/>
                </a:solidFill>
              </a:rPr>
              <a:t>stack</a:t>
            </a:r>
            <a:r>
              <a:rPr lang="zh-CN" altLang="zh-CN" sz="2200" b="1" dirty="0">
                <a:solidFill>
                  <a:srgbClr val="0000CC"/>
                </a:solidFill>
              </a:rPr>
              <a:t>，栈的默认大小为</a:t>
            </a:r>
            <a:r>
              <a:rPr lang="en-US" altLang="zh-CN" sz="2200" b="1" dirty="0">
                <a:solidFill>
                  <a:srgbClr val="0000CC"/>
                </a:solidFill>
              </a:rPr>
              <a:t>10</a:t>
            </a:r>
            <a:r>
              <a:rPr lang="zh-CN" altLang="zh-CN" sz="2200" b="1" dirty="0">
                <a:solidFill>
                  <a:srgbClr val="0000CC"/>
                </a:solidFill>
              </a:rPr>
              <a:t>元素，能够完成数据的入栈和出栈处理。将类的声明（即接口）存放在单独的头文件</a:t>
            </a:r>
            <a:r>
              <a:rPr lang="en-US" altLang="zh-CN" sz="2200" b="1" dirty="0" err="1">
                <a:solidFill>
                  <a:srgbClr val="0000CC"/>
                </a:solidFill>
              </a:rPr>
              <a:t>Stack.h</a:t>
            </a:r>
            <a:r>
              <a:rPr lang="zh-CN" altLang="zh-CN" sz="2200" b="1" dirty="0">
                <a:solidFill>
                  <a:srgbClr val="0000CC"/>
                </a:solidFill>
              </a:rPr>
              <a:t>中</a:t>
            </a:r>
            <a:endParaRPr lang="zh-CN" altLang="en-US" sz="2200" b="1" dirty="0">
              <a:solidFill>
                <a:srgbClr val="0000CC"/>
              </a:solidFill>
            </a:endParaRPr>
          </a:p>
        </p:txBody>
      </p:sp>
    </p:spTree>
    <p:extLst>
      <p:ext uri="{BB962C8B-B14F-4D97-AF65-F5344CB8AC3E}">
        <p14:creationId xmlns:p14="http://schemas.microsoft.com/office/powerpoint/2010/main" val="273888576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zh-CN" sz="2400" b="1" dirty="0">
                <a:solidFill>
                  <a:srgbClr val="FF0000"/>
                </a:solidFill>
              </a:rPr>
              <a:t>（</a:t>
            </a:r>
            <a:r>
              <a:rPr lang="en-US" altLang="zh-CN" sz="2400" b="1" dirty="0">
                <a:solidFill>
                  <a:srgbClr val="FF0000"/>
                </a:solidFill>
              </a:rPr>
              <a:t>1</a:t>
            </a:r>
            <a:r>
              <a:rPr lang="zh-CN" altLang="zh-CN" sz="2400" b="1" dirty="0">
                <a:solidFill>
                  <a:srgbClr val="FF0000"/>
                </a:solidFill>
              </a:rPr>
              <a:t>）问题分析</a:t>
            </a:r>
          </a:p>
          <a:p>
            <a:pPr lvl="1"/>
            <a:r>
              <a:rPr lang="zh-CN" altLang="zh-CN" sz="2000" b="1" dirty="0"/>
              <a:t>堆栈是计算机领域中广泛应用的一种数据存取技术，是一种按顺序存取的数据结构，类似于生活中按层次存放衣服的箱子，后放入的衣服压在上次入箱的衣服务上面，称为</a:t>
            </a:r>
            <a:r>
              <a:rPr lang="zh-CN" altLang="zh-CN" sz="2000" b="1" dirty="0">
                <a:solidFill>
                  <a:srgbClr val="FF0000"/>
                </a:solidFill>
              </a:rPr>
              <a:t>入栈（</a:t>
            </a:r>
            <a:r>
              <a:rPr lang="en-US" altLang="zh-CN" sz="2000" b="1" dirty="0">
                <a:solidFill>
                  <a:srgbClr val="FF0000"/>
                </a:solidFill>
              </a:rPr>
              <a:t>push</a:t>
            </a:r>
            <a:r>
              <a:rPr lang="zh-CN" altLang="zh-CN" sz="2000" b="1" dirty="0">
                <a:solidFill>
                  <a:srgbClr val="FF0000"/>
                </a:solidFill>
              </a:rPr>
              <a:t>）</a:t>
            </a:r>
            <a:r>
              <a:rPr lang="zh-CN" altLang="zh-CN" sz="2000" b="1" dirty="0"/>
              <a:t>；取出衣服时每次都只能取最上层的衣服，称为</a:t>
            </a:r>
            <a:r>
              <a:rPr lang="zh-CN" altLang="zh-CN" sz="2000" b="1" dirty="0">
                <a:solidFill>
                  <a:srgbClr val="FF0000"/>
                </a:solidFill>
              </a:rPr>
              <a:t>出栈（</a:t>
            </a:r>
            <a:r>
              <a:rPr lang="en-US" altLang="zh-CN" sz="2000" b="1" dirty="0">
                <a:solidFill>
                  <a:srgbClr val="FF0000"/>
                </a:solidFill>
              </a:rPr>
              <a:t>pop</a:t>
            </a:r>
            <a:r>
              <a:rPr lang="zh-CN" altLang="zh-CN" sz="2000" b="1" dirty="0">
                <a:solidFill>
                  <a:srgbClr val="FF0000"/>
                </a:solidFill>
              </a:rPr>
              <a:t>）</a:t>
            </a:r>
            <a:r>
              <a:rPr lang="zh-CN" altLang="zh-CN" sz="2000" b="1" dirty="0"/>
              <a:t>。</a:t>
            </a:r>
            <a:endParaRPr lang="en-US" altLang="zh-CN" sz="2000" b="1" dirty="0"/>
          </a:p>
          <a:p>
            <a:pPr marL="0" indent="0">
              <a:buNone/>
            </a:pPr>
            <a:r>
              <a:rPr lang="zh-CN" altLang="en-US" sz="2400" b="1" dirty="0">
                <a:solidFill>
                  <a:srgbClr val="FF0000"/>
                </a:solidFill>
              </a:rPr>
              <a:t>（</a:t>
            </a:r>
            <a:r>
              <a:rPr lang="en-US" altLang="zh-CN" sz="2400" b="1" dirty="0">
                <a:solidFill>
                  <a:srgbClr val="FF0000"/>
                </a:solidFill>
              </a:rPr>
              <a:t>2）</a:t>
            </a:r>
            <a:r>
              <a:rPr lang="zh-CN" altLang="en-US" sz="2400" b="1" dirty="0">
                <a:solidFill>
                  <a:srgbClr val="FF0000"/>
                </a:solidFill>
              </a:rPr>
              <a:t>数据抽象</a:t>
            </a:r>
            <a:endParaRPr lang="en-US" altLang="zh-CN" sz="2400" b="1" dirty="0">
              <a:solidFill>
                <a:srgbClr val="FF0000"/>
              </a:solidFill>
            </a:endParaRPr>
          </a:p>
          <a:p>
            <a:pPr lvl="1"/>
            <a:r>
              <a:rPr lang="zh-CN" altLang="zh-CN" sz="2000" b="1" dirty="0"/>
              <a:t>可以用数组、链表之类的数据存取技术实现堆栈，通过限定只能在数组或链表的一端进行数据读写就能够实现。</a:t>
            </a:r>
            <a:endParaRPr lang="en-US" altLang="zh-CN" sz="2000" b="1" dirty="0"/>
          </a:p>
          <a:p>
            <a:pPr lvl="1"/>
            <a:r>
              <a:rPr lang="zh-CN" altLang="zh-CN" sz="2000" b="1" dirty="0"/>
              <a:t>本例将堆栈抽象成</a:t>
            </a:r>
            <a:r>
              <a:rPr lang="en-US" altLang="zh-CN" sz="2000" b="1" dirty="0">
                <a:solidFill>
                  <a:srgbClr val="FF0000"/>
                </a:solidFill>
              </a:rPr>
              <a:t>Stack</a:t>
            </a:r>
            <a:r>
              <a:rPr lang="zh-CN" altLang="zh-CN" sz="2000" b="1" dirty="0"/>
              <a:t>类，用数组</a:t>
            </a:r>
            <a:r>
              <a:rPr lang="en-US" altLang="zh-CN" sz="2000" b="1" dirty="0">
                <a:solidFill>
                  <a:srgbClr val="FF0000"/>
                </a:solidFill>
              </a:rPr>
              <a:t>data</a:t>
            </a:r>
            <a:r>
              <a:rPr lang="zh-CN" altLang="zh-CN" sz="2000" b="1" dirty="0"/>
              <a:t>保存堆栈的数据，为了实现只在数组一端进行读写数据的操作，设置</a:t>
            </a:r>
            <a:r>
              <a:rPr lang="en-US" altLang="zh-CN" sz="2000" b="1" dirty="0">
                <a:solidFill>
                  <a:srgbClr val="FF0000"/>
                </a:solidFill>
              </a:rPr>
              <a:t>top</a:t>
            </a:r>
            <a:r>
              <a:rPr lang="zh-CN" altLang="zh-CN" sz="2000" b="1" dirty="0"/>
              <a:t>指针指示栈顶</a:t>
            </a:r>
            <a:r>
              <a:rPr lang="zh-CN" altLang="zh-CN" sz="2000" b="1" dirty="0" smtClean="0"/>
              <a:t>元素</a:t>
            </a:r>
            <a:r>
              <a:rPr lang="zh-CN" altLang="en-US" sz="2000" b="1" dirty="0" smtClean="0"/>
              <a:t>。</a:t>
            </a:r>
            <a:endParaRPr lang="en-US" altLang="zh-CN" sz="2000" b="1" dirty="0" smtClean="0"/>
          </a:p>
          <a:p>
            <a:pPr lvl="1"/>
            <a:r>
              <a:rPr lang="zh-CN" altLang="zh-CN" sz="2000" b="1" dirty="0" smtClean="0"/>
              <a:t>每次</a:t>
            </a:r>
            <a:r>
              <a:rPr lang="zh-CN" altLang="zh-CN" sz="2000" b="1" dirty="0"/>
              <a:t>只能够读出它指身的元素，每读出一个数据，</a:t>
            </a:r>
            <a:r>
              <a:rPr lang="en-US" altLang="zh-CN" sz="2000" b="1" dirty="0"/>
              <a:t>top</a:t>
            </a:r>
            <a:r>
              <a:rPr lang="zh-CN" altLang="zh-CN" sz="2000" b="1" dirty="0"/>
              <a:t>就向下移动一个元素位置；同样，每次保存数据时，只能保存在</a:t>
            </a:r>
            <a:r>
              <a:rPr lang="en-US" altLang="zh-CN" sz="2000" b="1" dirty="0"/>
              <a:t>top</a:t>
            </a:r>
            <a:r>
              <a:rPr lang="zh-CN" altLang="zh-CN" sz="2000" b="1" dirty="0"/>
              <a:t>指向的位置，每存入一个数据，</a:t>
            </a:r>
            <a:r>
              <a:rPr lang="en-US" altLang="zh-CN" sz="2000" b="1" dirty="0"/>
              <a:t>top</a:t>
            </a:r>
            <a:r>
              <a:rPr lang="zh-CN" altLang="zh-CN" sz="2000" b="1" dirty="0"/>
              <a:t>就向上移动一个</a:t>
            </a:r>
            <a:r>
              <a:rPr lang="zh-CN" altLang="zh-CN" sz="2000" b="1" dirty="0" smtClean="0"/>
              <a:t>位置</a:t>
            </a:r>
            <a:r>
              <a:rPr lang="zh-CN" altLang="en-US" sz="2000" b="1" dirty="0" smtClean="0"/>
              <a:t>。</a:t>
            </a:r>
            <a:endParaRPr lang="en-US" altLang="zh-CN" sz="2000" b="1" dirty="0" smtClean="0"/>
          </a:p>
          <a:p>
            <a:pPr lvl="1"/>
            <a:r>
              <a:rPr lang="zh-CN" altLang="zh-CN" sz="2000" b="1" dirty="0" smtClean="0"/>
              <a:t>再</a:t>
            </a:r>
            <a:r>
              <a:rPr lang="zh-CN" altLang="zh-CN" sz="2000" b="1" dirty="0"/>
              <a:t>设置</a:t>
            </a:r>
            <a:r>
              <a:rPr lang="en-US" altLang="zh-CN" sz="2000" b="1" dirty="0" err="1">
                <a:solidFill>
                  <a:srgbClr val="FF0000"/>
                </a:solidFill>
              </a:rPr>
              <a:t>maxSize</a:t>
            </a:r>
            <a:r>
              <a:rPr lang="zh-CN" altLang="zh-CN" sz="2000" b="1" dirty="0"/>
              <a:t>表示数组的最大下标，代表示堆栈容量</a:t>
            </a:r>
            <a:r>
              <a:rPr lang="zh-CN" altLang="en-US" sz="2000" b="1" dirty="0"/>
              <a:t>。</a:t>
            </a:r>
          </a:p>
        </p:txBody>
      </p:sp>
      <p:sp>
        <p:nvSpPr>
          <p:cNvPr id="4"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kern="1200" dirty="0">
                <a:solidFill>
                  <a:srgbClr val="C00000"/>
                </a:solidFill>
              </a:rPr>
              <a:t>3.13 </a:t>
            </a:r>
            <a:r>
              <a:rPr lang="en-US" altLang="zh-CN" sz="3200" b="1" kern="1200" dirty="0" smtClean="0">
                <a:solidFill>
                  <a:srgbClr val="C00000"/>
                </a:solidFill>
              </a:rPr>
              <a:t> </a:t>
            </a:r>
            <a:r>
              <a:rPr lang="zh-CN" altLang="en-US" sz="3200" b="1" kern="1200" dirty="0" smtClean="0">
                <a:solidFill>
                  <a:srgbClr val="C00000"/>
                </a:solidFill>
              </a:rPr>
              <a:t>编程</a:t>
            </a:r>
            <a:r>
              <a:rPr lang="zh-CN" altLang="en-US" sz="3200" b="1" kern="1200" dirty="0">
                <a:solidFill>
                  <a:srgbClr val="C00000"/>
                </a:solidFill>
              </a:rPr>
              <a:t>实作：接口与实现的分离</a:t>
            </a:r>
          </a:p>
        </p:txBody>
      </p:sp>
    </p:spTree>
    <p:extLst>
      <p:ext uri="{BB962C8B-B14F-4D97-AF65-F5344CB8AC3E}">
        <p14:creationId xmlns:p14="http://schemas.microsoft.com/office/powerpoint/2010/main" val="1218409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kern="1200" dirty="0">
                <a:solidFill>
                  <a:srgbClr val="C00000"/>
                </a:solidFill>
              </a:rPr>
              <a:t>3.13 </a:t>
            </a:r>
            <a:r>
              <a:rPr lang="en-US" altLang="zh-CN" sz="3200" b="1" kern="1200" dirty="0" smtClean="0">
                <a:solidFill>
                  <a:srgbClr val="C00000"/>
                </a:solidFill>
              </a:rPr>
              <a:t>  </a:t>
            </a:r>
            <a:r>
              <a:rPr lang="zh-CN" altLang="en-US" sz="3200" b="1" kern="1200" dirty="0" smtClean="0">
                <a:solidFill>
                  <a:srgbClr val="C00000"/>
                </a:solidFill>
              </a:rPr>
              <a:t>编程</a:t>
            </a:r>
            <a:r>
              <a:rPr lang="zh-CN" altLang="en-US" sz="3200" b="1" kern="1200" dirty="0">
                <a:solidFill>
                  <a:srgbClr val="C00000"/>
                </a:solidFill>
              </a:rPr>
              <a:t>实作：接口与实现的分离</a:t>
            </a:r>
          </a:p>
        </p:txBody>
      </p:sp>
      <p:pic>
        <p:nvPicPr>
          <p:cNvPr id="11" name="图片 10"/>
          <p:cNvPicPr>
            <a:picLocks noChangeAspect="1"/>
          </p:cNvPicPr>
          <p:nvPr/>
        </p:nvPicPr>
        <p:blipFill>
          <a:blip r:embed="rId2"/>
          <a:stretch>
            <a:fillRect/>
          </a:stretch>
        </p:blipFill>
        <p:spPr>
          <a:xfrm>
            <a:off x="323528" y="1772816"/>
            <a:ext cx="8208912" cy="4392488"/>
          </a:xfrm>
          <a:prstGeom prst="rect">
            <a:avLst/>
          </a:prstGeom>
        </p:spPr>
      </p:pic>
      <p:sp>
        <p:nvSpPr>
          <p:cNvPr id="13" name="文本框 12"/>
          <p:cNvSpPr txBox="1"/>
          <p:nvPr/>
        </p:nvSpPr>
        <p:spPr>
          <a:xfrm>
            <a:off x="179512" y="1124744"/>
            <a:ext cx="4392488" cy="461665"/>
          </a:xfrm>
          <a:prstGeom prst="rect">
            <a:avLst/>
          </a:prstGeom>
          <a:noFill/>
        </p:spPr>
        <p:txBody>
          <a:bodyPr wrap="square" rtlCol="0">
            <a:spAutoFit/>
          </a:bodyPr>
          <a:lstStyle/>
          <a:p>
            <a:r>
              <a:rPr lang="en-US" altLang="zh-CN" sz="2400" b="1" dirty="0">
                <a:solidFill>
                  <a:srgbClr val="FF0000"/>
                </a:solidFill>
              </a:rPr>
              <a:t>Stack</a:t>
            </a:r>
            <a:r>
              <a:rPr lang="zh-CN" altLang="en-US" sz="2400" b="1" dirty="0">
                <a:solidFill>
                  <a:srgbClr val="FF0000"/>
                </a:solidFill>
              </a:rPr>
              <a:t>抽象</a:t>
            </a:r>
            <a:r>
              <a:rPr lang="zh-CN" altLang="en-US" sz="2400" b="1" dirty="0" smtClean="0">
                <a:solidFill>
                  <a:srgbClr val="FF0000"/>
                </a:solidFill>
              </a:rPr>
              <a:t>结果：</a:t>
            </a:r>
            <a:endParaRPr lang="zh-CN" altLang="en-US" sz="2400" b="1" dirty="0">
              <a:solidFill>
                <a:srgbClr val="FF0000"/>
              </a:solidFill>
            </a:endParaRPr>
          </a:p>
        </p:txBody>
      </p:sp>
    </p:spTree>
    <p:extLst>
      <p:ext uri="{BB962C8B-B14F-4D97-AF65-F5344CB8AC3E}">
        <p14:creationId xmlns:p14="http://schemas.microsoft.com/office/powerpoint/2010/main" val="1106585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323850" y="1196975"/>
            <a:ext cx="8424863" cy="5329238"/>
          </a:xfrm>
        </p:spPr>
        <p:txBody>
          <a:bodyPr/>
          <a:lstStyle/>
          <a:p>
            <a:pPr eaLnBrk="1" hangingPunct="1"/>
            <a:r>
              <a:rPr lang="zh-CN" altLang="en-US" sz="2400" b="1" dirty="0">
                <a:solidFill>
                  <a:srgbClr val="0000CC"/>
                </a:solidFill>
              </a:rPr>
              <a:t>指针悬挂</a:t>
            </a:r>
            <a:endParaRPr lang="en-US" altLang="zh-CN" sz="2400" b="1" dirty="0">
              <a:solidFill>
                <a:srgbClr val="0000CC"/>
              </a:solidFill>
            </a:endParaRPr>
          </a:p>
        </p:txBody>
      </p:sp>
      <p:sp>
        <p:nvSpPr>
          <p:cNvPr id="5" name="标题 2"/>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dirty="0">
                <a:solidFill>
                  <a:srgbClr val="C00000"/>
                </a:solidFill>
              </a:rPr>
              <a:t>3.8.1 </a:t>
            </a:r>
            <a:r>
              <a:rPr lang="zh-CN" altLang="zh-CN" sz="3200" b="1" dirty="0">
                <a:solidFill>
                  <a:srgbClr val="C00000"/>
                </a:solidFill>
              </a:rPr>
              <a:t>赋值运算符函数</a:t>
            </a:r>
            <a:endParaRPr lang="zh-CN" altLang="en-US" sz="3200" b="1" dirty="0">
              <a:solidFill>
                <a:srgbClr val="C00000"/>
              </a:solidFill>
            </a:endParaRPr>
          </a:p>
        </p:txBody>
      </p:sp>
      <p:pic>
        <p:nvPicPr>
          <p:cNvPr id="1026" name="Picture 2" descr="B6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473" y="1844824"/>
            <a:ext cx="8532240"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67622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body" idx="1"/>
          </p:nvPr>
        </p:nvSpPr>
        <p:spPr>
          <a:xfrm>
            <a:off x="323528" y="1124744"/>
            <a:ext cx="8496944" cy="5616624"/>
          </a:xfrm>
        </p:spPr>
        <p:txBody>
          <a:bodyPr/>
          <a:lstStyle/>
          <a:p>
            <a:pPr eaLnBrk="1" hangingPunct="1">
              <a:lnSpc>
                <a:spcPct val="80000"/>
              </a:lnSpc>
              <a:buFontTx/>
              <a:buNone/>
            </a:pPr>
            <a:r>
              <a:rPr lang="zh-CN" altLang="en-US" sz="2400" b="1" dirty="0">
                <a:solidFill>
                  <a:srgbClr val="FF0000"/>
                </a:solidFill>
              </a:rPr>
              <a:t>（</a:t>
            </a:r>
            <a:r>
              <a:rPr lang="en-US" altLang="zh-CN" sz="2400" b="1" dirty="0">
                <a:solidFill>
                  <a:srgbClr val="FF0000"/>
                </a:solidFill>
              </a:rPr>
              <a:t>3）stack</a:t>
            </a:r>
            <a:r>
              <a:rPr lang="zh-CN" altLang="en-US" sz="2400" b="1" dirty="0">
                <a:solidFill>
                  <a:srgbClr val="FF0000"/>
                </a:solidFill>
              </a:rPr>
              <a:t>类的接口</a:t>
            </a:r>
          </a:p>
          <a:p>
            <a:pPr eaLnBrk="1" hangingPunct="1">
              <a:buFontTx/>
              <a:buNone/>
            </a:pPr>
            <a:r>
              <a:rPr lang="en-US" altLang="zh-CN" sz="1800" b="1" dirty="0"/>
              <a:t>//</a:t>
            </a:r>
            <a:r>
              <a:rPr lang="zh-CN" altLang="en-US" sz="1800" b="1" dirty="0"/>
              <a:t>堆栈</a:t>
            </a:r>
            <a:r>
              <a:rPr lang="en-US" altLang="zh-CN" sz="1800" b="1" dirty="0"/>
              <a:t>stack</a:t>
            </a:r>
            <a:r>
              <a:rPr lang="zh-CN" altLang="en-US" sz="1800" b="1" dirty="0"/>
              <a:t>的头文件：</a:t>
            </a:r>
            <a:r>
              <a:rPr lang="en-US" altLang="zh-CN" sz="1800" b="1" dirty="0" err="1"/>
              <a:t>Stack.h</a:t>
            </a:r>
            <a:r>
              <a:rPr lang="en-US" altLang="zh-CN" sz="1800" b="1" dirty="0"/>
              <a:t> </a:t>
            </a:r>
          </a:p>
          <a:p>
            <a:pPr eaLnBrk="1" hangingPunct="1">
              <a:buFontTx/>
              <a:buNone/>
            </a:pPr>
            <a:r>
              <a:rPr lang="en-US" altLang="zh-CN" sz="1800" b="1" dirty="0"/>
              <a:t>#</a:t>
            </a:r>
            <a:r>
              <a:rPr lang="en-US" altLang="zh-CN" sz="1800" b="1" dirty="0" err="1"/>
              <a:t>ifndef</a:t>
            </a:r>
            <a:r>
              <a:rPr lang="en-US" altLang="zh-CN" sz="1800" b="1" dirty="0"/>
              <a:t> </a:t>
            </a:r>
            <a:r>
              <a:rPr lang="en-US" altLang="zh-CN" sz="1800" b="1" dirty="0" err="1"/>
              <a:t>Stack_h</a:t>
            </a:r>
            <a:r>
              <a:rPr lang="en-US" altLang="zh-CN" sz="1800" b="1" dirty="0"/>
              <a:t>      </a:t>
            </a:r>
          </a:p>
          <a:p>
            <a:pPr eaLnBrk="1" hangingPunct="1">
              <a:buFontTx/>
              <a:buNone/>
            </a:pPr>
            <a:r>
              <a:rPr lang="en-US" altLang="zh-CN" sz="1800" b="1" dirty="0"/>
              <a:t>#define </a:t>
            </a:r>
            <a:r>
              <a:rPr lang="en-US" altLang="zh-CN" sz="1800" b="1" dirty="0" err="1"/>
              <a:t>Stack_h</a:t>
            </a:r>
            <a:r>
              <a:rPr lang="en-US" altLang="zh-CN" sz="1800" b="1" dirty="0"/>
              <a:t>      </a:t>
            </a:r>
          </a:p>
          <a:p>
            <a:pPr eaLnBrk="1" hangingPunct="1">
              <a:buFontTx/>
              <a:buNone/>
            </a:pPr>
            <a:r>
              <a:rPr lang="en-US" altLang="zh-CN" sz="1800" b="1" dirty="0"/>
              <a:t>class Stack{</a:t>
            </a:r>
          </a:p>
          <a:p>
            <a:pPr eaLnBrk="1" hangingPunct="1">
              <a:buFontTx/>
              <a:buNone/>
            </a:pPr>
            <a:r>
              <a:rPr lang="en-US" altLang="zh-CN" sz="1800" b="1" dirty="0"/>
              <a:t>private:</a:t>
            </a:r>
          </a:p>
          <a:p>
            <a:pPr eaLnBrk="1" hangingPunct="1">
              <a:buFontTx/>
              <a:buNone/>
            </a:pPr>
            <a:r>
              <a:rPr lang="en-US" altLang="zh-CN" sz="1800" b="1" dirty="0"/>
              <a:t>    int *data;				//</a:t>
            </a:r>
            <a:r>
              <a:rPr lang="zh-CN" altLang="en-US" sz="1800" b="1" dirty="0"/>
              <a:t>存放栈数据</a:t>
            </a:r>
          </a:p>
          <a:p>
            <a:pPr eaLnBrk="1" hangingPunct="1">
              <a:buFontTx/>
              <a:buNone/>
            </a:pPr>
            <a:r>
              <a:rPr lang="zh-CN" altLang="en-US" sz="1800" b="1" dirty="0"/>
              <a:t>    </a:t>
            </a:r>
            <a:r>
              <a:rPr lang="en-US" altLang="zh-CN" sz="1800" b="1" dirty="0"/>
              <a:t>int count;				//</a:t>
            </a:r>
            <a:r>
              <a:rPr lang="zh-CN" altLang="en-US" sz="1800" b="1" dirty="0"/>
              <a:t>存放栈顶指针</a:t>
            </a:r>
          </a:p>
          <a:p>
            <a:pPr eaLnBrk="1" hangingPunct="1">
              <a:buFontTx/>
              <a:buNone/>
            </a:pPr>
            <a:r>
              <a:rPr lang="zh-CN" altLang="en-US" sz="1800" b="1" dirty="0"/>
              <a:t>    </a:t>
            </a:r>
            <a:r>
              <a:rPr lang="en-US" altLang="zh-CN" sz="1800" b="1" dirty="0"/>
              <a:t>int size;				//</a:t>
            </a:r>
            <a:r>
              <a:rPr lang="zh-CN" altLang="en-US" sz="1800" b="1" dirty="0"/>
              <a:t>栈的容量</a:t>
            </a:r>
          </a:p>
          <a:p>
            <a:pPr eaLnBrk="1" hangingPunct="1">
              <a:buFontTx/>
              <a:buNone/>
            </a:pPr>
            <a:r>
              <a:rPr lang="en-US" altLang="zh-CN" sz="1800" b="1" dirty="0"/>
              <a:t>public:    </a:t>
            </a:r>
          </a:p>
          <a:p>
            <a:pPr eaLnBrk="1" hangingPunct="1">
              <a:buFontTx/>
              <a:buNone/>
            </a:pPr>
            <a:r>
              <a:rPr lang="en-US" altLang="zh-CN" sz="1800" b="1" dirty="0"/>
              <a:t>    Stack(int </a:t>
            </a:r>
            <a:r>
              <a:rPr lang="en-US" altLang="zh-CN" sz="1800" b="1" dirty="0" err="1"/>
              <a:t>stacksize</a:t>
            </a:r>
            <a:r>
              <a:rPr lang="en-US" altLang="zh-CN" sz="1800" b="1" dirty="0"/>
              <a:t>=10);	//</a:t>
            </a:r>
            <a:r>
              <a:rPr lang="zh-CN" altLang="en-US" sz="1800" b="1" dirty="0"/>
              <a:t>构造函数建立具有</a:t>
            </a:r>
            <a:r>
              <a:rPr lang="en-US" altLang="zh-CN" sz="1800" b="1" dirty="0"/>
              <a:t>10</a:t>
            </a:r>
            <a:r>
              <a:rPr lang="zh-CN" altLang="en-US" sz="1800" b="1" dirty="0"/>
              <a:t>元素的默认栈</a:t>
            </a:r>
          </a:p>
          <a:p>
            <a:pPr eaLnBrk="1" hangingPunct="1">
              <a:buFontTx/>
              <a:buNone/>
            </a:pPr>
            <a:r>
              <a:rPr lang="zh-CN" altLang="en-US" sz="1800" b="1" dirty="0"/>
              <a:t>    </a:t>
            </a:r>
            <a:r>
              <a:rPr lang="en-US" altLang="zh-CN" sz="1800" b="1" dirty="0"/>
              <a:t>~Stack();</a:t>
            </a:r>
          </a:p>
          <a:p>
            <a:pPr eaLnBrk="1" hangingPunct="1">
              <a:buFontTx/>
              <a:buNone/>
            </a:pPr>
            <a:r>
              <a:rPr lang="en-US" altLang="zh-CN" sz="1800" b="1" dirty="0"/>
              <a:t>    void Push(int x);			//</a:t>
            </a:r>
            <a:r>
              <a:rPr lang="zh-CN" altLang="en-US" sz="1800" b="1" dirty="0"/>
              <a:t>元素入栈</a:t>
            </a:r>
          </a:p>
          <a:p>
            <a:pPr eaLnBrk="1" hangingPunct="1">
              <a:buFontTx/>
              <a:buNone/>
            </a:pPr>
            <a:r>
              <a:rPr lang="zh-CN" altLang="en-US" sz="1800" b="1" dirty="0"/>
              <a:t>    </a:t>
            </a:r>
            <a:r>
              <a:rPr lang="en-US" altLang="zh-CN" sz="1800" b="1" dirty="0"/>
              <a:t>int Pop();				//</a:t>
            </a:r>
            <a:r>
              <a:rPr lang="zh-CN" altLang="en-US" sz="1800" b="1" dirty="0"/>
              <a:t>元素出栈</a:t>
            </a:r>
          </a:p>
          <a:p>
            <a:pPr eaLnBrk="1" hangingPunct="1">
              <a:buFontTx/>
              <a:buNone/>
            </a:pPr>
            <a:r>
              <a:rPr lang="zh-CN" altLang="en-US" sz="1800" b="1" dirty="0"/>
              <a:t>    </a:t>
            </a:r>
            <a:r>
              <a:rPr lang="en-US" altLang="zh-CN" sz="1800" b="1" dirty="0"/>
              <a:t>int </a:t>
            </a:r>
            <a:r>
              <a:rPr lang="en-US" altLang="zh-CN" sz="1800" b="1" dirty="0" err="1"/>
              <a:t>howMany</a:t>
            </a:r>
            <a:r>
              <a:rPr lang="en-US" altLang="zh-CN" sz="1800" b="1" dirty="0"/>
              <a:t>();			//</a:t>
            </a:r>
            <a:r>
              <a:rPr lang="zh-CN" altLang="en-US" sz="1800" b="1" dirty="0"/>
              <a:t>判定栈中有多个元素</a:t>
            </a:r>
          </a:p>
          <a:p>
            <a:pPr eaLnBrk="1" hangingPunct="1">
              <a:buFontTx/>
              <a:buNone/>
            </a:pPr>
            <a:r>
              <a:rPr lang="en-US" altLang="zh-CN" sz="1800" b="1" dirty="0"/>
              <a:t>};</a:t>
            </a:r>
          </a:p>
          <a:p>
            <a:pPr eaLnBrk="1" hangingPunct="1">
              <a:buFontTx/>
              <a:buNone/>
            </a:pPr>
            <a:r>
              <a:rPr lang="en-US" altLang="zh-CN" sz="1800" b="1" dirty="0"/>
              <a:t>#</a:t>
            </a:r>
            <a:r>
              <a:rPr lang="en-US" altLang="zh-CN" sz="1800" b="1" dirty="0" err="1"/>
              <a:t>endif</a:t>
            </a:r>
            <a:endParaRPr lang="en-US" altLang="zh-CN" sz="1800" b="1" dirty="0"/>
          </a:p>
        </p:txBody>
      </p:sp>
      <p:sp>
        <p:nvSpPr>
          <p:cNvPr id="3" name="Rectangle 2"/>
          <p:cNvSpPr>
            <a:spLocks noGrp="1" noChangeArrowheads="1"/>
          </p:cNvSpPr>
          <p:nvPr>
            <p:ph type="title"/>
          </p:nvPr>
        </p:nvSpPr>
        <p:spPr>
          <a:xfrm>
            <a:off x="457200" y="73672"/>
            <a:ext cx="8229600" cy="81119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kern="1200" dirty="0">
                <a:solidFill>
                  <a:srgbClr val="C00000"/>
                </a:solidFill>
              </a:rPr>
              <a:t>3.13 </a:t>
            </a:r>
            <a:r>
              <a:rPr lang="en-US" altLang="zh-CN" sz="3200" b="1" kern="1200" dirty="0" smtClean="0">
                <a:solidFill>
                  <a:srgbClr val="C00000"/>
                </a:solidFill>
              </a:rPr>
              <a:t> </a:t>
            </a:r>
            <a:r>
              <a:rPr lang="zh-CN" altLang="en-US" sz="3200" b="1" kern="1200" dirty="0" smtClean="0">
                <a:solidFill>
                  <a:srgbClr val="C00000"/>
                </a:solidFill>
              </a:rPr>
              <a:t>编程</a:t>
            </a:r>
            <a:r>
              <a:rPr lang="zh-CN" altLang="en-US" sz="3200" b="1" kern="1200" dirty="0">
                <a:solidFill>
                  <a:srgbClr val="C00000"/>
                </a:solidFill>
              </a:rPr>
              <a:t>实作：接口与实现的分离</a:t>
            </a:r>
          </a:p>
        </p:txBody>
      </p:sp>
    </p:spTree>
    <p:extLst>
      <p:ext uri="{BB962C8B-B14F-4D97-AF65-F5344CB8AC3E}">
        <p14:creationId xmlns:p14="http://schemas.microsoft.com/office/powerpoint/2010/main" val="426635928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body" idx="1"/>
          </p:nvPr>
        </p:nvSpPr>
        <p:spPr>
          <a:xfrm>
            <a:off x="323528" y="305272"/>
            <a:ext cx="7993063" cy="6552728"/>
          </a:xfrm>
        </p:spPr>
        <p:txBody>
          <a:bodyPr/>
          <a:lstStyle/>
          <a:p>
            <a:pPr eaLnBrk="1" hangingPunct="1">
              <a:lnSpc>
                <a:spcPct val="80000"/>
              </a:lnSpc>
              <a:buFontTx/>
              <a:buNone/>
            </a:pPr>
            <a:r>
              <a:rPr lang="en-US" altLang="zh-CN" sz="1400" b="1" dirty="0"/>
              <a:t>//</a:t>
            </a:r>
            <a:r>
              <a:rPr lang="zh-CN" altLang="en-US" sz="1400" b="1" dirty="0"/>
              <a:t>堆栈</a:t>
            </a:r>
            <a:r>
              <a:rPr lang="en-US" altLang="zh-CN" sz="1400" b="1" dirty="0"/>
              <a:t>stack</a:t>
            </a:r>
            <a:r>
              <a:rPr lang="zh-CN" altLang="en-US" sz="1400" b="1" dirty="0"/>
              <a:t>的源文件：</a:t>
            </a:r>
            <a:r>
              <a:rPr lang="en-US" altLang="zh-CN" sz="1400" b="1" dirty="0"/>
              <a:t>stack.cpp</a:t>
            </a:r>
          </a:p>
          <a:p>
            <a:pPr eaLnBrk="1" hangingPunct="1">
              <a:lnSpc>
                <a:spcPct val="80000"/>
              </a:lnSpc>
              <a:buFontTx/>
              <a:buNone/>
            </a:pPr>
            <a:r>
              <a:rPr lang="en-US" altLang="zh-CN" sz="1400" b="1" dirty="0"/>
              <a:t>#include "</a:t>
            </a:r>
            <a:r>
              <a:rPr lang="en-US" altLang="zh-CN" sz="1400" b="1" dirty="0" err="1"/>
              <a:t>stack.h</a:t>
            </a:r>
            <a:r>
              <a:rPr lang="en-US" altLang="zh-CN" sz="1400" b="1" dirty="0"/>
              <a:t>"			//</a:t>
            </a:r>
            <a:r>
              <a:rPr lang="zh-CN" altLang="en-US" sz="1400" b="1" dirty="0"/>
              <a:t>包含头文件</a:t>
            </a:r>
          </a:p>
          <a:p>
            <a:pPr eaLnBrk="1" hangingPunct="1">
              <a:lnSpc>
                <a:spcPct val="80000"/>
              </a:lnSpc>
              <a:buFontTx/>
              <a:buNone/>
            </a:pPr>
            <a:r>
              <a:rPr lang="en-US" altLang="zh-CN" sz="1400" b="1" dirty="0"/>
              <a:t>#include &lt;</a:t>
            </a:r>
            <a:r>
              <a:rPr lang="en-US" altLang="zh-CN" sz="1400" b="1" dirty="0" err="1"/>
              <a:t>iostream</a:t>
            </a:r>
            <a:r>
              <a:rPr lang="en-US" altLang="zh-CN" sz="1400" b="1" dirty="0"/>
              <a:t>&gt;			//push</a:t>
            </a:r>
            <a:r>
              <a:rPr lang="zh-CN" altLang="en-US" sz="1400" b="1" dirty="0"/>
              <a:t>和</a:t>
            </a:r>
            <a:r>
              <a:rPr lang="en-US" altLang="zh-CN" sz="1400" b="1" dirty="0"/>
              <a:t>pop</a:t>
            </a:r>
            <a:r>
              <a:rPr lang="zh-CN" altLang="en-US" sz="1400" b="1" dirty="0"/>
              <a:t>都用到了</a:t>
            </a:r>
            <a:r>
              <a:rPr lang="en-US" altLang="zh-CN" sz="1400" b="1" dirty="0" err="1"/>
              <a:t>cout</a:t>
            </a:r>
            <a:r>
              <a:rPr lang="zh-CN" altLang="en-US" sz="1400" b="1" dirty="0"/>
              <a:t>，所以包含此头文件</a:t>
            </a:r>
          </a:p>
          <a:p>
            <a:pPr eaLnBrk="1" hangingPunct="1">
              <a:lnSpc>
                <a:spcPct val="80000"/>
              </a:lnSpc>
              <a:buFontTx/>
              <a:buNone/>
            </a:pPr>
            <a:r>
              <a:rPr lang="en-US" altLang="zh-CN" sz="1400" b="1" dirty="0"/>
              <a:t>using namespace </a:t>
            </a:r>
            <a:r>
              <a:rPr lang="en-US" altLang="zh-CN" sz="1400" b="1" dirty="0" err="1"/>
              <a:t>std</a:t>
            </a:r>
            <a:r>
              <a:rPr lang="en-US" altLang="zh-CN" sz="1400" b="1" dirty="0"/>
              <a:t>;</a:t>
            </a:r>
          </a:p>
          <a:p>
            <a:pPr eaLnBrk="1" hangingPunct="1">
              <a:lnSpc>
                <a:spcPct val="80000"/>
              </a:lnSpc>
              <a:buFontTx/>
              <a:buNone/>
            </a:pPr>
            <a:r>
              <a:rPr lang="en-US" altLang="zh-CN" sz="1400" b="1" dirty="0"/>
              <a:t>Stack::Stack(int </a:t>
            </a:r>
            <a:r>
              <a:rPr lang="en-US" altLang="zh-CN" sz="1400" b="1" dirty="0" err="1"/>
              <a:t>stacksize</a:t>
            </a:r>
            <a:r>
              <a:rPr lang="en-US" altLang="zh-CN" sz="1400" b="1" dirty="0"/>
              <a:t>){</a:t>
            </a:r>
          </a:p>
          <a:p>
            <a:pPr eaLnBrk="1" hangingPunct="1">
              <a:lnSpc>
                <a:spcPct val="80000"/>
              </a:lnSpc>
              <a:buFontTx/>
              <a:buNone/>
            </a:pPr>
            <a:r>
              <a:rPr lang="en-US" altLang="zh-CN" sz="1400" b="1" dirty="0"/>
              <a:t>    if(</a:t>
            </a:r>
            <a:r>
              <a:rPr lang="en-US" altLang="zh-CN" sz="1400" b="1" dirty="0" err="1"/>
              <a:t>stacksize</a:t>
            </a:r>
            <a:r>
              <a:rPr lang="en-US" altLang="zh-CN" sz="1400" b="1" dirty="0"/>
              <a:t>&gt;0){</a:t>
            </a:r>
          </a:p>
          <a:p>
            <a:pPr eaLnBrk="1" hangingPunct="1">
              <a:lnSpc>
                <a:spcPct val="80000"/>
              </a:lnSpc>
              <a:buFontTx/>
              <a:buNone/>
            </a:pPr>
            <a:r>
              <a:rPr lang="en-US" altLang="zh-CN" sz="1400" b="1" dirty="0"/>
              <a:t>        size=</a:t>
            </a:r>
            <a:r>
              <a:rPr lang="en-US" altLang="zh-CN" sz="1400" b="1" dirty="0" err="1"/>
              <a:t>stacksize</a:t>
            </a:r>
            <a:r>
              <a:rPr lang="en-US" altLang="zh-CN" sz="1400" b="1" dirty="0"/>
              <a:t>;</a:t>
            </a:r>
          </a:p>
          <a:p>
            <a:pPr eaLnBrk="1" hangingPunct="1">
              <a:lnSpc>
                <a:spcPct val="80000"/>
              </a:lnSpc>
              <a:buFontTx/>
              <a:buNone/>
            </a:pPr>
            <a:r>
              <a:rPr lang="en-US" altLang="zh-CN" sz="1400" b="1" dirty="0"/>
              <a:t>        data=new int[</a:t>
            </a:r>
            <a:r>
              <a:rPr lang="en-US" altLang="zh-CN" sz="1400" b="1" dirty="0" err="1"/>
              <a:t>stacksize</a:t>
            </a:r>
            <a:r>
              <a:rPr lang="en-US" altLang="zh-CN" sz="1400" b="1" dirty="0"/>
              <a:t>];</a:t>
            </a:r>
          </a:p>
          <a:p>
            <a:pPr eaLnBrk="1" hangingPunct="1">
              <a:lnSpc>
                <a:spcPct val="80000"/>
              </a:lnSpc>
              <a:buFontTx/>
              <a:buNone/>
            </a:pPr>
            <a:r>
              <a:rPr lang="en-US" altLang="zh-CN" sz="1400" b="1" dirty="0"/>
              <a:t>        for(int </a:t>
            </a:r>
            <a:r>
              <a:rPr lang="en-US" altLang="zh-CN" sz="1400" b="1" dirty="0" err="1"/>
              <a:t>i</a:t>
            </a:r>
            <a:r>
              <a:rPr lang="en-US" altLang="zh-CN" sz="1400" b="1" dirty="0"/>
              <a:t>=0;i&lt;</a:t>
            </a:r>
            <a:r>
              <a:rPr lang="en-US" altLang="zh-CN" sz="1400" b="1" dirty="0" err="1"/>
              <a:t>size;i</a:t>
            </a:r>
            <a:r>
              <a:rPr lang="en-US" altLang="zh-CN" sz="1400" b="1" dirty="0"/>
              <a:t>++)            data[</a:t>
            </a:r>
            <a:r>
              <a:rPr lang="en-US" altLang="zh-CN" sz="1400" b="1" dirty="0" err="1"/>
              <a:t>i</a:t>
            </a:r>
            <a:r>
              <a:rPr lang="en-US" altLang="zh-CN" sz="1400" b="1" dirty="0"/>
              <a:t>]=0;</a:t>
            </a:r>
          </a:p>
          <a:p>
            <a:pPr eaLnBrk="1" hangingPunct="1">
              <a:lnSpc>
                <a:spcPct val="80000"/>
              </a:lnSpc>
              <a:buFontTx/>
              <a:buNone/>
            </a:pPr>
            <a:r>
              <a:rPr lang="en-US" altLang="zh-CN" sz="1400" b="1" dirty="0"/>
              <a:t>    }</a:t>
            </a:r>
          </a:p>
          <a:p>
            <a:pPr eaLnBrk="1" hangingPunct="1">
              <a:lnSpc>
                <a:spcPct val="80000"/>
              </a:lnSpc>
              <a:buFontTx/>
              <a:buNone/>
            </a:pPr>
            <a:r>
              <a:rPr lang="en-US" altLang="zh-CN" sz="1400" b="1" dirty="0"/>
              <a:t>    else {        data=0;        size=0;    }</a:t>
            </a:r>
          </a:p>
          <a:p>
            <a:pPr eaLnBrk="1" hangingPunct="1">
              <a:lnSpc>
                <a:spcPct val="80000"/>
              </a:lnSpc>
              <a:buFontTx/>
              <a:buNone/>
            </a:pPr>
            <a:r>
              <a:rPr lang="en-US" altLang="zh-CN" sz="1400" b="1" dirty="0"/>
              <a:t>    count=0;</a:t>
            </a:r>
          </a:p>
          <a:p>
            <a:pPr eaLnBrk="1" hangingPunct="1">
              <a:lnSpc>
                <a:spcPct val="80000"/>
              </a:lnSpc>
              <a:buFontTx/>
              <a:buNone/>
            </a:pPr>
            <a:r>
              <a:rPr lang="en-US" altLang="zh-CN" sz="1400" b="1" dirty="0"/>
              <a:t>}</a:t>
            </a:r>
          </a:p>
          <a:p>
            <a:pPr eaLnBrk="1" hangingPunct="1">
              <a:lnSpc>
                <a:spcPct val="80000"/>
              </a:lnSpc>
              <a:buFontTx/>
              <a:buNone/>
            </a:pPr>
            <a:r>
              <a:rPr lang="en-US" altLang="zh-CN" sz="1400" b="1" dirty="0"/>
              <a:t>Stack::~Stack(){    delete []data;}</a:t>
            </a:r>
          </a:p>
          <a:p>
            <a:pPr eaLnBrk="1" hangingPunct="1">
              <a:lnSpc>
                <a:spcPct val="80000"/>
              </a:lnSpc>
              <a:buFontTx/>
              <a:buNone/>
            </a:pPr>
            <a:r>
              <a:rPr lang="en-US" altLang="zh-CN" sz="1400" b="1" dirty="0"/>
              <a:t>void Stack::Push(int x){</a:t>
            </a:r>
          </a:p>
          <a:p>
            <a:pPr eaLnBrk="1" hangingPunct="1">
              <a:lnSpc>
                <a:spcPct val="80000"/>
              </a:lnSpc>
              <a:buFontTx/>
              <a:buNone/>
            </a:pPr>
            <a:r>
              <a:rPr lang="en-US" altLang="zh-CN" sz="1400" b="1" dirty="0"/>
              <a:t>    if(count&lt;size){        data[count]=x;        count++;    }</a:t>
            </a:r>
          </a:p>
          <a:p>
            <a:pPr eaLnBrk="1" hangingPunct="1">
              <a:lnSpc>
                <a:spcPct val="80000"/>
              </a:lnSpc>
              <a:buFontTx/>
              <a:buNone/>
            </a:pPr>
            <a:r>
              <a:rPr lang="en-US" altLang="zh-CN" sz="1400" b="1" dirty="0"/>
              <a:t>    else{</a:t>
            </a:r>
          </a:p>
          <a:p>
            <a:pPr eaLnBrk="1" hangingPunct="1">
              <a:lnSpc>
                <a:spcPct val="80000"/>
              </a:lnSpc>
              <a:buFontTx/>
              <a:buNone/>
            </a:pPr>
            <a:r>
              <a:rPr lang="en-US" altLang="zh-CN" sz="1400" b="1" dirty="0"/>
              <a:t>        </a:t>
            </a:r>
            <a:r>
              <a:rPr lang="en-US" altLang="zh-CN" sz="1400" b="1" dirty="0" err="1"/>
              <a:t>cout</a:t>
            </a:r>
            <a:r>
              <a:rPr lang="en-US" altLang="zh-CN" sz="1400" b="1" dirty="0"/>
              <a:t>&lt;&lt;"</a:t>
            </a:r>
            <a:r>
              <a:rPr lang="zh-CN" altLang="en-US" sz="1400" b="1" dirty="0"/>
              <a:t>堆栈已满，不能再压入数据</a:t>
            </a:r>
            <a:r>
              <a:rPr lang="en-US" altLang="zh-CN" sz="1400" b="1" dirty="0"/>
              <a:t>: "&lt;&lt;x&lt;&lt;</a:t>
            </a:r>
            <a:r>
              <a:rPr lang="en-US" altLang="zh-CN" sz="1400" b="1" dirty="0" err="1"/>
              <a:t>endl</a:t>
            </a:r>
            <a:r>
              <a:rPr lang="en-US" altLang="zh-CN" sz="1400" b="1" dirty="0"/>
              <a:t>;</a:t>
            </a:r>
          </a:p>
          <a:p>
            <a:pPr eaLnBrk="1" hangingPunct="1">
              <a:lnSpc>
                <a:spcPct val="80000"/>
              </a:lnSpc>
              <a:buFontTx/>
              <a:buNone/>
            </a:pPr>
            <a:r>
              <a:rPr lang="en-US" altLang="zh-CN" sz="1400" b="1" dirty="0"/>
              <a:t>    } }</a:t>
            </a:r>
          </a:p>
          <a:p>
            <a:pPr eaLnBrk="1" hangingPunct="1">
              <a:lnSpc>
                <a:spcPct val="80000"/>
              </a:lnSpc>
              <a:buFontTx/>
              <a:buNone/>
            </a:pPr>
            <a:r>
              <a:rPr lang="en-US" altLang="zh-CN" sz="1400" b="1" dirty="0"/>
              <a:t>int Stack::Pop(){</a:t>
            </a:r>
          </a:p>
          <a:p>
            <a:pPr eaLnBrk="1" hangingPunct="1">
              <a:lnSpc>
                <a:spcPct val="80000"/>
              </a:lnSpc>
              <a:buFontTx/>
              <a:buNone/>
            </a:pPr>
            <a:r>
              <a:rPr lang="en-US" altLang="zh-CN" sz="1400" b="1" dirty="0"/>
              <a:t>    if(count&lt;=0){</a:t>
            </a:r>
          </a:p>
          <a:p>
            <a:pPr eaLnBrk="1" hangingPunct="1">
              <a:lnSpc>
                <a:spcPct val="80000"/>
              </a:lnSpc>
              <a:buFontTx/>
              <a:buNone/>
            </a:pPr>
            <a:r>
              <a:rPr lang="en-US" altLang="zh-CN" sz="1400" b="1" dirty="0"/>
              <a:t>        </a:t>
            </a:r>
            <a:r>
              <a:rPr lang="en-US" altLang="zh-CN" sz="1400" b="1" dirty="0" err="1"/>
              <a:t>cout</a:t>
            </a:r>
            <a:r>
              <a:rPr lang="en-US" altLang="zh-CN" sz="1400" b="1" dirty="0"/>
              <a:t>&lt;&lt;"</a:t>
            </a:r>
            <a:r>
              <a:rPr lang="zh-CN" altLang="en-US" sz="1400" b="1" dirty="0"/>
              <a:t>堆栈已空！</a:t>
            </a:r>
            <a:r>
              <a:rPr lang="en-US" altLang="zh-CN" sz="1400" b="1" dirty="0"/>
              <a:t>"&lt;&lt;</a:t>
            </a:r>
            <a:r>
              <a:rPr lang="en-US" altLang="zh-CN" sz="1400" b="1" dirty="0" err="1"/>
              <a:t>endl</a:t>
            </a:r>
            <a:r>
              <a:rPr lang="en-US" altLang="zh-CN" sz="1400" b="1" dirty="0"/>
              <a:t>;</a:t>
            </a:r>
          </a:p>
          <a:p>
            <a:pPr eaLnBrk="1" hangingPunct="1">
              <a:lnSpc>
                <a:spcPct val="80000"/>
              </a:lnSpc>
              <a:buFontTx/>
              <a:buNone/>
            </a:pPr>
            <a:r>
              <a:rPr lang="en-US" altLang="zh-CN" sz="1400" b="1" dirty="0"/>
              <a:t>        exit(1);				//</a:t>
            </a:r>
            <a:r>
              <a:rPr lang="zh-CN" altLang="en-US" sz="1400" b="1" dirty="0"/>
              <a:t>堆栈操作失败，退出程序！</a:t>
            </a:r>
          </a:p>
          <a:p>
            <a:pPr eaLnBrk="1" hangingPunct="1">
              <a:lnSpc>
                <a:spcPct val="80000"/>
              </a:lnSpc>
              <a:buFontTx/>
              <a:buNone/>
            </a:pPr>
            <a:r>
              <a:rPr lang="zh-CN" altLang="en-US" sz="1400" b="1" dirty="0"/>
              <a:t>    </a:t>
            </a:r>
            <a:r>
              <a:rPr lang="en-US" altLang="zh-CN" sz="1400" b="1" dirty="0"/>
              <a:t>}</a:t>
            </a:r>
          </a:p>
          <a:p>
            <a:pPr eaLnBrk="1" hangingPunct="1">
              <a:lnSpc>
                <a:spcPct val="80000"/>
              </a:lnSpc>
              <a:buFontTx/>
              <a:buNone/>
            </a:pPr>
            <a:r>
              <a:rPr lang="en-US" altLang="zh-CN" sz="1400" b="1" dirty="0"/>
              <a:t>    count--;</a:t>
            </a:r>
          </a:p>
          <a:p>
            <a:pPr eaLnBrk="1" hangingPunct="1">
              <a:lnSpc>
                <a:spcPct val="80000"/>
              </a:lnSpc>
              <a:buFontTx/>
              <a:buNone/>
            </a:pPr>
            <a:r>
              <a:rPr lang="en-US" altLang="zh-CN" sz="1400" b="1" dirty="0"/>
              <a:t>    return data[count];</a:t>
            </a:r>
          </a:p>
          <a:p>
            <a:pPr eaLnBrk="1" hangingPunct="1">
              <a:lnSpc>
                <a:spcPct val="80000"/>
              </a:lnSpc>
              <a:buFontTx/>
              <a:buNone/>
            </a:pPr>
            <a:r>
              <a:rPr lang="en-US" altLang="zh-CN" sz="1400" b="1" dirty="0"/>
              <a:t>}</a:t>
            </a:r>
          </a:p>
          <a:p>
            <a:pPr eaLnBrk="1" hangingPunct="1">
              <a:lnSpc>
                <a:spcPct val="80000"/>
              </a:lnSpc>
              <a:buFontTx/>
              <a:buNone/>
            </a:pPr>
            <a:r>
              <a:rPr lang="en-US" altLang="zh-CN" sz="1400" b="1" dirty="0"/>
              <a:t>int Stack::</a:t>
            </a:r>
            <a:r>
              <a:rPr lang="en-US" altLang="zh-CN" sz="1400" b="1" dirty="0" err="1"/>
              <a:t>howMany</a:t>
            </a:r>
            <a:r>
              <a:rPr lang="en-US" altLang="zh-CN" sz="1400" b="1" dirty="0"/>
              <a:t>(){</a:t>
            </a:r>
          </a:p>
          <a:p>
            <a:pPr eaLnBrk="1" hangingPunct="1">
              <a:lnSpc>
                <a:spcPct val="80000"/>
              </a:lnSpc>
              <a:buFontTx/>
              <a:buNone/>
            </a:pPr>
            <a:r>
              <a:rPr lang="en-US" altLang="zh-CN" sz="1400" b="1" dirty="0"/>
              <a:t>    return count;</a:t>
            </a:r>
          </a:p>
          <a:p>
            <a:pPr eaLnBrk="1" hangingPunct="1">
              <a:lnSpc>
                <a:spcPct val="80000"/>
              </a:lnSpc>
              <a:buFontTx/>
              <a:buNone/>
            </a:pPr>
            <a:r>
              <a:rPr lang="en-US" altLang="zh-CN" sz="1400" b="1" dirty="0"/>
              <a:t>}</a:t>
            </a:r>
          </a:p>
        </p:txBody>
      </p:sp>
      <p:sp>
        <p:nvSpPr>
          <p:cNvPr id="2" name="对话气泡: 矩形 1"/>
          <p:cNvSpPr/>
          <p:nvPr/>
        </p:nvSpPr>
        <p:spPr>
          <a:xfrm>
            <a:off x="3707904" y="1196752"/>
            <a:ext cx="1944216" cy="504056"/>
          </a:xfrm>
          <a:prstGeom prst="wedgeRectCallout">
            <a:avLst>
              <a:gd name="adj1" fmla="val -86169"/>
              <a:gd name="adj2" fmla="val -18355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0000CC"/>
                </a:solidFill>
              </a:rPr>
              <a:t>Stack</a:t>
            </a:r>
            <a:r>
              <a:rPr lang="zh-CN" altLang="en-US" sz="2000" b="1" dirty="0">
                <a:solidFill>
                  <a:srgbClr val="0000CC"/>
                </a:solidFill>
              </a:rPr>
              <a:t>类的实现</a:t>
            </a:r>
          </a:p>
        </p:txBody>
      </p:sp>
    </p:spTree>
    <p:extLst>
      <p:ext uri="{BB962C8B-B14F-4D97-AF65-F5344CB8AC3E}">
        <p14:creationId xmlns:p14="http://schemas.microsoft.com/office/powerpoint/2010/main" val="335643901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body" idx="1"/>
          </p:nvPr>
        </p:nvSpPr>
        <p:spPr>
          <a:xfrm>
            <a:off x="179512" y="1311275"/>
            <a:ext cx="8280920" cy="5070053"/>
          </a:xfrm>
        </p:spPr>
        <p:txBody>
          <a:bodyPr/>
          <a:lstStyle/>
          <a:p>
            <a:pPr eaLnBrk="1" hangingPunct="1">
              <a:lnSpc>
                <a:spcPct val="80000"/>
              </a:lnSpc>
              <a:buFontTx/>
              <a:buNone/>
            </a:pPr>
            <a:r>
              <a:rPr lang="zh-CN" altLang="en-US" sz="2000" b="1" dirty="0" smtClean="0">
                <a:solidFill>
                  <a:srgbClr val="0000CC"/>
                </a:solidFill>
              </a:rPr>
              <a:t>把</a:t>
            </a:r>
            <a:r>
              <a:rPr lang="en-US" altLang="zh-CN" sz="2000" b="1" dirty="0" err="1">
                <a:solidFill>
                  <a:srgbClr val="0000CC"/>
                </a:solidFill>
              </a:rPr>
              <a:t>stack.h</a:t>
            </a:r>
            <a:r>
              <a:rPr lang="zh-CN" altLang="en-US" sz="2000" b="1" dirty="0">
                <a:solidFill>
                  <a:srgbClr val="0000CC"/>
                </a:solidFill>
              </a:rPr>
              <a:t>和</a:t>
            </a:r>
            <a:r>
              <a:rPr lang="en-US" altLang="zh-CN" sz="2000" b="1" dirty="0">
                <a:solidFill>
                  <a:srgbClr val="0000CC"/>
                </a:solidFill>
              </a:rPr>
              <a:t>stack.cpp</a:t>
            </a:r>
            <a:r>
              <a:rPr lang="zh-CN" altLang="en-US" sz="2000" b="1" dirty="0">
                <a:solidFill>
                  <a:srgbClr val="0000CC"/>
                </a:solidFill>
              </a:rPr>
              <a:t>复制到</a:t>
            </a:r>
            <a:r>
              <a:rPr lang="en-US" altLang="zh-CN" sz="2000" b="1" dirty="0">
                <a:solidFill>
                  <a:srgbClr val="0000CC"/>
                </a:solidFill>
              </a:rPr>
              <a:t>stackmain.cpp</a:t>
            </a:r>
            <a:r>
              <a:rPr lang="zh-CN" altLang="en-US" sz="2000" b="1" dirty="0">
                <a:solidFill>
                  <a:srgbClr val="0000CC"/>
                </a:solidFill>
              </a:rPr>
              <a:t>所在的目录中。</a:t>
            </a:r>
          </a:p>
          <a:p>
            <a:pPr eaLnBrk="1" hangingPunct="1">
              <a:lnSpc>
                <a:spcPct val="80000"/>
              </a:lnSpc>
              <a:buFontTx/>
              <a:buNone/>
            </a:pPr>
            <a:endParaRPr lang="zh-CN" altLang="en-US" sz="2000" b="1" dirty="0"/>
          </a:p>
          <a:p>
            <a:pPr eaLnBrk="1" hangingPunct="1">
              <a:lnSpc>
                <a:spcPct val="80000"/>
              </a:lnSpc>
              <a:buFontTx/>
              <a:buNone/>
            </a:pPr>
            <a:r>
              <a:rPr lang="en-US" altLang="zh-CN" sz="2000" b="1" dirty="0"/>
              <a:t>//</a:t>
            </a:r>
            <a:r>
              <a:rPr lang="zh-CN" altLang="en-US" sz="2000" b="1" dirty="0"/>
              <a:t>应用栈类的主程序：</a:t>
            </a:r>
            <a:r>
              <a:rPr lang="en-US" altLang="zh-CN" sz="2000" b="1" dirty="0"/>
              <a:t>stackmain.cpp</a:t>
            </a:r>
          </a:p>
          <a:p>
            <a:pPr eaLnBrk="1" hangingPunct="1">
              <a:lnSpc>
                <a:spcPct val="80000"/>
              </a:lnSpc>
              <a:buFontTx/>
              <a:buNone/>
            </a:pPr>
            <a:r>
              <a:rPr lang="en-US" altLang="zh-CN" sz="2000" b="1" dirty="0"/>
              <a:t>#include "</a:t>
            </a:r>
            <a:r>
              <a:rPr lang="en-US" altLang="zh-CN" sz="2000" b="1" dirty="0" err="1"/>
              <a:t>stack.h</a:t>
            </a:r>
            <a:r>
              <a:rPr lang="en-US" altLang="zh-CN" sz="2000" b="1" dirty="0"/>
              <a:t>"</a:t>
            </a:r>
          </a:p>
          <a:p>
            <a:pPr eaLnBrk="1" hangingPunct="1">
              <a:lnSpc>
                <a:spcPct val="80000"/>
              </a:lnSpc>
              <a:buFontTx/>
              <a:buNone/>
            </a:pPr>
            <a:r>
              <a:rPr lang="en-US" altLang="zh-CN" sz="2000" b="1" dirty="0"/>
              <a:t>#include &lt;</a:t>
            </a:r>
            <a:r>
              <a:rPr lang="en-US" altLang="zh-CN" sz="2000" b="1" dirty="0" err="1"/>
              <a:t>iostream</a:t>
            </a:r>
            <a:r>
              <a:rPr lang="en-US" altLang="zh-CN" sz="2000" b="1" dirty="0"/>
              <a:t>&gt;</a:t>
            </a:r>
          </a:p>
          <a:p>
            <a:pPr eaLnBrk="1" hangingPunct="1">
              <a:lnSpc>
                <a:spcPct val="80000"/>
              </a:lnSpc>
              <a:buFontTx/>
              <a:buNone/>
            </a:pPr>
            <a:r>
              <a:rPr lang="en-US" altLang="zh-CN" sz="2000" b="1" dirty="0"/>
              <a:t>using namespace </a:t>
            </a:r>
            <a:r>
              <a:rPr lang="en-US" altLang="zh-CN" sz="2000" b="1" dirty="0" err="1"/>
              <a:t>std</a:t>
            </a:r>
            <a:r>
              <a:rPr lang="en-US" altLang="zh-CN" sz="2000" b="1" dirty="0"/>
              <a:t>;</a:t>
            </a:r>
          </a:p>
          <a:p>
            <a:pPr eaLnBrk="1" hangingPunct="1">
              <a:lnSpc>
                <a:spcPct val="80000"/>
              </a:lnSpc>
              <a:buFontTx/>
              <a:buNone/>
            </a:pPr>
            <a:r>
              <a:rPr lang="en-US" altLang="zh-CN" sz="2000" b="1" dirty="0"/>
              <a:t>void main(){</a:t>
            </a:r>
          </a:p>
          <a:p>
            <a:pPr eaLnBrk="1" hangingPunct="1">
              <a:lnSpc>
                <a:spcPct val="80000"/>
              </a:lnSpc>
              <a:buFontTx/>
              <a:buNone/>
            </a:pPr>
            <a:r>
              <a:rPr lang="en-US" altLang="zh-CN" sz="2000" b="1" dirty="0"/>
              <a:t>    Stack s1;</a:t>
            </a:r>
          </a:p>
          <a:p>
            <a:pPr eaLnBrk="1" hangingPunct="1">
              <a:lnSpc>
                <a:spcPct val="80000"/>
              </a:lnSpc>
              <a:buFontTx/>
              <a:buNone/>
            </a:pPr>
            <a:r>
              <a:rPr lang="en-US" altLang="zh-CN" sz="2000" b="1" dirty="0"/>
              <a:t>    s1.Push(1);</a:t>
            </a:r>
          </a:p>
          <a:p>
            <a:pPr eaLnBrk="1" hangingPunct="1">
              <a:lnSpc>
                <a:spcPct val="80000"/>
              </a:lnSpc>
              <a:buFontTx/>
              <a:buNone/>
            </a:pPr>
            <a:r>
              <a:rPr lang="en-US" altLang="zh-CN" sz="2000" b="1" dirty="0"/>
              <a:t>    s1.Push(12);</a:t>
            </a:r>
          </a:p>
          <a:p>
            <a:pPr eaLnBrk="1" hangingPunct="1">
              <a:lnSpc>
                <a:spcPct val="80000"/>
              </a:lnSpc>
              <a:buFontTx/>
              <a:buNone/>
            </a:pPr>
            <a:r>
              <a:rPr lang="en-US" altLang="zh-CN" sz="2000" b="1" dirty="0"/>
              <a:t>    s1.Push(32);</a:t>
            </a:r>
          </a:p>
          <a:p>
            <a:pPr eaLnBrk="1" hangingPunct="1">
              <a:lnSpc>
                <a:spcPct val="80000"/>
              </a:lnSpc>
              <a:buFontTx/>
              <a:buNone/>
            </a:pPr>
            <a:r>
              <a:rPr lang="en-US" altLang="zh-CN" sz="2000" b="1" dirty="0"/>
              <a:t>    int x1=s1.Pop();</a:t>
            </a:r>
          </a:p>
          <a:p>
            <a:pPr eaLnBrk="1" hangingPunct="1">
              <a:lnSpc>
                <a:spcPct val="80000"/>
              </a:lnSpc>
              <a:buFontTx/>
              <a:buNone/>
            </a:pPr>
            <a:r>
              <a:rPr lang="en-US" altLang="zh-CN" sz="2000" b="1" dirty="0"/>
              <a:t>    int x2=s1.Pop();</a:t>
            </a:r>
          </a:p>
          <a:p>
            <a:pPr eaLnBrk="1" hangingPunct="1">
              <a:lnSpc>
                <a:spcPct val="80000"/>
              </a:lnSpc>
              <a:buFontTx/>
              <a:buNone/>
            </a:pPr>
            <a:r>
              <a:rPr lang="en-US" altLang="zh-CN" sz="2000" b="1" dirty="0"/>
              <a:t>    int x3=s1.Pop();</a:t>
            </a:r>
          </a:p>
          <a:p>
            <a:pPr eaLnBrk="1" hangingPunct="1">
              <a:lnSpc>
                <a:spcPct val="80000"/>
              </a:lnSpc>
              <a:buFontTx/>
              <a:buNone/>
            </a:pPr>
            <a:r>
              <a:rPr lang="en-US" altLang="zh-CN" sz="2000" b="1" dirty="0"/>
              <a:t>    </a:t>
            </a:r>
            <a:r>
              <a:rPr lang="en-US" altLang="zh-CN" sz="2000" b="1" dirty="0" err="1"/>
              <a:t>cout</a:t>
            </a:r>
            <a:r>
              <a:rPr lang="en-US" altLang="zh-CN" sz="2000" b="1" dirty="0"/>
              <a:t>&lt;&lt;x1&lt;&lt;"\t"&lt;&lt;x2&lt;&lt;"\t"&lt;&lt;x3&lt;&lt;</a:t>
            </a:r>
            <a:r>
              <a:rPr lang="en-US" altLang="zh-CN" sz="2000" b="1" dirty="0" err="1"/>
              <a:t>endl</a:t>
            </a:r>
            <a:r>
              <a:rPr lang="en-US" altLang="zh-CN" sz="2000" b="1" dirty="0"/>
              <a:t>;</a:t>
            </a:r>
          </a:p>
          <a:p>
            <a:pPr eaLnBrk="1" hangingPunct="1">
              <a:lnSpc>
                <a:spcPct val="80000"/>
              </a:lnSpc>
              <a:buFontTx/>
              <a:buNone/>
            </a:pPr>
            <a:r>
              <a:rPr lang="en-US" altLang="zh-CN" sz="2000" b="1" dirty="0"/>
              <a:t>}</a:t>
            </a:r>
          </a:p>
        </p:txBody>
      </p:sp>
      <p:sp>
        <p:nvSpPr>
          <p:cNvPr id="4" name="Rectangle 2"/>
          <p:cNvSpPr>
            <a:spLocks noGrp="1" noChangeArrowheads="1"/>
          </p:cNvSpPr>
          <p:nvPr>
            <p:ph type="title"/>
          </p:nvPr>
        </p:nvSpPr>
        <p:spPr>
          <a:xfrm>
            <a:off x="457200" y="73672"/>
            <a:ext cx="8229600" cy="81119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kern="1200" dirty="0">
                <a:solidFill>
                  <a:srgbClr val="C00000"/>
                </a:solidFill>
              </a:rPr>
              <a:t>3.13 </a:t>
            </a:r>
            <a:r>
              <a:rPr lang="en-US" altLang="zh-CN" sz="3200" b="1" kern="1200" dirty="0" smtClean="0">
                <a:solidFill>
                  <a:srgbClr val="C00000"/>
                </a:solidFill>
              </a:rPr>
              <a:t> </a:t>
            </a:r>
            <a:r>
              <a:rPr lang="zh-CN" altLang="en-US" sz="3200" b="1" kern="1200" dirty="0" smtClean="0">
                <a:solidFill>
                  <a:srgbClr val="C00000"/>
                </a:solidFill>
              </a:rPr>
              <a:t>编程</a:t>
            </a:r>
            <a:r>
              <a:rPr lang="zh-CN" altLang="en-US" sz="3200" b="1" kern="1200" dirty="0">
                <a:solidFill>
                  <a:srgbClr val="C00000"/>
                </a:solidFill>
              </a:rPr>
              <a:t>实作：接口与实现的分离</a:t>
            </a:r>
          </a:p>
        </p:txBody>
      </p:sp>
      <p:sp>
        <p:nvSpPr>
          <p:cNvPr id="5" name="对话气泡: 矩形 4"/>
          <p:cNvSpPr/>
          <p:nvPr/>
        </p:nvSpPr>
        <p:spPr>
          <a:xfrm>
            <a:off x="4355976" y="3725168"/>
            <a:ext cx="2952328" cy="576064"/>
          </a:xfrm>
          <a:prstGeom prst="wedgeRectCallout">
            <a:avLst>
              <a:gd name="adj1" fmla="val -111987"/>
              <a:gd name="adj2" fmla="val -27956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0000CC"/>
                </a:solidFill>
              </a:rPr>
              <a:t>应用</a:t>
            </a:r>
            <a:r>
              <a:rPr lang="en-US" altLang="zh-CN" sz="2000" b="1" dirty="0">
                <a:solidFill>
                  <a:srgbClr val="0000CC"/>
                </a:solidFill>
              </a:rPr>
              <a:t>Stack</a:t>
            </a:r>
            <a:r>
              <a:rPr lang="zh-CN" altLang="en-US" sz="2000" b="1" dirty="0">
                <a:solidFill>
                  <a:srgbClr val="0000CC"/>
                </a:solidFill>
              </a:rPr>
              <a:t>实现堆栈操作</a:t>
            </a:r>
          </a:p>
        </p:txBody>
      </p:sp>
    </p:spTree>
    <p:extLst>
      <p:ext uri="{BB962C8B-B14F-4D97-AF65-F5344CB8AC3E}">
        <p14:creationId xmlns:p14="http://schemas.microsoft.com/office/powerpoint/2010/main" val="2441816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4930">
                                            <p:txEl>
                                              <p:pRg st="4" end="4"/>
                                            </p:txEl>
                                          </p:spTgt>
                                        </p:tgtEl>
                                        <p:attrNameLst>
                                          <p:attrName>style.visibility</p:attrName>
                                        </p:attrNameLst>
                                      </p:cBhvr>
                                      <p:to>
                                        <p:strVal val="visible"/>
                                      </p:to>
                                    </p:set>
                                    <p:anim calcmode="lin" valueType="num">
                                      <p:cBhvr additive="base">
                                        <p:cTn id="12" dur="500" fill="hold"/>
                                        <p:tgtEl>
                                          <p:spTgt spid="124930">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24930">
                                            <p:txEl>
                                              <p:pRg st="4" end="4"/>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24930">
                                            <p:txEl>
                                              <p:pRg st="5" end="5"/>
                                            </p:txEl>
                                          </p:spTgt>
                                        </p:tgtEl>
                                        <p:attrNameLst>
                                          <p:attrName>style.visibility</p:attrName>
                                        </p:attrNameLst>
                                      </p:cBhvr>
                                      <p:to>
                                        <p:strVal val="visible"/>
                                      </p:to>
                                    </p:set>
                                    <p:anim calcmode="lin" valueType="num">
                                      <p:cBhvr additive="base">
                                        <p:cTn id="16" dur="500" fill="hold"/>
                                        <p:tgtEl>
                                          <p:spTgt spid="124930">
                                            <p:txEl>
                                              <p:pRg st="5" end="5"/>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24930">
                                            <p:txEl>
                                              <p:pRg st="5" end="5"/>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24930">
                                            <p:txEl>
                                              <p:pRg st="6" end="6"/>
                                            </p:txEl>
                                          </p:spTgt>
                                        </p:tgtEl>
                                        <p:attrNameLst>
                                          <p:attrName>style.visibility</p:attrName>
                                        </p:attrNameLst>
                                      </p:cBhvr>
                                      <p:to>
                                        <p:strVal val="visible"/>
                                      </p:to>
                                    </p:set>
                                    <p:anim calcmode="lin" valueType="num">
                                      <p:cBhvr additive="base">
                                        <p:cTn id="20" dur="500" fill="hold"/>
                                        <p:tgtEl>
                                          <p:spTgt spid="124930">
                                            <p:txEl>
                                              <p:pRg st="6" end="6"/>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4930">
                                            <p:txEl>
                                              <p:pRg st="6" end="6"/>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24930">
                                            <p:txEl>
                                              <p:pRg st="7" end="7"/>
                                            </p:txEl>
                                          </p:spTgt>
                                        </p:tgtEl>
                                        <p:attrNameLst>
                                          <p:attrName>style.visibility</p:attrName>
                                        </p:attrNameLst>
                                      </p:cBhvr>
                                      <p:to>
                                        <p:strVal val="visible"/>
                                      </p:to>
                                    </p:set>
                                    <p:anim calcmode="lin" valueType="num">
                                      <p:cBhvr additive="base">
                                        <p:cTn id="24" dur="500" fill="hold"/>
                                        <p:tgtEl>
                                          <p:spTgt spid="124930">
                                            <p:txEl>
                                              <p:pRg st="7" end="7"/>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4930">
                                            <p:txEl>
                                              <p:pRg st="7" end="7"/>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24930">
                                            <p:txEl>
                                              <p:pRg st="8" end="8"/>
                                            </p:txEl>
                                          </p:spTgt>
                                        </p:tgtEl>
                                        <p:attrNameLst>
                                          <p:attrName>style.visibility</p:attrName>
                                        </p:attrNameLst>
                                      </p:cBhvr>
                                      <p:to>
                                        <p:strVal val="visible"/>
                                      </p:to>
                                    </p:set>
                                    <p:anim calcmode="lin" valueType="num">
                                      <p:cBhvr additive="base">
                                        <p:cTn id="28" dur="500" fill="hold"/>
                                        <p:tgtEl>
                                          <p:spTgt spid="124930">
                                            <p:txEl>
                                              <p:pRg st="8" end="8"/>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24930">
                                            <p:txEl>
                                              <p:pRg st="8" end="8"/>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24930">
                                            <p:txEl>
                                              <p:pRg st="9" end="9"/>
                                            </p:txEl>
                                          </p:spTgt>
                                        </p:tgtEl>
                                        <p:attrNameLst>
                                          <p:attrName>style.visibility</p:attrName>
                                        </p:attrNameLst>
                                      </p:cBhvr>
                                      <p:to>
                                        <p:strVal val="visible"/>
                                      </p:to>
                                    </p:set>
                                    <p:anim calcmode="lin" valueType="num">
                                      <p:cBhvr additive="base">
                                        <p:cTn id="32" dur="500" fill="hold"/>
                                        <p:tgtEl>
                                          <p:spTgt spid="124930">
                                            <p:txEl>
                                              <p:pRg st="9" end="9"/>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24930">
                                            <p:txEl>
                                              <p:pRg st="9" end="9"/>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24930">
                                            <p:txEl>
                                              <p:pRg st="10" end="10"/>
                                            </p:txEl>
                                          </p:spTgt>
                                        </p:tgtEl>
                                        <p:attrNameLst>
                                          <p:attrName>style.visibility</p:attrName>
                                        </p:attrNameLst>
                                      </p:cBhvr>
                                      <p:to>
                                        <p:strVal val="visible"/>
                                      </p:to>
                                    </p:set>
                                    <p:anim calcmode="lin" valueType="num">
                                      <p:cBhvr additive="base">
                                        <p:cTn id="36" dur="500" fill="hold"/>
                                        <p:tgtEl>
                                          <p:spTgt spid="124930">
                                            <p:txEl>
                                              <p:pRg st="10" end="1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24930">
                                            <p:txEl>
                                              <p:pRg st="10" end="10"/>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124930">
                                            <p:txEl>
                                              <p:pRg st="11" end="11"/>
                                            </p:txEl>
                                          </p:spTgt>
                                        </p:tgtEl>
                                        <p:attrNameLst>
                                          <p:attrName>style.visibility</p:attrName>
                                        </p:attrNameLst>
                                      </p:cBhvr>
                                      <p:to>
                                        <p:strVal val="visible"/>
                                      </p:to>
                                    </p:set>
                                    <p:anim calcmode="lin" valueType="num">
                                      <p:cBhvr additive="base">
                                        <p:cTn id="40" dur="500" fill="hold"/>
                                        <p:tgtEl>
                                          <p:spTgt spid="124930">
                                            <p:txEl>
                                              <p:pRg st="11" end="11"/>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24930">
                                            <p:txEl>
                                              <p:pRg st="11" end="11"/>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124930">
                                            <p:txEl>
                                              <p:pRg st="12" end="12"/>
                                            </p:txEl>
                                          </p:spTgt>
                                        </p:tgtEl>
                                        <p:attrNameLst>
                                          <p:attrName>style.visibility</p:attrName>
                                        </p:attrNameLst>
                                      </p:cBhvr>
                                      <p:to>
                                        <p:strVal val="visible"/>
                                      </p:to>
                                    </p:set>
                                    <p:anim calcmode="lin" valueType="num">
                                      <p:cBhvr additive="base">
                                        <p:cTn id="44" dur="500" fill="hold"/>
                                        <p:tgtEl>
                                          <p:spTgt spid="124930">
                                            <p:txEl>
                                              <p:pRg st="12" end="12"/>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24930">
                                            <p:txEl>
                                              <p:pRg st="12" end="12"/>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124930">
                                            <p:txEl>
                                              <p:pRg st="13" end="13"/>
                                            </p:txEl>
                                          </p:spTgt>
                                        </p:tgtEl>
                                        <p:attrNameLst>
                                          <p:attrName>style.visibility</p:attrName>
                                        </p:attrNameLst>
                                      </p:cBhvr>
                                      <p:to>
                                        <p:strVal val="visible"/>
                                      </p:to>
                                    </p:set>
                                    <p:anim calcmode="lin" valueType="num">
                                      <p:cBhvr additive="base">
                                        <p:cTn id="48" dur="500" fill="hold"/>
                                        <p:tgtEl>
                                          <p:spTgt spid="124930">
                                            <p:txEl>
                                              <p:pRg st="13" end="13"/>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24930">
                                            <p:txEl>
                                              <p:pRg st="13" end="13"/>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124930">
                                            <p:txEl>
                                              <p:pRg st="14" end="14"/>
                                            </p:txEl>
                                          </p:spTgt>
                                        </p:tgtEl>
                                        <p:attrNameLst>
                                          <p:attrName>style.visibility</p:attrName>
                                        </p:attrNameLst>
                                      </p:cBhvr>
                                      <p:to>
                                        <p:strVal val="visible"/>
                                      </p:to>
                                    </p:set>
                                    <p:anim calcmode="lin" valueType="num">
                                      <p:cBhvr additive="base">
                                        <p:cTn id="52" dur="500" fill="hold"/>
                                        <p:tgtEl>
                                          <p:spTgt spid="124930">
                                            <p:txEl>
                                              <p:pRg st="14" end="1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24930">
                                            <p:txEl>
                                              <p:pRg st="14" end="14"/>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124930">
                                            <p:txEl>
                                              <p:pRg st="15" end="15"/>
                                            </p:txEl>
                                          </p:spTgt>
                                        </p:tgtEl>
                                        <p:attrNameLst>
                                          <p:attrName>style.visibility</p:attrName>
                                        </p:attrNameLst>
                                      </p:cBhvr>
                                      <p:to>
                                        <p:strVal val="visible"/>
                                      </p:to>
                                    </p:set>
                                    <p:anim calcmode="lin" valueType="num">
                                      <p:cBhvr additive="base">
                                        <p:cTn id="56" dur="500" fill="hold"/>
                                        <p:tgtEl>
                                          <p:spTgt spid="124930">
                                            <p:txEl>
                                              <p:pRg st="15" end="15"/>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24930">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323850" y="1196975"/>
            <a:ext cx="8640638" cy="4680297"/>
          </a:xfrm>
        </p:spPr>
        <p:txBody>
          <a:bodyPr/>
          <a:lstStyle/>
          <a:p>
            <a:pPr marL="0" indent="0" eaLnBrk="1" hangingPunct="1">
              <a:buNone/>
            </a:pPr>
            <a:r>
              <a:rPr lang="en-US" altLang="zh-CN" sz="2800" b="1" dirty="0" smtClean="0">
                <a:solidFill>
                  <a:srgbClr val="0000CC"/>
                </a:solidFill>
              </a:rPr>
              <a:t>5. </a:t>
            </a:r>
            <a:r>
              <a:rPr lang="zh-CN" altLang="zh-CN" sz="2800" b="1" dirty="0" smtClean="0">
                <a:solidFill>
                  <a:srgbClr val="0000CC"/>
                </a:solidFill>
              </a:rPr>
              <a:t>重载</a:t>
            </a:r>
            <a:r>
              <a:rPr lang="zh-CN" altLang="zh-CN" sz="2800" b="1" dirty="0">
                <a:solidFill>
                  <a:srgbClr val="0000CC"/>
                </a:solidFill>
              </a:rPr>
              <a:t>赋值运算符函数</a:t>
            </a:r>
          </a:p>
          <a:p>
            <a:pPr marL="914400" lvl="1" indent="-457200" eaLnBrk="1" hangingPunct="1">
              <a:buFont typeface="+mj-ea"/>
              <a:buAutoNum type="circleNumDbPlain"/>
            </a:pPr>
            <a:r>
              <a:rPr lang="zh-CN" altLang="en-US" sz="2400" b="1" dirty="0"/>
              <a:t>编译器自动合成的默认赋值运算符函数的成员按位复制方式，导致了指针悬挂问题的产生。</a:t>
            </a:r>
            <a:endParaRPr lang="en-US" altLang="zh-CN" sz="2400" b="1" dirty="0"/>
          </a:p>
          <a:p>
            <a:pPr marL="857250" lvl="2" indent="0" eaLnBrk="1" hangingPunct="1">
              <a:buNone/>
            </a:pPr>
            <a:r>
              <a:rPr lang="zh-CN" altLang="en-US" b="1" dirty="0">
                <a:solidFill>
                  <a:srgbClr val="FF0000"/>
                </a:solidFill>
              </a:rPr>
              <a:t>解决此问题的方法是重载赋值运算符函数。</a:t>
            </a:r>
            <a:endParaRPr lang="en-US" altLang="zh-CN" b="1" dirty="0">
              <a:solidFill>
                <a:srgbClr val="FF0000"/>
              </a:solidFill>
            </a:endParaRPr>
          </a:p>
          <a:p>
            <a:pPr marL="914400" lvl="1" indent="-457200" eaLnBrk="1" hangingPunct="1">
              <a:buFont typeface="+mj-ea"/>
              <a:buAutoNum type="circleNumDbPlain"/>
            </a:pPr>
            <a:r>
              <a:rPr lang="en-US" altLang="zh-CN" sz="2400" b="1" dirty="0"/>
              <a:t>C++</a:t>
            </a:r>
            <a:r>
              <a:rPr lang="zh-CN" altLang="en-US" sz="2400" b="1" dirty="0"/>
              <a:t>中，所有运算符都是以函数方式存在的，其名称是：</a:t>
            </a:r>
            <a:endParaRPr lang="en-US" altLang="zh-CN" sz="2400" b="1" dirty="0"/>
          </a:p>
          <a:p>
            <a:pPr marL="857250" lvl="2" indent="0" eaLnBrk="1" hangingPunct="1">
              <a:buNone/>
            </a:pPr>
            <a:r>
              <a:rPr lang="en-US" altLang="zh-CN" b="1" dirty="0">
                <a:solidFill>
                  <a:srgbClr val="0000CC"/>
                </a:solidFill>
              </a:rPr>
              <a:t>operator@(……)</a:t>
            </a:r>
          </a:p>
          <a:p>
            <a:pPr marL="857250" lvl="2" indent="0" eaLnBrk="1" hangingPunct="1">
              <a:buNone/>
            </a:pPr>
            <a:r>
              <a:rPr lang="zh-CN" altLang="en-US" b="1" dirty="0"/>
              <a:t>其中，</a:t>
            </a:r>
            <a:r>
              <a:rPr lang="en-US" altLang="zh-CN" b="1" dirty="0">
                <a:solidFill>
                  <a:srgbClr val="0000CC"/>
                </a:solidFill>
              </a:rPr>
              <a:t>@</a:t>
            </a:r>
            <a:r>
              <a:rPr lang="zh-CN" altLang="en-US" b="1" dirty="0"/>
              <a:t>是代表运算符。如，</a:t>
            </a:r>
            <a:r>
              <a:rPr lang="en-US" altLang="zh-CN" b="1" dirty="0"/>
              <a:t>+</a:t>
            </a:r>
            <a:r>
              <a:rPr lang="zh-CN" altLang="en-US" b="1" dirty="0"/>
              <a:t>的函数名是</a:t>
            </a:r>
            <a:r>
              <a:rPr lang="en-US" altLang="zh-CN" b="1" dirty="0"/>
              <a:t>:</a:t>
            </a:r>
            <a:r>
              <a:rPr lang="en-US" altLang="zh-CN" b="1" dirty="0">
                <a:solidFill>
                  <a:srgbClr val="0000CC"/>
                </a:solidFill>
              </a:rPr>
              <a:t>operator+</a:t>
            </a:r>
            <a:r>
              <a:rPr lang="zh-CN" altLang="en-US" b="1" dirty="0"/>
              <a:t>，</a:t>
            </a:r>
            <a:r>
              <a:rPr lang="en-US" altLang="zh-CN" b="1" dirty="0"/>
              <a:t>--</a:t>
            </a:r>
            <a:r>
              <a:rPr lang="zh-CN" altLang="en-US" b="1" dirty="0"/>
              <a:t>运算符的名称是：</a:t>
            </a:r>
            <a:r>
              <a:rPr lang="en-US" altLang="zh-CN" b="1" dirty="0"/>
              <a:t> </a:t>
            </a:r>
            <a:r>
              <a:rPr lang="en-US" altLang="zh-CN" b="1" dirty="0">
                <a:solidFill>
                  <a:srgbClr val="0000CC"/>
                </a:solidFill>
              </a:rPr>
              <a:t>operator--</a:t>
            </a:r>
            <a:r>
              <a:rPr lang="zh-CN" altLang="en-US" b="1" dirty="0"/>
              <a:t>。因此，</a:t>
            </a:r>
            <a:r>
              <a:rPr lang="en-US" altLang="zh-CN" b="1" dirty="0"/>
              <a:t>=</a:t>
            </a:r>
            <a:r>
              <a:rPr lang="zh-CN" altLang="en-US" b="1" dirty="0"/>
              <a:t>的函数名是：</a:t>
            </a:r>
            <a:r>
              <a:rPr lang="en-US" altLang="zh-CN" b="1" dirty="0">
                <a:solidFill>
                  <a:srgbClr val="0000CC"/>
                </a:solidFill>
              </a:rPr>
              <a:t>operator=</a:t>
            </a:r>
            <a:r>
              <a:rPr lang="zh-CN" altLang="en-US" b="1" dirty="0" smtClean="0"/>
              <a:t>。</a:t>
            </a:r>
            <a:endParaRPr lang="en-US" altLang="zh-CN" b="1" dirty="0"/>
          </a:p>
        </p:txBody>
      </p:sp>
      <p:sp>
        <p:nvSpPr>
          <p:cNvPr id="3" name="标题 2"/>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dirty="0">
                <a:solidFill>
                  <a:srgbClr val="C00000"/>
                </a:solidFill>
              </a:rPr>
              <a:t>3.8.1 </a:t>
            </a:r>
            <a:r>
              <a:rPr lang="zh-CN" altLang="zh-CN" sz="3200" b="1" dirty="0">
                <a:solidFill>
                  <a:srgbClr val="C00000"/>
                </a:solidFill>
              </a:rPr>
              <a:t>赋值运算符函数</a:t>
            </a:r>
            <a:endParaRPr lang="zh-CN" altLang="en-US" sz="3200" b="1" dirty="0">
              <a:solidFill>
                <a:srgbClr val="C00000"/>
              </a:solidFill>
            </a:endParaRPr>
          </a:p>
        </p:txBody>
      </p:sp>
    </p:spTree>
    <p:extLst>
      <p:ext uri="{BB962C8B-B14F-4D97-AF65-F5344CB8AC3E}">
        <p14:creationId xmlns:p14="http://schemas.microsoft.com/office/powerpoint/2010/main" val="100644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 calcmode="lin" valueType="num">
                                      <p:cBhvr additive="base">
                                        <p:cTn id="7"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4515">
                                            <p:txEl>
                                              <p:pRg st="2" end="2"/>
                                            </p:txEl>
                                          </p:spTgt>
                                        </p:tgtEl>
                                        <p:attrNameLst>
                                          <p:attrName>style.visibility</p:attrName>
                                        </p:attrNameLst>
                                      </p:cBhvr>
                                      <p:to>
                                        <p:strVal val="visible"/>
                                      </p:to>
                                    </p:set>
                                    <p:animEffect transition="in" filter="fade">
                                      <p:cBhvr>
                                        <p:cTn id="13" dur="1000"/>
                                        <p:tgtEl>
                                          <p:spTgt spid="64515">
                                            <p:txEl>
                                              <p:pRg st="2" end="2"/>
                                            </p:txEl>
                                          </p:spTgt>
                                        </p:tgtEl>
                                      </p:cBhvr>
                                    </p:animEffect>
                                    <p:anim calcmode="lin" valueType="num">
                                      <p:cBhvr>
                                        <p:cTn id="14" dur="10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645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4515">
                                            <p:txEl>
                                              <p:pRg st="3" end="3"/>
                                            </p:txEl>
                                          </p:spTgt>
                                        </p:tgtEl>
                                        <p:attrNameLst>
                                          <p:attrName>style.visibility</p:attrName>
                                        </p:attrNameLst>
                                      </p:cBhvr>
                                      <p:to>
                                        <p:strVal val="visible"/>
                                      </p:to>
                                    </p:set>
                                    <p:anim calcmode="lin" valueType="num">
                                      <p:cBhvr additive="base">
                                        <p:cTn id="20" dur="500" fill="hold"/>
                                        <p:tgtEl>
                                          <p:spTgt spid="64515">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64515">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64515">
                                            <p:txEl>
                                              <p:pRg st="4" end="4"/>
                                            </p:txEl>
                                          </p:spTgt>
                                        </p:tgtEl>
                                        <p:attrNameLst>
                                          <p:attrName>style.visibility</p:attrName>
                                        </p:attrNameLst>
                                      </p:cBhvr>
                                      <p:to>
                                        <p:strVal val="visible"/>
                                      </p:to>
                                    </p:set>
                                    <p:anim calcmode="lin" valueType="num">
                                      <p:cBhvr additive="base">
                                        <p:cTn id="24" dur="500" fill="hold"/>
                                        <p:tgtEl>
                                          <p:spTgt spid="64515">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45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4515">
                                            <p:txEl>
                                              <p:pRg st="5" end="5"/>
                                            </p:txEl>
                                          </p:spTgt>
                                        </p:tgtEl>
                                        <p:attrNameLst>
                                          <p:attrName>style.visibility</p:attrName>
                                        </p:attrNameLst>
                                      </p:cBhvr>
                                      <p:to>
                                        <p:strVal val="visible"/>
                                      </p:to>
                                    </p:set>
                                    <p:anim calcmode="lin" valueType="num">
                                      <p:cBhvr additive="base">
                                        <p:cTn id="30" dur="500" fill="hold"/>
                                        <p:tgtEl>
                                          <p:spTgt spid="64515">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45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323850" y="1196975"/>
            <a:ext cx="8424863" cy="5329238"/>
          </a:xfrm>
        </p:spPr>
        <p:txBody>
          <a:bodyPr/>
          <a:lstStyle/>
          <a:p>
            <a:pPr marL="857250" lvl="1" indent="-457200">
              <a:buFont typeface="+mj-ea"/>
              <a:buAutoNum type="circleNumDbPlain" startAt="3"/>
            </a:pPr>
            <a:r>
              <a:rPr lang="zh-CN" altLang="en-US" sz="2400" b="1" dirty="0">
                <a:solidFill>
                  <a:srgbClr val="0000CC"/>
                </a:solidFill>
              </a:rPr>
              <a:t>赋值运算符的重载方法</a:t>
            </a:r>
            <a:endParaRPr lang="en-US" altLang="zh-CN" sz="2400" b="1" dirty="0">
              <a:solidFill>
                <a:srgbClr val="0000CC"/>
              </a:solidFill>
            </a:endParaRPr>
          </a:p>
          <a:p>
            <a:pPr marL="457200" lvl="1" indent="0">
              <a:buNone/>
            </a:pPr>
            <a:r>
              <a:rPr lang="zh-CN" altLang="zh-CN" sz="2400" b="1" dirty="0"/>
              <a:t>赋值运算符是</a:t>
            </a:r>
            <a:r>
              <a:rPr lang="zh-CN" altLang="zh-CN" sz="2400" b="1" dirty="0">
                <a:solidFill>
                  <a:srgbClr val="FF0000"/>
                </a:solidFill>
              </a:rPr>
              <a:t>一个二元运算符</a:t>
            </a:r>
            <a:r>
              <a:rPr lang="zh-CN" altLang="zh-CN" sz="2400" b="1" dirty="0"/>
              <a:t>，常返回本类对象的引用，其定义形式：</a:t>
            </a:r>
          </a:p>
          <a:p>
            <a:pPr marL="800100" lvl="2" indent="0">
              <a:buNone/>
            </a:pPr>
            <a:r>
              <a:rPr lang="en-US" altLang="zh-CN" sz="2000" b="1" dirty="0"/>
              <a:t>class X{</a:t>
            </a:r>
            <a:endParaRPr lang="zh-CN" altLang="zh-CN" sz="2000" b="1" dirty="0"/>
          </a:p>
          <a:p>
            <a:pPr marL="800100" lvl="2" indent="0">
              <a:buNone/>
            </a:pPr>
            <a:r>
              <a:rPr lang="zh-CN" altLang="zh-CN" sz="2000" b="1" dirty="0"/>
              <a:t>……</a:t>
            </a:r>
          </a:p>
          <a:p>
            <a:pPr marL="800100" lvl="2" indent="0">
              <a:buNone/>
            </a:pPr>
            <a:r>
              <a:rPr lang="en-US" altLang="zh-CN" sz="2000" b="1" dirty="0"/>
              <a:t>		</a:t>
            </a:r>
            <a:r>
              <a:rPr lang="en-US" altLang="zh-CN" sz="2000" b="1" dirty="0">
                <a:solidFill>
                  <a:srgbClr val="FF0000"/>
                </a:solidFill>
              </a:rPr>
              <a:t>X&amp;  operator=(</a:t>
            </a:r>
            <a:r>
              <a:rPr lang="en-US" altLang="zh-CN" sz="2000" b="1" dirty="0" err="1">
                <a:solidFill>
                  <a:srgbClr val="FF0000"/>
                </a:solidFill>
              </a:rPr>
              <a:t>const</a:t>
            </a:r>
            <a:r>
              <a:rPr lang="en-US" altLang="zh-CN" sz="2000" b="1" dirty="0">
                <a:solidFill>
                  <a:srgbClr val="FF0000"/>
                </a:solidFill>
              </a:rPr>
              <a:t> X &amp;source</a:t>
            </a:r>
            <a:r>
              <a:rPr lang="zh-CN" altLang="zh-CN" sz="2000" b="1" dirty="0">
                <a:solidFill>
                  <a:srgbClr val="FF0000"/>
                </a:solidFill>
              </a:rPr>
              <a:t>，……</a:t>
            </a:r>
            <a:r>
              <a:rPr lang="en-US" altLang="zh-CN" sz="2000" b="1" dirty="0">
                <a:solidFill>
                  <a:srgbClr val="FF0000"/>
                </a:solidFill>
              </a:rPr>
              <a:t>);</a:t>
            </a:r>
            <a:endParaRPr lang="zh-CN" altLang="zh-CN" sz="2000" b="1" dirty="0">
              <a:solidFill>
                <a:srgbClr val="FF0000"/>
              </a:solidFill>
            </a:endParaRPr>
          </a:p>
          <a:p>
            <a:pPr marL="800100" lvl="2" indent="0">
              <a:buNone/>
            </a:pPr>
            <a:r>
              <a:rPr lang="en-US" altLang="zh-CN" sz="2000" b="1" dirty="0"/>
              <a:t>}</a:t>
            </a:r>
            <a:r>
              <a:rPr lang="zh-CN" altLang="zh-CN" sz="2000" b="1" dirty="0"/>
              <a:t>；</a:t>
            </a:r>
          </a:p>
          <a:p>
            <a:pPr lvl="1" eaLnBrk="1" hangingPunct="1"/>
            <a:r>
              <a:rPr lang="en-US" altLang="zh-CN" sz="2400" b="1" dirty="0"/>
              <a:t>Operator=()</a:t>
            </a:r>
            <a:r>
              <a:rPr lang="zh-CN" altLang="zh-CN" sz="2400" b="1" dirty="0"/>
              <a:t>可以有多个参数。若有多个参数，则要求除第一个参数外的其余参数都要有默认值。</a:t>
            </a:r>
            <a:r>
              <a:rPr lang="zh-CN" altLang="zh-CN" sz="2400" b="1" dirty="0">
                <a:solidFill>
                  <a:srgbClr val="FF0000"/>
                </a:solidFill>
              </a:rPr>
              <a:t>第一个参数必须是自身类类型的引用</a:t>
            </a:r>
            <a:r>
              <a:rPr lang="zh-CN" altLang="zh-CN" sz="2400" b="1" dirty="0"/>
              <a:t>，</a:t>
            </a:r>
            <a:r>
              <a:rPr lang="zh-CN" altLang="en-US" sz="2400" b="1" dirty="0"/>
              <a:t>且</a:t>
            </a:r>
            <a:r>
              <a:rPr lang="zh-CN" altLang="zh-CN" sz="2400" b="1" dirty="0"/>
              <a:t>通常是</a:t>
            </a:r>
            <a:r>
              <a:rPr lang="en-US" altLang="zh-CN" sz="2400" b="1" dirty="0" err="1"/>
              <a:t>const</a:t>
            </a:r>
            <a:r>
              <a:rPr lang="zh-CN" altLang="zh-CN" sz="2400" b="1" dirty="0"/>
              <a:t>类型</a:t>
            </a:r>
            <a:r>
              <a:rPr lang="zh-CN" altLang="en-US" sz="2400" b="1" dirty="0"/>
              <a:t>。</a:t>
            </a:r>
            <a:endParaRPr lang="en-US" altLang="zh-CN" sz="2400" b="1" dirty="0">
              <a:solidFill>
                <a:schemeClr val="accent2"/>
              </a:solidFill>
            </a:endParaRPr>
          </a:p>
        </p:txBody>
      </p:sp>
      <p:sp>
        <p:nvSpPr>
          <p:cNvPr id="5" name="标题 2"/>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dirty="0">
                <a:solidFill>
                  <a:srgbClr val="C00000"/>
                </a:solidFill>
              </a:rPr>
              <a:t>3.8.1 </a:t>
            </a:r>
            <a:r>
              <a:rPr lang="zh-CN" altLang="zh-CN" sz="3200" b="1" dirty="0">
                <a:solidFill>
                  <a:srgbClr val="C00000"/>
                </a:solidFill>
              </a:rPr>
              <a:t>赋值运算符函数</a:t>
            </a:r>
            <a:endParaRPr lang="zh-CN" altLang="en-US" sz="3200" b="1" dirty="0">
              <a:solidFill>
                <a:srgbClr val="C00000"/>
              </a:solidFill>
            </a:endParaRPr>
          </a:p>
        </p:txBody>
      </p:sp>
    </p:spTree>
    <p:extLst>
      <p:ext uri="{BB962C8B-B14F-4D97-AF65-F5344CB8AC3E}">
        <p14:creationId xmlns:p14="http://schemas.microsoft.com/office/powerpoint/2010/main" val="419122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 calcmode="lin" valueType="num">
                                      <p:cBhvr additive="base">
                                        <p:cTn id="7"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4515">
                                            <p:txEl>
                                              <p:pRg st="2" end="2"/>
                                            </p:txEl>
                                          </p:spTgt>
                                        </p:tgtEl>
                                        <p:attrNameLst>
                                          <p:attrName>style.visibility</p:attrName>
                                        </p:attrNameLst>
                                      </p:cBhvr>
                                      <p:to>
                                        <p:strVal val="visible"/>
                                      </p:to>
                                    </p:set>
                                    <p:animEffect transition="in" filter="fade">
                                      <p:cBhvr>
                                        <p:cTn id="13" dur="500"/>
                                        <p:tgtEl>
                                          <p:spTgt spid="6451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4515">
                                            <p:txEl>
                                              <p:pRg st="3" end="3"/>
                                            </p:txEl>
                                          </p:spTgt>
                                        </p:tgtEl>
                                        <p:attrNameLst>
                                          <p:attrName>style.visibility</p:attrName>
                                        </p:attrNameLst>
                                      </p:cBhvr>
                                      <p:to>
                                        <p:strVal val="visible"/>
                                      </p:to>
                                    </p:set>
                                    <p:animEffect transition="in" filter="fade">
                                      <p:cBhvr>
                                        <p:cTn id="16" dur="500"/>
                                        <p:tgtEl>
                                          <p:spTgt spid="6451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4515">
                                            <p:txEl>
                                              <p:pRg st="4" end="4"/>
                                            </p:txEl>
                                          </p:spTgt>
                                        </p:tgtEl>
                                        <p:attrNameLst>
                                          <p:attrName>style.visibility</p:attrName>
                                        </p:attrNameLst>
                                      </p:cBhvr>
                                      <p:to>
                                        <p:strVal val="visible"/>
                                      </p:to>
                                    </p:set>
                                    <p:animEffect transition="in" filter="fade">
                                      <p:cBhvr>
                                        <p:cTn id="19" dur="500"/>
                                        <p:tgtEl>
                                          <p:spTgt spid="6451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4515">
                                            <p:txEl>
                                              <p:pRg st="5" end="5"/>
                                            </p:txEl>
                                          </p:spTgt>
                                        </p:tgtEl>
                                        <p:attrNameLst>
                                          <p:attrName>style.visibility</p:attrName>
                                        </p:attrNameLst>
                                      </p:cBhvr>
                                      <p:to>
                                        <p:strVal val="visible"/>
                                      </p:to>
                                    </p:set>
                                    <p:animEffect transition="in" filter="fade">
                                      <p:cBhvr>
                                        <p:cTn id="22" dur="500"/>
                                        <p:tgtEl>
                                          <p:spTgt spid="6451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4515">
                                            <p:txEl>
                                              <p:pRg st="6" end="6"/>
                                            </p:txEl>
                                          </p:spTgt>
                                        </p:tgtEl>
                                        <p:attrNameLst>
                                          <p:attrName>style.visibility</p:attrName>
                                        </p:attrNameLst>
                                      </p:cBhvr>
                                      <p:to>
                                        <p:strVal val="visible"/>
                                      </p:to>
                                    </p:set>
                                    <p:anim calcmode="lin" valueType="num">
                                      <p:cBhvr additive="base">
                                        <p:cTn id="27" dur="500" fill="hold"/>
                                        <p:tgtEl>
                                          <p:spTgt spid="64515">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45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紫红色">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默认设计模板">
      <a:majorFont>
        <a:latin typeface="Arial"/>
        <a:ea typeface="宋体"/>
        <a:cs typeface=""/>
      </a:majorFont>
      <a:minorFont>
        <a:latin typeface="Arial"/>
        <a:ea typeface="宋体"/>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9346</TotalTime>
  <Words>6859</Words>
  <Application>Microsoft Office PowerPoint</Application>
  <PresentationFormat>全屏显示(4:3)</PresentationFormat>
  <Paragraphs>1077</Paragraphs>
  <Slides>72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72</vt:i4>
      </vt:variant>
    </vt:vector>
  </HeadingPairs>
  <TitlesOfParts>
    <vt:vector size="76" baseType="lpstr">
      <vt:lpstr>宋体</vt:lpstr>
      <vt:lpstr>Arial</vt:lpstr>
      <vt:lpstr>Times New Roman</vt:lpstr>
      <vt:lpstr>默认设计模板</vt:lpstr>
      <vt:lpstr>3.8 赋值运算符函数、拷贝构造函数和移动函数设计</vt:lpstr>
      <vt:lpstr>3.8.1 赋值运算符函数</vt:lpstr>
      <vt:lpstr>3.8.1 赋值运算符函数</vt:lpstr>
      <vt:lpstr>3.8.1 赋值运算符函数</vt:lpstr>
      <vt:lpstr>3.8.1 赋值运算符函数</vt:lpstr>
      <vt:lpstr>3.8.1 赋值运算符函数</vt:lpstr>
      <vt:lpstr>3.8.1 赋值运算符函数</vt:lpstr>
      <vt:lpstr>3.8.1 赋值运算符函数</vt:lpstr>
      <vt:lpstr>3.8.1 赋值运算符函数</vt:lpstr>
      <vt:lpstr>3.8.1 赋值运算符函数</vt:lpstr>
      <vt:lpstr>3.8.2 拷贝构造函数</vt:lpstr>
      <vt:lpstr>3.8.2 拷贝构造函数</vt:lpstr>
      <vt:lpstr>3.8.2 拷贝构造函数</vt:lpstr>
      <vt:lpstr>3.8.2 拷贝构造函数</vt:lpstr>
      <vt:lpstr>3.8.2 拷贝构造函数</vt:lpstr>
      <vt:lpstr>3.8.2 拷贝构造函数</vt:lpstr>
      <vt:lpstr>3.8.2 拷贝构造函数</vt:lpstr>
      <vt:lpstr>3.8.3 移动函数(C++11) </vt:lpstr>
      <vt:lpstr>PowerPoint 演示文稿</vt:lpstr>
      <vt:lpstr>PowerPoint 演示文稿</vt:lpstr>
      <vt:lpstr>PowerPoint 演示文稿</vt:lpstr>
      <vt:lpstr>PowerPoint 演示文稿</vt:lpstr>
      <vt:lpstr>PowerPoint 演示文稿</vt:lpstr>
      <vt:lpstr>3.8.3 移动函数 </vt:lpstr>
      <vt:lpstr>3.9  静态成员</vt:lpstr>
      <vt:lpstr>3.9  静态成员</vt:lpstr>
      <vt:lpstr>3.9  静态成员</vt:lpstr>
      <vt:lpstr>3.9  静态成员</vt:lpstr>
      <vt:lpstr>3.9  静态成员</vt:lpstr>
      <vt:lpstr>PowerPoint 演示文稿</vt:lpstr>
      <vt:lpstr>3.9  静态成员</vt:lpstr>
      <vt:lpstr>3.9  静态成员</vt:lpstr>
      <vt:lpstr>3.10  this指针</vt:lpstr>
      <vt:lpstr>3.10  this指针</vt:lpstr>
      <vt:lpstr>PowerPoint 演示文稿</vt:lpstr>
      <vt:lpstr>3.10  this指针</vt:lpstr>
      <vt:lpstr>3.10  this指针</vt:lpstr>
      <vt:lpstr>3.10  this指针</vt:lpstr>
      <vt:lpstr>3.11  对象应用</vt:lpstr>
      <vt:lpstr>3.11  对象应用</vt:lpstr>
      <vt:lpstr>3.11  对象应用</vt:lpstr>
      <vt:lpstr>3.11.1 对象数组和对象指针</vt:lpstr>
      <vt:lpstr>3.11.2  向函数传递对象</vt:lpstr>
      <vt:lpstr>PowerPoint 演示文稿</vt:lpstr>
      <vt:lpstr>PowerPoint 演示文稿</vt:lpstr>
      <vt:lpstr>3.11.2  向函数传递对象</vt:lpstr>
      <vt:lpstr>补充:函数返回对象(1)</vt:lpstr>
      <vt:lpstr>补充:函数返回对象(2)</vt:lpstr>
      <vt:lpstr>3.11.3  类对象成员</vt:lpstr>
      <vt:lpstr>PowerPoint 演示文稿</vt:lpstr>
      <vt:lpstr>PowerPoint 演示文稿</vt:lpstr>
      <vt:lpstr>PowerPoint 演示文稿</vt:lpstr>
      <vt:lpstr>PowerPoint 演示文稿</vt:lpstr>
      <vt:lpstr>PowerPoint 演示文稿</vt:lpstr>
      <vt:lpstr>PowerPoint 演示文稿</vt:lpstr>
      <vt:lpstr>3.12  类的作用域和对象的生存期</vt:lpstr>
      <vt:lpstr>3.12  类的作用域和对象的生存期</vt:lpstr>
      <vt:lpstr>3.12  类的作用域和对象的生存期</vt:lpstr>
      <vt:lpstr>3.12  类的作用域和对象的生存期</vt:lpstr>
      <vt:lpstr>PowerPoint 演示文稿</vt:lpstr>
      <vt:lpstr>3.13  友元</vt:lpstr>
      <vt:lpstr>3.13  友元</vt:lpstr>
      <vt:lpstr>3.13  友元</vt:lpstr>
      <vt:lpstr>3.13  友元</vt:lpstr>
      <vt:lpstr>3.13  友元</vt:lpstr>
      <vt:lpstr>3.13  友元</vt:lpstr>
      <vt:lpstr>3.14  编程实作：接口与实现的分离</vt:lpstr>
      <vt:lpstr>3.13  编程实作：接口与实现的分离</vt:lpstr>
      <vt:lpstr>3.13   编程实作：接口与实现的分离</vt:lpstr>
      <vt:lpstr>3.13  编程实作：接口与实现的分离</vt:lpstr>
      <vt:lpstr>PowerPoint 演示文稿</vt:lpstr>
      <vt:lpstr>3.13  编程实作：接口与实现的分离</vt:lpstr>
    </vt:vector>
  </TitlesOfParts>
  <Company>cq</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C++.NET程序设计</dc:title>
  <dc:creator>dk</dc:creator>
  <cp:lastModifiedBy>Windows 用户</cp:lastModifiedBy>
  <cp:revision>631</cp:revision>
  <dcterms:created xsi:type="dcterms:W3CDTF">2009-10-08T06:48:42Z</dcterms:created>
  <dcterms:modified xsi:type="dcterms:W3CDTF">2020-02-22T10:20:56Z</dcterms:modified>
</cp:coreProperties>
</file>